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63"/>
  </p:notesMasterIdLst>
  <p:sldIdLst>
    <p:sldId id="321" r:id="rId2"/>
    <p:sldId id="317" r:id="rId3"/>
    <p:sldId id="304" r:id="rId4"/>
    <p:sldId id="257" r:id="rId5"/>
    <p:sldId id="258" r:id="rId6"/>
    <p:sldId id="259" r:id="rId7"/>
    <p:sldId id="260" r:id="rId8"/>
    <p:sldId id="261" r:id="rId9"/>
    <p:sldId id="262" r:id="rId10"/>
    <p:sldId id="264" r:id="rId11"/>
    <p:sldId id="265" r:id="rId12"/>
    <p:sldId id="305" r:id="rId13"/>
    <p:sldId id="266" r:id="rId14"/>
    <p:sldId id="267" r:id="rId15"/>
    <p:sldId id="268" r:id="rId16"/>
    <p:sldId id="269" r:id="rId17"/>
    <p:sldId id="270" r:id="rId18"/>
    <p:sldId id="271" r:id="rId19"/>
    <p:sldId id="272" r:id="rId20"/>
    <p:sldId id="306"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318"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19" r:id="rId52"/>
    <p:sldId id="307" r:id="rId53"/>
    <p:sldId id="308" r:id="rId54"/>
    <p:sldId id="309" r:id="rId55"/>
    <p:sldId id="310" r:id="rId56"/>
    <p:sldId id="311" r:id="rId57"/>
    <p:sldId id="312" r:id="rId58"/>
    <p:sldId id="313" r:id="rId59"/>
    <p:sldId id="314" r:id="rId60"/>
    <p:sldId id="315" r:id="rId61"/>
    <p:sldId id="316" r:id="rId62"/>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5" d="100"/>
          <a:sy n="45" d="100"/>
        </p:scale>
        <p:origin x="1424" y="17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US"/>
          </a:p>
        </p:txBody>
      </p:sp>
      <p:sp>
        <p:nvSpPr>
          <p:cNvPr id="3" name="Veri Yer Tutucusu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B2A1604A-EF13-46A4-9F19-DC1F63712143}" type="datetimeFigureOut">
              <a:rPr lang="en-US" smtClean="0"/>
              <a:t>2/22/2019</a:t>
            </a:fld>
            <a:endParaRPr lang="en-US"/>
          </a:p>
        </p:txBody>
      </p:sp>
      <p:sp>
        <p:nvSpPr>
          <p:cNvPr id="4" name="Slayt Görüntüsü Yer Tutucusu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 Yer Tutucusu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6" name="Altbilgi Yer Tutucusu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US"/>
          </a:p>
        </p:txBody>
      </p:sp>
      <p:sp>
        <p:nvSpPr>
          <p:cNvPr id="7" name="Slayt Numarası Yer Tutucusu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62F3E09A-17B8-4EE1-BA47-B4B23362CE85}" type="slidenum">
              <a:rPr lang="en-US" smtClean="0"/>
              <a:t>‹#›</a:t>
            </a:fld>
            <a:endParaRPr lang="en-US"/>
          </a:p>
        </p:txBody>
      </p:sp>
    </p:spTree>
    <p:extLst>
      <p:ext uri="{BB962C8B-B14F-4D97-AF65-F5344CB8AC3E}">
        <p14:creationId xmlns:p14="http://schemas.microsoft.com/office/powerpoint/2010/main" val="3992096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en-US" dirty="0"/>
          </a:p>
        </p:txBody>
      </p:sp>
      <p:sp>
        <p:nvSpPr>
          <p:cNvPr id="4" name="Slayt Numarası Yer Tutucusu 3"/>
          <p:cNvSpPr>
            <a:spLocks noGrp="1"/>
          </p:cNvSpPr>
          <p:nvPr>
            <p:ph type="sldNum" sz="quarter" idx="10"/>
          </p:nvPr>
        </p:nvSpPr>
        <p:spPr/>
        <p:txBody>
          <a:bodyPr/>
          <a:lstStyle/>
          <a:p>
            <a:fld id="{220D3E8D-DE9B-4410-BB0D-E86DC0CF7C16}" type="slidenum">
              <a:rPr lang="en-US" smtClean="0"/>
              <a:t>1</a:t>
            </a:fld>
            <a:endParaRPr lang="en-US"/>
          </a:p>
        </p:txBody>
      </p:sp>
    </p:spTree>
    <p:extLst>
      <p:ext uri="{BB962C8B-B14F-4D97-AF65-F5344CB8AC3E}">
        <p14:creationId xmlns:p14="http://schemas.microsoft.com/office/powerpoint/2010/main" val="28559456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en-US" dirty="0" smtClean="0"/>
              <a:t>Coarse </a:t>
            </a:r>
            <a:r>
              <a:rPr lang="en-US" dirty="0" err="1" smtClean="0"/>
              <a:t>kaba</a:t>
            </a:r>
            <a:r>
              <a:rPr lang="en-US" dirty="0" smtClean="0"/>
              <a:t> </a:t>
            </a:r>
            <a:r>
              <a:rPr lang="en-US" dirty="0" err="1" smtClean="0"/>
              <a:t>bayağı</a:t>
            </a:r>
            <a:endParaRPr lang="en-US" dirty="0"/>
          </a:p>
        </p:txBody>
      </p:sp>
      <p:sp>
        <p:nvSpPr>
          <p:cNvPr id="4" name="Slayt Numarası Yer Tutucusu 3"/>
          <p:cNvSpPr>
            <a:spLocks noGrp="1"/>
          </p:cNvSpPr>
          <p:nvPr>
            <p:ph type="sldNum" sz="quarter" idx="10"/>
          </p:nvPr>
        </p:nvSpPr>
        <p:spPr/>
        <p:txBody>
          <a:bodyPr/>
          <a:lstStyle/>
          <a:p>
            <a:fld id="{62F3E09A-17B8-4EE1-BA47-B4B23362CE85}" type="slidenum">
              <a:rPr lang="en-US" smtClean="0"/>
              <a:t>50</a:t>
            </a:fld>
            <a:endParaRPr lang="en-US"/>
          </a:p>
        </p:txBody>
      </p:sp>
    </p:spTree>
    <p:extLst>
      <p:ext uri="{BB962C8B-B14F-4D97-AF65-F5344CB8AC3E}">
        <p14:creationId xmlns:p14="http://schemas.microsoft.com/office/powerpoint/2010/main" val="10799100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en-US" dirty="0" smtClean="0"/>
              <a:t>Mire </a:t>
            </a:r>
            <a:r>
              <a:rPr lang="en-US" dirty="0" err="1" smtClean="0"/>
              <a:t>batak</a:t>
            </a:r>
            <a:r>
              <a:rPr lang="en-US" dirty="0" smtClean="0"/>
              <a:t> </a:t>
            </a:r>
            <a:r>
              <a:rPr lang="en-US" dirty="0" err="1" smtClean="0"/>
              <a:t>çamura</a:t>
            </a:r>
            <a:r>
              <a:rPr lang="en-US" baseline="0" dirty="0" smtClean="0"/>
              <a:t> </a:t>
            </a:r>
            <a:r>
              <a:rPr lang="en-US" baseline="0" dirty="0" err="1" smtClean="0"/>
              <a:t>saplanmak</a:t>
            </a:r>
            <a:endParaRPr lang="en-US" dirty="0"/>
          </a:p>
        </p:txBody>
      </p:sp>
      <p:sp>
        <p:nvSpPr>
          <p:cNvPr id="4" name="Slayt Numarası Yer Tutucusu 3"/>
          <p:cNvSpPr>
            <a:spLocks noGrp="1"/>
          </p:cNvSpPr>
          <p:nvPr>
            <p:ph type="sldNum" sz="quarter" idx="10"/>
          </p:nvPr>
        </p:nvSpPr>
        <p:spPr/>
        <p:txBody>
          <a:bodyPr/>
          <a:lstStyle/>
          <a:p>
            <a:fld id="{62F3E09A-17B8-4EE1-BA47-B4B23362CE85}" type="slidenum">
              <a:rPr lang="en-US" smtClean="0"/>
              <a:t>3</a:t>
            </a:fld>
            <a:endParaRPr lang="en-US"/>
          </a:p>
        </p:txBody>
      </p:sp>
    </p:spTree>
    <p:extLst>
      <p:ext uri="{BB962C8B-B14F-4D97-AF65-F5344CB8AC3E}">
        <p14:creationId xmlns:p14="http://schemas.microsoft.com/office/powerpoint/2010/main" val="944556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en-US" dirty="0" smtClean="0"/>
              <a:t>Big o </a:t>
            </a:r>
            <a:r>
              <a:rPr lang="en-US" dirty="0" err="1" smtClean="0"/>
              <a:t>notasyonu</a:t>
            </a:r>
            <a:r>
              <a:rPr lang="en-US" dirty="0" smtClean="0"/>
              <a:t> , </a:t>
            </a:r>
            <a:r>
              <a:rPr lang="en-US" dirty="0" err="1" smtClean="0"/>
              <a:t>üst</a:t>
            </a:r>
            <a:r>
              <a:rPr lang="en-US" dirty="0" smtClean="0"/>
              <a:t> </a:t>
            </a:r>
            <a:r>
              <a:rPr lang="en-US" dirty="0" err="1" smtClean="0"/>
              <a:t>sınır</a:t>
            </a:r>
            <a:endParaRPr lang="en-US" dirty="0"/>
          </a:p>
        </p:txBody>
      </p:sp>
      <p:sp>
        <p:nvSpPr>
          <p:cNvPr id="4" name="Slayt Numarası Yer Tutucusu 3"/>
          <p:cNvSpPr>
            <a:spLocks noGrp="1"/>
          </p:cNvSpPr>
          <p:nvPr>
            <p:ph type="sldNum" sz="quarter" idx="10"/>
          </p:nvPr>
        </p:nvSpPr>
        <p:spPr/>
        <p:txBody>
          <a:bodyPr/>
          <a:lstStyle/>
          <a:p>
            <a:fld id="{62F3E09A-17B8-4EE1-BA47-B4B23362CE85}" type="slidenum">
              <a:rPr lang="en-US" smtClean="0"/>
              <a:t>4</a:t>
            </a:fld>
            <a:endParaRPr lang="en-US"/>
          </a:p>
        </p:txBody>
      </p:sp>
    </p:spTree>
    <p:extLst>
      <p:ext uri="{BB962C8B-B14F-4D97-AF65-F5344CB8AC3E}">
        <p14:creationId xmlns:p14="http://schemas.microsoft.com/office/powerpoint/2010/main" val="35085539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en-US" dirty="0" smtClean="0"/>
              <a:t>Sloppy</a:t>
            </a:r>
            <a:r>
              <a:rPr lang="en-US" baseline="0" dirty="0" smtClean="0"/>
              <a:t> </a:t>
            </a:r>
            <a:r>
              <a:rPr lang="en-US" baseline="0" dirty="0" err="1" smtClean="0"/>
              <a:t>özensiz</a:t>
            </a:r>
            <a:endParaRPr lang="en-US" dirty="0"/>
          </a:p>
        </p:txBody>
      </p:sp>
      <p:sp>
        <p:nvSpPr>
          <p:cNvPr id="4" name="Slayt Numarası Yer Tutucusu 3"/>
          <p:cNvSpPr>
            <a:spLocks noGrp="1"/>
          </p:cNvSpPr>
          <p:nvPr>
            <p:ph type="sldNum" sz="quarter" idx="10"/>
          </p:nvPr>
        </p:nvSpPr>
        <p:spPr/>
        <p:txBody>
          <a:bodyPr/>
          <a:lstStyle/>
          <a:p>
            <a:fld id="{62F3E09A-17B8-4EE1-BA47-B4B23362CE85}" type="slidenum">
              <a:rPr lang="en-US" smtClean="0"/>
              <a:t>7</a:t>
            </a:fld>
            <a:endParaRPr lang="en-US"/>
          </a:p>
        </p:txBody>
      </p:sp>
    </p:spTree>
    <p:extLst>
      <p:ext uri="{BB962C8B-B14F-4D97-AF65-F5344CB8AC3E}">
        <p14:creationId xmlns:p14="http://schemas.microsoft.com/office/powerpoint/2010/main" val="16775518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en-US" dirty="0" smtClean="0"/>
              <a:t>Reverse E means there exists </a:t>
            </a:r>
            <a:endParaRPr lang="en-US" dirty="0"/>
          </a:p>
        </p:txBody>
      </p:sp>
      <p:sp>
        <p:nvSpPr>
          <p:cNvPr id="4" name="Slayt Numarası Yer Tutucusu 3"/>
          <p:cNvSpPr>
            <a:spLocks noGrp="1"/>
          </p:cNvSpPr>
          <p:nvPr>
            <p:ph type="sldNum" sz="quarter" idx="10"/>
          </p:nvPr>
        </p:nvSpPr>
        <p:spPr/>
        <p:txBody>
          <a:bodyPr/>
          <a:lstStyle/>
          <a:p>
            <a:fld id="{62F3E09A-17B8-4EE1-BA47-B4B23362CE85}" type="slidenum">
              <a:rPr lang="en-US" smtClean="0"/>
              <a:t>10</a:t>
            </a:fld>
            <a:endParaRPr lang="en-US"/>
          </a:p>
        </p:txBody>
      </p:sp>
    </p:spTree>
    <p:extLst>
      <p:ext uri="{BB962C8B-B14F-4D97-AF65-F5344CB8AC3E}">
        <p14:creationId xmlns:p14="http://schemas.microsoft.com/office/powerpoint/2010/main" val="18910375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en-US" sz="1200" spc="-5" dirty="0" smtClean="0">
                <a:solidFill>
                  <a:srgbClr val="0000FF"/>
                </a:solidFill>
                <a:latin typeface="Symbol"/>
              </a:rPr>
              <a:t>Alt</a:t>
            </a:r>
            <a:r>
              <a:rPr lang="en-US" sz="1200" spc="-5" baseline="0" dirty="0" smtClean="0">
                <a:solidFill>
                  <a:srgbClr val="0000FF"/>
                </a:solidFill>
                <a:latin typeface="Symbol"/>
              </a:rPr>
              <a:t> </a:t>
            </a:r>
            <a:r>
              <a:rPr lang="en-US" sz="1200" spc="-5" baseline="0" dirty="0" err="1" smtClean="0">
                <a:solidFill>
                  <a:srgbClr val="0000FF"/>
                </a:solidFill>
                <a:latin typeface="Symbol"/>
              </a:rPr>
              <a:t>kumesi</a:t>
            </a:r>
            <a:r>
              <a:rPr lang="en-US" sz="1200" spc="-5" baseline="0" dirty="0" smtClean="0">
                <a:solidFill>
                  <a:srgbClr val="0000FF"/>
                </a:solidFill>
                <a:latin typeface="Symbol"/>
              </a:rPr>
              <a:t> </a:t>
            </a:r>
            <a:endParaRPr lang="en-US" dirty="0"/>
          </a:p>
        </p:txBody>
      </p:sp>
      <p:sp>
        <p:nvSpPr>
          <p:cNvPr id="4" name="Slayt Numarası Yer Tutucusu 3"/>
          <p:cNvSpPr>
            <a:spLocks noGrp="1"/>
          </p:cNvSpPr>
          <p:nvPr>
            <p:ph type="sldNum" sz="quarter" idx="10"/>
          </p:nvPr>
        </p:nvSpPr>
        <p:spPr/>
        <p:txBody>
          <a:bodyPr/>
          <a:lstStyle/>
          <a:p>
            <a:fld id="{62F3E09A-17B8-4EE1-BA47-B4B23362CE85}" type="slidenum">
              <a:rPr lang="en-US" smtClean="0"/>
              <a:t>28</a:t>
            </a:fld>
            <a:endParaRPr lang="en-US"/>
          </a:p>
        </p:txBody>
      </p:sp>
    </p:spTree>
    <p:extLst>
      <p:ext uri="{BB962C8B-B14F-4D97-AF65-F5344CB8AC3E}">
        <p14:creationId xmlns:p14="http://schemas.microsoft.com/office/powerpoint/2010/main" val="36028447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en-US" dirty="0" smtClean="0"/>
              <a:t>&lt;-&gt; </a:t>
            </a:r>
            <a:r>
              <a:rPr lang="en-US" dirty="0" err="1" smtClean="0"/>
              <a:t>eşittir</a:t>
            </a:r>
            <a:r>
              <a:rPr lang="en-US" baseline="0" dirty="0" smtClean="0"/>
              <a:t> </a:t>
            </a:r>
            <a:r>
              <a:rPr lang="en-US" baseline="0" dirty="0" err="1" smtClean="0"/>
              <a:t>demek</a:t>
            </a:r>
            <a:endParaRPr lang="en-US" dirty="0"/>
          </a:p>
        </p:txBody>
      </p:sp>
      <p:sp>
        <p:nvSpPr>
          <p:cNvPr id="4" name="Slayt Numarası Yer Tutucusu 3"/>
          <p:cNvSpPr>
            <a:spLocks noGrp="1"/>
          </p:cNvSpPr>
          <p:nvPr>
            <p:ph type="sldNum" sz="quarter" idx="10"/>
          </p:nvPr>
        </p:nvSpPr>
        <p:spPr/>
        <p:txBody>
          <a:bodyPr/>
          <a:lstStyle/>
          <a:p>
            <a:fld id="{62F3E09A-17B8-4EE1-BA47-B4B23362CE85}" type="slidenum">
              <a:rPr lang="en-US" smtClean="0"/>
              <a:t>35</a:t>
            </a:fld>
            <a:endParaRPr lang="en-US"/>
          </a:p>
        </p:txBody>
      </p:sp>
    </p:spTree>
    <p:extLst>
      <p:ext uri="{BB962C8B-B14F-4D97-AF65-F5344CB8AC3E}">
        <p14:creationId xmlns:p14="http://schemas.microsoft.com/office/powerpoint/2010/main" val="15276646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en-US" dirty="0" err="1" smtClean="0"/>
              <a:t>Bunu</a:t>
            </a:r>
            <a:r>
              <a:rPr lang="en-US" dirty="0" smtClean="0"/>
              <a:t> </a:t>
            </a:r>
            <a:r>
              <a:rPr lang="en-US" dirty="0" err="1" smtClean="0"/>
              <a:t>sorarım</a:t>
            </a:r>
            <a:r>
              <a:rPr lang="en-US" dirty="0" smtClean="0"/>
              <a:t> </a:t>
            </a:r>
            <a:r>
              <a:rPr lang="en-US" dirty="0" err="1" smtClean="0"/>
              <a:t>sınavda</a:t>
            </a:r>
            <a:endParaRPr lang="en-US" dirty="0"/>
          </a:p>
        </p:txBody>
      </p:sp>
      <p:sp>
        <p:nvSpPr>
          <p:cNvPr id="4" name="Slayt Numarası Yer Tutucusu 3"/>
          <p:cNvSpPr>
            <a:spLocks noGrp="1"/>
          </p:cNvSpPr>
          <p:nvPr>
            <p:ph type="sldNum" sz="quarter" idx="10"/>
          </p:nvPr>
        </p:nvSpPr>
        <p:spPr/>
        <p:txBody>
          <a:bodyPr/>
          <a:lstStyle/>
          <a:p>
            <a:fld id="{62F3E09A-17B8-4EE1-BA47-B4B23362CE85}" type="slidenum">
              <a:rPr lang="en-US" smtClean="0"/>
              <a:t>36</a:t>
            </a:fld>
            <a:endParaRPr lang="en-US"/>
          </a:p>
        </p:txBody>
      </p:sp>
    </p:spTree>
    <p:extLst>
      <p:ext uri="{BB962C8B-B14F-4D97-AF65-F5344CB8AC3E}">
        <p14:creationId xmlns:p14="http://schemas.microsoft.com/office/powerpoint/2010/main" val="19083183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en-US" dirty="0" smtClean="0"/>
              <a:t>Arbitrary </a:t>
            </a:r>
            <a:r>
              <a:rPr lang="en-US" dirty="0" err="1" smtClean="0"/>
              <a:t>keyfi</a:t>
            </a:r>
            <a:r>
              <a:rPr lang="en-US" dirty="0" smtClean="0"/>
              <a:t> , </a:t>
            </a:r>
            <a:r>
              <a:rPr lang="en-US" dirty="0" err="1" smtClean="0"/>
              <a:t>isteğe</a:t>
            </a:r>
            <a:r>
              <a:rPr lang="en-US" baseline="0" dirty="0" smtClean="0"/>
              <a:t> </a:t>
            </a:r>
            <a:r>
              <a:rPr lang="en-US" baseline="0" dirty="0" err="1" smtClean="0"/>
              <a:t>bağlı</a:t>
            </a:r>
            <a:r>
              <a:rPr lang="en-US" baseline="0" dirty="0" smtClean="0"/>
              <a:t> </a:t>
            </a:r>
            <a:r>
              <a:rPr lang="en-US" baseline="0" dirty="0" err="1" smtClean="0"/>
              <a:t>olmayan</a:t>
            </a:r>
            <a:r>
              <a:rPr lang="en-US" baseline="0" dirty="0" smtClean="0"/>
              <a:t> , </a:t>
            </a:r>
            <a:r>
              <a:rPr lang="en-US" baseline="0" dirty="0" err="1" smtClean="0"/>
              <a:t>rastlantısal</a:t>
            </a:r>
            <a:endParaRPr lang="en-US" dirty="0"/>
          </a:p>
        </p:txBody>
      </p:sp>
      <p:sp>
        <p:nvSpPr>
          <p:cNvPr id="4" name="Slayt Numarası Yer Tutucusu 3"/>
          <p:cNvSpPr>
            <a:spLocks noGrp="1"/>
          </p:cNvSpPr>
          <p:nvPr>
            <p:ph type="sldNum" sz="quarter" idx="10"/>
          </p:nvPr>
        </p:nvSpPr>
        <p:spPr/>
        <p:txBody>
          <a:bodyPr/>
          <a:lstStyle/>
          <a:p>
            <a:fld id="{62F3E09A-17B8-4EE1-BA47-B4B23362CE85}" type="slidenum">
              <a:rPr lang="en-US" smtClean="0"/>
              <a:t>38</a:t>
            </a:fld>
            <a:endParaRPr lang="en-US"/>
          </a:p>
        </p:txBody>
      </p:sp>
    </p:spTree>
    <p:extLst>
      <p:ext uri="{BB962C8B-B14F-4D97-AF65-F5344CB8AC3E}">
        <p14:creationId xmlns:p14="http://schemas.microsoft.com/office/powerpoint/2010/main" val="28891732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400" b="0" i="0">
                <a:solidFill>
                  <a:schemeClr val="tx1"/>
                </a:solidFill>
                <a:latin typeface="Times New Roman"/>
                <a:cs typeface="Times New Roman"/>
              </a:defRPr>
            </a:lvl1pPr>
          </a:lstStyle>
          <a:p>
            <a:pPr marL="12700">
              <a:lnSpc>
                <a:spcPts val="1630"/>
              </a:lnSpc>
            </a:pPr>
            <a:r>
              <a:rPr dirty="0"/>
              <a:t>CS </a:t>
            </a:r>
            <a:r>
              <a:rPr spc="5" dirty="0"/>
              <a:t>473 </a:t>
            </a:r>
            <a:r>
              <a:rPr dirty="0"/>
              <a:t>– Lecture</a:t>
            </a:r>
            <a:r>
              <a:rPr spc="-150" dirty="0"/>
              <a:t> </a:t>
            </a:r>
            <a:r>
              <a:rPr dirty="0"/>
              <a:t>2</a:t>
            </a:r>
          </a:p>
        </p:txBody>
      </p:sp>
      <p:sp>
        <p:nvSpPr>
          <p:cNvPr id="5" name="Holder 5"/>
          <p:cNvSpPr>
            <a:spLocks noGrp="1"/>
          </p:cNvSpPr>
          <p:nvPr>
            <p:ph type="dt" sz="half" idx="6"/>
          </p:nvPr>
        </p:nvSpPr>
        <p:spPr/>
        <p:txBody>
          <a:bodyPr lIns="0" tIns="0" rIns="0" bIns="0"/>
          <a:lstStyle>
            <a:lvl1pPr>
              <a:defRPr sz="1400" b="0" i="0">
                <a:solidFill>
                  <a:schemeClr val="tx1"/>
                </a:solidFill>
                <a:latin typeface="Times New Roman"/>
                <a:cs typeface="Times New Roman"/>
              </a:defRPr>
            </a:lvl1pPr>
          </a:lstStyle>
          <a:p>
            <a:pPr marL="12700" marR="5080" indent="694690">
              <a:lnSpc>
                <a:spcPts val="1680"/>
              </a:lnSpc>
              <a:spcBef>
                <a:spcPts val="5"/>
              </a:spcBef>
            </a:pPr>
            <a:r>
              <a:rPr dirty="0"/>
              <a:t>Cevdet </a:t>
            </a:r>
            <a:r>
              <a:rPr spc="-20" dirty="0"/>
              <a:t>Aykanat </a:t>
            </a:r>
            <a:r>
              <a:rPr dirty="0"/>
              <a:t>and Mustafa Ozdal  Computer Engineering Department, Bilkent</a:t>
            </a:r>
            <a:r>
              <a:rPr spc="-120" dirty="0"/>
              <a:t> </a:t>
            </a:r>
            <a:r>
              <a:rPr dirty="0"/>
              <a:t>University</a:t>
            </a:r>
          </a:p>
        </p:txBody>
      </p:sp>
      <p:sp>
        <p:nvSpPr>
          <p:cNvPr id="6" name="Holder 6"/>
          <p:cNvSpPr>
            <a:spLocks noGrp="1"/>
          </p:cNvSpPr>
          <p:nvPr>
            <p:ph type="sldNum" sz="quarter" idx="7"/>
          </p:nvPr>
        </p:nvSpPr>
        <p:spPr/>
        <p:txBody>
          <a:bodyPr lIns="0" tIns="0" rIns="0" bIns="0"/>
          <a:lstStyle>
            <a:lvl1pPr>
              <a:defRPr sz="1400" b="0" i="0">
                <a:solidFill>
                  <a:schemeClr val="tx1"/>
                </a:solidFill>
                <a:latin typeface="Arial"/>
                <a:cs typeface="Arial"/>
              </a:defRPr>
            </a:lvl1pPr>
          </a:lstStyle>
          <a:p>
            <a:pPr marL="25400">
              <a:lnSpc>
                <a:spcPts val="1580"/>
              </a:lnSpc>
            </a:pPr>
            <a:fld id="{81D60167-4931-47E6-BA6A-407CBD079E47}" type="slidenum">
              <a:rPr spc="-5" dirty="0"/>
              <a:t>‹#›</a:t>
            </a:fld>
            <a:endParaRPr spc="-5"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000" b="0" i="0">
                <a:solidFill>
                  <a:srgbClr val="424456"/>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sz="2800" b="0" i="0" u="heavy">
                <a:solidFill>
                  <a:srgbClr val="FF0000"/>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defRPr sz="1400" b="0" i="0">
                <a:solidFill>
                  <a:schemeClr val="tx1"/>
                </a:solidFill>
                <a:latin typeface="Times New Roman"/>
                <a:cs typeface="Times New Roman"/>
              </a:defRPr>
            </a:lvl1pPr>
          </a:lstStyle>
          <a:p>
            <a:pPr marL="12700">
              <a:lnSpc>
                <a:spcPts val="1630"/>
              </a:lnSpc>
            </a:pPr>
            <a:r>
              <a:rPr dirty="0"/>
              <a:t>CS </a:t>
            </a:r>
            <a:r>
              <a:rPr spc="5" dirty="0"/>
              <a:t>473 </a:t>
            </a:r>
            <a:r>
              <a:rPr dirty="0"/>
              <a:t>– Lecture</a:t>
            </a:r>
            <a:r>
              <a:rPr spc="-150" dirty="0"/>
              <a:t> </a:t>
            </a:r>
            <a:r>
              <a:rPr dirty="0"/>
              <a:t>2</a:t>
            </a:r>
          </a:p>
        </p:txBody>
      </p:sp>
      <p:sp>
        <p:nvSpPr>
          <p:cNvPr id="5" name="Holder 5"/>
          <p:cNvSpPr>
            <a:spLocks noGrp="1"/>
          </p:cNvSpPr>
          <p:nvPr>
            <p:ph type="dt" sz="half" idx="6"/>
          </p:nvPr>
        </p:nvSpPr>
        <p:spPr/>
        <p:txBody>
          <a:bodyPr lIns="0" tIns="0" rIns="0" bIns="0"/>
          <a:lstStyle>
            <a:lvl1pPr>
              <a:defRPr sz="1400" b="0" i="0">
                <a:solidFill>
                  <a:schemeClr val="tx1"/>
                </a:solidFill>
                <a:latin typeface="Times New Roman"/>
                <a:cs typeface="Times New Roman"/>
              </a:defRPr>
            </a:lvl1pPr>
          </a:lstStyle>
          <a:p>
            <a:pPr marL="12700" marR="5080" indent="694690">
              <a:lnSpc>
                <a:spcPts val="1680"/>
              </a:lnSpc>
              <a:spcBef>
                <a:spcPts val="5"/>
              </a:spcBef>
            </a:pPr>
            <a:r>
              <a:rPr dirty="0"/>
              <a:t>Cevdet </a:t>
            </a:r>
            <a:r>
              <a:rPr spc="-20" dirty="0"/>
              <a:t>Aykanat </a:t>
            </a:r>
            <a:r>
              <a:rPr dirty="0"/>
              <a:t>and Mustafa Ozdal  Computer Engineering Department, Bilkent</a:t>
            </a:r>
            <a:r>
              <a:rPr spc="-120" dirty="0"/>
              <a:t> </a:t>
            </a:r>
            <a:r>
              <a:rPr dirty="0"/>
              <a:t>University</a:t>
            </a:r>
          </a:p>
        </p:txBody>
      </p:sp>
      <p:sp>
        <p:nvSpPr>
          <p:cNvPr id="6" name="Holder 6"/>
          <p:cNvSpPr>
            <a:spLocks noGrp="1"/>
          </p:cNvSpPr>
          <p:nvPr>
            <p:ph type="sldNum" sz="quarter" idx="7"/>
          </p:nvPr>
        </p:nvSpPr>
        <p:spPr/>
        <p:txBody>
          <a:bodyPr lIns="0" tIns="0" rIns="0" bIns="0"/>
          <a:lstStyle>
            <a:lvl1pPr>
              <a:defRPr sz="1400" b="0" i="0">
                <a:solidFill>
                  <a:schemeClr val="tx1"/>
                </a:solidFill>
                <a:latin typeface="Arial"/>
                <a:cs typeface="Arial"/>
              </a:defRPr>
            </a:lvl1pPr>
          </a:lstStyle>
          <a:p>
            <a:pPr marL="25400">
              <a:lnSpc>
                <a:spcPts val="1580"/>
              </a:lnSpc>
            </a:pPr>
            <a:fld id="{81D60167-4931-47E6-BA6A-407CBD079E47}" type="slidenum">
              <a:rPr spc="-5" dirty="0"/>
              <a:t>‹#›</a:t>
            </a:fld>
            <a:endParaRPr spc="-5"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000" b="0" i="0">
                <a:solidFill>
                  <a:srgbClr val="424456"/>
                </a:solidFill>
                <a:latin typeface="Times New Roman"/>
                <a:cs typeface="Times New Roman"/>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400" b="0" i="0">
                <a:solidFill>
                  <a:schemeClr val="tx1"/>
                </a:solidFill>
                <a:latin typeface="Times New Roman"/>
                <a:cs typeface="Times New Roman"/>
              </a:defRPr>
            </a:lvl1pPr>
          </a:lstStyle>
          <a:p>
            <a:pPr marL="12700">
              <a:lnSpc>
                <a:spcPts val="1630"/>
              </a:lnSpc>
            </a:pPr>
            <a:r>
              <a:rPr dirty="0"/>
              <a:t>CS </a:t>
            </a:r>
            <a:r>
              <a:rPr spc="5" dirty="0"/>
              <a:t>473 </a:t>
            </a:r>
            <a:r>
              <a:rPr dirty="0"/>
              <a:t>– Lecture</a:t>
            </a:r>
            <a:r>
              <a:rPr spc="-150" dirty="0"/>
              <a:t> </a:t>
            </a:r>
            <a:r>
              <a:rPr dirty="0"/>
              <a:t>2</a:t>
            </a:r>
          </a:p>
        </p:txBody>
      </p:sp>
      <p:sp>
        <p:nvSpPr>
          <p:cNvPr id="6" name="Holder 6"/>
          <p:cNvSpPr>
            <a:spLocks noGrp="1"/>
          </p:cNvSpPr>
          <p:nvPr>
            <p:ph type="dt" sz="half" idx="6"/>
          </p:nvPr>
        </p:nvSpPr>
        <p:spPr/>
        <p:txBody>
          <a:bodyPr lIns="0" tIns="0" rIns="0" bIns="0"/>
          <a:lstStyle>
            <a:lvl1pPr>
              <a:defRPr sz="1400" b="0" i="0">
                <a:solidFill>
                  <a:schemeClr val="tx1"/>
                </a:solidFill>
                <a:latin typeface="Times New Roman"/>
                <a:cs typeface="Times New Roman"/>
              </a:defRPr>
            </a:lvl1pPr>
          </a:lstStyle>
          <a:p>
            <a:pPr marL="12700" marR="5080" indent="694690">
              <a:lnSpc>
                <a:spcPts val="1680"/>
              </a:lnSpc>
              <a:spcBef>
                <a:spcPts val="5"/>
              </a:spcBef>
            </a:pPr>
            <a:r>
              <a:rPr dirty="0"/>
              <a:t>Cevdet </a:t>
            </a:r>
            <a:r>
              <a:rPr spc="-20" dirty="0"/>
              <a:t>Aykanat </a:t>
            </a:r>
            <a:r>
              <a:rPr dirty="0"/>
              <a:t>and Mustafa Ozdal  Computer Engineering Department, Bilkent</a:t>
            </a:r>
            <a:r>
              <a:rPr spc="-120" dirty="0"/>
              <a:t> </a:t>
            </a:r>
            <a:r>
              <a:rPr dirty="0"/>
              <a:t>University</a:t>
            </a:r>
          </a:p>
        </p:txBody>
      </p:sp>
      <p:sp>
        <p:nvSpPr>
          <p:cNvPr id="7" name="Holder 7"/>
          <p:cNvSpPr>
            <a:spLocks noGrp="1"/>
          </p:cNvSpPr>
          <p:nvPr>
            <p:ph type="sldNum" sz="quarter" idx="7"/>
          </p:nvPr>
        </p:nvSpPr>
        <p:spPr/>
        <p:txBody>
          <a:bodyPr lIns="0" tIns="0" rIns="0" bIns="0"/>
          <a:lstStyle>
            <a:lvl1pPr>
              <a:defRPr sz="1400" b="0" i="0">
                <a:solidFill>
                  <a:schemeClr val="tx1"/>
                </a:solidFill>
                <a:latin typeface="Arial"/>
                <a:cs typeface="Arial"/>
              </a:defRPr>
            </a:lvl1pPr>
          </a:lstStyle>
          <a:p>
            <a:pPr marL="25400">
              <a:lnSpc>
                <a:spcPts val="1580"/>
              </a:lnSpc>
            </a:pPr>
            <a:fld id="{81D60167-4931-47E6-BA6A-407CBD079E47}" type="slidenum">
              <a:rPr spc="-5" dirty="0"/>
              <a:t>‹#›</a:t>
            </a:fld>
            <a:endParaRPr spc="-5"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000" b="0" i="0">
                <a:solidFill>
                  <a:srgbClr val="424456"/>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defRPr sz="1400" b="0" i="0">
                <a:solidFill>
                  <a:schemeClr val="tx1"/>
                </a:solidFill>
                <a:latin typeface="Times New Roman"/>
                <a:cs typeface="Times New Roman"/>
              </a:defRPr>
            </a:lvl1pPr>
          </a:lstStyle>
          <a:p>
            <a:pPr marL="12700">
              <a:lnSpc>
                <a:spcPts val="1630"/>
              </a:lnSpc>
            </a:pPr>
            <a:r>
              <a:rPr dirty="0"/>
              <a:t>CS </a:t>
            </a:r>
            <a:r>
              <a:rPr spc="5" dirty="0"/>
              <a:t>473 </a:t>
            </a:r>
            <a:r>
              <a:rPr dirty="0"/>
              <a:t>– Lecture</a:t>
            </a:r>
            <a:r>
              <a:rPr spc="-150" dirty="0"/>
              <a:t> </a:t>
            </a:r>
            <a:r>
              <a:rPr dirty="0"/>
              <a:t>2</a:t>
            </a:r>
          </a:p>
        </p:txBody>
      </p:sp>
      <p:sp>
        <p:nvSpPr>
          <p:cNvPr id="4" name="Holder 4"/>
          <p:cNvSpPr>
            <a:spLocks noGrp="1"/>
          </p:cNvSpPr>
          <p:nvPr>
            <p:ph type="dt" sz="half" idx="6"/>
          </p:nvPr>
        </p:nvSpPr>
        <p:spPr/>
        <p:txBody>
          <a:bodyPr lIns="0" tIns="0" rIns="0" bIns="0"/>
          <a:lstStyle>
            <a:lvl1pPr>
              <a:defRPr sz="1400" b="0" i="0">
                <a:solidFill>
                  <a:schemeClr val="tx1"/>
                </a:solidFill>
                <a:latin typeface="Times New Roman"/>
                <a:cs typeface="Times New Roman"/>
              </a:defRPr>
            </a:lvl1pPr>
          </a:lstStyle>
          <a:p>
            <a:pPr marL="12700" marR="5080" indent="694690">
              <a:lnSpc>
                <a:spcPts val="1680"/>
              </a:lnSpc>
              <a:spcBef>
                <a:spcPts val="5"/>
              </a:spcBef>
            </a:pPr>
            <a:r>
              <a:rPr dirty="0"/>
              <a:t>Cevdet </a:t>
            </a:r>
            <a:r>
              <a:rPr spc="-20" dirty="0"/>
              <a:t>Aykanat </a:t>
            </a:r>
            <a:r>
              <a:rPr dirty="0"/>
              <a:t>and Mustafa Ozdal  Computer Engineering Department, Bilkent</a:t>
            </a:r>
            <a:r>
              <a:rPr spc="-120" dirty="0"/>
              <a:t> </a:t>
            </a:r>
            <a:r>
              <a:rPr dirty="0"/>
              <a:t>University</a:t>
            </a:r>
          </a:p>
        </p:txBody>
      </p:sp>
      <p:sp>
        <p:nvSpPr>
          <p:cNvPr id="5" name="Holder 5"/>
          <p:cNvSpPr>
            <a:spLocks noGrp="1"/>
          </p:cNvSpPr>
          <p:nvPr>
            <p:ph type="sldNum" sz="quarter" idx="7"/>
          </p:nvPr>
        </p:nvSpPr>
        <p:spPr/>
        <p:txBody>
          <a:bodyPr lIns="0" tIns="0" rIns="0" bIns="0"/>
          <a:lstStyle>
            <a:lvl1pPr>
              <a:defRPr sz="1400" b="0" i="0">
                <a:solidFill>
                  <a:schemeClr val="tx1"/>
                </a:solidFill>
                <a:latin typeface="Arial"/>
                <a:cs typeface="Arial"/>
              </a:defRPr>
            </a:lvl1pPr>
          </a:lstStyle>
          <a:p>
            <a:pPr marL="25400">
              <a:lnSpc>
                <a:spcPts val="1580"/>
              </a:lnSpc>
            </a:pPr>
            <a:fld id="{81D60167-4931-47E6-BA6A-407CBD079E47}" type="slidenum">
              <a:rPr spc="-5" dirty="0"/>
              <a:t>‹#›</a:t>
            </a:fld>
            <a:endParaRPr spc="-5"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
        <p:nvSpPr>
          <p:cNvPr id="17" name="bk object 17"/>
          <p:cNvSpPr/>
          <p:nvPr/>
        </p:nvSpPr>
        <p:spPr>
          <a:xfrm>
            <a:off x="0" y="1234439"/>
            <a:ext cx="9144000" cy="320040"/>
          </a:xfrm>
          <a:custGeom>
            <a:avLst/>
            <a:gdLst/>
            <a:ahLst/>
            <a:cxnLst/>
            <a:rect l="l" t="t" r="r" b="b"/>
            <a:pathLst>
              <a:path w="9144000" h="320040">
                <a:moveTo>
                  <a:pt x="0" y="320039"/>
                </a:moveTo>
                <a:lnTo>
                  <a:pt x="9144000" y="320039"/>
                </a:lnTo>
                <a:lnTo>
                  <a:pt x="9144000" y="0"/>
                </a:lnTo>
                <a:lnTo>
                  <a:pt x="0" y="0"/>
                </a:lnTo>
                <a:lnTo>
                  <a:pt x="0" y="320039"/>
                </a:lnTo>
                <a:close/>
              </a:path>
            </a:pathLst>
          </a:custGeom>
          <a:solidFill>
            <a:srgbClr val="FFFFFF"/>
          </a:solidFill>
        </p:spPr>
        <p:txBody>
          <a:bodyPr wrap="square" lIns="0" tIns="0" rIns="0" bIns="0" rtlCol="0"/>
          <a:lstStyle/>
          <a:p>
            <a:endParaRPr/>
          </a:p>
        </p:txBody>
      </p:sp>
      <p:sp>
        <p:nvSpPr>
          <p:cNvPr id="18" name="bk object 18"/>
          <p:cNvSpPr/>
          <p:nvPr/>
        </p:nvSpPr>
        <p:spPr>
          <a:xfrm>
            <a:off x="0" y="1234439"/>
            <a:ext cx="9144000" cy="320040"/>
          </a:xfrm>
          <a:custGeom>
            <a:avLst/>
            <a:gdLst/>
            <a:ahLst/>
            <a:cxnLst/>
            <a:rect l="l" t="t" r="r" b="b"/>
            <a:pathLst>
              <a:path w="9144000" h="320040">
                <a:moveTo>
                  <a:pt x="0" y="320039"/>
                </a:moveTo>
                <a:lnTo>
                  <a:pt x="9144000" y="320039"/>
                </a:lnTo>
                <a:lnTo>
                  <a:pt x="9144000" y="0"/>
                </a:lnTo>
                <a:lnTo>
                  <a:pt x="0" y="0"/>
                </a:lnTo>
                <a:lnTo>
                  <a:pt x="0" y="320039"/>
                </a:lnTo>
                <a:close/>
              </a:path>
            </a:pathLst>
          </a:custGeom>
          <a:solidFill>
            <a:srgbClr val="FFFFFF"/>
          </a:solidFill>
        </p:spPr>
        <p:txBody>
          <a:bodyPr wrap="square" lIns="0" tIns="0" rIns="0" bIns="0" rtlCol="0"/>
          <a:lstStyle/>
          <a:p>
            <a:endParaRPr/>
          </a:p>
        </p:txBody>
      </p:sp>
      <p:sp>
        <p:nvSpPr>
          <p:cNvPr id="19" name="bk object 19"/>
          <p:cNvSpPr/>
          <p:nvPr/>
        </p:nvSpPr>
        <p:spPr>
          <a:xfrm>
            <a:off x="0" y="1280160"/>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438086"/>
          </a:solidFill>
        </p:spPr>
        <p:txBody>
          <a:bodyPr wrap="square" lIns="0" tIns="0" rIns="0" bIns="0" rtlCol="0"/>
          <a:lstStyle/>
          <a:p>
            <a:endParaRPr/>
          </a:p>
        </p:txBody>
      </p:sp>
      <p:sp>
        <p:nvSpPr>
          <p:cNvPr id="20" name="bk object 20"/>
          <p:cNvSpPr/>
          <p:nvPr/>
        </p:nvSpPr>
        <p:spPr>
          <a:xfrm>
            <a:off x="0" y="1280160"/>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438086"/>
          </a:solidFill>
        </p:spPr>
        <p:txBody>
          <a:bodyPr wrap="square" lIns="0" tIns="0" rIns="0" bIns="0" rtlCol="0"/>
          <a:lstStyle/>
          <a:p>
            <a:endParaRPr/>
          </a:p>
        </p:txBody>
      </p:sp>
      <p:sp>
        <p:nvSpPr>
          <p:cNvPr id="21" name="bk object 21"/>
          <p:cNvSpPr/>
          <p:nvPr/>
        </p:nvSpPr>
        <p:spPr>
          <a:xfrm>
            <a:off x="590550" y="1280160"/>
            <a:ext cx="8553450" cy="228600"/>
          </a:xfrm>
          <a:custGeom>
            <a:avLst/>
            <a:gdLst/>
            <a:ahLst/>
            <a:cxnLst/>
            <a:rect l="l" t="t" r="r" b="b"/>
            <a:pathLst>
              <a:path w="8553450" h="228600">
                <a:moveTo>
                  <a:pt x="0" y="0"/>
                </a:moveTo>
                <a:lnTo>
                  <a:pt x="8553450" y="0"/>
                </a:lnTo>
                <a:lnTo>
                  <a:pt x="8553450" y="228600"/>
                </a:lnTo>
                <a:lnTo>
                  <a:pt x="0" y="228600"/>
                </a:lnTo>
                <a:lnTo>
                  <a:pt x="0" y="0"/>
                </a:lnTo>
                <a:close/>
              </a:path>
            </a:pathLst>
          </a:custGeom>
          <a:solidFill>
            <a:srgbClr val="53548A"/>
          </a:solidFill>
        </p:spPr>
        <p:txBody>
          <a:bodyPr wrap="square" lIns="0" tIns="0" rIns="0" bIns="0" rtlCol="0"/>
          <a:lstStyle/>
          <a:p>
            <a:endParaRPr/>
          </a:p>
        </p:txBody>
      </p:sp>
      <p:sp>
        <p:nvSpPr>
          <p:cNvPr id="22" name="bk object 22"/>
          <p:cNvSpPr/>
          <p:nvPr/>
        </p:nvSpPr>
        <p:spPr>
          <a:xfrm>
            <a:off x="590550" y="1280160"/>
            <a:ext cx="8553450" cy="228600"/>
          </a:xfrm>
          <a:custGeom>
            <a:avLst/>
            <a:gdLst/>
            <a:ahLst/>
            <a:cxnLst/>
            <a:rect l="l" t="t" r="r" b="b"/>
            <a:pathLst>
              <a:path w="8553450" h="228600">
                <a:moveTo>
                  <a:pt x="0" y="0"/>
                </a:moveTo>
                <a:lnTo>
                  <a:pt x="8553450" y="0"/>
                </a:lnTo>
                <a:lnTo>
                  <a:pt x="8553450" y="228600"/>
                </a:lnTo>
                <a:lnTo>
                  <a:pt x="0" y="228600"/>
                </a:lnTo>
                <a:lnTo>
                  <a:pt x="0" y="0"/>
                </a:lnTo>
                <a:close/>
              </a:path>
            </a:pathLst>
          </a:custGeom>
          <a:solidFill>
            <a:srgbClr val="53548A"/>
          </a:solidFill>
        </p:spPr>
        <p:txBody>
          <a:bodyPr wrap="square" lIns="0" tIns="0" rIns="0" bIns="0" rtlCol="0"/>
          <a:lstStyle/>
          <a:p>
            <a:endParaRPr/>
          </a:p>
        </p:txBody>
      </p:sp>
      <p:sp>
        <p:nvSpPr>
          <p:cNvPr id="23" name="bk object 23"/>
          <p:cNvSpPr/>
          <p:nvPr/>
        </p:nvSpPr>
        <p:spPr>
          <a:xfrm>
            <a:off x="722376" y="6227064"/>
            <a:ext cx="8080248" cy="97535"/>
          </a:xfrm>
          <a:prstGeom prst="rect">
            <a:avLst/>
          </a:prstGeom>
          <a:blipFill>
            <a:blip r:embed="rId3" cstate="print"/>
            <a:stretch>
              <a:fillRect/>
            </a:stretch>
          </a:blipFill>
        </p:spPr>
        <p:txBody>
          <a:bodyPr wrap="square" lIns="0" tIns="0" rIns="0" bIns="0" rtlCol="0"/>
          <a:lstStyle/>
          <a:p>
            <a:endParaRPr/>
          </a:p>
        </p:txBody>
      </p:sp>
      <p:sp>
        <p:nvSpPr>
          <p:cNvPr id="24" name="bk object 24"/>
          <p:cNvSpPr/>
          <p:nvPr/>
        </p:nvSpPr>
        <p:spPr>
          <a:xfrm>
            <a:off x="762000" y="6248400"/>
            <a:ext cx="8001000" cy="0"/>
          </a:xfrm>
          <a:custGeom>
            <a:avLst/>
            <a:gdLst/>
            <a:ahLst/>
            <a:cxnLst/>
            <a:rect l="l" t="t" r="r" b="b"/>
            <a:pathLst>
              <a:path w="8001000">
                <a:moveTo>
                  <a:pt x="0" y="0"/>
                </a:moveTo>
                <a:lnTo>
                  <a:pt x="8001000" y="0"/>
                </a:lnTo>
              </a:path>
            </a:pathLst>
          </a:custGeom>
          <a:ln w="19050">
            <a:solidFill>
              <a:srgbClr val="53548A"/>
            </a:solidFill>
          </a:ln>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defRPr sz="1400" b="0" i="0">
                <a:solidFill>
                  <a:schemeClr val="tx1"/>
                </a:solidFill>
                <a:latin typeface="Times New Roman"/>
                <a:cs typeface="Times New Roman"/>
              </a:defRPr>
            </a:lvl1pPr>
          </a:lstStyle>
          <a:p>
            <a:pPr marL="12700">
              <a:lnSpc>
                <a:spcPts val="1630"/>
              </a:lnSpc>
            </a:pPr>
            <a:r>
              <a:rPr dirty="0"/>
              <a:t>CS </a:t>
            </a:r>
            <a:r>
              <a:rPr spc="5" dirty="0"/>
              <a:t>473 </a:t>
            </a:r>
            <a:r>
              <a:rPr dirty="0"/>
              <a:t>– Lecture</a:t>
            </a:r>
            <a:r>
              <a:rPr spc="-150" dirty="0"/>
              <a:t> </a:t>
            </a:r>
            <a:r>
              <a:rPr dirty="0"/>
              <a:t>2</a:t>
            </a:r>
          </a:p>
        </p:txBody>
      </p:sp>
      <p:sp>
        <p:nvSpPr>
          <p:cNvPr id="3" name="Holder 3"/>
          <p:cNvSpPr>
            <a:spLocks noGrp="1"/>
          </p:cNvSpPr>
          <p:nvPr>
            <p:ph type="dt" sz="half" idx="6"/>
          </p:nvPr>
        </p:nvSpPr>
        <p:spPr/>
        <p:txBody>
          <a:bodyPr lIns="0" tIns="0" rIns="0" bIns="0"/>
          <a:lstStyle>
            <a:lvl1pPr>
              <a:defRPr sz="1400" b="0" i="0">
                <a:solidFill>
                  <a:schemeClr val="tx1"/>
                </a:solidFill>
                <a:latin typeface="Times New Roman"/>
                <a:cs typeface="Times New Roman"/>
              </a:defRPr>
            </a:lvl1pPr>
          </a:lstStyle>
          <a:p>
            <a:pPr marL="12700" marR="5080" indent="694690">
              <a:lnSpc>
                <a:spcPts val="1680"/>
              </a:lnSpc>
              <a:spcBef>
                <a:spcPts val="5"/>
              </a:spcBef>
            </a:pPr>
            <a:r>
              <a:rPr dirty="0"/>
              <a:t>Cevdet </a:t>
            </a:r>
            <a:r>
              <a:rPr spc="-20" dirty="0"/>
              <a:t>Aykanat </a:t>
            </a:r>
            <a:r>
              <a:rPr dirty="0"/>
              <a:t>and Mustafa Ozdal  Computer Engineering Department, Bilkent</a:t>
            </a:r>
            <a:r>
              <a:rPr spc="-120" dirty="0"/>
              <a:t> </a:t>
            </a:r>
            <a:r>
              <a:rPr dirty="0"/>
              <a:t>University</a:t>
            </a:r>
          </a:p>
        </p:txBody>
      </p:sp>
      <p:sp>
        <p:nvSpPr>
          <p:cNvPr id="4" name="Holder 4"/>
          <p:cNvSpPr>
            <a:spLocks noGrp="1"/>
          </p:cNvSpPr>
          <p:nvPr>
            <p:ph type="sldNum" sz="quarter" idx="7"/>
          </p:nvPr>
        </p:nvSpPr>
        <p:spPr/>
        <p:txBody>
          <a:bodyPr lIns="0" tIns="0" rIns="0" bIns="0"/>
          <a:lstStyle>
            <a:lvl1pPr>
              <a:defRPr sz="1400" b="0" i="0">
                <a:solidFill>
                  <a:schemeClr val="tx1"/>
                </a:solidFill>
                <a:latin typeface="Arial"/>
                <a:cs typeface="Arial"/>
              </a:defRPr>
            </a:lvl1pPr>
          </a:lstStyle>
          <a:p>
            <a:pPr marL="25400">
              <a:lnSpc>
                <a:spcPts val="1580"/>
              </a:lnSpc>
            </a:pPr>
            <a:fld id="{81D60167-4931-47E6-BA6A-407CBD079E47}" type="slidenum">
              <a:rPr spc="-5" dirty="0"/>
              <a:t>‹#›</a:t>
            </a:fld>
            <a:endParaRPr spc="-5"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0" i="0">
                <a:solidFill>
                  <a:srgbClr val="424456"/>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sz="2600" b="0" i="0">
                <a:solidFill>
                  <a:schemeClr val="tx1"/>
                </a:solidFill>
                <a:latin typeface="Times New Roman"/>
                <a:cs typeface="Times New Roman"/>
              </a:defRPr>
            </a:lvl1pPr>
          </a:lstStyle>
          <a:p>
            <a:endParaRPr/>
          </a:p>
        </p:txBody>
      </p:sp>
      <p:sp>
        <p:nvSpPr>
          <p:cNvPr id="5" name="Metin Yer Tutucusu 4"/>
          <p:cNvSpPr>
            <a:spLocks noGrp="1"/>
          </p:cNvSpPr>
          <p:nvPr>
            <p:ph type="body" sz="quarter" idx="10" hasCustomPrompt="1"/>
          </p:nvPr>
        </p:nvSpPr>
        <p:spPr>
          <a:xfrm>
            <a:off x="0" y="6373091"/>
            <a:ext cx="9144000" cy="1508105"/>
          </a:xfrm>
        </p:spPr>
        <p:txBody>
          <a:bodyPr/>
          <a:lstStyle>
            <a:lvl1pPr algn="ctr">
              <a:defRPr baseline="0"/>
            </a:lvl1pPr>
            <a:lvl2pPr algn="ctr">
              <a:defRPr/>
            </a:lvl2pPr>
            <a:lvl3pPr algn="ctr">
              <a:defRPr/>
            </a:lvl3pPr>
            <a:lvl4pPr algn="ctr">
              <a:defRPr/>
            </a:lvl4pPr>
            <a:lvl5pPr algn="ctr">
              <a:defRPr/>
            </a:lvl5pPr>
          </a:lstStyle>
          <a:p>
            <a:pPr lvl="0"/>
            <a:r>
              <a:rPr lang="en-US" dirty="0" smtClean="0"/>
              <a:t>PhD </a:t>
            </a:r>
            <a:r>
              <a:rPr lang="en-US" dirty="0" err="1" smtClean="0"/>
              <a:t>Furkan</a:t>
            </a:r>
            <a:r>
              <a:rPr lang="en-US" dirty="0" smtClean="0"/>
              <a:t> </a:t>
            </a:r>
            <a:r>
              <a:rPr lang="en-US" dirty="0" err="1" smtClean="0"/>
              <a:t>Gözükara</a:t>
            </a:r>
            <a:r>
              <a:rPr lang="en-US" dirty="0" smtClean="0"/>
              <a:t>, </a:t>
            </a:r>
            <a:r>
              <a:rPr lang="en-US" dirty="0" err="1" smtClean="0"/>
              <a:t>Toros</a:t>
            </a:r>
            <a:r>
              <a:rPr lang="en-US" dirty="0" smtClean="0"/>
              <a:t> University</a:t>
            </a:r>
            <a:endParaRPr lang="tr-TR" dirty="0" smtClean="0"/>
          </a:p>
          <a:p>
            <a:pPr lvl="1"/>
            <a:r>
              <a:rPr lang="tr-TR" dirty="0" smtClean="0"/>
              <a:t>İkinci düzey</a:t>
            </a:r>
          </a:p>
          <a:p>
            <a:pPr lvl="2"/>
            <a:r>
              <a:rPr lang="tr-TR" dirty="0" smtClean="0"/>
              <a:t>Üçüncü düzey</a:t>
            </a:r>
          </a:p>
          <a:p>
            <a:pPr lvl="3"/>
            <a:r>
              <a:rPr lang="tr-TR" dirty="0" smtClean="0"/>
              <a:t>Dördüncü düzey</a:t>
            </a:r>
          </a:p>
          <a:p>
            <a:pPr lvl="4"/>
            <a:r>
              <a:rPr lang="tr-TR" dirty="0" smtClean="0"/>
              <a:t>Beşinci düzey</a:t>
            </a:r>
            <a:endParaRPr lang="en-US" dirty="0"/>
          </a:p>
        </p:txBody>
      </p:sp>
    </p:spTree>
    <p:extLst>
      <p:ext uri="{BB962C8B-B14F-4D97-AF65-F5344CB8AC3E}">
        <p14:creationId xmlns:p14="http://schemas.microsoft.com/office/powerpoint/2010/main" val="67978901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9144000" cy="6858000"/>
          </a:xfrm>
          <a:prstGeom prst="rect">
            <a:avLst/>
          </a:prstGeom>
          <a:blipFill>
            <a:blip r:embed="rId8" cstate="print"/>
            <a:stretch>
              <a:fillRect/>
            </a:stretch>
          </a:blipFill>
        </p:spPr>
        <p:txBody>
          <a:bodyPr wrap="square" lIns="0" tIns="0" rIns="0" bIns="0" rtlCol="0"/>
          <a:lstStyle/>
          <a:p>
            <a:endParaRPr/>
          </a:p>
        </p:txBody>
      </p:sp>
      <p:sp>
        <p:nvSpPr>
          <p:cNvPr id="17" name="bk object 17"/>
          <p:cNvSpPr/>
          <p:nvPr/>
        </p:nvSpPr>
        <p:spPr>
          <a:xfrm>
            <a:off x="0" y="1234439"/>
            <a:ext cx="9144000" cy="320040"/>
          </a:xfrm>
          <a:custGeom>
            <a:avLst/>
            <a:gdLst/>
            <a:ahLst/>
            <a:cxnLst/>
            <a:rect l="l" t="t" r="r" b="b"/>
            <a:pathLst>
              <a:path w="9144000" h="320040">
                <a:moveTo>
                  <a:pt x="0" y="320039"/>
                </a:moveTo>
                <a:lnTo>
                  <a:pt x="9144000" y="320039"/>
                </a:lnTo>
                <a:lnTo>
                  <a:pt x="9144000" y="0"/>
                </a:lnTo>
                <a:lnTo>
                  <a:pt x="0" y="0"/>
                </a:lnTo>
                <a:lnTo>
                  <a:pt x="0" y="320039"/>
                </a:lnTo>
                <a:close/>
              </a:path>
            </a:pathLst>
          </a:custGeom>
          <a:solidFill>
            <a:srgbClr val="FFFFFF"/>
          </a:solidFill>
        </p:spPr>
        <p:txBody>
          <a:bodyPr wrap="square" lIns="0" tIns="0" rIns="0" bIns="0" rtlCol="0"/>
          <a:lstStyle/>
          <a:p>
            <a:endParaRPr/>
          </a:p>
        </p:txBody>
      </p:sp>
      <p:sp>
        <p:nvSpPr>
          <p:cNvPr id="2" name="Holder 2"/>
          <p:cNvSpPr>
            <a:spLocks noGrp="1"/>
          </p:cNvSpPr>
          <p:nvPr>
            <p:ph type="title"/>
          </p:nvPr>
        </p:nvSpPr>
        <p:spPr>
          <a:xfrm>
            <a:off x="651129" y="240284"/>
            <a:ext cx="7841741" cy="939800"/>
          </a:xfrm>
          <a:prstGeom prst="rect">
            <a:avLst/>
          </a:prstGeom>
        </p:spPr>
        <p:txBody>
          <a:bodyPr wrap="square" lIns="0" tIns="0" rIns="0" bIns="0">
            <a:spAutoFit/>
          </a:bodyPr>
          <a:lstStyle>
            <a:lvl1pPr>
              <a:defRPr sz="3000" b="0" i="0">
                <a:solidFill>
                  <a:srgbClr val="424456"/>
                </a:solidFill>
                <a:latin typeface="Times New Roman"/>
                <a:cs typeface="Times New Roman"/>
              </a:defRPr>
            </a:lvl1pPr>
          </a:lstStyle>
          <a:p>
            <a:endParaRPr/>
          </a:p>
        </p:txBody>
      </p:sp>
      <p:sp>
        <p:nvSpPr>
          <p:cNvPr id="3" name="Holder 3"/>
          <p:cNvSpPr>
            <a:spLocks noGrp="1"/>
          </p:cNvSpPr>
          <p:nvPr>
            <p:ph type="body" idx="1"/>
          </p:nvPr>
        </p:nvSpPr>
        <p:spPr>
          <a:xfrm>
            <a:off x="654684" y="1600606"/>
            <a:ext cx="7834630" cy="2203450"/>
          </a:xfrm>
          <a:prstGeom prst="rect">
            <a:avLst/>
          </a:prstGeom>
        </p:spPr>
        <p:txBody>
          <a:bodyPr wrap="square" lIns="0" tIns="0" rIns="0" bIns="0">
            <a:spAutoFit/>
          </a:bodyPr>
          <a:lstStyle>
            <a:lvl1pPr>
              <a:defRPr sz="2800" b="0" i="0" u="heavy">
                <a:solidFill>
                  <a:srgbClr val="FF0000"/>
                </a:solidFill>
                <a:latin typeface="Arial"/>
                <a:cs typeface="Arial"/>
              </a:defRPr>
            </a:lvl1pPr>
          </a:lstStyle>
          <a:p>
            <a:endParaRPr/>
          </a:p>
        </p:txBody>
      </p:sp>
      <p:sp>
        <p:nvSpPr>
          <p:cNvPr id="4" name="Holder 4"/>
          <p:cNvSpPr>
            <a:spLocks noGrp="1"/>
          </p:cNvSpPr>
          <p:nvPr>
            <p:ph type="ftr" sz="quarter" idx="5"/>
          </p:nvPr>
        </p:nvSpPr>
        <p:spPr>
          <a:xfrm>
            <a:off x="688340" y="6447139"/>
            <a:ext cx="1406525" cy="222884"/>
          </a:xfrm>
          <a:prstGeom prst="rect">
            <a:avLst/>
          </a:prstGeom>
        </p:spPr>
        <p:txBody>
          <a:bodyPr wrap="square" lIns="0" tIns="0" rIns="0" bIns="0">
            <a:spAutoFit/>
          </a:bodyPr>
          <a:lstStyle>
            <a:lvl1pPr>
              <a:defRPr sz="1400" b="0" i="0">
                <a:solidFill>
                  <a:schemeClr val="tx1"/>
                </a:solidFill>
                <a:latin typeface="Times New Roman"/>
                <a:cs typeface="Times New Roman"/>
              </a:defRPr>
            </a:lvl1pPr>
          </a:lstStyle>
          <a:p>
            <a:pPr marL="12700">
              <a:lnSpc>
                <a:spcPts val="1630"/>
              </a:lnSpc>
            </a:pPr>
            <a:r>
              <a:rPr dirty="0"/>
              <a:t>CS </a:t>
            </a:r>
            <a:r>
              <a:rPr spc="5" dirty="0"/>
              <a:t>473 </a:t>
            </a:r>
            <a:r>
              <a:rPr dirty="0"/>
              <a:t>– Lecture</a:t>
            </a:r>
            <a:r>
              <a:rPr spc="-150" dirty="0"/>
              <a:t> </a:t>
            </a:r>
            <a:r>
              <a:rPr dirty="0"/>
              <a:t>2</a:t>
            </a:r>
          </a:p>
        </p:txBody>
      </p:sp>
      <p:sp>
        <p:nvSpPr>
          <p:cNvPr id="5" name="Holder 5"/>
          <p:cNvSpPr>
            <a:spLocks noGrp="1"/>
          </p:cNvSpPr>
          <p:nvPr>
            <p:ph type="dt" sz="half" idx="6"/>
          </p:nvPr>
        </p:nvSpPr>
        <p:spPr>
          <a:xfrm>
            <a:off x="2682203" y="6370939"/>
            <a:ext cx="3945254" cy="436879"/>
          </a:xfrm>
          <a:prstGeom prst="rect">
            <a:avLst/>
          </a:prstGeom>
        </p:spPr>
        <p:txBody>
          <a:bodyPr wrap="square" lIns="0" tIns="0" rIns="0" bIns="0">
            <a:spAutoFit/>
          </a:bodyPr>
          <a:lstStyle>
            <a:lvl1pPr>
              <a:defRPr sz="1400" b="0" i="0">
                <a:solidFill>
                  <a:schemeClr val="tx1"/>
                </a:solidFill>
                <a:latin typeface="Times New Roman"/>
                <a:cs typeface="Times New Roman"/>
              </a:defRPr>
            </a:lvl1pPr>
          </a:lstStyle>
          <a:p>
            <a:pPr marL="12700" marR="5080" indent="694690">
              <a:lnSpc>
                <a:spcPts val="1680"/>
              </a:lnSpc>
              <a:spcBef>
                <a:spcPts val="5"/>
              </a:spcBef>
            </a:pPr>
            <a:r>
              <a:rPr dirty="0"/>
              <a:t>Cevdet </a:t>
            </a:r>
            <a:r>
              <a:rPr spc="-20" dirty="0"/>
              <a:t>Aykanat </a:t>
            </a:r>
            <a:r>
              <a:rPr dirty="0"/>
              <a:t>and Mustafa Ozdal  Computer Engineering Department, Bilkent</a:t>
            </a:r>
            <a:r>
              <a:rPr spc="-120" dirty="0"/>
              <a:t> </a:t>
            </a:r>
            <a:r>
              <a:rPr dirty="0"/>
              <a:t>University</a:t>
            </a:r>
          </a:p>
        </p:txBody>
      </p:sp>
      <p:sp>
        <p:nvSpPr>
          <p:cNvPr id="6" name="Holder 6"/>
          <p:cNvSpPr>
            <a:spLocks noGrp="1"/>
          </p:cNvSpPr>
          <p:nvPr>
            <p:ph type="sldNum" sz="quarter" idx="7"/>
          </p:nvPr>
        </p:nvSpPr>
        <p:spPr>
          <a:xfrm>
            <a:off x="8143240" y="6372635"/>
            <a:ext cx="248284" cy="219709"/>
          </a:xfrm>
          <a:prstGeom prst="rect">
            <a:avLst/>
          </a:prstGeom>
        </p:spPr>
        <p:txBody>
          <a:bodyPr wrap="square" lIns="0" tIns="0" rIns="0" bIns="0">
            <a:spAutoFit/>
          </a:bodyPr>
          <a:lstStyle>
            <a:lvl1pPr>
              <a:defRPr sz="1400" b="0" i="0">
                <a:solidFill>
                  <a:schemeClr val="tx1"/>
                </a:solidFill>
                <a:latin typeface="Arial"/>
                <a:cs typeface="Arial"/>
              </a:defRPr>
            </a:lvl1pPr>
          </a:lstStyle>
          <a:p>
            <a:pPr marL="25400">
              <a:lnSpc>
                <a:spcPts val="1580"/>
              </a:lnSpc>
            </a:pPr>
            <a:fld id="{81D60167-4931-47E6-BA6A-407CBD079E47}" type="slidenum">
              <a:rPr spc="-5" dirty="0"/>
              <a:t>‹#›</a:t>
            </a:fld>
            <a:endParaRPr spc="-5"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21.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hyperlink" Target="https://www.khanacademy.org/computing/computer-science/algorithms/asymptotic-notation/e/quiz--asymptotic-notation" TargetMode="External"/><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1234439"/>
            <a:ext cx="9144000" cy="320040"/>
          </a:xfrm>
          <a:custGeom>
            <a:avLst/>
            <a:gdLst/>
            <a:ahLst/>
            <a:cxnLst/>
            <a:rect l="l" t="t" r="r" b="b"/>
            <a:pathLst>
              <a:path w="9144000" h="320040">
                <a:moveTo>
                  <a:pt x="0" y="320039"/>
                </a:moveTo>
                <a:lnTo>
                  <a:pt x="9144000" y="320039"/>
                </a:lnTo>
                <a:lnTo>
                  <a:pt x="9144000" y="0"/>
                </a:lnTo>
                <a:lnTo>
                  <a:pt x="0" y="0"/>
                </a:lnTo>
                <a:lnTo>
                  <a:pt x="0" y="320039"/>
                </a:lnTo>
                <a:close/>
              </a:path>
            </a:pathLst>
          </a:custGeom>
          <a:solidFill>
            <a:srgbClr val="FFFFFF"/>
          </a:solidFill>
        </p:spPr>
        <p:txBody>
          <a:bodyPr wrap="square" lIns="0" tIns="0" rIns="0" bIns="0" rtlCol="0"/>
          <a:lstStyle/>
          <a:p>
            <a:endParaRPr/>
          </a:p>
        </p:txBody>
      </p:sp>
      <p:sp>
        <p:nvSpPr>
          <p:cNvPr id="3" name="object 3"/>
          <p:cNvSpPr/>
          <p:nvPr/>
        </p:nvSpPr>
        <p:spPr>
          <a:xfrm>
            <a:off x="-5443" y="1814386"/>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438086"/>
          </a:solidFill>
        </p:spPr>
        <p:txBody>
          <a:bodyPr wrap="square" lIns="0" tIns="0" rIns="0" bIns="0" rtlCol="0"/>
          <a:lstStyle/>
          <a:p>
            <a:endParaRPr/>
          </a:p>
        </p:txBody>
      </p:sp>
      <p:sp>
        <p:nvSpPr>
          <p:cNvPr id="4" name="object 4"/>
          <p:cNvSpPr/>
          <p:nvPr/>
        </p:nvSpPr>
        <p:spPr>
          <a:xfrm>
            <a:off x="-5443" y="1814386"/>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438086"/>
          </a:solidFill>
        </p:spPr>
        <p:txBody>
          <a:bodyPr wrap="square" lIns="0" tIns="0" rIns="0" bIns="0" rtlCol="0"/>
          <a:lstStyle/>
          <a:p>
            <a:endParaRPr/>
          </a:p>
        </p:txBody>
      </p:sp>
      <p:sp>
        <p:nvSpPr>
          <p:cNvPr id="5" name="object 5"/>
          <p:cNvSpPr/>
          <p:nvPr/>
        </p:nvSpPr>
        <p:spPr>
          <a:xfrm>
            <a:off x="585107" y="1814386"/>
            <a:ext cx="8553450" cy="228600"/>
          </a:xfrm>
          <a:custGeom>
            <a:avLst/>
            <a:gdLst/>
            <a:ahLst/>
            <a:cxnLst/>
            <a:rect l="l" t="t" r="r" b="b"/>
            <a:pathLst>
              <a:path w="8553450" h="228600">
                <a:moveTo>
                  <a:pt x="0" y="0"/>
                </a:moveTo>
                <a:lnTo>
                  <a:pt x="8553450" y="0"/>
                </a:lnTo>
                <a:lnTo>
                  <a:pt x="8553450" y="228600"/>
                </a:lnTo>
                <a:lnTo>
                  <a:pt x="0" y="228600"/>
                </a:lnTo>
                <a:lnTo>
                  <a:pt x="0" y="0"/>
                </a:lnTo>
                <a:close/>
              </a:path>
            </a:pathLst>
          </a:custGeom>
          <a:solidFill>
            <a:srgbClr val="53548A"/>
          </a:solidFill>
        </p:spPr>
        <p:txBody>
          <a:bodyPr wrap="square" lIns="0" tIns="0" rIns="0" bIns="0" rtlCol="0"/>
          <a:lstStyle/>
          <a:p>
            <a:endParaRPr/>
          </a:p>
        </p:txBody>
      </p:sp>
      <p:sp>
        <p:nvSpPr>
          <p:cNvPr id="6" name="object 6"/>
          <p:cNvSpPr/>
          <p:nvPr/>
        </p:nvSpPr>
        <p:spPr>
          <a:xfrm>
            <a:off x="585107" y="1814386"/>
            <a:ext cx="8553450" cy="228600"/>
          </a:xfrm>
          <a:custGeom>
            <a:avLst/>
            <a:gdLst/>
            <a:ahLst/>
            <a:cxnLst/>
            <a:rect l="l" t="t" r="r" b="b"/>
            <a:pathLst>
              <a:path w="8553450" h="228600">
                <a:moveTo>
                  <a:pt x="0" y="0"/>
                </a:moveTo>
                <a:lnTo>
                  <a:pt x="8553450" y="0"/>
                </a:lnTo>
                <a:lnTo>
                  <a:pt x="8553450" y="228600"/>
                </a:lnTo>
                <a:lnTo>
                  <a:pt x="0" y="228600"/>
                </a:lnTo>
                <a:lnTo>
                  <a:pt x="0" y="0"/>
                </a:lnTo>
                <a:close/>
              </a:path>
            </a:pathLst>
          </a:custGeom>
          <a:solidFill>
            <a:srgbClr val="53548A"/>
          </a:solidFill>
        </p:spPr>
        <p:txBody>
          <a:bodyPr wrap="square" lIns="0" tIns="0" rIns="0" bIns="0" rtlCol="0"/>
          <a:lstStyle/>
          <a:p>
            <a:endParaRPr/>
          </a:p>
        </p:txBody>
      </p:sp>
      <p:sp>
        <p:nvSpPr>
          <p:cNvPr id="7" name="object 7"/>
          <p:cNvSpPr/>
          <p:nvPr/>
        </p:nvSpPr>
        <p:spPr>
          <a:xfrm>
            <a:off x="722376" y="6227064"/>
            <a:ext cx="8080248" cy="97535"/>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762000" y="6248400"/>
            <a:ext cx="8001000" cy="0"/>
          </a:xfrm>
          <a:custGeom>
            <a:avLst/>
            <a:gdLst/>
            <a:ahLst/>
            <a:cxnLst/>
            <a:rect l="l" t="t" r="r" b="b"/>
            <a:pathLst>
              <a:path w="8001000">
                <a:moveTo>
                  <a:pt x="0" y="0"/>
                </a:moveTo>
                <a:lnTo>
                  <a:pt x="8001000" y="0"/>
                </a:lnTo>
              </a:path>
            </a:pathLst>
          </a:custGeom>
          <a:ln w="19050">
            <a:solidFill>
              <a:srgbClr val="53548A"/>
            </a:solidFill>
          </a:ln>
        </p:spPr>
        <p:txBody>
          <a:bodyPr wrap="square" lIns="0" tIns="0" rIns="0" bIns="0" rtlCol="0"/>
          <a:lstStyle/>
          <a:p>
            <a:endParaRPr/>
          </a:p>
        </p:txBody>
      </p:sp>
      <p:sp>
        <p:nvSpPr>
          <p:cNvPr id="9" name="object 9"/>
          <p:cNvSpPr txBox="1">
            <a:spLocks noGrp="1"/>
          </p:cNvSpPr>
          <p:nvPr>
            <p:ph type="title"/>
          </p:nvPr>
        </p:nvSpPr>
        <p:spPr>
          <a:xfrm>
            <a:off x="0" y="0"/>
            <a:ext cx="9144000" cy="2598788"/>
          </a:xfrm>
          <a:prstGeom prst="rect">
            <a:avLst/>
          </a:prstGeom>
        </p:spPr>
        <p:txBody>
          <a:bodyPr vert="horz" wrap="square" lIns="0" tIns="13335" rIns="0" bIns="0" rtlCol="0">
            <a:spAutoFit/>
          </a:bodyPr>
          <a:lstStyle/>
          <a:p>
            <a:pPr marL="12700" algn="ctr">
              <a:lnSpc>
                <a:spcPct val="100000"/>
              </a:lnSpc>
              <a:spcBef>
                <a:spcPts val="105"/>
              </a:spcBef>
            </a:pPr>
            <a:r>
              <a:rPr lang="en-US" sz="4400" spc="-265" dirty="0">
                <a:solidFill>
                  <a:srgbClr val="000000"/>
                </a:solidFill>
                <a:latin typeface="Arial"/>
                <a:cs typeface="Arial"/>
              </a:rPr>
              <a:t>CSE214 – Analysis of </a:t>
            </a:r>
            <a:r>
              <a:rPr lang="en-US" sz="4400" spc="-265" dirty="0" smtClean="0">
                <a:solidFill>
                  <a:srgbClr val="000000"/>
                </a:solidFill>
                <a:latin typeface="Arial"/>
                <a:cs typeface="Arial"/>
              </a:rPr>
              <a:t>Algorithms</a:t>
            </a:r>
            <a:br>
              <a:rPr lang="en-US" sz="4400" spc="-265" dirty="0" smtClean="0">
                <a:solidFill>
                  <a:srgbClr val="000000"/>
                </a:solidFill>
                <a:latin typeface="Arial"/>
                <a:cs typeface="Arial"/>
              </a:rPr>
            </a:br>
            <a:r>
              <a:rPr lang="en-US" spc="-265" dirty="0" smtClean="0">
                <a:solidFill>
                  <a:srgbClr val="000000"/>
                </a:solidFill>
                <a:latin typeface="Courier New" panose="02070309020205020404" pitchFamily="49" charset="0"/>
                <a:cs typeface="Courier New" panose="02070309020205020404" pitchFamily="49" charset="0"/>
              </a:rPr>
              <a:t>PhD Furkan Gözükara, </a:t>
            </a:r>
            <a:r>
              <a:rPr lang="en-US" spc="-265" dirty="0" err="1" smtClean="0">
                <a:solidFill>
                  <a:srgbClr val="000000"/>
                </a:solidFill>
                <a:latin typeface="Courier New" panose="02070309020205020404" pitchFamily="49" charset="0"/>
                <a:cs typeface="Courier New" panose="02070309020205020404" pitchFamily="49" charset="0"/>
              </a:rPr>
              <a:t>Toros</a:t>
            </a:r>
            <a:r>
              <a:rPr lang="en-US" spc="-265" dirty="0" smtClean="0">
                <a:solidFill>
                  <a:srgbClr val="000000"/>
                </a:solidFill>
                <a:latin typeface="Courier New" panose="02070309020205020404" pitchFamily="49" charset="0"/>
                <a:cs typeface="Courier New" panose="02070309020205020404" pitchFamily="49" charset="0"/>
              </a:rPr>
              <a:t> </a:t>
            </a:r>
            <a:r>
              <a:rPr lang="en-US" spc="-265" dirty="0">
                <a:solidFill>
                  <a:srgbClr val="000000"/>
                </a:solidFill>
                <a:latin typeface="Courier New" panose="02070309020205020404" pitchFamily="49" charset="0"/>
                <a:cs typeface="Courier New" panose="02070309020205020404" pitchFamily="49" charset="0"/>
              </a:rPr>
              <a:t>University</a:t>
            </a:r>
            <a:br>
              <a:rPr lang="en-US" spc="-265" dirty="0">
                <a:solidFill>
                  <a:srgbClr val="000000"/>
                </a:solidFill>
                <a:latin typeface="Courier New" panose="02070309020205020404" pitchFamily="49" charset="0"/>
                <a:cs typeface="Courier New" panose="02070309020205020404" pitchFamily="49" charset="0"/>
              </a:rPr>
            </a:br>
            <a:r>
              <a:rPr lang="en-US" i="1" u="sng" spc="-265" dirty="0">
                <a:solidFill>
                  <a:srgbClr val="0070C0"/>
                </a:solidFill>
                <a:latin typeface="Calibri" panose="020F0502020204030204" pitchFamily="34" charset="0"/>
                <a:cs typeface="Calibri" panose="020F0502020204030204" pitchFamily="34" charset="0"/>
              </a:rPr>
              <a:t>https://github.com/FurkanGozukara/Analysis-of-Algorithms-2019</a:t>
            </a:r>
            <a:r>
              <a:rPr lang="en-US" sz="2400" u="sng" spc="-265" dirty="0" smtClean="0">
                <a:solidFill>
                  <a:srgbClr val="0070C0"/>
                </a:solidFill>
                <a:latin typeface="Sitka Small" panose="02000505000000020004" pitchFamily="2" charset="0"/>
                <a:cs typeface="Courier New" panose="02070309020205020404" pitchFamily="49" charset="0"/>
              </a:rPr>
              <a:t/>
            </a:r>
            <a:br>
              <a:rPr lang="en-US" sz="2400" u="sng" spc="-265" dirty="0" smtClean="0">
                <a:solidFill>
                  <a:srgbClr val="0070C0"/>
                </a:solidFill>
                <a:latin typeface="Sitka Small" panose="02000505000000020004" pitchFamily="2" charset="0"/>
                <a:cs typeface="Courier New" panose="02070309020205020404" pitchFamily="49" charset="0"/>
              </a:rPr>
            </a:br>
            <a:r>
              <a:rPr lang="en-US" sz="2400" u="sng" spc="-265" dirty="0" smtClean="0">
                <a:solidFill>
                  <a:srgbClr val="0070C0"/>
                </a:solidFill>
                <a:latin typeface="Sitka Small" panose="02000505000000020004" pitchFamily="2" charset="0"/>
                <a:cs typeface="Courier New" panose="02070309020205020404" pitchFamily="49" charset="0"/>
              </a:rPr>
              <a:t/>
            </a:r>
            <a:br>
              <a:rPr lang="en-US" sz="2400" u="sng" spc="-265" dirty="0" smtClean="0">
                <a:solidFill>
                  <a:srgbClr val="0070C0"/>
                </a:solidFill>
                <a:latin typeface="Sitka Small" panose="02000505000000020004" pitchFamily="2" charset="0"/>
                <a:cs typeface="Courier New" panose="02070309020205020404" pitchFamily="49" charset="0"/>
              </a:rPr>
            </a:br>
            <a:endParaRPr sz="3600" u="sng" dirty="0">
              <a:solidFill>
                <a:srgbClr val="0070C0"/>
              </a:solidFill>
              <a:latin typeface="Sitka Small" panose="02000505000000020004" pitchFamily="2" charset="0"/>
              <a:cs typeface="Courier New" panose="02070309020205020404" pitchFamily="49" charset="0"/>
            </a:endParaRPr>
          </a:p>
        </p:txBody>
      </p:sp>
      <p:sp>
        <p:nvSpPr>
          <p:cNvPr id="10" name="object 10"/>
          <p:cNvSpPr txBox="1"/>
          <p:nvPr/>
        </p:nvSpPr>
        <p:spPr>
          <a:xfrm>
            <a:off x="0" y="2209800"/>
            <a:ext cx="9144000" cy="3429144"/>
          </a:xfrm>
          <a:prstGeom prst="rect">
            <a:avLst/>
          </a:prstGeom>
        </p:spPr>
        <p:txBody>
          <a:bodyPr vert="horz" wrap="square" lIns="0" tIns="12700" rIns="0" bIns="0" rtlCol="0">
            <a:spAutoFit/>
          </a:bodyPr>
          <a:lstStyle/>
          <a:p>
            <a:pPr algn="ctr">
              <a:lnSpc>
                <a:spcPct val="100000"/>
              </a:lnSpc>
              <a:spcBef>
                <a:spcPts val="100"/>
              </a:spcBef>
            </a:pPr>
            <a:r>
              <a:rPr sz="6000" spc="-5" dirty="0">
                <a:solidFill>
                  <a:srgbClr val="FF0000"/>
                </a:solidFill>
                <a:latin typeface="Times New Roman"/>
                <a:cs typeface="Times New Roman"/>
              </a:rPr>
              <a:t>Lecture</a:t>
            </a:r>
            <a:r>
              <a:rPr sz="6000" spc="-45" dirty="0">
                <a:solidFill>
                  <a:srgbClr val="FF0000"/>
                </a:solidFill>
                <a:latin typeface="Times New Roman"/>
                <a:cs typeface="Times New Roman"/>
              </a:rPr>
              <a:t> </a:t>
            </a:r>
            <a:r>
              <a:rPr lang="en-US" sz="6000" dirty="0" smtClean="0">
                <a:solidFill>
                  <a:srgbClr val="FF0000"/>
                </a:solidFill>
                <a:latin typeface="Times New Roman"/>
                <a:cs typeface="Times New Roman"/>
              </a:rPr>
              <a:t>2</a:t>
            </a:r>
            <a:endParaRPr sz="6000" dirty="0">
              <a:latin typeface="Times New Roman"/>
              <a:cs typeface="Times New Roman"/>
            </a:endParaRPr>
          </a:p>
          <a:p>
            <a:pPr algn="ctr">
              <a:lnSpc>
                <a:spcPct val="100000"/>
              </a:lnSpc>
            </a:pPr>
            <a:r>
              <a:rPr lang="en-US" sz="5400" spc="-5" dirty="0">
                <a:latin typeface="Times New Roman"/>
                <a:cs typeface="Times New Roman"/>
              </a:rPr>
              <a:t>Asymptotic Notation</a:t>
            </a:r>
          </a:p>
          <a:p>
            <a:pPr algn="ctr"/>
            <a:r>
              <a:rPr lang="en-US" sz="3200" i="1" spc="-45" dirty="0" smtClean="0">
                <a:solidFill>
                  <a:srgbClr val="808080"/>
                </a:solidFill>
                <a:latin typeface="Times New Roman"/>
                <a:cs typeface="Times New Roman"/>
              </a:rPr>
              <a:t>Based on </a:t>
            </a:r>
            <a:r>
              <a:rPr lang="en-US" sz="3200" i="1" spc="-45" dirty="0" err="1" smtClean="0">
                <a:solidFill>
                  <a:srgbClr val="808080"/>
                </a:solidFill>
                <a:latin typeface="Times New Roman"/>
                <a:cs typeface="Times New Roman"/>
              </a:rPr>
              <a:t>Cevdet</a:t>
            </a:r>
            <a:r>
              <a:rPr lang="en-US" sz="3200" i="1" spc="-45" dirty="0" smtClean="0">
                <a:solidFill>
                  <a:srgbClr val="808080"/>
                </a:solidFill>
                <a:latin typeface="Times New Roman"/>
                <a:cs typeface="Times New Roman"/>
              </a:rPr>
              <a:t> </a:t>
            </a:r>
            <a:r>
              <a:rPr lang="en-US" sz="3200" i="1" spc="-45" dirty="0" err="1" smtClean="0">
                <a:solidFill>
                  <a:srgbClr val="808080"/>
                </a:solidFill>
                <a:latin typeface="Times New Roman"/>
                <a:cs typeface="Times New Roman"/>
              </a:rPr>
              <a:t>Aykanat’s</a:t>
            </a:r>
            <a:r>
              <a:rPr lang="en-US" sz="3200" i="1" spc="-45" dirty="0" smtClean="0">
                <a:solidFill>
                  <a:srgbClr val="808080"/>
                </a:solidFill>
                <a:latin typeface="Times New Roman"/>
                <a:cs typeface="Times New Roman"/>
              </a:rPr>
              <a:t> and Mustafa </a:t>
            </a:r>
            <a:r>
              <a:rPr lang="en-US" sz="3200" i="1" spc="-45" dirty="0" err="1" smtClean="0">
                <a:solidFill>
                  <a:srgbClr val="808080"/>
                </a:solidFill>
                <a:latin typeface="Times New Roman"/>
                <a:cs typeface="Times New Roman"/>
              </a:rPr>
              <a:t>Ozdal’s</a:t>
            </a:r>
            <a:r>
              <a:rPr lang="en-US" sz="3200" i="1" spc="-45" dirty="0" smtClean="0">
                <a:solidFill>
                  <a:srgbClr val="808080"/>
                </a:solidFill>
                <a:latin typeface="Times New Roman"/>
                <a:cs typeface="Times New Roman"/>
              </a:rPr>
              <a:t> Lecture Notes - </a:t>
            </a:r>
            <a:r>
              <a:rPr lang="en-US" sz="3200" i="1" spc="-45" dirty="0" err="1" smtClean="0">
                <a:solidFill>
                  <a:srgbClr val="808080"/>
                </a:solidFill>
                <a:latin typeface="Times New Roman"/>
                <a:cs typeface="Times New Roman"/>
              </a:rPr>
              <a:t>Bilkent</a:t>
            </a:r>
            <a:endParaRPr lang="en-US" sz="3200" dirty="0" smtClean="0">
              <a:latin typeface="Times New Roman"/>
              <a:cs typeface="Times New Roman"/>
            </a:endParaRPr>
          </a:p>
          <a:p>
            <a:pPr algn="ctr">
              <a:lnSpc>
                <a:spcPct val="100000"/>
              </a:lnSpc>
            </a:pPr>
            <a:endParaRPr sz="4400" dirty="0">
              <a:latin typeface="Times New Roman"/>
              <a:cs typeface="Times New Roman"/>
            </a:endParaRPr>
          </a:p>
        </p:txBody>
      </p:sp>
    </p:spTree>
    <p:extLst>
      <p:ext uri="{BB962C8B-B14F-4D97-AF65-F5344CB8AC3E}">
        <p14:creationId xmlns:p14="http://schemas.microsoft.com/office/powerpoint/2010/main" val="11155842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1234439"/>
            <a:ext cx="9144000" cy="320040"/>
          </a:xfrm>
          <a:custGeom>
            <a:avLst/>
            <a:gdLst/>
            <a:ahLst/>
            <a:cxnLst/>
            <a:rect l="l" t="t" r="r" b="b"/>
            <a:pathLst>
              <a:path w="9144000" h="320040">
                <a:moveTo>
                  <a:pt x="0" y="320039"/>
                </a:moveTo>
                <a:lnTo>
                  <a:pt x="9144000" y="320039"/>
                </a:lnTo>
                <a:lnTo>
                  <a:pt x="9144000" y="0"/>
                </a:lnTo>
                <a:lnTo>
                  <a:pt x="0" y="0"/>
                </a:lnTo>
                <a:lnTo>
                  <a:pt x="0" y="320039"/>
                </a:lnTo>
                <a:close/>
              </a:path>
            </a:pathLst>
          </a:custGeom>
          <a:solidFill>
            <a:srgbClr val="FFFFFF"/>
          </a:solidFill>
        </p:spPr>
        <p:txBody>
          <a:bodyPr wrap="square" lIns="0" tIns="0" rIns="0" bIns="0" rtlCol="0"/>
          <a:lstStyle/>
          <a:p>
            <a:endParaRPr/>
          </a:p>
        </p:txBody>
      </p:sp>
      <p:sp>
        <p:nvSpPr>
          <p:cNvPr id="3" name="object 3"/>
          <p:cNvSpPr/>
          <p:nvPr/>
        </p:nvSpPr>
        <p:spPr>
          <a:xfrm>
            <a:off x="0" y="1280160"/>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438086"/>
          </a:solidFill>
        </p:spPr>
        <p:txBody>
          <a:bodyPr wrap="square" lIns="0" tIns="0" rIns="0" bIns="0" rtlCol="0"/>
          <a:lstStyle/>
          <a:p>
            <a:endParaRPr/>
          </a:p>
        </p:txBody>
      </p:sp>
      <p:sp>
        <p:nvSpPr>
          <p:cNvPr id="4" name="object 4"/>
          <p:cNvSpPr/>
          <p:nvPr/>
        </p:nvSpPr>
        <p:spPr>
          <a:xfrm>
            <a:off x="0" y="1280160"/>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438086"/>
          </a:solidFill>
        </p:spPr>
        <p:txBody>
          <a:bodyPr wrap="square" lIns="0" tIns="0" rIns="0" bIns="0" rtlCol="0"/>
          <a:lstStyle/>
          <a:p>
            <a:endParaRPr/>
          </a:p>
        </p:txBody>
      </p:sp>
      <p:sp>
        <p:nvSpPr>
          <p:cNvPr id="5" name="object 5"/>
          <p:cNvSpPr/>
          <p:nvPr/>
        </p:nvSpPr>
        <p:spPr>
          <a:xfrm>
            <a:off x="590550" y="1280160"/>
            <a:ext cx="8553450" cy="228600"/>
          </a:xfrm>
          <a:custGeom>
            <a:avLst/>
            <a:gdLst/>
            <a:ahLst/>
            <a:cxnLst/>
            <a:rect l="l" t="t" r="r" b="b"/>
            <a:pathLst>
              <a:path w="8553450" h="228600">
                <a:moveTo>
                  <a:pt x="0" y="0"/>
                </a:moveTo>
                <a:lnTo>
                  <a:pt x="8553450" y="0"/>
                </a:lnTo>
                <a:lnTo>
                  <a:pt x="8553450" y="228600"/>
                </a:lnTo>
                <a:lnTo>
                  <a:pt x="0" y="228600"/>
                </a:lnTo>
                <a:lnTo>
                  <a:pt x="0" y="0"/>
                </a:lnTo>
                <a:close/>
              </a:path>
            </a:pathLst>
          </a:custGeom>
          <a:solidFill>
            <a:srgbClr val="53548A"/>
          </a:solidFill>
        </p:spPr>
        <p:txBody>
          <a:bodyPr wrap="square" lIns="0" tIns="0" rIns="0" bIns="0" rtlCol="0"/>
          <a:lstStyle/>
          <a:p>
            <a:endParaRPr/>
          </a:p>
        </p:txBody>
      </p:sp>
      <p:sp>
        <p:nvSpPr>
          <p:cNvPr id="6" name="object 6"/>
          <p:cNvSpPr/>
          <p:nvPr/>
        </p:nvSpPr>
        <p:spPr>
          <a:xfrm>
            <a:off x="590550" y="1280160"/>
            <a:ext cx="8553450" cy="228600"/>
          </a:xfrm>
          <a:custGeom>
            <a:avLst/>
            <a:gdLst/>
            <a:ahLst/>
            <a:cxnLst/>
            <a:rect l="l" t="t" r="r" b="b"/>
            <a:pathLst>
              <a:path w="8553450" h="228600">
                <a:moveTo>
                  <a:pt x="0" y="0"/>
                </a:moveTo>
                <a:lnTo>
                  <a:pt x="8553450" y="0"/>
                </a:lnTo>
                <a:lnTo>
                  <a:pt x="8553450" y="228600"/>
                </a:lnTo>
                <a:lnTo>
                  <a:pt x="0" y="228600"/>
                </a:lnTo>
                <a:lnTo>
                  <a:pt x="0" y="0"/>
                </a:lnTo>
                <a:close/>
              </a:path>
            </a:pathLst>
          </a:custGeom>
          <a:solidFill>
            <a:srgbClr val="53548A"/>
          </a:solidFill>
        </p:spPr>
        <p:txBody>
          <a:bodyPr wrap="square" lIns="0" tIns="0" rIns="0" bIns="0" rtlCol="0"/>
          <a:lstStyle/>
          <a:p>
            <a:endParaRPr/>
          </a:p>
        </p:txBody>
      </p:sp>
      <p:sp>
        <p:nvSpPr>
          <p:cNvPr id="7" name="object 7"/>
          <p:cNvSpPr/>
          <p:nvPr/>
        </p:nvSpPr>
        <p:spPr>
          <a:xfrm>
            <a:off x="722376" y="6227064"/>
            <a:ext cx="8080248" cy="97535"/>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762000" y="6248400"/>
            <a:ext cx="8001000" cy="0"/>
          </a:xfrm>
          <a:custGeom>
            <a:avLst/>
            <a:gdLst/>
            <a:ahLst/>
            <a:cxnLst/>
            <a:rect l="l" t="t" r="r" b="b"/>
            <a:pathLst>
              <a:path w="8001000">
                <a:moveTo>
                  <a:pt x="0" y="0"/>
                </a:moveTo>
                <a:lnTo>
                  <a:pt x="8001000" y="0"/>
                </a:lnTo>
              </a:path>
            </a:pathLst>
          </a:custGeom>
          <a:ln w="19050">
            <a:solidFill>
              <a:srgbClr val="53548A"/>
            </a:solidFill>
          </a:ln>
        </p:spPr>
        <p:txBody>
          <a:bodyPr wrap="square" lIns="0" tIns="0" rIns="0" bIns="0" rtlCol="0"/>
          <a:lstStyle/>
          <a:p>
            <a:endParaRPr/>
          </a:p>
        </p:txBody>
      </p:sp>
      <p:sp>
        <p:nvSpPr>
          <p:cNvPr id="9" name="object 9"/>
          <p:cNvSpPr txBox="1">
            <a:spLocks noGrp="1"/>
          </p:cNvSpPr>
          <p:nvPr>
            <p:ph type="title"/>
          </p:nvPr>
        </p:nvSpPr>
        <p:spPr>
          <a:xfrm>
            <a:off x="688340" y="453644"/>
            <a:ext cx="7818120" cy="513715"/>
          </a:xfrm>
          <a:prstGeom prst="rect">
            <a:avLst/>
          </a:prstGeom>
        </p:spPr>
        <p:txBody>
          <a:bodyPr vert="horz" wrap="square" lIns="0" tIns="13335" rIns="0" bIns="0" rtlCol="0">
            <a:spAutoFit/>
          </a:bodyPr>
          <a:lstStyle/>
          <a:p>
            <a:pPr marL="12700">
              <a:lnSpc>
                <a:spcPct val="100000"/>
              </a:lnSpc>
              <a:spcBef>
                <a:spcPts val="105"/>
              </a:spcBef>
            </a:pPr>
            <a:r>
              <a:rPr sz="3200" dirty="0"/>
              <a:t>Summary: </a:t>
            </a:r>
            <a:r>
              <a:rPr sz="3200" i="1" dirty="0">
                <a:latin typeface="Times New Roman"/>
                <a:cs typeface="Times New Roman"/>
              </a:rPr>
              <a:t>O</a:t>
            </a:r>
            <a:r>
              <a:rPr sz="3200" dirty="0"/>
              <a:t>-notation: Asymptotic </a:t>
            </a:r>
            <a:r>
              <a:rPr sz="3200" spc="5" dirty="0"/>
              <a:t>upper</a:t>
            </a:r>
            <a:r>
              <a:rPr sz="3200" spc="-375" dirty="0"/>
              <a:t> </a:t>
            </a:r>
            <a:r>
              <a:rPr sz="3200" spc="5" dirty="0"/>
              <a:t>bound</a:t>
            </a:r>
            <a:endParaRPr sz="3200">
              <a:latin typeface="Times New Roman"/>
              <a:cs typeface="Times New Roman"/>
            </a:endParaRPr>
          </a:p>
        </p:txBody>
      </p:sp>
      <p:sp>
        <p:nvSpPr>
          <p:cNvPr id="10" name="object 10"/>
          <p:cNvSpPr/>
          <p:nvPr/>
        </p:nvSpPr>
        <p:spPr>
          <a:xfrm>
            <a:off x="4114800" y="2819400"/>
            <a:ext cx="1016000" cy="609600"/>
          </a:xfrm>
          <a:custGeom>
            <a:avLst/>
            <a:gdLst/>
            <a:ahLst/>
            <a:cxnLst/>
            <a:rect l="l" t="t" r="r" b="b"/>
            <a:pathLst>
              <a:path w="1016000" h="609600">
                <a:moveTo>
                  <a:pt x="0" y="609600"/>
                </a:moveTo>
                <a:lnTo>
                  <a:pt x="1016000" y="609600"/>
                </a:lnTo>
                <a:lnTo>
                  <a:pt x="1016000" y="0"/>
                </a:lnTo>
                <a:lnTo>
                  <a:pt x="0" y="0"/>
                </a:lnTo>
                <a:lnTo>
                  <a:pt x="0" y="609600"/>
                </a:lnTo>
                <a:close/>
              </a:path>
            </a:pathLst>
          </a:custGeom>
          <a:solidFill>
            <a:srgbClr val="FFFFFF"/>
          </a:solidFill>
        </p:spPr>
        <p:txBody>
          <a:bodyPr wrap="square" lIns="0" tIns="0" rIns="0" bIns="0" rtlCol="0"/>
          <a:lstStyle/>
          <a:p>
            <a:endParaRPr/>
          </a:p>
        </p:txBody>
      </p:sp>
      <p:sp>
        <p:nvSpPr>
          <p:cNvPr id="11" name="object 11"/>
          <p:cNvSpPr txBox="1"/>
          <p:nvPr/>
        </p:nvSpPr>
        <p:spPr>
          <a:xfrm>
            <a:off x="688340" y="1455826"/>
            <a:ext cx="7374890" cy="1764030"/>
          </a:xfrm>
          <a:prstGeom prst="rect">
            <a:avLst/>
          </a:prstGeom>
        </p:spPr>
        <p:txBody>
          <a:bodyPr vert="horz" wrap="square" lIns="0" tIns="102235" rIns="0" bIns="0" rtlCol="0">
            <a:spAutoFit/>
          </a:bodyPr>
          <a:lstStyle/>
          <a:p>
            <a:pPr marL="12700">
              <a:lnSpc>
                <a:spcPct val="100000"/>
              </a:lnSpc>
              <a:spcBef>
                <a:spcPts val="805"/>
              </a:spcBef>
            </a:pPr>
            <a:r>
              <a:rPr sz="2800" dirty="0">
                <a:solidFill>
                  <a:srgbClr val="0000FF"/>
                </a:solidFill>
                <a:latin typeface="Times New Roman"/>
                <a:cs typeface="Times New Roman"/>
              </a:rPr>
              <a:t>f(n) </a:t>
            </a:r>
            <a:r>
              <a:rPr sz="2800" spc="-5" dirty="0">
                <a:solidFill>
                  <a:srgbClr val="0000FF"/>
                </a:solidFill>
                <a:latin typeface="Symbol"/>
                <a:cs typeface="Symbol"/>
              </a:rPr>
              <a:t></a:t>
            </a:r>
            <a:r>
              <a:rPr sz="2800" spc="-5" dirty="0">
                <a:solidFill>
                  <a:srgbClr val="0000FF"/>
                </a:solidFill>
                <a:latin typeface="Times New Roman"/>
                <a:cs typeface="Times New Roman"/>
              </a:rPr>
              <a:t> </a:t>
            </a:r>
            <a:r>
              <a:rPr sz="2800" dirty="0">
                <a:solidFill>
                  <a:srgbClr val="0000FF"/>
                </a:solidFill>
                <a:latin typeface="Times New Roman"/>
                <a:cs typeface="Times New Roman"/>
              </a:rPr>
              <a:t>O(g(n)) </a:t>
            </a:r>
            <a:r>
              <a:rPr sz="2800" spc="-5" dirty="0">
                <a:latin typeface="Times New Roman"/>
                <a:cs typeface="Times New Roman"/>
              </a:rPr>
              <a:t>if </a:t>
            </a:r>
            <a:r>
              <a:rPr sz="2800" spc="-5" dirty="0">
                <a:solidFill>
                  <a:srgbClr val="FF0000"/>
                </a:solidFill>
                <a:latin typeface="Symbol"/>
                <a:cs typeface="Symbol"/>
              </a:rPr>
              <a:t></a:t>
            </a:r>
            <a:r>
              <a:rPr sz="2800" spc="-5" dirty="0">
                <a:solidFill>
                  <a:srgbClr val="FF0000"/>
                </a:solidFill>
                <a:latin typeface="Times New Roman"/>
                <a:cs typeface="Times New Roman"/>
              </a:rPr>
              <a:t> </a:t>
            </a:r>
            <a:r>
              <a:rPr sz="2800" dirty="0">
                <a:latin typeface="Times New Roman"/>
                <a:cs typeface="Times New Roman"/>
              </a:rPr>
              <a:t>positive </a:t>
            </a:r>
            <a:r>
              <a:rPr sz="2800" spc="-5" dirty="0">
                <a:latin typeface="Times New Roman"/>
                <a:cs typeface="Times New Roman"/>
              </a:rPr>
              <a:t>constants </a:t>
            </a:r>
            <a:r>
              <a:rPr sz="2800" spc="-10" dirty="0">
                <a:solidFill>
                  <a:srgbClr val="0000FF"/>
                </a:solidFill>
                <a:latin typeface="Times New Roman"/>
                <a:cs typeface="Times New Roman"/>
              </a:rPr>
              <a:t>c</a:t>
            </a:r>
            <a:r>
              <a:rPr sz="2800" spc="-10" dirty="0">
                <a:latin typeface="Times New Roman"/>
                <a:cs typeface="Times New Roman"/>
              </a:rPr>
              <a:t>, </a:t>
            </a:r>
            <a:r>
              <a:rPr sz="2800" spc="5" dirty="0">
                <a:solidFill>
                  <a:srgbClr val="0000FF"/>
                </a:solidFill>
                <a:latin typeface="Times New Roman"/>
                <a:cs typeface="Times New Roman"/>
              </a:rPr>
              <a:t>n</a:t>
            </a:r>
            <a:r>
              <a:rPr sz="2775" spc="7" baseline="-21021" dirty="0">
                <a:solidFill>
                  <a:srgbClr val="0000FF"/>
                </a:solidFill>
                <a:latin typeface="Times New Roman"/>
                <a:cs typeface="Times New Roman"/>
              </a:rPr>
              <a:t>0 </a:t>
            </a:r>
            <a:r>
              <a:rPr sz="2800" spc="-5" dirty="0">
                <a:latin typeface="Times New Roman"/>
                <a:cs typeface="Times New Roman"/>
              </a:rPr>
              <a:t>such</a:t>
            </a:r>
            <a:r>
              <a:rPr sz="2800" spc="-50" dirty="0">
                <a:latin typeface="Times New Roman"/>
                <a:cs typeface="Times New Roman"/>
              </a:rPr>
              <a:t> </a:t>
            </a:r>
            <a:r>
              <a:rPr sz="2800" spc="-5" dirty="0">
                <a:latin typeface="Times New Roman"/>
                <a:cs typeface="Times New Roman"/>
              </a:rPr>
              <a:t>that</a:t>
            </a:r>
            <a:endParaRPr sz="2800" dirty="0">
              <a:latin typeface="Times New Roman"/>
              <a:cs typeface="Times New Roman"/>
            </a:endParaRPr>
          </a:p>
          <a:p>
            <a:pPr marL="3413760">
              <a:lnSpc>
                <a:spcPct val="100000"/>
              </a:lnSpc>
              <a:spcBef>
                <a:spcPts val="710"/>
              </a:spcBef>
            </a:pPr>
            <a:r>
              <a:rPr sz="2800" spc="-5" dirty="0">
                <a:solidFill>
                  <a:srgbClr val="0000FF"/>
                </a:solidFill>
                <a:latin typeface="Times New Roman"/>
                <a:cs typeface="Times New Roman"/>
              </a:rPr>
              <a:t>0 ≤ </a:t>
            </a:r>
            <a:r>
              <a:rPr sz="2800" dirty="0">
                <a:solidFill>
                  <a:srgbClr val="0000FF"/>
                </a:solidFill>
                <a:latin typeface="Times New Roman"/>
                <a:cs typeface="Times New Roman"/>
              </a:rPr>
              <a:t>f(n) </a:t>
            </a:r>
            <a:r>
              <a:rPr sz="2800" spc="-5" dirty="0">
                <a:solidFill>
                  <a:srgbClr val="0000FF"/>
                </a:solidFill>
                <a:latin typeface="Times New Roman"/>
                <a:cs typeface="Times New Roman"/>
              </a:rPr>
              <a:t>≤ </a:t>
            </a:r>
            <a:r>
              <a:rPr sz="2800" dirty="0">
                <a:solidFill>
                  <a:srgbClr val="0000FF"/>
                </a:solidFill>
                <a:latin typeface="Times New Roman"/>
                <a:cs typeface="Times New Roman"/>
              </a:rPr>
              <a:t>cg(n), </a:t>
            </a:r>
            <a:r>
              <a:rPr sz="2800" spc="-5" dirty="0">
                <a:solidFill>
                  <a:srgbClr val="0000FF"/>
                </a:solidFill>
                <a:latin typeface="Symbol"/>
                <a:cs typeface="Symbol"/>
              </a:rPr>
              <a:t></a:t>
            </a:r>
            <a:r>
              <a:rPr sz="2800" spc="-5" dirty="0">
                <a:solidFill>
                  <a:srgbClr val="0000FF"/>
                </a:solidFill>
                <a:latin typeface="Times New Roman"/>
                <a:cs typeface="Times New Roman"/>
              </a:rPr>
              <a:t>n ≥</a:t>
            </a:r>
            <a:r>
              <a:rPr sz="2800" spc="-15" dirty="0">
                <a:solidFill>
                  <a:srgbClr val="0000FF"/>
                </a:solidFill>
                <a:latin typeface="Times New Roman"/>
                <a:cs typeface="Times New Roman"/>
              </a:rPr>
              <a:t> </a:t>
            </a:r>
            <a:r>
              <a:rPr sz="2800" spc="5" dirty="0">
                <a:solidFill>
                  <a:srgbClr val="0000FF"/>
                </a:solidFill>
                <a:latin typeface="Times New Roman"/>
                <a:cs typeface="Times New Roman"/>
              </a:rPr>
              <a:t>n</a:t>
            </a:r>
            <a:r>
              <a:rPr sz="2775" spc="7" baseline="-21021" dirty="0">
                <a:solidFill>
                  <a:srgbClr val="0000FF"/>
                </a:solidFill>
                <a:latin typeface="Times New Roman"/>
                <a:cs typeface="Times New Roman"/>
              </a:rPr>
              <a:t>0</a:t>
            </a:r>
            <a:endParaRPr sz="2775" baseline="-21021" dirty="0">
              <a:latin typeface="Times New Roman"/>
              <a:cs typeface="Times New Roman"/>
            </a:endParaRPr>
          </a:p>
          <a:p>
            <a:pPr marL="372745" algn="ctr">
              <a:lnSpc>
                <a:spcPct val="100000"/>
              </a:lnSpc>
              <a:spcBef>
                <a:spcPts val="3025"/>
              </a:spcBef>
            </a:pPr>
            <a:r>
              <a:rPr sz="2100" spc="10" dirty="0">
                <a:latin typeface="Times New Roman"/>
                <a:cs typeface="Times New Roman"/>
              </a:rPr>
              <a:t>cg(n)</a:t>
            </a:r>
            <a:endParaRPr sz="2100" dirty="0">
              <a:latin typeface="Times New Roman"/>
              <a:cs typeface="Times New Roman"/>
            </a:endParaRPr>
          </a:p>
        </p:txBody>
      </p:sp>
      <p:sp>
        <p:nvSpPr>
          <p:cNvPr id="12" name="object 12"/>
          <p:cNvSpPr txBox="1"/>
          <p:nvPr/>
        </p:nvSpPr>
        <p:spPr>
          <a:xfrm>
            <a:off x="4264659" y="4088215"/>
            <a:ext cx="428625" cy="350520"/>
          </a:xfrm>
          <a:prstGeom prst="rect">
            <a:avLst/>
          </a:prstGeom>
        </p:spPr>
        <p:txBody>
          <a:bodyPr vert="horz" wrap="square" lIns="0" tIns="16510" rIns="0" bIns="0" rtlCol="0">
            <a:spAutoFit/>
          </a:bodyPr>
          <a:lstStyle/>
          <a:p>
            <a:pPr marL="12700">
              <a:lnSpc>
                <a:spcPct val="100000"/>
              </a:lnSpc>
              <a:spcBef>
                <a:spcPts val="130"/>
              </a:spcBef>
            </a:pPr>
            <a:r>
              <a:rPr sz="2100" dirty="0">
                <a:latin typeface="Times New Roman"/>
                <a:cs typeface="Times New Roman"/>
              </a:rPr>
              <a:t>f(n)</a:t>
            </a:r>
            <a:endParaRPr sz="2100">
              <a:latin typeface="Times New Roman"/>
              <a:cs typeface="Times New Roman"/>
            </a:endParaRPr>
          </a:p>
        </p:txBody>
      </p:sp>
      <p:sp>
        <p:nvSpPr>
          <p:cNvPr id="13" name="object 13"/>
          <p:cNvSpPr txBox="1"/>
          <p:nvPr/>
        </p:nvSpPr>
        <p:spPr>
          <a:xfrm>
            <a:off x="1066800" y="3225800"/>
            <a:ext cx="2235200" cy="609600"/>
          </a:xfrm>
          <a:prstGeom prst="rect">
            <a:avLst/>
          </a:prstGeom>
          <a:solidFill>
            <a:srgbClr val="FFFFFF"/>
          </a:solidFill>
        </p:spPr>
        <p:txBody>
          <a:bodyPr vert="horz" wrap="square" lIns="0" tIns="66040" rIns="0" bIns="0" rtlCol="0">
            <a:spAutoFit/>
          </a:bodyPr>
          <a:lstStyle/>
          <a:p>
            <a:pPr marL="161925">
              <a:lnSpc>
                <a:spcPct val="100000"/>
              </a:lnSpc>
              <a:spcBef>
                <a:spcPts val="520"/>
              </a:spcBef>
            </a:pPr>
            <a:r>
              <a:rPr sz="2100" spc="5" dirty="0">
                <a:latin typeface="Times New Roman"/>
                <a:cs typeface="Times New Roman"/>
              </a:rPr>
              <a:t>f(n) </a:t>
            </a:r>
            <a:r>
              <a:rPr sz="2100" spc="15" dirty="0">
                <a:latin typeface="Times New Roman"/>
                <a:cs typeface="Times New Roman"/>
              </a:rPr>
              <a:t>=</a:t>
            </a:r>
            <a:r>
              <a:rPr sz="2100" dirty="0">
                <a:latin typeface="Times New Roman"/>
                <a:cs typeface="Times New Roman"/>
              </a:rPr>
              <a:t> </a:t>
            </a:r>
            <a:r>
              <a:rPr sz="2100" spc="10" dirty="0">
                <a:latin typeface="Times New Roman"/>
                <a:cs typeface="Times New Roman"/>
              </a:rPr>
              <a:t>O(g(n))</a:t>
            </a:r>
            <a:endParaRPr sz="2100">
              <a:latin typeface="Times New Roman"/>
              <a:cs typeface="Times New Roman"/>
            </a:endParaRPr>
          </a:p>
        </p:txBody>
      </p:sp>
      <p:sp>
        <p:nvSpPr>
          <p:cNvPr id="14" name="object 14"/>
          <p:cNvSpPr/>
          <p:nvPr/>
        </p:nvSpPr>
        <p:spPr>
          <a:xfrm>
            <a:off x="2895600" y="5461000"/>
            <a:ext cx="610235" cy="609600"/>
          </a:xfrm>
          <a:custGeom>
            <a:avLst/>
            <a:gdLst/>
            <a:ahLst/>
            <a:cxnLst/>
            <a:rect l="l" t="t" r="r" b="b"/>
            <a:pathLst>
              <a:path w="610235" h="609600">
                <a:moveTo>
                  <a:pt x="0" y="609600"/>
                </a:moveTo>
                <a:lnTo>
                  <a:pt x="609612" y="609600"/>
                </a:lnTo>
                <a:lnTo>
                  <a:pt x="609612" y="0"/>
                </a:lnTo>
                <a:lnTo>
                  <a:pt x="0" y="0"/>
                </a:lnTo>
                <a:lnTo>
                  <a:pt x="0" y="609600"/>
                </a:lnTo>
                <a:close/>
              </a:path>
            </a:pathLst>
          </a:custGeom>
          <a:solidFill>
            <a:srgbClr val="FFFFFF"/>
          </a:solidFill>
        </p:spPr>
        <p:txBody>
          <a:bodyPr wrap="square" lIns="0" tIns="0" rIns="0" bIns="0" rtlCol="0"/>
          <a:lstStyle/>
          <a:p>
            <a:endParaRPr/>
          </a:p>
        </p:txBody>
      </p:sp>
      <p:sp>
        <p:nvSpPr>
          <p:cNvPr id="15" name="object 15"/>
          <p:cNvSpPr txBox="1"/>
          <p:nvPr/>
        </p:nvSpPr>
        <p:spPr>
          <a:xfrm>
            <a:off x="2895600" y="5461000"/>
            <a:ext cx="610235" cy="398780"/>
          </a:xfrm>
          <a:prstGeom prst="rect">
            <a:avLst/>
          </a:prstGeom>
          <a:solidFill>
            <a:srgbClr val="FFFFFF"/>
          </a:solidFill>
        </p:spPr>
        <p:txBody>
          <a:bodyPr vert="horz" wrap="square" lIns="0" tIns="66675" rIns="0" bIns="0" rtlCol="0">
            <a:spAutoFit/>
          </a:bodyPr>
          <a:lstStyle/>
          <a:p>
            <a:pPr marL="162560">
              <a:lnSpc>
                <a:spcPct val="100000"/>
              </a:lnSpc>
              <a:spcBef>
                <a:spcPts val="525"/>
              </a:spcBef>
            </a:pPr>
            <a:r>
              <a:rPr sz="2100" spc="15" dirty="0">
                <a:latin typeface="Times New Roman"/>
                <a:cs typeface="Times New Roman"/>
              </a:rPr>
              <a:t>n</a:t>
            </a:r>
            <a:r>
              <a:rPr sz="2100" spc="22" baseline="-11904" dirty="0">
                <a:latin typeface="Times New Roman"/>
                <a:cs typeface="Times New Roman"/>
              </a:rPr>
              <a:t>0</a:t>
            </a:r>
            <a:endParaRPr sz="2100" baseline="-11904">
              <a:latin typeface="Times New Roman"/>
              <a:cs typeface="Times New Roman"/>
            </a:endParaRPr>
          </a:p>
        </p:txBody>
      </p:sp>
      <p:sp>
        <p:nvSpPr>
          <p:cNvPr id="16" name="object 16"/>
          <p:cNvSpPr/>
          <p:nvPr/>
        </p:nvSpPr>
        <p:spPr>
          <a:xfrm>
            <a:off x="4927600" y="5461000"/>
            <a:ext cx="406400" cy="609600"/>
          </a:xfrm>
          <a:custGeom>
            <a:avLst/>
            <a:gdLst/>
            <a:ahLst/>
            <a:cxnLst/>
            <a:rect l="l" t="t" r="r" b="b"/>
            <a:pathLst>
              <a:path w="406400" h="609600">
                <a:moveTo>
                  <a:pt x="0" y="609600"/>
                </a:moveTo>
                <a:lnTo>
                  <a:pt x="406400" y="609600"/>
                </a:lnTo>
                <a:lnTo>
                  <a:pt x="406400" y="0"/>
                </a:lnTo>
                <a:lnTo>
                  <a:pt x="0" y="0"/>
                </a:lnTo>
                <a:lnTo>
                  <a:pt x="0" y="609600"/>
                </a:lnTo>
                <a:close/>
              </a:path>
            </a:pathLst>
          </a:custGeom>
          <a:solidFill>
            <a:srgbClr val="FFFFFF"/>
          </a:solidFill>
        </p:spPr>
        <p:txBody>
          <a:bodyPr wrap="square" lIns="0" tIns="0" rIns="0" bIns="0" rtlCol="0"/>
          <a:lstStyle/>
          <a:p>
            <a:endParaRPr/>
          </a:p>
        </p:txBody>
      </p:sp>
      <p:sp>
        <p:nvSpPr>
          <p:cNvPr id="17" name="object 17"/>
          <p:cNvSpPr txBox="1"/>
          <p:nvPr/>
        </p:nvSpPr>
        <p:spPr>
          <a:xfrm>
            <a:off x="4927600" y="5510616"/>
            <a:ext cx="406400" cy="350520"/>
          </a:xfrm>
          <a:prstGeom prst="rect">
            <a:avLst/>
          </a:prstGeom>
        </p:spPr>
        <p:txBody>
          <a:bodyPr vert="horz" wrap="square" lIns="0" tIns="16510" rIns="0" bIns="0" rtlCol="0">
            <a:spAutoFit/>
          </a:bodyPr>
          <a:lstStyle/>
          <a:p>
            <a:pPr marL="162560">
              <a:lnSpc>
                <a:spcPct val="100000"/>
              </a:lnSpc>
              <a:spcBef>
                <a:spcPts val="130"/>
              </a:spcBef>
            </a:pPr>
            <a:r>
              <a:rPr sz="2100" spc="15" dirty="0">
                <a:latin typeface="Times New Roman"/>
                <a:cs typeface="Times New Roman"/>
              </a:rPr>
              <a:t>n</a:t>
            </a:r>
            <a:endParaRPr sz="2100">
              <a:latin typeface="Times New Roman"/>
              <a:cs typeface="Times New Roman"/>
            </a:endParaRPr>
          </a:p>
        </p:txBody>
      </p:sp>
      <p:sp>
        <p:nvSpPr>
          <p:cNvPr id="18" name="object 18"/>
          <p:cNvSpPr/>
          <p:nvPr/>
        </p:nvSpPr>
        <p:spPr>
          <a:xfrm>
            <a:off x="863600" y="5867401"/>
            <a:ext cx="4097020" cy="0"/>
          </a:xfrm>
          <a:custGeom>
            <a:avLst/>
            <a:gdLst/>
            <a:ahLst/>
            <a:cxnLst/>
            <a:rect l="l" t="t" r="r" b="b"/>
            <a:pathLst>
              <a:path w="4097020">
                <a:moveTo>
                  <a:pt x="0" y="0"/>
                </a:moveTo>
                <a:lnTo>
                  <a:pt x="4096512" y="0"/>
                </a:lnTo>
              </a:path>
            </a:pathLst>
          </a:custGeom>
          <a:ln w="16256">
            <a:solidFill>
              <a:srgbClr val="000000"/>
            </a:solidFill>
          </a:ln>
        </p:spPr>
        <p:txBody>
          <a:bodyPr wrap="square" lIns="0" tIns="0" rIns="0" bIns="0" rtlCol="0"/>
          <a:lstStyle/>
          <a:p>
            <a:endParaRPr/>
          </a:p>
        </p:txBody>
      </p:sp>
      <p:sp>
        <p:nvSpPr>
          <p:cNvPr id="19" name="object 19"/>
          <p:cNvSpPr/>
          <p:nvPr/>
        </p:nvSpPr>
        <p:spPr>
          <a:xfrm>
            <a:off x="4954689" y="5780698"/>
            <a:ext cx="179070" cy="176530"/>
          </a:xfrm>
          <a:custGeom>
            <a:avLst/>
            <a:gdLst/>
            <a:ahLst/>
            <a:cxnLst/>
            <a:rect l="l" t="t" r="r" b="b"/>
            <a:pathLst>
              <a:path w="179070" h="176529">
                <a:moveTo>
                  <a:pt x="0" y="0"/>
                </a:moveTo>
                <a:lnTo>
                  <a:pt x="0" y="176110"/>
                </a:lnTo>
                <a:lnTo>
                  <a:pt x="178816" y="89408"/>
                </a:lnTo>
                <a:lnTo>
                  <a:pt x="0" y="0"/>
                </a:lnTo>
                <a:close/>
              </a:path>
            </a:pathLst>
          </a:custGeom>
          <a:solidFill>
            <a:srgbClr val="000000"/>
          </a:solidFill>
        </p:spPr>
        <p:txBody>
          <a:bodyPr wrap="square" lIns="0" tIns="0" rIns="0" bIns="0" rtlCol="0"/>
          <a:lstStyle/>
          <a:p>
            <a:endParaRPr/>
          </a:p>
        </p:txBody>
      </p:sp>
      <p:sp>
        <p:nvSpPr>
          <p:cNvPr id="20" name="object 20"/>
          <p:cNvSpPr/>
          <p:nvPr/>
        </p:nvSpPr>
        <p:spPr>
          <a:xfrm>
            <a:off x="863600" y="3193290"/>
            <a:ext cx="0" cy="2674620"/>
          </a:xfrm>
          <a:custGeom>
            <a:avLst/>
            <a:gdLst/>
            <a:ahLst/>
            <a:cxnLst/>
            <a:rect l="l" t="t" r="r" b="b"/>
            <a:pathLst>
              <a:path h="2674620">
                <a:moveTo>
                  <a:pt x="0" y="2674112"/>
                </a:moveTo>
                <a:lnTo>
                  <a:pt x="0" y="0"/>
                </a:lnTo>
              </a:path>
            </a:pathLst>
          </a:custGeom>
          <a:ln w="16256">
            <a:solidFill>
              <a:srgbClr val="000000"/>
            </a:solidFill>
          </a:ln>
        </p:spPr>
        <p:txBody>
          <a:bodyPr wrap="square" lIns="0" tIns="0" rIns="0" bIns="0" rtlCol="0"/>
          <a:lstStyle/>
          <a:p>
            <a:endParaRPr/>
          </a:p>
        </p:txBody>
      </p:sp>
      <p:sp>
        <p:nvSpPr>
          <p:cNvPr id="21" name="object 21"/>
          <p:cNvSpPr/>
          <p:nvPr/>
        </p:nvSpPr>
        <p:spPr>
          <a:xfrm>
            <a:off x="776897" y="3025305"/>
            <a:ext cx="176530" cy="176530"/>
          </a:xfrm>
          <a:custGeom>
            <a:avLst/>
            <a:gdLst/>
            <a:ahLst/>
            <a:cxnLst/>
            <a:rect l="l" t="t" r="r" b="b"/>
            <a:pathLst>
              <a:path w="176530" h="176530">
                <a:moveTo>
                  <a:pt x="86702" y="0"/>
                </a:moveTo>
                <a:lnTo>
                  <a:pt x="0" y="176110"/>
                </a:lnTo>
                <a:lnTo>
                  <a:pt x="176110" y="176110"/>
                </a:lnTo>
                <a:lnTo>
                  <a:pt x="86702" y="0"/>
                </a:lnTo>
                <a:close/>
              </a:path>
            </a:pathLst>
          </a:custGeom>
          <a:solidFill>
            <a:srgbClr val="000000"/>
          </a:solidFill>
        </p:spPr>
        <p:txBody>
          <a:bodyPr wrap="square" lIns="0" tIns="0" rIns="0" bIns="0" rtlCol="0"/>
          <a:lstStyle/>
          <a:p>
            <a:endParaRPr/>
          </a:p>
        </p:txBody>
      </p:sp>
      <p:sp>
        <p:nvSpPr>
          <p:cNvPr id="22" name="object 22"/>
          <p:cNvSpPr/>
          <p:nvPr/>
        </p:nvSpPr>
        <p:spPr>
          <a:xfrm>
            <a:off x="863600" y="3220377"/>
            <a:ext cx="4470400" cy="2037714"/>
          </a:xfrm>
          <a:custGeom>
            <a:avLst/>
            <a:gdLst/>
            <a:ahLst/>
            <a:cxnLst/>
            <a:rect l="l" t="t" r="r" b="b"/>
            <a:pathLst>
              <a:path w="4470400" h="2037714">
                <a:moveTo>
                  <a:pt x="0" y="2037422"/>
                </a:moveTo>
                <a:lnTo>
                  <a:pt x="13550" y="2021166"/>
                </a:lnTo>
                <a:lnTo>
                  <a:pt x="32512" y="2002205"/>
                </a:lnTo>
                <a:lnTo>
                  <a:pt x="51473" y="1977821"/>
                </a:lnTo>
                <a:lnTo>
                  <a:pt x="73152" y="1950720"/>
                </a:lnTo>
                <a:lnTo>
                  <a:pt x="121920" y="1888413"/>
                </a:lnTo>
                <a:lnTo>
                  <a:pt x="178816" y="1820672"/>
                </a:lnTo>
                <a:lnTo>
                  <a:pt x="235711" y="1755648"/>
                </a:lnTo>
                <a:lnTo>
                  <a:pt x="265518" y="1725853"/>
                </a:lnTo>
                <a:lnTo>
                  <a:pt x="295313" y="1698752"/>
                </a:lnTo>
                <a:lnTo>
                  <a:pt x="325120" y="1674368"/>
                </a:lnTo>
                <a:lnTo>
                  <a:pt x="379310" y="1639150"/>
                </a:lnTo>
                <a:lnTo>
                  <a:pt x="430784" y="1628317"/>
                </a:lnTo>
                <a:lnTo>
                  <a:pt x="455168" y="1631022"/>
                </a:lnTo>
                <a:lnTo>
                  <a:pt x="498513" y="1649984"/>
                </a:lnTo>
                <a:lnTo>
                  <a:pt x="541870" y="1685213"/>
                </a:lnTo>
                <a:lnTo>
                  <a:pt x="585216" y="1725853"/>
                </a:lnTo>
                <a:lnTo>
                  <a:pt x="633984" y="1769198"/>
                </a:lnTo>
                <a:lnTo>
                  <a:pt x="685457" y="1804416"/>
                </a:lnTo>
                <a:lnTo>
                  <a:pt x="745070" y="1828800"/>
                </a:lnTo>
                <a:lnTo>
                  <a:pt x="777582" y="1834222"/>
                </a:lnTo>
                <a:lnTo>
                  <a:pt x="812800" y="1834222"/>
                </a:lnTo>
                <a:lnTo>
                  <a:pt x="850734" y="1828800"/>
                </a:lnTo>
                <a:lnTo>
                  <a:pt x="894080" y="1820672"/>
                </a:lnTo>
                <a:lnTo>
                  <a:pt x="940142" y="1809838"/>
                </a:lnTo>
                <a:lnTo>
                  <a:pt x="986193" y="1799005"/>
                </a:lnTo>
                <a:lnTo>
                  <a:pt x="1086446" y="1763776"/>
                </a:lnTo>
                <a:lnTo>
                  <a:pt x="1192110" y="1723136"/>
                </a:lnTo>
                <a:lnTo>
                  <a:pt x="1297774" y="1677085"/>
                </a:lnTo>
                <a:lnTo>
                  <a:pt x="1403438" y="1628317"/>
                </a:lnTo>
                <a:lnTo>
                  <a:pt x="1500974" y="1576832"/>
                </a:lnTo>
                <a:lnTo>
                  <a:pt x="1547025" y="1552448"/>
                </a:lnTo>
                <a:lnTo>
                  <a:pt x="1590382" y="1528064"/>
                </a:lnTo>
                <a:lnTo>
                  <a:pt x="1671662" y="1476590"/>
                </a:lnTo>
                <a:lnTo>
                  <a:pt x="1747520" y="1422400"/>
                </a:lnTo>
                <a:lnTo>
                  <a:pt x="1820672" y="1362798"/>
                </a:lnTo>
                <a:lnTo>
                  <a:pt x="1888401" y="1300480"/>
                </a:lnTo>
                <a:lnTo>
                  <a:pt x="2021166" y="1175854"/>
                </a:lnTo>
                <a:lnTo>
                  <a:pt x="2086190" y="1113536"/>
                </a:lnTo>
                <a:lnTo>
                  <a:pt x="2151214" y="1053934"/>
                </a:lnTo>
                <a:lnTo>
                  <a:pt x="2213521" y="997038"/>
                </a:lnTo>
                <a:lnTo>
                  <a:pt x="2270417" y="940142"/>
                </a:lnTo>
                <a:lnTo>
                  <a:pt x="2381504" y="831773"/>
                </a:lnTo>
                <a:lnTo>
                  <a:pt x="2435694" y="774877"/>
                </a:lnTo>
                <a:lnTo>
                  <a:pt x="2498001" y="720686"/>
                </a:lnTo>
                <a:lnTo>
                  <a:pt x="2565742" y="669213"/>
                </a:lnTo>
                <a:lnTo>
                  <a:pt x="2603665" y="642112"/>
                </a:lnTo>
                <a:lnTo>
                  <a:pt x="2641600" y="615022"/>
                </a:lnTo>
                <a:lnTo>
                  <a:pt x="2725585" y="560832"/>
                </a:lnTo>
                <a:lnTo>
                  <a:pt x="2817710" y="506653"/>
                </a:lnTo>
                <a:lnTo>
                  <a:pt x="2912529" y="449757"/>
                </a:lnTo>
                <a:lnTo>
                  <a:pt x="3015488" y="395566"/>
                </a:lnTo>
                <a:lnTo>
                  <a:pt x="3121152" y="344093"/>
                </a:lnTo>
                <a:lnTo>
                  <a:pt x="3229521" y="295325"/>
                </a:lnTo>
                <a:lnTo>
                  <a:pt x="3340608" y="249262"/>
                </a:lnTo>
                <a:lnTo>
                  <a:pt x="3454400" y="208622"/>
                </a:lnTo>
                <a:lnTo>
                  <a:pt x="3514001" y="189661"/>
                </a:lnTo>
                <a:lnTo>
                  <a:pt x="3581742" y="167982"/>
                </a:lnTo>
                <a:lnTo>
                  <a:pt x="3652177" y="149021"/>
                </a:lnTo>
                <a:lnTo>
                  <a:pt x="3728046" y="127342"/>
                </a:lnTo>
                <a:lnTo>
                  <a:pt x="3882478" y="89408"/>
                </a:lnTo>
                <a:lnTo>
                  <a:pt x="4036910" y="54190"/>
                </a:lnTo>
                <a:lnTo>
                  <a:pt x="4112767" y="40640"/>
                </a:lnTo>
                <a:lnTo>
                  <a:pt x="4183214" y="27101"/>
                </a:lnTo>
                <a:lnTo>
                  <a:pt x="4250944" y="16256"/>
                </a:lnTo>
                <a:lnTo>
                  <a:pt x="4310545" y="8128"/>
                </a:lnTo>
                <a:lnTo>
                  <a:pt x="4364736" y="2717"/>
                </a:lnTo>
                <a:lnTo>
                  <a:pt x="4410798" y="0"/>
                </a:lnTo>
                <a:lnTo>
                  <a:pt x="4446016" y="0"/>
                </a:lnTo>
                <a:lnTo>
                  <a:pt x="4459566" y="2717"/>
                </a:lnTo>
                <a:lnTo>
                  <a:pt x="4470400" y="5422"/>
                </a:lnTo>
              </a:path>
            </a:pathLst>
          </a:custGeom>
          <a:ln w="16256">
            <a:solidFill>
              <a:srgbClr val="0000FF"/>
            </a:solidFill>
          </a:ln>
        </p:spPr>
        <p:txBody>
          <a:bodyPr wrap="square" lIns="0" tIns="0" rIns="0" bIns="0" rtlCol="0"/>
          <a:lstStyle/>
          <a:p>
            <a:endParaRPr/>
          </a:p>
        </p:txBody>
      </p:sp>
      <p:sp>
        <p:nvSpPr>
          <p:cNvPr id="23" name="object 23"/>
          <p:cNvSpPr/>
          <p:nvPr/>
        </p:nvSpPr>
        <p:spPr>
          <a:xfrm>
            <a:off x="863600" y="3921888"/>
            <a:ext cx="4470400" cy="1336040"/>
          </a:xfrm>
          <a:custGeom>
            <a:avLst/>
            <a:gdLst/>
            <a:ahLst/>
            <a:cxnLst/>
            <a:rect l="l" t="t" r="r" b="b"/>
            <a:pathLst>
              <a:path w="4470400" h="1336039">
                <a:moveTo>
                  <a:pt x="0" y="1132711"/>
                </a:moveTo>
                <a:lnTo>
                  <a:pt x="102958" y="1205863"/>
                </a:lnTo>
                <a:lnTo>
                  <a:pt x="151726" y="1241080"/>
                </a:lnTo>
                <a:lnTo>
                  <a:pt x="203200" y="1270887"/>
                </a:lnTo>
                <a:lnTo>
                  <a:pt x="254673" y="1297976"/>
                </a:lnTo>
                <a:lnTo>
                  <a:pt x="306158" y="1319655"/>
                </a:lnTo>
                <a:lnTo>
                  <a:pt x="354926" y="1330488"/>
                </a:lnTo>
                <a:lnTo>
                  <a:pt x="406400" y="1335911"/>
                </a:lnTo>
                <a:lnTo>
                  <a:pt x="457873" y="1330488"/>
                </a:lnTo>
                <a:lnTo>
                  <a:pt x="509358" y="1316950"/>
                </a:lnTo>
                <a:lnTo>
                  <a:pt x="560832" y="1297976"/>
                </a:lnTo>
                <a:lnTo>
                  <a:pt x="612305" y="1270887"/>
                </a:lnTo>
                <a:lnTo>
                  <a:pt x="663790" y="1238375"/>
                </a:lnTo>
                <a:lnTo>
                  <a:pt x="712558" y="1205863"/>
                </a:lnTo>
                <a:lnTo>
                  <a:pt x="812800" y="1132711"/>
                </a:lnTo>
                <a:lnTo>
                  <a:pt x="858862" y="1094776"/>
                </a:lnTo>
                <a:lnTo>
                  <a:pt x="896785" y="1048726"/>
                </a:lnTo>
                <a:lnTo>
                  <a:pt x="934719" y="1002663"/>
                </a:lnTo>
                <a:lnTo>
                  <a:pt x="969937" y="951190"/>
                </a:lnTo>
                <a:lnTo>
                  <a:pt x="1010577" y="899704"/>
                </a:lnTo>
                <a:lnTo>
                  <a:pt x="1059345" y="850936"/>
                </a:lnTo>
                <a:lnTo>
                  <a:pt x="1116241" y="802168"/>
                </a:lnTo>
                <a:lnTo>
                  <a:pt x="1148753" y="780502"/>
                </a:lnTo>
                <a:lnTo>
                  <a:pt x="1183982" y="758823"/>
                </a:lnTo>
                <a:lnTo>
                  <a:pt x="1265262" y="720888"/>
                </a:lnTo>
                <a:lnTo>
                  <a:pt x="1351953" y="685671"/>
                </a:lnTo>
                <a:lnTo>
                  <a:pt x="1449489" y="653159"/>
                </a:lnTo>
                <a:lnTo>
                  <a:pt x="1552448" y="620647"/>
                </a:lnTo>
                <a:lnTo>
                  <a:pt x="1663534" y="590840"/>
                </a:lnTo>
                <a:lnTo>
                  <a:pt x="1780032" y="558328"/>
                </a:lnTo>
                <a:lnTo>
                  <a:pt x="1901952" y="523111"/>
                </a:lnTo>
                <a:lnTo>
                  <a:pt x="2032000" y="487894"/>
                </a:lnTo>
                <a:lnTo>
                  <a:pt x="2099729" y="468920"/>
                </a:lnTo>
                <a:lnTo>
                  <a:pt x="2172881" y="449959"/>
                </a:lnTo>
                <a:lnTo>
                  <a:pt x="2251456" y="428280"/>
                </a:lnTo>
                <a:lnTo>
                  <a:pt x="2332736" y="406614"/>
                </a:lnTo>
                <a:lnTo>
                  <a:pt x="2500718" y="363256"/>
                </a:lnTo>
                <a:lnTo>
                  <a:pt x="2671406" y="319911"/>
                </a:lnTo>
                <a:lnTo>
                  <a:pt x="2844800" y="276566"/>
                </a:lnTo>
                <a:lnTo>
                  <a:pt x="2928785" y="254887"/>
                </a:lnTo>
                <a:lnTo>
                  <a:pt x="3010065" y="235926"/>
                </a:lnTo>
                <a:lnTo>
                  <a:pt x="3088640" y="216952"/>
                </a:lnTo>
                <a:lnTo>
                  <a:pt x="3164497" y="197991"/>
                </a:lnTo>
                <a:lnTo>
                  <a:pt x="3237649" y="181735"/>
                </a:lnTo>
                <a:lnTo>
                  <a:pt x="3302673" y="168184"/>
                </a:lnTo>
                <a:lnTo>
                  <a:pt x="3424593" y="143800"/>
                </a:lnTo>
                <a:lnTo>
                  <a:pt x="3535679" y="122134"/>
                </a:lnTo>
                <a:lnTo>
                  <a:pt x="3641344" y="105878"/>
                </a:lnTo>
                <a:lnTo>
                  <a:pt x="3736174" y="92327"/>
                </a:lnTo>
                <a:lnTo>
                  <a:pt x="3825582" y="78776"/>
                </a:lnTo>
                <a:lnTo>
                  <a:pt x="3909567" y="67943"/>
                </a:lnTo>
                <a:lnTo>
                  <a:pt x="3988142" y="59815"/>
                </a:lnTo>
                <a:lnTo>
                  <a:pt x="4064000" y="48982"/>
                </a:lnTo>
                <a:lnTo>
                  <a:pt x="4134446" y="40854"/>
                </a:lnTo>
                <a:lnTo>
                  <a:pt x="4202176" y="30008"/>
                </a:lnTo>
                <a:lnTo>
                  <a:pt x="4261777" y="24598"/>
                </a:lnTo>
                <a:lnTo>
                  <a:pt x="4315968" y="16470"/>
                </a:lnTo>
                <a:lnTo>
                  <a:pt x="4367441" y="11047"/>
                </a:lnTo>
                <a:lnTo>
                  <a:pt x="4410798" y="5624"/>
                </a:lnTo>
                <a:lnTo>
                  <a:pt x="4451438" y="2919"/>
                </a:lnTo>
                <a:lnTo>
                  <a:pt x="4470400" y="0"/>
                </a:lnTo>
              </a:path>
            </a:pathLst>
          </a:custGeom>
          <a:ln w="16255">
            <a:solidFill>
              <a:srgbClr val="000000"/>
            </a:solidFill>
          </a:ln>
        </p:spPr>
        <p:txBody>
          <a:bodyPr wrap="square" lIns="0" tIns="0" rIns="0" bIns="0" rtlCol="0"/>
          <a:lstStyle/>
          <a:p>
            <a:endParaRPr/>
          </a:p>
        </p:txBody>
      </p:sp>
      <p:sp>
        <p:nvSpPr>
          <p:cNvPr id="24" name="object 24"/>
          <p:cNvSpPr/>
          <p:nvPr/>
        </p:nvSpPr>
        <p:spPr>
          <a:xfrm>
            <a:off x="2887472" y="4436884"/>
            <a:ext cx="16510" cy="16510"/>
          </a:xfrm>
          <a:custGeom>
            <a:avLst/>
            <a:gdLst/>
            <a:ahLst/>
            <a:cxnLst/>
            <a:rect l="l" t="t" r="r" b="b"/>
            <a:pathLst>
              <a:path w="16510" h="16510">
                <a:moveTo>
                  <a:pt x="8128" y="0"/>
                </a:moveTo>
                <a:lnTo>
                  <a:pt x="0" y="8128"/>
                </a:lnTo>
                <a:lnTo>
                  <a:pt x="8128" y="16256"/>
                </a:lnTo>
                <a:lnTo>
                  <a:pt x="13550" y="10833"/>
                </a:lnTo>
                <a:lnTo>
                  <a:pt x="16256" y="10833"/>
                </a:lnTo>
                <a:lnTo>
                  <a:pt x="16256" y="8128"/>
                </a:lnTo>
                <a:lnTo>
                  <a:pt x="8128" y="0"/>
                </a:lnTo>
                <a:close/>
              </a:path>
            </a:pathLst>
          </a:custGeom>
          <a:solidFill>
            <a:srgbClr val="000000"/>
          </a:solidFill>
        </p:spPr>
        <p:txBody>
          <a:bodyPr wrap="square" lIns="0" tIns="0" rIns="0" bIns="0" rtlCol="0"/>
          <a:lstStyle/>
          <a:p>
            <a:endParaRPr/>
          </a:p>
        </p:txBody>
      </p:sp>
      <p:sp>
        <p:nvSpPr>
          <p:cNvPr id="25" name="object 25"/>
          <p:cNvSpPr/>
          <p:nvPr/>
        </p:nvSpPr>
        <p:spPr>
          <a:xfrm>
            <a:off x="2887472" y="4469384"/>
            <a:ext cx="16510" cy="16510"/>
          </a:xfrm>
          <a:custGeom>
            <a:avLst/>
            <a:gdLst/>
            <a:ahLst/>
            <a:cxnLst/>
            <a:rect l="l" t="t" r="r" b="b"/>
            <a:pathLst>
              <a:path w="16510" h="16510">
                <a:moveTo>
                  <a:pt x="13550" y="0"/>
                </a:moveTo>
                <a:lnTo>
                  <a:pt x="5422" y="0"/>
                </a:lnTo>
                <a:lnTo>
                  <a:pt x="0" y="5422"/>
                </a:lnTo>
                <a:lnTo>
                  <a:pt x="0" y="8127"/>
                </a:lnTo>
                <a:lnTo>
                  <a:pt x="8128" y="16255"/>
                </a:lnTo>
                <a:lnTo>
                  <a:pt x="13550" y="10833"/>
                </a:lnTo>
                <a:lnTo>
                  <a:pt x="16256" y="10833"/>
                </a:lnTo>
                <a:lnTo>
                  <a:pt x="16256" y="2705"/>
                </a:lnTo>
                <a:lnTo>
                  <a:pt x="13550" y="0"/>
                </a:lnTo>
                <a:close/>
              </a:path>
            </a:pathLst>
          </a:custGeom>
          <a:solidFill>
            <a:srgbClr val="000000"/>
          </a:solidFill>
        </p:spPr>
        <p:txBody>
          <a:bodyPr wrap="square" lIns="0" tIns="0" rIns="0" bIns="0" rtlCol="0"/>
          <a:lstStyle/>
          <a:p>
            <a:endParaRPr/>
          </a:p>
        </p:txBody>
      </p:sp>
      <p:sp>
        <p:nvSpPr>
          <p:cNvPr id="26" name="object 26"/>
          <p:cNvSpPr/>
          <p:nvPr/>
        </p:nvSpPr>
        <p:spPr>
          <a:xfrm>
            <a:off x="2887472" y="4501896"/>
            <a:ext cx="16510" cy="16510"/>
          </a:xfrm>
          <a:custGeom>
            <a:avLst/>
            <a:gdLst/>
            <a:ahLst/>
            <a:cxnLst/>
            <a:rect l="l" t="t" r="r" b="b"/>
            <a:pathLst>
              <a:path w="16510" h="16510">
                <a:moveTo>
                  <a:pt x="13550" y="0"/>
                </a:moveTo>
                <a:lnTo>
                  <a:pt x="5422" y="0"/>
                </a:lnTo>
                <a:lnTo>
                  <a:pt x="0" y="5422"/>
                </a:lnTo>
                <a:lnTo>
                  <a:pt x="0" y="8127"/>
                </a:lnTo>
                <a:lnTo>
                  <a:pt x="8128" y="16255"/>
                </a:lnTo>
                <a:lnTo>
                  <a:pt x="13550" y="10833"/>
                </a:lnTo>
                <a:lnTo>
                  <a:pt x="16256" y="10833"/>
                </a:lnTo>
                <a:lnTo>
                  <a:pt x="16256" y="2705"/>
                </a:lnTo>
                <a:lnTo>
                  <a:pt x="13550" y="0"/>
                </a:lnTo>
                <a:close/>
              </a:path>
            </a:pathLst>
          </a:custGeom>
          <a:solidFill>
            <a:srgbClr val="000000"/>
          </a:solidFill>
        </p:spPr>
        <p:txBody>
          <a:bodyPr wrap="square" lIns="0" tIns="0" rIns="0" bIns="0" rtlCol="0"/>
          <a:lstStyle/>
          <a:p>
            <a:endParaRPr/>
          </a:p>
        </p:txBody>
      </p:sp>
      <p:sp>
        <p:nvSpPr>
          <p:cNvPr id="27" name="object 27"/>
          <p:cNvSpPr/>
          <p:nvPr/>
        </p:nvSpPr>
        <p:spPr>
          <a:xfrm>
            <a:off x="2887472" y="4534408"/>
            <a:ext cx="16510" cy="16510"/>
          </a:xfrm>
          <a:custGeom>
            <a:avLst/>
            <a:gdLst/>
            <a:ahLst/>
            <a:cxnLst/>
            <a:rect l="l" t="t" r="r" b="b"/>
            <a:pathLst>
              <a:path w="16510" h="16510">
                <a:moveTo>
                  <a:pt x="13550" y="0"/>
                </a:moveTo>
                <a:lnTo>
                  <a:pt x="5422" y="0"/>
                </a:lnTo>
                <a:lnTo>
                  <a:pt x="0" y="5422"/>
                </a:lnTo>
                <a:lnTo>
                  <a:pt x="0" y="8127"/>
                </a:lnTo>
                <a:lnTo>
                  <a:pt x="8128" y="16255"/>
                </a:lnTo>
                <a:lnTo>
                  <a:pt x="13550" y="10833"/>
                </a:lnTo>
                <a:lnTo>
                  <a:pt x="16256" y="10833"/>
                </a:lnTo>
                <a:lnTo>
                  <a:pt x="16256" y="2705"/>
                </a:lnTo>
                <a:lnTo>
                  <a:pt x="13550" y="0"/>
                </a:lnTo>
                <a:close/>
              </a:path>
            </a:pathLst>
          </a:custGeom>
          <a:solidFill>
            <a:srgbClr val="000000"/>
          </a:solidFill>
        </p:spPr>
        <p:txBody>
          <a:bodyPr wrap="square" lIns="0" tIns="0" rIns="0" bIns="0" rtlCol="0"/>
          <a:lstStyle/>
          <a:p>
            <a:endParaRPr/>
          </a:p>
        </p:txBody>
      </p:sp>
      <p:sp>
        <p:nvSpPr>
          <p:cNvPr id="28" name="object 28"/>
          <p:cNvSpPr/>
          <p:nvPr/>
        </p:nvSpPr>
        <p:spPr>
          <a:xfrm>
            <a:off x="2887472" y="4566920"/>
            <a:ext cx="16510" cy="16510"/>
          </a:xfrm>
          <a:custGeom>
            <a:avLst/>
            <a:gdLst/>
            <a:ahLst/>
            <a:cxnLst/>
            <a:rect l="l" t="t" r="r" b="b"/>
            <a:pathLst>
              <a:path w="16510" h="16510">
                <a:moveTo>
                  <a:pt x="13550" y="0"/>
                </a:moveTo>
                <a:lnTo>
                  <a:pt x="5422" y="0"/>
                </a:lnTo>
                <a:lnTo>
                  <a:pt x="0" y="5422"/>
                </a:lnTo>
                <a:lnTo>
                  <a:pt x="0" y="8127"/>
                </a:lnTo>
                <a:lnTo>
                  <a:pt x="8128" y="16255"/>
                </a:lnTo>
                <a:lnTo>
                  <a:pt x="13550" y="10833"/>
                </a:lnTo>
                <a:lnTo>
                  <a:pt x="16256" y="10833"/>
                </a:lnTo>
                <a:lnTo>
                  <a:pt x="16256" y="2705"/>
                </a:lnTo>
                <a:lnTo>
                  <a:pt x="13550" y="0"/>
                </a:lnTo>
                <a:close/>
              </a:path>
            </a:pathLst>
          </a:custGeom>
          <a:solidFill>
            <a:srgbClr val="000000"/>
          </a:solidFill>
        </p:spPr>
        <p:txBody>
          <a:bodyPr wrap="square" lIns="0" tIns="0" rIns="0" bIns="0" rtlCol="0"/>
          <a:lstStyle/>
          <a:p>
            <a:endParaRPr/>
          </a:p>
        </p:txBody>
      </p:sp>
      <p:sp>
        <p:nvSpPr>
          <p:cNvPr id="29" name="object 29"/>
          <p:cNvSpPr/>
          <p:nvPr/>
        </p:nvSpPr>
        <p:spPr>
          <a:xfrm>
            <a:off x="2887472" y="4599432"/>
            <a:ext cx="16510" cy="16510"/>
          </a:xfrm>
          <a:custGeom>
            <a:avLst/>
            <a:gdLst/>
            <a:ahLst/>
            <a:cxnLst/>
            <a:rect l="l" t="t" r="r" b="b"/>
            <a:pathLst>
              <a:path w="16510" h="16510">
                <a:moveTo>
                  <a:pt x="13550" y="0"/>
                </a:moveTo>
                <a:lnTo>
                  <a:pt x="5422" y="0"/>
                </a:lnTo>
                <a:lnTo>
                  <a:pt x="0" y="5422"/>
                </a:lnTo>
                <a:lnTo>
                  <a:pt x="0" y="8127"/>
                </a:lnTo>
                <a:lnTo>
                  <a:pt x="8128" y="16255"/>
                </a:lnTo>
                <a:lnTo>
                  <a:pt x="13550" y="10833"/>
                </a:lnTo>
                <a:lnTo>
                  <a:pt x="16256" y="10833"/>
                </a:lnTo>
                <a:lnTo>
                  <a:pt x="16256" y="2705"/>
                </a:lnTo>
                <a:lnTo>
                  <a:pt x="13550" y="0"/>
                </a:lnTo>
                <a:close/>
              </a:path>
            </a:pathLst>
          </a:custGeom>
          <a:solidFill>
            <a:srgbClr val="000000"/>
          </a:solidFill>
        </p:spPr>
        <p:txBody>
          <a:bodyPr wrap="square" lIns="0" tIns="0" rIns="0" bIns="0" rtlCol="0"/>
          <a:lstStyle/>
          <a:p>
            <a:endParaRPr/>
          </a:p>
        </p:txBody>
      </p:sp>
      <p:sp>
        <p:nvSpPr>
          <p:cNvPr id="30" name="object 30"/>
          <p:cNvSpPr/>
          <p:nvPr/>
        </p:nvSpPr>
        <p:spPr>
          <a:xfrm>
            <a:off x="2887472" y="4631956"/>
            <a:ext cx="16510" cy="16510"/>
          </a:xfrm>
          <a:custGeom>
            <a:avLst/>
            <a:gdLst/>
            <a:ahLst/>
            <a:cxnLst/>
            <a:rect l="l" t="t" r="r" b="b"/>
            <a:pathLst>
              <a:path w="16510" h="16510">
                <a:moveTo>
                  <a:pt x="13550" y="0"/>
                </a:moveTo>
                <a:lnTo>
                  <a:pt x="5422" y="0"/>
                </a:lnTo>
                <a:lnTo>
                  <a:pt x="0" y="5422"/>
                </a:lnTo>
                <a:lnTo>
                  <a:pt x="0" y="8127"/>
                </a:lnTo>
                <a:lnTo>
                  <a:pt x="8128" y="16255"/>
                </a:lnTo>
                <a:lnTo>
                  <a:pt x="13550" y="10833"/>
                </a:lnTo>
                <a:lnTo>
                  <a:pt x="16256" y="10833"/>
                </a:lnTo>
                <a:lnTo>
                  <a:pt x="16256" y="2705"/>
                </a:lnTo>
                <a:lnTo>
                  <a:pt x="13550" y="0"/>
                </a:lnTo>
                <a:close/>
              </a:path>
            </a:pathLst>
          </a:custGeom>
          <a:solidFill>
            <a:srgbClr val="000000"/>
          </a:solidFill>
        </p:spPr>
        <p:txBody>
          <a:bodyPr wrap="square" lIns="0" tIns="0" rIns="0" bIns="0" rtlCol="0"/>
          <a:lstStyle/>
          <a:p>
            <a:endParaRPr/>
          </a:p>
        </p:txBody>
      </p:sp>
      <p:sp>
        <p:nvSpPr>
          <p:cNvPr id="31" name="object 31"/>
          <p:cNvSpPr/>
          <p:nvPr/>
        </p:nvSpPr>
        <p:spPr>
          <a:xfrm>
            <a:off x="2887472" y="4664468"/>
            <a:ext cx="16510" cy="16510"/>
          </a:xfrm>
          <a:custGeom>
            <a:avLst/>
            <a:gdLst/>
            <a:ahLst/>
            <a:cxnLst/>
            <a:rect l="l" t="t" r="r" b="b"/>
            <a:pathLst>
              <a:path w="16510" h="16510">
                <a:moveTo>
                  <a:pt x="13550" y="0"/>
                </a:moveTo>
                <a:lnTo>
                  <a:pt x="5422" y="0"/>
                </a:lnTo>
                <a:lnTo>
                  <a:pt x="0" y="5422"/>
                </a:lnTo>
                <a:lnTo>
                  <a:pt x="0" y="8127"/>
                </a:lnTo>
                <a:lnTo>
                  <a:pt x="8128" y="16255"/>
                </a:lnTo>
                <a:lnTo>
                  <a:pt x="13550" y="10833"/>
                </a:lnTo>
                <a:lnTo>
                  <a:pt x="16256" y="10833"/>
                </a:lnTo>
                <a:lnTo>
                  <a:pt x="16256" y="2705"/>
                </a:lnTo>
                <a:lnTo>
                  <a:pt x="13550" y="0"/>
                </a:lnTo>
                <a:close/>
              </a:path>
            </a:pathLst>
          </a:custGeom>
          <a:solidFill>
            <a:srgbClr val="000000"/>
          </a:solidFill>
        </p:spPr>
        <p:txBody>
          <a:bodyPr wrap="square" lIns="0" tIns="0" rIns="0" bIns="0" rtlCol="0"/>
          <a:lstStyle/>
          <a:p>
            <a:endParaRPr/>
          </a:p>
        </p:txBody>
      </p:sp>
      <p:sp>
        <p:nvSpPr>
          <p:cNvPr id="32" name="object 32"/>
          <p:cNvSpPr/>
          <p:nvPr/>
        </p:nvSpPr>
        <p:spPr>
          <a:xfrm>
            <a:off x="2887472" y="4696980"/>
            <a:ext cx="16510" cy="16510"/>
          </a:xfrm>
          <a:custGeom>
            <a:avLst/>
            <a:gdLst/>
            <a:ahLst/>
            <a:cxnLst/>
            <a:rect l="l" t="t" r="r" b="b"/>
            <a:pathLst>
              <a:path w="16510" h="16510">
                <a:moveTo>
                  <a:pt x="13550" y="0"/>
                </a:moveTo>
                <a:lnTo>
                  <a:pt x="5422" y="0"/>
                </a:lnTo>
                <a:lnTo>
                  <a:pt x="0" y="5422"/>
                </a:lnTo>
                <a:lnTo>
                  <a:pt x="0" y="8127"/>
                </a:lnTo>
                <a:lnTo>
                  <a:pt x="8128" y="16255"/>
                </a:lnTo>
                <a:lnTo>
                  <a:pt x="13550" y="10833"/>
                </a:lnTo>
                <a:lnTo>
                  <a:pt x="16256" y="10833"/>
                </a:lnTo>
                <a:lnTo>
                  <a:pt x="16256" y="2705"/>
                </a:lnTo>
                <a:lnTo>
                  <a:pt x="13550" y="0"/>
                </a:lnTo>
                <a:close/>
              </a:path>
            </a:pathLst>
          </a:custGeom>
          <a:solidFill>
            <a:srgbClr val="000000"/>
          </a:solidFill>
        </p:spPr>
        <p:txBody>
          <a:bodyPr wrap="square" lIns="0" tIns="0" rIns="0" bIns="0" rtlCol="0"/>
          <a:lstStyle/>
          <a:p>
            <a:endParaRPr/>
          </a:p>
        </p:txBody>
      </p:sp>
      <p:sp>
        <p:nvSpPr>
          <p:cNvPr id="33" name="object 33"/>
          <p:cNvSpPr/>
          <p:nvPr/>
        </p:nvSpPr>
        <p:spPr>
          <a:xfrm>
            <a:off x="2887472" y="4729492"/>
            <a:ext cx="16510" cy="16510"/>
          </a:xfrm>
          <a:custGeom>
            <a:avLst/>
            <a:gdLst/>
            <a:ahLst/>
            <a:cxnLst/>
            <a:rect l="l" t="t" r="r" b="b"/>
            <a:pathLst>
              <a:path w="16510" h="16510">
                <a:moveTo>
                  <a:pt x="13550" y="0"/>
                </a:moveTo>
                <a:lnTo>
                  <a:pt x="5422" y="0"/>
                </a:lnTo>
                <a:lnTo>
                  <a:pt x="0" y="5422"/>
                </a:lnTo>
                <a:lnTo>
                  <a:pt x="0" y="8127"/>
                </a:lnTo>
                <a:lnTo>
                  <a:pt x="8128" y="16255"/>
                </a:lnTo>
                <a:lnTo>
                  <a:pt x="13550" y="10833"/>
                </a:lnTo>
                <a:lnTo>
                  <a:pt x="16256" y="10833"/>
                </a:lnTo>
                <a:lnTo>
                  <a:pt x="16256" y="2705"/>
                </a:lnTo>
                <a:lnTo>
                  <a:pt x="13550" y="0"/>
                </a:lnTo>
                <a:close/>
              </a:path>
            </a:pathLst>
          </a:custGeom>
          <a:solidFill>
            <a:srgbClr val="000000"/>
          </a:solidFill>
        </p:spPr>
        <p:txBody>
          <a:bodyPr wrap="square" lIns="0" tIns="0" rIns="0" bIns="0" rtlCol="0"/>
          <a:lstStyle/>
          <a:p>
            <a:endParaRPr/>
          </a:p>
        </p:txBody>
      </p:sp>
      <p:sp>
        <p:nvSpPr>
          <p:cNvPr id="34" name="object 34"/>
          <p:cNvSpPr/>
          <p:nvPr/>
        </p:nvSpPr>
        <p:spPr>
          <a:xfrm>
            <a:off x="2887472" y="4762004"/>
            <a:ext cx="16510" cy="16510"/>
          </a:xfrm>
          <a:custGeom>
            <a:avLst/>
            <a:gdLst/>
            <a:ahLst/>
            <a:cxnLst/>
            <a:rect l="l" t="t" r="r" b="b"/>
            <a:pathLst>
              <a:path w="16510" h="16510">
                <a:moveTo>
                  <a:pt x="13550" y="0"/>
                </a:moveTo>
                <a:lnTo>
                  <a:pt x="5422" y="0"/>
                </a:lnTo>
                <a:lnTo>
                  <a:pt x="0" y="5422"/>
                </a:lnTo>
                <a:lnTo>
                  <a:pt x="0" y="8127"/>
                </a:lnTo>
                <a:lnTo>
                  <a:pt x="8128" y="16255"/>
                </a:lnTo>
                <a:lnTo>
                  <a:pt x="13550" y="10833"/>
                </a:lnTo>
                <a:lnTo>
                  <a:pt x="16256" y="10833"/>
                </a:lnTo>
                <a:lnTo>
                  <a:pt x="16256" y="2705"/>
                </a:lnTo>
                <a:lnTo>
                  <a:pt x="13550" y="0"/>
                </a:lnTo>
                <a:close/>
              </a:path>
            </a:pathLst>
          </a:custGeom>
          <a:solidFill>
            <a:srgbClr val="000000"/>
          </a:solidFill>
        </p:spPr>
        <p:txBody>
          <a:bodyPr wrap="square" lIns="0" tIns="0" rIns="0" bIns="0" rtlCol="0"/>
          <a:lstStyle/>
          <a:p>
            <a:endParaRPr/>
          </a:p>
        </p:txBody>
      </p:sp>
      <p:sp>
        <p:nvSpPr>
          <p:cNvPr id="35" name="object 35"/>
          <p:cNvSpPr/>
          <p:nvPr/>
        </p:nvSpPr>
        <p:spPr>
          <a:xfrm>
            <a:off x="2887472" y="4794516"/>
            <a:ext cx="16510" cy="16510"/>
          </a:xfrm>
          <a:custGeom>
            <a:avLst/>
            <a:gdLst/>
            <a:ahLst/>
            <a:cxnLst/>
            <a:rect l="l" t="t" r="r" b="b"/>
            <a:pathLst>
              <a:path w="16510" h="16510">
                <a:moveTo>
                  <a:pt x="13550" y="0"/>
                </a:moveTo>
                <a:lnTo>
                  <a:pt x="5422" y="0"/>
                </a:lnTo>
                <a:lnTo>
                  <a:pt x="0" y="5422"/>
                </a:lnTo>
                <a:lnTo>
                  <a:pt x="0" y="8127"/>
                </a:lnTo>
                <a:lnTo>
                  <a:pt x="8128" y="16255"/>
                </a:lnTo>
                <a:lnTo>
                  <a:pt x="13550" y="10833"/>
                </a:lnTo>
                <a:lnTo>
                  <a:pt x="16256" y="10833"/>
                </a:lnTo>
                <a:lnTo>
                  <a:pt x="16256" y="2705"/>
                </a:lnTo>
                <a:lnTo>
                  <a:pt x="13550" y="0"/>
                </a:lnTo>
                <a:close/>
              </a:path>
            </a:pathLst>
          </a:custGeom>
          <a:solidFill>
            <a:srgbClr val="000000"/>
          </a:solidFill>
        </p:spPr>
        <p:txBody>
          <a:bodyPr wrap="square" lIns="0" tIns="0" rIns="0" bIns="0" rtlCol="0"/>
          <a:lstStyle/>
          <a:p>
            <a:endParaRPr/>
          </a:p>
        </p:txBody>
      </p:sp>
      <p:sp>
        <p:nvSpPr>
          <p:cNvPr id="36" name="object 36"/>
          <p:cNvSpPr/>
          <p:nvPr/>
        </p:nvSpPr>
        <p:spPr>
          <a:xfrm>
            <a:off x="2887472" y="4827028"/>
            <a:ext cx="16510" cy="16510"/>
          </a:xfrm>
          <a:custGeom>
            <a:avLst/>
            <a:gdLst/>
            <a:ahLst/>
            <a:cxnLst/>
            <a:rect l="l" t="t" r="r" b="b"/>
            <a:pathLst>
              <a:path w="16510" h="16510">
                <a:moveTo>
                  <a:pt x="13550" y="0"/>
                </a:moveTo>
                <a:lnTo>
                  <a:pt x="5422" y="0"/>
                </a:lnTo>
                <a:lnTo>
                  <a:pt x="0" y="5422"/>
                </a:lnTo>
                <a:lnTo>
                  <a:pt x="0" y="8127"/>
                </a:lnTo>
                <a:lnTo>
                  <a:pt x="8128" y="16255"/>
                </a:lnTo>
                <a:lnTo>
                  <a:pt x="13550" y="10833"/>
                </a:lnTo>
                <a:lnTo>
                  <a:pt x="16256" y="10833"/>
                </a:lnTo>
                <a:lnTo>
                  <a:pt x="16256" y="2705"/>
                </a:lnTo>
                <a:lnTo>
                  <a:pt x="13550" y="0"/>
                </a:lnTo>
                <a:close/>
              </a:path>
            </a:pathLst>
          </a:custGeom>
          <a:solidFill>
            <a:srgbClr val="000000"/>
          </a:solidFill>
        </p:spPr>
        <p:txBody>
          <a:bodyPr wrap="square" lIns="0" tIns="0" rIns="0" bIns="0" rtlCol="0"/>
          <a:lstStyle/>
          <a:p>
            <a:endParaRPr/>
          </a:p>
        </p:txBody>
      </p:sp>
      <p:sp>
        <p:nvSpPr>
          <p:cNvPr id="37" name="object 37"/>
          <p:cNvSpPr/>
          <p:nvPr/>
        </p:nvSpPr>
        <p:spPr>
          <a:xfrm>
            <a:off x="2887472" y="4859540"/>
            <a:ext cx="16510" cy="16510"/>
          </a:xfrm>
          <a:custGeom>
            <a:avLst/>
            <a:gdLst/>
            <a:ahLst/>
            <a:cxnLst/>
            <a:rect l="l" t="t" r="r" b="b"/>
            <a:pathLst>
              <a:path w="16510" h="16510">
                <a:moveTo>
                  <a:pt x="13550" y="0"/>
                </a:moveTo>
                <a:lnTo>
                  <a:pt x="5422" y="0"/>
                </a:lnTo>
                <a:lnTo>
                  <a:pt x="0" y="5422"/>
                </a:lnTo>
                <a:lnTo>
                  <a:pt x="0" y="8127"/>
                </a:lnTo>
                <a:lnTo>
                  <a:pt x="8128" y="16255"/>
                </a:lnTo>
                <a:lnTo>
                  <a:pt x="13550" y="10833"/>
                </a:lnTo>
                <a:lnTo>
                  <a:pt x="16256" y="10833"/>
                </a:lnTo>
                <a:lnTo>
                  <a:pt x="16256" y="2705"/>
                </a:lnTo>
                <a:lnTo>
                  <a:pt x="13550" y="0"/>
                </a:lnTo>
                <a:close/>
              </a:path>
            </a:pathLst>
          </a:custGeom>
          <a:solidFill>
            <a:srgbClr val="000000"/>
          </a:solidFill>
        </p:spPr>
        <p:txBody>
          <a:bodyPr wrap="square" lIns="0" tIns="0" rIns="0" bIns="0" rtlCol="0"/>
          <a:lstStyle/>
          <a:p>
            <a:endParaRPr/>
          </a:p>
        </p:txBody>
      </p:sp>
      <p:sp>
        <p:nvSpPr>
          <p:cNvPr id="38" name="object 38"/>
          <p:cNvSpPr/>
          <p:nvPr/>
        </p:nvSpPr>
        <p:spPr>
          <a:xfrm>
            <a:off x="2887472" y="4892052"/>
            <a:ext cx="16510" cy="16510"/>
          </a:xfrm>
          <a:custGeom>
            <a:avLst/>
            <a:gdLst/>
            <a:ahLst/>
            <a:cxnLst/>
            <a:rect l="l" t="t" r="r" b="b"/>
            <a:pathLst>
              <a:path w="16510" h="16510">
                <a:moveTo>
                  <a:pt x="13550" y="0"/>
                </a:moveTo>
                <a:lnTo>
                  <a:pt x="5422" y="0"/>
                </a:lnTo>
                <a:lnTo>
                  <a:pt x="0" y="5422"/>
                </a:lnTo>
                <a:lnTo>
                  <a:pt x="0" y="8127"/>
                </a:lnTo>
                <a:lnTo>
                  <a:pt x="8128" y="16255"/>
                </a:lnTo>
                <a:lnTo>
                  <a:pt x="13550" y="10833"/>
                </a:lnTo>
                <a:lnTo>
                  <a:pt x="16256" y="10833"/>
                </a:lnTo>
                <a:lnTo>
                  <a:pt x="16256" y="2705"/>
                </a:lnTo>
                <a:lnTo>
                  <a:pt x="13550" y="0"/>
                </a:lnTo>
                <a:close/>
              </a:path>
            </a:pathLst>
          </a:custGeom>
          <a:solidFill>
            <a:srgbClr val="000000"/>
          </a:solidFill>
        </p:spPr>
        <p:txBody>
          <a:bodyPr wrap="square" lIns="0" tIns="0" rIns="0" bIns="0" rtlCol="0"/>
          <a:lstStyle/>
          <a:p>
            <a:endParaRPr/>
          </a:p>
        </p:txBody>
      </p:sp>
      <p:sp>
        <p:nvSpPr>
          <p:cNvPr id="39" name="object 39"/>
          <p:cNvSpPr/>
          <p:nvPr/>
        </p:nvSpPr>
        <p:spPr>
          <a:xfrm>
            <a:off x="2887472" y="4924564"/>
            <a:ext cx="16510" cy="16510"/>
          </a:xfrm>
          <a:custGeom>
            <a:avLst/>
            <a:gdLst/>
            <a:ahLst/>
            <a:cxnLst/>
            <a:rect l="l" t="t" r="r" b="b"/>
            <a:pathLst>
              <a:path w="16510" h="16510">
                <a:moveTo>
                  <a:pt x="13550" y="0"/>
                </a:moveTo>
                <a:lnTo>
                  <a:pt x="5422" y="0"/>
                </a:lnTo>
                <a:lnTo>
                  <a:pt x="0" y="5422"/>
                </a:lnTo>
                <a:lnTo>
                  <a:pt x="0" y="8127"/>
                </a:lnTo>
                <a:lnTo>
                  <a:pt x="8128" y="16255"/>
                </a:lnTo>
                <a:lnTo>
                  <a:pt x="13550" y="10833"/>
                </a:lnTo>
                <a:lnTo>
                  <a:pt x="16256" y="10833"/>
                </a:lnTo>
                <a:lnTo>
                  <a:pt x="16256" y="2705"/>
                </a:lnTo>
                <a:lnTo>
                  <a:pt x="13550" y="0"/>
                </a:lnTo>
                <a:close/>
              </a:path>
            </a:pathLst>
          </a:custGeom>
          <a:solidFill>
            <a:srgbClr val="000000"/>
          </a:solidFill>
        </p:spPr>
        <p:txBody>
          <a:bodyPr wrap="square" lIns="0" tIns="0" rIns="0" bIns="0" rtlCol="0"/>
          <a:lstStyle/>
          <a:p>
            <a:endParaRPr/>
          </a:p>
        </p:txBody>
      </p:sp>
      <p:sp>
        <p:nvSpPr>
          <p:cNvPr id="40" name="object 40"/>
          <p:cNvSpPr/>
          <p:nvPr/>
        </p:nvSpPr>
        <p:spPr>
          <a:xfrm>
            <a:off x="2887472" y="4957076"/>
            <a:ext cx="16510" cy="16510"/>
          </a:xfrm>
          <a:custGeom>
            <a:avLst/>
            <a:gdLst/>
            <a:ahLst/>
            <a:cxnLst/>
            <a:rect l="l" t="t" r="r" b="b"/>
            <a:pathLst>
              <a:path w="16510" h="16510">
                <a:moveTo>
                  <a:pt x="13550" y="0"/>
                </a:moveTo>
                <a:lnTo>
                  <a:pt x="5422" y="0"/>
                </a:lnTo>
                <a:lnTo>
                  <a:pt x="0" y="5422"/>
                </a:lnTo>
                <a:lnTo>
                  <a:pt x="0" y="8127"/>
                </a:lnTo>
                <a:lnTo>
                  <a:pt x="8128" y="16255"/>
                </a:lnTo>
                <a:lnTo>
                  <a:pt x="13550" y="10833"/>
                </a:lnTo>
                <a:lnTo>
                  <a:pt x="16256" y="10833"/>
                </a:lnTo>
                <a:lnTo>
                  <a:pt x="16256" y="2705"/>
                </a:lnTo>
                <a:lnTo>
                  <a:pt x="13550" y="0"/>
                </a:lnTo>
                <a:close/>
              </a:path>
            </a:pathLst>
          </a:custGeom>
          <a:solidFill>
            <a:srgbClr val="000000"/>
          </a:solidFill>
        </p:spPr>
        <p:txBody>
          <a:bodyPr wrap="square" lIns="0" tIns="0" rIns="0" bIns="0" rtlCol="0"/>
          <a:lstStyle/>
          <a:p>
            <a:endParaRPr/>
          </a:p>
        </p:txBody>
      </p:sp>
      <p:sp>
        <p:nvSpPr>
          <p:cNvPr id="41" name="object 41"/>
          <p:cNvSpPr/>
          <p:nvPr/>
        </p:nvSpPr>
        <p:spPr>
          <a:xfrm>
            <a:off x="2887472" y="4989588"/>
            <a:ext cx="16510" cy="16510"/>
          </a:xfrm>
          <a:custGeom>
            <a:avLst/>
            <a:gdLst/>
            <a:ahLst/>
            <a:cxnLst/>
            <a:rect l="l" t="t" r="r" b="b"/>
            <a:pathLst>
              <a:path w="16510" h="16510">
                <a:moveTo>
                  <a:pt x="13550" y="0"/>
                </a:moveTo>
                <a:lnTo>
                  <a:pt x="5422" y="0"/>
                </a:lnTo>
                <a:lnTo>
                  <a:pt x="0" y="5422"/>
                </a:lnTo>
                <a:lnTo>
                  <a:pt x="0" y="8128"/>
                </a:lnTo>
                <a:lnTo>
                  <a:pt x="8128" y="16256"/>
                </a:lnTo>
                <a:lnTo>
                  <a:pt x="13550" y="10833"/>
                </a:lnTo>
                <a:lnTo>
                  <a:pt x="16256" y="10833"/>
                </a:lnTo>
                <a:lnTo>
                  <a:pt x="16256" y="2705"/>
                </a:lnTo>
                <a:lnTo>
                  <a:pt x="13550" y="0"/>
                </a:lnTo>
                <a:close/>
              </a:path>
            </a:pathLst>
          </a:custGeom>
          <a:solidFill>
            <a:srgbClr val="000000"/>
          </a:solidFill>
        </p:spPr>
        <p:txBody>
          <a:bodyPr wrap="square" lIns="0" tIns="0" rIns="0" bIns="0" rtlCol="0"/>
          <a:lstStyle/>
          <a:p>
            <a:endParaRPr/>
          </a:p>
        </p:txBody>
      </p:sp>
      <p:sp>
        <p:nvSpPr>
          <p:cNvPr id="42" name="object 42"/>
          <p:cNvSpPr/>
          <p:nvPr/>
        </p:nvSpPr>
        <p:spPr>
          <a:xfrm>
            <a:off x="2887472" y="5022100"/>
            <a:ext cx="16510" cy="16510"/>
          </a:xfrm>
          <a:custGeom>
            <a:avLst/>
            <a:gdLst/>
            <a:ahLst/>
            <a:cxnLst/>
            <a:rect l="l" t="t" r="r" b="b"/>
            <a:pathLst>
              <a:path w="16510" h="16510">
                <a:moveTo>
                  <a:pt x="13550" y="0"/>
                </a:moveTo>
                <a:lnTo>
                  <a:pt x="5422" y="0"/>
                </a:lnTo>
                <a:lnTo>
                  <a:pt x="0" y="5422"/>
                </a:lnTo>
                <a:lnTo>
                  <a:pt x="0" y="8127"/>
                </a:lnTo>
                <a:lnTo>
                  <a:pt x="8128" y="16255"/>
                </a:lnTo>
                <a:lnTo>
                  <a:pt x="13550" y="10833"/>
                </a:lnTo>
                <a:lnTo>
                  <a:pt x="16256" y="10833"/>
                </a:lnTo>
                <a:lnTo>
                  <a:pt x="16256" y="2705"/>
                </a:lnTo>
                <a:lnTo>
                  <a:pt x="13550" y="0"/>
                </a:lnTo>
                <a:close/>
              </a:path>
            </a:pathLst>
          </a:custGeom>
          <a:solidFill>
            <a:srgbClr val="000000"/>
          </a:solidFill>
        </p:spPr>
        <p:txBody>
          <a:bodyPr wrap="square" lIns="0" tIns="0" rIns="0" bIns="0" rtlCol="0"/>
          <a:lstStyle/>
          <a:p>
            <a:endParaRPr/>
          </a:p>
        </p:txBody>
      </p:sp>
      <p:sp>
        <p:nvSpPr>
          <p:cNvPr id="43" name="object 43"/>
          <p:cNvSpPr/>
          <p:nvPr/>
        </p:nvSpPr>
        <p:spPr>
          <a:xfrm>
            <a:off x="2887472" y="5054612"/>
            <a:ext cx="16510" cy="16510"/>
          </a:xfrm>
          <a:custGeom>
            <a:avLst/>
            <a:gdLst/>
            <a:ahLst/>
            <a:cxnLst/>
            <a:rect l="l" t="t" r="r" b="b"/>
            <a:pathLst>
              <a:path w="16510" h="16510">
                <a:moveTo>
                  <a:pt x="13550" y="0"/>
                </a:moveTo>
                <a:lnTo>
                  <a:pt x="5422" y="0"/>
                </a:lnTo>
                <a:lnTo>
                  <a:pt x="0" y="5422"/>
                </a:lnTo>
                <a:lnTo>
                  <a:pt x="0" y="8128"/>
                </a:lnTo>
                <a:lnTo>
                  <a:pt x="8128" y="16256"/>
                </a:lnTo>
                <a:lnTo>
                  <a:pt x="13550" y="10833"/>
                </a:lnTo>
                <a:lnTo>
                  <a:pt x="16256" y="10833"/>
                </a:lnTo>
                <a:lnTo>
                  <a:pt x="16256" y="2705"/>
                </a:lnTo>
                <a:lnTo>
                  <a:pt x="13550" y="0"/>
                </a:lnTo>
                <a:close/>
              </a:path>
            </a:pathLst>
          </a:custGeom>
          <a:solidFill>
            <a:srgbClr val="000000"/>
          </a:solidFill>
        </p:spPr>
        <p:txBody>
          <a:bodyPr wrap="square" lIns="0" tIns="0" rIns="0" bIns="0" rtlCol="0"/>
          <a:lstStyle/>
          <a:p>
            <a:endParaRPr/>
          </a:p>
        </p:txBody>
      </p:sp>
      <p:sp>
        <p:nvSpPr>
          <p:cNvPr id="44" name="object 44"/>
          <p:cNvSpPr/>
          <p:nvPr/>
        </p:nvSpPr>
        <p:spPr>
          <a:xfrm>
            <a:off x="2887472" y="5087124"/>
            <a:ext cx="16510" cy="16510"/>
          </a:xfrm>
          <a:custGeom>
            <a:avLst/>
            <a:gdLst/>
            <a:ahLst/>
            <a:cxnLst/>
            <a:rect l="l" t="t" r="r" b="b"/>
            <a:pathLst>
              <a:path w="16510" h="16510">
                <a:moveTo>
                  <a:pt x="13550" y="0"/>
                </a:moveTo>
                <a:lnTo>
                  <a:pt x="5422" y="0"/>
                </a:lnTo>
                <a:lnTo>
                  <a:pt x="0" y="5422"/>
                </a:lnTo>
                <a:lnTo>
                  <a:pt x="0" y="8127"/>
                </a:lnTo>
                <a:lnTo>
                  <a:pt x="8128" y="16255"/>
                </a:lnTo>
                <a:lnTo>
                  <a:pt x="13550" y="10833"/>
                </a:lnTo>
                <a:lnTo>
                  <a:pt x="16256" y="10833"/>
                </a:lnTo>
                <a:lnTo>
                  <a:pt x="16256" y="2705"/>
                </a:lnTo>
                <a:lnTo>
                  <a:pt x="13550" y="0"/>
                </a:lnTo>
                <a:close/>
              </a:path>
            </a:pathLst>
          </a:custGeom>
          <a:solidFill>
            <a:srgbClr val="000000"/>
          </a:solidFill>
        </p:spPr>
        <p:txBody>
          <a:bodyPr wrap="square" lIns="0" tIns="0" rIns="0" bIns="0" rtlCol="0"/>
          <a:lstStyle/>
          <a:p>
            <a:endParaRPr/>
          </a:p>
        </p:txBody>
      </p:sp>
      <p:sp>
        <p:nvSpPr>
          <p:cNvPr id="45" name="object 45"/>
          <p:cNvSpPr/>
          <p:nvPr/>
        </p:nvSpPr>
        <p:spPr>
          <a:xfrm>
            <a:off x="2887472" y="5119636"/>
            <a:ext cx="16510" cy="16510"/>
          </a:xfrm>
          <a:custGeom>
            <a:avLst/>
            <a:gdLst/>
            <a:ahLst/>
            <a:cxnLst/>
            <a:rect l="l" t="t" r="r" b="b"/>
            <a:pathLst>
              <a:path w="16510" h="16510">
                <a:moveTo>
                  <a:pt x="13550" y="0"/>
                </a:moveTo>
                <a:lnTo>
                  <a:pt x="5422" y="0"/>
                </a:lnTo>
                <a:lnTo>
                  <a:pt x="0" y="5422"/>
                </a:lnTo>
                <a:lnTo>
                  <a:pt x="0" y="8128"/>
                </a:lnTo>
                <a:lnTo>
                  <a:pt x="8128" y="16256"/>
                </a:lnTo>
                <a:lnTo>
                  <a:pt x="13550" y="10833"/>
                </a:lnTo>
                <a:lnTo>
                  <a:pt x="16256" y="10833"/>
                </a:lnTo>
                <a:lnTo>
                  <a:pt x="16256" y="2705"/>
                </a:lnTo>
                <a:lnTo>
                  <a:pt x="13550" y="0"/>
                </a:lnTo>
                <a:close/>
              </a:path>
            </a:pathLst>
          </a:custGeom>
          <a:solidFill>
            <a:srgbClr val="000000"/>
          </a:solidFill>
        </p:spPr>
        <p:txBody>
          <a:bodyPr wrap="square" lIns="0" tIns="0" rIns="0" bIns="0" rtlCol="0"/>
          <a:lstStyle/>
          <a:p>
            <a:endParaRPr/>
          </a:p>
        </p:txBody>
      </p:sp>
      <p:sp>
        <p:nvSpPr>
          <p:cNvPr id="46" name="object 46"/>
          <p:cNvSpPr/>
          <p:nvPr/>
        </p:nvSpPr>
        <p:spPr>
          <a:xfrm>
            <a:off x="2887472" y="5152148"/>
            <a:ext cx="16510" cy="16510"/>
          </a:xfrm>
          <a:custGeom>
            <a:avLst/>
            <a:gdLst/>
            <a:ahLst/>
            <a:cxnLst/>
            <a:rect l="l" t="t" r="r" b="b"/>
            <a:pathLst>
              <a:path w="16510" h="16510">
                <a:moveTo>
                  <a:pt x="13550" y="0"/>
                </a:moveTo>
                <a:lnTo>
                  <a:pt x="5422" y="0"/>
                </a:lnTo>
                <a:lnTo>
                  <a:pt x="0" y="5422"/>
                </a:lnTo>
                <a:lnTo>
                  <a:pt x="0" y="8127"/>
                </a:lnTo>
                <a:lnTo>
                  <a:pt x="8128" y="16255"/>
                </a:lnTo>
                <a:lnTo>
                  <a:pt x="13550" y="10833"/>
                </a:lnTo>
                <a:lnTo>
                  <a:pt x="16256" y="10833"/>
                </a:lnTo>
                <a:lnTo>
                  <a:pt x="16256" y="2705"/>
                </a:lnTo>
                <a:lnTo>
                  <a:pt x="13550" y="0"/>
                </a:lnTo>
                <a:close/>
              </a:path>
            </a:pathLst>
          </a:custGeom>
          <a:solidFill>
            <a:srgbClr val="000000"/>
          </a:solidFill>
        </p:spPr>
        <p:txBody>
          <a:bodyPr wrap="square" lIns="0" tIns="0" rIns="0" bIns="0" rtlCol="0"/>
          <a:lstStyle/>
          <a:p>
            <a:endParaRPr/>
          </a:p>
        </p:txBody>
      </p:sp>
      <p:sp>
        <p:nvSpPr>
          <p:cNvPr id="47" name="object 47"/>
          <p:cNvSpPr/>
          <p:nvPr/>
        </p:nvSpPr>
        <p:spPr>
          <a:xfrm>
            <a:off x="2887472" y="5184660"/>
            <a:ext cx="16510" cy="16510"/>
          </a:xfrm>
          <a:custGeom>
            <a:avLst/>
            <a:gdLst/>
            <a:ahLst/>
            <a:cxnLst/>
            <a:rect l="l" t="t" r="r" b="b"/>
            <a:pathLst>
              <a:path w="16510" h="16510">
                <a:moveTo>
                  <a:pt x="13550" y="0"/>
                </a:moveTo>
                <a:lnTo>
                  <a:pt x="5422" y="0"/>
                </a:lnTo>
                <a:lnTo>
                  <a:pt x="0" y="5422"/>
                </a:lnTo>
                <a:lnTo>
                  <a:pt x="0" y="8128"/>
                </a:lnTo>
                <a:lnTo>
                  <a:pt x="8128" y="16256"/>
                </a:lnTo>
                <a:lnTo>
                  <a:pt x="13550" y="10833"/>
                </a:lnTo>
                <a:lnTo>
                  <a:pt x="16256" y="10833"/>
                </a:lnTo>
                <a:lnTo>
                  <a:pt x="16256" y="2705"/>
                </a:lnTo>
                <a:lnTo>
                  <a:pt x="13550" y="0"/>
                </a:lnTo>
                <a:close/>
              </a:path>
            </a:pathLst>
          </a:custGeom>
          <a:solidFill>
            <a:srgbClr val="000000"/>
          </a:solidFill>
        </p:spPr>
        <p:txBody>
          <a:bodyPr wrap="square" lIns="0" tIns="0" rIns="0" bIns="0" rtlCol="0"/>
          <a:lstStyle/>
          <a:p>
            <a:endParaRPr/>
          </a:p>
        </p:txBody>
      </p:sp>
      <p:sp>
        <p:nvSpPr>
          <p:cNvPr id="48" name="object 48"/>
          <p:cNvSpPr/>
          <p:nvPr/>
        </p:nvSpPr>
        <p:spPr>
          <a:xfrm>
            <a:off x="2887472" y="5217172"/>
            <a:ext cx="16510" cy="16510"/>
          </a:xfrm>
          <a:custGeom>
            <a:avLst/>
            <a:gdLst/>
            <a:ahLst/>
            <a:cxnLst/>
            <a:rect l="l" t="t" r="r" b="b"/>
            <a:pathLst>
              <a:path w="16510" h="16510">
                <a:moveTo>
                  <a:pt x="13550" y="0"/>
                </a:moveTo>
                <a:lnTo>
                  <a:pt x="5422" y="0"/>
                </a:lnTo>
                <a:lnTo>
                  <a:pt x="0" y="5422"/>
                </a:lnTo>
                <a:lnTo>
                  <a:pt x="0" y="8127"/>
                </a:lnTo>
                <a:lnTo>
                  <a:pt x="8128" y="16255"/>
                </a:lnTo>
                <a:lnTo>
                  <a:pt x="13550" y="10833"/>
                </a:lnTo>
                <a:lnTo>
                  <a:pt x="16256" y="10833"/>
                </a:lnTo>
                <a:lnTo>
                  <a:pt x="16256" y="2705"/>
                </a:lnTo>
                <a:lnTo>
                  <a:pt x="13550" y="0"/>
                </a:lnTo>
                <a:close/>
              </a:path>
            </a:pathLst>
          </a:custGeom>
          <a:solidFill>
            <a:srgbClr val="000000"/>
          </a:solidFill>
        </p:spPr>
        <p:txBody>
          <a:bodyPr wrap="square" lIns="0" tIns="0" rIns="0" bIns="0" rtlCol="0"/>
          <a:lstStyle/>
          <a:p>
            <a:endParaRPr/>
          </a:p>
        </p:txBody>
      </p:sp>
      <p:sp>
        <p:nvSpPr>
          <p:cNvPr id="49" name="object 49"/>
          <p:cNvSpPr/>
          <p:nvPr/>
        </p:nvSpPr>
        <p:spPr>
          <a:xfrm>
            <a:off x="2887472" y="5249684"/>
            <a:ext cx="16510" cy="16510"/>
          </a:xfrm>
          <a:custGeom>
            <a:avLst/>
            <a:gdLst/>
            <a:ahLst/>
            <a:cxnLst/>
            <a:rect l="l" t="t" r="r" b="b"/>
            <a:pathLst>
              <a:path w="16510" h="16510">
                <a:moveTo>
                  <a:pt x="13550" y="0"/>
                </a:moveTo>
                <a:lnTo>
                  <a:pt x="5422" y="0"/>
                </a:lnTo>
                <a:lnTo>
                  <a:pt x="0" y="5422"/>
                </a:lnTo>
                <a:lnTo>
                  <a:pt x="0" y="8128"/>
                </a:lnTo>
                <a:lnTo>
                  <a:pt x="8128" y="16256"/>
                </a:lnTo>
                <a:lnTo>
                  <a:pt x="13550" y="10833"/>
                </a:lnTo>
                <a:lnTo>
                  <a:pt x="16256" y="10833"/>
                </a:lnTo>
                <a:lnTo>
                  <a:pt x="16256" y="2705"/>
                </a:lnTo>
                <a:lnTo>
                  <a:pt x="13550" y="0"/>
                </a:lnTo>
                <a:close/>
              </a:path>
            </a:pathLst>
          </a:custGeom>
          <a:solidFill>
            <a:srgbClr val="000000"/>
          </a:solidFill>
        </p:spPr>
        <p:txBody>
          <a:bodyPr wrap="square" lIns="0" tIns="0" rIns="0" bIns="0" rtlCol="0"/>
          <a:lstStyle/>
          <a:p>
            <a:endParaRPr/>
          </a:p>
        </p:txBody>
      </p:sp>
      <p:sp>
        <p:nvSpPr>
          <p:cNvPr id="50" name="object 50"/>
          <p:cNvSpPr/>
          <p:nvPr/>
        </p:nvSpPr>
        <p:spPr>
          <a:xfrm>
            <a:off x="2887472" y="5282196"/>
            <a:ext cx="16510" cy="16510"/>
          </a:xfrm>
          <a:custGeom>
            <a:avLst/>
            <a:gdLst/>
            <a:ahLst/>
            <a:cxnLst/>
            <a:rect l="l" t="t" r="r" b="b"/>
            <a:pathLst>
              <a:path w="16510" h="16510">
                <a:moveTo>
                  <a:pt x="13550" y="0"/>
                </a:moveTo>
                <a:lnTo>
                  <a:pt x="5422" y="0"/>
                </a:lnTo>
                <a:lnTo>
                  <a:pt x="0" y="5422"/>
                </a:lnTo>
                <a:lnTo>
                  <a:pt x="0" y="8128"/>
                </a:lnTo>
                <a:lnTo>
                  <a:pt x="8128" y="16256"/>
                </a:lnTo>
                <a:lnTo>
                  <a:pt x="13550" y="10833"/>
                </a:lnTo>
                <a:lnTo>
                  <a:pt x="16256" y="10833"/>
                </a:lnTo>
                <a:lnTo>
                  <a:pt x="16256" y="2705"/>
                </a:lnTo>
                <a:lnTo>
                  <a:pt x="13550" y="0"/>
                </a:lnTo>
                <a:close/>
              </a:path>
            </a:pathLst>
          </a:custGeom>
          <a:solidFill>
            <a:srgbClr val="000000"/>
          </a:solidFill>
        </p:spPr>
        <p:txBody>
          <a:bodyPr wrap="square" lIns="0" tIns="0" rIns="0" bIns="0" rtlCol="0"/>
          <a:lstStyle/>
          <a:p>
            <a:endParaRPr/>
          </a:p>
        </p:txBody>
      </p:sp>
      <p:sp>
        <p:nvSpPr>
          <p:cNvPr id="51" name="object 51"/>
          <p:cNvSpPr/>
          <p:nvPr/>
        </p:nvSpPr>
        <p:spPr>
          <a:xfrm>
            <a:off x="2887472" y="5314708"/>
            <a:ext cx="16510" cy="16510"/>
          </a:xfrm>
          <a:custGeom>
            <a:avLst/>
            <a:gdLst/>
            <a:ahLst/>
            <a:cxnLst/>
            <a:rect l="l" t="t" r="r" b="b"/>
            <a:pathLst>
              <a:path w="16510" h="16510">
                <a:moveTo>
                  <a:pt x="13550" y="0"/>
                </a:moveTo>
                <a:lnTo>
                  <a:pt x="5422" y="0"/>
                </a:lnTo>
                <a:lnTo>
                  <a:pt x="0" y="5422"/>
                </a:lnTo>
                <a:lnTo>
                  <a:pt x="0" y="8128"/>
                </a:lnTo>
                <a:lnTo>
                  <a:pt x="8128" y="16256"/>
                </a:lnTo>
                <a:lnTo>
                  <a:pt x="13550" y="10833"/>
                </a:lnTo>
                <a:lnTo>
                  <a:pt x="16256" y="10833"/>
                </a:lnTo>
                <a:lnTo>
                  <a:pt x="16256" y="2705"/>
                </a:lnTo>
                <a:lnTo>
                  <a:pt x="13550" y="0"/>
                </a:lnTo>
                <a:close/>
              </a:path>
            </a:pathLst>
          </a:custGeom>
          <a:solidFill>
            <a:srgbClr val="000000"/>
          </a:solidFill>
        </p:spPr>
        <p:txBody>
          <a:bodyPr wrap="square" lIns="0" tIns="0" rIns="0" bIns="0" rtlCol="0"/>
          <a:lstStyle/>
          <a:p>
            <a:endParaRPr/>
          </a:p>
        </p:txBody>
      </p:sp>
      <p:sp>
        <p:nvSpPr>
          <p:cNvPr id="52" name="object 52"/>
          <p:cNvSpPr/>
          <p:nvPr/>
        </p:nvSpPr>
        <p:spPr>
          <a:xfrm>
            <a:off x="2887472" y="5347220"/>
            <a:ext cx="16510" cy="16510"/>
          </a:xfrm>
          <a:custGeom>
            <a:avLst/>
            <a:gdLst/>
            <a:ahLst/>
            <a:cxnLst/>
            <a:rect l="l" t="t" r="r" b="b"/>
            <a:pathLst>
              <a:path w="16510" h="16510">
                <a:moveTo>
                  <a:pt x="13550" y="0"/>
                </a:moveTo>
                <a:lnTo>
                  <a:pt x="5422" y="0"/>
                </a:lnTo>
                <a:lnTo>
                  <a:pt x="0" y="5422"/>
                </a:lnTo>
                <a:lnTo>
                  <a:pt x="0" y="8128"/>
                </a:lnTo>
                <a:lnTo>
                  <a:pt x="8128" y="16256"/>
                </a:lnTo>
                <a:lnTo>
                  <a:pt x="13550" y="10833"/>
                </a:lnTo>
                <a:lnTo>
                  <a:pt x="16256" y="10833"/>
                </a:lnTo>
                <a:lnTo>
                  <a:pt x="16256" y="2705"/>
                </a:lnTo>
                <a:lnTo>
                  <a:pt x="13550" y="0"/>
                </a:lnTo>
                <a:close/>
              </a:path>
            </a:pathLst>
          </a:custGeom>
          <a:solidFill>
            <a:srgbClr val="000000"/>
          </a:solidFill>
        </p:spPr>
        <p:txBody>
          <a:bodyPr wrap="square" lIns="0" tIns="0" rIns="0" bIns="0" rtlCol="0"/>
          <a:lstStyle/>
          <a:p>
            <a:endParaRPr/>
          </a:p>
        </p:txBody>
      </p:sp>
      <p:sp>
        <p:nvSpPr>
          <p:cNvPr id="53" name="object 53"/>
          <p:cNvSpPr/>
          <p:nvPr/>
        </p:nvSpPr>
        <p:spPr>
          <a:xfrm>
            <a:off x="2887472" y="5379732"/>
            <a:ext cx="16510" cy="16510"/>
          </a:xfrm>
          <a:custGeom>
            <a:avLst/>
            <a:gdLst/>
            <a:ahLst/>
            <a:cxnLst/>
            <a:rect l="l" t="t" r="r" b="b"/>
            <a:pathLst>
              <a:path w="16510" h="16510">
                <a:moveTo>
                  <a:pt x="13550" y="0"/>
                </a:moveTo>
                <a:lnTo>
                  <a:pt x="5422" y="0"/>
                </a:lnTo>
                <a:lnTo>
                  <a:pt x="0" y="5422"/>
                </a:lnTo>
                <a:lnTo>
                  <a:pt x="0" y="8128"/>
                </a:lnTo>
                <a:lnTo>
                  <a:pt x="8128" y="16256"/>
                </a:lnTo>
                <a:lnTo>
                  <a:pt x="13550" y="10833"/>
                </a:lnTo>
                <a:lnTo>
                  <a:pt x="16256" y="10833"/>
                </a:lnTo>
                <a:lnTo>
                  <a:pt x="16256" y="2705"/>
                </a:lnTo>
                <a:lnTo>
                  <a:pt x="13550" y="0"/>
                </a:lnTo>
                <a:close/>
              </a:path>
            </a:pathLst>
          </a:custGeom>
          <a:solidFill>
            <a:srgbClr val="000000"/>
          </a:solidFill>
        </p:spPr>
        <p:txBody>
          <a:bodyPr wrap="square" lIns="0" tIns="0" rIns="0" bIns="0" rtlCol="0"/>
          <a:lstStyle/>
          <a:p>
            <a:endParaRPr/>
          </a:p>
        </p:txBody>
      </p:sp>
      <p:sp>
        <p:nvSpPr>
          <p:cNvPr id="54" name="object 54"/>
          <p:cNvSpPr/>
          <p:nvPr/>
        </p:nvSpPr>
        <p:spPr>
          <a:xfrm>
            <a:off x="2887472" y="5412244"/>
            <a:ext cx="16510" cy="16510"/>
          </a:xfrm>
          <a:custGeom>
            <a:avLst/>
            <a:gdLst/>
            <a:ahLst/>
            <a:cxnLst/>
            <a:rect l="l" t="t" r="r" b="b"/>
            <a:pathLst>
              <a:path w="16510" h="16510">
                <a:moveTo>
                  <a:pt x="13550" y="0"/>
                </a:moveTo>
                <a:lnTo>
                  <a:pt x="5422" y="0"/>
                </a:lnTo>
                <a:lnTo>
                  <a:pt x="0" y="5422"/>
                </a:lnTo>
                <a:lnTo>
                  <a:pt x="0" y="8128"/>
                </a:lnTo>
                <a:lnTo>
                  <a:pt x="8128" y="16256"/>
                </a:lnTo>
                <a:lnTo>
                  <a:pt x="13550" y="10833"/>
                </a:lnTo>
                <a:lnTo>
                  <a:pt x="16256" y="10833"/>
                </a:lnTo>
                <a:lnTo>
                  <a:pt x="16256" y="2705"/>
                </a:lnTo>
                <a:lnTo>
                  <a:pt x="13550" y="0"/>
                </a:lnTo>
                <a:close/>
              </a:path>
            </a:pathLst>
          </a:custGeom>
          <a:solidFill>
            <a:srgbClr val="000000"/>
          </a:solidFill>
        </p:spPr>
        <p:txBody>
          <a:bodyPr wrap="square" lIns="0" tIns="0" rIns="0" bIns="0" rtlCol="0"/>
          <a:lstStyle/>
          <a:p>
            <a:endParaRPr/>
          </a:p>
        </p:txBody>
      </p:sp>
      <p:sp>
        <p:nvSpPr>
          <p:cNvPr id="55" name="object 55"/>
          <p:cNvSpPr/>
          <p:nvPr/>
        </p:nvSpPr>
        <p:spPr>
          <a:xfrm>
            <a:off x="2887472" y="5444756"/>
            <a:ext cx="16510" cy="16510"/>
          </a:xfrm>
          <a:custGeom>
            <a:avLst/>
            <a:gdLst/>
            <a:ahLst/>
            <a:cxnLst/>
            <a:rect l="l" t="t" r="r" b="b"/>
            <a:pathLst>
              <a:path w="16510" h="16510">
                <a:moveTo>
                  <a:pt x="13550" y="0"/>
                </a:moveTo>
                <a:lnTo>
                  <a:pt x="5422" y="0"/>
                </a:lnTo>
                <a:lnTo>
                  <a:pt x="0" y="5422"/>
                </a:lnTo>
                <a:lnTo>
                  <a:pt x="0" y="8128"/>
                </a:lnTo>
                <a:lnTo>
                  <a:pt x="8128" y="16256"/>
                </a:lnTo>
                <a:lnTo>
                  <a:pt x="13550" y="10833"/>
                </a:lnTo>
                <a:lnTo>
                  <a:pt x="16256" y="10833"/>
                </a:lnTo>
                <a:lnTo>
                  <a:pt x="16256" y="2705"/>
                </a:lnTo>
                <a:lnTo>
                  <a:pt x="13550" y="0"/>
                </a:lnTo>
                <a:close/>
              </a:path>
            </a:pathLst>
          </a:custGeom>
          <a:solidFill>
            <a:srgbClr val="000000"/>
          </a:solidFill>
        </p:spPr>
        <p:txBody>
          <a:bodyPr wrap="square" lIns="0" tIns="0" rIns="0" bIns="0" rtlCol="0"/>
          <a:lstStyle/>
          <a:p>
            <a:endParaRPr/>
          </a:p>
        </p:txBody>
      </p:sp>
      <p:sp>
        <p:nvSpPr>
          <p:cNvPr id="56" name="object 56"/>
          <p:cNvSpPr/>
          <p:nvPr/>
        </p:nvSpPr>
        <p:spPr>
          <a:xfrm>
            <a:off x="2887472" y="5477268"/>
            <a:ext cx="16510" cy="16510"/>
          </a:xfrm>
          <a:custGeom>
            <a:avLst/>
            <a:gdLst/>
            <a:ahLst/>
            <a:cxnLst/>
            <a:rect l="l" t="t" r="r" b="b"/>
            <a:pathLst>
              <a:path w="16510" h="16510">
                <a:moveTo>
                  <a:pt x="13550" y="0"/>
                </a:moveTo>
                <a:lnTo>
                  <a:pt x="5422" y="0"/>
                </a:lnTo>
                <a:lnTo>
                  <a:pt x="0" y="5422"/>
                </a:lnTo>
                <a:lnTo>
                  <a:pt x="0" y="8128"/>
                </a:lnTo>
                <a:lnTo>
                  <a:pt x="8128" y="16256"/>
                </a:lnTo>
                <a:lnTo>
                  <a:pt x="13550" y="10833"/>
                </a:lnTo>
                <a:lnTo>
                  <a:pt x="16256" y="10833"/>
                </a:lnTo>
                <a:lnTo>
                  <a:pt x="16256" y="2705"/>
                </a:lnTo>
                <a:lnTo>
                  <a:pt x="13550" y="0"/>
                </a:lnTo>
                <a:close/>
              </a:path>
            </a:pathLst>
          </a:custGeom>
          <a:solidFill>
            <a:srgbClr val="000000"/>
          </a:solidFill>
        </p:spPr>
        <p:txBody>
          <a:bodyPr wrap="square" lIns="0" tIns="0" rIns="0" bIns="0" rtlCol="0"/>
          <a:lstStyle/>
          <a:p>
            <a:endParaRPr/>
          </a:p>
        </p:txBody>
      </p:sp>
      <p:sp>
        <p:nvSpPr>
          <p:cNvPr id="57" name="object 57"/>
          <p:cNvSpPr/>
          <p:nvPr/>
        </p:nvSpPr>
        <p:spPr>
          <a:xfrm>
            <a:off x="2887472" y="5509780"/>
            <a:ext cx="16510" cy="16510"/>
          </a:xfrm>
          <a:custGeom>
            <a:avLst/>
            <a:gdLst/>
            <a:ahLst/>
            <a:cxnLst/>
            <a:rect l="l" t="t" r="r" b="b"/>
            <a:pathLst>
              <a:path w="16510" h="16510">
                <a:moveTo>
                  <a:pt x="13550" y="0"/>
                </a:moveTo>
                <a:lnTo>
                  <a:pt x="5422" y="0"/>
                </a:lnTo>
                <a:lnTo>
                  <a:pt x="0" y="5422"/>
                </a:lnTo>
                <a:lnTo>
                  <a:pt x="0" y="8127"/>
                </a:lnTo>
                <a:lnTo>
                  <a:pt x="8128" y="16255"/>
                </a:lnTo>
                <a:lnTo>
                  <a:pt x="13550" y="10833"/>
                </a:lnTo>
                <a:lnTo>
                  <a:pt x="16256" y="10833"/>
                </a:lnTo>
                <a:lnTo>
                  <a:pt x="16256" y="2705"/>
                </a:lnTo>
                <a:lnTo>
                  <a:pt x="13550" y="0"/>
                </a:lnTo>
                <a:close/>
              </a:path>
            </a:pathLst>
          </a:custGeom>
          <a:solidFill>
            <a:srgbClr val="000000"/>
          </a:solidFill>
        </p:spPr>
        <p:txBody>
          <a:bodyPr wrap="square" lIns="0" tIns="0" rIns="0" bIns="0" rtlCol="0"/>
          <a:lstStyle/>
          <a:p>
            <a:endParaRPr/>
          </a:p>
        </p:txBody>
      </p:sp>
      <p:sp>
        <p:nvSpPr>
          <p:cNvPr id="58" name="object 58"/>
          <p:cNvSpPr/>
          <p:nvPr/>
        </p:nvSpPr>
        <p:spPr>
          <a:xfrm>
            <a:off x="2887472" y="5542292"/>
            <a:ext cx="16510" cy="16510"/>
          </a:xfrm>
          <a:custGeom>
            <a:avLst/>
            <a:gdLst/>
            <a:ahLst/>
            <a:cxnLst/>
            <a:rect l="l" t="t" r="r" b="b"/>
            <a:pathLst>
              <a:path w="16510" h="16510">
                <a:moveTo>
                  <a:pt x="13550" y="0"/>
                </a:moveTo>
                <a:lnTo>
                  <a:pt x="5422" y="0"/>
                </a:lnTo>
                <a:lnTo>
                  <a:pt x="0" y="5422"/>
                </a:lnTo>
                <a:lnTo>
                  <a:pt x="0" y="8127"/>
                </a:lnTo>
                <a:lnTo>
                  <a:pt x="8128" y="16255"/>
                </a:lnTo>
                <a:lnTo>
                  <a:pt x="13550" y="10833"/>
                </a:lnTo>
                <a:lnTo>
                  <a:pt x="16256" y="10833"/>
                </a:lnTo>
                <a:lnTo>
                  <a:pt x="16256" y="2705"/>
                </a:lnTo>
                <a:lnTo>
                  <a:pt x="13550" y="0"/>
                </a:lnTo>
                <a:close/>
              </a:path>
            </a:pathLst>
          </a:custGeom>
          <a:solidFill>
            <a:srgbClr val="000000"/>
          </a:solidFill>
        </p:spPr>
        <p:txBody>
          <a:bodyPr wrap="square" lIns="0" tIns="0" rIns="0" bIns="0" rtlCol="0"/>
          <a:lstStyle/>
          <a:p>
            <a:endParaRPr/>
          </a:p>
        </p:txBody>
      </p:sp>
      <p:sp>
        <p:nvSpPr>
          <p:cNvPr id="59" name="object 59"/>
          <p:cNvSpPr/>
          <p:nvPr/>
        </p:nvSpPr>
        <p:spPr>
          <a:xfrm>
            <a:off x="2887472" y="5574804"/>
            <a:ext cx="16510" cy="16510"/>
          </a:xfrm>
          <a:custGeom>
            <a:avLst/>
            <a:gdLst/>
            <a:ahLst/>
            <a:cxnLst/>
            <a:rect l="l" t="t" r="r" b="b"/>
            <a:pathLst>
              <a:path w="16510" h="16510">
                <a:moveTo>
                  <a:pt x="13550" y="0"/>
                </a:moveTo>
                <a:lnTo>
                  <a:pt x="5422" y="0"/>
                </a:lnTo>
                <a:lnTo>
                  <a:pt x="0" y="5422"/>
                </a:lnTo>
                <a:lnTo>
                  <a:pt x="0" y="8127"/>
                </a:lnTo>
                <a:lnTo>
                  <a:pt x="8128" y="16255"/>
                </a:lnTo>
                <a:lnTo>
                  <a:pt x="13550" y="10833"/>
                </a:lnTo>
                <a:lnTo>
                  <a:pt x="16256" y="10833"/>
                </a:lnTo>
                <a:lnTo>
                  <a:pt x="16256" y="2705"/>
                </a:lnTo>
                <a:lnTo>
                  <a:pt x="13550" y="0"/>
                </a:lnTo>
                <a:close/>
              </a:path>
            </a:pathLst>
          </a:custGeom>
          <a:solidFill>
            <a:srgbClr val="000000"/>
          </a:solidFill>
        </p:spPr>
        <p:txBody>
          <a:bodyPr wrap="square" lIns="0" tIns="0" rIns="0" bIns="0" rtlCol="0"/>
          <a:lstStyle/>
          <a:p>
            <a:endParaRPr/>
          </a:p>
        </p:txBody>
      </p:sp>
      <p:sp>
        <p:nvSpPr>
          <p:cNvPr id="60" name="object 60"/>
          <p:cNvSpPr/>
          <p:nvPr/>
        </p:nvSpPr>
        <p:spPr>
          <a:xfrm>
            <a:off x="2887472" y="5607321"/>
            <a:ext cx="16510" cy="16510"/>
          </a:xfrm>
          <a:custGeom>
            <a:avLst/>
            <a:gdLst/>
            <a:ahLst/>
            <a:cxnLst/>
            <a:rect l="l" t="t" r="r" b="b"/>
            <a:pathLst>
              <a:path w="16510" h="16510">
                <a:moveTo>
                  <a:pt x="13550" y="0"/>
                </a:moveTo>
                <a:lnTo>
                  <a:pt x="5422" y="0"/>
                </a:lnTo>
                <a:lnTo>
                  <a:pt x="0" y="5422"/>
                </a:lnTo>
                <a:lnTo>
                  <a:pt x="0" y="8128"/>
                </a:lnTo>
                <a:lnTo>
                  <a:pt x="8128" y="16256"/>
                </a:lnTo>
                <a:lnTo>
                  <a:pt x="13550" y="10833"/>
                </a:lnTo>
                <a:lnTo>
                  <a:pt x="16256" y="10833"/>
                </a:lnTo>
                <a:lnTo>
                  <a:pt x="16256" y="2705"/>
                </a:lnTo>
                <a:lnTo>
                  <a:pt x="13550" y="0"/>
                </a:lnTo>
                <a:close/>
              </a:path>
            </a:pathLst>
          </a:custGeom>
          <a:solidFill>
            <a:srgbClr val="000000"/>
          </a:solidFill>
        </p:spPr>
        <p:txBody>
          <a:bodyPr wrap="square" lIns="0" tIns="0" rIns="0" bIns="0" rtlCol="0"/>
          <a:lstStyle/>
          <a:p>
            <a:endParaRPr/>
          </a:p>
        </p:txBody>
      </p:sp>
      <p:sp>
        <p:nvSpPr>
          <p:cNvPr id="61" name="object 61"/>
          <p:cNvSpPr/>
          <p:nvPr/>
        </p:nvSpPr>
        <p:spPr>
          <a:xfrm>
            <a:off x="2887472" y="5639833"/>
            <a:ext cx="16510" cy="16510"/>
          </a:xfrm>
          <a:custGeom>
            <a:avLst/>
            <a:gdLst/>
            <a:ahLst/>
            <a:cxnLst/>
            <a:rect l="l" t="t" r="r" b="b"/>
            <a:pathLst>
              <a:path w="16510" h="16510">
                <a:moveTo>
                  <a:pt x="13550" y="0"/>
                </a:moveTo>
                <a:lnTo>
                  <a:pt x="5422" y="0"/>
                </a:lnTo>
                <a:lnTo>
                  <a:pt x="0" y="5422"/>
                </a:lnTo>
                <a:lnTo>
                  <a:pt x="0" y="8127"/>
                </a:lnTo>
                <a:lnTo>
                  <a:pt x="8128" y="16255"/>
                </a:lnTo>
                <a:lnTo>
                  <a:pt x="13550" y="10833"/>
                </a:lnTo>
                <a:lnTo>
                  <a:pt x="16256" y="10833"/>
                </a:lnTo>
                <a:lnTo>
                  <a:pt x="16256" y="2705"/>
                </a:lnTo>
                <a:lnTo>
                  <a:pt x="13550" y="0"/>
                </a:lnTo>
                <a:close/>
              </a:path>
            </a:pathLst>
          </a:custGeom>
          <a:solidFill>
            <a:srgbClr val="000000"/>
          </a:solidFill>
        </p:spPr>
        <p:txBody>
          <a:bodyPr wrap="square" lIns="0" tIns="0" rIns="0" bIns="0" rtlCol="0"/>
          <a:lstStyle/>
          <a:p>
            <a:endParaRPr/>
          </a:p>
        </p:txBody>
      </p:sp>
      <p:sp>
        <p:nvSpPr>
          <p:cNvPr id="62" name="object 62"/>
          <p:cNvSpPr/>
          <p:nvPr/>
        </p:nvSpPr>
        <p:spPr>
          <a:xfrm>
            <a:off x="2887472" y="5672345"/>
            <a:ext cx="16510" cy="16510"/>
          </a:xfrm>
          <a:custGeom>
            <a:avLst/>
            <a:gdLst/>
            <a:ahLst/>
            <a:cxnLst/>
            <a:rect l="l" t="t" r="r" b="b"/>
            <a:pathLst>
              <a:path w="16510" h="16510">
                <a:moveTo>
                  <a:pt x="13550" y="0"/>
                </a:moveTo>
                <a:lnTo>
                  <a:pt x="5422" y="0"/>
                </a:lnTo>
                <a:lnTo>
                  <a:pt x="0" y="5422"/>
                </a:lnTo>
                <a:lnTo>
                  <a:pt x="0" y="8128"/>
                </a:lnTo>
                <a:lnTo>
                  <a:pt x="8128" y="16256"/>
                </a:lnTo>
                <a:lnTo>
                  <a:pt x="13550" y="10833"/>
                </a:lnTo>
                <a:lnTo>
                  <a:pt x="16256" y="10833"/>
                </a:lnTo>
                <a:lnTo>
                  <a:pt x="16256" y="2705"/>
                </a:lnTo>
                <a:lnTo>
                  <a:pt x="13550" y="0"/>
                </a:lnTo>
                <a:close/>
              </a:path>
            </a:pathLst>
          </a:custGeom>
          <a:solidFill>
            <a:srgbClr val="000000"/>
          </a:solidFill>
        </p:spPr>
        <p:txBody>
          <a:bodyPr wrap="square" lIns="0" tIns="0" rIns="0" bIns="0" rtlCol="0"/>
          <a:lstStyle/>
          <a:p>
            <a:endParaRPr/>
          </a:p>
        </p:txBody>
      </p:sp>
      <p:sp>
        <p:nvSpPr>
          <p:cNvPr id="63" name="object 63"/>
          <p:cNvSpPr/>
          <p:nvPr/>
        </p:nvSpPr>
        <p:spPr>
          <a:xfrm>
            <a:off x="2887472" y="5704859"/>
            <a:ext cx="16510" cy="16510"/>
          </a:xfrm>
          <a:custGeom>
            <a:avLst/>
            <a:gdLst/>
            <a:ahLst/>
            <a:cxnLst/>
            <a:rect l="l" t="t" r="r" b="b"/>
            <a:pathLst>
              <a:path w="16510" h="16510">
                <a:moveTo>
                  <a:pt x="13550" y="0"/>
                </a:moveTo>
                <a:lnTo>
                  <a:pt x="5422" y="0"/>
                </a:lnTo>
                <a:lnTo>
                  <a:pt x="0" y="5422"/>
                </a:lnTo>
                <a:lnTo>
                  <a:pt x="0" y="8127"/>
                </a:lnTo>
                <a:lnTo>
                  <a:pt x="8128" y="16255"/>
                </a:lnTo>
                <a:lnTo>
                  <a:pt x="13550" y="10833"/>
                </a:lnTo>
                <a:lnTo>
                  <a:pt x="16256" y="10833"/>
                </a:lnTo>
                <a:lnTo>
                  <a:pt x="16256" y="2705"/>
                </a:lnTo>
                <a:lnTo>
                  <a:pt x="13550" y="0"/>
                </a:lnTo>
                <a:close/>
              </a:path>
            </a:pathLst>
          </a:custGeom>
          <a:solidFill>
            <a:srgbClr val="000000"/>
          </a:solidFill>
        </p:spPr>
        <p:txBody>
          <a:bodyPr wrap="square" lIns="0" tIns="0" rIns="0" bIns="0" rtlCol="0"/>
          <a:lstStyle/>
          <a:p>
            <a:endParaRPr/>
          </a:p>
        </p:txBody>
      </p:sp>
      <p:sp>
        <p:nvSpPr>
          <p:cNvPr id="64" name="object 64"/>
          <p:cNvSpPr/>
          <p:nvPr/>
        </p:nvSpPr>
        <p:spPr>
          <a:xfrm>
            <a:off x="2887472" y="5737371"/>
            <a:ext cx="16510" cy="16510"/>
          </a:xfrm>
          <a:custGeom>
            <a:avLst/>
            <a:gdLst/>
            <a:ahLst/>
            <a:cxnLst/>
            <a:rect l="l" t="t" r="r" b="b"/>
            <a:pathLst>
              <a:path w="16510" h="16510">
                <a:moveTo>
                  <a:pt x="13550" y="0"/>
                </a:moveTo>
                <a:lnTo>
                  <a:pt x="5422" y="0"/>
                </a:lnTo>
                <a:lnTo>
                  <a:pt x="0" y="5422"/>
                </a:lnTo>
                <a:lnTo>
                  <a:pt x="0" y="8127"/>
                </a:lnTo>
                <a:lnTo>
                  <a:pt x="8128" y="16255"/>
                </a:lnTo>
                <a:lnTo>
                  <a:pt x="13550" y="10833"/>
                </a:lnTo>
                <a:lnTo>
                  <a:pt x="16256" y="10833"/>
                </a:lnTo>
                <a:lnTo>
                  <a:pt x="16256" y="2705"/>
                </a:lnTo>
                <a:lnTo>
                  <a:pt x="13550" y="0"/>
                </a:lnTo>
                <a:close/>
              </a:path>
            </a:pathLst>
          </a:custGeom>
          <a:solidFill>
            <a:srgbClr val="000000"/>
          </a:solidFill>
        </p:spPr>
        <p:txBody>
          <a:bodyPr wrap="square" lIns="0" tIns="0" rIns="0" bIns="0" rtlCol="0"/>
          <a:lstStyle/>
          <a:p>
            <a:endParaRPr/>
          </a:p>
        </p:txBody>
      </p:sp>
      <p:sp>
        <p:nvSpPr>
          <p:cNvPr id="65" name="object 65"/>
          <p:cNvSpPr/>
          <p:nvPr/>
        </p:nvSpPr>
        <p:spPr>
          <a:xfrm>
            <a:off x="2887472" y="5769883"/>
            <a:ext cx="16510" cy="16510"/>
          </a:xfrm>
          <a:custGeom>
            <a:avLst/>
            <a:gdLst/>
            <a:ahLst/>
            <a:cxnLst/>
            <a:rect l="l" t="t" r="r" b="b"/>
            <a:pathLst>
              <a:path w="16510" h="16510">
                <a:moveTo>
                  <a:pt x="13550" y="0"/>
                </a:moveTo>
                <a:lnTo>
                  <a:pt x="5422" y="0"/>
                </a:lnTo>
                <a:lnTo>
                  <a:pt x="0" y="5422"/>
                </a:lnTo>
                <a:lnTo>
                  <a:pt x="0" y="8127"/>
                </a:lnTo>
                <a:lnTo>
                  <a:pt x="8128" y="16255"/>
                </a:lnTo>
                <a:lnTo>
                  <a:pt x="13550" y="10833"/>
                </a:lnTo>
                <a:lnTo>
                  <a:pt x="16256" y="10833"/>
                </a:lnTo>
                <a:lnTo>
                  <a:pt x="16256" y="2705"/>
                </a:lnTo>
                <a:lnTo>
                  <a:pt x="13550" y="0"/>
                </a:lnTo>
                <a:close/>
              </a:path>
            </a:pathLst>
          </a:custGeom>
          <a:solidFill>
            <a:srgbClr val="000000"/>
          </a:solidFill>
        </p:spPr>
        <p:txBody>
          <a:bodyPr wrap="square" lIns="0" tIns="0" rIns="0" bIns="0" rtlCol="0"/>
          <a:lstStyle/>
          <a:p>
            <a:endParaRPr/>
          </a:p>
        </p:txBody>
      </p:sp>
      <p:sp>
        <p:nvSpPr>
          <p:cNvPr id="66" name="object 66"/>
          <p:cNvSpPr/>
          <p:nvPr/>
        </p:nvSpPr>
        <p:spPr>
          <a:xfrm>
            <a:off x="2887472" y="5802396"/>
            <a:ext cx="16510" cy="16510"/>
          </a:xfrm>
          <a:custGeom>
            <a:avLst/>
            <a:gdLst/>
            <a:ahLst/>
            <a:cxnLst/>
            <a:rect l="l" t="t" r="r" b="b"/>
            <a:pathLst>
              <a:path w="16510" h="16510">
                <a:moveTo>
                  <a:pt x="13550" y="0"/>
                </a:moveTo>
                <a:lnTo>
                  <a:pt x="5422" y="0"/>
                </a:lnTo>
                <a:lnTo>
                  <a:pt x="0" y="5422"/>
                </a:lnTo>
                <a:lnTo>
                  <a:pt x="0" y="8128"/>
                </a:lnTo>
                <a:lnTo>
                  <a:pt x="8128" y="16256"/>
                </a:lnTo>
                <a:lnTo>
                  <a:pt x="13550" y="10833"/>
                </a:lnTo>
                <a:lnTo>
                  <a:pt x="16256" y="10833"/>
                </a:lnTo>
                <a:lnTo>
                  <a:pt x="16256" y="2705"/>
                </a:lnTo>
                <a:lnTo>
                  <a:pt x="13550" y="0"/>
                </a:lnTo>
                <a:close/>
              </a:path>
            </a:pathLst>
          </a:custGeom>
          <a:solidFill>
            <a:srgbClr val="000000"/>
          </a:solidFill>
        </p:spPr>
        <p:txBody>
          <a:bodyPr wrap="square" lIns="0" tIns="0" rIns="0" bIns="0" rtlCol="0"/>
          <a:lstStyle/>
          <a:p>
            <a:endParaRPr/>
          </a:p>
        </p:txBody>
      </p:sp>
      <p:sp>
        <p:nvSpPr>
          <p:cNvPr id="67" name="object 67"/>
          <p:cNvSpPr/>
          <p:nvPr/>
        </p:nvSpPr>
        <p:spPr>
          <a:xfrm>
            <a:off x="2887472" y="5834908"/>
            <a:ext cx="16510" cy="16510"/>
          </a:xfrm>
          <a:custGeom>
            <a:avLst/>
            <a:gdLst/>
            <a:ahLst/>
            <a:cxnLst/>
            <a:rect l="l" t="t" r="r" b="b"/>
            <a:pathLst>
              <a:path w="16510" h="16510">
                <a:moveTo>
                  <a:pt x="13550" y="0"/>
                </a:moveTo>
                <a:lnTo>
                  <a:pt x="5422" y="0"/>
                </a:lnTo>
                <a:lnTo>
                  <a:pt x="0" y="5422"/>
                </a:lnTo>
                <a:lnTo>
                  <a:pt x="0" y="8128"/>
                </a:lnTo>
                <a:lnTo>
                  <a:pt x="8128" y="16256"/>
                </a:lnTo>
                <a:lnTo>
                  <a:pt x="13550" y="10833"/>
                </a:lnTo>
                <a:lnTo>
                  <a:pt x="16256" y="10833"/>
                </a:lnTo>
                <a:lnTo>
                  <a:pt x="16256" y="2705"/>
                </a:lnTo>
                <a:lnTo>
                  <a:pt x="13550" y="0"/>
                </a:lnTo>
                <a:close/>
              </a:path>
            </a:pathLst>
          </a:custGeom>
          <a:solidFill>
            <a:srgbClr val="000000"/>
          </a:solid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1234439"/>
            <a:ext cx="9144000" cy="320040"/>
          </a:xfrm>
          <a:custGeom>
            <a:avLst/>
            <a:gdLst/>
            <a:ahLst/>
            <a:cxnLst/>
            <a:rect l="l" t="t" r="r" b="b"/>
            <a:pathLst>
              <a:path w="9144000" h="320040">
                <a:moveTo>
                  <a:pt x="0" y="320039"/>
                </a:moveTo>
                <a:lnTo>
                  <a:pt x="9144000" y="320039"/>
                </a:lnTo>
                <a:lnTo>
                  <a:pt x="9144000" y="0"/>
                </a:lnTo>
                <a:lnTo>
                  <a:pt x="0" y="0"/>
                </a:lnTo>
                <a:lnTo>
                  <a:pt x="0" y="320039"/>
                </a:lnTo>
                <a:close/>
              </a:path>
            </a:pathLst>
          </a:custGeom>
          <a:solidFill>
            <a:srgbClr val="FFFFFF"/>
          </a:solidFill>
        </p:spPr>
        <p:txBody>
          <a:bodyPr wrap="square" lIns="0" tIns="0" rIns="0" bIns="0" rtlCol="0"/>
          <a:lstStyle/>
          <a:p>
            <a:endParaRPr/>
          </a:p>
        </p:txBody>
      </p:sp>
      <p:sp>
        <p:nvSpPr>
          <p:cNvPr id="3" name="object 3"/>
          <p:cNvSpPr/>
          <p:nvPr/>
        </p:nvSpPr>
        <p:spPr>
          <a:xfrm>
            <a:off x="0" y="1280160"/>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438086"/>
          </a:solidFill>
        </p:spPr>
        <p:txBody>
          <a:bodyPr wrap="square" lIns="0" tIns="0" rIns="0" bIns="0" rtlCol="0"/>
          <a:lstStyle/>
          <a:p>
            <a:endParaRPr/>
          </a:p>
        </p:txBody>
      </p:sp>
      <p:sp>
        <p:nvSpPr>
          <p:cNvPr id="4" name="object 4"/>
          <p:cNvSpPr/>
          <p:nvPr/>
        </p:nvSpPr>
        <p:spPr>
          <a:xfrm>
            <a:off x="0" y="1280160"/>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438086"/>
          </a:solidFill>
        </p:spPr>
        <p:txBody>
          <a:bodyPr wrap="square" lIns="0" tIns="0" rIns="0" bIns="0" rtlCol="0"/>
          <a:lstStyle/>
          <a:p>
            <a:endParaRPr/>
          </a:p>
        </p:txBody>
      </p:sp>
      <p:sp>
        <p:nvSpPr>
          <p:cNvPr id="5" name="object 5"/>
          <p:cNvSpPr/>
          <p:nvPr/>
        </p:nvSpPr>
        <p:spPr>
          <a:xfrm>
            <a:off x="590550" y="1280160"/>
            <a:ext cx="8553450" cy="228600"/>
          </a:xfrm>
          <a:custGeom>
            <a:avLst/>
            <a:gdLst/>
            <a:ahLst/>
            <a:cxnLst/>
            <a:rect l="l" t="t" r="r" b="b"/>
            <a:pathLst>
              <a:path w="8553450" h="228600">
                <a:moveTo>
                  <a:pt x="0" y="0"/>
                </a:moveTo>
                <a:lnTo>
                  <a:pt x="8553450" y="0"/>
                </a:lnTo>
                <a:lnTo>
                  <a:pt x="8553450" y="228600"/>
                </a:lnTo>
                <a:lnTo>
                  <a:pt x="0" y="228600"/>
                </a:lnTo>
                <a:lnTo>
                  <a:pt x="0" y="0"/>
                </a:lnTo>
                <a:close/>
              </a:path>
            </a:pathLst>
          </a:custGeom>
          <a:solidFill>
            <a:srgbClr val="53548A"/>
          </a:solidFill>
        </p:spPr>
        <p:txBody>
          <a:bodyPr wrap="square" lIns="0" tIns="0" rIns="0" bIns="0" rtlCol="0"/>
          <a:lstStyle/>
          <a:p>
            <a:endParaRPr/>
          </a:p>
        </p:txBody>
      </p:sp>
      <p:sp>
        <p:nvSpPr>
          <p:cNvPr id="6" name="object 6"/>
          <p:cNvSpPr/>
          <p:nvPr/>
        </p:nvSpPr>
        <p:spPr>
          <a:xfrm>
            <a:off x="590550" y="1280160"/>
            <a:ext cx="8553450" cy="228600"/>
          </a:xfrm>
          <a:custGeom>
            <a:avLst/>
            <a:gdLst/>
            <a:ahLst/>
            <a:cxnLst/>
            <a:rect l="l" t="t" r="r" b="b"/>
            <a:pathLst>
              <a:path w="8553450" h="228600">
                <a:moveTo>
                  <a:pt x="0" y="0"/>
                </a:moveTo>
                <a:lnTo>
                  <a:pt x="8553450" y="0"/>
                </a:lnTo>
                <a:lnTo>
                  <a:pt x="8553450" y="228600"/>
                </a:lnTo>
                <a:lnTo>
                  <a:pt x="0" y="228600"/>
                </a:lnTo>
                <a:lnTo>
                  <a:pt x="0" y="0"/>
                </a:lnTo>
                <a:close/>
              </a:path>
            </a:pathLst>
          </a:custGeom>
          <a:solidFill>
            <a:srgbClr val="53548A"/>
          </a:solidFill>
        </p:spPr>
        <p:txBody>
          <a:bodyPr wrap="square" lIns="0" tIns="0" rIns="0" bIns="0" rtlCol="0"/>
          <a:lstStyle/>
          <a:p>
            <a:endParaRPr/>
          </a:p>
        </p:txBody>
      </p:sp>
      <p:sp>
        <p:nvSpPr>
          <p:cNvPr id="7" name="object 7"/>
          <p:cNvSpPr/>
          <p:nvPr/>
        </p:nvSpPr>
        <p:spPr>
          <a:xfrm>
            <a:off x="722376" y="6227064"/>
            <a:ext cx="8080248" cy="97535"/>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762000" y="6248400"/>
            <a:ext cx="8001000" cy="0"/>
          </a:xfrm>
          <a:custGeom>
            <a:avLst/>
            <a:gdLst/>
            <a:ahLst/>
            <a:cxnLst/>
            <a:rect l="l" t="t" r="r" b="b"/>
            <a:pathLst>
              <a:path w="8001000">
                <a:moveTo>
                  <a:pt x="0" y="0"/>
                </a:moveTo>
                <a:lnTo>
                  <a:pt x="8001000" y="0"/>
                </a:lnTo>
              </a:path>
            </a:pathLst>
          </a:custGeom>
          <a:ln w="19050">
            <a:solidFill>
              <a:srgbClr val="53548A"/>
            </a:solidFill>
          </a:ln>
        </p:spPr>
        <p:txBody>
          <a:bodyPr wrap="square" lIns="0" tIns="0" rIns="0" bIns="0" rtlCol="0"/>
          <a:lstStyle/>
          <a:p>
            <a:endParaRPr/>
          </a:p>
        </p:txBody>
      </p:sp>
      <p:sp>
        <p:nvSpPr>
          <p:cNvPr id="9" name="object 9"/>
          <p:cNvSpPr txBox="1">
            <a:spLocks noGrp="1"/>
          </p:cNvSpPr>
          <p:nvPr>
            <p:ph type="title"/>
          </p:nvPr>
        </p:nvSpPr>
        <p:spPr>
          <a:xfrm>
            <a:off x="688340" y="423164"/>
            <a:ext cx="6788784" cy="574040"/>
          </a:xfrm>
          <a:prstGeom prst="rect">
            <a:avLst/>
          </a:prstGeom>
        </p:spPr>
        <p:txBody>
          <a:bodyPr vert="horz" wrap="square" lIns="0" tIns="12700" rIns="0" bIns="0" rtlCol="0">
            <a:spAutoFit/>
          </a:bodyPr>
          <a:lstStyle/>
          <a:p>
            <a:pPr marL="12700">
              <a:lnSpc>
                <a:spcPct val="100000"/>
              </a:lnSpc>
              <a:spcBef>
                <a:spcPts val="100"/>
              </a:spcBef>
            </a:pPr>
            <a:r>
              <a:rPr sz="3600" spc="-5" dirty="0">
                <a:solidFill>
                  <a:srgbClr val="000000"/>
                </a:solidFill>
                <a:latin typeface="Symbol"/>
                <a:cs typeface="Symbol"/>
              </a:rPr>
              <a:t></a:t>
            </a:r>
            <a:r>
              <a:rPr sz="3600" spc="-5" dirty="0"/>
              <a:t>-notation: Asymptotic lower</a:t>
            </a:r>
            <a:r>
              <a:rPr sz="3600" spc="-200" dirty="0"/>
              <a:t> </a:t>
            </a:r>
            <a:r>
              <a:rPr sz="3600" dirty="0"/>
              <a:t>bound</a:t>
            </a:r>
            <a:endParaRPr sz="3600" dirty="0">
              <a:latin typeface="Symbol"/>
              <a:cs typeface="Symbol"/>
            </a:endParaRPr>
          </a:p>
        </p:txBody>
      </p:sp>
      <p:sp>
        <p:nvSpPr>
          <p:cNvPr id="10" name="object 10"/>
          <p:cNvSpPr txBox="1"/>
          <p:nvPr/>
        </p:nvSpPr>
        <p:spPr>
          <a:xfrm>
            <a:off x="688340" y="1435771"/>
            <a:ext cx="7400925" cy="1078865"/>
          </a:xfrm>
          <a:prstGeom prst="rect">
            <a:avLst/>
          </a:prstGeom>
        </p:spPr>
        <p:txBody>
          <a:bodyPr vert="horz" wrap="square" lIns="0" tIns="103505" rIns="0" bIns="0" rtlCol="0">
            <a:spAutoFit/>
          </a:bodyPr>
          <a:lstStyle/>
          <a:p>
            <a:pPr marL="12700">
              <a:lnSpc>
                <a:spcPct val="100000"/>
              </a:lnSpc>
              <a:spcBef>
                <a:spcPts val="815"/>
              </a:spcBef>
            </a:pPr>
            <a:r>
              <a:rPr sz="2800" dirty="0">
                <a:solidFill>
                  <a:srgbClr val="0000FF"/>
                </a:solidFill>
                <a:latin typeface="Times New Roman"/>
                <a:cs typeface="Times New Roman"/>
              </a:rPr>
              <a:t>f(n) </a:t>
            </a:r>
            <a:r>
              <a:rPr sz="2800" spc="-5" dirty="0">
                <a:solidFill>
                  <a:srgbClr val="0000FF"/>
                </a:solidFill>
                <a:latin typeface="Times New Roman"/>
                <a:cs typeface="Times New Roman"/>
              </a:rPr>
              <a:t>= </a:t>
            </a:r>
            <a:r>
              <a:rPr sz="2950" i="1" spc="-120" dirty="0">
                <a:solidFill>
                  <a:srgbClr val="0000FF"/>
                </a:solidFill>
                <a:latin typeface="Symbol"/>
                <a:cs typeface="Symbol"/>
              </a:rPr>
              <a:t></a:t>
            </a:r>
            <a:r>
              <a:rPr sz="2950" i="1" spc="-120" dirty="0">
                <a:solidFill>
                  <a:srgbClr val="0000FF"/>
                </a:solidFill>
                <a:latin typeface="Times New Roman"/>
                <a:cs typeface="Times New Roman"/>
              </a:rPr>
              <a:t> </a:t>
            </a:r>
            <a:r>
              <a:rPr sz="2800" dirty="0">
                <a:solidFill>
                  <a:srgbClr val="0000FF"/>
                </a:solidFill>
                <a:latin typeface="Times New Roman"/>
                <a:cs typeface="Times New Roman"/>
              </a:rPr>
              <a:t>(g(n)) </a:t>
            </a:r>
            <a:r>
              <a:rPr sz="2800" spc="-5" dirty="0">
                <a:latin typeface="Times New Roman"/>
                <a:cs typeface="Times New Roman"/>
              </a:rPr>
              <a:t>if </a:t>
            </a:r>
            <a:r>
              <a:rPr sz="2800" spc="-5" dirty="0">
                <a:solidFill>
                  <a:srgbClr val="FF0000"/>
                </a:solidFill>
                <a:latin typeface="Symbol"/>
                <a:cs typeface="Symbol"/>
              </a:rPr>
              <a:t></a:t>
            </a:r>
            <a:r>
              <a:rPr sz="2800" spc="-5" dirty="0">
                <a:solidFill>
                  <a:srgbClr val="FF0000"/>
                </a:solidFill>
                <a:latin typeface="Times New Roman"/>
                <a:cs typeface="Times New Roman"/>
              </a:rPr>
              <a:t> </a:t>
            </a:r>
            <a:r>
              <a:rPr sz="2800" dirty="0">
                <a:latin typeface="Times New Roman"/>
                <a:cs typeface="Times New Roman"/>
              </a:rPr>
              <a:t>positive </a:t>
            </a:r>
            <a:r>
              <a:rPr sz="2800" spc="-5" dirty="0">
                <a:latin typeface="Times New Roman"/>
                <a:cs typeface="Times New Roman"/>
              </a:rPr>
              <a:t>constants </a:t>
            </a:r>
            <a:r>
              <a:rPr sz="2800" spc="-5" dirty="0">
                <a:solidFill>
                  <a:srgbClr val="0000FF"/>
                </a:solidFill>
                <a:latin typeface="Times New Roman"/>
                <a:cs typeface="Times New Roman"/>
              </a:rPr>
              <a:t>c</a:t>
            </a:r>
            <a:r>
              <a:rPr sz="2800" spc="-5" dirty="0">
                <a:latin typeface="Times New Roman"/>
                <a:cs typeface="Times New Roman"/>
              </a:rPr>
              <a:t>, </a:t>
            </a:r>
            <a:r>
              <a:rPr sz="2800" spc="5" dirty="0">
                <a:solidFill>
                  <a:srgbClr val="0000FF"/>
                </a:solidFill>
                <a:latin typeface="Times New Roman"/>
                <a:cs typeface="Times New Roman"/>
              </a:rPr>
              <a:t>n</a:t>
            </a:r>
            <a:r>
              <a:rPr sz="2775" spc="7" baseline="-21021" dirty="0">
                <a:solidFill>
                  <a:srgbClr val="0000FF"/>
                </a:solidFill>
                <a:latin typeface="Times New Roman"/>
                <a:cs typeface="Times New Roman"/>
              </a:rPr>
              <a:t>0 </a:t>
            </a:r>
            <a:r>
              <a:rPr sz="2800" spc="-5" dirty="0">
                <a:latin typeface="Times New Roman"/>
                <a:cs typeface="Times New Roman"/>
              </a:rPr>
              <a:t>such</a:t>
            </a:r>
            <a:r>
              <a:rPr sz="2800" spc="-180" dirty="0">
                <a:latin typeface="Times New Roman"/>
                <a:cs typeface="Times New Roman"/>
              </a:rPr>
              <a:t> </a:t>
            </a:r>
            <a:r>
              <a:rPr sz="2800" spc="-5" dirty="0">
                <a:latin typeface="Times New Roman"/>
                <a:cs typeface="Times New Roman"/>
              </a:rPr>
              <a:t>that</a:t>
            </a:r>
            <a:endParaRPr sz="2800">
              <a:latin typeface="Times New Roman"/>
              <a:cs typeface="Times New Roman"/>
            </a:endParaRPr>
          </a:p>
          <a:p>
            <a:pPr marL="3670300">
              <a:lnSpc>
                <a:spcPct val="100000"/>
              </a:lnSpc>
              <a:spcBef>
                <a:spcPts val="680"/>
              </a:spcBef>
            </a:pPr>
            <a:r>
              <a:rPr sz="2800" spc="-5" dirty="0">
                <a:solidFill>
                  <a:srgbClr val="0000FF"/>
                </a:solidFill>
                <a:latin typeface="Times New Roman"/>
                <a:cs typeface="Times New Roman"/>
              </a:rPr>
              <a:t>0 </a:t>
            </a:r>
            <a:r>
              <a:rPr sz="2800" spc="-5" dirty="0">
                <a:solidFill>
                  <a:srgbClr val="0000FF"/>
                </a:solidFill>
                <a:latin typeface="Symbol"/>
                <a:cs typeface="Symbol"/>
              </a:rPr>
              <a:t></a:t>
            </a:r>
            <a:r>
              <a:rPr sz="2800" spc="-5" dirty="0">
                <a:solidFill>
                  <a:srgbClr val="0000FF"/>
                </a:solidFill>
                <a:latin typeface="Times New Roman"/>
                <a:cs typeface="Times New Roman"/>
              </a:rPr>
              <a:t> cg(n) </a:t>
            </a:r>
            <a:r>
              <a:rPr sz="2800" spc="-5" dirty="0">
                <a:solidFill>
                  <a:srgbClr val="0000FF"/>
                </a:solidFill>
                <a:latin typeface="Symbol"/>
                <a:cs typeface="Symbol"/>
              </a:rPr>
              <a:t></a:t>
            </a:r>
            <a:r>
              <a:rPr sz="2800" spc="-5" dirty="0">
                <a:solidFill>
                  <a:srgbClr val="0000FF"/>
                </a:solidFill>
                <a:latin typeface="Times New Roman"/>
                <a:cs typeface="Times New Roman"/>
              </a:rPr>
              <a:t> </a:t>
            </a:r>
            <a:r>
              <a:rPr sz="2800" dirty="0">
                <a:solidFill>
                  <a:srgbClr val="0000FF"/>
                </a:solidFill>
                <a:latin typeface="Times New Roman"/>
                <a:cs typeface="Times New Roman"/>
              </a:rPr>
              <a:t>f(n), </a:t>
            </a:r>
            <a:r>
              <a:rPr sz="2800" spc="-5" dirty="0">
                <a:solidFill>
                  <a:srgbClr val="0000FF"/>
                </a:solidFill>
                <a:latin typeface="Symbol"/>
                <a:cs typeface="Symbol"/>
              </a:rPr>
              <a:t></a:t>
            </a:r>
            <a:r>
              <a:rPr sz="2800" spc="-5" dirty="0">
                <a:solidFill>
                  <a:srgbClr val="0000FF"/>
                </a:solidFill>
                <a:latin typeface="Times New Roman"/>
                <a:cs typeface="Times New Roman"/>
              </a:rPr>
              <a:t>n </a:t>
            </a:r>
            <a:r>
              <a:rPr sz="2800" spc="-5" dirty="0">
                <a:solidFill>
                  <a:srgbClr val="0000FF"/>
                </a:solidFill>
                <a:latin typeface="Symbol"/>
                <a:cs typeface="Symbol"/>
              </a:rPr>
              <a:t></a:t>
            </a:r>
            <a:r>
              <a:rPr sz="2800" spc="-5" dirty="0">
                <a:solidFill>
                  <a:srgbClr val="0000FF"/>
                </a:solidFill>
                <a:latin typeface="Times New Roman"/>
                <a:cs typeface="Times New Roman"/>
              </a:rPr>
              <a:t> </a:t>
            </a:r>
            <a:r>
              <a:rPr sz="2800" dirty="0">
                <a:solidFill>
                  <a:srgbClr val="0000FF"/>
                </a:solidFill>
                <a:latin typeface="Times New Roman"/>
                <a:cs typeface="Times New Roman"/>
              </a:rPr>
              <a:t>n</a:t>
            </a:r>
            <a:r>
              <a:rPr sz="2775" baseline="-21021" dirty="0">
                <a:solidFill>
                  <a:srgbClr val="0000FF"/>
                </a:solidFill>
                <a:latin typeface="Times New Roman"/>
                <a:cs typeface="Times New Roman"/>
              </a:rPr>
              <a:t>0</a:t>
            </a:r>
            <a:endParaRPr sz="2775" baseline="-21021">
              <a:latin typeface="Times New Roman"/>
              <a:cs typeface="Times New Roman"/>
            </a:endParaRPr>
          </a:p>
        </p:txBody>
      </p:sp>
      <p:sp>
        <p:nvSpPr>
          <p:cNvPr id="11" name="object 11"/>
          <p:cNvSpPr txBox="1"/>
          <p:nvPr/>
        </p:nvSpPr>
        <p:spPr>
          <a:xfrm>
            <a:off x="6403340" y="5609612"/>
            <a:ext cx="2118360" cy="411480"/>
          </a:xfrm>
          <a:prstGeom prst="rect">
            <a:avLst/>
          </a:prstGeom>
        </p:spPr>
        <p:txBody>
          <a:bodyPr vert="horz" wrap="square" lIns="0" tIns="16510" rIns="0" bIns="0" rtlCol="0">
            <a:spAutoFit/>
          </a:bodyPr>
          <a:lstStyle/>
          <a:p>
            <a:pPr marL="12700">
              <a:lnSpc>
                <a:spcPct val="100000"/>
              </a:lnSpc>
              <a:spcBef>
                <a:spcPts val="130"/>
              </a:spcBef>
            </a:pPr>
            <a:r>
              <a:rPr sz="2500" i="1" spc="-40" dirty="0">
                <a:solidFill>
                  <a:srgbClr val="808080"/>
                </a:solidFill>
                <a:latin typeface="Symbol"/>
                <a:cs typeface="Symbol"/>
              </a:rPr>
              <a:t></a:t>
            </a:r>
            <a:r>
              <a:rPr sz="2400" i="1" spc="-40" dirty="0">
                <a:solidFill>
                  <a:srgbClr val="808080"/>
                </a:solidFill>
                <a:latin typeface="Times New Roman"/>
                <a:cs typeface="Times New Roman"/>
              </a:rPr>
              <a:t>: </a:t>
            </a:r>
            <a:r>
              <a:rPr sz="2400" i="1" spc="-5" dirty="0">
                <a:solidFill>
                  <a:srgbClr val="808080"/>
                </a:solidFill>
                <a:latin typeface="Times New Roman"/>
                <a:cs typeface="Times New Roman"/>
              </a:rPr>
              <a:t>“big</a:t>
            </a:r>
            <a:r>
              <a:rPr sz="2400" i="1" spc="-55" dirty="0">
                <a:solidFill>
                  <a:srgbClr val="808080"/>
                </a:solidFill>
                <a:latin typeface="Times New Roman"/>
                <a:cs typeface="Times New Roman"/>
              </a:rPr>
              <a:t> </a:t>
            </a:r>
            <a:r>
              <a:rPr sz="2400" i="1" spc="-5" dirty="0">
                <a:solidFill>
                  <a:srgbClr val="808080"/>
                </a:solidFill>
                <a:latin typeface="Times New Roman"/>
                <a:cs typeface="Times New Roman"/>
              </a:rPr>
              <a:t>Omega”</a:t>
            </a:r>
            <a:endParaRPr sz="2400">
              <a:latin typeface="Times New Roman"/>
              <a:cs typeface="Times New Roman"/>
            </a:endParaRPr>
          </a:p>
        </p:txBody>
      </p:sp>
      <p:sp>
        <p:nvSpPr>
          <p:cNvPr id="12" name="object 12"/>
          <p:cNvSpPr/>
          <p:nvPr/>
        </p:nvSpPr>
        <p:spPr>
          <a:xfrm>
            <a:off x="533400" y="2667005"/>
            <a:ext cx="5240693" cy="3488329"/>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651129" y="240284"/>
            <a:ext cx="7841741" cy="553998"/>
          </a:xfrm>
        </p:spPr>
        <p:txBody>
          <a:bodyPr/>
          <a:lstStyle/>
          <a:p>
            <a:r>
              <a:rPr lang="en-US" sz="3600" dirty="0" smtClean="0"/>
              <a:t>What is </a:t>
            </a:r>
            <a:r>
              <a:rPr lang="en-US" sz="3600" spc="-5" dirty="0"/>
              <a:t>Asymptotic lower</a:t>
            </a:r>
            <a:r>
              <a:rPr lang="en-US" sz="3600" spc="-200" dirty="0"/>
              <a:t> </a:t>
            </a:r>
            <a:r>
              <a:rPr lang="en-US" sz="3600" dirty="0"/>
              <a:t>bound</a:t>
            </a:r>
          </a:p>
        </p:txBody>
      </p:sp>
      <p:sp>
        <p:nvSpPr>
          <p:cNvPr id="3" name="Metin Yer Tutucusu 2"/>
          <p:cNvSpPr>
            <a:spLocks noGrp="1"/>
          </p:cNvSpPr>
          <p:nvPr>
            <p:ph type="body" idx="1"/>
          </p:nvPr>
        </p:nvSpPr>
        <p:spPr>
          <a:xfrm>
            <a:off x="304800" y="1106346"/>
            <a:ext cx="2469516" cy="4062651"/>
          </a:xfrm>
        </p:spPr>
        <p:txBody>
          <a:bodyPr/>
          <a:lstStyle/>
          <a:p>
            <a:pPr algn="l"/>
            <a:r>
              <a:rPr lang="en-US" sz="2400" u="none" dirty="0" smtClean="0">
                <a:solidFill>
                  <a:schemeClr val="tx1"/>
                </a:solidFill>
                <a:latin typeface="Times New Roman" panose="02020603050405020304" pitchFamily="18" charset="0"/>
                <a:cs typeface="Times New Roman" panose="02020603050405020304" pitchFamily="18" charset="0"/>
              </a:rPr>
              <a:t>Sometimes</a:t>
            </a:r>
            <a:r>
              <a:rPr lang="en-US" sz="2400" u="none" dirty="0">
                <a:solidFill>
                  <a:schemeClr val="tx1"/>
                </a:solidFill>
                <a:latin typeface="Times New Roman" panose="02020603050405020304" pitchFamily="18" charset="0"/>
                <a:cs typeface="Times New Roman" panose="02020603050405020304" pitchFamily="18" charset="0"/>
              </a:rPr>
              <a:t>, we want to say that an algorithm takes at least a certain amount of time, without providing an upper bound. We use big-Ω notation; that's the Greek letter "omega."</a:t>
            </a:r>
          </a:p>
        </p:txBody>
      </p:sp>
      <p:pic>
        <p:nvPicPr>
          <p:cNvPr id="2050" name="Picture 2" descr="https://s3.amazonaws.com/ka-cs-algorithms/Omega_f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67037" y="2497944"/>
            <a:ext cx="5419725" cy="2582251"/>
          </a:xfrm>
          <a:prstGeom prst="rect">
            <a:avLst/>
          </a:prstGeom>
          <a:noFill/>
          <a:extLst>
            <a:ext uri="{909E8E84-426E-40DD-AFC4-6F175D3DCCD1}">
              <a14:hiddenFill xmlns:a14="http://schemas.microsoft.com/office/drawing/2010/main">
                <a:solidFill>
                  <a:srgbClr val="FFFFFF"/>
                </a:solidFill>
              </a14:hiddenFill>
            </a:ext>
          </a:extLst>
        </p:spPr>
      </p:pic>
      <p:sp>
        <p:nvSpPr>
          <p:cNvPr id="4" name="Metin kutusu 3"/>
          <p:cNvSpPr txBox="1"/>
          <p:nvPr/>
        </p:nvSpPr>
        <p:spPr>
          <a:xfrm>
            <a:off x="3124200" y="914400"/>
            <a:ext cx="6029325" cy="1569660"/>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If a running time is </a:t>
            </a:r>
            <a:r>
              <a:rPr lang="en-US" sz="2400" dirty="0" smtClean="0">
                <a:latin typeface="Times New Roman" panose="02020603050405020304" pitchFamily="18" charset="0"/>
                <a:cs typeface="Times New Roman" panose="02020603050405020304" pitchFamily="18" charset="0"/>
              </a:rPr>
              <a:t>Ω(</a:t>
            </a:r>
            <a:r>
              <a:rPr lang="en-US" sz="2400" i="1" dirty="0" smtClean="0">
                <a:latin typeface="Times New Roman" panose="02020603050405020304" pitchFamily="18" charset="0"/>
                <a:cs typeface="Times New Roman" panose="02020603050405020304" pitchFamily="18" charset="0"/>
              </a:rPr>
              <a:t>f</a:t>
            </a:r>
            <a:r>
              <a:rPr lang="en-US" sz="2400" dirty="0" smtClean="0">
                <a:latin typeface="Times New Roman" panose="02020603050405020304" pitchFamily="18" charset="0"/>
                <a:cs typeface="Times New Roman" panose="02020603050405020304" pitchFamily="18" charset="0"/>
              </a:rPr>
              <a:t>(</a:t>
            </a:r>
            <a:r>
              <a:rPr lang="en-US" sz="2400" i="1" dirty="0" smtClean="0">
                <a:latin typeface="Times New Roman" panose="02020603050405020304" pitchFamily="18" charset="0"/>
                <a:cs typeface="Times New Roman" panose="02020603050405020304" pitchFamily="18" charset="0"/>
              </a:rPr>
              <a:t>n</a:t>
            </a:r>
            <a:r>
              <a:rPr lang="en-US" sz="2400" dirty="0">
                <a:latin typeface="Times New Roman" panose="02020603050405020304" pitchFamily="18" charset="0"/>
                <a:cs typeface="Times New Roman" panose="02020603050405020304" pitchFamily="18" charset="0"/>
              </a:rPr>
              <a:t>)), then for large enough </a:t>
            </a:r>
            <a:r>
              <a:rPr lang="en-US" sz="2400" i="1" dirty="0" smtClean="0">
                <a:latin typeface="Times New Roman" panose="02020603050405020304" pitchFamily="18" charset="0"/>
                <a:cs typeface="Times New Roman" panose="02020603050405020304" pitchFamily="18" charset="0"/>
              </a:rPr>
              <a:t>n</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the running time is at least </a:t>
            </a:r>
            <a:r>
              <a:rPr lang="en-US" sz="2400" i="1" dirty="0" err="1" smtClean="0">
                <a:latin typeface="Times New Roman" panose="02020603050405020304" pitchFamily="18" charset="0"/>
                <a:cs typeface="Times New Roman" panose="02020603050405020304" pitchFamily="18" charset="0"/>
              </a:rPr>
              <a:t>k</a:t>
            </a:r>
            <a:r>
              <a:rPr lang="en-US" sz="2400" dirty="0" err="1">
                <a:latin typeface="Times New Roman" panose="02020603050405020304" pitchFamily="18" charset="0"/>
                <a:cs typeface="Times New Roman" panose="02020603050405020304" pitchFamily="18" charset="0"/>
              </a:rPr>
              <a:t>⋅</a:t>
            </a:r>
            <a:r>
              <a:rPr lang="en-US" sz="2400" i="1" dirty="0" err="1">
                <a:latin typeface="Times New Roman" panose="02020603050405020304" pitchFamily="18" charset="0"/>
                <a:cs typeface="Times New Roman" panose="02020603050405020304" pitchFamily="18" charset="0"/>
              </a:rPr>
              <a:t>f</a:t>
            </a:r>
            <a:r>
              <a:rPr lang="en-US" sz="2400" dirty="0">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n</a:t>
            </a:r>
            <a:r>
              <a:rPr lang="en-US" sz="2400" dirty="0" smtClean="0">
                <a:latin typeface="Times New Roman" panose="02020603050405020304" pitchFamily="18" charset="0"/>
                <a:cs typeface="Times New Roman" panose="02020603050405020304" pitchFamily="18" charset="0"/>
              </a:rPr>
              <a:t>), for </a:t>
            </a:r>
            <a:r>
              <a:rPr lang="en-US" sz="2400" dirty="0">
                <a:latin typeface="Times New Roman" panose="02020603050405020304" pitchFamily="18" charset="0"/>
                <a:cs typeface="Times New Roman" panose="02020603050405020304" pitchFamily="18" charset="0"/>
              </a:rPr>
              <a:t>some </a:t>
            </a:r>
            <a:r>
              <a:rPr lang="en-US" sz="2400" dirty="0" smtClean="0">
                <a:latin typeface="Times New Roman" panose="02020603050405020304" pitchFamily="18" charset="0"/>
                <a:cs typeface="Times New Roman" panose="02020603050405020304" pitchFamily="18" charset="0"/>
              </a:rPr>
              <a:t>constant </a:t>
            </a:r>
            <a:r>
              <a:rPr lang="en-US" sz="2400" i="1" dirty="0" smtClean="0">
                <a:latin typeface="Times New Roman" panose="02020603050405020304" pitchFamily="18" charset="0"/>
                <a:cs typeface="Times New Roman" panose="02020603050405020304" pitchFamily="18" charset="0"/>
              </a:rPr>
              <a:t>k</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Here's how to think of a running time that is </a:t>
            </a:r>
            <a:r>
              <a:rPr lang="en-US" sz="2400" dirty="0" smtClean="0">
                <a:latin typeface="Times New Roman" panose="02020603050405020304" pitchFamily="18" charset="0"/>
                <a:cs typeface="Times New Roman" panose="02020603050405020304" pitchFamily="18" charset="0"/>
              </a:rPr>
              <a:t>Ω(</a:t>
            </a:r>
            <a:r>
              <a:rPr lang="en-US" sz="2400" i="1" dirty="0" smtClean="0">
                <a:latin typeface="Times New Roman" panose="02020603050405020304" pitchFamily="18" charset="0"/>
                <a:cs typeface="Times New Roman" panose="02020603050405020304" pitchFamily="18" charset="0"/>
              </a:rPr>
              <a:t>f</a:t>
            </a:r>
            <a:r>
              <a:rPr lang="en-US" sz="2400" dirty="0" smtClean="0">
                <a:latin typeface="Times New Roman" panose="02020603050405020304" pitchFamily="18" charset="0"/>
                <a:cs typeface="Times New Roman" panose="02020603050405020304" pitchFamily="18" charset="0"/>
              </a:rPr>
              <a:t>(</a:t>
            </a:r>
            <a:r>
              <a:rPr lang="en-US" sz="2400" i="1" dirty="0" smtClean="0">
                <a:latin typeface="Times New Roman" panose="02020603050405020304" pitchFamily="18" charset="0"/>
                <a:cs typeface="Times New Roman" panose="02020603050405020304" pitchFamily="18" charset="0"/>
              </a:rPr>
              <a:t>n</a:t>
            </a:r>
            <a:r>
              <a:rPr lang="en-US" sz="2400" dirty="0">
                <a:latin typeface="Times New Roman" panose="02020603050405020304" pitchFamily="18" charset="0"/>
                <a:cs typeface="Times New Roman" panose="02020603050405020304" pitchFamily="18" charset="0"/>
              </a:rPr>
              <a:t>)):</a:t>
            </a:r>
          </a:p>
        </p:txBody>
      </p:sp>
      <p:sp>
        <p:nvSpPr>
          <p:cNvPr id="5" name="Metin kutusu 4"/>
          <p:cNvSpPr txBox="1"/>
          <p:nvPr/>
        </p:nvSpPr>
        <p:spPr>
          <a:xfrm>
            <a:off x="2438400" y="5257800"/>
            <a:ext cx="6477000" cy="1569660"/>
          </a:xfrm>
          <a:prstGeom prst="rect">
            <a:avLst/>
          </a:prstGeom>
          <a:noFill/>
        </p:spPr>
        <p:txBody>
          <a:bodyPr wrap="square" rtlCol="0">
            <a:spAutoFit/>
          </a:bodyPr>
          <a:lstStyle/>
          <a:p>
            <a:r>
              <a:rPr lang="en-US" sz="2400" dirty="0" smtClean="0">
                <a:latin typeface="Times New Roman" panose="02020603050405020304" pitchFamily="18" charset="0"/>
                <a:cs typeface="Times New Roman" panose="02020603050405020304" pitchFamily="18" charset="0"/>
              </a:rPr>
              <a:t>We say that the running time is "big-Ω of f(n)" We use big-Ω notation for asymptotic lower bounds, since it bounds the growth of the running time from below for large enough input sizes.</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9509870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1234439"/>
            <a:ext cx="9144000" cy="320040"/>
          </a:xfrm>
          <a:custGeom>
            <a:avLst/>
            <a:gdLst/>
            <a:ahLst/>
            <a:cxnLst/>
            <a:rect l="l" t="t" r="r" b="b"/>
            <a:pathLst>
              <a:path w="9144000" h="320040">
                <a:moveTo>
                  <a:pt x="0" y="320039"/>
                </a:moveTo>
                <a:lnTo>
                  <a:pt x="9144000" y="320039"/>
                </a:lnTo>
                <a:lnTo>
                  <a:pt x="9144000" y="0"/>
                </a:lnTo>
                <a:lnTo>
                  <a:pt x="0" y="0"/>
                </a:lnTo>
                <a:lnTo>
                  <a:pt x="0" y="320039"/>
                </a:lnTo>
                <a:close/>
              </a:path>
            </a:pathLst>
          </a:custGeom>
          <a:solidFill>
            <a:srgbClr val="FFFFFF"/>
          </a:solidFill>
        </p:spPr>
        <p:txBody>
          <a:bodyPr wrap="square" lIns="0" tIns="0" rIns="0" bIns="0" rtlCol="0"/>
          <a:lstStyle/>
          <a:p>
            <a:endParaRPr/>
          </a:p>
        </p:txBody>
      </p:sp>
      <p:sp>
        <p:nvSpPr>
          <p:cNvPr id="3" name="object 3"/>
          <p:cNvSpPr/>
          <p:nvPr/>
        </p:nvSpPr>
        <p:spPr>
          <a:xfrm>
            <a:off x="0" y="1280160"/>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438086"/>
          </a:solidFill>
        </p:spPr>
        <p:txBody>
          <a:bodyPr wrap="square" lIns="0" tIns="0" rIns="0" bIns="0" rtlCol="0"/>
          <a:lstStyle/>
          <a:p>
            <a:endParaRPr/>
          </a:p>
        </p:txBody>
      </p:sp>
      <p:sp>
        <p:nvSpPr>
          <p:cNvPr id="4" name="object 4"/>
          <p:cNvSpPr/>
          <p:nvPr/>
        </p:nvSpPr>
        <p:spPr>
          <a:xfrm>
            <a:off x="0" y="1280160"/>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438086"/>
          </a:solidFill>
        </p:spPr>
        <p:txBody>
          <a:bodyPr wrap="square" lIns="0" tIns="0" rIns="0" bIns="0" rtlCol="0"/>
          <a:lstStyle/>
          <a:p>
            <a:endParaRPr/>
          </a:p>
        </p:txBody>
      </p:sp>
      <p:sp>
        <p:nvSpPr>
          <p:cNvPr id="5" name="object 5"/>
          <p:cNvSpPr/>
          <p:nvPr/>
        </p:nvSpPr>
        <p:spPr>
          <a:xfrm>
            <a:off x="590550" y="1280160"/>
            <a:ext cx="8553450" cy="228600"/>
          </a:xfrm>
          <a:custGeom>
            <a:avLst/>
            <a:gdLst/>
            <a:ahLst/>
            <a:cxnLst/>
            <a:rect l="l" t="t" r="r" b="b"/>
            <a:pathLst>
              <a:path w="8553450" h="228600">
                <a:moveTo>
                  <a:pt x="0" y="0"/>
                </a:moveTo>
                <a:lnTo>
                  <a:pt x="8553450" y="0"/>
                </a:lnTo>
                <a:lnTo>
                  <a:pt x="8553450" y="228600"/>
                </a:lnTo>
                <a:lnTo>
                  <a:pt x="0" y="228600"/>
                </a:lnTo>
                <a:lnTo>
                  <a:pt x="0" y="0"/>
                </a:lnTo>
                <a:close/>
              </a:path>
            </a:pathLst>
          </a:custGeom>
          <a:solidFill>
            <a:srgbClr val="53548A"/>
          </a:solidFill>
        </p:spPr>
        <p:txBody>
          <a:bodyPr wrap="square" lIns="0" tIns="0" rIns="0" bIns="0" rtlCol="0"/>
          <a:lstStyle/>
          <a:p>
            <a:endParaRPr/>
          </a:p>
        </p:txBody>
      </p:sp>
      <p:sp>
        <p:nvSpPr>
          <p:cNvPr id="6" name="object 6"/>
          <p:cNvSpPr/>
          <p:nvPr/>
        </p:nvSpPr>
        <p:spPr>
          <a:xfrm>
            <a:off x="590550" y="1280160"/>
            <a:ext cx="8553450" cy="228600"/>
          </a:xfrm>
          <a:custGeom>
            <a:avLst/>
            <a:gdLst/>
            <a:ahLst/>
            <a:cxnLst/>
            <a:rect l="l" t="t" r="r" b="b"/>
            <a:pathLst>
              <a:path w="8553450" h="228600">
                <a:moveTo>
                  <a:pt x="0" y="0"/>
                </a:moveTo>
                <a:lnTo>
                  <a:pt x="8553450" y="0"/>
                </a:lnTo>
                <a:lnTo>
                  <a:pt x="8553450" y="228600"/>
                </a:lnTo>
                <a:lnTo>
                  <a:pt x="0" y="228600"/>
                </a:lnTo>
                <a:lnTo>
                  <a:pt x="0" y="0"/>
                </a:lnTo>
                <a:close/>
              </a:path>
            </a:pathLst>
          </a:custGeom>
          <a:solidFill>
            <a:srgbClr val="53548A"/>
          </a:solidFill>
        </p:spPr>
        <p:txBody>
          <a:bodyPr wrap="square" lIns="0" tIns="0" rIns="0" bIns="0" rtlCol="0"/>
          <a:lstStyle/>
          <a:p>
            <a:endParaRPr/>
          </a:p>
        </p:txBody>
      </p:sp>
      <p:sp>
        <p:nvSpPr>
          <p:cNvPr id="7" name="object 7"/>
          <p:cNvSpPr/>
          <p:nvPr/>
        </p:nvSpPr>
        <p:spPr>
          <a:xfrm>
            <a:off x="722376" y="6227064"/>
            <a:ext cx="8080248" cy="97535"/>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762000" y="6248400"/>
            <a:ext cx="8001000" cy="0"/>
          </a:xfrm>
          <a:custGeom>
            <a:avLst/>
            <a:gdLst/>
            <a:ahLst/>
            <a:cxnLst/>
            <a:rect l="l" t="t" r="r" b="b"/>
            <a:pathLst>
              <a:path w="8001000">
                <a:moveTo>
                  <a:pt x="0" y="0"/>
                </a:moveTo>
                <a:lnTo>
                  <a:pt x="8001000" y="0"/>
                </a:lnTo>
              </a:path>
            </a:pathLst>
          </a:custGeom>
          <a:ln w="19050">
            <a:solidFill>
              <a:srgbClr val="53548A"/>
            </a:solidFill>
          </a:ln>
        </p:spPr>
        <p:txBody>
          <a:bodyPr wrap="square" lIns="0" tIns="0" rIns="0" bIns="0" rtlCol="0"/>
          <a:lstStyle/>
          <a:p>
            <a:endParaRPr/>
          </a:p>
        </p:txBody>
      </p:sp>
      <p:sp>
        <p:nvSpPr>
          <p:cNvPr id="9" name="object 9"/>
          <p:cNvSpPr txBox="1">
            <a:spLocks noGrp="1"/>
          </p:cNvSpPr>
          <p:nvPr>
            <p:ph type="title"/>
          </p:nvPr>
        </p:nvSpPr>
        <p:spPr>
          <a:xfrm>
            <a:off x="688340" y="421640"/>
            <a:ext cx="1649095" cy="574040"/>
          </a:xfrm>
          <a:prstGeom prst="rect">
            <a:avLst/>
          </a:prstGeom>
        </p:spPr>
        <p:txBody>
          <a:bodyPr vert="horz" wrap="square" lIns="0" tIns="12700" rIns="0" bIns="0" rtlCol="0">
            <a:spAutoFit/>
          </a:bodyPr>
          <a:lstStyle/>
          <a:p>
            <a:pPr marL="12700">
              <a:lnSpc>
                <a:spcPct val="100000"/>
              </a:lnSpc>
              <a:spcBef>
                <a:spcPts val="100"/>
              </a:spcBef>
            </a:pPr>
            <a:r>
              <a:rPr sz="3600" spc="-5" dirty="0"/>
              <a:t>Ex</a:t>
            </a:r>
            <a:r>
              <a:rPr sz="3600" dirty="0"/>
              <a:t>a</a:t>
            </a:r>
            <a:r>
              <a:rPr sz="3600" spc="-5" dirty="0"/>
              <a:t>mp</a:t>
            </a:r>
            <a:r>
              <a:rPr sz="3600" dirty="0"/>
              <a:t>le</a:t>
            </a:r>
            <a:endParaRPr sz="3600"/>
          </a:p>
        </p:txBody>
      </p:sp>
      <p:sp>
        <p:nvSpPr>
          <p:cNvPr id="10" name="object 10"/>
          <p:cNvSpPr txBox="1"/>
          <p:nvPr/>
        </p:nvSpPr>
        <p:spPr>
          <a:xfrm>
            <a:off x="688340" y="1544827"/>
            <a:ext cx="7292975" cy="1793239"/>
          </a:xfrm>
          <a:prstGeom prst="rect">
            <a:avLst/>
          </a:prstGeom>
        </p:spPr>
        <p:txBody>
          <a:bodyPr vert="horz" wrap="square" lIns="0" tIns="13335" rIns="0" bIns="0" rtlCol="0">
            <a:spAutoFit/>
          </a:bodyPr>
          <a:lstStyle/>
          <a:p>
            <a:pPr marL="12700">
              <a:lnSpc>
                <a:spcPct val="100000"/>
              </a:lnSpc>
              <a:spcBef>
                <a:spcPts val="105"/>
              </a:spcBef>
            </a:pPr>
            <a:r>
              <a:rPr sz="3200" dirty="0">
                <a:latin typeface="Times New Roman"/>
                <a:cs typeface="Times New Roman"/>
              </a:rPr>
              <a:t>Show that </a:t>
            </a:r>
            <a:r>
              <a:rPr sz="3200" spc="5" dirty="0">
                <a:solidFill>
                  <a:srgbClr val="0000FF"/>
                </a:solidFill>
                <a:latin typeface="Times New Roman"/>
                <a:cs typeface="Times New Roman"/>
              </a:rPr>
              <a:t>2n</a:t>
            </a:r>
            <a:r>
              <a:rPr sz="3150" spc="7" baseline="25132" dirty="0">
                <a:solidFill>
                  <a:srgbClr val="0000FF"/>
                </a:solidFill>
                <a:latin typeface="Times New Roman"/>
                <a:cs typeface="Times New Roman"/>
              </a:rPr>
              <a:t>3 </a:t>
            </a:r>
            <a:r>
              <a:rPr sz="3200" dirty="0">
                <a:solidFill>
                  <a:srgbClr val="0000FF"/>
                </a:solidFill>
                <a:latin typeface="Times New Roman"/>
                <a:cs typeface="Times New Roman"/>
              </a:rPr>
              <a:t>=</a:t>
            </a:r>
            <a:r>
              <a:rPr sz="3200" spc="-85" dirty="0">
                <a:solidFill>
                  <a:srgbClr val="0000FF"/>
                </a:solidFill>
                <a:latin typeface="Times New Roman"/>
                <a:cs typeface="Times New Roman"/>
              </a:rPr>
              <a:t> </a:t>
            </a:r>
            <a:r>
              <a:rPr sz="3200" spc="5" dirty="0">
                <a:solidFill>
                  <a:srgbClr val="0000FF"/>
                </a:solidFill>
                <a:latin typeface="Symbol"/>
                <a:cs typeface="Symbol"/>
              </a:rPr>
              <a:t></a:t>
            </a:r>
            <a:r>
              <a:rPr sz="3200" spc="5" dirty="0">
                <a:solidFill>
                  <a:srgbClr val="0000FF"/>
                </a:solidFill>
                <a:latin typeface="Times New Roman"/>
                <a:cs typeface="Times New Roman"/>
              </a:rPr>
              <a:t>(n</a:t>
            </a:r>
            <a:r>
              <a:rPr sz="3150" spc="7" baseline="25132" dirty="0">
                <a:solidFill>
                  <a:srgbClr val="0000FF"/>
                </a:solidFill>
                <a:latin typeface="Times New Roman"/>
                <a:cs typeface="Times New Roman"/>
              </a:rPr>
              <a:t>2</a:t>
            </a:r>
            <a:r>
              <a:rPr sz="3200" spc="5" dirty="0">
                <a:solidFill>
                  <a:srgbClr val="0000FF"/>
                </a:solidFill>
                <a:latin typeface="Times New Roman"/>
                <a:cs typeface="Times New Roman"/>
              </a:rPr>
              <a:t>)</a:t>
            </a:r>
            <a:endParaRPr sz="3200">
              <a:latin typeface="Times New Roman"/>
              <a:cs typeface="Times New Roman"/>
            </a:endParaRPr>
          </a:p>
          <a:p>
            <a:pPr marL="1003300" marR="5080" indent="-914400">
              <a:lnSpc>
                <a:spcPct val="100000"/>
              </a:lnSpc>
              <a:spcBef>
                <a:spcPts val="3350"/>
              </a:spcBef>
              <a:tabLst>
                <a:tab pos="3042285" algn="l"/>
              </a:tabLst>
            </a:pPr>
            <a:r>
              <a:rPr sz="2400" spc="-110" dirty="0">
                <a:solidFill>
                  <a:srgbClr val="FF0000"/>
                </a:solidFill>
                <a:latin typeface="Times New Roman"/>
                <a:cs typeface="Times New Roman"/>
              </a:rPr>
              <a:t>We </a:t>
            </a:r>
            <a:r>
              <a:rPr sz="2400" dirty="0">
                <a:solidFill>
                  <a:srgbClr val="FF0000"/>
                </a:solidFill>
                <a:latin typeface="Times New Roman"/>
                <a:cs typeface="Times New Roman"/>
              </a:rPr>
              <a:t>need to </a:t>
            </a:r>
            <a:r>
              <a:rPr sz="2400" spc="-5" dirty="0">
                <a:solidFill>
                  <a:srgbClr val="FF0000"/>
                </a:solidFill>
                <a:latin typeface="Times New Roman"/>
                <a:cs typeface="Times New Roman"/>
              </a:rPr>
              <a:t>find two </a:t>
            </a:r>
            <a:r>
              <a:rPr sz="2400" dirty="0">
                <a:solidFill>
                  <a:srgbClr val="FF0000"/>
                </a:solidFill>
                <a:latin typeface="Times New Roman"/>
                <a:cs typeface="Times New Roman"/>
              </a:rPr>
              <a:t>positive constants: </a:t>
            </a:r>
            <a:r>
              <a:rPr sz="2800" b="1" spc="-5" dirty="0">
                <a:solidFill>
                  <a:srgbClr val="0000FF"/>
                </a:solidFill>
                <a:latin typeface="Times New Roman"/>
                <a:cs typeface="Times New Roman"/>
              </a:rPr>
              <a:t>c </a:t>
            </a:r>
            <a:r>
              <a:rPr sz="2400" dirty="0">
                <a:solidFill>
                  <a:srgbClr val="FF0000"/>
                </a:solidFill>
                <a:latin typeface="Times New Roman"/>
                <a:cs typeface="Times New Roman"/>
              </a:rPr>
              <a:t>and </a:t>
            </a:r>
            <a:r>
              <a:rPr sz="2800" b="1" spc="5" dirty="0">
                <a:solidFill>
                  <a:srgbClr val="0000FF"/>
                </a:solidFill>
                <a:latin typeface="Times New Roman"/>
                <a:cs typeface="Times New Roman"/>
              </a:rPr>
              <a:t>n</a:t>
            </a:r>
            <a:r>
              <a:rPr sz="2775" b="1" spc="7" baseline="-21021" dirty="0">
                <a:solidFill>
                  <a:srgbClr val="0000FF"/>
                </a:solidFill>
                <a:latin typeface="Times New Roman"/>
                <a:cs typeface="Times New Roman"/>
              </a:rPr>
              <a:t>0 </a:t>
            </a:r>
            <a:r>
              <a:rPr sz="2400" spc="-5" dirty="0">
                <a:solidFill>
                  <a:srgbClr val="FF0000"/>
                </a:solidFill>
                <a:latin typeface="Times New Roman"/>
                <a:cs typeface="Times New Roman"/>
              </a:rPr>
              <a:t>such </a:t>
            </a:r>
            <a:r>
              <a:rPr sz="2400" dirty="0">
                <a:solidFill>
                  <a:srgbClr val="FF0000"/>
                </a:solidFill>
                <a:latin typeface="Times New Roman"/>
                <a:cs typeface="Times New Roman"/>
              </a:rPr>
              <a:t>that:  </a:t>
            </a:r>
            <a:r>
              <a:rPr sz="2400" dirty="0">
                <a:solidFill>
                  <a:srgbClr val="0000FF"/>
                </a:solidFill>
                <a:latin typeface="Times New Roman"/>
                <a:cs typeface="Times New Roman"/>
              </a:rPr>
              <a:t>0 ≤ </a:t>
            </a:r>
            <a:r>
              <a:rPr sz="2800" dirty="0">
                <a:solidFill>
                  <a:srgbClr val="0000FF"/>
                </a:solidFill>
                <a:latin typeface="Times New Roman"/>
                <a:cs typeface="Times New Roman"/>
              </a:rPr>
              <a:t>cn</a:t>
            </a:r>
            <a:r>
              <a:rPr sz="2775" baseline="25525" dirty="0">
                <a:solidFill>
                  <a:srgbClr val="0000FF"/>
                </a:solidFill>
                <a:latin typeface="Times New Roman"/>
                <a:cs typeface="Times New Roman"/>
              </a:rPr>
              <a:t>2</a:t>
            </a:r>
            <a:r>
              <a:rPr sz="2775" spc="-142" baseline="25525" dirty="0">
                <a:solidFill>
                  <a:srgbClr val="0000FF"/>
                </a:solidFill>
                <a:latin typeface="Times New Roman"/>
                <a:cs typeface="Times New Roman"/>
              </a:rPr>
              <a:t> </a:t>
            </a:r>
            <a:r>
              <a:rPr sz="2800" spc="-5" dirty="0">
                <a:solidFill>
                  <a:srgbClr val="0000FF"/>
                </a:solidFill>
                <a:latin typeface="Times New Roman"/>
                <a:cs typeface="Times New Roman"/>
              </a:rPr>
              <a:t>≤ </a:t>
            </a:r>
            <a:r>
              <a:rPr sz="2800" spc="5" dirty="0">
                <a:solidFill>
                  <a:srgbClr val="0000FF"/>
                </a:solidFill>
                <a:latin typeface="Times New Roman"/>
                <a:cs typeface="Times New Roman"/>
              </a:rPr>
              <a:t>2n</a:t>
            </a:r>
            <a:r>
              <a:rPr sz="2775" spc="7" baseline="25525" dirty="0">
                <a:solidFill>
                  <a:srgbClr val="0000FF"/>
                </a:solidFill>
                <a:latin typeface="Times New Roman"/>
                <a:cs typeface="Times New Roman"/>
              </a:rPr>
              <a:t>3	</a:t>
            </a:r>
            <a:r>
              <a:rPr sz="2800" dirty="0">
                <a:solidFill>
                  <a:srgbClr val="0000FF"/>
                </a:solidFill>
                <a:latin typeface="Times New Roman"/>
                <a:cs typeface="Times New Roman"/>
              </a:rPr>
              <a:t>for </a:t>
            </a:r>
            <a:r>
              <a:rPr sz="2800" spc="-5" dirty="0">
                <a:solidFill>
                  <a:srgbClr val="0000FF"/>
                </a:solidFill>
                <a:latin typeface="Times New Roman"/>
                <a:cs typeface="Times New Roman"/>
              </a:rPr>
              <a:t>all n ≥</a:t>
            </a:r>
            <a:r>
              <a:rPr sz="2800" dirty="0">
                <a:solidFill>
                  <a:srgbClr val="0000FF"/>
                </a:solidFill>
                <a:latin typeface="Times New Roman"/>
                <a:cs typeface="Times New Roman"/>
              </a:rPr>
              <a:t> </a:t>
            </a:r>
            <a:r>
              <a:rPr sz="2800" spc="-5" dirty="0">
                <a:solidFill>
                  <a:srgbClr val="0000FF"/>
                </a:solidFill>
                <a:latin typeface="Times New Roman"/>
                <a:cs typeface="Times New Roman"/>
              </a:rPr>
              <a:t>n</a:t>
            </a:r>
            <a:r>
              <a:rPr sz="2775" spc="-7" baseline="-21021" dirty="0">
                <a:solidFill>
                  <a:srgbClr val="0000FF"/>
                </a:solidFill>
                <a:latin typeface="Times New Roman"/>
                <a:cs typeface="Times New Roman"/>
              </a:rPr>
              <a:t>0</a:t>
            </a:r>
            <a:endParaRPr sz="2775" baseline="-21021">
              <a:latin typeface="Times New Roman"/>
              <a:cs typeface="Times New Roman"/>
            </a:endParaRPr>
          </a:p>
        </p:txBody>
      </p:sp>
      <p:sp>
        <p:nvSpPr>
          <p:cNvPr id="11" name="object 11"/>
          <p:cNvSpPr txBox="1"/>
          <p:nvPr/>
        </p:nvSpPr>
        <p:spPr>
          <a:xfrm>
            <a:off x="840739" y="3832352"/>
            <a:ext cx="4722495" cy="756920"/>
          </a:xfrm>
          <a:prstGeom prst="rect">
            <a:avLst/>
          </a:prstGeom>
        </p:spPr>
        <p:txBody>
          <a:bodyPr vert="horz" wrap="square" lIns="0" tIns="12700" rIns="0" bIns="0" rtlCol="0">
            <a:spAutoFit/>
          </a:bodyPr>
          <a:lstStyle/>
          <a:p>
            <a:pPr marL="12700">
              <a:lnSpc>
                <a:spcPct val="100000"/>
              </a:lnSpc>
              <a:spcBef>
                <a:spcPts val="100"/>
              </a:spcBef>
            </a:pPr>
            <a:r>
              <a:rPr sz="2400" spc="-5" dirty="0">
                <a:solidFill>
                  <a:srgbClr val="FF0000"/>
                </a:solidFill>
                <a:latin typeface="Times New Roman"/>
                <a:cs typeface="Times New Roman"/>
              </a:rPr>
              <a:t>Choose </a:t>
            </a:r>
            <a:r>
              <a:rPr sz="2400" dirty="0">
                <a:solidFill>
                  <a:srgbClr val="0000FF"/>
                </a:solidFill>
                <a:latin typeface="Times New Roman"/>
                <a:cs typeface="Times New Roman"/>
              </a:rPr>
              <a:t>c = 1 </a:t>
            </a:r>
            <a:r>
              <a:rPr sz="2400" dirty="0">
                <a:solidFill>
                  <a:srgbClr val="FF0000"/>
                </a:solidFill>
                <a:latin typeface="Times New Roman"/>
                <a:cs typeface="Times New Roman"/>
              </a:rPr>
              <a:t>and </a:t>
            </a:r>
            <a:r>
              <a:rPr sz="2400" spc="-5" dirty="0">
                <a:solidFill>
                  <a:srgbClr val="0000FF"/>
                </a:solidFill>
                <a:latin typeface="Times New Roman"/>
                <a:cs typeface="Times New Roman"/>
              </a:rPr>
              <a:t>n</a:t>
            </a:r>
            <a:r>
              <a:rPr sz="2400" spc="-7" baseline="-20833" dirty="0">
                <a:solidFill>
                  <a:srgbClr val="0000FF"/>
                </a:solidFill>
                <a:latin typeface="Times New Roman"/>
                <a:cs typeface="Times New Roman"/>
              </a:rPr>
              <a:t>0 </a:t>
            </a:r>
            <a:r>
              <a:rPr sz="2400" dirty="0">
                <a:solidFill>
                  <a:srgbClr val="0000FF"/>
                </a:solidFill>
                <a:latin typeface="Times New Roman"/>
                <a:cs typeface="Times New Roman"/>
              </a:rPr>
              <a:t>=</a:t>
            </a:r>
            <a:r>
              <a:rPr sz="2400" spc="-30" dirty="0">
                <a:solidFill>
                  <a:srgbClr val="0000FF"/>
                </a:solidFill>
                <a:latin typeface="Times New Roman"/>
                <a:cs typeface="Times New Roman"/>
              </a:rPr>
              <a:t> </a:t>
            </a:r>
            <a:r>
              <a:rPr sz="2400" dirty="0">
                <a:solidFill>
                  <a:srgbClr val="0000FF"/>
                </a:solidFill>
                <a:latin typeface="Times New Roman"/>
                <a:cs typeface="Times New Roman"/>
              </a:rPr>
              <a:t>1</a:t>
            </a:r>
            <a:endParaRPr sz="2400" dirty="0">
              <a:latin typeface="Times New Roman"/>
              <a:cs typeface="Times New Roman"/>
            </a:endParaRPr>
          </a:p>
          <a:p>
            <a:pPr marL="1841500">
              <a:lnSpc>
                <a:spcPct val="100000"/>
              </a:lnSpc>
            </a:pPr>
            <a:r>
              <a:rPr sz="2400" dirty="0">
                <a:solidFill>
                  <a:srgbClr val="FF0000"/>
                </a:solidFill>
                <a:latin typeface="Wingdings"/>
                <a:cs typeface="Wingdings"/>
              </a:rPr>
              <a:t></a:t>
            </a:r>
            <a:r>
              <a:rPr sz="2400" dirty="0">
                <a:solidFill>
                  <a:srgbClr val="FF0000"/>
                </a:solidFill>
                <a:latin typeface="Times New Roman"/>
                <a:cs typeface="Times New Roman"/>
              </a:rPr>
              <a:t> </a:t>
            </a:r>
            <a:r>
              <a:rPr sz="2400" spc="-5" dirty="0">
                <a:solidFill>
                  <a:srgbClr val="0000FF"/>
                </a:solidFill>
                <a:latin typeface="Times New Roman"/>
                <a:cs typeface="Times New Roman"/>
              </a:rPr>
              <a:t>n</a:t>
            </a:r>
            <a:r>
              <a:rPr sz="2400" spc="-7" baseline="24305" dirty="0">
                <a:solidFill>
                  <a:srgbClr val="0000FF"/>
                </a:solidFill>
                <a:latin typeface="Times New Roman"/>
                <a:cs typeface="Times New Roman"/>
              </a:rPr>
              <a:t>2 </a:t>
            </a:r>
            <a:r>
              <a:rPr sz="2400" dirty="0">
                <a:solidFill>
                  <a:srgbClr val="0000FF"/>
                </a:solidFill>
                <a:latin typeface="Times New Roman"/>
                <a:cs typeface="Times New Roman"/>
              </a:rPr>
              <a:t>≤ </a:t>
            </a:r>
            <a:r>
              <a:rPr sz="2400" spc="-5" dirty="0">
                <a:solidFill>
                  <a:srgbClr val="0000FF"/>
                </a:solidFill>
                <a:latin typeface="Times New Roman"/>
                <a:cs typeface="Times New Roman"/>
              </a:rPr>
              <a:t>2n</a:t>
            </a:r>
            <a:r>
              <a:rPr sz="2400" spc="-7" baseline="24305" dirty="0">
                <a:solidFill>
                  <a:srgbClr val="0000FF"/>
                </a:solidFill>
                <a:latin typeface="Times New Roman"/>
                <a:cs typeface="Times New Roman"/>
              </a:rPr>
              <a:t>3 </a:t>
            </a:r>
            <a:r>
              <a:rPr sz="2400" spc="-5" dirty="0">
                <a:solidFill>
                  <a:srgbClr val="0000FF"/>
                </a:solidFill>
                <a:latin typeface="Times New Roman"/>
                <a:cs typeface="Times New Roman"/>
              </a:rPr>
              <a:t>for </a:t>
            </a:r>
            <a:r>
              <a:rPr sz="2400" spc="10" dirty="0">
                <a:solidFill>
                  <a:srgbClr val="0000FF"/>
                </a:solidFill>
                <a:latin typeface="Times New Roman"/>
                <a:cs typeface="Times New Roman"/>
              </a:rPr>
              <a:t>all </a:t>
            </a:r>
            <a:r>
              <a:rPr sz="2400" dirty="0">
                <a:solidFill>
                  <a:srgbClr val="0000FF"/>
                </a:solidFill>
                <a:latin typeface="Times New Roman"/>
                <a:cs typeface="Times New Roman"/>
              </a:rPr>
              <a:t>n ≥</a:t>
            </a:r>
            <a:r>
              <a:rPr sz="2400" spc="-260" dirty="0">
                <a:solidFill>
                  <a:srgbClr val="0000FF"/>
                </a:solidFill>
                <a:latin typeface="Times New Roman"/>
                <a:cs typeface="Times New Roman"/>
              </a:rPr>
              <a:t> </a:t>
            </a:r>
            <a:r>
              <a:rPr sz="2400" dirty="0">
                <a:solidFill>
                  <a:srgbClr val="0000FF"/>
                </a:solidFill>
                <a:latin typeface="Times New Roman"/>
                <a:cs typeface="Times New Roman"/>
              </a:rPr>
              <a:t>1</a:t>
            </a:r>
            <a:endParaRPr sz="2400" dirty="0">
              <a:latin typeface="Times New Roman"/>
              <a:cs typeface="Times New Roman"/>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1234439"/>
            <a:ext cx="9144000" cy="320040"/>
          </a:xfrm>
          <a:custGeom>
            <a:avLst/>
            <a:gdLst/>
            <a:ahLst/>
            <a:cxnLst/>
            <a:rect l="l" t="t" r="r" b="b"/>
            <a:pathLst>
              <a:path w="9144000" h="320040">
                <a:moveTo>
                  <a:pt x="0" y="320039"/>
                </a:moveTo>
                <a:lnTo>
                  <a:pt x="9144000" y="320039"/>
                </a:lnTo>
                <a:lnTo>
                  <a:pt x="9144000" y="0"/>
                </a:lnTo>
                <a:lnTo>
                  <a:pt x="0" y="0"/>
                </a:lnTo>
                <a:lnTo>
                  <a:pt x="0" y="320039"/>
                </a:lnTo>
                <a:close/>
              </a:path>
            </a:pathLst>
          </a:custGeom>
          <a:solidFill>
            <a:srgbClr val="FFFFFF"/>
          </a:solidFill>
        </p:spPr>
        <p:txBody>
          <a:bodyPr wrap="square" lIns="0" tIns="0" rIns="0" bIns="0" rtlCol="0"/>
          <a:lstStyle/>
          <a:p>
            <a:endParaRPr/>
          </a:p>
        </p:txBody>
      </p:sp>
      <p:sp>
        <p:nvSpPr>
          <p:cNvPr id="3" name="object 3"/>
          <p:cNvSpPr/>
          <p:nvPr/>
        </p:nvSpPr>
        <p:spPr>
          <a:xfrm>
            <a:off x="0" y="1280160"/>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438086"/>
          </a:solidFill>
        </p:spPr>
        <p:txBody>
          <a:bodyPr wrap="square" lIns="0" tIns="0" rIns="0" bIns="0" rtlCol="0"/>
          <a:lstStyle/>
          <a:p>
            <a:endParaRPr/>
          </a:p>
        </p:txBody>
      </p:sp>
      <p:sp>
        <p:nvSpPr>
          <p:cNvPr id="4" name="object 4"/>
          <p:cNvSpPr/>
          <p:nvPr/>
        </p:nvSpPr>
        <p:spPr>
          <a:xfrm>
            <a:off x="0" y="1280160"/>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438086"/>
          </a:solidFill>
        </p:spPr>
        <p:txBody>
          <a:bodyPr wrap="square" lIns="0" tIns="0" rIns="0" bIns="0" rtlCol="0"/>
          <a:lstStyle/>
          <a:p>
            <a:endParaRPr/>
          </a:p>
        </p:txBody>
      </p:sp>
      <p:sp>
        <p:nvSpPr>
          <p:cNvPr id="5" name="object 5"/>
          <p:cNvSpPr/>
          <p:nvPr/>
        </p:nvSpPr>
        <p:spPr>
          <a:xfrm>
            <a:off x="590550" y="1280160"/>
            <a:ext cx="8553450" cy="228600"/>
          </a:xfrm>
          <a:custGeom>
            <a:avLst/>
            <a:gdLst/>
            <a:ahLst/>
            <a:cxnLst/>
            <a:rect l="l" t="t" r="r" b="b"/>
            <a:pathLst>
              <a:path w="8553450" h="228600">
                <a:moveTo>
                  <a:pt x="0" y="0"/>
                </a:moveTo>
                <a:lnTo>
                  <a:pt x="8553450" y="0"/>
                </a:lnTo>
                <a:lnTo>
                  <a:pt x="8553450" y="228600"/>
                </a:lnTo>
                <a:lnTo>
                  <a:pt x="0" y="228600"/>
                </a:lnTo>
                <a:lnTo>
                  <a:pt x="0" y="0"/>
                </a:lnTo>
                <a:close/>
              </a:path>
            </a:pathLst>
          </a:custGeom>
          <a:solidFill>
            <a:srgbClr val="53548A"/>
          </a:solidFill>
        </p:spPr>
        <p:txBody>
          <a:bodyPr wrap="square" lIns="0" tIns="0" rIns="0" bIns="0" rtlCol="0"/>
          <a:lstStyle/>
          <a:p>
            <a:endParaRPr/>
          </a:p>
        </p:txBody>
      </p:sp>
      <p:sp>
        <p:nvSpPr>
          <p:cNvPr id="6" name="object 6"/>
          <p:cNvSpPr/>
          <p:nvPr/>
        </p:nvSpPr>
        <p:spPr>
          <a:xfrm>
            <a:off x="590550" y="1280160"/>
            <a:ext cx="8553450" cy="228600"/>
          </a:xfrm>
          <a:custGeom>
            <a:avLst/>
            <a:gdLst/>
            <a:ahLst/>
            <a:cxnLst/>
            <a:rect l="l" t="t" r="r" b="b"/>
            <a:pathLst>
              <a:path w="8553450" h="228600">
                <a:moveTo>
                  <a:pt x="0" y="0"/>
                </a:moveTo>
                <a:lnTo>
                  <a:pt x="8553450" y="0"/>
                </a:lnTo>
                <a:lnTo>
                  <a:pt x="8553450" y="228600"/>
                </a:lnTo>
                <a:lnTo>
                  <a:pt x="0" y="228600"/>
                </a:lnTo>
                <a:lnTo>
                  <a:pt x="0" y="0"/>
                </a:lnTo>
                <a:close/>
              </a:path>
            </a:pathLst>
          </a:custGeom>
          <a:solidFill>
            <a:srgbClr val="53548A"/>
          </a:solidFill>
        </p:spPr>
        <p:txBody>
          <a:bodyPr wrap="square" lIns="0" tIns="0" rIns="0" bIns="0" rtlCol="0"/>
          <a:lstStyle/>
          <a:p>
            <a:endParaRPr/>
          </a:p>
        </p:txBody>
      </p:sp>
      <p:sp>
        <p:nvSpPr>
          <p:cNvPr id="7" name="object 7"/>
          <p:cNvSpPr/>
          <p:nvPr/>
        </p:nvSpPr>
        <p:spPr>
          <a:xfrm>
            <a:off x="722376" y="6227064"/>
            <a:ext cx="8080248" cy="97535"/>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762000" y="6248400"/>
            <a:ext cx="8001000" cy="0"/>
          </a:xfrm>
          <a:custGeom>
            <a:avLst/>
            <a:gdLst/>
            <a:ahLst/>
            <a:cxnLst/>
            <a:rect l="l" t="t" r="r" b="b"/>
            <a:pathLst>
              <a:path w="8001000">
                <a:moveTo>
                  <a:pt x="0" y="0"/>
                </a:moveTo>
                <a:lnTo>
                  <a:pt x="8001000" y="0"/>
                </a:lnTo>
              </a:path>
            </a:pathLst>
          </a:custGeom>
          <a:ln w="19050">
            <a:solidFill>
              <a:srgbClr val="53548A"/>
            </a:solidFill>
          </a:ln>
        </p:spPr>
        <p:txBody>
          <a:bodyPr wrap="square" lIns="0" tIns="0" rIns="0" bIns="0" rtlCol="0"/>
          <a:lstStyle/>
          <a:p>
            <a:endParaRPr/>
          </a:p>
        </p:txBody>
      </p:sp>
      <p:sp>
        <p:nvSpPr>
          <p:cNvPr id="9" name="object 9"/>
          <p:cNvSpPr txBox="1">
            <a:spLocks noGrp="1"/>
          </p:cNvSpPr>
          <p:nvPr>
            <p:ph type="title"/>
          </p:nvPr>
        </p:nvSpPr>
        <p:spPr>
          <a:xfrm>
            <a:off x="688340" y="421640"/>
            <a:ext cx="1649095" cy="574040"/>
          </a:xfrm>
          <a:prstGeom prst="rect">
            <a:avLst/>
          </a:prstGeom>
        </p:spPr>
        <p:txBody>
          <a:bodyPr vert="horz" wrap="square" lIns="0" tIns="12700" rIns="0" bIns="0" rtlCol="0">
            <a:spAutoFit/>
          </a:bodyPr>
          <a:lstStyle/>
          <a:p>
            <a:pPr marL="12700">
              <a:lnSpc>
                <a:spcPct val="100000"/>
              </a:lnSpc>
              <a:spcBef>
                <a:spcPts val="100"/>
              </a:spcBef>
            </a:pPr>
            <a:r>
              <a:rPr sz="3600" spc="-5" dirty="0"/>
              <a:t>Ex</a:t>
            </a:r>
            <a:r>
              <a:rPr sz="3600" dirty="0"/>
              <a:t>a</a:t>
            </a:r>
            <a:r>
              <a:rPr sz="3600" spc="-5" dirty="0"/>
              <a:t>mp</a:t>
            </a:r>
            <a:r>
              <a:rPr sz="3600" dirty="0"/>
              <a:t>le</a:t>
            </a:r>
            <a:endParaRPr sz="3600"/>
          </a:p>
        </p:txBody>
      </p:sp>
      <p:sp>
        <p:nvSpPr>
          <p:cNvPr id="10" name="object 10"/>
          <p:cNvSpPr txBox="1"/>
          <p:nvPr/>
        </p:nvSpPr>
        <p:spPr>
          <a:xfrm>
            <a:off x="688340" y="1544827"/>
            <a:ext cx="7292975" cy="1793239"/>
          </a:xfrm>
          <a:prstGeom prst="rect">
            <a:avLst/>
          </a:prstGeom>
        </p:spPr>
        <p:txBody>
          <a:bodyPr vert="horz" wrap="square" lIns="0" tIns="13335" rIns="0" bIns="0" rtlCol="0">
            <a:spAutoFit/>
          </a:bodyPr>
          <a:lstStyle/>
          <a:p>
            <a:pPr marL="12700">
              <a:lnSpc>
                <a:spcPct val="100000"/>
              </a:lnSpc>
              <a:spcBef>
                <a:spcPts val="105"/>
              </a:spcBef>
              <a:tabLst>
                <a:tab pos="2359660" algn="l"/>
              </a:tabLst>
            </a:pPr>
            <a:r>
              <a:rPr sz="3200" dirty="0">
                <a:latin typeface="Times New Roman"/>
                <a:cs typeface="Times New Roman"/>
              </a:rPr>
              <a:t>Show</a:t>
            </a:r>
            <a:r>
              <a:rPr sz="3200" spc="-25" dirty="0">
                <a:latin typeface="Times New Roman"/>
                <a:cs typeface="Times New Roman"/>
              </a:rPr>
              <a:t> </a:t>
            </a:r>
            <a:r>
              <a:rPr sz="3200" dirty="0">
                <a:latin typeface="Times New Roman"/>
                <a:cs typeface="Times New Roman"/>
              </a:rPr>
              <a:t>that	= </a:t>
            </a:r>
            <a:r>
              <a:rPr sz="3200" spc="-5" dirty="0">
                <a:latin typeface="Symbol"/>
                <a:cs typeface="Symbol"/>
              </a:rPr>
              <a:t></a:t>
            </a:r>
            <a:r>
              <a:rPr sz="3200" spc="-5" dirty="0">
                <a:latin typeface="Times New Roman"/>
                <a:cs typeface="Times New Roman"/>
              </a:rPr>
              <a:t>(lg</a:t>
            </a:r>
            <a:r>
              <a:rPr sz="3200" spc="-25" dirty="0">
                <a:latin typeface="Times New Roman"/>
                <a:cs typeface="Times New Roman"/>
              </a:rPr>
              <a:t> </a:t>
            </a:r>
            <a:r>
              <a:rPr sz="3200" spc="5" dirty="0">
                <a:latin typeface="Times New Roman"/>
                <a:cs typeface="Times New Roman"/>
              </a:rPr>
              <a:t>n)</a:t>
            </a:r>
            <a:endParaRPr sz="3200">
              <a:latin typeface="Times New Roman"/>
              <a:cs typeface="Times New Roman"/>
            </a:endParaRPr>
          </a:p>
          <a:p>
            <a:pPr marL="88900">
              <a:lnSpc>
                <a:spcPct val="100000"/>
              </a:lnSpc>
              <a:spcBef>
                <a:spcPts val="3350"/>
              </a:spcBef>
            </a:pPr>
            <a:r>
              <a:rPr sz="2400" spc="-110" dirty="0">
                <a:solidFill>
                  <a:srgbClr val="FF0000"/>
                </a:solidFill>
                <a:latin typeface="Times New Roman"/>
                <a:cs typeface="Times New Roman"/>
              </a:rPr>
              <a:t>We </a:t>
            </a:r>
            <a:r>
              <a:rPr sz="2400" dirty="0">
                <a:solidFill>
                  <a:srgbClr val="FF0000"/>
                </a:solidFill>
                <a:latin typeface="Times New Roman"/>
                <a:cs typeface="Times New Roman"/>
              </a:rPr>
              <a:t>need to </a:t>
            </a:r>
            <a:r>
              <a:rPr sz="2400" spc="-5" dirty="0">
                <a:solidFill>
                  <a:srgbClr val="FF0000"/>
                </a:solidFill>
                <a:latin typeface="Times New Roman"/>
                <a:cs typeface="Times New Roman"/>
              </a:rPr>
              <a:t>find two </a:t>
            </a:r>
            <a:r>
              <a:rPr sz="2400" dirty="0">
                <a:solidFill>
                  <a:srgbClr val="FF0000"/>
                </a:solidFill>
                <a:latin typeface="Times New Roman"/>
                <a:cs typeface="Times New Roman"/>
              </a:rPr>
              <a:t>positive constants: </a:t>
            </a:r>
            <a:r>
              <a:rPr sz="2800" b="1" spc="-5" dirty="0">
                <a:solidFill>
                  <a:srgbClr val="0000FF"/>
                </a:solidFill>
                <a:latin typeface="Times New Roman"/>
                <a:cs typeface="Times New Roman"/>
              </a:rPr>
              <a:t>c </a:t>
            </a:r>
            <a:r>
              <a:rPr sz="2400" dirty="0">
                <a:solidFill>
                  <a:srgbClr val="FF0000"/>
                </a:solidFill>
                <a:latin typeface="Times New Roman"/>
                <a:cs typeface="Times New Roman"/>
              </a:rPr>
              <a:t>and </a:t>
            </a:r>
            <a:r>
              <a:rPr sz="2800" b="1" spc="5" dirty="0">
                <a:solidFill>
                  <a:srgbClr val="0000FF"/>
                </a:solidFill>
                <a:latin typeface="Times New Roman"/>
                <a:cs typeface="Times New Roman"/>
              </a:rPr>
              <a:t>n</a:t>
            </a:r>
            <a:r>
              <a:rPr sz="2775" b="1" spc="7" baseline="-21021" dirty="0">
                <a:solidFill>
                  <a:srgbClr val="0000FF"/>
                </a:solidFill>
                <a:latin typeface="Times New Roman"/>
                <a:cs typeface="Times New Roman"/>
              </a:rPr>
              <a:t>0 </a:t>
            </a:r>
            <a:r>
              <a:rPr sz="2400" spc="-5" dirty="0">
                <a:solidFill>
                  <a:srgbClr val="FF0000"/>
                </a:solidFill>
                <a:latin typeface="Times New Roman"/>
                <a:cs typeface="Times New Roman"/>
              </a:rPr>
              <a:t>such</a:t>
            </a:r>
            <a:r>
              <a:rPr sz="2400" spc="-260" dirty="0">
                <a:solidFill>
                  <a:srgbClr val="FF0000"/>
                </a:solidFill>
                <a:latin typeface="Times New Roman"/>
                <a:cs typeface="Times New Roman"/>
              </a:rPr>
              <a:t> </a:t>
            </a:r>
            <a:r>
              <a:rPr sz="2400" dirty="0">
                <a:solidFill>
                  <a:srgbClr val="FF0000"/>
                </a:solidFill>
                <a:latin typeface="Times New Roman"/>
                <a:cs typeface="Times New Roman"/>
              </a:rPr>
              <a:t>that:</a:t>
            </a:r>
            <a:endParaRPr sz="2400">
              <a:latin typeface="Times New Roman"/>
              <a:cs typeface="Times New Roman"/>
            </a:endParaRPr>
          </a:p>
          <a:p>
            <a:pPr marL="1002665">
              <a:lnSpc>
                <a:spcPct val="100000"/>
              </a:lnSpc>
              <a:tabLst>
                <a:tab pos="2785745" algn="l"/>
              </a:tabLst>
            </a:pPr>
            <a:r>
              <a:rPr sz="2800" spc="-5" dirty="0">
                <a:latin typeface="Times New Roman"/>
                <a:cs typeface="Times New Roman"/>
              </a:rPr>
              <a:t>c lg</a:t>
            </a:r>
            <a:r>
              <a:rPr sz="2800" spc="-15" dirty="0">
                <a:latin typeface="Times New Roman"/>
                <a:cs typeface="Times New Roman"/>
              </a:rPr>
              <a:t> </a:t>
            </a:r>
            <a:r>
              <a:rPr sz="2800" spc="-5" dirty="0">
                <a:latin typeface="Times New Roman"/>
                <a:cs typeface="Times New Roman"/>
              </a:rPr>
              <a:t>n</a:t>
            </a:r>
            <a:r>
              <a:rPr sz="2800" dirty="0">
                <a:latin typeface="Times New Roman"/>
                <a:cs typeface="Times New Roman"/>
              </a:rPr>
              <a:t> </a:t>
            </a:r>
            <a:r>
              <a:rPr sz="2800" spc="-5" dirty="0">
                <a:latin typeface="Times New Roman"/>
                <a:cs typeface="Times New Roman"/>
              </a:rPr>
              <a:t>≤	</a:t>
            </a:r>
            <a:r>
              <a:rPr sz="2800" dirty="0">
                <a:latin typeface="Times New Roman"/>
                <a:cs typeface="Times New Roman"/>
              </a:rPr>
              <a:t>for </a:t>
            </a:r>
            <a:r>
              <a:rPr sz="2800" spc="-5" dirty="0">
                <a:latin typeface="Times New Roman"/>
                <a:cs typeface="Times New Roman"/>
              </a:rPr>
              <a:t>all n ≥</a:t>
            </a:r>
            <a:r>
              <a:rPr sz="2800" spc="-10" dirty="0">
                <a:latin typeface="Times New Roman"/>
                <a:cs typeface="Times New Roman"/>
              </a:rPr>
              <a:t> </a:t>
            </a:r>
            <a:r>
              <a:rPr sz="2800" spc="5" dirty="0">
                <a:latin typeface="Times New Roman"/>
                <a:cs typeface="Times New Roman"/>
              </a:rPr>
              <a:t>n</a:t>
            </a:r>
            <a:r>
              <a:rPr sz="2775" spc="7" baseline="-21021" dirty="0">
                <a:latin typeface="Times New Roman"/>
                <a:cs typeface="Times New Roman"/>
              </a:rPr>
              <a:t>0</a:t>
            </a:r>
            <a:endParaRPr sz="2775" baseline="-21021">
              <a:latin typeface="Times New Roman"/>
              <a:cs typeface="Times New Roman"/>
            </a:endParaRPr>
          </a:p>
        </p:txBody>
      </p:sp>
      <p:sp>
        <p:nvSpPr>
          <p:cNvPr id="11" name="object 11"/>
          <p:cNvSpPr txBox="1"/>
          <p:nvPr/>
        </p:nvSpPr>
        <p:spPr>
          <a:xfrm>
            <a:off x="840739" y="3832352"/>
            <a:ext cx="3101340" cy="756920"/>
          </a:xfrm>
          <a:prstGeom prst="rect">
            <a:avLst/>
          </a:prstGeom>
        </p:spPr>
        <p:txBody>
          <a:bodyPr vert="horz" wrap="square" lIns="0" tIns="12700" rIns="0" bIns="0" rtlCol="0">
            <a:spAutoFit/>
          </a:bodyPr>
          <a:lstStyle/>
          <a:p>
            <a:pPr marL="12700">
              <a:lnSpc>
                <a:spcPct val="100000"/>
              </a:lnSpc>
              <a:spcBef>
                <a:spcPts val="100"/>
              </a:spcBef>
            </a:pPr>
            <a:r>
              <a:rPr sz="2400" spc="-5" dirty="0">
                <a:solidFill>
                  <a:srgbClr val="FF0000"/>
                </a:solidFill>
                <a:latin typeface="Times New Roman"/>
                <a:cs typeface="Times New Roman"/>
              </a:rPr>
              <a:t>Choose </a:t>
            </a:r>
            <a:r>
              <a:rPr sz="2400" dirty="0">
                <a:solidFill>
                  <a:srgbClr val="0000FF"/>
                </a:solidFill>
                <a:latin typeface="Times New Roman"/>
                <a:cs typeface="Times New Roman"/>
              </a:rPr>
              <a:t>c = 1 </a:t>
            </a:r>
            <a:r>
              <a:rPr sz="2400" dirty="0">
                <a:solidFill>
                  <a:srgbClr val="FF0000"/>
                </a:solidFill>
                <a:latin typeface="Times New Roman"/>
                <a:cs typeface="Times New Roman"/>
              </a:rPr>
              <a:t>and </a:t>
            </a:r>
            <a:r>
              <a:rPr sz="2400" spc="-5" dirty="0">
                <a:solidFill>
                  <a:srgbClr val="0000FF"/>
                </a:solidFill>
                <a:latin typeface="Times New Roman"/>
                <a:cs typeface="Times New Roman"/>
              </a:rPr>
              <a:t>n</a:t>
            </a:r>
            <a:r>
              <a:rPr sz="2400" spc="-7" baseline="-20833" dirty="0">
                <a:solidFill>
                  <a:srgbClr val="0000FF"/>
                </a:solidFill>
                <a:latin typeface="Times New Roman"/>
                <a:cs typeface="Times New Roman"/>
              </a:rPr>
              <a:t>0 </a:t>
            </a:r>
            <a:r>
              <a:rPr sz="2400" dirty="0">
                <a:solidFill>
                  <a:srgbClr val="0000FF"/>
                </a:solidFill>
                <a:latin typeface="Times New Roman"/>
                <a:cs typeface="Times New Roman"/>
              </a:rPr>
              <a:t>=</a:t>
            </a:r>
            <a:r>
              <a:rPr sz="2400" spc="-85" dirty="0">
                <a:solidFill>
                  <a:srgbClr val="0000FF"/>
                </a:solidFill>
                <a:latin typeface="Times New Roman"/>
                <a:cs typeface="Times New Roman"/>
              </a:rPr>
              <a:t> </a:t>
            </a:r>
            <a:r>
              <a:rPr sz="2400" dirty="0">
                <a:solidFill>
                  <a:srgbClr val="0000FF"/>
                </a:solidFill>
                <a:latin typeface="Times New Roman"/>
                <a:cs typeface="Times New Roman"/>
              </a:rPr>
              <a:t>16</a:t>
            </a:r>
            <a:endParaRPr sz="2400">
              <a:latin typeface="Times New Roman"/>
              <a:cs typeface="Times New Roman"/>
            </a:endParaRPr>
          </a:p>
          <a:p>
            <a:pPr marL="1841500">
              <a:lnSpc>
                <a:spcPct val="100000"/>
              </a:lnSpc>
            </a:pPr>
            <a:r>
              <a:rPr sz="2400" dirty="0">
                <a:solidFill>
                  <a:srgbClr val="FF0000"/>
                </a:solidFill>
                <a:latin typeface="Wingdings"/>
                <a:cs typeface="Wingdings"/>
              </a:rPr>
              <a:t></a:t>
            </a:r>
            <a:r>
              <a:rPr sz="2400" dirty="0">
                <a:solidFill>
                  <a:srgbClr val="FF0000"/>
                </a:solidFill>
                <a:latin typeface="Times New Roman"/>
                <a:cs typeface="Times New Roman"/>
              </a:rPr>
              <a:t> </a:t>
            </a:r>
            <a:r>
              <a:rPr sz="2400" dirty="0">
                <a:latin typeface="Times New Roman"/>
                <a:cs typeface="Times New Roman"/>
              </a:rPr>
              <a:t>lg n</a:t>
            </a:r>
            <a:r>
              <a:rPr sz="2400" spc="-120" dirty="0">
                <a:latin typeface="Times New Roman"/>
                <a:cs typeface="Times New Roman"/>
              </a:rPr>
              <a:t> </a:t>
            </a:r>
            <a:r>
              <a:rPr sz="2400" dirty="0">
                <a:latin typeface="Times New Roman"/>
                <a:cs typeface="Times New Roman"/>
              </a:rPr>
              <a:t>≤</a:t>
            </a:r>
            <a:endParaRPr sz="2400">
              <a:latin typeface="Times New Roman"/>
              <a:cs typeface="Times New Roman"/>
            </a:endParaRPr>
          </a:p>
        </p:txBody>
      </p:sp>
      <p:sp>
        <p:nvSpPr>
          <p:cNvPr id="12" name="object 12"/>
          <p:cNvSpPr txBox="1"/>
          <p:nvPr/>
        </p:nvSpPr>
        <p:spPr>
          <a:xfrm>
            <a:off x="4387088" y="4198111"/>
            <a:ext cx="1613535" cy="391160"/>
          </a:xfrm>
          <a:prstGeom prst="rect">
            <a:avLst/>
          </a:prstGeom>
        </p:spPr>
        <p:txBody>
          <a:bodyPr vert="horz" wrap="square" lIns="0" tIns="12700" rIns="0" bIns="0" rtlCol="0">
            <a:spAutoFit/>
          </a:bodyPr>
          <a:lstStyle/>
          <a:p>
            <a:pPr marL="12700">
              <a:lnSpc>
                <a:spcPct val="100000"/>
              </a:lnSpc>
              <a:spcBef>
                <a:spcPts val="100"/>
              </a:spcBef>
            </a:pPr>
            <a:r>
              <a:rPr sz="2400" spc="-5" dirty="0">
                <a:latin typeface="Times New Roman"/>
                <a:cs typeface="Times New Roman"/>
              </a:rPr>
              <a:t>for </a:t>
            </a:r>
            <a:r>
              <a:rPr sz="2400" dirty="0">
                <a:latin typeface="Times New Roman"/>
                <a:cs typeface="Times New Roman"/>
              </a:rPr>
              <a:t>all n ≥</a:t>
            </a:r>
            <a:r>
              <a:rPr sz="2400" spc="-105" dirty="0">
                <a:latin typeface="Times New Roman"/>
                <a:cs typeface="Times New Roman"/>
              </a:rPr>
              <a:t> </a:t>
            </a:r>
            <a:r>
              <a:rPr sz="2400" dirty="0">
                <a:latin typeface="Times New Roman"/>
                <a:cs typeface="Times New Roman"/>
              </a:rPr>
              <a:t>16</a:t>
            </a:r>
            <a:endParaRPr sz="2400">
              <a:latin typeface="Times New Roman"/>
              <a:cs typeface="Times New Roman"/>
            </a:endParaRPr>
          </a:p>
        </p:txBody>
      </p:sp>
      <p:sp>
        <p:nvSpPr>
          <p:cNvPr id="13" name="object 13"/>
          <p:cNvSpPr/>
          <p:nvPr/>
        </p:nvSpPr>
        <p:spPr>
          <a:xfrm>
            <a:off x="2514612" y="1524025"/>
            <a:ext cx="513588" cy="450011"/>
          </a:xfrm>
          <a:prstGeom prst="rect">
            <a:avLst/>
          </a:prstGeom>
          <a:blipFill>
            <a:blip r:embed="rId3" cstate="print"/>
            <a:stretch>
              <a:fillRect/>
            </a:stretch>
          </a:blipFill>
        </p:spPr>
        <p:txBody>
          <a:bodyPr wrap="square" lIns="0" tIns="0" rIns="0" bIns="0" rtlCol="0"/>
          <a:lstStyle/>
          <a:p>
            <a:endParaRPr/>
          </a:p>
        </p:txBody>
      </p:sp>
      <p:sp>
        <p:nvSpPr>
          <p:cNvPr id="14" name="object 14"/>
          <p:cNvSpPr/>
          <p:nvPr/>
        </p:nvSpPr>
        <p:spPr>
          <a:xfrm>
            <a:off x="2819412" y="2895612"/>
            <a:ext cx="513588" cy="450024"/>
          </a:xfrm>
          <a:prstGeom prst="rect">
            <a:avLst/>
          </a:prstGeom>
          <a:blipFill>
            <a:blip r:embed="rId3" cstate="print"/>
            <a:stretch>
              <a:fillRect/>
            </a:stretch>
          </a:blipFill>
        </p:spPr>
        <p:txBody>
          <a:bodyPr wrap="square" lIns="0" tIns="0" rIns="0" bIns="0" rtlCol="0"/>
          <a:lstStyle/>
          <a:p>
            <a:endParaRPr/>
          </a:p>
        </p:txBody>
      </p:sp>
      <p:sp>
        <p:nvSpPr>
          <p:cNvPr id="15" name="object 15"/>
          <p:cNvSpPr/>
          <p:nvPr/>
        </p:nvSpPr>
        <p:spPr>
          <a:xfrm>
            <a:off x="3886212" y="4114805"/>
            <a:ext cx="513588" cy="450032"/>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1234439"/>
            <a:ext cx="9144000" cy="320040"/>
          </a:xfrm>
          <a:custGeom>
            <a:avLst/>
            <a:gdLst/>
            <a:ahLst/>
            <a:cxnLst/>
            <a:rect l="l" t="t" r="r" b="b"/>
            <a:pathLst>
              <a:path w="9144000" h="320040">
                <a:moveTo>
                  <a:pt x="0" y="320039"/>
                </a:moveTo>
                <a:lnTo>
                  <a:pt x="9144000" y="320039"/>
                </a:lnTo>
                <a:lnTo>
                  <a:pt x="9144000" y="0"/>
                </a:lnTo>
                <a:lnTo>
                  <a:pt x="0" y="0"/>
                </a:lnTo>
                <a:lnTo>
                  <a:pt x="0" y="320039"/>
                </a:lnTo>
                <a:close/>
              </a:path>
            </a:pathLst>
          </a:custGeom>
          <a:solidFill>
            <a:srgbClr val="FFFFFF"/>
          </a:solidFill>
        </p:spPr>
        <p:txBody>
          <a:bodyPr wrap="square" lIns="0" tIns="0" rIns="0" bIns="0" rtlCol="0"/>
          <a:lstStyle/>
          <a:p>
            <a:endParaRPr/>
          </a:p>
        </p:txBody>
      </p:sp>
      <p:sp>
        <p:nvSpPr>
          <p:cNvPr id="3" name="object 3"/>
          <p:cNvSpPr/>
          <p:nvPr/>
        </p:nvSpPr>
        <p:spPr>
          <a:xfrm>
            <a:off x="0" y="1280160"/>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438086"/>
          </a:solidFill>
        </p:spPr>
        <p:txBody>
          <a:bodyPr wrap="square" lIns="0" tIns="0" rIns="0" bIns="0" rtlCol="0"/>
          <a:lstStyle/>
          <a:p>
            <a:endParaRPr/>
          </a:p>
        </p:txBody>
      </p:sp>
      <p:sp>
        <p:nvSpPr>
          <p:cNvPr id="4" name="object 4"/>
          <p:cNvSpPr/>
          <p:nvPr/>
        </p:nvSpPr>
        <p:spPr>
          <a:xfrm>
            <a:off x="0" y="1280160"/>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438086"/>
          </a:solidFill>
        </p:spPr>
        <p:txBody>
          <a:bodyPr wrap="square" lIns="0" tIns="0" rIns="0" bIns="0" rtlCol="0"/>
          <a:lstStyle/>
          <a:p>
            <a:endParaRPr/>
          </a:p>
        </p:txBody>
      </p:sp>
      <p:sp>
        <p:nvSpPr>
          <p:cNvPr id="5" name="object 5"/>
          <p:cNvSpPr/>
          <p:nvPr/>
        </p:nvSpPr>
        <p:spPr>
          <a:xfrm>
            <a:off x="590550" y="1280160"/>
            <a:ext cx="8553450" cy="228600"/>
          </a:xfrm>
          <a:custGeom>
            <a:avLst/>
            <a:gdLst/>
            <a:ahLst/>
            <a:cxnLst/>
            <a:rect l="l" t="t" r="r" b="b"/>
            <a:pathLst>
              <a:path w="8553450" h="228600">
                <a:moveTo>
                  <a:pt x="0" y="0"/>
                </a:moveTo>
                <a:lnTo>
                  <a:pt x="8553450" y="0"/>
                </a:lnTo>
                <a:lnTo>
                  <a:pt x="8553450" y="228600"/>
                </a:lnTo>
                <a:lnTo>
                  <a:pt x="0" y="228600"/>
                </a:lnTo>
                <a:lnTo>
                  <a:pt x="0" y="0"/>
                </a:lnTo>
                <a:close/>
              </a:path>
            </a:pathLst>
          </a:custGeom>
          <a:solidFill>
            <a:srgbClr val="53548A"/>
          </a:solidFill>
        </p:spPr>
        <p:txBody>
          <a:bodyPr wrap="square" lIns="0" tIns="0" rIns="0" bIns="0" rtlCol="0"/>
          <a:lstStyle/>
          <a:p>
            <a:endParaRPr/>
          </a:p>
        </p:txBody>
      </p:sp>
      <p:sp>
        <p:nvSpPr>
          <p:cNvPr id="6" name="object 6"/>
          <p:cNvSpPr/>
          <p:nvPr/>
        </p:nvSpPr>
        <p:spPr>
          <a:xfrm>
            <a:off x="590550" y="1280160"/>
            <a:ext cx="8553450" cy="228600"/>
          </a:xfrm>
          <a:custGeom>
            <a:avLst/>
            <a:gdLst/>
            <a:ahLst/>
            <a:cxnLst/>
            <a:rect l="l" t="t" r="r" b="b"/>
            <a:pathLst>
              <a:path w="8553450" h="228600">
                <a:moveTo>
                  <a:pt x="0" y="0"/>
                </a:moveTo>
                <a:lnTo>
                  <a:pt x="8553450" y="0"/>
                </a:lnTo>
                <a:lnTo>
                  <a:pt x="8553450" y="228600"/>
                </a:lnTo>
                <a:lnTo>
                  <a:pt x="0" y="228600"/>
                </a:lnTo>
                <a:lnTo>
                  <a:pt x="0" y="0"/>
                </a:lnTo>
                <a:close/>
              </a:path>
            </a:pathLst>
          </a:custGeom>
          <a:solidFill>
            <a:srgbClr val="53548A"/>
          </a:solidFill>
        </p:spPr>
        <p:txBody>
          <a:bodyPr wrap="square" lIns="0" tIns="0" rIns="0" bIns="0" rtlCol="0"/>
          <a:lstStyle/>
          <a:p>
            <a:endParaRPr/>
          </a:p>
        </p:txBody>
      </p:sp>
      <p:sp>
        <p:nvSpPr>
          <p:cNvPr id="7" name="object 7"/>
          <p:cNvSpPr/>
          <p:nvPr/>
        </p:nvSpPr>
        <p:spPr>
          <a:xfrm>
            <a:off x="722376" y="6227064"/>
            <a:ext cx="8080248" cy="97535"/>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762000" y="6248400"/>
            <a:ext cx="8001000" cy="0"/>
          </a:xfrm>
          <a:custGeom>
            <a:avLst/>
            <a:gdLst/>
            <a:ahLst/>
            <a:cxnLst/>
            <a:rect l="l" t="t" r="r" b="b"/>
            <a:pathLst>
              <a:path w="8001000">
                <a:moveTo>
                  <a:pt x="0" y="0"/>
                </a:moveTo>
                <a:lnTo>
                  <a:pt x="8001000" y="0"/>
                </a:lnTo>
              </a:path>
            </a:pathLst>
          </a:custGeom>
          <a:ln w="19050">
            <a:solidFill>
              <a:srgbClr val="53548A"/>
            </a:solidFill>
          </a:ln>
        </p:spPr>
        <p:txBody>
          <a:bodyPr wrap="square" lIns="0" tIns="0" rIns="0" bIns="0" rtlCol="0"/>
          <a:lstStyle/>
          <a:p>
            <a:endParaRPr/>
          </a:p>
        </p:txBody>
      </p:sp>
      <p:sp>
        <p:nvSpPr>
          <p:cNvPr id="9" name="object 9"/>
          <p:cNvSpPr txBox="1">
            <a:spLocks noGrp="1"/>
          </p:cNvSpPr>
          <p:nvPr>
            <p:ph type="title"/>
          </p:nvPr>
        </p:nvSpPr>
        <p:spPr>
          <a:xfrm>
            <a:off x="688340" y="423164"/>
            <a:ext cx="7017384" cy="574040"/>
          </a:xfrm>
          <a:prstGeom prst="rect">
            <a:avLst/>
          </a:prstGeom>
        </p:spPr>
        <p:txBody>
          <a:bodyPr vert="horz" wrap="square" lIns="0" tIns="12700" rIns="0" bIns="0" rtlCol="0">
            <a:spAutoFit/>
          </a:bodyPr>
          <a:lstStyle/>
          <a:p>
            <a:pPr marL="12700">
              <a:lnSpc>
                <a:spcPct val="100000"/>
              </a:lnSpc>
              <a:spcBef>
                <a:spcPts val="100"/>
              </a:spcBef>
            </a:pPr>
            <a:r>
              <a:rPr sz="3600" spc="-5" dirty="0">
                <a:solidFill>
                  <a:srgbClr val="000000"/>
                </a:solidFill>
                <a:latin typeface="Symbol"/>
                <a:cs typeface="Symbol"/>
              </a:rPr>
              <a:t></a:t>
            </a:r>
            <a:r>
              <a:rPr sz="3600" spc="-5" dirty="0"/>
              <a:t>-notation: Asymptotic Lower</a:t>
            </a:r>
            <a:r>
              <a:rPr sz="3600" spc="-200" dirty="0"/>
              <a:t> </a:t>
            </a:r>
            <a:r>
              <a:rPr sz="3600" dirty="0"/>
              <a:t>Bound</a:t>
            </a:r>
            <a:endParaRPr sz="3600">
              <a:latin typeface="Symbol"/>
              <a:cs typeface="Symbol"/>
            </a:endParaRPr>
          </a:p>
        </p:txBody>
      </p:sp>
      <p:sp>
        <p:nvSpPr>
          <p:cNvPr id="10" name="object 10"/>
          <p:cNvSpPr txBox="1"/>
          <p:nvPr/>
        </p:nvSpPr>
        <p:spPr>
          <a:xfrm>
            <a:off x="688340" y="1496847"/>
            <a:ext cx="7721600" cy="2404110"/>
          </a:xfrm>
          <a:prstGeom prst="rect">
            <a:avLst/>
          </a:prstGeom>
        </p:spPr>
        <p:txBody>
          <a:bodyPr vert="horz" wrap="square" lIns="0" tIns="100965" rIns="0" bIns="0" rtlCol="0">
            <a:spAutoFit/>
          </a:bodyPr>
          <a:lstStyle/>
          <a:p>
            <a:pPr marL="332740" indent="-320040">
              <a:lnSpc>
                <a:spcPct val="100000"/>
              </a:lnSpc>
              <a:spcBef>
                <a:spcPts val="795"/>
              </a:spcBef>
              <a:buClr>
                <a:srgbClr val="438086"/>
              </a:buClr>
              <a:buSzPct val="58928"/>
              <a:buFont typeface="Wingdings"/>
              <a:buChar char=""/>
              <a:tabLst>
                <a:tab pos="332740" algn="l"/>
              </a:tabLst>
            </a:pPr>
            <a:r>
              <a:rPr sz="2800" dirty="0">
                <a:solidFill>
                  <a:srgbClr val="0000FF"/>
                </a:solidFill>
                <a:latin typeface="Symbol"/>
                <a:cs typeface="Symbol"/>
              </a:rPr>
              <a:t></a:t>
            </a:r>
            <a:r>
              <a:rPr sz="2800" dirty="0">
                <a:solidFill>
                  <a:srgbClr val="0000FF"/>
                </a:solidFill>
                <a:latin typeface="Times New Roman"/>
                <a:cs typeface="Times New Roman"/>
              </a:rPr>
              <a:t>(g(n)) </a:t>
            </a:r>
            <a:r>
              <a:rPr sz="2800" spc="-5" dirty="0">
                <a:latin typeface="Times New Roman"/>
                <a:cs typeface="Times New Roman"/>
              </a:rPr>
              <a:t>= </a:t>
            </a:r>
            <a:r>
              <a:rPr sz="2800" dirty="0">
                <a:latin typeface="Times New Roman"/>
                <a:cs typeface="Times New Roman"/>
              </a:rPr>
              <a:t>{</a:t>
            </a:r>
            <a:r>
              <a:rPr sz="2800" dirty="0">
                <a:solidFill>
                  <a:srgbClr val="0000FF"/>
                </a:solidFill>
                <a:latin typeface="Times New Roman"/>
                <a:cs typeface="Times New Roman"/>
              </a:rPr>
              <a:t>f(n)</a:t>
            </a:r>
            <a:r>
              <a:rPr sz="2800" dirty="0">
                <a:latin typeface="Times New Roman"/>
                <a:cs typeface="Times New Roman"/>
              </a:rPr>
              <a:t>: </a:t>
            </a:r>
            <a:r>
              <a:rPr sz="2800" spc="-5" dirty="0">
                <a:latin typeface="Symbol"/>
                <a:cs typeface="Symbol"/>
              </a:rPr>
              <a:t></a:t>
            </a:r>
            <a:r>
              <a:rPr sz="2800" spc="-5" dirty="0">
                <a:latin typeface="Times New Roman"/>
                <a:cs typeface="Times New Roman"/>
              </a:rPr>
              <a:t> </a:t>
            </a:r>
            <a:r>
              <a:rPr sz="2800" dirty="0">
                <a:latin typeface="Times New Roman"/>
                <a:cs typeface="Times New Roman"/>
              </a:rPr>
              <a:t>positive </a:t>
            </a:r>
            <a:r>
              <a:rPr sz="2800" spc="-5" dirty="0">
                <a:latin typeface="Times New Roman"/>
                <a:cs typeface="Times New Roman"/>
              </a:rPr>
              <a:t>constants </a:t>
            </a:r>
            <a:r>
              <a:rPr sz="2800" spc="-10" dirty="0">
                <a:solidFill>
                  <a:srgbClr val="0000FF"/>
                </a:solidFill>
                <a:latin typeface="Times New Roman"/>
                <a:cs typeface="Times New Roman"/>
              </a:rPr>
              <a:t>c</a:t>
            </a:r>
            <a:r>
              <a:rPr sz="2800" spc="-10" dirty="0">
                <a:latin typeface="Times New Roman"/>
                <a:cs typeface="Times New Roman"/>
              </a:rPr>
              <a:t>, </a:t>
            </a:r>
            <a:r>
              <a:rPr sz="2800" spc="5" dirty="0">
                <a:solidFill>
                  <a:srgbClr val="0000FF"/>
                </a:solidFill>
                <a:latin typeface="Times New Roman"/>
                <a:cs typeface="Times New Roman"/>
              </a:rPr>
              <a:t>n</a:t>
            </a:r>
            <a:r>
              <a:rPr sz="2775" spc="7" baseline="-21021" dirty="0">
                <a:solidFill>
                  <a:srgbClr val="0000FF"/>
                </a:solidFill>
                <a:latin typeface="Times New Roman"/>
                <a:cs typeface="Times New Roman"/>
              </a:rPr>
              <a:t>0 </a:t>
            </a:r>
            <a:r>
              <a:rPr sz="2800" spc="-5" dirty="0">
                <a:latin typeface="Times New Roman"/>
                <a:cs typeface="Times New Roman"/>
              </a:rPr>
              <a:t>such</a:t>
            </a:r>
            <a:r>
              <a:rPr sz="2800" spc="-229" dirty="0">
                <a:latin typeface="Times New Roman"/>
                <a:cs typeface="Times New Roman"/>
              </a:rPr>
              <a:t> </a:t>
            </a:r>
            <a:r>
              <a:rPr sz="2800" spc="-5" dirty="0">
                <a:latin typeface="Times New Roman"/>
                <a:cs typeface="Times New Roman"/>
              </a:rPr>
              <a:t>that</a:t>
            </a:r>
            <a:endParaRPr sz="2800">
              <a:latin typeface="Times New Roman"/>
              <a:cs typeface="Times New Roman"/>
            </a:endParaRPr>
          </a:p>
          <a:p>
            <a:pPr marL="3870960">
              <a:lnSpc>
                <a:spcPct val="100000"/>
              </a:lnSpc>
              <a:spcBef>
                <a:spcPts val="700"/>
              </a:spcBef>
            </a:pPr>
            <a:r>
              <a:rPr sz="2800" spc="-5" dirty="0">
                <a:solidFill>
                  <a:srgbClr val="0000FF"/>
                </a:solidFill>
                <a:latin typeface="Times New Roman"/>
                <a:cs typeface="Times New Roman"/>
              </a:rPr>
              <a:t>0 </a:t>
            </a:r>
            <a:r>
              <a:rPr sz="2800" spc="-5" dirty="0">
                <a:solidFill>
                  <a:srgbClr val="0000FF"/>
                </a:solidFill>
                <a:latin typeface="Symbol"/>
                <a:cs typeface="Symbol"/>
              </a:rPr>
              <a:t></a:t>
            </a:r>
            <a:r>
              <a:rPr sz="2800" spc="-5" dirty="0">
                <a:solidFill>
                  <a:srgbClr val="0000FF"/>
                </a:solidFill>
                <a:latin typeface="Times New Roman"/>
                <a:cs typeface="Times New Roman"/>
              </a:rPr>
              <a:t> cg(n) </a:t>
            </a:r>
            <a:r>
              <a:rPr sz="2800" spc="-5" dirty="0">
                <a:solidFill>
                  <a:srgbClr val="0000FF"/>
                </a:solidFill>
                <a:latin typeface="Symbol"/>
                <a:cs typeface="Symbol"/>
              </a:rPr>
              <a:t></a:t>
            </a:r>
            <a:r>
              <a:rPr sz="2800" spc="-5" dirty="0">
                <a:solidFill>
                  <a:srgbClr val="0000FF"/>
                </a:solidFill>
                <a:latin typeface="Times New Roman"/>
                <a:cs typeface="Times New Roman"/>
              </a:rPr>
              <a:t> </a:t>
            </a:r>
            <a:r>
              <a:rPr sz="2800" dirty="0">
                <a:solidFill>
                  <a:srgbClr val="0000FF"/>
                </a:solidFill>
                <a:latin typeface="Times New Roman"/>
                <a:cs typeface="Times New Roman"/>
              </a:rPr>
              <a:t>f(n), </a:t>
            </a:r>
            <a:r>
              <a:rPr sz="2800" spc="-5" dirty="0">
                <a:solidFill>
                  <a:srgbClr val="0000FF"/>
                </a:solidFill>
                <a:latin typeface="Symbol"/>
                <a:cs typeface="Symbol"/>
              </a:rPr>
              <a:t></a:t>
            </a:r>
            <a:r>
              <a:rPr sz="2800" spc="-5" dirty="0">
                <a:solidFill>
                  <a:srgbClr val="0000FF"/>
                </a:solidFill>
                <a:latin typeface="Times New Roman"/>
                <a:cs typeface="Times New Roman"/>
              </a:rPr>
              <a:t>n </a:t>
            </a:r>
            <a:r>
              <a:rPr sz="2800" spc="-5" dirty="0">
                <a:solidFill>
                  <a:srgbClr val="0000FF"/>
                </a:solidFill>
                <a:latin typeface="Symbol"/>
                <a:cs typeface="Symbol"/>
              </a:rPr>
              <a:t></a:t>
            </a:r>
            <a:r>
              <a:rPr sz="2800" dirty="0">
                <a:solidFill>
                  <a:srgbClr val="0000FF"/>
                </a:solidFill>
                <a:latin typeface="Times New Roman"/>
                <a:cs typeface="Times New Roman"/>
              </a:rPr>
              <a:t> n</a:t>
            </a:r>
            <a:r>
              <a:rPr sz="2775" baseline="-21021" dirty="0">
                <a:solidFill>
                  <a:srgbClr val="0000FF"/>
                </a:solidFill>
                <a:latin typeface="Times New Roman"/>
                <a:cs typeface="Times New Roman"/>
              </a:rPr>
              <a:t>0</a:t>
            </a:r>
            <a:r>
              <a:rPr sz="2800" dirty="0">
                <a:latin typeface="Times New Roman"/>
                <a:cs typeface="Times New Roman"/>
              </a:rPr>
              <a:t>}</a:t>
            </a:r>
            <a:endParaRPr sz="2800">
              <a:latin typeface="Times New Roman"/>
              <a:cs typeface="Times New Roman"/>
            </a:endParaRPr>
          </a:p>
          <a:p>
            <a:pPr>
              <a:lnSpc>
                <a:spcPct val="100000"/>
              </a:lnSpc>
              <a:spcBef>
                <a:spcPts val="30"/>
              </a:spcBef>
            </a:pPr>
            <a:endParaRPr sz="3700">
              <a:latin typeface="Times New Roman"/>
              <a:cs typeface="Times New Roman"/>
            </a:endParaRPr>
          </a:p>
          <a:p>
            <a:pPr marL="332740" indent="-320040">
              <a:lnSpc>
                <a:spcPct val="100000"/>
              </a:lnSpc>
              <a:buClr>
                <a:srgbClr val="438086"/>
              </a:buClr>
              <a:buSzPct val="60416"/>
              <a:buFont typeface="Wingdings"/>
              <a:buChar char=""/>
              <a:tabLst>
                <a:tab pos="332740" algn="l"/>
              </a:tabLst>
            </a:pPr>
            <a:r>
              <a:rPr sz="2400" dirty="0">
                <a:solidFill>
                  <a:srgbClr val="FF0000"/>
                </a:solidFill>
                <a:latin typeface="Times New Roman"/>
                <a:cs typeface="Times New Roman"/>
              </a:rPr>
              <a:t>In other </a:t>
            </a:r>
            <a:r>
              <a:rPr sz="2400" spc="-5" dirty="0">
                <a:solidFill>
                  <a:srgbClr val="FF0000"/>
                </a:solidFill>
                <a:latin typeface="Times New Roman"/>
                <a:cs typeface="Times New Roman"/>
              </a:rPr>
              <a:t>words: </a:t>
            </a:r>
            <a:r>
              <a:rPr sz="2400" dirty="0">
                <a:solidFill>
                  <a:srgbClr val="0000FF"/>
                </a:solidFill>
                <a:latin typeface="Symbol"/>
                <a:cs typeface="Symbol"/>
              </a:rPr>
              <a:t></a:t>
            </a:r>
            <a:r>
              <a:rPr sz="2400" dirty="0">
                <a:solidFill>
                  <a:srgbClr val="0000FF"/>
                </a:solidFill>
                <a:latin typeface="Times New Roman"/>
                <a:cs typeface="Times New Roman"/>
              </a:rPr>
              <a:t> (g(n)) </a:t>
            </a:r>
            <a:r>
              <a:rPr sz="2400" dirty="0">
                <a:solidFill>
                  <a:srgbClr val="FF0000"/>
                </a:solidFill>
                <a:latin typeface="Times New Roman"/>
                <a:cs typeface="Times New Roman"/>
              </a:rPr>
              <a:t>is in</a:t>
            </a:r>
            <a:r>
              <a:rPr sz="2400" spc="-80" dirty="0">
                <a:solidFill>
                  <a:srgbClr val="FF0000"/>
                </a:solidFill>
                <a:latin typeface="Times New Roman"/>
                <a:cs typeface="Times New Roman"/>
              </a:rPr>
              <a:t> </a:t>
            </a:r>
            <a:r>
              <a:rPr sz="2400" spc="-5" dirty="0">
                <a:solidFill>
                  <a:srgbClr val="FF0000"/>
                </a:solidFill>
                <a:latin typeface="Times New Roman"/>
                <a:cs typeface="Times New Roman"/>
              </a:rPr>
              <a:t>fact:</a:t>
            </a:r>
            <a:endParaRPr sz="2400">
              <a:latin typeface="Times New Roman"/>
              <a:cs typeface="Times New Roman"/>
            </a:endParaRPr>
          </a:p>
          <a:p>
            <a:pPr marL="631190">
              <a:lnSpc>
                <a:spcPct val="100000"/>
              </a:lnSpc>
              <a:spcBef>
                <a:spcPts val="565"/>
              </a:spcBef>
            </a:pPr>
            <a:r>
              <a:rPr sz="2400" i="1" u="heavy" dirty="0">
                <a:solidFill>
                  <a:srgbClr val="0000FF"/>
                </a:solidFill>
                <a:uFill>
                  <a:solidFill>
                    <a:srgbClr val="0000FF"/>
                  </a:solidFill>
                </a:uFill>
                <a:latin typeface="Times New Roman"/>
                <a:cs typeface="Times New Roman"/>
              </a:rPr>
              <a:t>the </a:t>
            </a:r>
            <a:r>
              <a:rPr sz="2400" i="1" u="heavy" spc="-5" dirty="0">
                <a:solidFill>
                  <a:srgbClr val="0000FF"/>
                </a:solidFill>
                <a:uFill>
                  <a:solidFill>
                    <a:srgbClr val="0000FF"/>
                  </a:solidFill>
                </a:uFill>
                <a:latin typeface="Times New Roman"/>
                <a:cs typeface="Times New Roman"/>
              </a:rPr>
              <a:t>set </a:t>
            </a:r>
            <a:r>
              <a:rPr sz="2400" i="1" u="heavy" dirty="0">
                <a:solidFill>
                  <a:srgbClr val="0000FF"/>
                </a:solidFill>
                <a:uFill>
                  <a:solidFill>
                    <a:srgbClr val="0000FF"/>
                  </a:solidFill>
                </a:uFill>
                <a:latin typeface="Times New Roman"/>
                <a:cs typeface="Times New Roman"/>
              </a:rPr>
              <a:t>of functions that have </a:t>
            </a:r>
            <a:r>
              <a:rPr sz="2400" i="1" u="heavy" spc="-5" dirty="0">
                <a:solidFill>
                  <a:srgbClr val="0000FF"/>
                </a:solidFill>
                <a:uFill>
                  <a:solidFill>
                    <a:srgbClr val="0000FF"/>
                  </a:solidFill>
                </a:uFill>
                <a:latin typeface="Times New Roman"/>
                <a:cs typeface="Times New Roman"/>
              </a:rPr>
              <a:t>asymptotic lower </a:t>
            </a:r>
            <a:r>
              <a:rPr sz="2400" i="1" u="heavy" dirty="0">
                <a:solidFill>
                  <a:srgbClr val="0000FF"/>
                </a:solidFill>
                <a:uFill>
                  <a:solidFill>
                    <a:srgbClr val="0000FF"/>
                  </a:solidFill>
                </a:uFill>
                <a:latin typeface="Times New Roman"/>
                <a:cs typeface="Times New Roman"/>
              </a:rPr>
              <a:t>bound</a:t>
            </a:r>
            <a:r>
              <a:rPr sz="2400" i="1" u="heavy" spc="-95" dirty="0">
                <a:solidFill>
                  <a:srgbClr val="0000FF"/>
                </a:solidFill>
                <a:uFill>
                  <a:solidFill>
                    <a:srgbClr val="0000FF"/>
                  </a:solidFill>
                </a:uFill>
                <a:latin typeface="Times New Roman"/>
                <a:cs typeface="Times New Roman"/>
              </a:rPr>
              <a:t> </a:t>
            </a:r>
            <a:r>
              <a:rPr sz="2400" i="1" u="heavy" spc="-5" dirty="0">
                <a:solidFill>
                  <a:srgbClr val="0000FF"/>
                </a:solidFill>
                <a:uFill>
                  <a:solidFill>
                    <a:srgbClr val="0000FF"/>
                  </a:solidFill>
                </a:uFill>
                <a:latin typeface="Times New Roman"/>
                <a:cs typeface="Times New Roman"/>
              </a:rPr>
              <a:t>g(n)</a:t>
            </a:r>
            <a:endParaRPr sz="2400">
              <a:latin typeface="Times New Roman"/>
              <a:cs typeface="Times New Roman"/>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1234439"/>
            <a:ext cx="9144000" cy="320040"/>
          </a:xfrm>
          <a:custGeom>
            <a:avLst/>
            <a:gdLst/>
            <a:ahLst/>
            <a:cxnLst/>
            <a:rect l="l" t="t" r="r" b="b"/>
            <a:pathLst>
              <a:path w="9144000" h="320040">
                <a:moveTo>
                  <a:pt x="0" y="320039"/>
                </a:moveTo>
                <a:lnTo>
                  <a:pt x="9144000" y="320039"/>
                </a:lnTo>
                <a:lnTo>
                  <a:pt x="9144000" y="0"/>
                </a:lnTo>
                <a:lnTo>
                  <a:pt x="0" y="0"/>
                </a:lnTo>
                <a:lnTo>
                  <a:pt x="0" y="320039"/>
                </a:lnTo>
                <a:close/>
              </a:path>
            </a:pathLst>
          </a:custGeom>
          <a:solidFill>
            <a:srgbClr val="FFFFFF"/>
          </a:solidFill>
        </p:spPr>
        <p:txBody>
          <a:bodyPr wrap="square" lIns="0" tIns="0" rIns="0" bIns="0" rtlCol="0"/>
          <a:lstStyle/>
          <a:p>
            <a:endParaRPr/>
          </a:p>
        </p:txBody>
      </p:sp>
      <p:sp>
        <p:nvSpPr>
          <p:cNvPr id="3" name="object 3"/>
          <p:cNvSpPr/>
          <p:nvPr/>
        </p:nvSpPr>
        <p:spPr>
          <a:xfrm>
            <a:off x="0" y="1280160"/>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438086"/>
          </a:solidFill>
        </p:spPr>
        <p:txBody>
          <a:bodyPr wrap="square" lIns="0" tIns="0" rIns="0" bIns="0" rtlCol="0"/>
          <a:lstStyle/>
          <a:p>
            <a:endParaRPr/>
          </a:p>
        </p:txBody>
      </p:sp>
      <p:sp>
        <p:nvSpPr>
          <p:cNvPr id="4" name="object 4"/>
          <p:cNvSpPr/>
          <p:nvPr/>
        </p:nvSpPr>
        <p:spPr>
          <a:xfrm>
            <a:off x="0" y="1280160"/>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438086"/>
          </a:solidFill>
        </p:spPr>
        <p:txBody>
          <a:bodyPr wrap="square" lIns="0" tIns="0" rIns="0" bIns="0" rtlCol="0"/>
          <a:lstStyle/>
          <a:p>
            <a:endParaRPr/>
          </a:p>
        </p:txBody>
      </p:sp>
      <p:sp>
        <p:nvSpPr>
          <p:cNvPr id="5" name="object 5"/>
          <p:cNvSpPr/>
          <p:nvPr/>
        </p:nvSpPr>
        <p:spPr>
          <a:xfrm>
            <a:off x="590550" y="1280160"/>
            <a:ext cx="8553450" cy="228600"/>
          </a:xfrm>
          <a:custGeom>
            <a:avLst/>
            <a:gdLst/>
            <a:ahLst/>
            <a:cxnLst/>
            <a:rect l="l" t="t" r="r" b="b"/>
            <a:pathLst>
              <a:path w="8553450" h="228600">
                <a:moveTo>
                  <a:pt x="0" y="0"/>
                </a:moveTo>
                <a:lnTo>
                  <a:pt x="8553450" y="0"/>
                </a:lnTo>
                <a:lnTo>
                  <a:pt x="8553450" y="228600"/>
                </a:lnTo>
                <a:lnTo>
                  <a:pt x="0" y="228600"/>
                </a:lnTo>
                <a:lnTo>
                  <a:pt x="0" y="0"/>
                </a:lnTo>
                <a:close/>
              </a:path>
            </a:pathLst>
          </a:custGeom>
          <a:solidFill>
            <a:srgbClr val="53548A"/>
          </a:solidFill>
        </p:spPr>
        <p:txBody>
          <a:bodyPr wrap="square" lIns="0" tIns="0" rIns="0" bIns="0" rtlCol="0"/>
          <a:lstStyle/>
          <a:p>
            <a:endParaRPr/>
          </a:p>
        </p:txBody>
      </p:sp>
      <p:sp>
        <p:nvSpPr>
          <p:cNvPr id="6" name="object 6"/>
          <p:cNvSpPr/>
          <p:nvPr/>
        </p:nvSpPr>
        <p:spPr>
          <a:xfrm>
            <a:off x="590550" y="1280160"/>
            <a:ext cx="8553450" cy="228600"/>
          </a:xfrm>
          <a:custGeom>
            <a:avLst/>
            <a:gdLst/>
            <a:ahLst/>
            <a:cxnLst/>
            <a:rect l="l" t="t" r="r" b="b"/>
            <a:pathLst>
              <a:path w="8553450" h="228600">
                <a:moveTo>
                  <a:pt x="0" y="0"/>
                </a:moveTo>
                <a:lnTo>
                  <a:pt x="8553450" y="0"/>
                </a:lnTo>
                <a:lnTo>
                  <a:pt x="8553450" y="228600"/>
                </a:lnTo>
                <a:lnTo>
                  <a:pt x="0" y="228600"/>
                </a:lnTo>
                <a:lnTo>
                  <a:pt x="0" y="0"/>
                </a:lnTo>
                <a:close/>
              </a:path>
            </a:pathLst>
          </a:custGeom>
          <a:solidFill>
            <a:srgbClr val="53548A"/>
          </a:solidFill>
        </p:spPr>
        <p:txBody>
          <a:bodyPr wrap="square" lIns="0" tIns="0" rIns="0" bIns="0" rtlCol="0"/>
          <a:lstStyle/>
          <a:p>
            <a:endParaRPr/>
          </a:p>
        </p:txBody>
      </p:sp>
      <p:sp>
        <p:nvSpPr>
          <p:cNvPr id="7" name="object 7"/>
          <p:cNvSpPr/>
          <p:nvPr/>
        </p:nvSpPr>
        <p:spPr>
          <a:xfrm>
            <a:off x="722376" y="6227064"/>
            <a:ext cx="8080248" cy="97535"/>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762000" y="6248400"/>
            <a:ext cx="8001000" cy="0"/>
          </a:xfrm>
          <a:custGeom>
            <a:avLst/>
            <a:gdLst/>
            <a:ahLst/>
            <a:cxnLst/>
            <a:rect l="l" t="t" r="r" b="b"/>
            <a:pathLst>
              <a:path w="8001000">
                <a:moveTo>
                  <a:pt x="0" y="0"/>
                </a:moveTo>
                <a:lnTo>
                  <a:pt x="8001000" y="0"/>
                </a:lnTo>
              </a:path>
            </a:pathLst>
          </a:custGeom>
          <a:ln w="19050">
            <a:solidFill>
              <a:srgbClr val="53548A"/>
            </a:solidFill>
          </a:ln>
        </p:spPr>
        <p:txBody>
          <a:bodyPr wrap="square" lIns="0" tIns="0" rIns="0" bIns="0" rtlCol="0"/>
          <a:lstStyle/>
          <a:p>
            <a:endParaRPr/>
          </a:p>
        </p:txBody>
      </p:sp>
      <p:sp>
        <p:nvSpPr>
          <p:cNvPr id="9" name="object 9"/>
          <p:cNvSpPr txBox="1">
            <a:spLocks noGrp="1"/>
          </p:cNvSpPr>
          <p:nvPr>
            <p:ph type="title"/>
          </p:nvPr>
        </p:nvSpPr>
        <p:spPr>
          <a:xfrm>
            <a:off x="688340" y="421640"/>
            <a:ext cx="2647950" cy="574040"/>
          </a:xfrm>
          <a:prstGeom prst="rect">
            <a:avLst/>
          </a:prstGeom>
        </p:spPr>
        <p:txBody>
          <a:bodyPr vert="horz" wrap="square" lIns="0" tIns="12700" rIns="0" bIns="0" rtlCol="0">
            <a:spAutoFit/>
          </a:bodyPr>
          <a:lstStyle/>
          <a:p>
            <a:pPr marL="12700">
              <a:lnSpc>
                <a:spcPct val="100000"/>
              </a:lnSpc>
              <a:spcBef>
                <a:spcPts val="100"/>
              </a:spcBef>
            </a:pPr>
            <a:r>
              <a:rPr sz="3600" spc="-35" dirty="0"/>
              <a:t>True </a:t>
            </a:r>
            <a:r>
              <a:rPr sz="3600" dirty="0"/>
              <a:t>or</a:t>
            </a:r>
            <a:r>
              <a:rPr sz="3600" spc="-55" dirty="0"/>
              <a:t> </a:t>
            </a:r>
            <a:r>
              <a:rPr sz="3600" spc="-5" dirty="0"/>
              <a:t>False?</a:t>
            </a:r>
            <a:endParaRPr sz="3600"/>
          </a:p>
        </p:txBody>
      </p:sp>
      <p:sp>
        <p:nvSpPr>
          <p:cNvPr id="10" name="object 10"/>
          <p:cNvSpPr txBox="1"/>
          <p:nvPr/>
        </p:nvSpPr>
        <p:spPr>
          <a:xfrm>
            <a:off x="762000" y="1752600"/>
            <a:ext cx="2438400" cy="685800"/>
          </a:xfrm>
          <a:prstGeom prst="rect">
            <a:avLst/>
          </a:prstGeom>
          <a:solidFill>
            <a:srgbClr val="CCFFCC"/>
          </a:solidFill>
        </p:spPr>
        <p:txBody>
          <a:bodyPr vert="horz" wrap="square" lIns="0" tIns="34290" rIns="0" bIns="0" rtlCol="0">
            <a:spAutoFit/>
          </a:bodyPr>
          <a:lstStyle/>
          <a:p>
            <a:pPr marL="91440">
              <a:lnSpc>
                <a:spcPct val="100000"/>
              </a:lnSpc>
              <a:spcBef>
                <a:spcPts val="270"/>
              </a:spcBef>
            </a:pPr>
            <a:r>
              <a:rPr sz="2800" spc="5" dirty="0">
                <a:latin typeface="Times New Roman"/>
                <a:cs typeface="Times New Roman"/>
              </a:rPr>
              <a:t>10</a:t>
            </a:r>
            <a:r>
              <a:rPr sz="2775" spc="7" baseline="25525" dirty="0">
                <a:latin typeface="Times New Roman"/>
                <a:cs typeface="Times New Roman"/>
              </a:rPr>
              <a:t>9</a:t>
            </a:r>
            <a:r>
              <a:rPr sz="2800" spc="5" dirty="0">
                <a:latin typeface="Times New Roman"/>
                <a:cs typeface="Times New Roman"/>
              </a:rPr>
              <a:t>n</a:t>
            </a:r>
            <a:r>
              <a:rPr sz="2775" spc="7" baseline="25525" dirty="0">
                <a:latin typeface="Times New Roman"/>
                <a:cs typeface="Times New Roman"/>
              </a:rPr>
              <a:t>2 </a:t>
            </a:r>
            <a:r>
              <a:rPr sz="2800" spc="-5" dirty="0">
                <a:latin typeface="Times New Roman"/>
                <a:cs typeface="Times New Roman"/>
              </a:rPr>
              <a:t>= </a:t>
            </a:r>
            <a:r>
              <a:rPr sz="2800" spc="-5" dirty="0">
                <a:latin typeface="Symbol"/>
                <a:cs typeface="Symbol"/>
              </a:rPr>
              <a:t></a:t>
            </a:r>
            <a:r>
              <a:rPr sz="2800" spc="-45" dirty="0">
                <a:latin typeface="Times New Roman"/>
                <a:cs typeface="Times New Roman"/>
              </a:rPr>
              <a:t> </a:t>
            </a:r>
            <a:r>
              <a:rPr sz="2800" dirty="0">
                <a:latin typeface="Times New Roman"/>
                <a:cs typeface="Times New Roman"/>
              </a:rPr>
              <a:t>(n</a:t>
            </a:r>
            <a:r>
              <a:rPr sz="2775" baseline="25525" dirty="0">
                <a:latin typeface="Times New Roman"/>
                <a:cs typeface="Times New Roman"/>
              </a:rPr>
              <a:t>2</a:t>
            </a:r>
            <a:r>
              <a:rPr sz="2800" dirty="0">
                <a:latin typeface="Times New Roman"/>
                <a:cs typeface="Times New Roman"/>
              </a:rPr>
              <a:t>)</a:t>
            </a:r>
            <a:endParaRPr sz="2800">
              <a:latin typeface="Times New Roman"/>
              <a:cs typeface="Times New Roman"/>
            </a:endParaRPr>
          </a:p>
        </p:txBody>
      </p:sp>
      <p:sp>
        <p:nvSpPr>
          <p:cNvPr id="11" name="object 11"/>
          <p:cNvSpPr txBox="1"/>
          <p:nvPr/>
        </p:nvSpPr>
        <p:spPr>
          <a:xfrm>
            <a:off x="3660132" y="1758262"/>
            <a:ext cx="685165" cy="452120"/>
          </a:xfrm>
          <a:prstGeom prst="rect">
            <a:avLst/>
          </a:prstGeom>
        </p:spPr>
        <p:txBody>
          <a:bodyPr vert="horz" wrap="square" lIns="0" tIns="12065" rIns="0" bIns="0" rtlCol="0">
            <a:spAutoFit/>
          </a:bodyPr>
          <a:lstStyle/>
          <a:p>
            <a:pPr marL="12700">
              <a:lnSpc>
                <a:spcPct val="100000"/>
              </a:lnSpc>
              <a:spcBef>
                <a:spcPts val="95"/>
              </a:spcBef>
            </a:pPr>
            <a:r>
              <a:rPr sz="2800" spc="-110" dirty="0">
                <a:solidFill>
                  <a:srgbClr val="FF0000"/>
                </a:solidFill>
                <a:latin typeface="Times New Roman"/>
                <a:cs typeface="Times New Roman"/>
              </a:rPr>
              <a:t>T</a:t>
            </a:r>
            <a:r>
              <a:rPr sz="2800" dirty="0">
                <a:solidFill>
                  <a:srgbClr val="FF0000"/>
                </a:solidFill>
                <a:latin typeface="Times New Roman"/>
                <a:cs typeface="Times New Roman"/>
              </a:rPr>
              <a:t>rue</a:t>
            </a:r>
            <a:endParaRPr sz="2800">
              <a:latin typeface="Times New Roman"/>
              <a:cs typeface="Times New Roman"/>
            </a:endParaRPr>
          </a:p>
        </p:txBody>
      </p:sp>
      <p:sp>
        <p:nvSpPr>
          <p:cNvPr id="12" name="object 12"/>
          <p:cNvSpPr txBox="1"/>
          <p:nvPr/>
        </p:nvSpPr>
        <p:spPr>
          <a:xfrm>
            <a:off x="5260340" y="1572260"/>
            <a:ext cx="3395345" cy="1092200"/>
          </a:xfrm>
          <a:prstGeom prst="rect">
            <a:avLst/>
          </a:prstGeom>
        </p:spPr>
        <p:txBody>
          <a:bodyPr vert="horz" wrap="square" lIns="0" tIns="12700" rIns="0" bIns="0" rtlCol="0">
            <a:spAutoFit/>
          </a:bodyPr>
          <a:lstStyle/>
          <a:p>
            <a:pPr marL="88900" marR="5080" indent="-76200">
              <a:lnSpc>
                <a:spcPct val="145800"/>
              </a:lnSpc>
              <a:spcBef>
                <a:spcPts val="100"/>
              </a:spcBef>
            </a:pPr>
            <a:r>
              <a:rPr sz="2400" spc="-5" dirty="0">
                <a:solidFill>
                  <a:srgbClr val="FF0000"/>
                </a:solidFill>
                <a:latin typeface="Times New Roman"/>
                <a:cs typeface="Times New Roman"/>
              </a:rPr>
              <a:t>Choose </a:t>
            </a:r>
            <a:r>
              <a:rPr sz="2400" dirty="0">
                <a:solidFill>
                  <a:srgbClr val="FF0000"/>
                </a:solidFill>
                <a:latin typeface="Times New Roman"/>
                <a:cs typeface="Times New Roman"/>
              </a:rPr>
              <a:t>c = </a:t>
            </a:r>
            <a:r>
              <a:rPr sz="2400" spc="-5" dirty="0">
                <a:solidFill>
                  <a:srgbClr val="FF0000"/>
                </a:solidFill>
                <a:latin typeface="Times New Roman"/>
                <a:cs typeface="Times New Roman"/>
              </a:rPr>
              <a:t>10</a:t>
            </a:r>
            <a:r>
              <a:rPr sz="2400" spc="-7" baseline="24305" dirty="0">
                <a:solidFill>
                  <a:srgbClr val="FF0000"/>
                </a:solidFill>
                <a:latin typeface="Times New Roman"/>
                <a:cs typeface="Times New Roman"/>
              </a:rPr>
              <a:t>9 </a:t>
            </a:r>
            <a:r>
              <a:rPr sz="2400" dirty="0">
                <a:solidFill>
                  <a:srgbClr val="FF0000"/>
                </a:solidFill>
                <a:latin typeface="Times New Roman"/>
                <a:cs typeface="Times New Roman"/>
              </a:rPr>
              <a:t>and </a:t>
            </a:r>
            <a:r>
              <a:rPr sz="2400" spc="-5" dirty="0">
                <a:solidFill>
                  <a:srgbClr val="FF0000"/>
                </a:solidFill>
                <a:latin typeface="Times New Roman"/>
                <a:cs typeface="Times New Roman"/>
              </a:rPr>
              <a:t>n</a:t>
            </a:r>
            <a:r>
              <a:rPr sz="2400" spc="-7" baseline="-20833" dirty="0">
                <a:solidFill>
                  <a:srgbClr val="FF0000"/>
                </a:solidFill>
                <a:latin typeface="Times New Roman"/>
                <a:cs typeface="Times New Roman"/>
              </a:rPr>
              <a:t>0 </a:t>
            </a:r>
            <a:r>
              <a:rPr sz="2400" dirty="0">
                <a:solidFill>
                  <a:srgbClr val="FF0000"/>
                </a:solidFill>
                <a:latin typeface="Times New Roman"/>
                <a:cs typeface="Times New Roman"/>
              </a:rPr>
              <a:t>= 1  0 ≤ </a:t>
            </a:r>
            <a:r>
              <a:rPr sz="2400" spc="-5" dirty="0">
                <a:solidFill>
                  <a:srgbClr val="FF0000"/>
                </a:solidFill>
                <a:latin typeface="Times New Roman"/>
                <a:cs typeface="Times New Roman"/>
              </a:rPr>
              <a:t>10</a:t>
            </a:r>
            <a:r>
              <a:rPr sz="2400" spc="-7" baseline="24305" dirty="0">
                <a:solidFill>
                  <a:srgbClr val="FF0000"/>
                </a:solidFill>
                <a:latin typeface="Times New Roman"/>
                <a:cs typeface="Times New Roman"/>
              </a:rPr>
              <a:t>9</a:t>
            </a:r>
            <a:r>
              <a:rPr sz="2400" spc="-5" dirty="0">
                <a:solidFill>
                  <a:srgbClr val="FF0000"/>
                </a:solidFill>
                <a:latin typeface="Times New Roman"/>
                <a:cs typeface="Times New Roman"/>
              </a:rPr>
              <a:t>n</a:t>
            </a:r>
            <a:r>
              <a:rPr sz="2400" spc="-7" baseline="24305" dirty="0">
                <a:solidFill>
                  <a:srgbClr val="FF0000"/>
                </a:solidFill>
                <a:latin typeface="Times New Roman"/>
                <a:cs typeface="Times New Roman"/>
              </a:rPr>
              <a:t>2 </a:t>
            </a:r>
            <a:r>
              <a:rPr sz="2400" dirty="0">
                <a:solidFill>
                  <a:srgbClr val="FF0000"/>
                </a:solidFill>
                <a:latin typeface="Times New Roman"/>
                <a:cs typeface="Times New Roman"/>
              </a:rPr>
              <a:t>≤ </a:t>
            </a:r>
            <a:r>
              <a:rPr sz="2400" spc="-5" dirty="0">
                <a:solidFill>
                  <a:srgbClr val="FF0000"/>
                </a:solidFill>
                <a:latin typeface="Times New Roman"/>
                <a:cs typeface="Times New Roman"/>
              </a:rPr>
              <a:t>10</a:t>
            </a:r>
            <a:r>
              <a:rPr sz="2400" spc="-7" baseline="24305" dirty="0">
                <a:solidFill>
                  <a:srgbClr val="FF0000"/>
                </a:solidFill>
                <a:latin typeface="Times New Roman"/>
                <a:cs typeface="Times New Roman"/>
              </a:rPr>
              <a:t>9</a:t>
            </a:r>
            <a:r>
              <a:rPr sz="2400" spc="-5" dirty="0">
                <a:solidFill>
                  <a:srgbClr val="FF0000"/>
                </a:solidFill>
                <a:latin typeface="Times New Roman"/>
                <a:cs typeface="Times New Roman"/>
              </a:rPr>
              <a:t>n</a:t>
            </a:r>
            <a:r>
              <a:rPr sz="2400" spc="-7" baseline="24305" dirty="0">
                <a:solidFill>
                  <a:srgbClr val="FF0000"/>
                </a:solidFill>
                <a:latin typeface="Times New Roman"/>
                <a:cs typeface="Times New Roman"/>
              </a:rPr>
              <a:t>2 </a:t>
            </a:r>
            <a:r>
              <a:rPr sz="2400" spc="-5" dirty="0">
                <a:solidFill>
                  <a:srgbClr val="FF0000"/>
                </a:solidFill>
                <a:latin typeface="Times New Roman"/>
                <a:cs typeface="Times New Roman"/>
              </a:rPr>
              <a:t>for </a:t>
            </a:r>
            <a:r>
              <a:rPr sz="2400" dirty="0">
                <a:solidFill>
                  <a:srgbClr val="FF0000"/>
                </a:solidFill>
                <a:latin typeface="Times New Roman"/>
                <a:cs typeface="Times New Roman"/>
              </a:rPr>
              <a:t>n</a:t>
            </a:r>
            <a:r>
              <a:rPr sz="2400" spc="-195" dirty="0">
                <a:solidFill>
                  <a:srgbClr val="FF0000"/>
                </a:solidFill>
                <a:latin typeface="Times New Roman"/>
                <a:cs typeface="Times New Roman"/>
              </a:rPr>
              <a:t> </a:t>
            </a:r>
            <a:r>
              <a:rPr sz="2400" dirty="0">
                <a:solidFill>
                  <a:srgbClr val="FF0000"/>
                </a:solidFill>
                <a:latin typeface="Times New Roman"/>
                <a:cs typeface="Times New Roman"/>
              </a:rPr>
              <a:t>≥1</a:t>
            </a:r>
            <a:endParaRPr sz="2400">
              <a:latin typeface="Times New Roman"/>
              <a:cs typeface="Times New Roman"/>
            </a:endParaRPr>
          </a:p>
        </p:txBody>
      </p:sp>
      <p:sp>
        <p:nvSpPr>
          <p:cNvPr id="13" name="object 13"/>
          <p:cNvSpPr/>
          <p:nvPr/>
        </p:nvSpPr>
        <p:spPr>
          <a:xfrm>
            <a:off x="0" y="2874276"/>
            <a:ext cx="9144000" cy="99047"/>
          </a:xfrm>
          <a:prstGeom prst="rect">
            <a:avLst/>
          </a:prstGeom>
          <a:blipFill>
            <a:blip r:embed="rId3" cstate="print"/>
            <a:stretch>
              <a:fillRect/>
            </a:stretch>
          </a:blipFill>
        </p:spPr>
        <p:txBody>
          <a:bodyPr wrap="square" lIns="0" tIns="0" rIns="0" bIns="0" rtlCol="0"/>
          <a:lstStyle/>
          <a:p>
            <a:endParaRPr/>
          </a:p>
        </p:txBody>
      </p:sp>
      <p:sp>
        <p:nvSpPr>
          <p:cNvPr id="14" name="object 14"/>
          <p:cNvSpPr/>
          <p:nvPr/>
        </p:nvSpPr>
        <p:spPr>
          <a:xfrm>
            <a:off x="0" y="2895600"/>
            <a:ext cx="9144000" cy="0"/>
          </a:xfrm>
          <a:custGeom>
            <a:avLst/>
            <a:gdLst/>
            <a:ahLst/>
            <a:cxnLst/>
            <a:rect l="l" t="t" r="r" b="b"/>
            <a:pathLst>
              <a:path w="9144000">
                <a:moveTo>
                  <a:pt x="0" y="0"/>
                </a:moveTo>
                <a:lnTo>
                  <a:pt x="9144000" y="0"/>
                </a:lnTo>
              </a:path>
            </a:pathLst>
          </a:custGeom>
          <a:ln w="19050">
            <a:solidFill>
              <a:srgbClr val="53548A"/>
            </a:solidFill>
          </a:ln>
        </p:spPr>
        <p:txBody>
          <a:bodyPr wrap="square" lIns="0" tIns="0" rIns="0" bIns="0" rtlCol="0"/>
          <a:lstStyle/>
          <a:p>
            <a:endParaRPr/>
          </a:p>
        </p:txBody>
      </p:sp>
      <p:sp>
        <p:nvSpPr>
          <p:cNvPr id="15" name="object 15"/>
          <p:cNvSpPr/>
          <p:nvPr/>
        </p:nvSpPr>
        <p:spPr>
          <a:xfrm>
            <a:off x="762000" y="3276600"/>
            <a:ext cx="2438400" cy="685800"/>
          </a:xfrm>
          <a:custGeom>
            <a:avLst/>
            <a:gdLst/>
            <a:ahLst/>
            <a:cxnLst/>
            <a:rect l="l" t="t" r="r" b="b"/>
            <a:pathLst>
              <a:path w="2438400" h="685800">
                <a:moveTo>
                  <a:pt x="0" y="0"/>
                </a:moveTo>
                <a:lnTo>
                  <a:pt x="2438400" y="0"/>
                </a:lnTo>
                <a:lnTo>
                  <a:pt x="2438400" y="685800"/>
                </a:lnTo>
                <a:lnTo>
                  <a:pt x="0" y="685800"/>
                </a:lnTo>
                <a:lnTo>
                  <a:pt x="0" y="0"/>
                </a:lnTo>
                <a:close/>
              </a:path>
            </a:pathLst>
          </a:custGeom>
          <a:solidFill>
            <a:srgbClr val="CCFFCC"/>
          </a:solidFill>
        </p:spPr>
        <p:txBody>
          <a:bodyPr wrap="square" lIns="0" tIns="0" rIns="0" bIns="0" rtlCol="0"/>
          <a:lstStyle/>
          <a:p>
            <a:endParaRPr/>
          </a:p>
        </p:txBody>
      </p:sp>
      <p:sp>
        <p:nvSpPr>
          <p:cNvPr id="16" name="object 16"/>
          <p:cNvSpPr txBox="1"/>
          <p:nvPr/>
        </p:nvSpPr>
        <p:spPr>
          <a:xfrm>
            <a:off x="840739" y="3135884"/>
            <a:ext cx="1750060" cy="774065"/>
          </a:xfrm>
          <a:prstGeom prst="rect">
            <a:avLst/>
          </a:prstGeom>
        </p:spPr>
        <p:txBody>
          <a:bodyPr vert="horz" wrap="square" lIns="0" tIns="12700" rIns="0" bIns="0" rtlCol="0">
            <a:spAutoFit/>
          </a:bodyPr>
          <a:lstStyle/>
          <a:p>
            <a:pPr marL="12700">
              <a:lnSpc>
                <a:spcPct val="100000"/>
              </a:lnSpc>
              <a:spcBef>
                <a:spcPts val="100"/>
              </a:spcBef>
            </a:pPr>
            <a:r>
              <a:rPr sz="3600" baseline="-16203" dirty="0">
                <a:latin typeface="Times New Roman"/>
                <a:cs typeface="Times New Roman"/>
              </a:rPr>
              <a:t>100n</a:t>
            </a:r>
            <a:r>
              <a:rPr sz="1600" dirty="0">
                <a:latin typeface="Times New Roman"/>
                <a:cs typeface="Times New Roman"/>
              </a:rPr>
              <a:t>1.9999 </a:t>
            </a:r>
            <a:r>
              <a:rPr sz="3600" baseline="-16203" dirty="0">
                <a:latin typeface="Times New Roman"/>
                <a:cs typeface="Times New Roman"/>
              </a:rPr>
              <a:t>=</a:t>
            </a:r>
            <a:r>
              <a:rPr sz="3600" spc="-150" baseline="-16203" dirty="0">
                <a:latin typeface="Times New Roman"/>
                <a:cs typeface="Times New Roman"/>
              </a:rPr>
              <a:t> </a:t>
            </a:r>
            <a:r>
              <a:rPr sz="3600" baseline="-16203" dirty="0">
                <a:latin typeface="Symbol"/>
                <a:cs typeface="Symbol"/>
              </a:rPr>
              <a:t></a:t>
            </a:r>
            <a:endParaRPr sz="3600" baseline="-16203">
              <a:latin typeface="Symbol"/>
              <a:cs typeface="Symbol"/>
            </a:endParaRPr>
          </a:p>
          <a:p>
            <a:pPr marL="12700">
              <a:lnSpc>
                <a:spcPct val="100000"/>
              </a:lnSpc>
              <a:spcBef>
                <a:spcPts val="130"/>
              </a:spcBef>
            </a:pPr>
            <a:r>
              <a:rPr sz="2400" spc="-5" dirty="0">
                <a:latin typeface="Times New Roman"/>
                <a:cs typeface="Times New Roman"/>
              </a:rPr>
              <a:t>(n</a:t>
            </a:r>
            <a:r>
              <a:rPr sz="2400" spc="-7" baseline="24305" dirty="0">
                <a:latin typeface="Times New Roman"/>
                <a:cs typeface="Times New Roman"/>
              </a:rPr>
              <a:t>2</a:t>
            </a:r>
            <a:r>
              <a:rPr sz="2400" spc="-5" dirty="0">
                <a:latin typeface="Times New Roman"/>
                <a:cs typeface="Times New Roman"/>
              </a:rPr>
              <a:t>)</a:t>
            </a:r>
            <a:endParaRPr sz="2400">
              <a:latin typeface="Times New Roman"/>
              <a:cs typeface="Times New Roman"/>
            </a:endParaRPr>
          </a:p>
        </p:txBody>
      </p:sp>
      <p:sp>
        <p:nvSpPr>
          <p:cNvPr id="17" name="object 17"/>
          <p:cNvSpPr txBox="1"/>
          <p:nvPr/>
        </p:nvSpPr>
        <p:spPr>
          <a:xfrm>
            <a:off x="3812540" y="3358388"/>
            <a:ext cx="776605" cy="452120"/>
          </a:xfrm>
          <a:prstGeom prst="rect">
            <a:avLst/>
          </a:prstGeom>
        </p:spPr>
        <p:txBody>
          <a:bodyPr vert="horz" wrap="square" lIns="0" tIns="12065" rIns="0" bIns="0" rtlCol="0">
            <a:spAutoFit/>
          </a:bodyPr>
          <a:lstStyle/>
          <a:p>
            <a:pPr marL="12700">
              <a:lnSpc>
                <a:spcPct val="100000"/>
              </a:lnSpc>
              <a:spcBef>
                <a:spcPts val="95"/>
              </a:spcBef>
            </a:pPr>
            <a:r>
              <a:rPr sz="2800" dirty="0">
                <a:solidFill>
                  <a:srgbClr val="FF0000"/>
                </a:solidFill>
                <a:latin typeface="Times New Roman"/>
                <a:cs typeface="Times New Roman"/>
              </a:rPr>
              <a:t>F</a:t>
            </a:r>
            <a:r>
              <a:rPr sz="2800" spc="-15" dirty="0">
                <a:solidFill>
                  <a:srgbClr val="FF0000"/>
                </a:solidFill>
                <a:latin typeface="Times New Roman"/>
                <a:cs typeface="Times New Roman"/>
              </a:rPr>
              <a:t>a</a:t>
            </a:r>
            <a:r>
              <a:rPr sz="2800" spc="-5" dirty="0">
                <a:solidFill>
                  <a:srgbClr val="FF0000"/>
                </a:solidFill>
                <a:latin typeface="Times New Roman"/>
                <a:cs typeface="Times New Roman"/>
              </a:rPr>
              <a:t>l</a:t>
            </a:r>
            <a:r>
              <a:rPr sz="2800" dirty="0">
                <a:solidFill>
                  <a:srgbClr val="FF0000"/>
                </a:solidFill>
                <a:latin typeface="Times New Roman"/>
                <a:cs typeface="Times New Roman"/>
              </a:rPr>
              <a:t>s</a:t>
            </a:r>
            <a:r>
              <a:rPr sz="2800" spc="-5" dirty="0">
                <a:solidFill>
                  <a:srgbClr val="FF0000"/>
                </a:solidFill>
                <a:latin typeface="Times New Roman"/>
                <a:cs typeface="Times New Roman"/>
              </a:rPr>
              <a:t>e</a:t>
            </a:r>
            <a:endParaRPr sz="2800">
              <a:latin typeface="Times New Roman"/>
              <a:cs typeface="Times New Roman"/>
            </a:endParaRPr>
          </a:p>
        </p:txBody>
      </p:sp>
      <p:sp>
        <p:nvSpPr>
          <p:cNvPr id="18" name="object 18"/>
          <p:cNvSpPr txBox="1"/>
          <p:nvPr/>
        </p:nvSpPr>
        <p:spPr>
          <a:xfrm>
            <a:off x="5799835" y="3020059"/>
            <a:ext cx="1440180" cy="391160"/>
          </a:xfrm>
          <a:prstGeom prst="rect">
            <a:avLst/>
          </a:prstGeom>
        </p:spPr>
        <p:txBody>
          <a:bodyPr vert="horz" wrap="square" lIns="0" tIns="12700" rIns="0" bIns="0" rtlCol="0">
            <a:spAutoFit/>
          </a:bodyPr>
          <a:lstStyle/>
          <a:p>
            <a:pPr marL="12700">
              <a:lnSpc>
                <a:spcPct val="100000"/>
              </a:lnSpc>
              <a:spcBef>
                <a:spcPts val="100"/>
              </a:spcBef>
            </a:pPr>
            <a:r>
              <a:rPr sz="3600" baseline="-16203" dirty="0">
                <a:solidFill>
                  <a:srgbClr val="FF0000"/>
                </a:solidFill>
                <a:latin typeface="Times New Roman"/>
                <a:cs typeface="Times New Roman"/>
              </a:rPr>
              <a:t>≤</a:t>
            </a:r>
            <a:r>
              <a:rPr sz="3600" spc="-120" baseline="-16203" dirty="0">
                <a:solidFill>
                  <a:srgbClr val="FF0000"/>
                </a:solidFill>
                <a:latin typeface="Times New Roman"/>
                <a:cs typeface="Times New Roman"/>
              </a:rPr>
              <a:t> </a:t>
            </a:r>
            <a:r>
              <a:rPr sz="3600" baseline="-16203" dirty="0">
                <a:solidFill>
                  <a:srgbClr val="FF0000"/>
                </a:solidFill>
                <a:latin typeface="Times New Roman"/>
                <a:cs typeface="Times New Roman"/>
              </a:rPr>
              <a:t>100n</a:t>
            </a:r>
            <a:r>
              <a:rPr sz="1600" dirty="0">
                <a:solidFill>
                  <a:srgbClr val="FF0000"/>
                </a:solidFill>
                <a:latin typeface="Times New Roman"/>
                <a:cs typeface="Times New Roman"/>
              </a:rPr>
              <a:t>1.9999</a:t>
            </a:r>
            <a:endParaRPr sz="1600">
              <a:latin typeface="Times New Roman"/>
              <a:cs typeface="Times New Roman"/>
            </a:endParaRPr>
          </a:p>
        </p:txBody>
      </p:sp>
      <p:sp>
        <p:nvSpPr>
          <p:cNvPr id="19" name="object 19"/>
          <p:cNvSpPr txBox="1"/>
          <p:nvPr/>
        </p:nvSpPr>
        <p:spPr>
          <a:xfrm>
            <a:off x="5260340" y="3111500"/>
            <a:ext cx="3590925" cy="391160"/>
          </a:xfrm>
          <a:prstGeom prst="rect">
            <a:avLst/>
          </a:prstGeom>
        </p:spPr>
        <p:txBody>
          <a:bodyPr vert="horz" wrap="square" lIns="0" tIns="12700" rIns="0" bIns="0" rtlCol="0">
            <a:spAutoFit/>
          </a:bodyPr>
          <a:lstStyle/>
          <a:p>
            <a:pPr marL="12700">
              <a:lnSpc>
                <a:spcPct val="100000"/>
              </a:lnSpc>
              <a:spcBef>
                <a:spcPts val="100"/>
              </a:spcBef>
              <a:tabLst>
                <a:tab pos="2419985" algn="l"/>
              </a:tabLst>
            </a:pPr>
            <a:r>
              <a:rPr sz="2400" spc="-5" dirty="0">
                <a:solidFill>
                  <a:srgbClr val="FF0000"/>
                </a:solidFill>
                <a:latin typeface="Times New Roman"/>
                <a:cs typeface="Times New Roman"/>
              </a:rPr>
              <a:t>cn</a:t>
            </a:r>
            <a:r>
              <a:rPr sz="2400" spc="-7" baseline="24305" dirty="0">
                <a:solidFill>
                  <a:srgbClr val="FF0000"/>
                </a:solidFill>
                <a:latin typeface="Times New Roman"/>
                <a:cs typeface="Times New Roman"/>
              </a:rPr>
              <a:t>2	</a:t>
            </a:r>
            <a:r>
              <a:rPr sz="2400" spc="-5" dirty="0">
                <a:solidFill>
                  <a:srgbClr val="FF0000"/>
                </a:solidFill>
                <a:latin typeface="Times New Roman"/>
                <a:cs typeface="Times New Roman"/>
              </a:rPr>
              <a:t>for </a:t>
            </a:r>
            <a:r>
              <a:rPr sz="2400" dirty="0">
                <a:solidFill>
                  <a:srgbClr val="FF0000"/>
                </a:solidFill>
                <a:latin typeface="Times New Roman"/>
                <a:cs typeface="Times New Roman"/>
              </a:rPr>
              <a:t>n ≥</a:t>
            </a:r>
            <a:r>
              <a:rPr sz="2400" spc="-90" dirty="0">
                <a:solidFill>
                  <a:srgbClr val="FF0000"/>
                </a:solidFill>
                <a:latin typeface="Times New Roman"/>
                <a:cs typeface="Times New Roman"/>
              </a:rPr>
              <a:t> </a:t>
            </a:r>
            <a:r>
              <a:rPr sz="2400" dirty="0">
                <a:solidFill>
                  <a:srgbClr val="FF0000"/>
                </a:solidFill>
                <a:latin typeface="Times New Roman"/>
                <a:cs typeface="Times New Roman"/>
              </a:rPr>
              <a:t>n</a:t>
            </a:r>
            <a:r>
              <a:rPr sz="2400" baseline="-20833" dirty="0">
                <a:solidFill>
                  <a:srgbClr val="FF0000"/>
                </a:solidFill>
                <a:latin typeface="Times New Roman"/>
                <a:cs typeface="Times New Roman"/>
              </a:rPr>
              <a:t>0</a:t>
            </a:r>
            <a:endParaRPr sz="2400" baseline="-20833">
              <a:latin typeface="Times New Roman"/>
              <a:cs typeface="Times New Roman"/>
            </a:endParaRPr>
          </a:p>
        </p:txBody>
      </p:sp>
      <p:sp>
        <p:nvSpPr>
          <p:cNvPr id="20" name="object 20"/>
          <p:cNvSpPr txBox="1"/>
          <p:nvPr/>
        </p:nvSpPr>
        <p:spPr>
          <a:xfrm>
            <a:off x="8529319" y="3821684"/>
            <a:ext cx="127000" cy="269240"/>
          </a:xfrm>
          <a:prstGeom prst="rect">
            <a:avLst/>
          </a:prstGeom>
        </p:spPr>
        <p:txBody>
          <a:bodyPr vert="horz" wrap="square" lIns="0" tIns="12065" rIns="0" bIns="0" rtlCol="0">
            <a:spAutoFit/>
          </a:bodyPr>
          <a:lstStyle/>
          <a:p>
            <a:pPr marL="12700">
              <a:lnSpc>
                <a:spcPct val="100000"/>
              </a:lnSpc>
              <a:spcBef>
                <a:spcPts val="95"/>
              </a:spcBef>
            </a:pPr>
            <a:r>
              <a:rPr sz="1600" spc="-5" dirty="0">
                <a:solidFill>
                  <a:srgbClr val="FF0000"/>
                </a:solidFill>
                <a:latin typeface="Times New Roman"/>
                <a:cs typeface="Times New Roman"/>
              </a:rPr>
              <a:t>0</a:t>
            </a:r>
            <a:endParaRPr sz="1600">
              <a:latin typeface="Times New Roman"/>
              <a:cs typeface="Times New Roman"/>
            </a:endParaRPr>
          </a:p>
        </p:txBody>
      </p:sp>
      <p:sp>
        <p:nvSpPr>
          <p:cNvPr id="21" name="object 21"/>
          <p:cNvSpPr/>
          <p:nvPr/>
        </p:nvSpPr>
        <p:spPr>
          <a:xfrm>
            <a:off x="0" y="4550664"/>
            <a:ext cx="9144000" cy="99060"/>
          </a:xfrm>
          <a:prstGeom prst="rect">
            <a:avLst/>
          </a:prstGeom>
          <a:blipFill>
            <a:blip r:embed="rId3" cstate="print"/>
            <a:stretch>
              <a:fillRect/>
            </a:stretch>
          </a:blipFill>
        </p:spPr>
        <p:txBody>
          <a:bodyPr wrap="square" lIns="0" tIns="0" rIns="0" bIns="0" rtlCol="0"/>
          <a:lstStyle/>
          <a:p>
            <a:endParaRPr/>
          </a:p>
        </p:txBody>
      </p:sp>
      <p:sp>
        <p:nvSpPr>
          <p:cNvPr id="22" name="object 22"/>
          <p:cNvSpPr/>
          <p:nvPr/>
        </p:nvSpPr>
        <p:spPr>
          <a:xfrm>
            <a:off x="0" y="4572000"/>
            <a:ext cx="9144000" cy="0"/>
          </a:xfrm>
          <a:custGeom>
            <a:avLst/>
            <a:gdLst/>
            <a:ahLst/>
            <a:cxnLst/>
            <a:rect l="l" t="t" r="r" b="b"/>
            <a:pathLst>
              <a:path w="9144000">
                <a:moveTo>
                  <a:pt x="0" y="0"/>
                </a:moveTo>
                <a:lnTo>
                  <a:pt x="9144000" y="0"/>
                </a:lnTo>
              </a:path>
            </a:pathLst>
          </a:custGeom>
          <a:ln w="19050">
            <a:solidFill>
              <a:srgbClr val="53548A"/>
            </a:solidFill>
          </a:ln>
        </p:spPr>
        <p:txBody>
          <a:bodyPr wrap="square" lIns="0" tIns="0" rIns="0" bIns="0" rtlCol="0"/>
          <a:lstStyle/>
          <a:p>
            <a:endParaRPr/>
          </a:p>
        </p:txBody>
      </p:sp>
      <p:sp>
        <p:nvSpPr>
          <p:cNvPr id="23" name="object 23"/>
          <p:cNvSpPr txBox="1"/>
          <p:nvPr/>
        </p:nvSpPr>
        <p:spPr>
          <a:xfrm>
            <a:off x="762000" y="4953000"/>
            <a:ext cx="2667000" cy="685800"/>
          </a:xfrm>
          <a:prstGeom prst="rect">
            <a:avLst/>
          </a:prstGeom>
          <a:solidFill>
            <a:srgbClr val="CCFFCC"/>
          </a:solidFill>
        </p:spPr>
        <p:txBody>
          <a:bodyPr vert="horz" wrap="square" lIns="0" tIns="0" rIns="0" bIns="0" rtlCol="0">
            <a:spAutoFit/>
          </a:bodyPr>
          <a:lstStyle/>
          <a:p>
            <a:pPr marL="91440">
              <a:lnSpc>
                <a:spcPts val="2620"/>
              </a:lnSpc>
            </a:pPr>
            <a:r>
              <a:rPr sz="3900" spc="15" baseline="-17094" dirty="0">
                <a:latin typeface="Times New Roman"/>
                <a:cs typeface="Times New Roman"/>
              </a:rPr>
              <a:t>10</a:t>
            </a:r>
            <a:r>
              <a:rPr sz="1700" spc="10" dirty="0">
                <a:latin typeface="Times New Roman"/>
                <a:cs typeface="Times New Roman"/>
              </a:rPr>
              <a:t>-9</a:t>
            </a:r>
            <a:r>
              <a:rPr sz="3900" spc="15" baseline="-17094" dirty="0">
                <a:latin typeface="Times New Roman"/>
                <a:cs typeface="Times New Roman"/>
              </a:rPr>
              <a:t>n</a:t>
            </a:r>
            <a:r>
              <a:rPr sz="1700" spc="10" dirty="0">
                <a:latin typeface="Times New Roman"/>
                <a:cs typeface="Times New Roman"/>
              </a:rPr>
              <a:t>2.0001 </a:t>
            </a:r>
            <a:r>
              <a:rPr sz="3900" baseline="-17094" dirty="0">
                <a:latin typeface="Times New Roman"/>
                <a:cs typeface="Times New Roman"/>
              </a:rPr>
              <a:t>= </a:t>
            </a:r>
            <a:r>
              <a:rPr sz="3900" baseline="-17094" dirty="0">
                <a:latin typeface="Symbol"/>
                <a:cs typeface="Symbol"/>
              </a:rPr>
              <a:t></a:t>
            </a:r>
            <a:r>
              <a:rPr sz="3900" spc="-127" baseline="-17094" dirty="0">
                <a:latin typeface="Times New Roman"/>
                <a:cs typeface="Times New Roman"/>
              </a:rPr>
              <a:t> </a:t>
            </a:r>
            <a:r>
              <a:rPr sz="3900" baseline="-17094" dirty="0">
                <a:latin typeface="Times New Roman"/>
                <a:cs typeface="Times New Roman"/>
              </a:rPr>
              <a:t>(n</a:t>
            </a:r>
            <a:r>
              <a:rPr sz="1700" dirty="0">
                <a:latin typeface="Times New Roman"/>
                <a:cs typeface="Times New Roman"/>
              </a:rPr>
              <a:t>2</a:t>
            </a:r>
            <a:r>
              <a:rPr sz="3900" baseline="-17094" dirty="0">
                <a:latin typeface="Times New Roman"/>
                <a:cs typeface="Times New Roman"/>
              </a:rPr>
              <a:t>)</a:t>
            </a:r>
            <a:endParaRPr sz="3900" baseline="-17094">
              <a:latin typeface="Times New Roman"/>
              <a:cs typeface="Times New Roman"/>
            </a:endParaRPr>
          </a:p>
        </p:txBody>
      </p:sp>
      <p:sp>
        <p:nvSpPr>
          <p:cNvPr id="24" name="object 24"/>
          <p:cNvSpPr txBox="1"/>
          <p:nvPr/>
        </p:nvSpPr>
        <p:spPr>
          <a:xfrm>
            <a:off x="3888740" y="4958588"/>
            <a:ext cx="685165" cy="452120"/>
          </a:xfrm>
          <a:prstGeom prst="rect">
            <a:avLst/>
          </a:prstGeom>
        </p:spPr>
        <p:txBody>
          <a:bodyPr vert="horz" wrap="square" lIns="0" tIns="12065" rIns="0" bIns="0" rtlCol="0">
            <a:spAutoFit/>
          </a:bodyPr>
          <a:lstStyle/>
          <a:p>
            <a:pPr marL="12700">
              <a:lnSpc>
                <a:spcPct val="100000"/>
              </a:lnSpc>
              <a:spcBef>
                <a:spcPts val="95"/>
              </a:spcBef>
            </a:pPr>
            <a:r>
              <a:rPr sz="2800" spc="-110" dirty="0">
                <a:solidFill>
                  <a:srgbClr val="FF0000"/>
                </a:solidFill>
                <a:latin typeface="Times New Roman"/>
                <a:cs typeface="Times New Roman"/>
              </a:rPr>
              <a:t>T</a:t>
            </a:r>
            <a:r>
              <a:rPr sz="2800" dirty="0">
                <a:solidFill>
                  <a:srgbClr val="FF0000"/>
                </a:solidFill>
                <a:latin typeface="Times New Roman"/>
                <a:cs typeface="Times New Roman"/>
              </a:rPr>
              <a:t>rue</a:t>
            </a:r>
            <a:endParaRPr sz="2800">
              <a:latin typeface="Times New Roman"/>
              <a:cs typeface="Times New Roman"/>
            </a:endParaRPr>
          </a:p>
        </p:txBody>
      </p:sp>
      <p:sp>
        <p:nvSpPr>
          <p:cNvPr id="25" name="object 25"/>
          <p:cNvSpPr/>
          <p:nvPr/>
        </p:nvSpPr>
        <p:spPr>
          <a:xfrm>
            <a:off x="868680" y="2955035"/>
            <a:ext cx="2225040" cy="1542288"/>
          </a:xfrm>
          <a:prstGeom prst="rect">
            <a:avLst/>
          </a:prstGeom>
          <a:blipFill>
            <a:blip r:embed="rId4" cstate="print"/>
            <a:stretch>
              <a:fillRect/>
            </a:stretch>
          </a:blipFill>
        </p:spPr>
        <p:txBody>
          <a:bodyPr wrap="square" lIns="0" tIns="0" rIns="0" bIns="0" rtlCol="0"/>
          <a:lstStyle/>
          <a:p>
            <a:endParaRPr/>
          </a:p>
        </p:txBody>
      </p:sp>
      <p:sp>
        <p:nvSpPr>
          <p:cNvPr id="26" name="object 26"/>
          <p:cNvSpPr/>
          <p:nvPr/>
        </p:nvSpPr>
        <p:spPr>
          <a:xfrm>
            <a:off x="914400" y="2971800"/>
            <a:ext cx="2133600" cy="1447800"/>
          </a:xfrm>
          <a:custGeom>
            <a:avLst/>
            <a:gdLst/>
            <a:ahLst/>
            <a:cxnLst/>
            <a:rect l="l" t="t" r="r" b="b"/>
            <a:pathLst>
              <a:path w="2133600" h="1447800">
                <a:moveTo>
                  <a:pt x="0" y="0"/>
                </a:moveTo>
                <a:lnTo>
                  <a:pt x="2133600" y="1447800"/>
                </a:lnTo>
              </a:path>
            </a:pathLst>
          </a:custGeom>
          <a:ln w="19050">
            <a:solidFill>
              <a:srgbClr val="53548A"/>
            </a:solidFill>
          </a:ln>
        </p:spPr>
        <p:txBody>
          <a:bodyPr wrap="square" lIns="0" tIns="0" rIns="0" bIns="0" rtlCol="0"/>
          <a:lstStyle/>
          <a:p>
            <a:endParaRPr/>
          </a:p>
        </p:txBody>
      </p:sp>
      <p:sp>
        <p:nvSpPr>
          <p:cNvPr id="27" name="object 27"/>
          <p:cNvSpPr/>
          <p:nvPr/>
        </p:nvSpPr>
        <p:spPr>
          <a:xfrm>
            <a:off x="1097280" y="2953511"/>
            <a:ext cx="1767839" cy="1539239"/>
          </a:xfrm>
          <a:prstGeom prst="rect">
            <a:avLst/>
          </a:prstGeom>
          <a:blipFill>
            <a:blip r:embed="rId5" cstate="print"/>
            <a:stretch>
              <a:fillRect/>
            </a:stretch>
          </a:blipFill>
        </p:spPr>
        <p:txBody>
          <a:bodyPr wrap="square" lIns="0" tIns="0" rIns="0" bIns="0" rtlCol="0"/>
          <a:lstStyle/>
          <a:p>
            <a:endParaRPr/>
          </a:p>
        </p:txBody>
      </p:sp>
      <p:sp>
        <p:nvSpPr>
          <p:cNvPr id="28" name="object 28"/>
          <p:cNvSpPr/>
          <p:nvPr/>
        </p:nvSpPr>
        <p:spPr>
          <a:xfrm>
            <a:off x="1143000" y="2971800"/>
            <a:ext cx="1676400" cy="1447800"/>
          </a:xfrm>
          <a:custGeom>
            <a:avLst/>
            <a:gdLst/>
            <a:ahLst/>
            <a:cxnLst/>
            <a:rect l="l" t="t" r="r" b="b"/>
            <a:pathLst>
              <a:path w="1676400" h="1447800">
                <a:moveTo>
                  <a:pt x="1676400" y="0"/>
                </a:moveTo>
                <a:lnTo>
                  <a:pt x="0" y="1447800"/>
                </a:lnTo>
              </a:path>
            </a:pathLst>
          </a:custGeom>
          <a:ln w="19050">
            <a:solidFill>
              <a:srgbClr val="53548A"/>
            </a:solidFill>
          </a:ln>
        </p:spPr>
        <p:txBody>
          <a:bodyPr wrap="square" lIns="0" tIns="0" rIns="0" bIns="0" rtlCol="0"/>
          <a:lstStyle/>
          <a:p>
            <a:endParaRPr/>
          </a:p>
        </p:txBody>
      </p:sp>
      <p:sp>
        <p:nvSpPr>
          <p:cNvPr id="29" name="object 29"/>
          <p:cNvSpPr txBox="1"/>
          <p:nvPr/>
        </p:nvSpPr>
        <p:spPr>
          <a:xfrm>
            <a:off x="5335015" y="3553459"/>
            <a:ext cx="3220085" cy="939800"/>
          </a:xfrm>
          <a:prstGeom prst="rect">
            <a:avLst/>
          </a:prstGeom>
        </p:spPr>
        <p:txBody>
          <a:bodyPr vert="horz" wrap="square" lIns="0" tIns="104140" rIns="0" bIns="0" rtlCol="0">
            <a:spAutoFit/>
          </a:bodyPr>
          <a:lstStyle/>
          <a:p>
            <a:pPr marL="12700">
              <a:lnSpc>
                <a:spcPct val="100000"/>
              </a:lnSpc>
              <a:spcBef>
                <a:spcPts val="820"/>
              </a:spcBef>
              <a:tabLst>
                <a:tab pos="2303145" algn="l"/>
              </a:tabLst>
            </a:pPr>
            <a:r>
              <a:rPr sz="2400" dirty="0">
                <a:solidFill>
                  <a:srgbClr val="FF0000"/>
                </a:solidFill>
                <a:latin typeface="Times New Roman"/>
                <a:cs typeface="Times New Roman"/>
              </a:rPr>
              <a:t>n</a:t>
            </a:r>
            <a:r>
              <a:rPr sz="2400" baseline="24305" dirty="0">
                <a:solidFill>
                  <a:srgbClr val="FF0000"/>
                </a:solidFill>
                <a:latin typeface="Times New Roman"/>
                <a:cs typeface="Times New Roman"/>
              </a:rPr>
              <a:t>0.0001</a:t>
            </a:r>
            <a:r>
              <a:rPr sz="2400" spc="-7" baseline="24305" dirty="0">
                <a:solidFill>
                  <a:srgbClr val="FF0000"/>
                </a:solidFill>
                <a:latin typeface="Times New Roman"/>
                <a:cs typeface="Times New Roman"/>
              </a:rPr>
              <a:t> </a:t>
            </a:r>
            <a:r>
              <a:rPr sz="2400" dirty="0">
                <a:solidFill>
                  <a:srgbClr val="FF0000"/>
                </a:solidFill>
                <a:latin typeface="Times New Roman"/>
                <a:cs typeface="Times New Roman"/>
              </a:rPr>
              <a:t>≤</a:t>
            </a:r>
            <a:r>
              <a:rPr sz="2400" spc="-10" dirty="0">
                <a:solidFill>
                  <a:srgbClr val="FF0000"/>
                </a:solidFill>
                <a:latin typeface="Times New Roman"/>
                <a:cs typeface="Times New Roman"/>
              </a:rPr>
              <a:t> </a:t>
            </a:r>
            <a:r>
              <a:rPr sz="2400" dirty="0">
                <a:solidFill>
                  <a:srgbClr val="FF0000"/>
                </a:solidFill>
                <a:latin typeface="Times New Roman"/>
                <a:cs typeface="Times New Roman"/>
              </a:rPr>
              <a:t>(100/c)	</a:t>
            </a:r>
            <a:r>
              <a:rPr sz="2400" spc="-5" dirty="0">
                <a:solidFill>
                  <a:srgbClr val="FF0000"/>
                </a:solidFill>
                <a:latin typeface="Times New Roman"/>
                <a:cs typeface="Times New Roman"/>
              </a:rPr>
              <a:t>for</a:t>
            </a:r>
            <a:r>
              <a:rPr sz="2400" spc="-80" dirty="0">
                <a:solidFill>
                  <a:srgbClr val="FF0000"/>
                </a:solidFill>
                <a:latin typeface="Times New Roman"/>
                <a:cs typeface="Times New Roman"/>
              </a:rPr>
              <a:t> </a:t>
            </a:r>
            <a:r>
              <a:rPr sz="2400" dirty="0">
                <a:solidFill>
                  <a:srgbClr val="FF0000"/>
                </a:solidFill>
                <a:latin typeface="Times New Roman"/>
                <a:cs typeface="Times New Roman"/>
              </a:rPr>
              <a:t>n≥n</a:t>
            </a:r>
            <a:endParaRPr sz="2400">
              <a:latin typeface="Times New Roman"/>
              <a:cs typeface="Times New Roman"/>
            </a:endParaRPr>
          </a:p>
          <a:p>
            <a:pPr marL="928369">
              <a:lnSpc>
                <a:spcPct val="100000"/>
              </a:lnSpc>
              <a:spcBef>
                <a:spcPts val="720"/>
              </a:spcBef>
            </a:pPr>
            <a:r>
              <a:rPr sz="2400" spc="-5" dirty="0">
                <a:solidFill>
                  <a:srgbClr val="FF0000"/>
                </a:solidFill>
                <a:latin typeface="Times New Roman"/>
                <a:cs typeface="Times New Roman"/>
              </a:rPr>
              <a:t>Contradiction</a:t>
            </a:r>
            <a:endParaRPr sz="2400">
              <a:latin typeface="Times New Roman"/>
              <a:cs typeface="Times New Roman"/>
            </a:endParaRPr>
          </a:p>
        </p:txBody>
      </p:sp>
      <p:sp>
        <p:nvSpPr>
          <p:cNvPr id="30" name="object 30"/>
          <p:cNvSpPr txBox="1"/>
          <p:nvPr/>
        </p:nvSpPr>
        <p:spPr>
          <a:xfrm>
            <a:off x="5086603" y="4544059"/>
            <a:ext cx="3912235" cy="1092200"/>
          </a:xfrm>
          <a:prstGeom prst="rect">
            <a:avLst/>
          </a:prstGeom>
        </p:spPr>
        <p:txBody>
          <a:bodyPr vert="horz" wrap="square" lIns="0" tIns="180340" rIns="0" bIns="0" rtlCol="0">
            <a:spAutoFit/>
          </a:bodyPr>
          <a:lstStyle/>
          <a:p>
            <a:pPr marL="262255">
              <a:lnSpc>
                <a:spcPct val="100000"/>
              </a:lnSpc>
              <a:spcBef>
                <a:spcPts val="1420"/>
              </a:spcBef>
            </a:pPr>
            <a:r>
              <a:rPr sz="2400" spc="-5" dirty="0">
                <a:solidFill>
                  <a:srgbClr val="FF0000"/>
                </a:solidFill>
                <a:latin typeface="Times New Roman"/>
                <a:cs typeface="Times New Roman"/>
              </a:rPr>
              <a:t>Choose </a:t>
            </a:r>
            <a:r>
              <a:rPr sz="2400" dirty="0">
                <a:solidFill>
                  <a:srgbClr val="FF0000"/>
                </a:solidFill>
                <a:latin typeface="Times New Roman"/>
                <a:cs typeface="Times New Roman"/>
              </a:rPr>
              <a:t>c = </a:t>
            </a:r>
            <a:r>
              <a:rPr sz="2400" spc="-5" dirty="0">
                <a:solidFill>
                  <a:srgbClr val="FF0000"/>
                </a:solidFill>
                <a:latin typeface="Times New Roman"/>
                <a:cs typeface="Times New Roman"/>
              </a:rPr>
              <a:t>10</a:t>
            </a:r>
            <a:r>
              <a:rPr sz="2400" spc="-7" baseline="24305" dirty="0">
                <a:solidFill>
                  <a:srgbClr val="FF0000"/>
                </a:solidFill>
                <a:latin typeface="Times New Roman"/>
                <a:cs typeface="Times New Roman"/>
              </a:rPr>
              <a:t>-9 </a:t>
            </a:r>
            <a:r>
              <a:rPr sz="2400" dirty="0">
                <a:solidFill>
                  <a:srgbClr val="FF0000"/>
                </a:solidFill>
                <a:latin typeface="Times New Roman"/>
                <a:cs typeface="Times New Roman"/>
              </a:rPr>
              <a:t>and </a:t>
            </a:r>
            <a:r>
              <a:rPr sz="2400" spc="-5" dirty="0">
                <a:solidFill>
                  <a:srgbClr val="FF0000"/>
                </a:solidFill>
                <a:latin typeface="Times New Roman"/>
                <a:cs typeface="Times New Roman"/>
              </a:rPr>
              <a:t>n</a:t>
            </a:r>
            <a:r>
              <a:rPr sz="2400" spc="-7" baseline="-20833" dirty="0">
                <a:solidFill>
                  <a:srgbClr val="FF0000"/>
                </a:solidFill>
                <a:latin typeface="Times New Roman"/>
                <a:cs typeface="Times New Roman"/>
              </a:rPr>
              <a:t>0</a:t>
            </a:r>
            <a:r>
              <a:rPr sz="2400" spc="-60" baseline="-20833" dirty="0">
                <a:solidFill>
                  <a:srgbClr val="FF0000"/>
                </a:solidFill>
                <a:latin typeface="Times New Roman"/>
                <a:cs typeface="Times New Roman"/>
              </a:rPr>
              <a:t> </a:t>
            </a:r>
            <a:r>
              <a:rPr sz="2400" dirty="0">
                <a:solidFill>
                  <a:srgbClr val="FF0000"/>
                </a:solidFill>
                <a:latin typeface="Times New Roman"/>
                <a:cs typeface="Times New Roman"/>
              </a:rPr>
              <a:t>=1</a:t>
            </a:r>
            <a:endParaRPr sz="2400">
              <a:latin typeface="Times New Roman"/>
              <a:cs typeface="Times New Roman"/>
            </a:endParaRPr>
          </a:p>
          <a:p>
            <a:pPr marL="12700">
              <a:lnSpc>
                <a:spcPct val="100000"/>
              </a:lnSpc>
              <a:spcBef>
                <a:spcPts val="1320"/>
              </a:spcBef>
            </a:pPr>
            <a:r>
              <a:rPr sz="2400" dirty="0">
                <a:solidFill>
                  <a:srgbClr val="FF0000"/>
                </a:solidFill>
                <a:latin typeface="Times New Roman"/>
                <a:cs typeface="Times New Roman"/>
              </a:rPr>
              <a:t>0 ≤ </a:t>
            </a:r>
            <a:r>
              <a:rPr sz="2400" spc="-10" dirty="0">
                <a:solidFill>
                  <a:srgbClr val="FF0000"/>
                </a:solidFill>
                <a:latin typeface="Times New Roman"/>
                <a:cs typeface="Times New Roman"/>
              </a:rPr>
              <a:t>10</a:t>
            </a:r>
            <a:r>
              <a:rPr sz="2400" spc="-15" baseline="24305" dirty="0">
                <a:solidFill>
                  <a:srgbClr val="FF0000"/>
                </a:solidFill>
                <a:latin typeface="Times New Roman"/>
                <a:cs typeface="Times New Roman"/>
              </a:rPr>
              <a:t>-9</a:t>
            </a:r>
            <a:r>
              <a:rPr sz="2400" spc="-10" dirty="0">
                <a:solidFill>
                  <a:srgbClr val="FF0000"/>
                </a:solidFill>
                <a:latin typeface="Times New Roman"/>
                <a:cs typeface="Times New Roman"/>
              </a:rPr>
              <a:t>n</a:t>
            </a:r>
            <a:r>
              <a:rPr sz="2400" spc="-15" baseline="24305" dirty="0">
                <a:solidFill>
                  <a:srgbClr val="FF0000"/>
                </a:solidFill>
                <a:latin typeface="Times New Roman"/>
                <a:cs typeface="Times New Roman"/>
              </a:rPr>
              <a:t>2 </a:t>
            </a:r>
            <a:r>
              <a:rPr sz="2400" dirty="0">
                <a:solidFill>
                  <a:srgbClr val="FF0000"/>
                </a:solidFill>
                <a:latin typeface="Times New Roman"/>
                <a:cs typeface="Times New Roman"/>
              </a:rPr>
              <a:t>≤ </a:t>
            </a:r>
            <a:r>
              <a:rPr sz="2400" spc="-5" dirty="0">
                <a:solidFill>
                  <a:srgbClr val="FF0000"/>
                </a:solidFill>
                <a:latin typeface="Times New Roman"/>
                <a:cs typeface="Times New Roman"/>
              </a:rPr>
              <a:t>10</a:t>
            </a:r>
            <a:r>
              <a:rPr sz="2400" spc="-7" baseline="24305" dirty="0">
                <a:solidFill>
                  <a:srgbClr val="FF0000"/>
                </a:solidFill>
                <a:latin typeface="Times New Roman"/>
                <a:cs typeface="Times New Roman"/>
              </a:rPr>
              <a:t>-9</a:t>
            </a:r>
            <a:r>
              <a:rPr sz="2400" spc="-5" dirty="0">
                <a:solidFill>
                  <a:srgbClr val="FF0000"/>
                </a:solidFill>
                <a:latin typeface="Times New Roman"/>
                <a:cs typeface="Times New Roman"/>
              </a:rPr>
              <a:t>n</a:t>
            </a:r>
            <a:r>
              <a:rPr sz="2400" spc="-7" baseline="24305" dirty="0">
                <a:solidFill>
                  <a:srgbClr val="FF0000"/>
                </a:solidFill>
                <a:latin typeface="Times New Roman"/>
                <a:cs typeface="Times New Roman"/>
              </a:rPr>
              <a:t>2.0001 </a:t>
            </a:r>
            <a:r>
              <a:rPr sz="2400" spc="-5" dirty="0">
                <a:solidFill>
                  <a:srgbClr val="FF0000"/>
                </a:solidFill>
                <a:latin typeface="Times New Roman"/>
                <a:cs typeface="Times New Roman"/>
              </a:rPr>
              <a:t>for </a:t>
            </a:r>
            <a:r>
              <a:rPr sz="2400" dirty="0">
                <a:solidFill>
                  <a:srgbClr val="FF0000"/>
                </a:solidFill>
                <a:latin typeface="Times New Roman"/>
                <a:cs typeface="Times New Roman"/>
              </a:rPr>
              <a:t>n</a:t>
            </a:r>
            <a:r>
              <a:rPr sz="2400" spc="-135" dirty="0">
                <a:solidFill>
                  <a:srgbClr val="FF0000"/>
                </a:solidFill>
                <a:latin typeface="Times New Roman"/>
                <a:cs typeface="Times New Roman"/>
              </a:rPr>
              <a:t> </a:t>
            </a:r>
            <a:r>
              <a:rPr sz="2400" dirty="0">
                <a:solidFill>
                  <a:srgbClr val="FF0000"/>
                </a:solidFill>
                <a:latin typeface="Times New Roman"/>
                <a:cs typeface="Times New Roman"/>
              </a:rPr>
              <a:t>≥1</a:t>
            </a:r>
            <a:endParaRPr sz="2400">
              <a:latin typeface="Times New Roman"/>
              <a:cs typeface="Times New Roman"/>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1234439"/>
            <a:ext cx="9144000" cy="320040"/>
          </a:xfrm>
          <a:custGeom>
            <a:avLst/>
            <a:gdLst/>
            <a:ahLst/>
            <a:cxnLst/>
            <a:rect l="l" t="t" r="r" b="b"/>
            <a:pathLst>
              <a:path w="9144000" h="320040">
                <a:moveTo>
                  <a:pt x="0" y="320039"/>
                </a:moveTo>
                <a:lnTo>
                  <a:pt x="9144000" y="320039"/>
                </a:lnTo>
                <a:lnTo>
                  <a:pt x="9144000" y="0"/>
                </a:lnTo>
                <a:lnTo>
                  <a:pt x="0" y="0"/>
                </a:lnTo>
                <a:lnTo>
                  <a:pt x="0" y="320039"/>
                </a:lnTo>
                <a:close/>
              </a:path>
            </a:pathLst>
          </a:custGeom>
          <a:solidFill>
            <a:srgbClr val="FFFFFF"/>
          </a:solidFill>
        </p:spPr>
        <p:txBody>
          <a:bodyPr wrap="square" lIns="0" tIns="0" rIns="0" bIns="0" rtlCol="0"/>
          <a:lstStyle/>
          <a:p>
            <a:endParaRPr/>
          </a:p>
        </p:txBody>
      </p:sp>
      <p:sp>
        <p:nvSpPr>
          <p:cNvPr id="3" name="object 3"/>
          <p:cNvSpPr/>
          <p:nvPr/>
        </p:nvSpPr>
        <p:spPr>
          <a:xfrm>
            <a:off x="0" y="1280160"/>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438086"/>
          </a:solidFill>
        </p:spPr>
        <p:txBody>
          <a:bodyPr wrap="square" lIns="0" tIns="0" rIns="0" bIns="0" rtlCol="0"/>
          <a:lstStyle/>
          <a:p>
            <a:endParaRPr/>
          </a:p>
        </p:txBody>
      </p:sp>
      <p:sp>
        <p:nvSpPr>
          <p:cNvPr id="4" name="object 4"/>
          <p:cNvSpPr/>
          <p:nvPr/>
        </p:nvSpPr>
        <p:spPr>
          <a:xfrm>
            <a:off x="0" y="1280160"/>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438086"/>
          </a:solidFill>
        </p:spPr>
        <p:txBody>
          <a:bodyPr wrap="square" lIns="0" tIns="0" rIns="0" bIns="0" rtlCol="0"/>
          <a:lstStyle/>
          <a:p>
            <a:endParaRPr/>
          </a:p>
        </p:txBody>
      </p:sp>
      <p:sp>
        <p:nvSpPr>
          <p:cNvPr id="5" name="object 5"/>
          <p:cNvSpPr/>
          <p:nvPr/>
        </p:nvSpPr>
        <p:spPr>
          <a:xfrm>
            <a:off x="590550" y="1280160"/>
            <a:ext cx="8553450" cy="228600"/>
          </a:xfrm>
          <a:custGeom>
            <a:avLst/>
            <a:gdLst/>
            <a:ahLst/>
            <a:cxnLst/>
            <a:rect l="l" t="t" r="r" b="b"/>
            <a:pathLst>
              <a:path w="8553450" h="228600">
                <a:moveTo>
                  <a:pt x="0" y="0"/>
                </a:moveTo>
                <a:lnTo>
                  <a:pt x="8553450" y="0"/>
                </a:lnTo>
                <a:lnTo>
                  <a:pt x="8553450" y="228600"/>
                </a:lnTo>
                <a:lnTo>
                  <a:pt x="0" y="228600"/>
                </a:lnTo>
                <a:lnTo>
                  <a:pt x="0" y="0"/>
                </a:lnTo>
                <a:close/>
              </a:path>
            </a:pathLst>
          </a:custGeom>
          <a:solidFill>
            <a:srgbClr val="53548A"/>
          </a:solidFill>
        </p:spPr>
        <p:txBody>
          <a:bodyPr wrap="square" lIns="0" tIns="0" rIns="0" bIns="0" rtlCol="0"/>
          <a:lstStyle/>
          <a:p>
            <a:endParaRPr/>
          </a:p>
        </p:txBody>
      </p:sp>
      <p:sp>
        <p:nvSpPr>
          <p:cNvPr id="6" name="object 6"/>
          <p:cNvSpPr/>
          <p:nvPr/>
        </p:nvSpPr>
        <p:spPr>
          <a:xfrm>
            <a:off x="590550" y="1280160"/>
            <a:ext cx="8553450" cy="228600"/>
          </a:xfrm>
          <a:custGeom>
            <a:avLst/>
            <a:gdLst/>
            <a:ahLst/>
            <a:cxnLst/>
            <a:rect l="l" t="t" r="r" b="b"/>
            <a:pathLst>
              <a:path w="8553450" h="228600">
                <a:moveTo>
                  <a:pt x="0" y="0"/>
                </a:moveTo>
                <a:lnTo>
                  <a:pt x="8553450" y="0"/>
                </a:lnTo>
                <a:lnTo>
                  <a:pt x="8553450" y="228600"/>
                </a:lnTo>
                <a:lnTo>
                  <a:pt x="0" y="228600"/>
                </a:lnTo>
                <a:lnTo>
                  <a:pt x="0" y="0"/>
                </a:lnTo>
                <a:close/>
              </a:path>
            </a:pathLst>
          </a:custGeom>
          <a:solidFill>
            <a:srgbClr val="53548A"/>
          </a:solidFill>
        </p:spPr>
        <p:txBody>
          <a:bodyPr wrap="square" lIns="0" tIns="0" rIns="0" bIns="0" rtlCol="0"/>
          <a:lstStyle/>
          <a:p>
            <a:endParaRPr/>
          </a:p>
        </p:txBody>
      </p:sp>
      <p:sp>
        <p:nvSpPr>
          <p:cNvPr id="7" name="object 7"/>
          <p:cNvSpPr/>
          <p:nvPr/>
        </p:nvSpPr>
        <p:spPr>
          <a:xfrm>
            <a:off x="722376" y="6227064"/>
            <a:ext cx="8080248" cy="97535"/>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762000" y="6248400"/>
            <a:ext cx="8001000" cy="0"/>
          </a:xfrm>
          <a:custGeom>
            <a:avLst/>
            <a:gdLst/>
            <a:ahLst/>
            <a:cxnLst/>
            <a:rect l="l" t="t" r="r" b="b"/>
            <a:pathLst>
              <a:path w="8001000">
                <a:moveTo>
                  <a:pt x="0" y="0"/>
                </a:moveTo>
                <a:lnTo>
                  <a:pt x="8001000" y="0"/>
                </a:lnTo>
              </a:path>
            </a:pathLst>
          </a:custGeom>
          <a:ln w="19050">
            <a:solidFill>
              <a:srgbClr val="53548A"/>
            </a:solidFill>
          </a:ln>
        </p:spPr>
        <p:txBody>
          <a:bodyPr wrap="square" lIns="0" tIns="0" rIns="0" bIns="0" rtlCol="0"/>
          <a:lstStyle/>
          <a:p>
            <a:endParaRPr/>
          </a:p>
        </p:txBody>
      </p:sp>
      <p:sp>
        <p:nvSpPr>
          <p:cNvPr id="9" name="object 9"/>
          <p:cNvSpPr txBox="1">
            <a:spLocks noGrp="1"/>
          </p:cNvSpPr>
          <p:nvPr>
            <p:ph type="title"/>
          </p:nvPr>
        </p:nvSpPr>
        <p:spPr>
          <a:xfrm>
            <a:off x="688340" y="423164"/>
            <a:ext cx="6912609" cy="574040"/>
          </a:xfrm>
          <a:prstGeom prst="rect">
            <a:avLst/>
          </a:prstGeom>
        </p:spPr>
        <p:txBody>
          <a:bodyPr vert="horz" wrap="square" lIns="0" tIns="12700" rIns="0" bIns="0" rtlCol="0">
            <a:spAutoFit/>
          </a:bodyPr>
          <a:lstStyle/>
          <a:p>
            <a:pPr marL="12700">
              <a:lnSpc>
                <a:spcPct val="100000"/>
              </a:lnSpc>
              <a:spcBef>
                <a:spcPts val="100"/>
              </a:spcBef>
            </a:pPr>
            <a:r>
              <a:rPr sz="3600" spc="-5" dirty="0"/>
              <a:t>Summary: O-notation and</a:t>
            </a:r>
            <a:r>
              <a:rPr sz="3600" spc="5" dirty="0"/>
              <a:t> </a:t>
            </a:r>
            <a:r>
              <a:rPr sz="3600" spc="-5" dirty="0">
                <a:solidFill>
                  <a:srgbClr val="000000"/>
                </a:solidFill>
                <a:latin typeface="Symbol"/>
                <a:cs typeface="Symbol"/>
              </a:rPr>
              <a:t></a:t>
            </a:r>
            <a:r>
              <a:rPr sz="3600" spc="-5" dirty="0"/>
              <a:t>-notation</a:t>
            </a:r>
            <a:endParaRPr sz="3600">
              <a:latin typeface="Symbol"/>
              <a:cs typeface="Symbol"/>
            </a:endParaRPr>
          </a:p>
        </p:txBody>
      </p:sp>
      <p:sp>
        <p:nvSpPr>
          <p:cNvPr id="10" name="object 10"/>
          <p:cNvSpPr txBox="1"/>
          <p:nvPr/>
        </p:nvSpPr>
        <p:spPr>
          <a:xfrm>
            <a:off x="688257" y="1470531"/>
            <a:ext cx="8093075" cy="4368165"/>
          </a:xfrm>
          <a:prstGeom prst="rect">
            <a:avLst/>
          </a:prstGeom>
        </p:spPr>
        <p:txBody>
          <a:bodyPr vert="horz" wrap="square" lIns="0" tIns="52069" rIns="0" bIns="0" rtlCol="0">
            <a:spAutoFit/>
          </a:bodyPr>
          <a:lstStyle/>
          <a:p>
            <a:pPr marL="332740" indent="-320040">
              <a:lnSpc>
                <a:spcPct val="100000"/>
              </a:lnSpc>
              <a:spcBef>
                <a:spcPts val="409"/>
              </a:spcBef>
              <a:buClr>
                <a:srgbClr val="438086"/>
              </a:buClr>
              <a:buSzPct val="60416"/>
              <a:buFont typeface="Wingdings"/>
              <a:buChar char=""/>
              <a:tabLst>
                <a:tab pos="333375" algn="l"/>
              </a:tabLst>
            </a:pPr>
            <a:r>
              <a:rPr sz="2400" spc="-5" dirty="0">
                <a:solidFill>
                  <a:srgbClr val="0000FF"/>
                </a:solidFill>
                <a:latin typeface="Times New Roman"/>
                <a:cs typeface="Times New Roman"/>
              </a:rPr>
              <a:t>O(g(n))</a:t>
            </a:r>
            <a:r>
              <a:rPr sz="2400" spc="-5" dirty="0">
                <a:latin typeface="Times New Roman"/>
                <a:cs typeface="Times New Roman"/>
              </a:rPr>
              <a:t>: The set </a:t>
            </a:r>
            <a:r>
              <a:rPr sz="2400" dirty="0">
                <a:latin typeface="Times New Roman"/>
                <a:cs typeface="Times New Roman"/>
              </a:rPr>
              <a:t>of functions with </a:t>
            </a:r>
            <a:r>
              <a:rPr sz="2400" spc="-5" dirty="0">
                <a:latin typeface="Times New Roman"/>
                <a:cs typeface="Times New Roman"/>
              </a:rPr>
              <a:t>asymptotic </a:t>
            </a:r>
            <a:r>
              <a:rPr sz="2400" dirty="0">
                <a:latin typeface="Times New Roman"/>
                <a:cs typeface="Times New Roman"/>
              </a:rPr>
              <a:t>upper bound</a:t>
            </a:r>
            <a:r>
              <a:rPr sz="2400" spc="-135" dirty="0">
                <a:latin typeface="Times New Roman"/>
                <a:cs typeface="Times New Roman"/>
              </a:rPr>
              <a:t> </a:t>
            </a:r>
            <a:r>
              <a:rPr sz="2400" dirty="0">
                <a:solidFill>
                  <a:srgbClr val="0000FF"/>
                </a:solidFill>
                <a:latin typeface="Times New Roman"/>
                <a:cs typeface="Times New Roman"/>
              </a:rPr>
              <a:t>g(n)</a:t>
            </a:r>
            <a:endParaRPr sz="2400">
              <a:latin typeface="Times New Roman"/>
              <a:cs typeface="Times New Roman"/>
            </a:endParaRPr>
          </a:p>
          <a:p>
            <a:pPr marL="927100">
              <a:lnSpc>
                <a:spcPct val="100000"/>
              </a:lnSpc>
              <a:spcBef>
                <a:spcPts val="355"/>
              </a:spcBef>
            </a:pPr>
            <a:r>
              <a:rPr sz="2800" dirty="0">
                <a:solidFill>
                  <a:srgbClr val="0000FF"/>
                </a:solidFill>
                <a:latin typeface="Times New Roman"/>
                <a:cs typeface="Times New Roman"/>
              </a:rPr>
              <a:t>f(n) </a:t>
            </a:r>
            <a:r>
              <a:rPr sz="2800" spc="-5" dirty="0">
                <a:solidFill>
                  <a:srgbClr val="0000FF"/>
                </a:solidFill>
                <a:latin typeface="Times New Roman"/>
                <a:cs typeface="Times New Roman"/>
              </a:rPr>
              <a:t>=</a:t>
            </a:r>
            <a:r>
              <a:rPr sz="2800" spc="-15" dirty="0">
                <a:solidFill>
                  <a:srgbClr val="0000FF"/>
                </a:solidFill>
                <a:latin typeface="Times New Roman"/>
                <a:cs typeface="Times New Roman"/>
              </a:rPr>
              <a:t> </a:t>
            </a:r>
            <a:r>
              <a:rPr sz="2800" dirty="0">
                <a:solidFill>
                  <a:srgbClr val="0000FF"/>
                </a:solidFill>
                <a:latin typeface="Times New Roman"/>
                <a:cs typeface="Times New Roman"/>
              </a:rPr>
              <a:t>O(g(n))</a:t>
            </a:r>
            <a:endParaRPr sz="2800">
              <a:latin typeface="Times New Roman"/>
              <a:cs typeface="Times New Roman"/>
            </a:endParaRPr>
          </a:p>
          <a:p>
            <a:pPr marL="927100">
              <a:lnSpc>
                <a:spcPts val="3185"/>
              </a:lnSpc>
              <a:spcBef>
                <a:spcPts val="370"/>
              </a:spcBef>
            </a:pPr>
            <a:r>
              <a:rPr sz="2800" dirty="0">
                <a:solidFill>
                  <a:srgbClr val="0000FF"/>
                </a:solidFill>
                <a:latin typeface="Times New Roman"/>
                <a:cs typeface="Times New Roman"/>
              </a:rPr>
              <a:t>f(n) </a:t>
            </a:r>
            <a:r>
              <a:rPr sz="2800" spc="-5" dirty="0">
                <a:solidFill>
                  <a:srgbClr val="0000FF"/>
                </a:solidFill>
                <a:latin typeface="Symbol"/>
                <a:cs typeface="Symbol"/>
              </a:rPr>
              <a:t></a:t>
            </a:r>
            <a:r>
              <a:rPr sz="2800" spc="-5" dirty="0">
                <a:solidFill>
                  <a:srgbClr val="0000FF"/>
                </a:solidFill>
                <a:latin typeface="Times New Roman"/>
                <a:cs typeface="Times New Roman"/>
              </a:rPr>
              <a:t> </a:t>
            </a:r>
            <a:r>
              <a:rPr sz="2800" dirty="0">
                <a:solidFill>
                  <a:srgbClr val="0000FF"/>
                </a:solidFill>
                <a:latin typeface="Times New Roman"/>
                <a:cs typeface="Times New Roman"/>
              </a:rPr>
              <a:t>O(g(n)) </a:t>
            </a:r>
            <a:r>
              <a:rPr sz="2800" spc="-5" dirty="0">
                <a:latin typeface="Times New Roman"/>
                <a:cs typeface="Times New Roman"/>
              </a:rPr>
              <a:t>if </a:t>
            </a:r>
            <a:r>
              <a:rPr sz="2800" spc="-5" dirty="0">
                <a:solidFill>
                  <a:srgbClr val="FF0000"/>
                </a:solidFill>
                <a:latin typeface="Symbol"/>
                <a:cs typeface="Symbol"/>
              </a:rPr>
              <a:t></a:t>
            </a:r>
            <a:r>
              <a:rPr sz="2800" spc="-5" dirty="0">
                <a:solidFill>
                  <a:srgbClr val="FF0000"/>
                </a:solidFill>
                <a:latin typeface="Times New Roman"/>
                <a:cs typeface="Times New Roman"/>
              </a:rPr>
              <a:t> </a:t>
            </a:r>
            <a:r>
              <a:rPr sz="2800" dirty="0">
                <a:latin typeface="Times New Roman"/>
                <a:cs typeface="Times New Roman"/>
              </a:rPr>
              <a:t>positive </a:t>
            </a:r>
            <a:r>
              <a:rPr sz="2800" spc="-5" dirty="0">
                <a:latin typeface="Times New Roman"/>
                <a:cs typeface="Times New Roman"/>
              </a:rPr>
              <a:t>constants </a:t>
            </a:r>
            <a:r>
              <a:rPr sz="2800" spc="-5" dirty="0">
                <a:solidFill>
                  <a:srgbClr val="0000FF"/>
                </a:solidFill>
                <a:latin typeface="Times New Roman"/>
                <a:cs typeface="Times New Roman"/>
              </a:rPr>
              <a:t>c</a:t>
            </a:r>
            <a:r>
              <a:rPr sz="2800" spc="-5" dirty="0">
                <a:latin typeface="Times New Roman"/>
                <a:cs typeface="Times New Roman"/>
              </a:rPr>
              <a:t>, </a:t>
            </a:r>
            <a:r>
              <a:rPr sz="2800" spc="5" dirty="0">
                <a:solidFill>
                  <a:srgbClr val="0000FF"/>
                </a:solidFill>
                <a:latin typeface="Times New Roman"/>
                <a:cs typeface="Times New Roman"/>
              </a:rPr>
              <a:t>n</a:t>
            </a:r>
            <a:r>
              <a:rPr sz="2775" spc="7" baseline="-21021" dirty="0">
                <a:solidFill>
                  <a:srgbClr val="0000FF"/>
                </a:solidFill>
                <a:latin typeface="Times New Roman"/>
                <a:cs typeface="Times New Roman"/>
              </a:rPr>
              <a:t>0</a:t>
            </a:r>
            <a:r>
              <a:rPr sz="2775" spc="-67" baseline="-21021" dirty="0">
                <a:solidFill>
                  <a:srgbClr val="0000FF"/>
                </a:solidFill>
                <a:latin typeface="Times New Roman"/>
                <a:cs typeface="Times New Roman"/>
              </a:rPr>
              <a:t> </a:t>
            </a:r>
            <a:r>
              <a:rPr sz="2800" spc="-5" dirty="0">
                <a:latin typeface="Times New Roman"/>
                <a:cs typeface="Times New Roman"/>
              </a:rPr>
              <a:t>such</a:t>
            </a:r>
            <a:endParaRPr sz="2800">
              <a:latin typeface="Times New Roman"/>
              <a:cs typeface="Times New Roman"/>
            </a:endParaRPr>
          </a:p>
          <a:p>
            <a:pPr marL="12700">
              <a:lnSpc>
                <a:spcPts val="3185"/>
              </a:lnSpc>
            </a:pPr>
            <a:r>
              <a:rPr sz="2800" spc="-5" dirty="0">
                <a:latin typeface="Times New Roman"/>
                <a:cs typeface="Times New Roman"/>
              </a:rPr>
              <a:t>that</a:t>
            </a:r>
            <a:endParaRPr sz="2800">
              <a:latin typeface="Times New Roman"/>
              <a:cs typeface="Times New Roman"/>
            </a:endParaRPr>
          </a:p>
          <a:p>
            <a:pPr marL="4142740" algn="ctr">
              <a:lnSpc>
                <a:spcPct val="100000"/>
              </a:lnSpc>
              <a:spcBef>
                <a:spcPts val="375"/>
              </a:spcBef>
            </a:pPr>
            <a:r>
              <a:rPr sz="2800" spc="-5" dirty="0">
                <a:solidFill>
                  <a:srgbClr val="0000FF"/>
                </a:solidFill>
                <a:latin typeface="Times New Roman"/>
                <a:cs typeface="Times New Roman"/>
              </a:rPr>
              <a:t>0 ≤ </a:t>
            </a:r>
            <a:r>
              <a:rPr sz="2800" dirty="0">
                <a:solidFill>
                  <a:srgbClr val="0000FF"/>
                </a:solidFill>
                <a:latin typeface="Times New Roman"/>
                <a:cs typeface="Times New Roman"/>
              </a:rPr>
              <a:t>f(n) </a:t>
            </a:r>
            <a:r>
              <a:rPr sz="2800" spc="-5" dirty="0">
                <a:solidFill>
                  <a:srgbClr val="0000FF"/>
                </a:solidFill>
                <a:latin typeface="Times New Roman"/>
                <a:cs typeface="Times New Roman"/>
              </a:rPr>
              <a:t>≤ </a:t>
            </a:r>
            <a:r>
              <a:rPr sz="2800" dirty="0">
                <a:solidFill>
                  <a:srgbClr val="0000FF"/>
                </a:solidFill>
                <a:latin typeface="Times New Roman"/>
                <a:cs typeface="Times New Roman"/>
              </a:rPr>
              <a:t>cg(n), </a:t>
            </a:r>
            <a:r>
              <a:rPr sz="2800" spc="-5" dirty="0">
                <a:solidFill>
                  <a:srgbClr val="0000FF"/>
                </a:solidFill>
                <a:latin typeface="Symbol"/>
                <a:cs typeface="Symbol"/>
              </a:rPr>
              <a:t></a:t>
            </a:r>
            <a:r>
              <a:rPr sz="2800" spc="-5" dirty="0">
                <a:solidFill>
                  <a:srgbClr val="0000FF"/>
                </a:solidFill>
                <a:latin typeface="Times New Roman"/>
                <a:cs typeface="Times New Roman"/>
              </a:rPr>
              <a:t> n ≥</a:t>
            </a:r>
            <a:r>
              <a:rPr sz="2800" spc="-35" dirty="0">
                <a:solidFill>
                  <a:srgbClr val="0000FF"/>
                </a:solidFill>
                <a:latin typeface="Times New Roman"/>
                <a:cs typeface="Times New Roman"/>
              </a:rPr>
              <a:t> </a:t>
            </a:r>
            <a:r>
              <a:rPr sz="2800" spc="5" dirty="0">
                <a:solidFill>
                  <a:srgbClr val="0000FF"/>
                </a:solidFill>
                <a:latin typeface="Times New Roman"/>
                <a:cs typeface="Times New Roman"/>
              </a:rPr>
              <a:t>n</a:t>
            </a:r>
            <a:r>
              <a:rPr sz="2775" spc="7" baseline="-21021" dirty="0">
                <a:solidFill>
                  <a:srgbClr val="0000FF"/>
                </a:solidFill>
                <a:latin typeface="Times New Roman"/>
                <a:cs typeface="Times New Roman"/>
              </a:rPr>
              <a:t>0</a:t>
            </a:r>
            <a:endParaRPr sz="2775" baseline="-21021">
              <a:latin typeface="Times New Roman"/>
              <a:cs typeface="Times New Roman"/>
            </a:endParaRPr>
          </a:p>
          <a:p>
            <a:pPr>
              <a:lnSpc>
                <a:spcPct val="100000"/>
              </a:lnSpc>
              <a:spcBef>
                <a:spcPts val="15"/>
              </a:spcBef>
            </a:pPr>
            <a:endParaRPr sz="3600">
              <a:latin typeface="Times New Roman"/>
              <a:cs typeface="Times New Roman"/>
            </a:endParaRPr>
          </a:p>
          <a:p>
            <a:pPr marL="332740" indent="-320040">
              <a:lnSpc>
                <a:spcPts val="2870"/>
              </a:lnSpc>
              <a:buClr>
                <a:srgbClr val="438086"/>
              </a:buClr>
              <a:buSzPct val="60416"/>
              <a:buFont typeface="Wingdings"/>
              <a:buChar char=""/>
              <a:tabLst>
                <a:tab pos="333375" algn="l"/>
              </a:tabLst>
            </a:pPr>
            <a:r>
              <a:rPr sz="2400" dirty="0">
                <a:solidFill>
                  <a:srgbClr val="0000FF"/>
                </a:solidFill>
                <a:latin typeface="Symbol"/>
                <a:cs typeface="Symbol"/>
              </a:rPr>
              <a:t></a:t>
            </a:r>
            <a:r>
              <a:rPr sz="2400" dirty="0">
                <a:solidFill>
                  <a:srgbClr val="0000FF"/>
                </a:solidFill>
                <a:latin typeface="Times New Roman"/>
                <a:cs typeface="Times New Roman"/>
              </a:rPr>
              <a:t>(g(n)): </a:t>
            </a:r>
            <a:r>
              <a:rPr sz="2400" spc="-5" dirty="0">
                <a:latin typeface="Times New Roman"/>
                <a:cs typeface="Times New Roman"/>
              </a:rPr>
              <a:t>The </a:t>
            </a:r>
            <a:r>
              <a:rPr sz="2400" dirty="0">
                <a:latin typeface="Times New Roman"/>
                <a:cs typeface="Times New Roman"/>
              </a:rPr>
              <a:t>set of functions with </a:t>
            </a:r>
            <a:r>
              <a:rPr sz="2400" spc="-5" dirty="0">
                <a:latin typeface="Times New Roman"/>
                <a:cs typeface="Times New Roman"/>
              </a:rPr>
              <a:t>asymptotic lower </a:t>
            </a:r>
            <a:r>
              <a:rPr sz="2400" dirty="0">
                <a:latin typeface="Times New Roman"/>
                <a:cs typeface="Times New Roman"/>
              </a:rPr>
              <a:t>bound</a:t>
            </a:r>
            <a:r>
              <a:rPr sz="2400" spc="-175" dirty="0">
                <a:latin typeface="Times New Roman"/>
                <a:cs typeface="Times New Roman"/>
              </a:rPr>
              <a:t> </a:t>
            </a:r>
            <a:r>
              <a:rPr sz="2400" dirty="0">
                <a:solidFill>
                  <a:srgbClr val="0000FF"/>
                </a:solidFill>
                <a:latin typeface="Times New Roman"/>
                <a:cs typeface="Times New Roman"/>
              </a:rPr>
              <a:t>g(n)</a:t>
            </a:r>
            <a:endParaRPr sz="2400">
              <a:latin typeface="Times New Roman"/>
              <a:cs typeface="Times New Roman"/>
            </a:endParaRPr>
          </a:p>
          <a:p>
            <a:pPr marL="925194">
              <a:lnSpc>
                <a:spcPts val="3279"/>
              </a:lnSpc>
            </a:pPr>
            <a:r>
              <a:rPr sz="2800" dirty="0">
                <a:solidFill>
                  <a:srgbClr val="0000FF"/>
                </a:solidFill>
                <a:latin typeface="Times New Roman"/>
                <a:cs typeface="Times New Roman"/>
              </a:rPr>
              <a:t>f(n) </a:t>
            </a:r>
            <a:r>
              <a:rPr sz="2800" spc="-5" dirty="0">
                <a:solidFill>
                  <a:srgbClr val="0000FF"/>
                </a:solidFill>
                <a:latin typeface="Times New Roman"/>
                <a:cs typeface="Times New Roman"/>
              </a:rPr>
              <a:t>= </a:t>
            </a:r>
            <a:r>
              <a:rPr sz="2800" dirty="0">
                <a:solidFill>
                  <a:srgbClr val="0000FF"/>
                </a:solidFill>
                <a:latin typeface="Symbol"/>
                <a:cs typeface="Symbol"/>
              </a:rPr>
              <a:t></a:t>
            </a:r>
            <a:r>
              <a:rPr sz="2800" dirty="0">
                <a:solidFill>
                  <a:srgbClr val="0000FF"/>
                </a:solidFill>
                <a:latin typeface="Times New Roman"/>
                <a:cs typeface="Times New Roman"/>
              </a:rPr>
              <a:t>(g(n))</a:t>
            </a:r>
            <a:endParaRPr sz="2800">
              <a:latin typeface="Times New Roman"/>
              <a:cs typeface="Times New Roman"/>
            </a:endParaRPr>
          </a:p>
          <a:p>
            <a:pPr marL="925194">
              <a:lnSpc>
                <a:spcPts val="3215"/>
              </a:lnSpc>
            </a:pPr>
            <a:r>
              <a:rPr sz="2800" dirty="0">
                <a:solidFill>
                  <a:srgbClr val="0000FF"/>
                </a:solidFill>
                <a:latin typeface="Times New Roman"/>
                <a:cs typeface="Times New Roman"/>
              </a:rPr>
              <a:t>f(n) </a:t>
            </a:r>
            <a:r>
              <a:rPr sz="2800" spc="-5" dirty="0">
                <a:solidFill>
                  <a:srgbClr val="0000FF"/>
                </a:solidFill>
                <a:latin typeface="Symbol"/>
                <a:cs typeface="Symbol"/>
              </a:rPr>
              <a:t></a:t>
            </a:r>
            <a:r>
              <a:rPr sz="2800" spc="-5" dirty="0">
                <a:solidFill>
                  <a:srgbClr val="0000FF"/>
                </a:solidFill>
                <a:latin typeface="Times New Roman"/>
                <a:cs typeface="Times New Roman"/>
              </a:rPr>
              <a:t> </a:t>
            </a:r>
            <a:r>
              <a:rPr sz="2800" dirty="0">
                <a:solidFill>
                  <a:srgbClr val="0000FF"/>
                </a:solidFill>
                <a:latin typeface="Symbol"/>
                <a:cs typeface="Symbol"/>
              </a:rPr>
              <a:t></a:t>
            </a:r>
            <a:r>
              <a:rPr sz="2800" dirty="0">
                <a:solidFill>
                  <a:srgbClr val="0000FF"/>
                </a:solidFill>
                <a:latin typeface="Times New Roman"/>
                <a:cs typeface="Times New Roman"/>
              </a:rPr>
              <a:t>(g(n)) </a:t>
            </a:r>
            <a:r>
              <a:rPr sz="2800" spc="-5" dirty="0">
                <a:solidFill>
                  <a:srgbClr val="FF0000"/>
                </a:solidFill>
                <a:latin typeface="Symbol"/>
                <a:cs typeface="Symbol"/>
              </a:rPr>
              <a:t></a:t>
            </a:r>
            <a:r>
              <a:rPr sz="2800" spc="-5" dirty="0">
                <a:solidFill>
                  <a:srgbClr val="FF0000"/>
                </a:solidFill>
                <a:latin typeface="Times New Roman"/>
                <a:cs typeface="Times New Roman"/>
              </a:rPr>
              <a:t> </a:t>
            </a:r>
            <a:r>
              <a:rPr sz="2800" dirty="0">
                <a:latin typeface="Times New Roman"/>
                <a:cs typeface="Times New Roman"/>
              </a:rPr>
              <a:t>positive </a:t>
            </a:r>
            <a:r>
              <a:rPr sz="2800" spc="-5" dirty="0">
                <a:latin typeface="Times New Roman"/>
                <a:cs typeface="Times New Roman"/>
              </a:rPr>
              <a:t>constants </a:t>
            </a:r>
            <a:r>
              <a:rPr sz="2800" spc="-5" dirty="0">
                <a:solidFill>
                  <a:srgbClr val="0000FF"/>
                </a:solidFill>
                <a:latin typeface="Times New Roman"/>
                <a:cs typeface="Times New Roman"/>
              </a:rPr>
              <a:t>c</a:t>
            </a:r>
            <a:r>
              <a:rPr sz="2800" spc="-5" dirty="0">
                <a:latin typeface="Times New Roman"/>
                <a:cs typeface="Times New Roman"/>
              </a:rPr>
              <a:t>, </a:t>
            </a:r>
            <a:r>
              <a:rPr sz="2800" spc="5" dirty="0">
                <a:solidFill>
                  <a:srgbClr val="0000FF"/>
                </a:solidFill>
                <a:latin typeface="Times New Roman"/>
                <a:cs typeface="Times New Roman"/>
              </a:rPr>
              <a:t>n</a:t>
            </a:r>
            <a:r>
              <a:rPr sz="2775" spc="7" baseline="-21021" dirty="0">
                <a:solidFill>
                  <a:srgbClr val="0000FF"/>
                </a:solidFill>
                <a:latin typeface="Times New Roman"/>
                <a:cs typeface="Times New Roman"/>
              </a:rPr>
              <a:t>0 </a:t>
            </a:r>
            <a:r>
              <a:rPr sz="2800" spc="-5" dirty="0">
                <a:latin typeface="Times New Roman"/>
                <a:cs typeface="Times New Roman"/>
              </a:rPr>
              <a:t>such</a:t>
            </a:r>
            <a:r>
              <a:rPr sz="2800" spc="-225" dirty="0">
                <a:latin typeface="Times New Roman"/>
                <a:cs typeface="Times New Roman"/>
              </a:rPr>
              <a:t> </a:t>
            </a:r>
            <a:r>
              <a:rPr sz="2800" spc="-5" dirty="0">
                <a:latin typeface="Times New Roman"/>
                <a:cs typeface="Times New Roman"/>
              </a:rPr>
              <a:t>that</a:t>
            </a:r>
            <a:endParaRPr sz="2800">
              <a:latin typeface="Times New Roman"/>
              <a:cs typeface="Times New Roman"/>
            </a:endParaRPr>
          </a:p>
          <a:p>
            <a:pPr marL="4206875" algn="ctr">
              <a:lnSpc>
                <a:spcPts val="3290"/>
              </a:lnSpc>
            </a:pPr>
            <a:r>
              <a:rPr sz="2800" spc="-5" dirty="0">
                <a:solidFill>
                  <a:srgbClr val="0000FF"/>
                </a:solidFill>
                <a:latin typeface="Times New Roman"/>
                <a:cs typeface="Times New Roman"/>
              </a:rPr>
              <a:t>0 </a:t>
            </a:r>
            <a:r>
              <a:rPr sz="2800" spc="-5" dirty="0">
                <a:solidFill>
                  <a:srgbClr val="0000FF"/>
                </a:solidFill>
                <a:latin typeface="Symbol"/>
                <a:cs typeface="Symbol"/>
              </a:rPr>
              <a:t></a:t>
            </a:r>
            <a:r>
              <a:rPr sz="2800" spc="-5" dirty="0">
                <a:solidFill>
                  <a:srgbClr val="0000FF"/>
                </a:solidFill>
                <a:latin typeface="Times New Roman"/>
                <a:cs typeface="Times New Roman"/>
              </a:rPr>
              <a:t> cg(n) </a:t>
            </a:r>
            <a:r>
              <a:rPr sz="2800" spc="-5" dirty="0">
                <a:solidFill>
                  <a:srgbClr val="0000FF"/>
                </a:solidFill>
                <a:latin typeface="Symbol"/>
                <a:cs typeface="Symbol"/>
              </a:rPr>
              <a:t></a:t>
            </a:r>
            <a:r>
              <a:rPr sz="2800" spc="-5" dirty="0">
                <a:solidFill>
                  <a:srgbClr val="0000FF"/>
                </a:solidFill>
                <a:latin typeface="Times New Roman"/>
                <a:cs typeface="Times New Roman"/>
              </a:rPr>
              <a:t> </a:t>
            </a:r>
            <a:r>
              <a:rPr sz="2800" dirty="0">
                <a:solidFill>
                  <a:srgbClr val="0000FF"/>
                </a:solidFill>
                <a:latin typeface="Times New Roman"/>
                <a:cs typeface="Times New Roman"/>
              </a:rPr>
              <a:t>f(n), </a:t>
            </a:r>
            <a:r>
              <a:rPr sz="2800" spc="-5" dirty="0">
                <a:solidFill>
                  <a:srgbClr val="0000FF"/>
                </a:solidFill>
                <a:latin typeface="Symbol"/>
                <a:cs typeface="Symbol"/>
              </a:rPr>
              <a:t></a:t>
            </a:r>
            <a:r>
              <a:rPr sz="2800" spc="-5" dirty="0">
                <a:solidFill>
                  <a:srgbClr val="0000FF"/>
                </a:solidFill>
                <a:latin typeface="Times New Roman"/>
                <a:cs typeface="Times New Roman"/>
              </a:rPr>
              <a:t>n </a:t>
            </a:r>
            <a:r>
              <a:rPr sz="2800" spc="-5" dirty="0">
                <a:solidFill>
                  <a:srgbClr val="0000FF"/>
                </a:solidFill>
                <a:latin typeface="Symbol"/>
                <a:cs typeface="Symbol"/>
              </a:rPr>
              <a:t></a:t>
            </a:r>
            <a:r>
              <a:rPr sz="2800" spc="-5" dirty="0">
                <a:solidFill>
                  <a:srgbClr val="0000FF"/>
                </a:solidFill>
                <a:latin typeface="Times New Roman"/>
                <a:cs typeface="Times New Roman"/>
              </a:rPr>
              <a:t> </a:t>
            </a:r>
            <a:r>
              <a:rPr sz="2800" spc="5" dirty="0">
                <a:solidFill>
                  <a:srgbClr val="0000FF"/>
                </a:solidFill>
                <a:latin typeface="Times New Roman"/>
                <a:cs typeface="Times New Roman"/>
              </a:rPr>
              <a:t>n</a:t>
            </a:r>
            <a:r>
              <a:rPr sz="2775" spc="7" baseline="-21021" dirty="0">
                <a:solidFill>
                  <a:srgbClr val="0000FF"/>
                </a:solidFill>
                <a:latin typeface="Times New Roman"/>
                <a:cs typeface="Times New Roman"/>
              </a:rPr>
              <a:t>0</a:t>
            </a:r>
            <a:endParaRPr sz="2775" baseline="-21021">
              <a:latin typeface="Times New Roman"/>
              <a:cs typeface="Times New Roman"/>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1234439"/>
            <a:ext cx="9144000" cy="320040"/>
          </a:xfrm>
          <a:custGeom>
            <a:avLst/>
            <a:gdLst/>
            <a:ahLst/>
            <a:cxnLst/>
            <a:rect l="l" t="t" r="r" b="b"/>
            <a:pathLst>
              <a:path w="9144000" h="320040">
                <a:moveTo>
                  <a:pt x="0" y="320039"/>
                </a:moveTo>
                <a:lnTo>
                  <a:pt x="9144000" y="320039"/>
                </a:lnTo>
                <a:lnTo>
                  <a:pt x="9144000" y="0"/>
                </a:lnTo>
                <a:lnTo>
                  <a:pt x="0" y="0"/>
                </a:lnTo>
                <a:lnTo>
                  <a:pt x="0" y="320039"/>
                </a:lnTo>
                <a:close/>
              </a:path>
            </a:pathLst>
          </a:custGeom>
          <a:solidFill>
            <a:srgbClr val="FFFFFF"/>
          </a:solidFill>
        </p:spPr>
        <p:txBody>
          <a:bodyPr wrap="square" lIns="0" tIns="0" rIns="0" bIns="0" rtlCol="0"/>
          <a:lstStyle/>
          <a:p>
            <a:endParaRPr/>
          </a:p>
        </p:txBody>
      </p:sp>
      <p:sp>
        <p:nvSpPr>
          <p:cNvPr id="3" name="object 3"/>
          <p:cNvSpPr/>
          <p:nvPr/>
        </p:nvSpPr>
        <p:spPr>
          <a:xfrm>
            <a:off x="0" y="1280160"/>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438086"/>
          </a:solidFill>
        </p:spPr>
        <p:txBody>
          <a:bodyPr wrap="square" lIns="0" tIns="0" rIns="0" bIns="0" rtlCol="0"/>
          <a:lstStyle/>
          <a:p>
            <a:endParaRPr/>
          </a:p>
        </p:txBody>
      </p:sp>
      <p:sp>
        <p:nvSpPr>
          <p:cNvPr id="4" name="object 4"/>
          <p:cNvSpPr/>
          <p:nvPr/>
        </p:nvSpPr>
        <p:spPr>
          <a:xfrm>
            <a:off x="0" y="1280160"/>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438086"/>
          </a:solidFill>
        </p:spPr>
        <p:txBody>
          <a:bodyPr wrap="square" lIns="0" tIns="0" rIns="0" bIns="0" rtlCol="0"/>
          <a:lstStyle/>
          <a:p>
            <a:endParaRPr/>
          </a:p>
        </p:txBody>
      </p:sp>
      <p:sp>
        <p:nvSpPr>
          <p:cNvPr id="5" name="object 5"/>
          <p:cNvSpPr/>
          <p:nvPr/>
        </p:nvSpPr>
        <p:spPr>
          <a:xfrm>
            <a:off x="590550" y="1280160"/>
            <a:ext cx="8553450" cy="228600"/>
          </a:xfrm>
          <a:custGeom>
            <a:avLst/>
            <a:gdLst/>
            <a:ahLst/>
            <a:cxnLst/>
            <a:rect l="l" t="t" r="r" b="b"/>
            <a:pathLst>
              <a:path w="8553450" h="228600">
                <a:moveTo>
                  <a:pt x="0" y="0"/>
                </a:moveTo>
                <a:lnTo>
                  <a:pt x="8553450" y="0"/>
                </a:lnTo>
                <a:lnTo>
                  <a:pt x="8553450" y="228600"/>
                </a:lnTo>
                <a:lnTo>
                  <a:pt x="0" y="228600"/>
                </a:lnTo>
                <a:lnTo>
                  <a:pt x="0" y="0"/>
                </a:lnTo>
                <a:close/>
              </a:path>
            </a:pathLst>
          </a:custGeom>
          <a:solidFill>
            <a:srgbClr val="53548A"/>
          </a:solidFill>
        </p:spPr>
        <p:txBody>
          <a:bodyPr wrap="square" lIns="0" tIns="0" rIns="0" bIns="0" rtlCol="0"/>
          <a:lstStyle/>
          <a:p>
            <a:endParaRPr/>
          </a:p>
        </p:txBody>
      </p:sp>
      <p:sp>
        <p:nvSpPr>
          <p:cNvPr id="6" name="object 6"/>
          <p:cNvSpPr/>
          <p:nvPr/>
        </p:nvSpPr>
        <p:spPr>
          <a:xfrm>
            <a:off x="590550" y="1280160"/>
            <a:ext cx="8553450" cy="228600"/>
          </a:xfrm>
          <a:custGeom>
            <a:avLst/>
            <a:gdLst/>
            <a:ahLst/>
            <a:cxnLst/>
            <a:rect l="l" t="t" r="r" b="b"/>
            <a:pathLst>
              <a:path w="8553450" h="228600">
                <a:moveTo>
                  <a:pt x="0" y="0"/>
                </a:moveTo>
                <a:lnTo>
                  <a:pt x="8553450" y="0"/>
                </a:lnTo>
                <a:lnTo>
                  <a:pt x="8553450" y="228600"/>
                </a:lnTo>
                <a:lnTo>
                  <a:pt x="0" y="228600"/>
                </a:lnTo>
                <a:lnTo>
                  <a:pt x="0" y="0"/>
                </a:lnTo>
                <a:close/>
              </a:path>
            </a:pathLst>
          </a:custGeom>
          <a:solidFill>
            <a:srgbClr val="53548A"/>
          </a:solidFill>
        </p:spPr>
        <p:txBody>
          <a:bodyPr wrap="square" lIns="0" tIns="0" rIns="0" bIns="0" rtlCol="0"/>
          <a:lstStyle/>
          <a:p>
            <a:endParaRPr/>
          </a:p>
        </p:txBody>
      </p:sp>
      <p:sp>
        <p:nvSpPr>
          <p:cNvPr id="7" name="object 7"/>
          <p:cNvSpPr/>
          <p:nvPr/>
        </p:nvSpPr>
        <p:spPr>
          <a:xfrm>
            <a:off x="722376" y="6227064"/>
            <a:ext cx="8080248" cy="97535"/>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762000" y="6248400"/>
            <a:ext cx="8001000" cy="0"/>
          </a:xfrm>
          <a:custGeom>
            <a:avLst/>
            <a:gdLst/>
            <a:ahLst/>
            <a:cxnLst/>
            <a:rect l="l" t="t" r="r" b="b"/>
            <a:pathLst>
              <a:path w="8001000">
                <a:moveTo>
                  <a:pt x="0" y="0"/>
                </a:moveTo>
                <a:lnTo>
                  <a:pt x="8001000" y="0"/>
                </a:lnTo>
              </a:path>
            </a:pathLst>
          </a:custGeom>
          <a:ln w="19050">
            <a:solidFill>
              <a:srgbClr val="53548A"/>
            </a:solidFill>
          </a:ln>
        </p:spPr>
        <p:txBody>
          <a:bodyPr wrap="square" lIns="0" tIns="0" rIns="0" bIns="0" rtlCol="0"/>
          <a:lstStyle/>
          <a:p>
            <a:endParaRPr/>
          </a:p>
        </p:txBody>
      </p:sp>
      <p:sp>
        <p:nvSpPr>
          <p:cNvPr id="9" name="object 9"/>
          <p:cNvSpPr txBox="1">
            <a:spLocks noGrp="1"/>
          </p:cNvSpPr>
          <p:nvPr>
            <p:ph type="title"/>
          </p:nvPr>
        </p:nvSpPr>
        <p:spPr>
          <a:xfrm>
            <a:off x="688340" y="423164"/>
            <a:ext cx="6912609" cy="574040"/>
          </a:xfrm>
          <a:prstGeom prst="rect">
            <a:avLst/>
          </a:prstGeom>
        </p:spPr>
        <p:txBody>
          <a:bodyPr vert="horz" wrap="square" lIns="0" tIns="12700" rIns="0" bIns="0" rtlCol="0">
            <a:spAutoFit/>
          </a:bodyPr>
          <a:lstStyle/>
          <a:p>
            <a:pPr marL="12700">
              <a:lnSpc>
                <a:spcPct val="100000"/>
              </a:lnSpc>
              <a:spcBef>
                <a:spcPts val="100"/>
              </a:spcBef>
            </a:pPr>
            <a:r>
              <a:rPr sz="3600" spc="-5" dirty="0"/>
              <a:t>Summary: O-notation and</a:t>
            </a:r>
            <a:r>
              <a:rPr sz="3600" spc="5" dirty="0"/>
              <a:t> </a:t>
            </a:r>
            <a:r>
              <a:rPr sz="3600" spc="-5" dirty="0">
                <a:solidFill>
                  <a:srgbClr val="000000"/>
                </a:solidFill>
                <a:latin typeface="Symbol"/>
                <a:cs typeface="Symbol"/>
              </a:rPr>
              <a:t></a:t>
            </a:r>
            <a:r>
              <a:rPr sz="3600" spc="-5" dirty="0"/>
              <a:t>-notation</a:t>
            </a:r>
            <a:endParaRPr sz="3600">
              <a:latin typeface="Symbol"/>
              <a:cs typeface="Symbol"/>
            </a:endParaRPr>
          </a:p>
        </p:txBody>
      </p:sp>
      <p:sp>
        <p:nvSpPr>
          <p:cNvPr id="10" name="object 10"/>
          <p:cNvSpPr/>
          <p:nvPr/>
        </p:nvSpPr>
        <p:spPr>
          <a:xfrm>
            <a:off x="3305175" y="2133600"/>
            <a:ext cx="833755" cy="500380"/>
          </a:xfrm>
          <a:custGeom>
            <a:avLst/>
            <a:gdLst/>
            <a:ahLst/>
            <a:cxnLst/>
            <a:rect l="l" t="t" r="r" b="b"/>
            <a:pathLst>
              <a:path w="833754" h="500380">
                <a:moveTo>
                  <a:pt x="0" y="500062"/>
                </a:moveTo>
                <a:lnTo>
                  <a:pt x="833437" y="500062"/>
                </a:lnTo>
                <a:lnTo>
                  <a:pt x="833437" y="0"/>
                </a:lnTo>
                <a:lnTo>
                  <a:pt x="0" y="0"/>
                </a:lnTo>
                <a:lnTo>
                  <a:pt x="0" y="500062"/>
                </a:lnTo>
                <a:close/>
              </a:path>
            </a:pathLst>
          </a:custGeom>
          <a:solidFill>
            <a:srgbClr val="FFFFFF"/>
          </a:solidFill>
        </p:spPr>
        <p:txBody>
          <a:bodyPr wrap="square" lIns="0" tIns="0" rIns="0" bIns="0" rtlCol="0"/>
          <a:lstStyle/>
          <a:p>
            <a:endParaRPr/>
          </a:p>
        </p:txBody>
      </p:sp>
      <p:sp>
        <p:nvSpPr>
          <p:cNvPr id="11" name="object 11"/>
          <p:cNvSpPr txBox="1"/>
          <p:nvPr/>
        </p:nvSpPr>
        <p:spPr>
          <a:xfrm>
            <a:off x="3305175" y="2172017"/>
            <a:ext cx="833755" cy="292100"/>
          </a:xfrm>
          <a:prstGeom prst="rect">
            <a:avLst/>
          </a:prstGeom>
        </p:spPr>
        <p:txBody>
          <a:bodyPr vert="horz" wrap="square" lIns="0" tIns="12700" rIns="0" bIns="0" rtlCol="0">
            <a:spAutoFit/>
          </a:bodyPr>
          <a:lstStyle/>
          <a:p>
            <a:pPr marL="133350">
              <a:lnSpc>
                <a:spcPct val="100000"/>
              </a:lnSpc>
              <a:spcBef>
                <a:spcPts val="100"/>
              </a:spcBef>
            </a:pPr>
            <a:r>
              <a:rPr sz="1750" spc="-5" dirty="0">
                <a:latin typeface="Times New Roman"/>
                <a:cs typeface="Times New Roman"/>
              </a:rPr>
              <a:t>cg(n)</a:t>
            </a:r>
            <a:endParaRPr sz="1750">
              <a:latin typeface="Times New Roman"/>
              <a:cs typeface="Times New Roman"/>
            </a:endParaRPr>
          </a:p>
        </p:txBody>
      </p:sp>
      <p:sp>
        <p:nvSpPr>
          <p:cNvPr id="12" name="object 12"/>
          <p:cNvSpPr txBox="1"/>
          <p:nvPr/>
        </p:nvSpPr>
        <p:spPr>
          <a:xfrm>
            <a:off x="3425825" y="3172142"/>
            <a:ext cx="356235" cy="292100"/>
          </a:xfrm>
          <a:prstGeom prst="rect">
            <a:avLst/>
          </a:prstGeom>
        </p:spPr>
        <p:txBody>
          <a:bodyPr vert="horz" wrap="square" lIns="0" tIns="12700" rIns="0" bIns="0" rtlCol="0">
            <a:spAutoFit/>
          </a:bodyPr>
          <a:lstStyle/>
          <a:p>
            <a:pPr marL="12700">
              <a:lnSpc>
                <a:spcPct val="100000"/>
              </a:lnSpc>
              <a:spcBef>
                <a:spcPts val="100"/>
              </a:spcBef>
            </a:pPr>
            <a:r>
              <a:rPr sz="1750" spc="-10" dirty="0">
                <a:latin typeface="Times New Roman"/>
                <a:cs typeface="Times New Roman"/>
              </a:rPr>
              <a:t>f(n)</a:t>
            </a:r>
            <a:endParaRPr sz="1750">
              <a:latin typeface="Times New Roman"/>
              <a:cs typeface="Times New Roman"/>
            </a:endParaRPr>
          </a:p>
        </p:txBody>
      </p:sp>
      <p:sp>
        <p:nvSpPr>
          <p:cNvPr id="13" name="object 13"/>
          <p:cNvSpPr txBox="1"/>
          <p:nvPr/>
        </p:nvSpPr>
        <p:spPr>
          <a:xfrm>
            <a:off x="804862" y="2466975"/>
            <a:ext cx="1833880" cy="500380"/>
          </a:xfrm>
          <a:prstGeom prst="rect">
            <a:avLst/>
          </a:prstGeom>
          <a:solidFill>
            <a:srgbClr val="FFFFFF"/>
          </a:solidFill>
        </p:spPr>
        <p:txBody>
          <a:bodyPr vert="horz" wrap="square" lIns="0" tIns="50800" rIns="0" bIns="0" rtlCol="0">
            <a:spAutoFit/>
          </a:bodyPr>
          <a:lstStyle/>
          <a:p>
            <a:pPr marL="133350">
              <a:lnSpc>
                <a:spcPct val="100000"/>
              </a:lnSpc>
              <a:spcBef>
                <a:spcPts val="400"/>
              </a:spcBef>
            </a:pPr>
            <a:r>
              <a:rPr sz="1750" spc="-10" dirty="0">
                <a:latin typeface="Times New Roman"/>
                <a:cs typeface="Times New Roman"/>
              </a:rPr>
              <a:t>f(n) </a:t>
            </a:r>
            <a:r>
              <a:rPr sz="1750" dirty="0">
                <a:latin typeface="Times New Roman"/>
                <a:cs typeface="Times New Roman"/>
              </a:rPr>
              <a:t>=</a:t>
            </a:r>
            <a:r>
              <a:rPr sz="1750" spc="5" dirty="0">
                <a:latin typeface="Times New Roman"/>
                <a:cs typeface="Times New Roman"/>
              </a:rPr>
              <a:t> </a:t>
            </a:r>
            <a:r>
              <a:rPr sz="1750" spc="-5" dirty="0">
                <a:latin typeface="Times New Roman"/>
                <a:cs typeface="Times New Roman"/>
              </a:rPr>
              <a:t>O(g(n))</a:t>
            </a:r>
            <a:endParaRPr sz="1750">
              <a:latin typeface="Times New Roman"/>
              <a:cs typeface="Times New Roman"/>
            </a:endParaRPr>
          </a:p>
        </p:txBody>
      </p:sp>
      <p:sp>
        <p:nvSpPr>
          <p:cNvPr id="14" name="object 14"/>
          <p:cNvSpPr/>
          <p:nvPr/>
        </p:nvSpPr>
        <p:spPr>
          <a:xfrm>
            <a:off x="2305050" y="4300537"/>
            <a:ext cx="500380" cy="500380"/>
          </a:xfrm>
          <a:custGeom>
            <a:avLst/>
            <a:gdLst/>
            <a:ahLst/>
            <a:cxnLst/>
            <a:rect l="l" t="t" r="r" b="b"/>
            <a:pathLst>
              <a:path w="500380" h="500379">
                <a:moveTo>
                  <a:pt x="0" y="500062"/>
                </a:moveTo>
                <a:lnTo>
                  <a:pt x="500062" y="500062"/>
                </a:lnTo>
                <a:lnTo>
                  <a:pt x="500062" y="0"/>
                </a:lnTo>
                <a:lnTo>
                  <a:pt x="0" y="0"/>
                </a:lnTo>
                <a:lnTo>
                  <a:pt x="0" y="500062"/>
                </a:lnTo>
                <a:close/>
              </a:path>
            </a:pathLst>
          </a:custGeom>
          <a:solidFill>
            <a:srgbClr val="FFFFFF"/>
          </a:solidFill>
        </p:spPr>
        <p:txBody>
          <a:bodyPr wrap="square" lIns="0" tIns="0" rIns="0" bIns="0" rtlCol="0"/>
          <a:lstStyle/>
          <a:p>
            <a:endParaRPr/>
          </a:p>
        </p:txBody>
      </p:sp>
      <p:sp>
        <p:nvSpPr>
          <p:cNvPr id="15" name="object 15"/>
          <p:cNvSpPr txBox="1"/>
          <p:nvPr/>
        </p:nvSpPr>
        <p:spPr>
          <a:xfrm>
            <a:off x="2305050" y="4300537"/>
            <a:ext cx="500380" cy="327025"/>
          </a:xfrm>
          <a:prstGeom prst="rect">
            <a:avLst/>
          </a:prstGeom>
          <a:solidFill>
            <a:srgbClr val="FFFFFF"/>
          </a:solidFill>
        </p:spPr>
        <p:txBody>
          <a:bodyPr vert="horz" wrap="square" lIns="0" tIns="50800" rIns="0" bIns="0" rtlCol="0">
            <a:spAutoFit/>
          </a:bodyPr>
          <a:lstStyle/>
          <a:p>
            <a:pPr marL="133350">
              <a:lnSpc>
                <a:spcPct val="100000"/>
              </a:lnSpc>
              <a:spcBef>
                <a:spcPts val="400"/>
              </a:spcBef>
            </a:pPr>
            <a:r>
              <a:rPr sz="1750" spc="5" dirty="0">
                <a:latin typeface="Times New Roman"/>
                <a:cs typeface="Times New Roman"/>
              </a:rPr>
              <a:t>n</a:t>
            </a:r>
            <a:r>
              <a:rPr sz="1725" spc="7" baseline="-12077" dirty="0">
                <a:latin typeface="Times New Roman"/>
                <a:cs typeface="Times New Roman"/>
              </a:rPr>
              <a:t>0</a:t>
            </a:r>
            <a:endParaRPr sz="1725" baseline="-12077">
              <a:latin typeface="Times New Roman"/>
              <a:cs typeface="Times New Roman"/>
            </a:endParaRPr>
          </a:p>
        </p:txBody>
      </p:sp>
      <p:sp>
        <p:nvSpPr>
          <p:cNvPr id="16" name="object 16"/>
          <p:cNvSpPr/>
          <p:nvPr/>
        </p:nvSpPr>
        <p:spPr>
          <a:xfrm>
            <a:off x="3971925" y="4300537"/>
            <a:ext cx="333375" cy="500380"/>
          </a:xfrm>
          <a:custGeom>
            <a:avLst/>
            <a:gdLst/>
            <a:ahLst/>
            <a:cxnLst/>
            <a:rect l="l" t="t" r="r" b="b"/>
            <a:pathLst>
              <a:path w="333375" h="500379">
                <a:moveTo>
                  <a:pt x="0" y="500062"/>
                </a:moveTo>
                <a:lnTo>
                  <a:pt x="333375" y="500062"/>
                </a:lnTo>
                <a:lnTo>
                  <a:pt x="333375" y="0"/>
                </a:lnTo>
                <a:lnTo>
                  <a:pt x="0" y="0"/>
                </a:lnTo>
                <a:lnTo>
                  <a:pt x="0" y="500062"/>
                </a:lnTo>
                <a:close/>
              </a:path>
            </a:pathLst>
          </a:custGeom>
          <a:solidFill>
            <a:srgbClr val="FFFFFF"/>
          </a:solidFill>
        </p:spPr>
        <p:txBody>
          <a:bodyPr wrap="square" lIns="0" tIns="0" rIns="0" bIns="0" rtlCol="0"/>
          <a:lstStyle/>
          <a:p>
            <a:endParaRPr/>
          </a:p>
        </p:txBody>
      </p:sp>
      <p:sp>
        <p:nvSpPr>
          <p:cNvPr id="17" name="object 17"/>
          <p:cNvSpPr txBox="1"/>
          <p:nvPr/>
        </p:nvSpPr>
        <p:spPr>
          <a:xfrm>
            <a:off x="3971925" y="4338954"/>
            <a:ext cx="333375" cy="292100"/>
          </a:xfrm>
          <a:prstGeom prst="rect">
            <a:avLst/>
          </a:prstGeom>
        </p:spPr>
        <p:txBody>
          <a:bodyPr vert="horz" wrap="square" lIns="0" tIns="12700" rIns="0" bIns="0" rtlCol="0">
            <a:spAutoFit/>
          </a:bodyPr>
          <a:lstStyle/>
          <a:p>
            <a:pPr marL="133350">
              <a:lnSpc>
                <a:spcPct val="100000"/>
              </a:lnSpc>
              <a:spcBef>
                <a:spcPts val="100"/>
              </a:spcBef>
            </a:pPr>
            <a:r>
              <a:rPr sz="1750" dirty="0">
                <a:latin typeface="Times New Roman"/>
                <a:cs typeface="Times New Roman"/>
              </a:rPr>
              <a:t>n</a:t>
            </a:r>
            <a:endParaRPr sz="1750">
              <a:latin typeface="Times New Roman"/>
              <a:cs typeface="Times New Roman"/>
            </a:endParaRPr>
          </a:p>
        </p:txBody>
      </p:sp>
      <p:sp>
        <p:nvSpPr>
          <p:cNvPr id="18" name="object 18"/>
          <p:cNvSpPr/>
          <p:nvPr/>
        </p:nvSpPr>
        <p:spPr>
          <a:xfrm>
            <a:off x="638175" y="4633912"/>
            <a:ext cx="3360420" cy="0"/>
          </a:xfrm>
          <a:custGeom>
            <a:avLst/>
            <a:gdLst/>
            <a:ahLst/>
            <a:cxnLst/>
            <a:rect l="l" t="t" r="r" b="b"/>
            <a:pathLst>
              <a:path w="3360420">
                <a:moveTo>
                  <a:pt x="0" y="0"/>
                </a:moveTo>
                <a:lnTo>
                  <a:pt x="3360420" y="0"/>
                </a:lnTo>
              </a:path>
            </a:pathLst>
          </a:custGeom>
          <a:ln w="13335">
            <a:solidFill>
              <a:srgbClr val="000000"/>
            </a:solidFill>
          </a:ln>
        </p:spPr>
        <p:txBody>
          <a:bodyPr wrap="square" lIns="0" tIns="0" rIns="0" bIns="0" rtlCol="0"/>
          <a:lstStyle/>
          <a:p>
            <a:endParaRPr/>
          </a:p>
        </p:txBody>
      </p:sp>
      <p:sp>
        <p:nvSpPr>
          <p:cNvPr id="19" name="object 19"/>
          <p:cNvSpPr/>
          <p:nvPr/>
        </p:nvSpPr>
        <p:spPr>
          <a:xfrm>
            <a:off x="3994150" y="4562792"/>
            <a:ext cx="146685" cy="144780"/>
          </a:xfrm>
          <a:custGeom>
            <a:avLst/>
            <a:gdLst/>
            <a:ahLst/>
            <a:cxnLst/>
            <a:rect l="l" t="t" r="r" b="b"/>
            <a:pathLst>
              <a:path w="146685" h="144779">
                <a:moveTo>
                  <a:pt x="0" y="0"/>
                </a:moveTo>
                <a:lnTo>
                  <a:pt x="0" y="144462"/>
                </a:lnTo>
                <a:lnTo>
                  <a:pt x="146685" y="73342"/>
                </a:lnTo>
                <a:lnTo>
                  <a:pt x="0" y="0"/>
                </a:lnTo>
                <a:close/>
              </a:path>
            </a:pathLst>
          </a:custGeom>
          <a:solidFill>
            <a:srgbClr val="000000"/>
          </a:solidFill>
        </p:spPr>
        <p:txBody>
          <a:bodyPr wrap="square" lIns="0" tIns="0" rIns="0" bIns="0" rtlCol="0"/>
          <a:lstStyle/>
          <a:p>
            <a:endParaRPr/>
          </a:p>
        </p:txBody>
      </p:sp>
      <p:sp>
        <p:nvSpPr>
          <p:cNvPr id="20" name="object 20"/>
          <p:cNvSpPr/>
          <p:nvPr/>
        </p:nvSpPr>
        <p:spPr>
          <a:xfrm>
            <a:off x="638175" y="2440304"/>
            <a:ext cx="0" cy="2193925"/>
          </a:xfrm>
          <a:custGeom>
            <a:avLst/>
            <a:gdLst/>
            <a:ahLst/>
            <a:cxnLst/>
            <a:rect l="l" t="t" r="r" b="b"/>
            <a:pathLst>
              <a:path h="2193925">
                <a:moveTo>
                  <a:pt x="0" y="2193607"/>
                </a:moveTo>
                <a:lnTo>
                  <a:pt x="0" y="0"/>
                </a:lnTo>
              </a:path>
            </a:pathLst>
          </a:custGeom>
          <a:ln w="13335">
            <a:solidFill>
              <a:srgbClr val="000000"/>
            </a:solidFill>
          </a:ln>
        </p:spPr>
        <p:txBody>
          <a:bodyPr wrap="square" lIns="0" tIns="0" rIns="0" bIns="0" rtlCol="0"/>
          <a:lstStyle/>
          <a:p>
            <a:endParaRPr/>
          </a:p>
        </p:txBody>
      </p:sp>
      <p:sp>
        <p:nvSpPr>
          <p:cNvPr id="21" name="object 21"/>
          <p:cNvSpPr/>
          <p:nvPr/>
        </p:nvSpPr>
        <p:spPr>
          <a:xfrm>
            <a:off x="567055" y="2302510"/>
            <a:ext cx="144780" cy="144780"/>
          </a:xfrm>
          <a:custGeom>
            <a:avLst/>
            <a:gdLst/>
            <a:ahLst/>
            <a:cxnLst/>
            <a:rect l="l" t="t" r="r" b="b"/>
            <a:pathLst>
              <a:path w="144779" h="144780">
                <a:moveTo>
                  <a:pt x="71120" y="0"/>
                </a:moveTo>
                <a:lnTo>
                  <a:pt x="0" y="144462"/>
                </a:lnTo>
                <a:lnTo>
                  <a:pt x="144462" y="144462"/>
                </a:lnTo>
                <a:lnTo>
                  <a:pt x="71120" y="0"/>
                </a:lnTo>
                <a:close/>
              </a:path>
            </a:pathLst>
          </a:custGeom>
          <a:solidFill>
            <a:srgbClr val="000000"/>
          </a:solidFill>
        </p:spPr>
        <p:txBody>
          <a:bodyPr wrap="square" lIns="0" tIns="0" rIns="0" bIns="0" rtlCol="0"/>
          <a:lstStyle/>
          <a:p>
            <a:endParaRPr/>
          </a:p>
        </p:txBody>
      </p:sp>
      <p:sp>
        <p:nvSpPr>
          <p:cNvPr id="22" name="object 22"/>
          <p:cNvSpPr/>
          <p:nvPr/>
        </p:nvSpPr>
        <p:spPr>
          <a:xfrm>
            <a:off x="638175" y="2462529"/>
            <a:ext cx="3667125" cy="1671320"/>
          </a:xfrm>
          <a:custGeom>
            <a:avLst/>
            <a:gdLst/>
            <a:ahLst/>
            <a:cxnLst/>
            <a:rect l="l" t="t" r="r" b="b"/>
            <a:pathLst>
              <a:path w="3667125" h="1671320">
                <a:moveTo>
                  <a:pt x="0" y="1671320"/>
                </a:moveTo>
                <a:lnTo>
                  <a:pt x="11112" y="1657985"/>
                </a:lnTo>
                <a:lnTo>
                  <a:pt x="26670" y="1642427"/>
                </a:lnTo>
                <a:lnTo>
                  <a:pt x="42227" y="1622425"/>
                </a:lnTo>
                <a:lnTo>
                  <a:pt x="60007" y="1600200"/>
                </a:lnTo>
                <a:lnTo>
                  <a:pt x="100012" y="1549082"/>
                </a:lnTo>
                <a:lnTo>
                  <a:pt x="146685" y="1493520"/>
                </a:lnTo>
                <a:lnTo>
                  <a:pt x="193357" y="1440180"/>
                </a:lnTo>
                <a:lnTo>
                  <a:pt x="242252" y="1393507"/>
                </a:lnTo>
                <a:lnTo>
                  <a:pt x="288925" y="1357947"/>
                </a:lnTo>
                <a:lnTo>
                  <a:pt x="333375" y="1337945"/>
                </a:lnTo>
                <a:lnTo>
                  <a:pt x="353377" y="1335722"/>
                </a:lnTo>
                <a:lnTo>
                  <a:pt x="373380" y="1337945"/>
                </a:lnTo>
                <a:lnTo>
                  <a:pt x="408940" y="1353502"/>
                </a:lnTo>
                <a:lnTo>
                  <a:pt x="444500" y="1382395"/>
                </a:lnTo>
                <a:lnTo>
                  <a:pt x="480059" y="1415732"/>
                </a:lnTo>
                <a:lnTo>
                  <a:pt x="520065" y="1451292"/>
                </a:lnTo>
                <a:lnTo>
                  <a:pt x="562292" y="1480185"/>
                </a:lnTo>
                <a:lnTo>
                  <a:pt x="611187" y="1500187"/>
                </a:lnTo>
                <a:lnTo>
                  <a:pt x="637857" y="1504632"/>
                </a:lnTo>
                <a:lnTo>
                  <a:pt x="666750" y="1504632"/>
                </a:lnTo>
                <a:lnTo>
                  <a:pt x="697865" y="1500187"/>
                </a:lnTo>
                <a:lnTo>
                  <a:pt x="733425" y="1493520"/>
                </a:lnTo>
                <a:lnTo>
                  <a:pt x="771207" y="1484630"/>
                </a:lnTo>
                <a:lnTo>
                  <a:pt x="808990" y="1475740"/>
                </a:lnTo>
                <a:lnTo>
                  <a:pt x="891222" y="1446847"/>
                </a:lnTo>
                <a:lnTo>
                  <a:pt x="977900" y="1413510"/>
                </a:lnTo>
                <a:lnTo>
                  <a:pt x="1064577" y="1375727"/>
                </a:lnTo>
                <a:lnTo>
                  <a:pt x="1151255" y="1335722"/>
                </a:lnTo>
                <a:lnTo>
                  <a:pt x="1231265" y="1293495"/>
                </a:lnTo>
                <a:lnTo>
                  <a:pt x="1269047" y="1273492"/>
                </a:lnTo>
                <a:lnTo>
                  <a:pt x="1304607" y="1253490"/>
                </a:lnTo>
                <a:lnTo>
                  <a:pt x="1371282" y="1211262"/>
                </a:lnTo>
                <a:lnTo>
                  <a:pt x="1433512" y="1166812"/>
                </a:lnTo>
                <a:lnTo>
                  <a:pt x="1493520" y="1117917"/>
                </a:lnTo>
                <a:lnTo>
                  <a:pt x="1549082" y="1066800"/>
                </a:lnTo>
                <a:lnTo>
                  <a:pt x="1657985" y="964565"/>
                </a:lnTo>
                <a:lnTo>
                  <a:pt x="1711325" y="913447"/>
                </a:lnTo>
                <a:lnTo>
                  <a:pt x="1764664" y="864552"/>
                </a:lnTo>
                <a:lnTo>
                  <a:pt x="1815782" y="817880"/>
                </a:lnTo>
                <a:lnTo>
                  <a:pt x="1862455" y="771207"/>
                </a:lnTo>
                <a:lnTo>
                  <a:pt x="1953577" y="682307"/>
                </a:lnTo>
                <a:lnTo>
                  <a:pt x="1998027" y="635635"/>
                </a:lnTo>
                <a:lnTo>
                  <a:pt x="2049145" y="591185"/>
                </a:lnTo>
                <a:lnTo>
                  <a:pt x="2104707" y="548957"/>
                </a:lnTo>
                <a:lnTo>
                  <a:pt x="2135822" y="526732"/>
                </a:lnTo>
                <a:lnTo>
                  <a:pt x="2166937" y="504507"/>
                </a:lnTo>
                <a:lnTo>
                  <a:pt x="2235835" y="460057"/>
                </a:lnTo>
                <a:lnTo>
                  <a:pt x="2311400" y="415607"/>
                </a:lnTo>
                <a:lnTo>
                  <a:pt x="2389187" y="368935"/>
                </a:lnTo>
                <a:lnTo>
                  <a:pt x="2473642" y="324485"/>
                </a:lnTo>
                <a:lnTo>
                  <a:pt x="2560320" y="282257"/>
                </a:lnTo>
                <a:lnTo>
                  <a:pt x="2649220" y="242252"/>
                </a:lnTo>
                <a:lnTo>
                  <a:pt x="2740342" y="204470"/>
                </a:lnTo>
                <a:lnTo>
                  <a:pt x="2833687" y="171132"/>
                </a:lnTo>
                <a:lnTo>
                  <a:pt x="2882582" y="155575"/>
                </a:lnTo>
                <a:lnTo>
                  <a:pt x="2938145" y="137795"/>
                </a:lnTo>
                <a:lnTo>
                  <a:pt x="2995930" y="122237"/>
                </a:lnTo>
                <a:lnTo>
                  <a:pt x="3058160" y="104457"/>
                </a:lnTo>
                <a:lnTo>
                  <a:pt x="3184842" y="73342"/>
                </a:lnTo>
                <a:lnTo>
                  <a:pt x="3311525" y="44450"/>
                </a:lnTo>
                <a:lnTo>
                  <a:pt x="3373754" y="33337"/>
                </a:lnTo>
                <a:lnTo>
                  <a:pt x="3431540" y="22225"/>
                </a:lnTo>
                <a:lnTo>
                  <a:pt x="3487102" y="13335"/>
                </a:lnTo>
                <a:lnTo>
                  <a:pt x="3535997" y="6667"/>
                </a:lnTo>
                <a:lnTo>
                  <a:pt x="3580447" y="2222"/>
                </a:lnTo>
                <a:lnTo>
                  <a:pt x="3618229" y="0"/>
                </a:lnTo>
                <a:lnTo>
                  <a:pt x="3647122" y="0"/>
                </a:lnTo>
                <a:lnTo>
                  <a:pt x="3658235" y="2222"/>
                </a:lnTo>
                <a:lnTo>
                  <a:pt x="3667125" y="4445"/>
                </a:lnTo>
              </a:path>
            </a:pathLst>
          </a:custGeom>
          <a:ln w="13335">
            <a:solidFill>
              <a:srgbClr val="0000FF"/>
            </a:solidFill>
          </a:ln>
        </p:spPr>
        <p:txBody>
          <a:bodyPr wrap="square" lIns="0" tIns="0" rIns="0" bIns="0" rtlCol="0"/>
          <a:lstStyle/>
          <a:p>
            <a:endParaRPr/>
          </a:p>
        </p:txBody>
      </p:sp>
      <p:sp>
        <p:nvSpPr>
          <p:cNvPr id="23" name="object 23"/>
          <p:cNvSpPr/>
          <p:nvPr/>
        </p:nvSpPr>
        <p:spPr>
          <a:xfrm>
            <a:off x="638175" y="3037986"/>
            <a:ext cx="3667125" cy="1096010"/>
          </a:xfrm>
          <a:custGeom>
            <a:avLst/>
            <a:gdLst/>
            <a:ahLst/>
            <a:cxnLst/>
            <a:rect l="l" t="t" r="r" b="b"/>
            <a:pathLst>
              <a:path w="3667125" h="1096010">
                <a:moveTo>
                  <a:pt x="0" y="929175"/>
                </a:moveTo>
                <a:lnTo>
                  <a:pt x="84455" y="989183"/>
                </a:lnTo>
                <a:lnTo>
                  <a:pt x="124460" y="1018075"/>
                </a:lnTo>
                <a:lnTo>
                  <a:pt x="166687" y="1042523"/>
                </a:lnTo>
                <a:lnTo>
                  <a:pt x="208915" y="1064748"/>
                </a:lnTo>
                <a:lnTo>
                  <a:pt x="251142" y="1082528"/>
                </a:lnTo>
                <a:lnTo>
                  <a:pt x="291147" y="1091418"/>
                </a:lnTo>
                <a:lnTo>
                  <a:pt x="333375" y="1095863"/>
                </a:lnTo>
                <a:lnTo>
                  <a:pt x="375602" y="1091418"/>
                </a:lnTo>
                <a:lnTo>
                  <a:pt x="417830" y="1080305"/>
                </a:lnTo>
                <a:lnTo>
                  <a:pt x="460057" y="1064748"/>
                </a:lnTo>
                <a:lnTo>
                  <a:pt x="502284" y="1042523"/>
                </a:lnTo>
                <a:lnTo>
                  <a:pt x="544512" y="1015853"/>
                </a:lnTo>
                <a:lnTo>
                  <a:pt x="584517" y="989183"/>
                </a:lnTo>
                <a:lnTo>
                  <a:pt x="666750" y="929175"/>
                </a:lnTo>
                <a:lnTo>
                  <a:pt x="704532" y="898060"/>
                </a:lnTo>
                <a:lnTo>
                  <a:pt x="735647" y="860278"/>
                </a:lnTo>
                <a:lnTo>
                  <a:pt x="766762" y="822495"/>
                </a:lnTo>
                <a:lnTo>
                  <a:pt x="795655" y="780268"/>
                </a:lnTo>
                <a:lnTo>
                  <a:pt x="828992" y="738040"/>
                </a:lnTo>
                <a:lnTo>
                  <a:pt x="868997" y="698035"/>
                </a:lnTo>
                <a:lnTo>
                  <a:pt x="915669" y="658030"/>
                </a:lnTo>
                <a:lnTo>
                  <a:pt x="971232" y="622470"/>
                </a:lnTo>
                <a:lnTo>
                  <a:pt x="1037907" y="591355"/>
                </a:lnTo>
                <a:lnTo>
                  <a:pt x="1109027" y="562463"/>
                </a:lnTo>
                <a:lnTo>
                  <a:pt x="1189037" y="535793"/>
                </a:lnTo>
                <a:lnTo>
                  <a:pt x="1273492" y="509123"/>
                </a:lnTo>
                <a:lnTo>
                  <a:pt x="1364615" y="484675"/>
                </a:lnTo>
                <a:lnTo>
                  <a:pt x="1460182" y="458005"/>
                </a:lnTo>
                <a:lnTo>
                  <a:pt x="1560195" y="429113"/>
                </a:lnTo>
                <a:lnTo>
                  <a:pt x="1666875" y="400220"/>
                </a:lnTo>
                <a:lnTo>
                  <a:pt x="1722437" y="384663"/>
                </a:lnTo>
                <a:lnTo>
                  <a:pt x="1782445" y="369105"/>
                </a:lnTo>
                <a:lnTo>
                  <a:pt x="1846897" y="351325"/>
                </a:lnTo>
                <a:lnTo>
                  <a:pt x="1913572" y="333545"/>
                </a:lnTo>
                <a:lnTo>
                  <a:pt x="2051367" y="297985"/>
                </a:lnTo>
                <a:lnTo>
                  <a:pt x="2191385" y="262425"/>
                </a:lnTo>
                <a:lnTo>
                  <a:pt x="2333625" y="226865"/>
                </a:lnTo>
                <a:lnTo>
                  <a:pt x="2402522" y="209085"/>
                </a:lnTo>
                <a:lnTo>
                  <a:pt x="2469197" y="193528"/>
                </a:lnTo>
                <a:lnTo>
                  <a:pt x="2533650" y="177970"/>
                </a:lnTo>
                <a:lnTo>
                  <a:pt x="2595880" y="162413"/>
                </a:lnTo>
                <a:lnTo>
                  <a:pt x="2655887" y="149078"/>
                </a:lnTo>
                <a:lnTo>
                  <a:pt x="2709227" y="137965"/>
                </a:lnTo>
                <a:lnTo>
                  <a:pt x="2809240" y="117963"/>
                </a:lnTo>
                <a:lnTo>
                  <a:pt x="2900362" y="100183"/>
                </a:lnTo>
                <a:lnTo>
                  <a:pt x="2987040" y="86848"/>
                </a:lnTo>
                <a:lnTo>
                  <a:pt x="3064827" y="75735"/>
                </a:lnTo>
                <a:lnTo>
                  <a:pt x="3138170" y="64623"/>
                </a:lnTo>
                <a:lnTo>
                  <a:pt x="3207067" y="55733"/>
                </a:lnTo>
                <a:lnTo>
                  <a:pt x="3271520" y="49065"/>
                </a:lnTo>
                <a:lnTo>
                  <a:pt x="3333750" y="40175"/>
                </a:lnTo>
                <a:lnTo>
                  <a:pt x="3391535" y="33508"/>
                </a:lnTo>
                <a:lnTo>
                  <a:pt x="3447097" y="24618"/>
                </a:lnTo>
                <a:lnTo>
                  <a:pt x="3495992" y="20173"/>
                </a:lnTo>
                <a:lnTo>
                  <a:pt x="3540442" y="13505"/>
                </a:lnTo>
                <a:lnTo>
                  <a:pt x="3582670" y="9060"/>
                </a:lnTo>
                <a:lnTo>
                  <a:pt x="3618229" y="4615"/>
                </a:lnTo>
                <a:lnTo>
                  <a:pt x="3651567" y="2393"/>
                </a:lnTo>
                <a:lnTo>
                  <a:pt x="3667125" y="0"/>
                </a:lnTo>
              </a:path>
            </a:pathLst>
          </a:custGeom>
          <a:ln w="13335">
            <a:solidFill>
              <a:srgbClr val="000000"/>
            </a:solidFill>
          </a:ln>
        </p:spPr>
        <p:txBody>
          <a:bodyPr wrap="square" lIns="0" tIns="0" rIns="0" bIns="0" rtlCol="0"/>
          <a:lstStyle/>
          <a:p>
            <a:endParaRPr/>
          </a:p>
        </p:txBody>
      </p:sp>
      <p:sp>
        <p:nvSpPr>
          <p:cNvPr id="24" name="object 24"/>
          <p:cNvSpPr/>
          <p:nvPr/>
        </p:nvSpPr>
        <p:spPr>
          <a:xfrm>
            <a:off x="2298382" y="3460432"/>
            <a:ext cx="13335" cy="13335"/>
          </a:xfrm>
          <a:custGeom>
            <a:avLst/>
            <a:gdLst/>
            <a:ahLst/>
            <a:cxnLst/>
            <a:rect l="l" t="t" r="r" b="b"/>
            <a:pathLst>
              <a:path w="13335" h="13335">
                <a:moveTo>
                  <a:pt x="6667" y="0"/>
                </a:moveTo>
                <a:lnTo>
                  <a:pt x="0" y="6667"/>
                </a:lnTo>
                <a:lnTo>
                  <a:pt x="6667" y="13334"/>
                </a:lnTo>
                <a:lnTo>
                  <a:pt x="11112" y="8889"/>
                </a:lnTo>
                <a:lnTo>
                  <a:pt x="13335" y="8889"/>
                </a:lnTo>
                <a:lnTo>
                  <a:pt x="13335" y="6667"/>
                </a:lnTo>
                <a:lnTo>
                  <a:pt x="6667" y="0"/>
                </a:lnTo>
                <a:close/>
              </a:path>
            </a:pathLst>
          </a:custGeom>
          <a:solidFill>
            <a:srgbClr val="000000"/>
          </a:solidFill>
        </p:spPr>
        <p:txBody>
          <a:bodyPr wrap="square" lIns="0" tIns="0" rIns="0" bIns="0" rtlCol="0"/>
          <a:lstStyle/>
          <a:p>
            <a:endParaRPr/>
          </a:p>
        </p:txBody>
      </p:sp>
      <p:sp>
        <p:nvSpPr>
          <p:cNvPr id="25" name="object 25"/>
          <p:cNvSpPr/>
          <p:nvPr/>
        </p:nvSpPr>
        <p:spPr>
          <a:xfrm>
            <a:off x="2298382" y="3487102"/>
            <a:ext cx="13335" cy="13335"/>
          </a:xfrm>
          <a:custGeom>
            <a:avLst/>
            <a:gdLst/>
            <a:ahLst/>
            <a:cxnLst/>
            <a:rect l="l" t="t" r="r" b="b"/>
            <a:pathLst>
              <a:path w="13335" h="13335">
                <a:moveTo>
                  <a:pt x="11112" y="0"/>
                </a:moveTo>
                <a:lnTo>
                  <a:pt x="4445" y="0"/>
                </a:lnTo>
                <a:lnTo>
                  <a:pt x="0" y="4444"/>
                </a:lnTo>
                <a:lnTo>
                  <a:pt x="0" y="6667"/>
                </a:lnTo>
                <a:lnTo>
                  <a:pt x="6667" y="13334"/>
                </a:lnTo>
                <a:lnTo>
                  <a:pt x="11112" y="8889"/>
                </a:lnTo>
                <a:lnTo>
                  <a:pt x="13335" y="8889"/>
                </a:lnTo>
                <a:lnTo>
                  <a:pt x="13335" y="2222"/>
                </a:lnTo>
                <a:lnTo>
                  <a:pt x="11112" y="0"/>
                </a:lnTo>
                <a:close/>
              </a:path>
            </a:pathLst>
          </a:custGeom>
          <a:solidFill>
            <a:srgbClr val="000000"/>
          </a:solidFill>
        </p:spPr>
        <p:txBody>
          <a:bodyPr wrap="square" lIns="0" tIns="0" rIns="0" bIns="0" rtlCol="0"/>
          <a:lstStyle/>
          <a:p>
            <a:endParaRPr/>
          </a:p>
        </p:txBody>
      </p:sp>
      <p:sp>
        <p:nvSpPr>
          <p:cNvPr id="26" name="object 26"/>
          <p:cNvSpPr/>
          <p:nvPr/>
        </p:nvSpPr>
        <p:spPr>
          <a:xfrm>
            <a:off x="2298382" y="3513772"/>
            <a:ext cx="13335" cy="13335"/>
          </a:xfrm>
          <a:custGeom>
            <a:avLst/>
            <a:gdLst/>
            <a:ahLst/>
            <a:cxnLst/>
            <a:rect l="l" t="t" r="r" b="b"/>
            <a:pathLst>
              <a:path w="13335" h="13335">
                <a:moveTo>
                  <a:pt x="11112" y="0"/>
                </a:moveTo>
                <a:lnTo>
                  <a:pt x="4445" y="0"/>
                </a:lnTo>
                <a:lnTo>
                  <a:pt x="0" y="4444"/>
                </a:lnTo>
                <a:lnTo>
                  <a:pt x="0" y="6667"/>
                </a:lnTo>
                <a:lnTo>
                  <a:pt x="6667" y="13334"/>
                </a:lnTo>
                <a:lnTo>
                  <a:pt x="11112" y="8889"/>
                </a:lnTo>
                <a:lnTo>
                  <a:pt x="13335" y="8889"/>
                </a:lnTo>
                <a:lnTo>
                  <a:pt x="13335" y="2222"/>
                </a:lnTo>
                <a:lnTo>
                  <a:pt x="11112" y="0"/>
                </a:lnTo>
                <a:close/>
              </a:path>
            </a:pathLst>
          </a:custGeom>
          <a:solidFill>
            <a:srgbClr val="000000"/>
          </a:solidFill>
        </p:spPr>
        <p:txBody>
          <a:bodyPr wrap="square" lIns="0" tIns="0" rIns="0" bIns="0" rtlCol="0"/>
          <a:lstStyle/>
          <a:p>
            <a:endParaRPr/>
          </a:p>
        </p:txBody>
      </p:sp>
      <p:sp>
        <p:nvSpPr>
          <p:cNvPr id="27" name="object 27"/>
          <p:cNvSpPr/>
          <p:nvPr/>
        </p:nvSpPr>
        <p:spPr>
          <a:xfrm>
            <a:off x="2298382" y="3540442"/>
            <a:ext cx="13335" cy="13335"/>
          </a:xfrm>
          <a:custGeom>
            <a:avLst/>
            <a:gdLst/>
            <a:ahLst/>
            <a:cxnLst/>
            <a:rect l="l" t="t" r="r" b="b"/>
            <a:pathLst>
              <a:path w="13335" h="13335">
                <a:moveTo>
                  <a:pt x="11112" y="0"/>
                </a:moveTo>
                <a:lnTo>
                  <a:pt x="4445" y="0"/>
                </a:lnTo>
                <a:lnTo>
                  <a:pt x="0" y="4444"/>
                </a:lnTo>
                <a:lnTo>
                  <a:pt x="0" y="6667"/>
                </a:lnTo>
                <a:lnTo>
                  <a:pt x="6667" y="13334"/>
                </a:lnTo>
                <a:lnTo>
                  <a:pt x="11112" y="8889"/>
                </a:lnTo>
                <a:lnTo>
                  <a:pt x="13335" y="8889"/>
                </a:lnTo>
                <a:lnTo>
                  <a:pt x="13335" y="2222"/>
                </a:lnTo>
                <a:lnTo>
                  <a:pt x="11112" y="0"/>
                </a:lnTo>
                <a:close/>
              </a:path>
            </a:pathLst>
          </a:custGeom>
          <a:solidFill>
            <a:srgbClr val="000000"/>
          </a:solidFill>
        </p:spPr>
        <p:txBody>
          <a:bodyPr wrap="square" lIns="0" tIns="0" rIns="0" bIns="0" rtlCol="0"/>
          <a:lstStyle/>
          <a:p>
            <a:endParaRPr/>
          </a:p>
        </p:txBody>
      </p:sp>
      <p:sp>
        <p:nvSpPr>
          <p:cNvPr id="28" name="object 28"/>
          <p:cNvSpPr/>
          <p:nvPr/>
        </p:nvSpPr>
        <p:spPr>
          <a:xfrm>
            <a:off x="2298382" y="3567112"/>
            <a:ext cx="13335" cy="13335"/>
          </a:xfrm>
          <a:custGeom>
            <a:avLst/>
            <a:gdLst/>
            <a:ahLst/>
            <a:cxnLst/>
            <a:rect l="l" t="t" r="r" b="b"/>
            <a:pathLst>
              <a:path w="13335" h="13335">
                <a:moveTo>
                  <a:pt x="11112" y="0"/>
                </a:moveTo>
                <a:lnTo>
                  <a:pt x="4445" y="0"/>
                </a:lnTo>
                <a:lnTo>
                  <a:pt x="0" y="4444"/>
                </a:lnTo>
                <a:lnTo>
                  <a:pt x="0" y="6667"/>
                </a:lnTo>
                <a:lnTo>
                  <a:pt x="6667" y="13334"/>
                </a:lnTo>
                <a:lnTo>
                  <a:pt x="11112" y="8889"/>
                </a:lnTo>
                <a:lnTo>
                  <a:pt x="13335" y="8889"/>
                </a:lnTo>
                <a:lnTo>
                  <a:pt x="13335" y="2222"/>
                </a:lnTo>
                <a:lnTo>
                  <a:pt x="11112" y="0"/>
                </a:lnTo>
                <a:close/>
              </a:path>
            </a:pathLst>
          </a:custGeom>
          <a:solidFill>
            <a:srgbClr val="000000"/>
          </a:solidFill>
        </p:spPr>
        <p:txBody>
          <a:bodyPr wrap="square" lIns="0" tIns="0" rIns="0" bIns="0" rtlCol="0"/>
          <a:lstStyle/>
          <a:p>
            <a:endParaRPr/>
          </a:p>
        </p:txBody>
      </p:sp>
      <p:sp>
        <p:nvSpPr>
          <p:cNvPr id="29" name="object 29"/>
          <p:cNvSpPr/>
          <p:nvPr/>
        </p:nvSpPr>
        <p:spPr>
          <a:xfrm>
            <a:off x="2298382" y="3593782"/>
            <a:ext cx="13335" cy="13335"/>
          </a:xfrm>
          <a:custGeom>
            <a:avLst/>
            <a:gdLst/>
            <a:ahLst/>
            <a:cxnLst/>
            <a:rect l="l" t="t" r="r" b="b"/>
            <a:pathLst>
              <a:path w="13335" h="13335">
                <a:moveTo>
                  <a:pt x="11112" y="0"/>
                </a:moveTo>
                <a:lnTo>
                  <a:pt x="4445" y="0"/>
                </a:lnTo>
                <a:lnTo>
                  <a:pt x="0" y="4444"/>
                </a:lnTo>
                <a:lnTo>
                  <a:pt x="0" y="6667"/>
                </a:lnTo>
                <a:lnTo>
                  <a:pt x="6667" y="13334"/>
                </a:lnTo>
                <a:lnTo>
                  <a:pt x="11112" y="8889"/>
                </a:lnTo>
                <a:lnTo>
                  <a:pt x="13335" y="8889"/>
                </a:lnTo>
                <a:lnTo>
                  <a:pt x="13335" y="2222"/>
                </a:lnTo>
                <a:lnTo>
                  <a:pt x="11112" y="0"/>
                </a:lnTo>
                <a:close/>
              </a:path>
            </a:pathLst>
          </a:custGeom>
          <a:solidFill>
            <a:srgbClr val="000000"/>
          </a:solidFill>
        </p:spPr>
        <p:txBody>
          <a:bodyPr wrap="square" lIns="0" tIns="0" rIns="0" bIns="0" rtlCol="0"/>
          <a:lstStyle/>
          <a:p>
            <a:endParaRPr/>
          </a:p>
        </p:txBody>
      </p:sp>
      <p:sp>
        <p:nvSpPr>
          <p:cNvPr id="30" name="object 30"/>
          <p:cNvSpPr/>
          <p:nvPr/>
        </p:nvSpPr>
        <p:spPr>
          <a:xfrm>
            <a:off x="2298382" y="3620452"/>
            <a:ext cx="13335" cy="13335"/>
          </a:xfrm>
          <a:custGeom>
            <a:avLst/>
            <a:gdLst/>
            <a:ahLst/>
            <a:cxnLst/>
            <a:rect l="l" t="t" r="r" b="b"/>
            <a:pathLst>
              <a:path w="13335" h="13335">
                <a:moveTo>
                  <a:pt x="11112" y="0"/>
                </a:moveTo>
                <a:lnTo>
                  <a:pt x="4445" y="0"/>
                </a:lnTo>
                <a:lnTo>
                  <a:pt x="0" y="4445"/>
                </a:lnTo>
                <a:lnTo>
                  <a:pt x="0" y="6667"/>
                </a:lnTo>
                <a:lnTo>
                  <a:pt x="6667" y="13335"/>
                </a:lnTo>
                <a:lnTo>
                  <a:pt x="11112" y="8890"/>
                </a:lnTo>
                <a:lnTo>
                  <a:pt x="13335" y="8890"/>
                </a:lnTo>
                <a:lnTo>
                  <a:pt x="13335" y="2222"/>
                </a:lnTo>
                <a:lnTo>
                  <a:pt x="11112" y="0"/>
                </a:lnTo>
                <a:close/>
              </a:path>
            </a:pathLst>
          </a:custGeom>
          <a:solidFill>
            <a:srgbClr val="000000"/>
          </a:solidFill>
        </p:spPr>
        <p:txBody>
          <a:bodyPr wrap="square" lIns="0" tIns="0" rIns="0" bIns="0" rtlCol="0"/>
          <a:lstStyle/>
          <a:p>
            <a:endParaRPr/>
          </a:p>
        </p:txBody>
      </p:sp>
      <p:sp>
        <p:nvSpPr>
          <p:cNvPr id="31" name="object 31"/>
          <p:cNvSpPr/>
          <p:nvPr/>
        </p:nvSpPr>
        <p:spPr>
          <a:xfrm>
            <a:off x="2298382" y="3647122"/>
            <a:ext cx="13335" cy="13335"/>
          </a:xfrm>
          <a:custGeom>
            <a:avLst/>
            <a:gdLst/>
            <a:ahLst/>
            <a:cxnLst/>
            <a:rect l="l" t="t" r="r" b="b"/>
            <a:pathLst>
              <a:path w="13335" h="13335">
                <a:moveTo>
                  <a:pt x="11112" y="0"/>
                </a:moveTo>
                <a:lnTo>
                  <a:pt x="4445" y="0"/>
                </a:lnTo>
                <a:lnTo>
                  <a:pt x="0" y="4445"/>
                </a:lnTo>
                <a:lnTo>
                  <a:pt x="0" y="6667"/>
                </a:lnTo>
                <a:lnTo>
                  <a:pt x="6667" y="13335"/>
                </a:lnTo>
                <a:lnTo>
                  <a:pt x="11112" y="8890"/>
                </a:lnTo>
                <a:lnTo>
                  <a:pt x="13335" y="8890"/>
                </a:lnTo>
                <a:lnTo>
                  <a:pt x="13335" y="2222"/>
                </a:lnTo>
                <a:lnTo>
                  <a:pt x="11112" y="0"/>
                </a:lnTo>
                <a:close/>
              </a:path>
            </a:pathLst>
          </a:custGeom>
          <a:solidFill>
            <a:srgbClr val="000000"/>
          </a:solidFill>
        </p:spPr>
        <p:txBody>
          <a:bodyPr wrap="square" lIns="0" tIns="0" rIns="0" bIns="0" rtlCol="0"/>
          <a:lstStyle/>
          <a:p>
            <a:endParaRPr/>
          </a:p>
        </p:txBody>
      </p:sp>
      <p:sp>
        <p:nvSpPr>
          <p:cNvPr id="32" name="object 32"/>
          <p:cNvSpPr/>
          <p:nvPr/>
        </p:nvSpPr>
        <p:spPr>
          <a:xfrm>
            <a:off x="2298382" y="3673792"/>
            <a:ext cx="13335" cy="13335"/>
          </a:xfrm>
          <a:custGeom>
            <a:avLst/>
            <a:gdLst/>
            <a:ahLst/>
            <a:cxnLst/>
            <a:rect l="l" t="t" r="r" b="b"/>
            <a:pathLst>
              <a:path w="13335" h="13335">
                <a:moveTo>
                  <a:pt x="11112" y="0"/>
                </a:moveTo>
                <a:lnTo>
                  <a:pt x="4445" y="0"/>
                </a:lnTo>
                <a:lnTo>
                  <a:pt x="0" y="4445"/>
                </a:lnTo>
                <a:lnTo>
                  <a:pt x="0" y="6667"/>
                </a:lnTo>
                <a:lnTo>
                  <a:pt x="6667" y="13335"/>
                </a:lnTo>
                <a:lnTo>
                  <a:pt x="11112" y="8890"/>
                </a:lnTo>
                <a:lnTo>
                  <a:pt x="13335" y="8890"/>
                </a:lnTo>
                <a:lnTo>
                  <a:pt x="13335" y="2222"/>
                </a:lnTo>
                <a:lnTo>
                  <a:pt x="11112" y="0"/>
                </a:lnTo>
                <a:close/>
              </a:path>
            </a:pathLst>
          </a:custGeom>
          <a:solidFill>
            <a:srgbClr val="000000"/>
          </a:solidFill>
        </p:spPr>
        <p:txBody>
          <a:bodyPr wrap="square" lIns="0" tIns="0" rIns="0" bIns="0" rtlCol="0"/>
          <a:lstStyle/>
          <a:p>
            <a:endParaRPr/>
          </a:p>
        </p:txBody>
      </p:sp>
      <p:sp>
        <p:nvSpPr>
          <p:cNvPr id="33" name="object 33"/>
          <p:cNvSpPr/>
          <p:nvPr/>
        </p:nvSpPr>
        <p:spPr>
          <a:xfrm>
            <a:off x="2298382" y="3700462"/>
            <a:ext cx="13335" cy="13335"/>
          </a:xfrm>
          <a:custGeom>
            <a:avLst/>
            <a:gdLst/>
            <a:ahLst/>
            <a:cxnLst/>
            <a:rect l="l" t="t" r="r" b="b"/>
            <a:pathLst>
              <a:path w="13335" h="13335">
                <a:moveTo>
                  <a:pt x="11112" y="0"/>
                </a:moveTo>
                <a:lnTo>
                  <a:pt x="4445" y="0"/>
                </a:lnTo>
                <a:lnTo>
                  <a:pt x="0" y="4445"/>
                </a:lnTo>
                <a:lnTo>
                  <a:pt x="0" y="6667"/>
                </a:lnTo>
                <a:lnTo>
                  <a:pt x="6667" y="13335"/>
                </a:lnTo>
                <a:lnTo>
                  <a:pt x="11112" y="8890"/>
                </a:lnTo>
                <a:lnTo>
                  <a:pt x="13335" y="8890"/>
                </a:lnTo>
                <a:lnTo>
                  <a:pt x="13335" y="2222"/>
                </a:lnTo>
                <a:lnTo>
                  <a:pt x="11112" y="0"/>
                </a:lnTo>
                <a:close/>
              </a:path>
            </a:pathLst>
          </a:custGeom>
          <a:solidFill>
            <a:srgbClr val="000000"/>
          </a:solidFill>
        </p:spPr>
        <p:txBody>
          <a:bodyPr wrap="square" lIns="0" tIns="0" rIns="0" bIns="0" rtlCol="0"/>
          <a:lstStyle/>
          <a:p>
            <a:endParaRPr/>
          </a:p>
        </p:txBody>
      </p:sp>
      <p:sp>
        <p:nvSpPr>
          <p:cNvPr id="34" name="object 34"/>
          <p:cNvSpPr/>
          <p:nvPr/>
        </p:nvSpPr>
        <p:spPr>
          <a:xfrm>
            <a:off x="2298382" y="3727132"/>
            <a:ext cx="13335" cy="13335"/>
          </a:xfrm>
          <a:custGeom>
            <a:avLst/>
            <a:gdLst/>
            <a:ahLst/>
            <a:cxnLst/>
            <a:rect l="l" t="t" r="r" b="b"/>
            <a:pathLst>
              <a:path w="13335" h="13335">
                <a:moveTo>
                  <a:pt x="11112" y="0"/>
                </a:moveTo>
                <a:lnTo>
                  <a:pt x="4445" y="0"/>
                </a:lnTo>
                <a:lnTo>
                  <a:pt x="0" y="4444"/>
                </a:lnTo>
                <a:lnTo>
                  <a:pt x="0" y="6667"/>
                </a:lnTo>
                <a:lnTo>
                  <a:pt x="6667" y="13334"/>
                </a:lnTo>
                <a:lnTo>
                  <a:pt x="11112" y="8889"/>
                </a:lnTo>
                <a:lnTo>
                  <a:pt x="13335" y="8889"/>
                </a:lnTo>
                <a:lnTo>
                  <a:pt x="13335" y="2222"/>
                </a:lnTo>
                <a:lnTo>
                  <a:pt x="11112" y="0"/>
                </a:lnTo>
                <a:close/>
              </a:path>
            </a:pathLst>
          </a:custGeom>
          <a:solidFill>
            <a:srgbClr val="000000"/>
          </a:solidFill>
        </p:spPr>
        <p:txBody>
          <a:bodyPr wrap="square" lIns="0" tIns="0" rIns="0" bIns="0" rtlCol="0"/>
          <a:lstStyle/>
          <a:p>
            <a:endParaRPr/>
          </a:p>
        </p:txBody>
      </p:sp>
      <p:sp>
        <p:nvSpPr>
          <p:cNvPr id="35" name="object 35"/>
          <p:cNvSpPr/>
          <p:nvPr/>
        </p:nvSpPr>
        <p:spPr>
          <a:xfrm>
            <a:off x="2298382" y="3753802"/>
            <a:ext cx="13335" cy="13335"/>
          </a:xfrm>
          <a:custGeom>
            <a:avLst/>
            <a:gdLst/>
            <a:ahLst/>
            <a:cxnLst/>
            <a:rect l="l" t="t" r="r" b="b"/>
            <a:pathLst>
              <a:path w="13335" h="13335">
                <a:moveTo>
                  <a:pt x="11112" y="0"/>
                </a:moveTo>
                <a:lnTo>
                  <a:pt x="4445" y="0"/>
                </a:lnTo>
                <a:lnTo>
                  <a:pt x="0" y="4445"/>
                </a:lnTo>
                <a:lnTo>
                  <a:pt x="0" y="6667"/>
                </a:lnTo>
                <a:lnTo>
                  <a:pt x="6667" y="13335"/>
                </a:lnTo>
                <a:lnTo>
                  <a:pt x="11112" y="8890"/>
                </a:lnTo>
                <a:lnTo>
                  <a:pt x="13335" y="8890"/>
                </a:lnTo>
                <a:lnTo>
                  <a:pt x="13335" y="2222"/>
                </a:lnTo>
                <a:lnTo>
                  <a:pt x="11112" y="0"/>
                </a:lnTo>
                <a:close/>
              </a:path>
            </a:pathLst>
          </a:custGeom>
          <a:solidFill>
            <a:srgbClr val="000000"/>
          </a:solidFill>
        </p:spPr>
        <p:txBody>
          <a:bodyPr wrap="square" lIns="0" tIns="0" rIns="0" bIns="0" rtlCol="0"/>
          <a:lstStyle/>
          <a:p>
            <a:endParaRPr/>
          </a:p>
        </p:txBody>
      </p:sp>
      <p:sp>
        <p:nvSpPr>
          <p:cNvPr id="36" name="object 36"/>
          <p:cNvSpPr/>
          <p:nvPr/>
        </p:nvSpPr>
        <p:spPr>
          <a:xfrm>
            <a:off x="2298382" y="3780472"/>
            <a:ext cx="13335" cy="13335"/>
          </a:xfrm>
          <a:custGeom>
            <a:avLst/>
            <a:gdLst/>
            <a:ahLst/>
            <a:cxnLst/>
            <a:rect l="l" t="t" r="r" b="b"/>
            <a:pathLst>
              <a:path w="13335" h="13335">
                <a:moveTo>
                  <a:pt x="11112" y="0"/>
                </a:moveTo>
                <a:lnTo>
                  <a:pt x="4445" y="0"/>
                </a:lnTo>
                <a:lnTo>
                  <a:pt x="0" y="4445"/>
                </a:lnTo>
                <a:lnTo>
                  <a:pt x="0" y="6667"/>
                </a:lnTo>
                <a:lnTo>
                  <a:pt x="6667" y="13335"/>
                </a:lnTo>
                <a:lnTo>
                  <a:pt x="11112" y="8890"/>
                </a:lnTo>
                <a:lnTo>
                  <a:pt x="13335" y="8890"/>
                </a:lnTo>
                <a:lnTo>
                  <a:pt x="13335" y="2222"/>
                </a:lnTo>
                <a:lnTo>
                  <a:pt x="11112" y="0"/>
                </a:lnTo>
                <a:close/>
              </a:path>
            </a:pathLst>
          </a:custGeom>
          <a:solidFill>
            <a:srgbClr val="000000"/>
          </a:solidFill>
        </p:spPr>
        <p:txBody>
          <a:bodyPr wrap="square" lIns="0" tIns="0" rIns="0" bIns="0" rtlCol="0"/>
          <a:lstStyle/>
          <a:p>
            <a:endParaRPr/>
          </a:p>
        </p:txBody>
      </p:sp>
      <p:sp>
        <p:nvSpPr>
          <p:cNvPr id="37" name="object 37"/>
          <p:cNvSpPr/>
          <p:nvPr/>
        </p:nvSpPr>
        <p:spPr>
          <a:xfrm>
            <a:off x="2298382" y="3807142"/>
            <a:ext cx="13335" cy="13335"/>
          </a:xfrm>
          <a:custGeom>
            <a:avLst/>
            <a:gdLst/>
            <a:ahLst/>
            <a:cxnLst/>
            <a:rect l="l" t="t" r="r" b="b"/>
            <a:pathLst>
              <a:path w="13335" h="13335">
                <a:moveTo>
                  <a:pt x="11112" y="0"/>
                </a:moveTo>
                <a:lnTo>
                  <a:pt x="4445" y="0"/>
                </a:lnTo>
                <a:lnTo>
                  <a:pt x="0" y="4445"/>
                </a:lnTo>
                <a:lnTo>
                  <a:pt x="0" y="6667"/>
                </a:lnTo>
                <a:lnTo>
                  <a:pt x="6667" y="13335"/>
                </a:lnTo>
                <a:lnTo>
                  <a:pt x="11112" y="8890"/>
                </a:lnTo>
                <a:lnTo>
                  <a:pt x="13335" y="8890"/>
                </a:lnTo>
                <a:lnTo>
                  <a:pt x="13335" y="2222"/>
                </a:lnTo>
                <a:lnTo>
                  <a:pt x="11112" y="0"/>
                </a:lnTo>
                <a:close/>
              </a:path>
            </a:pathLst>
          </a:custGeom>
          <a:solidFill>
            <a:srgbClr val="000000"/>
          </a:solidFill>
        </p:spPr>
        <p:txBody>
          <a:bodyPr wrap="square" lIns="0" tIns="0" rIns="0" bIns="0" rtlCol="0"/>
          <a:lstStyle/>
          <a:p>
            <a:endParaRPr/>
          </a:p>
        </p:txBody>
      </p:sp>
      <p:sp>
        <p:nvSpPr>
          <p:cNvPr id="38" name="object 38"/>
          <p:cNvSpPr/>
          <p:nvPr/>
        </p:nvSpPr>
        <p:spPr>
          <a:xfrm>
            <a:off x="2298382" y="3833812"/>
            <a:ext cx="13335" cy="13335"/>
          </a:xfrm>
          <a:custGeom>
            <a:avLst/>
            <a:gdLst/>
            <a:ahLst/>
            <a:cxnLst/>
            <a:rect l="l" t="t" r="r" b="b"/>
            <a:pathLst>
              <a:path w="13335" h="13335">
                <a:moveTo>
                  <a:pt x="11112" y="0"/>
                </a:moveTo>
                <a:lnTo>
                  <a:pt x="4445" y="0"/>
                </a:lnTo>
                <a:lnTo>
                  <a:pt x="0" y="4445"/>
                </a:lnTo>
                <a:lnTo>
                  <a:pt x="0" y="6667"/>
                </a:lnTo>
                <a:lnTo>
                  <a:pt x="6667" y="13335"/>
                </a:lnTo>
                <a:lnTo>
                  <a:pt x="11112" y="8890"/>
                </a:lnTo>
                <a:lnTo>
                  <a:pt x="13335" y="8890"/>
                </a:lnTo>
                <a:lnTo>
                  <a:pt x="13335" y="2222"/>
                </a:lnTo>
                <a:lnTo>
                  <a:pt x="11112" y="0"/>
                </a:lnTo>
                <a:close/>
              </a:path>
            </a:pathLst>
          </a:custGeom>
          <a:solidFill>
            <a:srgbClr val="000000"/>
          </a:solidFill>
        </p:spPr>
        <p:txBody>
          <a:bodyPr wrap="square" lIns="0" tIns="0" rIns="0" bIns="0" rtlCol="0"/>
          <a:lstStyle/>
          <a:p>
            <a:endParaRPr/>
          </a:p>
        </p:txBody>
      </p:sp>
      <p:sp>
        <p:nvSpPr>
          <p:cNvPr id="39" name="object 39"/>
          <p:cNvSpPr/>
          <p:nvPr/>
        </p:nvSpPr>
        <p:spPr>
          <a:xfrm>
            <a:off x="2298382" y="3860482"/>
            <a:ext cx="13335" cy="13335"/>
          </a:xfrm>
          <a:custGeom>
            <a:avLst/>
            <a:gdLst/>
            <a:ahLst/>
            <a:cxnLst/>
            <a:rect l="l" t="t" r="r" b="b"/>
            <a:pathLst>
              <a:path w="13335" h="13335">
                <a:moveTo>
                  <a:pt x="11112" y="0"/>
                </a:moveTo>
                <a:lnTo>
                  <a:pt x="4445" y="0"/>
                </a:lnTo>
                <a:lnTo>
                  <a:pt x="0" y="4444"/>
                </a:lnTo>
                <a:lnTo>
                  <a:pt x="0" y="6667"/>
                </a:lnTo>
                <a:lnTo>
                  <a:pt x="6667" y="13334"/>
                </a:lnTo>
                <a:lnTo>
                  <a:pt x="11112" y="8889"/>
                </a:lnTo>
                <a:lnTo>
                  <a:pt x="13335" y="8889"/>
                </a:lnTo>
                <a:lnTo>
                  <a:pt x="13335" y="2222"/>
                </a:lnTo>
                <a:lnTo>
                  <a:pt x="11112" y="0"/>
                </a:lnTo>
                <a:close/>
              </a:path>
            </a:pathLst>
          </a:custGeom>
          <a:solidFill>
            <a:srgbClr val="000000"/>
          </a:solidFill>
        </p:spPr>
        <p:txBody>
          <a:bodyPr wrap="square" lIns="0" tIns="0" rIns="0" bIns="0" rtlCol="0"/>
          <a:lstStyle/>
          <a:p>
            <a:endParaRPr/>
          </a:p>
        </p:txBody>
      </p:sp>
      <p:sp>
        <p:nvSpPr>
          <p:cNvPr id="40" name="object 40"/>
          <p:cNvSpPr/>
          <p:nvPr/>
        </p:nvSpPr>
        <p:spPr>
          <a:xfrm>
            <a:off x="2298382" y="3887152"/>
            <a:ext cx="13335" cy="13335"/>
          </a:xfrm>
          <a:custGeom>
            <a:avLst/>
            <a:gdLst/>
            <a:ahLst/>
            <a:cxnLst/>
            <a:rect l="l" t="t" r="r" b="b"/>
            <a:pathLst>
              <a:path w="13335" h="13335">
                <a:moveTo>
                  <a:pt x="11112" y="0"/>
                </a:moveTo>
                <a:lnTo>
                  <a:pt x="4445" y="0"/>
                </a:lnTo>
                <a:lnTo>
                  <a:pt x="0" y="4445"/>
                </a:lnTo>
                <a:lnTo>
                  <a:pt x="0" y="6667"/>
                </a:lnTo>
                <a:lnTo>
                  <a:pt x="6667" y="13335"/>
                </a:lnTo>
                <a:lnTo>
                  <a:pt x="11112" y="8890"/>
                </a:lnTo>
                <a:lnTo>
                  <a:pt x="13335" y="8890"/>
                </a:lnTo>
                <a:lnTo>
                  <a:pt x="13335" y="2222"/>
                </a:lnTo>
                <a:lnTo>
                  <a:pt x="11112" y="0"/>
                </a:lnTo>
                <a:close/>
              </a:path>
            </a:pathLst>
          </a:custGeom>
          <a:solidFill>
            <a:srgbClr val="000000"/>
          </a:solidFill>
        </p:spPr>
        <p:txBody>
          <a:bodyPr wrap="square" lIns="0" tIns="0" rIns="0" bIns="0" rtlCol="0"/>
          <a:lstStyle/>
          <a:p>
            <a:endParaRPr/>
          </a:p>
        </p:txBody>
      </p:sp>
      <p:sp>
        <p:nvSpPr>
          <p:cNvPr id="41" name="object 41"/>
          <p:cNvSpPr/>
          <p:nvPr/>
        </p:nvSpPr>
        <p:spPr>
          <a:xfrm>
            <a:off x="2298382" y="3913822"/>
            <a:ext cx="13335" cy="13335"/>
          </a:xfrm>
          <a:custGeom>
            <a:avLst/>
            <a:gdLst/>
            <a:ahLst/>
            <a:cxnLst/>
            <a:rect l="l" t="t" r="r" b="b"/>
            <a:pathLst>
              <a:path w="13335" h="13335">
                <a:moveTo>
                  <a:pt x="11112" y="0"/>
                </a:moveTo>
                <a:lnTo>
                  <a:pt x="4445" y="0"/>
                </a:lnTo>
                <a:lnTo>
                  <a:pt x="0" y="4445"/>
                </a:lnTo>
                <a:lnTo>
                  <a:pt x="0" y="6667"/>
                </a:lnTo>
                <a:lnTo>
                  <a:pt x="6667" y="13335"/>
                </a:lnTo>
                <a:lnTo>
                  <a:pt x="11112" y="8890"/>
                </a:lnTo>
                <a:lnTo>
                  <a:pt x="13335" y="8890"/>
                </a:lnTo>
                <a:lnTo>
                  <a:pt x="13335" y="2222"/>
                </a:lnTo>
                <a:lnTo>
                  <a:pt x="11112" y="0"/>
                </a:lnTo>
                <a:close/>
              </a:path>
            </a:pathLst>
          </a:custGeom>
          <a:solidFill>
            <a:srgbClr val="000000"/>
          </a:solidFill>
        </p:spPr>
        <p:txBody>
          <a:bodyPr wrap="square" lIns="0" tIns="0" rIns="0" bIns="0" rtlCol="0"/>
          <a:lstStyle/>
          <a:p>
            <a:endParaRPr/>
          </a:p>
        </p:txBody>
      </p:sp>
      <p:sp>
        <p:nvSpPr>
          <p:cNvPr id="42" name="object 42"/>
          <p:cNvSpPr/>
          <p:nvPr/>
        </p:nvSpPr>
        <p:spPr>
          <a:xfrm>
            <a:off x="2298382" y="3940492"/>
            <a:ext cx="13335" cy="13335"/>
          </a:xfrm>
          <a:custGeom>
            <a:avLst/>
            <a:gdLst/>
            <a:ahLst/>
            <a:cxnLst/>
            <a:rect l="l" t="t" r="r" b="b"/>
            <a:pathLst>
              <a:path w="13335" h="13335">
                <a:moveTo>
                  <a:pt x="11112" y="0"/>
                </a:moveTo>
                <a:lnTo>
                  <a:pt x="4445" y="0"/>
                </a:lnTo>
                <a:lnTo>
                  <a:pt x="0" y="4445"/>
                </a:lnTo>
                <a:lnTo>
                  <a:pt x="0" y="6667"/>
                </a:lnTo>
                <a:lnTo>
                  <a:pt x="6667" y="13335"/>
                </a:lnTo>
                <a:lnTo>
                  <a:pt x="11112" y="8890"/>
                </a:lnTo>
                <a:lnTo>
                  <a:pt x="13335" y="8890"/>
                </a:lnTo>
                <a:lnTo>
                  <a:pt x="13335" y="2222"/>
                </a:lnTo>
                <a:lnTo>
                  <a:pt x="11112" y="0"/>
                </a:lnTo>
                <a:close/>
              </a:path>
            </a:pathLst>
          </a:custGeom>
          <a:solidFill>
            <a:srgbClr val="000000"/>
          </a:solidFill>
        </p:spPr>
        <p:txBody>
          <a:bodyPr wrap="square" lIns="0" tIns="0" rIns="0" bIns="0" rtlCol="0"/>
          <a:lstStyle/>
          <a:p>
            <a:endParaRPr/>
          </a:p>
        </p:txBody>
      </p:sp>
      <p:sp>
        <p:nvSpPr>
          <p:cNvPr id="43" name="object 43"/>
          <p:cNvSpPr/>
          <p:nvPr/>
        </p:nvSpPr>
        <p:spPr>
          <a:xfrm>
            <a:off x="2298382" y="3967162"/>
            <a:ext cx="13335" cy="13335"/>
          </a:xfrm>
          <a:custGeom>
            <a:avLst/>
            <a:gdLst/>
            <a:ahLst/>
            <a:cxnLst/>
            <a:rect l="l" t="t" r="r" b="b"/>
            <a:pathLst>
              <a:path w="13335" h="13335">
                <a:moveTo>
                  <a:pt x="11112" y="0"/>
                </a:moveTo>
                <a:lnTo>
                  <a:pt x="4445" y="0"/>
                </a:lnTo>
                <a:lnTo>
                  <a:pt x="0" y="4445"/>
                </a:lnTo>
                <a:lnTo>
                  <a:pt x="0" y="6667"/>
                </a:lnTo>
                <a:lnTo>
                  <a:pt x="6667" y="13335"/>
                </a:lnTo>
                <a:lnTo>
                  <a:pt x="11112" y="8890"/>
                </a:lnTo>
                <a:lnTo>
                  <a:pt x="13335" y="8890"/>
                </a:lnTo>
                <a:lnTo>
                  <a:pt x="13335" y="2222"/>
                </a:lnTo>
                <a:lnTo>
                  <a:pt x="11112" y="0"/>
                </a:lnTo>
                <a:close/>
              </a:path>
            </a:pathLst>
          </a:custGeom>
          <a:solidFill>
            <a:srgbClr val="000000"/>
          </a:solidFill>
        </p:spPr>
        <p:txBody>
          <a:bodyPr wrap="square" lIns="0" tIns="0" rIns="0" bIns="0" rtlCol="0"/>
          <a:lstStyle/>
          <a:p>
            <a:endParaRPr/>
          </a:p>
        </p:txBody>
      </p:sp>
      <p:sp>
        <p:nvSpPr>
          <p:cNvPr id="44" name="object 44"/>
          <p:cNvSpPr/>
          <p:nvPr/>
        </p:nvSpPr>
        <p:spPr>
          <a:xfrm>
            <a:off x="2298382" y="3993832"/>
            <a:ext cx="13335" cy="13335"/>
          </a:xfrm>
          <a:custGeom>
            <a:avLst/>
            <a:gdLst/>
            <a:ahLst/>
            <a:cxnLst/>
            <a:rect l="l" t="t" r="r" b="b"/>
            <a:pathLst>
              <a:path w="13335" h="13335">
                <a:moveTo>
                  <a:pt x="11112" y="0"/>
                </a:moveTo>
                <a:lnTo>
                  <a:pt x="4445" y="0"/>
                </a:lnTo>
                <a:lnTo>
                  <a:pt x="0" y="4444"/>
                </a:lnTo>
                <a:lnTo>
                  <a:pt x="0" y="6667"/>
                </a:lnTo>
                <a:lnTo>
                  <a:pt x="6667" y="13334"/>
                </a:lnTo>
                <a:lnTo>
                  <a:pt x="11112" y="8889"/>
                </a:lnTo>
                <a:lnTo>
                  <a:pt x="13335" y="8889"/>
                </a:lnTo>
                <a:lnTo>
                  <a:pt x="13335" y="2222"/>
                </a:lnTo>
                <a:lnTo>
                  <a:pt x="11112" y="0"/>
                </a:lnTo>
                <a:close/>
              </a:path>
            </a:pathLst>
          </a:custGeom>
          <a:solidFill>
            <a:srgbClr val="000000"/>
          </a:solidFill>
        </p:spPr>
        <p:txBody>
          <a:bodyPr wrap="square" lIns="0" tIns="0" rIns="0" bIns="0" rtlCol="0"/>
          <a:lstStyle/>
          <a:p>
            <a:endParaRPr/>
          </a:p>
        </p:txBody>
      </p:sp>
      <p:sp>
        <p:nvSpPr>
          <p:cNvPr id="45" name="object 45"/>
          <p:cNvSpPr/>
          <p:nvPr/>
        </p:nvSpPr>
        <p:spPr>
          <a:xfrm>
            <a:off x="2298382" y="4020502"/>
            <a:ext cx="13335" cy="13335"/>
          </a:xfrm>
          <a:custGeom>
            <a:avLst/>
            <a:gdLst/>
            <a:ahLst/>
            <a:cxnLst/>
            <a:rect l="l" t="t" r="r" b="b"/>
            <a:pathLst>
              <a:path w="13335" h="13335">
                <a:moveTo>
                  <a:pt x="11112" y="0"/>
                </a:moveTo>
                <a:lnTo>
                  <a:pt x="4445" y="0"/>
                </a:lnTo>
                <a:lnTo>
                  <a:pt x="0" y="4445"/>
                </a:lnTo>
                <a:lnTo>
                  <a:pt x="0" y="6667"/>
                </a:lnTo>
                <a:lnTo>
                  <a:pt x="6667" y="13335"/>
                </a:lnTo>
                <a:lnTo>
                  <a:pt x="11112" y="8890"/>
                </a:lnTo>
                <a:lnTo>
                  <a:pt x="13335" y="8890"/>
                </a:lnTo>
                <a:lnTo>
                  <a:pt x="13335" y="2222"/>
                </a:lnTo>
                <a:lnTo>
                  <a:pt x="11112" y="0"/>
                </a:lnTo>
                <a:close/>
              </a:path>
            </a:pathLst>
          </a:custGeom>
          <a:solidFill>
            <a:srgbClr val="000000"/>
          </a:solidFill>
        </p:spPr>
        <p:txBody>
          <a:bodyPr wrap="square" lIns="0" tIns="0" rIns="0" bIns="0" rtlCol="0"/>
          <a:lstStyle/>
          <a:p>
            <a:endParaRPr/>
          </a:p>
        </p:txBody>
      </p:sp>
      <p:sp>
        <p:nvSpPr>
          <p:cNvPr id="46" name="object 46"/>
          <p:cNvSpPr/>
          <p:nvPr/>
        </p:nvSpPr>
        <p:spPr>
          <a:xfrm>
            <a:off x="2298382" y="4047172"/>
            <a:ext cx="13335" cy="13335"/>
          </a:xfrm>
          <a:custGeom>
            <a:avLst/>
            <a:gdLst/>
            <a:ahLst/>
            <a:cxnLst/>
            <a:rect l="l" t="t" r="r" b="b"/>
            <a:pathLst>
              <a:path w="13335" h="13335">
                <a:moveTo>
                  <a:pt x="11112" y="0"/>
                </a:moveTo>
                <a:lnTo>
                  <a:pt x="4445" y="0"/>
                </a:lnTo>
                <a:lnTo>
                  <a:pt x="0" y="4445"/>
                </a:lnTo>
                <a:lnTo>
                  <a:pt x="0" y="6667"/>
                </a:lnTo>
                <a:lnTo>
                  <a:pt x="6667" y="13335"/>
                </a:lnTo>
                <a:lnTo>
                  <a:pt x="11112" y="8890"/>
                </a:lnTo>
                <a:lnTo>
                  <a:pt x="13335" y="8890"/>
                </a:lnTo>
                <a:lnTo>
                  <a:pt x="13335" y="2222"/>
                </a:lnTo>
                <a:lnTo>
                  <a:pt x="11112" y="0"/>
                </a:lnTo>
                <a:close/>
              </a:path>
            </a:pathLst>
          </a:custGeom>
          <a:solidFill>
            <a:srgbClr val="000000"/>
          </a:solidFill>
        </p:spPr>
        <p:txBody>
          <a:bodyPr wrap="square" lIns="0" tIns="0" rIns="0" bIns="0" rtlCol="0"/>
          <a:lstStyle/>
          <a:p>
            <a:endParaRPr/>
          </a:p>
        </p:txBody>
      </p:sp>
      <p:sp>
        <p:nvSpPr>
          <p:cNvPr id="47" name="object 47"/>
          <p:cNvSpPr/>
          <p:nvPr/>
        </p:nvSpPr>
        <p:spPr>
          <a:xfrm>
            <a:off x="2298382" y="4073842"/>
            <a:ext cx="13335" cy="13335"/>
          </a:xfrm>
          <a:custGeom>
            <a:avLst/>
            <a:gdLst/>
            <a:ahLst/>
            <a:cxnLst/>
            <a:rect l="l" t="t" r="r" b="b"/>
            <a:pathLst>
              <a:path w="13335" h="13335">
                <a:moveTo>
                  <a:pt x="11112" y="0"/>
                </a:moveTo>
                <a:lnTo>
                  <a:pt x="4445" y="0"/>
                </a:lnTo>
                <a:lnTo>
                  <a:pt x="0" y="4445"/>
                </a:lnTo>
                <a:lnTo>
                  <a:pt x="0" y="6667"/>
                </a:lnTo>
                <a:lnTo>
                  <a:pt x="6667" y="13335"/>
                </a:lnTo>
                <a:lnTo>
                  <a:pt x="11112" y="8890"/>
                </a:lnTo>
                <a:lnTo>
                  <a:pt x="13335" y="8890"/>
                </a:lnTo>
                <a:lnTo>
                  <a:pt x="13335" y="2222"/>
                </a:lnTo>
                <a:lnTo>
                  <a:pt x="11112" y="0"/>
                </a:lnTo>
                <a:close/>
              </a:path>
            </a:pathLst>
          </a:custGeom>
          <a:solidFill>
            <a:srgbClr val="000000"/>
          </a:solidFill>
        </p:spPr>
        <p:txBody>
          <a:bodyPr wrap="square" lIns="0" tIns="0" rIns="0" bIns="0" rtlCol="0"/>
          <a:lstStyle/>
          <a:p>
            <a:endParaRPr/>
          </a:p>
        </p:txBody>
      </p:sp>
      <p:sp>
        <p:nvSpPr>
          <p:cNvPr id="48" name="object 48"/>
          <p:cNvSpPr/>
          <p:nvPr/>
        </p:nvSpPr>
        <p:spPr>
          <a:xfrm>
            <a:off x="2298382" y="4100512"/>
            <a:ext cx="13335" cy="13335"/>
          </a:xfrm>
          <a:custGeom>
            <a:avLst/>
            <a:gdLst/>
            <a:ahLst/>
            <a:cxnLst/>
            <a:rect l="l" t="t" r="r" b="b"/>
            <a:pathLst>
              <a:path w="13335" h="13335">
                <a:moveTo>
                  <a:pt x="11112" y="0"/>
                </a:moveTo>
                <a:lnTo>
                  <a:pt x="4445" y="0"/>
                </a:lnTo>
                <a:lnTo>
                  <a:pt x="0" y="4445"/>
                </a:lnTo>
                <a:lnTo>
                  <a:pt x="0" y="6667"/>
                </a:lnTo>
                <a:lnTo>
                  <a:pt x="6667" y="13335"/>
                </a:lnTo>
                <a:lnTo>
                  <a:pt x="11112" y="8890"/>
                </a:lnTo>
                <a:lnTo>
                  <a:pt x="13335" y="8890"/>
                </a:lnTo>
                <a:lnTo>
                  <a:pt x="13335" y="2222"/>
                </a:lnTo>
                <a:lnTo>
                  <a:pt x="11112" y="0"/>
                </a:lnTo>
                <a:close/>
              </a:path>
            </a:pathLst>
          </a:custGeom>
          <a:solidFill>
            <a:srgbClr val="000000"/>
          </a:solidFill>
        </p:spPr>
        <p:txBody>
          <a:bodyPr wrap="square" lIns="0" tIns="0" rIns="0" bIns="0" rtlCol="0"/>
          <a:lstStyle/>
          <a:p>
            <a:endParaRPr/>
          </a:p>
        </p:txBody>
      </p:sp>
      <p:sp>
        <p:nvSpPr>
          <p:cNvPr id="49" name="object 49"/>
          <p:cNvSpPr/>
          <p:nvPr/>
        </p:nvSpPr>
        <p:spPr>
          <a:xfrm>
            <a:off x="2298382" y="4127182"/>
            <a:ext cx="13335" cy="13335"/>
          </a:xfrm>
          <a:custGeom>
            <a:avLst/>
            <a:gdLst/>
            <a:ahLst/>
            <a:cxnLst/>
            <a:rect l="l" t="t" r="r" b="b"/>
            <a:pathLst>
              <a:path w="13335" h="13335">
                <a:moveTo>
                  <a:pt x="11112" y="0"/>
                </a:moveTo>
                <a:lnTo>
                  <a:pt x="4445" y="0"/>
                </a:lnTo>
                <a:lnTo>
                  <a:pt x="0" y="4444"/>
                </a:lnTo>
                <a:lnTo>
                  <a:pt x="0" y="6667"/>
                </a:lnTo>
                <a:lnTo>
                  <a:pt x="6667" y="13334"/>
                </a:lnTo>
                <a:lnTo>
                  <a:pt x="11112" y="8889"/>
                </a:lnTo>
                <a:lnTo>
                  <a:pt x="13335" y="8889"/>
                </a:lnTo>
                <a:lnTo>
                  <a:pt x="13335" y="2222"/>
                </a:lnTo>
                <a:lnTo>
                  <a:pt x="11112" y="0"/>
                </a:lnTo>
                <a:close/>
              </a:path>
            </a:pathLst>
          </a:custGeom>
          <a:solidFill>
            <a:srgbClr val="000000"/>
          </a:solidFill>
        </p:spPr>
        <p:txBody>
          <a:bodyPr wrap="square" lIns="0" tIns="0" rIns="0" bIns="0" rtlCol="0"/>
          <a:lstStyle/>
          <a:p>
            <a:endParaRPr/>
          </a:p>
        </p:txBody>
      </p:sp>
      <p:sp>
        <p:nvSpPr>
          <p:cNvPr id="50" name="object 50"/>
          <p:cNvSpPr/>
          <p:nvPr/>
        </p:nvSpPr>
        <p:spPr>
          <a:xfrm>
            <a:off x="2298382" y="4153852"/>
            <a:ext cx="13335" cy="13335"/>
          </a:xfrm>
          <a:custGeom>
            <a:avLst/>
            <a:gdLst/>
            <a:ahLst/>
            <a:cxnLst/>
            <a:rect l="l" t="t" r="r" b="b"/>
            <a:pathLst>
              <a:path w="13335" h="13335">
                <a:moveTo>
                  <a:pt x="11112" y="0"/>
                </a:moveTo>
                <a:lnTo>
                  <a:pt x="4445" y="0"/>
                </a:lnTo>
                <a:lnTo>
                  <a:pt x="0" y="4445"/>
                </a:lnTo>
                <a:lnTo>
                  <a:pt x="0" y="6667"/>
                </a:lnTo>
                <a:lnTo>
                  <a:pt x="6667" y="13335"/>
                </a:lnTo>
                <a:lnTo>
                  <a:pt x="11112" y="8890"/>
                </a:lnTo>
                <a:lnTo>
                  <a:pt x="13335" y="8890"/>
                </a:lnTo>
                <a:lnTo>
                  <a:pt x="13335" y="2222"/>
                </a:lnTo>
                <a:lnTo>
                  <a:pt x="11112" y="0"/>
                </a:lnTo>
                <a:close/>
              </a:path>
            </a:pathLst>
          </a:custGeom>
          <a:solidFill>
            <a:srgbClr val="000000"/>
          </a:solidFill>
        </p:spPr>
        <p:txBody>
          <a:bodyPr wrap="square" lIns="0" tIns="0" rIns="0" bIns="0" rtlCol="0"/>
          <a:lstStyle/>
          <a:p>
            <a:endParaRPr/>
          </a:p>
        </p:txBody>
      </p:sp>
      <p:sp>
        <p:nvSpPr>
          <p:cNvPr id="51" name="object 51"/>
          <p:cNvSpPr/>
          <p:nvPr/>
        </p:nvSpPr>
        <p:spPr>
          <a:xfrm>
            <a:off x="2298382" y="4180522"/>
            <a:ext cx="13335" cy="13335"/>
          </a:xfrm>
          <a:custGeom>
            <a:avLst/>
            <a:gdLst/>
            <a:ahLst/>
            <a:cxnLst/>
            <a:rect l="l" t="t" r="r" b="b"/>
            <a:pathLst>
              <a:path w="13335" h="13335">
                <a:moveTo>
                  <a:pt x="11112" y="0"/>
                </a:moveTo>
                <a:lnTo>
                  <a:pt x="4445" y="0"/>
                </a:lnTo>
                <a:lnTo>
                  <a:pt x="0" y="4445"/>
                </a:lnTo>
                <a:lnTo>
                  <a:pt x="0" y="6667"/>
                </a:lnTo>
                <a:lnTo>
                  <a:pt x="6667" y="13335"/>
                </a:lnTo>
                <a:lnTo>
                  <a:pt x="11112" y="8890"/>
                </a:lnTo>
                <a:lnTo>
                  <a:pt x="13335" y="8890"/>
                </a:lnTo>
                <a:lnTo>
                  <a:pt x="13335" y="2222"/>
                </a:lnTo>
                <a:lnTo>
                  <a:pt x="11112" y="0"/>
                </a:lnTo>
                <a:close/>
              </a:path>
            </a:pathLst>
          </a:custGeom>
          <a:solidFill>
            <a:srgbClr val="000000"/>
          </a:solidFill>
        </p:spPr>
        <p:txBody>
          <a:bodyPr wrap="square" lIns="0" tIns="0" rIns="0" bIns="0" rtlCol="0"/>
          <a:lstStyle/>
          <a:p>
            <a:endParaRPr/>
          </a:p>
        </p:txBody>
      </p:sp>
      <p:sp>
        <p:nvSpPr>
          <p:cNvPr id="52" name="object 52"/>
          <p:cNvSpPr/>
          <p:nvPr/>
        </p:nvSpPr>
        <p:spPr>
          <a:xfrm>
            <a:off x="2298382" y="4207192"/>
            <a:ext cx="13335" cy="13335"/>
          </a:xfrm>
          <a:custGeom>
            <a:avLst/>
            <a:gdLst/>
            <a:ahLst/>
            <a:cxnLst/>
            <a:rect l="l" t="t" r="r" b="b"/>
            <a:pathLst>
              <a:path w="13335" h="13335">
                <a:moveTo>
                  <a:pt x="11112" y="0"/>
                </a:moveTo>
                <a:lnTo>
                  <a:pt x="4445" y="0"/>
                </a:lnTo>
                <a:lnTo>
                  <a:pt x="0" y="4445"/>
                </a:lnTo>
                <a:lnTo>
                  <a:pt x="0" y="6667"/>
                </a:lnTo>
                <a:lnTo>
                  <a:pt x="6667" y="13335"/>
                </a:lnTo>
                <a:lnTo>
                  <a:pt x="11112" y="8890"/>
                </a:lnTo>
                <a:lnTo>
                  <a:pt x="13335" y="8890"/>
                </a:lnTo>
                <a:lnTo>
                  <a:pt x="13335" y="2222"/>
                </a:lnTo>
                <a:lnTo>
                  <a:pt x="11112" y="0"/>
                </a:lnTo>
                <a:close/>
              </a:path>
            </a:pathLst>
          </a:custGeom>
          <a:solidFill>
            <a:srgbClr val="000000"/>
          </a:solidFill>
        </p:spPr>
        <p:txBody>
          <a:bodyPr wrap="square" lIns="0" tIns="0" rIns="0" bIns="0" rtlCol="0"/>
          <a:lstStyle/>
          <a:p>
            <a:endParaRPr/>
          </a:p>
        </p:txBody>
      </p:sp>
      <p:sp>
        <p:nvSpPr>
          <p:cNvPr id="53" name="object 53"/>
          <p:cNvSpPr/>
          <p:nvPr/>
        </p:nvSpPr>
        <p:spPr>
          <a:xfrm>
            <a:off x="2298382" y="4233862"/>
            <a:ext cx="13335" cy="13335"/>
          </a:xfrm>
          <a:custGeom>
            <a:avLst/>
            <a:gdLst/>
            <a:ahLst/>
            <a:cxnLst/>
            <a:rect l="l" t="t" r="r" b="b"/>
            <a:pathLst>
              <a:path w="13335" h="13335">
                <a:moveTo>
                  <a:pt x="11112" y="0"/>
                </a:moveTo>
                <a:lnTo>
                  <a:pt x="4445" y="0"/>
                </a:lnTo>
                <a:lnTo>
                  <a:pt x="0" y="4445"/>
                </a:lnTo>
                <a:lnTo>
                  <a:pt x="0" y="6667"/>
                </a:lnTo>
                <a:lnTo>
                  <a:pt x="6667" y="13335"/>
                </a:lnTo>
                <a:lnTo>
                  <a:pt x="11112" y="8890"/>
                </a:lnTo>
                <a:lnTo>
                  <a:pt x="13335" y="8890"/>
                </a:lnTo>
                <a:lnTo>
                  <a:pt x="13335" y="2222"/>
                </a:lnTo>
                <a:lnTo>
                  <a:pt x="11112" y="0"/>
                </a:lnTo>
                <a:close/>
              </a:path>
            </a:pathLst>
          </a:custGeom>
          <a:solidFill>
            <a:srgbClr val="000000"/>
          </a:solidFill>
        </p:spPr>
        <p:txBody>
          <a:bodyPr wrap="square" lIns="0" tIns="0" rIns="0" bIns="0" rtlCol="0"/>
          <a:lstStyle/>
          <a:p>
            <a:endParaRPr/>
          </a:p>
        </p:txBody>
      </p:sp>
      <p:sp>
        <p:nvSpPr>
          <p:cNvPr id="54" name="object 54"/>
          <p:cNvSpPr/>
          <p:nvPr/>
        </p:nvSpPr>
        <p:spPr>
          <a:xfrm>
            <a:off x="2298382" y="4260532"/>
            <a:ext cx="13335" cy="13335"/>
          </a:xfrm>
          <a:custGeom>
            <a:avLst/>
            <a:gdLst/>
            <a:ahLst/>
            <a:cxnLst/>
            <a:rect l="l" t="t" r="r" b="b"/>
            <a:pathLst>
              <a:path w="13335" h="13335">
                <a:moveTo>
                  <a:pt x="11112" y="0"/>
                </a:moveTo>
                <a:lnTo>
                  <a:pt x="4445" y="0"/>
                </a:lnTo>
                <a:lnTo>
                  <a:pt x="0" y="4444"/>
                </a:lnTo>
                <a:lnTo>
                  <a:pt x="0" y="6667"/>
                </a:lnTo>
                <a:lnTo>
                  <a:pt x="6667" y="13334"/>
                </a:lnTo>
                <a:lnTo>
                  <a:pt x="11112" y="8889"/>
                </a:lnTo>
                <a:lnTo>
                  <a:pt x="13335" y="8889"/>
                </a:lnTo>
                <a:lnTo>
                  <a:pt x="13335" y="2222"/>
                </a:lnTo>
                <a:lnTo>
                  <a:pt x="11112" y="0"/>
                </a:lnTo>
                <a:close/>
              </a:path>
            </a:pathLst>
          </a:custGeom>
          <a:solidFill>
            <a:srgbClr val="000000"/>
          </a:solidFill>
        </p:spPr>
        <p:txBody>
          <a:bodyPr wrap="square" lIns="0" tIns="0" rIns="0" bIns="0" rtlCol="0"/>
          <a:lstStyle/>
          <a:p>
            <a:endParaRPr/>
          </a:p>
        </p:txBody>
      </p:sp>
      <p:sp>
        <p:nvSpPr>
          <p:cNvPr id="55" name="object 55"/>
          <p:cNvSpPr/>
          <p:nvPr/>
        </p:nvSpPr>
        <p:spPr>
          <a:xfrm>
            <a:off x="2298382" y="4287202"/>
            <a:ext cx="13335" cy="13335"/>
          </a:xfrm>
          <a:custGeom>
            <a:avLst/>
            <a:gdLst/>
            <a:ahLst/>
            <a:cxnLst/>
            <a:rect l="l" t="t" r="r" b="b"/>
            <a:pathLst>
              <a:path w="13335" h="13335">
                <a:moveTo>
                  <a:pt x="11112" y="0"/>
                </a:moveTo>
                <a:lnTo>
                  <a:pt x="4445" y="0"/>
                </a:lnTo>
                <a:lnTo>
                  <a:pt x="0" y="4445"/>
                </a:lnTo>
                <a:lnTo>
                  <a:pt x="0" y="6667"/>
                </a:lnTo>
                <a:lnTo>
                  <a:pt x="6667" y="13335"/>
                </a:lnTo>
                <a:lnTo>
                  <a:pt x="11112" y="8890"/>
                </a:lnTo>
                <a:lnTo>
                  <a:pt x="13335" y="8890"/>
                </a:lnTo>
                <a:lnTo>
                  <a:pt x="13335" y="2222"/>
                </a:lnTo>
                <a:lnTo>
                  <a:pt x="11112" y="0"/>
                </a:lnTo>
                <a:close/>
              </a:path>
            </a:pathLst>
          </a:custGeom>
          <a:solidFill>
            <a:srgbClr val="000000"/>
          </a:solidFill>
        </p:spPr>
        <p:txBody>
          <a:bodyPr wrap="square" lIns="0" tIns="0" rIns="0" bIns="0" rtlCol="0"/>
          <a:lstStyle/>
          <a:p>
            <a:endParaRPr/>
          </a:p>
        </p:txBody>
      </p:sp>
      <p:sp>
        <p:nvSpPr>
          <p:cNvPr id="56" name="object 56"/>
          <p:cNvSpPr/>
          <p:nvPr/>
        </p:nvSpPr>
        <p:spPr>
          <a:xfrm>
            <a:off x="2298382" y="4313872"/>
            <a:ext cx="13335" cy="13335"/>
          </a:xfrm>
          <a:custGeom>
            <a:avLst/>
            <a:gdLst/>
            <a:ahLst/>
            <a:cxnLst/>
            <a:rect l="l" t="t" r="r" b="b"/>
            <a:pathLst>
              <a:path w="13335" h="13335">
                <a:moveTo>
                  <a:pt x="11112" y="0"/>
                </a:moveTo>
                <a:lnTo>
                  <a:pt x="4445" y="0"/>
                </a:lnTo>
                <a:lnTo>
                  <a:pt x="0" y="4445"/>
                </a:lnTo>
                <a:lnTo>
                  <a:pt x="0" y="6667"/>
                </a:lnTo>
                <a:lnTo>
                  <a:pt x="6667" y="13335"/>
                </a:lnTo>
                <a:lnTo>
                  <a:pt x="11112" y="8890"/>
                </a:lnTo>
                <a:lnTo>
                  <a:pt x="13335" y="8890"/>
                </a:lnTo>
                <a:lnTo>
                  <a:pt x="13335" y="2222"/>
                </a:lnTo>
                <a:lnTo>
                  <a:pt x="11112" y="0"/>
                </a:lnTo>
                <a:close/>
              </a:path>
            </a:pathLst>
          </a:custGeom>
          <a:solidFill>
            <a:srgbClr val="000000"/>
          </a:solidFill>
        </p:spPr>
        <p:txBody>
          <a:bodyPr wrap="square" lIns="0" tIns="0" rIns="0" bIns="0" rtlCol="0"/>
          <a:lstStyle/>
          <a:p>
            <a:endParaRPr/>
          </a:p>
        </p:txBody>
      </p:sp>
      <p:sp>
        <p:nvSpPr>
          <p:cNvPr id="57" name="object 57"/>
          <p:cNvSpPr/>
          <p:nvPr/>
        </p:nvSpPr>
        <p:spPr>
          <a:xfrm>
            <a:off x="2298382" y="4340542"/>
            <a:ext cx="13335" cy="13335"/>
          </a:xfrm>
          <a:custGeom>
            <a:avLst/>
            <a:gdLst/>
            <a:ahLst/>
            <a:cxnLst/>
            <a:rect l="l" t="t" r="r" b="b"/>
            <a:pathLst>
              <a:path w="13335" h="13335">
                <a:moveTo>
                  <a:pt x="11112" y="0"/>
                </a:moveTo>
                <a:lnTo>
                  <a:pt x="4445" y="0"/>
                </a:lnTo>
                <a:lnTo>
                  <a:pt x="0" y="4445"/>
                </a:lnTo>
                <a:lnTo>
                  <a:pt x="0" y="6667"/>
                </a:lnTo>
                <a:lnTo>
                  <a:pt x="6667" y="13335"/>
                </a:lnTo>
                <a:lnTo>
                  <a:pt x="11112" y="8890"/>
                </a:lnTo>
                <a:lnTo>
                  <a:pt x="13335" y="8890"/>
                </a:lnTo>
                <a:lnTo>
                  <a:pt x="13335" y="2222"/>
                </a:lnTo>
                <a:lnTo>
                  <a:pt x="11112" y="0"/>
                </a:lnTo>
                <a:close/>
              </a:path>
            </a:pathLst>
          </a:custGeom>
          <a:solidFill>
            <a:srgbClr val="000000"/>
          </a:solidFill>
        </p:spPr>
        <p:txBody>
          <a:bodyPr wrap="square" lIns="0" tIns="0" rIns="0" bIns="0" rtlCol="0"/>
          <a:lstStyle/>
          <a:p>
            <a:endParaRPr/>
          </a:p>
        </p:txBody>
      </p:sp>
      <p:sp>
        <p:nvSpPr>
          <p:cNvPr id="58" name="object 58"/>
          <p:cNvSpPr/>
          <p:nvPr/>
        </p:nvSpPr>
        <p:spPr>
          <a:xfrm>
            <a:off x="2298382" y="4367212"/>
            <a:ext cx="13335" cy="13335"/>
          </a:xfrm>
          <a:custGeom>
            <a:avLst/>
            <a:gdLst/>
            <a:ahLst/>
            <a:cxnLst/>
            <a:rect l="l" t="t" r="r" b="b"/>
            <a:pathLst>
              <a:path w="13335" h="13335">
                <a:moveTo>
                  <a:pt x="11112" y="0"/>
                </a:moveTo>
                <a:lnTo>
                  <a:pt x="4445" y="0"/>
                </a:lnTo>
                <a:lnTo>
                  <a:pt x="0" y="4445"/>
                </a:lnTo>
                <a:lnTo>
                  <a:pt x="0" y="6667"/>
                </a:lnTo>
                <a:lnTo>
                  <a:pt x="6667" y="13335"/>
                </a:lnTo>
                <a:lnTo>
                  <a:pt x="11112" y="8890"/>
                </a:lnTo>
                <a:lnTo>
                  <a:pt x="13335" y="8890"/>
                </a:lnTo>
                <a:lnTo>
                  <a:pt x="13335" y="2222"/>
                </a:lnTo>
                <a:lnTo>
                  <a:pt x="11112" y="0"/>
                </a:lnTo>
                <a:close/>
              </a:path>
            </a:pathLst>
          </a:custGeom>
          <a:solidFill>
            <a:srgbClr val="000000"/>
          </a:solidFill>
        </p:spPr>
        <p:txBody>
          <a:bodyPr wrap="square" lIns="0" tIns="0" rIns="0" bIns="0" rtlCol="0"/>
          <a:lstStyle/>
          <a:p>
            <a:endParaRPr/>
          </a:p>
        </p:txBody>
      </p:sp>
      <p:sp>
        <p:nvSpPr>
          <p:cNvPr id="59" name="object 59"/>
          <p:cNvSpPr/>
          <p:nvPr/>
        </p:nvSpPr>
        <p:spPr>
          <a:xfrm>
            <a:off x="2298382" y="4393882"/>
            <a:ext cx="13335" cy="13335"/>
          </a:xfrm>
          <a:custGeom>
            <a:avLst/>
            <a:gdLst/>
            <a:ahLst/>
            <a:cxnLst/>
            <a:rect l="l" t="t" r="r" b="b"/>
            <a:pathLst>
              <a:path w="13335" h="13335">
                <a:moveTo>
                  <a:pt x="11112" y="0"/>
                </a:moveTo>
                <a:lnTo>
                  <a:pt x="4445" y="0"/>
                </a:lnTo>
                <a:lnTo>
                  <a:pt x="0" y="4444"/>
                </a:lnTo>
                <a:lnTo>
                  <a:pt x="0" y="6667"/>
                </a:lnTo>
                <a:lnTo>
                  <a:pt x="6667" y="13334"/>
                </a:lnTo>
                <a:lnTo>
                  <a:pt x="11112" y="8889"/>
                </a:lnTo>
                <a:lnTo>
                  <a:pt x="13335" y="8889"/>
                </a:lnTo>
                <a:lnTo>
                  <a:pt x="13335" y="2222"/>
                </a:lnTo>
                <a:lnTo>
                  <a:pt x="11112" y="0"/>
                </a:lnTo>
                <a:close/>
              </a:path>
            </a:pathLst>
          </a:custGeom>
          <a:solidFill>
            <a:srgbClr val="000000"/>
          </a:solidFill>
        </p:spPr>
        <p:txBody>
          <a:bodyPr wrap="square" lIns="0" tIns="0" rIns="0" bIns="0" rtlCol="0"/>
          <a:lstStyle/>
          <a:p>
            <a:endParaRPr/>
          </a:p>
        </p:txBody>
      </p:sp>
      <p:sp>
        <p:nvSpPr>
          <p:cNvPr id="60" name="object 60"/>
          <p:cNvSpPr/>
          <p:nvPr/>
        </p:nvSpPr>
        <p:spPr>
          <a:xfrm>
            <a:off x="2298382" y="4420552"/>
            <a:ext cx="13335" cy="13335"/>
          </a:xfrm>
          <a:custGeom>
            <a:avLst/>
            <a:gdLst/>
            <a:ahLst/>
            <a:cxnLst/>
            <a:rect l="l" t="t" r="r" b="b"/>
            <a:pathLst>
              <a:path w="13335" h="13335">
                <a:moveTo>
                  <a:pt x="11112" y="0"/>
                </a:moveTo>
                <a:lnTo>
                  <a:pt x="4445" y="0"/>
                </a:lnTo>
                <a:lnTo>
                  <a:pt x="0" y="4445"/>
                </a:lnTo>
                <a:lnTo>
                  <a:pt x="0" y="6667"/>
                </a:lnTo>
                <a:lnTo>
                  <a:pt x="6667" y="13335"/>
                </a:lnTo>
                <a:lnTo>
                  <a:pt x="11112" y="8890"/>
                </a:lnTo>
                <a:lnTo>
                  <a:pt x="13335" y="8890"/>
                </a:lnTo>
                <a:lnTo>
                  <a:pt x="13335" y="2222"/>
                </a:lnTo>
                <a:lnTo>
                  <a:pt x="11112" y="0"/>
                </a:lnTo>
                <a:close/>
              </a:path>
            </a:pathLst>
          </a:custGeom>
          <a:solidFill>
            <a:srgbClr val="000000"/>
          </a:solidFill>
        </p:spPr>
        <p:txBody>
          <a:bodyPr wrap="square" lIns="0" tIns="0" rIns="0" bIns="0" rtlCol="0"/>
          <a:lstStyle/>
          <a:p>
            <a:endParaRPr/>
          </a:p>
        </p:txBody>
      </p:sp>
      <p:sp>
        <p:nvSpPr>
          <p:cNvPr id="61" name="object 61"/>
          <p:cNvSpPr/>
          <p:nvPr/>
        </p:nvSpPr>
        <p:spPr>
          <a:xfrm>
            <a:off x="2298382" y="4447222"/>
            <a:ext cx="13335" cy="13335"/>
          </a:xfrm>
          <a:custGeom>
            <a:avLst/>
            <a:gdLst/>
            <a:ahLst/>
            <a:cxnLst/>
            <a:rect l="l" t="t" r="r" b="b"/>
            <a:pathLst>
              <a:path w="13335" h="13335">
                <a:moveTo>
                  <a:pt x="11112" y="0"/>
                </a:moveTo>
                <a:lnTo>
                  <a:pt x="4445" y="0"/>
                </a:lnTo>
                <a:lnTo>
                  <a:pt x="0" y="4445"/>
                </a:lnTo>
                <a:lnTo>
                  <a:pt x="0" y="6667"/>
                </a:lnTo>
                <a:lnTo>
                  <a:pt x="6667" y="13335"/>
                </a:lnTo>
                <a:lnTo>
                  <a:pt x="11112" y="8890"/>
                </a:lnTo>
                <a:lnTo>
                  <a:pt x="13335" y="8890"/>
                </a:lnTo>
                <a:lnTo>
                  <a:pt x="13335" y="2222"/>
                </a:lnTo>
                <a:lnTo>
                  <a:pt x="11112" y="0"/>
                </a:lnTo>
                <a:close/>
              </a:path>
            </a:pathLst>
          </a:custGeom>
          <a:solidFill>
            <a:srgbClr val="000000"/>
          </a:solidFill>
        </p:spPr>
        <p:txBody>
          <a:bodyPr wrap="square" lIns="0" tIns="0" rIns="0" bIns="0" rtlCol="0"/>
          <a:lstStyle/>
          <a:p>
            <a:endParaRPr/>
          </a:p>
        </p:txBody>
      </p:sp>
      <p:sp>
        <p:nvSpPr>
          <p:cNvPr id="62" name="object 62"/>
          <p:cNvSpPr/>
          <p:nvPr/>
        </p:nvSpPr>
        <p:spPr>
          <a:xfrm>
            <a:off x="2298382" y="4473892"/>
            <a:ext cx="13335" cy="13335"/>
          </a:xfrm>
          <a:custGeom>
            <a:avLst/>
            <a:gdLst/>
            <a:ahLst/>
            <a:cxnLst/>
            <a:rect l="l" t="t" r="r" b="b"/>
            <a:pathLst>
              <a:path w="13335" h="13335">
                <a:moveTo>
                  <a:pt x="11112" y="0"/>
                </a:moveTo>
                <a:lnTo>
                  <a:pt x="4445" y="0"/>
                </a:lnTo>
                <a:lnTo>
                  <a:pt x="0" y="4445"/>
                </a:lnTo>
                <a:lnTo>
                  <a:pt x="0" y="6667"/>
                </a:lnTo>
                <a:lnTo>
                  <a:pt x="6667" y="13335"/>
                </a:lnTo>
                <a:lnTo>
                  <a:pt x="11112" y="8890"/>
                </a:lnTo>
                <a:lnTo>
                  <a:pt x="13335" y="8890"/>
                </a:lnTo>
                <a:lnTo>
                  <a:pt x="13335" y="2222"/>
                </a:lnTo>
                <a:lnTo>
                  <a:pt x="11112" y="0"/>
                </a:lnTo>
                <a:close/>
              </a:path>
            </a:pathLst>
          </a:custGeom>
          <a:solidFill>
            <a:srgbClr val="000000"/>
          </a:solidFill>
        </p:spPr>
        <p:txBody>
          <a:bodyPr wrap="square" lIns="0" tIns="0" rIns="0" bIns="0" rtlCol="0"/>
          <a:lstStyle/>
          <a:p>
            <a:endParaRPr/>
          </a:p>
        </p:txBody>
      </p:sp>
      <p:sp>
        <p:nvSpPr>
          <p:cNvPr id="63" name="object 63"/>
          <p:cNvSpPr/>
          <p:nvPr/>
        </p:nvSpPr>
        <p:spPr>
          <a:xfrm>
            <a:off x="2298382" y="4500562"/>
            <a:ext cx="13335" cy="13335"/>
          </a:xfrm>
          <a:custGeom>
            <a:avLst/>
            <a:gdLst/>
            <a:ahLst/>
            <a:cxnLst/>
            <a:rect l="l" t="t" r="r" b="b"/>
            <a:pathLst>
              <a:path w="13335" h="13335">
                <a:moveTo>
                  <a:pt x="11112" y="0"/>
                </a:moveTo>
                <a:lnTo>
                  <a:pt x="4445" y="0"/>
                </a:lnTo>
                <a:lnTo>
                  <a:pt x="0" y="4445"/>
                </a:lnTo>
                <a:lnTo>
                  <a:pt x="0" y="6667"/>
                </a:lnTo>
                <a:lnTo>
                  <a:pt x="6667" y="13335"/>
                </a:lnTo>
                <a:lnTo>
                  <a:pt x="11112" y="8890"/>
                </a:lnTo>
                <a:lnTo>
                  <a:pt x="13335" y="8890"/>
                </a:lnTo>
                <a:lnTo>
                  <a:pt x="13335" y="2222"/>
                </a:lnTo>
                <a:lnTo>
                  <a:pt x="11112" y="0"/>
                </a:lnTo>
                <a:close/>
              </a:path>
            </a:pathLst>
          </a:custGeom>
          <a:solidFill>
            <a:srgbClr val="000000"/>
          </a:solidFill>
        </p:spPr>
        <p:txBody>
          <a:bodyPr wrap="square" lIns="0" tIns="0" rIns="0" bIns="0" rtlCol="0"/>
          <a:lstStyle/>
          <a:p>
            <a:endParaRPr/>
          </a:p>
        </p:txBody>
      </p:sp>
      <p:sp>
        <p:nvSpPr>
          <p:cNvPr id="64" name="object 64"/>
          <p:cNvSpPr/>
          <p:nvPr/>
        </p:nvSpPr>
        <p:spPr>
          <a:xfrm>
            <a:off x="2298382" y="4527232"/>
            <a:ext cx="13335" cy="13335"/>
          </a:xfrm>
          <a:custGeom>
            <a:avLst/>
            <a:gdLst/>
            <a:ahLst/>
            <a:cxnLst/>
            <a:rect l="l" t="t" r="r" b="b"/>
            <a:pathLst>
              <a:path w="13335" h="13335">
                <a:moveTo>
                  <a:pt x="11112" y="0"/>
                </a:moveTo>
                <a:lnTo>
                  <a:pt x="4445" y="0"/>
                </a:lnTo>
                <a:lnTo>
                  <a:pt x="0" y="4444"/>
                </a:lnTo>
                <a:lnTo>
                  <a:pt x="0" y="6667"/>
                </a:lnTo>
                <a:lnTo>
                  <a:pt x="6667" y="13334"/>
                </a:lnTo>
                <a:lnTo>
                  <a:pt x="11112" y="8889"/>
                </a:lnTo>
                <a:lnTo>
                  <a:pt x="13335" y="8889"/>
                </a:lnTo>
                <a:lnTo>
                  <a:pt x="13335" y="2222"/>
                </a:lnTo>
                <a:lnTo>
                  <a:pt x="11112" y="0"/>
                </a:lnTo>
                <a:close/>
              </a:path>
            </a:pathLst>
          </a:custGeom>
          <a:solidFill>
            <a:srgbClr val="000000"/>
          </a:solidFill>
        </p:spPr>
        <p:txBody>
          <a:bodyPr wrap="square" lIns="0" tIns="0" rIns="0" bIns="0" rtlCol="0"/>
          <a:lstStyle/>
          <a:p>
            <a:endParaRPr/>
          </a:p>
        </p:txBody>
      </p:sp>
      <p:sp>
        <p:nvSpPr>
          <p:cNvPr id="65" name="object 65"/>
          <p:cNvSpPr/>
          <p:nvPr/>
        </p:nvSpPr>
        <p:spPr>
          <a:xfrm>
            <a:off x="2298382" y="4553902"/>
            <a:ext cx="13335" cy="13335"/>
          </a:xfrm>
          <a:custGeom>
            <a:avLst/>
            <a:gdLst/>
            <a:ahLst/>
            <a:cxnLst/>
            <a:rect l="l" t="t" r="r" b="b"/>
            <a:pathLst>
              <a:path w="13335" h="13335">
                <a:moveTo>
                  <a:pt x="11112" y="0"/>
                </a:moveTo>
                <a:lnTo>
                  <a:pt x="4445" y="0"/>
                </a:lnTo>
                <a:lnTo>
                  <a:pt x="0" y="4445"/>
                </a:lnTo>
                <a:lnTo>
                  <a:pt x="0" y="6667"/>
                </a:lnTo>
                <a:lnTo>
                  <a:pt x="6667" y="13335"/>
                </a:lnTo>
                <a:lnTo>
                  <a:pt x="11112" y="8890"/>
                </a:lnTo>
                <a:lnTo>
                  <a:pt x="13335" y="8890"/>
                </a:lnTo>
                <a:lnTo>
                  <a:pt x="13335" y="2222"/>
                </a:lnTo>
                <a:lnTo>
                  <a:pt x="11112" y="0"/>
                </a:lnTo>
                <a:close/>
              </a:path>
            </a:pathLst>
          </a:custGeom>
          <a:solidFill>
            <a:srgbClr val="000000"/>
          </a:solidFill>
        </p:spPr>
        <p:txBody>
          <a:bodyPr wrap="square" lIns="0" tIns="0" rIns="0" bIns="0" rtlCol="0"/>
          <a:lstStyle/>
          <a:p>
            <a:endParaRPr/>
          </a:p>
        </p:txBody>
      </p:sp>
      <p:sp>
        <p:nvSpPr>
          <p:cNvPr id="66" name="object 66"/>
          <p:cNvSpPr/>
          <p:nvPr/>
        </p:nvSpPr>
        <p:spPr>
          <a:xfrm>
            <a:off x="2298382" y="4580572"/>
            <a:ext cx="13335" cy="13335"/>
          </a:xfrm>
          <a:custGeom>
            <a:avLst/>
            <a:gdLst/>
            <a:ahLst/>
            <a:cxnLst/>
            <a:rect l="l" t="t" r="r" b="b"/>
            <a:pathLst>
              <a:path w="13335" h="13335">
                <a:moveTo>
                  <a:pt x="11112" y="0"/>
                </a:moveTo>
                <a:lnTo>
                  <a:pt x="4445" y="0"/>
                </a:lnTo>
                <a:lnTo>
                  <a:pt x="0" y="4445"/>
                </a:lnTo>
                <a:lnTo>
                  <a:pt x="0" y="6667"/>
                </a:lnTo>
                <a:lnTo>
                  <a:pt x="6667" y="13335"/>
                </a:lnTo>
                <a:lnTo>
                  <a:pt x="11112" y="8890"/>
                </a:lnTo>
                <a:lnTo>
                  <a:pt x="13335" y="8890"/>
                </a:lnTo>
                <a:lnTo>
                  <a:pt x="13335" y="2222"/>
                </a:lnTo>
                <a:lnTo>
                  <a:pt x="11112" y="0"/>
                </a:lnTo>
                <a:close/>
              </a:path>
            </a:pathLst>
          </a:custGeom>
          <a:solidFill>
            <a:srgbClr val="000000"/>
          </a:solidFill>
        </p:spPr>
        <p:txBody>
          <a:bodyPr wrap="square" lIns="0" tIns="0" rIns="0" bIns="0" rtlCol="0"/>
          <a:lstStyle/>
          <a:p>
            <a:endParaRPr/>
          </a:p>
        </p:txBody>
      </p:sp>
      <p:sp>
        <p:nvSpPr>
          <p:cNvPr id="67" name="object 67"/>
          <p:cNvSpPr/>
          <p:nvPr/>
        </p:nvSpPr>
        <p:spPr>
          <a:xfrm>
            <a:off x="2298382" y="4607242"/>
            <a:ext cx="13335" cy="13335"/>
          </a:xfrm>
          <a:custGeom>
            <a:avLst/>
            <a:gdLst/>
            <a:ahLst/>
            <a:cxnLst/>
            <a:rect l="l" t="t" r="r" b="b"/>
            <a:pathLst>
              <a:path w="13335" h="13335">
                <a:moveTo>
                  <a:pt x="11112" y="0"/>
                </a:moveTo>
                <a:lnTo>
                  <a:pt x="4445" y="0"/>
                </a:lnTo>
                <a:lnTo>
                  <a:pt x="0" y="4445"/>
                </a:lnTo>
                <a:lnTo>
                  <a:pt x="0" y="6667"/>
                </a:lnTo>
                <a:lnTo>
                  <a:pt x="6667" y="13335"/>
                </a:lnTo>
                <a:lnTo>
                  <a:pt x="11112" y="8890"/>
                </a:lnTo>
                <a:lnTo>
                  <a:pt x="13335" y="8890"/>
                </a:lnTo>
                <a:lnTo>
                  <a:pt x="13335" y="2222"/>
                </a:lnTo>
                <a:lnTo>
                  <a:pt x="11112" y="0"/>
                </a:lnTo>
                <a:close/>
              </a:path>
            </a:pathLst>
          </a:custGeom>
          <a:solidFill>
            <a:srgbClr val="000000"/>
          </a:solidFill>
        </p:spPr>
        <p:txBody>
          <a:bodyPr wrap="square" lIns="0" tIns="0" rIns="0" bIns="0" rtlCol="0"/>
          <a:lstStyle/>
          <a:p>
            <a:endParaRPr/>
          </a:p>
        </p:txBody>
      </p:sp>
      <p:sp>
        <p:nvSpPr>
          <p:cNvPr id="68" name="object 68"/>
          <p:cNvSpPr/>
          <p:nvPr/>
        </p:nvSpPr>
        <p:spPr>
          <a:xfrm>
            <a:off x="4762512" y="2057425"/>
            <a:ext cx="4101426" cy="2729979"/>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1234439"/>
            <a:ext cx="9144000" cy="320040"/>
          </a:xfrm>
          <a:custGeom>
            <a:avLst/>
            <a:gdLst/>
            <a:ahLst/>
            <a:cxnLst/>
            <a:rect l="l" t="t" r="r" b="b"/>
            <a:pathLst>
              <a:path w="9144000" h="320040">
                <a:moveTo>
                  <a:pt x="0" y="320039"/>
                </a:moveTo>
                <a:lnTo>
                  <a:pt x="9144000" y="320039"/>
                </a:lnTo>
                <a:lnTo>
                  <a:pt x="9144000" y="0"/>
                </a:lnTo>
                <a:lnTo>
                  <a:pt x="0" y="0"/>
                </a:lnTo>
                <a:lnTo>
                  <a:pt x="0" y="320039"/>
                </a:lnTo>
                <a:close/>
              </a:path>
            </a:pathLst>
          </a:custGeom>
          <a:solidFill>
            <a:srgbClr val="FFFFFF"/>
          </a:solidFill>
        </p:spPr>
        <p:txBody>
          <a:bodyPr wrap="square" lIns="0" tIns="0" rIns="0" bIns="0" rtlCol="0"/>
          <a:lstStyle/>
          <a:p>
            <a:endParaRPr/>
          </a:p>
        </p:txBody>
      </p:sp>
      <p:sp>
        <p:nvSpPr>
          <p:cNvPr id="3" name="object 3"/>
          <p:cNvSpPr/>
          <p:nvPr/>
        </p:nvSpPr>
        <p:spPr>
          <a:xfrm>
            <a:off x="0" y="1280160"/>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438086"/>
          </a:solidFill>
        </p:spPr>
        <p:txBody>
          <a:bodyPr wrap="square" lIns="0" tIns="0" rIns="0" bIns="0" rtlCol="0"/>
          <a:lstStyle/>
          <a:p>
            <a:endParaRPr/>
          </a:p>
        </p:txBody>
      </p:sp>
      <p:sp>
        <p:nvSpPr>
          <p:cNvPr id="4" name="object 4"/>
          <p:cNvSpPr/>
          <p:nvPr/>
        </p:nvSpPr>
        <p:spPr>
          <a:xfrm>
            <a:off x="0" y="1280160"/>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438086"/>
          </a:solidFill>
        </p:spPr>
        <p:txBody>
          <a:bodyPr wrap="square" lIns="0" tIns="0" rIns="0" bIns="0" rtlCol="0"/>
          <a:lstStyle/>
          <a:p>
            <a:endParaRPr/>
          </a:p>
        </p:txBody>
      </p:sp>
      <p:sp>
        <p:nvSpPr>
          <p:cNvPr id="5" name="object 5"/>
          <p:cNvSpPr/>
          <p:nvPr/>
        </p:nvSpPr>
        <p:spPr>
          <a:xfrm>
            <a:off x="590550" y="1280160"/>
            <a:ext cx="8553450" cy="228600"/>
          </a:xfrm>
          <a:custGeom>
            <a:avLst/>
            <a:gdLst/>
            <a:ahLst/>
            <a:cxnLst/>
            <a:rect l="l" t="t" r="r" b="b"/>
            <a:pathLst>
              <a:path w="8553450" h="228600">
                <a:moveTo>
                  <a:pt x="0" y="0"/>
                </a:moveTo>
                <a:lnTo>
                  <a:pt x="8553450" y="0"/>
                </a:lnTo>
                <a:lnTo>
                  <a:pt x="8553450" y="228600"/>
                </a:lnTo>
                <a:lnTo>
                  <a:pt x="0" y="228600"/>
                </a:lnTo>
                <a:lnTo>
                  <a:pt x="0" y="0"/>
                </a:lnTo>
                <a:close/>
              </a:path>
            </a:pathLst>
          </a:custGeom>
          <a:solidFill>
            <a:srgbClr val="53548A"/>
          </a:solidFill>
        </p:spPr>
        <p:txBody>
          <a:bodyPr wrap="square" lIns="0" tIns="0" rIns="0" bIns="0" rtlCol="0"/>
          <a:lstStyle/>
          <a:p>
            <a:endParaRPr/>
          </a:p>
        </p:txBody>
      </p:sp>
      <p:sp>
        <p:nvSpPr>
          <p:cNvPr id="6" name="object 6"/>
          <p:cNvSpPr/>
          <p:nvPr/>
        </p:nvSpPr>
        <p:spPr>
          <a:xfrm>
            <a:off x="590550" y="1280160"/>
            <a:ext cx="8553450" cy="228600"/>
          </a:xfrm>
          <a:custGeom>
            <a:avLst/>
            <a:gdLst/>
            <a:ahLst/>
            <a:cxnLst/>
            <a:rect l="l" t="t" r="r" b="b"/>
            <a:pathLst>
              <a:path w="8553450" h="228600">
                <a:moveTo>
                  <a:pt x="0" y="0"/>
                </a:moveTo>
                <a:lnTo>
                  <a:pt x="8553450" y="0"/>
                </a:lnTo>
                <a:lnTo>
                  <a:pt x="8553450" y="228600"/>
                </a:lnTo>
                <a:lnTo>
                  <a:pt x="0" y="228600"/>
                </a:lnTo>
                <a:lnTo>
                  <a:pt x="0" y="0"/>
                </a:lnTo>
                <a:close/>
              </a:path>
            </a:pathLst>
          </a:custGeom>
          <a:solidFill>
            <a:srgbClr val="53548A"/>
          </a:solidFill>
        </p:spPr>
        <p:txBody>
          <a:bodyPr wrap="square" lIns="0" tIns="0" rIns="0" bIns="0" rtlCol="0"/>
          <a:lstStyle/>
          <a:p>
            <a:endParaRPr/>
          </a:p>
        </p:txBody>
      </p:sp>
      <p:sp>
        <p:nvSpPr>
          <p:cNvPr id="7" name="object 7"/>
          <p:cNvSpPr/>
          <p:nvPr/>
        </p:nvSpPr>
        <p:spPr>
          <a:xfrm>
            <a:off x="722376" y="6227064"/>
            <a:ext cx="8080248" cy="97535"/>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762000" y="6248400"/>
            <a:ext cx="8001000" cy="0"/>
          </a:xfrm>
          <a:custGeom>
            <a:avLst/>
            <a:gdLst/>
            <a:ahLst/>
            <a:cxnLst/>
            <a:rect l="l" t="t" r="r" b="b"/>
            <a:pathLst>
              <a:path w="8001000">
                <a:moveTo>
                  <a:pt x="0" y="0"/>
                </a:moveTo>
                <a:lnTo>
                  <a:pt x="8001000" y="0"/>
                </a:lnTo>
              </a:path>
            </a:pathLst>
          </a:custGeom>
          <a:ln w="19050">
            <a:solidFill>
              <a:srgbClr val="53548A"/>
            </a:solidFill>
          </a:ln>
        </p:spPr>
        <p:txBody>
          <a:bodyPr wrap="square" lIns="0" tIns="0" rIns="0" bIns="0" rtlCol="0"/>
          <a:lstStyle/>
          <a:p>
            <a:endParaRPr/>
          </a:p>
        </p:txBody>
      </p:sp>
      <p:sp>
        <p:nvSpPr>
          <p:cNvPr id="9" name="object 9"/>
          <p:cNvSpPr txBox="1">
            <a:spLocks noGrp="1"/>
          </p:cNvSpPr>
          <p:nvPr>
            <p:ph type="title"/>
          </p:nvPr>
        </p:nvSpPr>
        <p:spPr>
          <a:xfrm>
            <a:off x="688340" y="423164"/>
            <a:ext cx="7259320" cy="574040"/>
          </a:xfrm>
          <a:prstGeom prst="rect">
            <a:avLst/>
          </a:prstGeom>
        </p:spPr>
        <p:txBody>
          <a:bodyPr vert="horz" wrap="square" lIns="0" tIns="12700" rIns="0" bIns="0" rtlCol="0">
            <a:spAutoFit/>
          </a:bodyPr>
          <a:lstStyle/>
          <a:p>
            <a:pPr marL="12700">
              <a:lnSpc>
                <a:spcPct val="100000"/>
              </a:lnSpc>
              <a:spcBef>
                <a:spcPts val="100"/>
              </a:spcBef>
            </a:pPr>
            <a:r>
              <a:rPr sz="3600" spc="-5" dirty="0">
                <a:solidFill>
                  <a:srgbClr val="000000"/>
                </a:solidFill>
                <a:latin typeface="Symbol"/>
                <a:cs typeface="Symbol"/>
              </a:rPr>
              <a:t></a:t>
            </a:r>
            <a:r>
              <a:rPr sz="3600" spc="-5" dirty="0">
                <a:solidFill>
                  <a:srgbClr val="000000"/>
                </a:solidFill>
              </a:rPr>
              <a:t>-notation: Asymptotically tight</a:t>
            </a:r>
            <a:r>
              <a:rPr sz="3600" spc="-180" dirty="0">
                <a:solidFill>
                  <a:srgbClr val="000000"/>
                </a:solidFill>
              </a:rPr>
              <a:t> </a:t>
            </a:r>
            <a:r>
              <a:rPr sz="3600" dirty="0">
                <a:solidFill>
                  <a:srgbClr val="000000"/>
                </a:solidFill>
              </a:rPr>
              <a:t>bound</a:t>
            </a:r>
            <a:endParaRPr sz="3600" dirty="0">
              <a:latin typeface="Symbol"/>
              <a:cs typeface="Symbol"/>
            </a:endParaRPr>
          </a:p>
        </p:txBody>
      </p:sp>
      <p:sp>
        <p:nvSpPr>
          <p:cNvPr id="10" name="object 10"/>
          <p:cNvSpPr/>
          <p:nvPr/>
        </p:nvSpPr>
        <p:spPr>
          <a:xfrm>
            <a:off x="5689591" y="3810045"/>
            <a:ext cx="812800" cy="571500"/>
          </a:xfrm>
          <a:custGeom>
            <a:avLst/>
            <a:gdLst/>
            <a:ahLst/>
            <a:cxnLst/>
            <a:rect l="l" t="t" r="r" b="b"/>
            <a:pathLst>
              <a:path w="812800" h="571500">
                <a:moveTo>
                  <a:pt x="0" y="0"/>
                </a:moveTo>
                <a:lnTo>
                  <a:pt x="812801" y="0"/>
                </a:lnTo>
                <a:lnTo>
                  <a:pt x="812801" y="571491"/>
                </a:lnTo>
                <a:lnTo>
                  <a:pt x="0" y="571491"/>
                </a:lnTo>
                <a:lnTo>
                  <a:pt x="0" y="0"/>
                </a:lnTo>
                <a:close/>
              </a:path>
            </a:pathLst>
          </a:custGeom>
          <a:solidFill>
            <a:srgbClr val="FFFFFF"/>
          </a:solidFill>
        </p:spPr>
        <p:txBody>
          <a:bodyPr wrap="square" lIns="0" tIns="0" rIns="0" bIns="0" rtlCol="0"/>
          <a:lstStyle/>
          <a:p>
            <a:endParaRPr/>
          </a:p>
        </p:txBody>
      </p:sp>
      <p:sp>
        <p:nvSpPr>
          <p:cNvPr id="11" name="object 11"/>
          <p:cNvSpPr/>
          <p:nvPr/>
        </p:nvSpPr>
        <p:spPr>
          <a:xfrm>
            <a:off x="4470392" y="5524520"/>
            <a:ext cx="609600" cy="571500"/>
          </a:xfrm>
          <a:custGeom>
            <a:avLst/>
            <a:gdLst/>
            <a:ahLst/>
            <a:cxnLst/>
            <a:rect l="l" t="t" r="r" b="b"/>
            <a:pathLst>
              <a:path w="609600" h="571500">
                <a:moveTo>
                  <a:pt x="0" y="0"/>
                </a:moveTo>
                <a:lnTo>
                  <a:pt x="609599" y="0"/>
                </a:lnTo>
                <a:lnTo>
                  <a:pt x="609599" y="571486"/>
                </a:lnTo>
                <a:lnTo>
                  <a:pt x="0" y="571486"/>
                </a:lnTo>
                <a:lnTo>
                  <a:pt x="0" y="0"/>
                </a:lnTo>
                <a:close/>
              </a:path>
            </a:pathLst>
          </a:custGeom>
          <a:solidFill>
            <a:srgbClr val="FFFFFF"/>
          </a:solidFill>
        </p:spPr>
        <p:txBody>
          <a:bodyPr wrap="square" lIns="0" tIns="0" rIns="0" bIns="0" rtlCol="0"/>
          <a:lstStyle/>
          <a:p>
            <a:endParaRPr/>
          </a:p>
        </p:txBody>
      </p:sp>
      <p:sp>
        <p:nvSpPr>
          <p:cNvPr id="12" name="object 12"/>
          <p:cNvSpPr txBox="1"/>
          <p:nvPr/>
        </p:nvSpPr>
        <p:spPr>
          <a:xfrm>
            <a:off x="4470392" y="5524520"/>
            <a:ext cx="609600" cy="373380"/>
          </a:xfrm>
          <a:prstGeom prst="rect">
            <a:avLst/>
          </a:prstGeom>
          <a:solidFill>
            <a:srgbClr val="FFFFFF"/>
          </a:solidFill>
        </p:spPr>
        <p:txBody>
          <a:bodyPr vert="horz" wrap="square" lIns="0" tIns="58419" rIns="0" bIns="0" rtlCol="0">
            <a:spAutoFit/>
          </a:bodyPr>
          <a:lstStyle/>
          <a:p>
            <a:pPr marL="162560">
              <a:lnSpc>
                <a:spcPct val="100000"/>
              </a:lnSpc>
              <a:spcBef>
                <a:spcPts val="459"/>
              </a:spcBef>
            </a:pPr>
            <a:r>
              <a:rPr sz="2000" spc="50" dirty="0">
                <a:latin typeface="Times New Roman"/>
                <a:cs typeface="Times New Roman"/>
              </a:rPr>
              <a:t>n</a:t>
            </a:r>
            <a:r>
              <a:rPr sz="2025" spc="75" baseline="-10288" dirty="0">
                <a:latin typeface="Times New Roman"/>
                <a:cs typeface="Times New Roman"/>
              </a:rPr>
              <a:t>0</a:t>
            </a:r>
            <a:endParaRPr sz="2025" baseline="-10288">
              <a:latin typeface="Times New Roman"/>
              <a:cs typeface="Times New Roman"/>
            </a:endParaRPr>
          </a:p>
        </p:txBody>
      </p:sp>
      <p:sp>
        <p:nvSpPr>
          <p:cNvPr id="13" name="object 13"/>
          <p:cNvSpPr/>
          <p:nvPr/>
        </p:nvSpPr>
        <p:spPr>
          <a:xfrm>
            <a:off x="7315188" y="5524520"/>
            <a:ext cx="609600" cy="571500"/>
          </a:xfrm>
          <a:custGeom>
            <a:avLst/>
            <a:gdLst/>
            <a:ahLst/>
            <a:cxnLst/>
            <a:rect l="l" t="t" r="r" b="b"/>
            <a:pathLst>
              <a:path w="609600" h="571500">
                <a:moveTo>
                  <a:pt x="0" y="0"/>
                </a:moveTo>
                <a:lnTo>
                  <a:pt x="609596" y="0"/>
                </a:lnTo>
                <a:lnTo>
                  <a:pt x="609596" y="571486"/>
                </a:lnTo>
                <a:lnTo>
                  <a:pt x="0" y="571486"/>
                </a:lnTo>
                <a:lnTo>
                  <a:pt x="0" y="0"/>
                </a:lnTo>
                <a:close/>
              </a:path>
            </a:pathLst>
          </a:custGeom>
          <a:solidFill>
            <a:srgbClr val="FFFFFF"/>
          </a:solidFill>
        </p:spPr>
        <p:txBody>
          <a:bodyPr wrap="square" lIns="0" tIns="0" rIns="0" bIns="0" rtlCol="0"/>
          <a:lstStyle/>
          <a:p>
            <a:endParaRPr/>
          </a:p>
        </p:txBody>
      </p:sp>
      <p:sp>
        <p:nvSpPr>
          <p:cNvPr id="14" name="object 14"/>
          <p:cNvSpPr txBox="1"/>
          <p:nvPr/>
        </p:nvSpPr>
        <p:spPr>
          <a:xfrm>
            <a:off x="7315188" y="5570220"/>
            <a:ext cx="609600" cy="330200"/>
          </a:xfrm>
          <a:prstGeom prst="rect">
            <a:avLst/>
          </a:prstGeom>
        </p:spPr>
        <p:txBody>
          <a:bodyPr vert="horz" wrap="square" lIns="0" tIns="12700" rIns="0" bIns="0" rtlCol="0">
            <a:spAutoFit/>
          </a:bodyPr>
          <a:lstStyle/>
          <a:p>
            <a:pPr marL="162560">
              <a:lnSpc>
                <a:spcPct val="100000"/>
              </a:lnSpc>
              <a:spcBef>
                <a:spcPts val="100"/>
              </a:spcBef>
            </a:pPr>
            <a:r>
              <a:rPr sz="2000" spc="65" dirty="0">
                <a:latin typeface="Times New Roman"/>
                <a:cs typeface="Times New Roman"/>
              </a:rPr>
              <a:t>n</a:t>
            </a:r>
            <a:endParaRPr sz="2000">
              <a:latin typeface="Times New Roman"/>
              <a:cs typeface="Times New Roman"/>
            </a:endParaRPr>
          </a:p>
        </p:txBody>
      </p:sp>
      <p:sp>
        <p:nvSpPr>
          <p:cNvPr id="15" name="object 15"/>
          <p:cNvSpPr/>
          <p:nvPr/>
        </p:nvSpPr>
        <p:spPr>
          <a:xfrm>
            <a:off x="2235195" y="5905514"/>
            <a:ext cx="4909820" cy="0"/>
          </a:xfrm>
          <a:custGeom>
            <a:avLst/>
            <a:gdLst/>
            <a:ahLst/>
            <a:cxnLst/>
            <a:rect l="l" t="t" r="r" b="b"/>
            <a:pathLst>
              <a:path w="4909820">
                <a:moveTo>
                  <a:pt x="0" y="0"/>
                </a:moveTo>
                <a:lnTo>
                  <a:pt x="4909304" y="0"/>
                </a:lnTo>
              </a:path>
            </a:pathLst>
          </a:custGeom>
          <a:ln w="15239">
            <a:solidFill>
              <a:srgbClr val="000000"/>
            </a:solidFill>
          </a:ln>
        </p:spPr>
        <p:txBody>
          <a:bodyPr wrap="square" lIns="0" tIns="0" rIns="0" bIns="0" rtlCol="0"/>
          <a:lstStyle/>
          <a:p>
            <a:endParaRPr/>
          </a:p>
        </p:txBody>
      </p:sp>
      <p:sp>
        <p:nvSpPr>
          <p:cNvPr id="16" name="object 16"/>
          <p:cNvSpPr/>
          <p:nvPr/>
        </p:nvSpPr>
        <p:spPr>
          <a:xfrm>
            <a:off x="7139081" y="5824235"/>
            <a:ext cx="179070" cy="165100"/>
          </a:xfrm>
          <a:custGeom>
            <a:avLst/>
            <a:gdLst/>
            <a:ahLst/>
            <a:cxnLst/>
            <a:rect l="l" t="t" r="r" b="b"/>
            <a:pathLst>
              <a:path w="179070" h="165100">
                <a:moveTo>
                  <a:pt x="0" y="165097"/>
                </a:moveTo>
                <a:lnTo>
                  <a:pt x="0" y="0"/>
                </a:lnTo>
                <a:lnTo>
                  <a:pt x="178815" y="83816"/>
                </a:lnTo>
                <a:lnTo>
                  <a:pt x="0" y="165097"/>
                </a:lnTo>
                <a:close/>
              </a:path>
            </a:pathLst>
          </a:custGeom>
          <a:solidFill>
            <a:srgbClr val="000000"/>
          </a:solidFill>
        </p:spPr>
        <p:txBody>
          <a:bodyPr wrap="square" lIns="0" tIns="0" rIns="0" bIns="0" rtlCol="0"/>
          <a:lstStyle/>
          <a:p>
            <a:endParaRPr/>
          </a:p>
        </p:txBody>
      </p:sp>
      <p:sp>
        <p:nvSpPr>
          <p:cNvPr id="17" name="object 17"/>
          <p:cNvSpPr/>
          <p:nvPr/>
        </p:nvSpPr>
        <p:spPr>
          <a:xfrm>
            <a:off x="2235195" y="3398572"/>
            <a:ext cx="0" cy="2506980"/>
          </a:xfrm>
          <a:custGeom>
            <a:avLst/>
            <a:gdLst/>
            <a:ahLst/>
            <a:cxnLst/>
            <a:rect l="l" t="t" r="r" b="b"/>
            <a:pathLst>
              <a:path h="2506979">
                <a:moveTo>
                  <a:pt x="0" y="2506942"/>
                </a:moveTo>
                <a:lnTo>
                  <a:pt x="0" y="0"/>
                </a:lnTo>
              </a:path>
            </a:pathLst>
          </a:custGeom>
          <a:ln w="16255">
            <a:solidFill>
              <a:srgbClr val="000000"/>
            </a:solidFill>
          </a:ln>
        </p:spPr>
        <p:txBody>
          <a:bodyPr wrap="square" lIns="0" tIns="0" rIns="0" bIns="0" rtlCol="0"/>
          <a:lstStyle/>
          <a:p>
            <a:endParaRPr/>
          </a:p>
        </p:txBody>
      </p:sp>
      <p:sp>
        <p:nvSpPr>
          <p:cNvPr id="18" name="object 18"/>
          <p:cNvSpPr/>
          <p:nvPr/>
        </p:nvSpPr>
        <p:spPr>
          <a:xfrm>
            <a:off x="2148496" y="3241094"/>
            <a:ext cx="176530" cy="165100"/>
          </a:xfrm>
          <a:custGeom>
            <a:avLst/>
            <a:gdLst/>
            <a:ahLst/>
            <a:cxnLst/>
            <a:rect l="l" t="t" r="r" b="b"/>
            <a:pathLst>
              <a:path w="176530" h="165100">
                <a:moveTo>
                  <a:pt x="176106" y="165097"/>
                </a:moveTo>
                <a:lnTo>
                  <a:pt x="0" y="165097"/>
                </a:lnTo>
                <a:lnTo>
                  <a:pt x="86698" y="0"/>
                </a:lnTo>
                <a:lnTo>
                  <a:pt x="176106" y="165097"/>
                </a:lnTo>
                <a:close/>
              </a:path>
            </a:pathLst>
          </a:custGeom>
          <a:solidFill>
            <a:srgbClr val="000000"/>
          </a:solidFill>
        </p:spPr>
        <p:txBody>
          <a:bodyPr wrap="square" lIns="0" tIns="0" rIns="0" bIns="0" rtlCol="0"/>
          <a:lstStyle/>
          <a:p>
            <a:endParaRPr/>
          </a:p>
        </p:txBody>
      </p:sp>
      <p:sp>
        <p:nvSpPr>
          <p:cNvPr id="19" name="object 19"/>
          <p:cNvSpPr/>
          <p:nvPr/>
        </p:nvSpPr>
        <p:spPr>
          <a:xfrm>
            <a:off x="4462264" y="4183420"/>
            <a:ext cx="16510" cy="15240"/>
          </a:xfrm>
          <a:custGeom>
            <a:avLst/>
            <a:gdLst/>
            <a:ahLst/>
            <a:cxnLst/>
            <a:rect l="l" t="t" r="r" b="b"/>
            <a:pathLst>
              <a:path w="16510" h="15239">
                <a:moveTo>
                  <a:pt x="8127" y="15239"/>
                </a:moveTo>
                <a:lnTo>
                  <a:pt x="0" y="7617"/>
                </a:lnTo>
                <a:lnTo>
                  <a:pt x="8127" y="0"/>
                </a:lnTo>
                <a:lnTo>
                  <a:pt x="16255" y="7617"/>
                </a:lnTo>
                <a:lnTo>
                  <a:pt x="16255" y="10157"/>
                </a:lnTo>
                <a:lnTo>
                  <a:pt x="13549" y="10157"/>
                </a:lnTo>
                <a:lnTo>
                  <a:pt x="8127" y="15239"/>
                </a:lnTo>
                <a:close/>
              </a:path>
            </a:pathLst>
          </a:custGeom>
          <a:solidFill>
            <a:srgbClr val="000000"/>
          </a:solidFill>
        </p:spPr>
        <p:txBody>
          <a:bodyPr wrap="square" lIns="0" tIns="0" rIns="0" bIns="0" rtlCol="0"/>
          <a:lstStyle/>
          <a:p>
            <a:endParaRPr/>
          </a:p>
        </p:txBody>
      </p:sp>
      <p:sp>
        <p:nvSpPr>
          <p:cNvPr id="20" name="object 20"/>
          <p:cNvSpPr/>
          <p:nvPr/>
        </p:nvSpPr>
        <p:spPr>
          <a:xfrm>
            <a:off x="4462264" y="4213899"/>
            <a:ext cx="16510" cy="15240"/>
          </a:xfrm>
          <a:custGeom>
            <a:avLst/>
            <a:gdLst/>
            <a:ahLst/>
            <a:cxnLst/>
            <a:rect l="l" t="t" r="r" b="b"/>
            <a:pathLst>
              <a:path w="16510" h="15239">
                <a:moveTo>
                  <a:pt x="8127" y="15239"/>
                </a:moveTo>
                <a:lnTo>
                  <a:pt x="0" y="7619"/>
                </a:lnTo>
                <a:lnTo>
                  <a:pt x="0" y="5079"/>
                </a:lnTo>
                <a:lnTo>
                  <a:pt x="5418" y="0"/>
                </a:lnTo>
                <a:lnTo>
                  <a:pt x="13549" y="0"/>
                </a:lnTo>
                <a:lnTo>
                  <a:pt x="16255" y="2539"/>
                </a:lnTo>
                <a:lnTo>
                  <a:pt x="16255" y="10159"/>
                </a:lnTo>
                <a:lnTo>
                  <a:pt x="13549" y="10159"/>
                </a:lnTo>
                <a:lnTo>
                  <a:pt x="8127" y="15239"/>
                </a:lnTo>
                <a:close/>
              </a:path>
            </a:pathLst>
          </a:custGeom>
          <a:solidFill>
            <a:srgbClr val="000000"/>
          </a:solidFill>
        </p:spPr>
        <p:txBody>
          <a:bodyPr wrap="square" lIns="0" tIns="0" rIns="0" bIns="0" rtlCol="0"/>
          <a:lstStyle/>
          <a:p>
            <a:endParaRPr/>
          </a:p>
        </p:txBody>
      </p:sp>
      <p:sp>
        <p:nvSpPr>
          <p:cNvPr id="21" name="object 21"/>
          <p:cNvSpPr/>
          <p:nvPr/>
        </p:nvSpPr>
        <p:spPr>
          <a:xfrm>
            <a:off x="4462264" y="4244379"/>
            <a:ext cx="16510" cy="15240"/>
          </a:xfrm>
          <a:custGeom>
            <a:avLst/>
            <a:gdLst/>
            <a:ahLst/>
            <a:cxnLst/>
            <a:rect l="l" t="t" r="r" b="b"/>
            <a:pathLst>
              <a:path w="16510" h="15239">
                <a:moveTo>
                  <a:pt x="8127" y="15239"/>
                </a:moveTo>
                <a:lnTo>
                  <a:pt x="0" y="7619"/>
                </a:lnTo>
                <a:lnTo>
                  <a:pt x="0" y="5079"/>
                </a:lnTo>
                <a:lnTo>
                  <a:pt x="5418" y="0"/>
                </a:lnTo>
                <a:lnTo>
                  <a:pt x="13549" y="0"/>
                </a:lnTo>
                <a:lnTo>
                  <a:pt x="16255" y="2539"/>
                </a:lnTo>
                <a:lnTo>
                  <a:pt x="16255" y="10159"/>
                </a:lnTo>
                <a:lnTo>
                  <a:pt x="13549" y="10159"/>
                </a:lnTo>
                <a:lnTo>
                  <a:pt x="8127" y="15239"/>
                </a:lnTo>
                <a:close/>
              </a:path>
            </a:pathLst>
          </a:custGeom>
          <a:solidFill>
            <a:srgbClr val="000000"/>
          </a:solidFill>
        </p:spPr>
        <p:txBody>
          <a:bodyPr wrap="square" lIns="0" tIns="0" rIns="0" bIns="0" rtlCol="0"/>
          <a:lstStyle/>
          <a:p>
            <a:endParaRPr/>
          </a:p>
        </p:txBody>
      </p:sp>
      <p:sp>
        <p:nvSpPr>
          <p:cNvPr id="22" name="object 22"/>
          <p:cNvSpPr/>
          <p:nvPr/>
        </p:nvSpPr>
        <p:spPr>
          <a:xfrm>
            <a:off x="4462264" y="4274858"/>
            <a:ext cx="16510" cy="15240"/>
          </a:xfrm>
          <a:custGeom>
            <a:avLst/>
            <a:gdLst/>
            <a:ahLst/>
            <a:cxnLst/>
            <a:rect l="l" t="t" r="r" b="b"/>
            <a:pathLst>
              <a:path w="16510" h="15239">
                <a:moveTo>
                  <a:pt x="8127" y="15239"/>
                </a:moveTo>
                <a:lnTo>
                  <a:pt x="0" y="7617"/>
                </a:lnTo>
                <a:lnTo>
                  <a:pt x="0" y="5077"/>
                </a:lnTo>
                <a:lnTo>
                  <a:pt x="5418" y="0"/>
                </a:lnTo>
                <a:lnTo>
                  <a:pt x="13549" y="0"/>
                </a:lnTo>
                <a:lnTo>
                  <a:pt x="16255" y="2537"/>
                </a:lnTo>
                <a:lnTo>
                  <a:pt x="16255" y="10157"/>
                </a:lnTo>
                <a:lnTo>
                  <a:pt x="13549" y="10157"/>
                </a:lnTo>
                <a:lnTo>
                  <a:pt x="8127" y="15239"/>
                </a:lnTo>
                <a:close/>
              </a:path>
            </a:pathLst>
          </a:custGeom>
          <a:solidFill>
            <a:srgbClr val="000000"/>
          </a:solidFill>
        </p:spPr>
        <p:txBody>
          <a:bodyPr wrap="square" lIns="0" tIns="0" rIns="0" bIns="0" rtlCol="0"/>
          <a:lstStyle/>
          <a:p>
            <a:endParaRPr/>
          </a:p>
        </p:txBody>
      </p:sp>
      <p:sp>
        <p:nvSpPr>
          <p:cNvPr id="23" name="object 23"/>
          <p:cNvSpPr/>
          <p:nvPr/>
        </p:nvSpPr>
        <p:spPr>
          <a:xfrm>
            <a:off x="4462264" y="4305338"/>
            <a:ext cx="16510" cy="15240"/>
          </a:xfrm>
          <a:custGeom>
            <a:avLst/>
            <a:gdLst/>
            <a:ahLst/>
            <a:cxnLst/>
            <a:rect l="l" t="t" r="r" b="b"/>
            <a:pathLst>
              <a:path w="16510" h="15239">
                <a:moveTo>
                  <a:pt x="8127" y="15239"/>
                </a:moveTo>
                <a:lnTo>
                  <a:pt x="0" y="7619"/>
                </a:lnTo>
                <a:lnTo>
                  <a:pt x="0" y="5079"/>
                </a:lnTo>
                <a:lnTo>
                  <a:pt x="5418" y="0"/>
                </a:lnTo>
                <a:lnTo>
                  <a:pt x="13549" y="0"/>
                </a:lnTo>
                <a:lnTo>
                  <a:pt x="16255" y="2539"/>
                </a:lnTo>
                <a:lnTo>
                  <a:pt x="16255" y="10159"/>
                </a:lnTo>
                <a:lnTo>
                  <a:pt x="13549" y="10159"/>
                </a:lnTo>
                <a:lnTo>
                  <a:pt x="8127" y="15239"/>
                </a:lnTo>
                <a:close/>
              </a:path>
            </a:pathLst>
          </a:custGeom>
          <a:solidFill>
            <a:srgbClr val="000000"/>
          </a:solidFill>
        </p:spPr>
        <p:txBody>
          <a:bodyPr wrap="square" lIns="0" tIns="0" rIns="0" bIns="0" rtlCol="0"/>
          <a:lstStyle/>
          <a:p>
            <a:endParaRPr/>
          </a:p>
        </p:txBody>
      </p:sp>
      <p:sp>
        <p:nvSpPr>
          <p:cNvPr id="24" name="object 24"/>
          <p:cNvSpPr/>
          <p:nvPr/>
        </p:nvSpPr>
        <p:spPr>
          <a:xfrm>
            <a:off x="4462264" y="4335817"/>
            <a:ext cx="16510" cy="15240"/>
          </a:xfrm>
          <a:custGeom>
            <a:avLst/>
            <a:gdLst/>
            <a:ahLst/>
            <a:cxnLst/>
            <a:rect l="l" t="t" r="r" b="b"/>
            <a:pathLst>
              <a:path w="16510" h="15239">
                <a:moveTo>
                  <a:pt x="8127" y="15239"/>
                </a:moveTo>
                <a:lnTo>
                  <a:pt x="0" y="7619"/>
                </a:lnTo>
                <a:lnTo>
                  <a:pt x="0" y="5079"/>
                </a:lnTo>
                <a:lnTo>
                  <a:pt x="5418" y="0"/>
                </a:lnTo>
                <a:lnTo>
                  <a:pt x="13549" y="0"/>
                </a:lnTo>
                <a:lnTo>
                  <a:pt x="16255" y="2539"/>
                </a:lnTo>
                <a:lnTo>
                  <a:pt x="16255" y="10159"/>
                </a:lnTo>
                <a:lnTo>
                  <a:pt x="13549" y="10159"/>
                </a:lnTo>
                <a:lnTo>
                  <a:pt x="8127" y="15239"/>
                </a:lnTo>
                <a:close/>
              </a:path>
            </a:pathLst>
          </a:custGeom>
          <a:solidFill>
            <a:srgbClr val="000000"/>
          </a:solidFill>
        </p:spPr>
        <p:txBody>
          <a:bodyPr wrap="square" lIns="0" tIns="0" rIns="0" bIns="0" rtlCol="0"/>
          <a:lstStyle/>
          <a:p>
            <a:endParaRPr/>
          </a:p>
        </p:txBody>
      </p:sp>
      <p:sp>
        <p:nvSpPr>
          <p:cNvPr id="25" name="object 25"/>
          <p:cNvSpPr/>
          <p:nvPr/>
        </p:nvSpPr>
        <p:spPr>
          <a:xfrm>
            <a:off x="4462264" y="4366297"/>
            <a:ext cx="16510" cy="15240"/>
          </a:xfrm>
          <a:custGeom>
            <a:avLst/>
            <a:gdLst/>
            <a:ahLst/>
            <a:cxnLst/>
            <a:rect l="l" t="t" r="r" b="b"/>
            <a:pathLst>
              <a:path w="16510" h="15239">
                <a:moveTo>
                  <a:pt x="8127" y="15239"/>
                </a:moveTo>
                <a:lnTo>
                  <a:pt x="0" y="7617"/>
                </a:lnTo>
                <a:lnTo>
                  <a:pt x="0" y="5077"/>
                </a:lnTo>
                <a:lnTo>
                  <a:pt x="5418" y="0"/>
                </a:lnTo>
                <a:lnTo>
                  <a:pt x="13549" y="0"/>
                </a:lnTo>
                <a:lnTo>
                  <a:pt x="16255" y="2537"/>
                </a:lnTo>
                <a:lnTo>
                  <a:pt x="16255" y="10157"/>
                </a:lnTo>
                <a:lnTo>
                  <a:pt x="13549" y="10157"/>
                </a:lnTo>
                <a:lnTo>
                  <a:pt x="8127" y="15239"/>
                </a:lnTo>
                <a:close/>
              </a:path>
            </a:pathLst>
          </a:custGeom>
          <a:solidFill>
            <a:srgbClr val="000000"/>
          </a:solidFill>
        </p:spPr>
        <p:txBody>
          <a:bodyPr wrap="square" lIns="0" tIns="0" rIns="0" bIns="0" rtlCol="0"/>
          <a:lstStyle/>
          <a:p>
            <a:endParaRPr/>
          </a:p>
        </p:txBody>
      </p:sp>
      <p:sp>
        <p:nvSpPr>
          <p:cNvPr id="26" name="object 26"/>
          <p:cNvSpPr/>
          <p:nvPr/>
        </p:nvSpPr>
        <p:spPr>
          <a:xfrm>
            <a:off x="4462264" y="4396776"/>
            <a:ext cx="16510" cy="15240"/>
          </a:xfrm>
          <a:custGeom>
            <a:avLst/>
            <a:gdLst/>
            <a:ahLst/>
            <a:cxnLst/>
            <a:rect l="l" t="t" r="r" b="b"/>
            <a:pathLst>
              <a:path w="16510" h="15239">
                <a:moveTo>
                  <a:pt x="8127" y="15239"/>
                </a:moveTo>
                <a:lnTo>
                  <a:pt x="0" y="7619"/>
                </a:lnTo>
                <a:lnTo>
                  <a:pt x="0" y="5079"/>
                </a:lnTo>
                <a:lnTo>
                  <a:pt x="5418" y="0"/>
                </a:lnTo>
                <a:lnTo>
                  <a:pt x="13549" y="0"/>
                </a:lnTo>
                <a:lnTo>
                  <a:pt x="16255" y="2539"/>
                </a:lnTo>
                <a:lnTo>
                  <a:pt x="16255" y="10159"/>
                </a:lnTo>
                <a:lnTo>
                  <a:pt x="13549" y="10159"/>
                </a:lnTo>
                <a:lnTo>
                  <a:pt x="8127" y="15239"/>
                </a:lnTo>
                <a:close/>
              </a:path>
            </a:pathLst>
          </a:custGeom>
          <a:solidFill>
            <a:srgbClr val="000000"/>
          </a:solidFill>
        </p:spPr>
        <p:txBody>
          <a:bodyPr wrap="square" lIns="0" tIns="0" rIns="0" bIns="0" rtlCol="0"/>
          <a:lstStyle/>
          <a:p>
            <a:endParaRPr/>
          </a:p>
        </p:txBody>
      </p:sp>
      <p:sp>
        <p:nvSpPr>
          <p:cNvPr id="27" name="object 27"/>
          <p:cNvSpPr/>
          <p:nvPr/>
        </p:nvSpPr>
        <p:spPr>
          <a:xfrm>
            <a:off x="4462264" y="4427256"/>
            <a:ext cx="16510" cy="15240"/>
          </a:xfrm>
          <a:custGeom>
            <a:avLst/>
            <a:gdLst/>
            <a:ahLst/>
            <a:cxnLst/>
            <a:rect l="l" t="t" r="r" b="b"/>
            <a:pathLst>
              <a:path w="16510" h="15239">
                <a:moveTo>
                  <a:pt x="8127" y="15239"/>
                </a:moveTo>
                <a:lnTo>
                  <a:pt x="0" y="7619"/>
                </a:lnTo>
                <a:lnTo>
                  <a:pt x="0" y="5079"/>
                </a:lnTo>
                <a:lnTo>
                  <a:pt x="5418" y="0"/>
                </a:lnTo>
                <a:lnTo>
                  <a:pt x="13549" y="0"/>
                </a:lnTo>
                <a:lnTo>
                  <a:pt x="16255" y="2539"/>
                </a:lnTo>
                <a:lnTo>
                  <a:pt x="16255" y="10159"/>
                </a:lnTo>
                <a:lnTo>
                  <a:pt x="13549" y="10159"/>
                </a:lnTo>
                <a:lnTo>
                  <a:pt x="8127" y="15239"/>
                </a:lnTo>
                <a:close/>
              </a:path>
            </a:pathLst>
          </a:custGeom>
          <a:solidFill>
            <a:srgbClr val="000000"/>
          </a:solidFill>
        </p:spPr>
        <p:txBody>
          <a:bodyPr wrap="square" lIns="0" tIns="0" rIns="0" bIns="0" rtlCol="0"/>
          <a:lstStyle/>
          <a:p>
            <a:endParaRPr/>
          </a:p>
        </p:txBody>
      </p:sp>
      <p:sp>
        <p:nvSpPr>
          <p:cNvPr id="28" name="object 28"/>
          <p:cNvSpPr/>
          <p:nvPr/>
        </p:nvSpPr>
        <p:spPr>
          <a:xfrm>
            <a:off x="4462264" y="4457736"/>
            <a:ext cx="16510" cy="15240"/>
          </a:xfrm>
          <a:custGeom>
            <a:avLst/>
            <a:gdLst/>
            <a:ahLst/>
            <a:cxnLst/>
            <a:rect l="l" t="t" r="r" b="b"/>
            <a:pathLst>
              <a:path w="16510" h="15239">
                <a:moveTo>
                  <a:pt x="8127" y="15239"/>
                </a:moveTo>
                <a:lnTo>
                  <a:pt x="0" y="7617"/>
                </a:lnTo>
                <a:lnTo>
                  <a:pt x="0" y="5077"/>
                </a:lnTo>
                <a:lnTo>
                  <a:pt x="5418" y="0"/>
                </a:lnTo>
                <a:lnTo>
                  <a:pt x="13549" y="0"/>
                </a:lnTo>
                <a:lnTo>
                  <a:pt x="16255" y="2537"/>
                </a:lnTo>
                <a:lnTo>
                  <a:pt x="16255" y="10157"/>
                </a:lnTo>
                <a:lnTo>
                  <a:pt x="13549" y="10157"/>
                </a:lnTo>
                <a:lnTo>
                  <a:pt x="8127" y="15239"/>
                </a:lnTo>
                <a:close/>
              </a:path>
            </a:pathLst>
          </a:custGeom>
          <a:solidFill>
            <a:srgbClr val="000000"/>
          </a:solidFill>
        </p:spPr>
        <p:txBody>
          <a:bodyPr wrap="square" lIns="0" tIns="0" rIns="0" bIns="0" rtlCol="0"/>
          <a:lstStyle/>
          <a:p>
            <a:endParaRPr/>
          </a:p>
        </p:txBody>
      </p:sp>
      <p:sp>
        <p:nvSpPr>
          <p:cNvPr id="29" name="object 29"/>
          <p:cNvSpPr/>
          <p:nvPr/>
        </p:nvSpPr>
        <p:spPr>
          <a:xfrm>
            <a:off x="4462264" y="4488215"/>
            <a:ext cx="16510" cy="15240"/>
          </a:xfrm>
          <a:custGeom>
            <a:avLst/>
            <a:gdLst/>
            <a:ahLst/>
            <a:cxnLst/>
            <a:rect l="l" t="t" r="r" b="b"/>
            <a:pathLst>
              <a:path w="16510" h="15239">
                <a:moveTo>
                  <a:pt x="8127" y="15239"/>
                </a:moveTo>
                <a:lnTo>
                  <a:pt x="0" y="7619"/>
                </a:lnTo>
                <a:lnTo>
                  <a:pt x="0" y="5079"/>
                </a:lnTo>
                <a:lnTo>
                  <a:pt x="5418" y="0"/>
                </a:lnTo>
                <a:lnTo>
                  <a:pt x="13549" y="0"/>
                </a:lnTo>
                <a:lnTo>
                  <a:pt x="16255" y="2539"/>
                </a:lnTo>
                <a:lnTo>
                  <a:pt x="16255" y="10159"/>
                </a:lnTo>
                <a:lnTo>
                  <a:pt x="13549" y="10159"/>
                </a:lnTo>
                <a:lnTo>
                  <a:pt x="8127" y="15239"/>
                </a:lnTo>
                <a:close/>
              </a:path>
            </a:pathLst>
          </a:custGeom>
          <a:solidFill>
            <a:srgbClr val="000000"/>
          </a:solidFill>
        </p:spPr>
        <p:txBody>
          <a:bodyPr wrap="square" lIns="0" tIns="0" rIns="0" bIns="0" rtlCol="0"/>
          <a:lstStyle/>
          <a:p>
            <a:endParaRPr/>
          </a:p>
        </p:txBody>
      </p:sp>
      <p:sp>
        <p:nvSpPr>
          <p:cNvPr id="30" name="object 30"/>
          <p:cNvSpPr/>
          <p:nvPr/>
        </p:nvSpPr>
        <p:spPr>
          <a:xfrm>
            <a:off x="4462264" y="4518695"/>
            <a:ext cx="16510" cy="15240"/>
          </a:xfrm>
          <a:custGeom>
            <a:avLst/>
            <a:gdLst/>
            <a:ahLst/>
            <a:cxnLst/>
            <a:rect l="l" t="t" r="r" b="b"/>
            <a:pathLst>
              <a:path w="16510" h="15239">
                <a:moveTo>
                  <a:pt x="8127" y="15239"/>
                </a:moveTo>
                <a:lnTo>
                  <a:pt x="0" y="7619"/>
                </a:lnTo>
                <a:lnTo>
                  <a:pt x="0" y="5079"/>
                </a:lnTo>
                <a:lnTo>
                  <a:pt x="5418" y="0"/>
                </a:lnTo>
                <a:lnTo>
                  <a:pt x="13549" y="0"/>
                </a:lnTo>
                <a:lnTo>
                  <a:pt x="16255" y="2539"/>
                </a:lnTo>
                <a:lnTo>
                  <a:pt x="16255" y="10159"/>
                </a:lnTo>
                <a:lnTo>
                  <a:pt x="13549" y="10159"/>
                </a:lnTo>
                <a:lnTo>
                  <a:pt x="8127" y="15239"/>
                </a:lnTo>
                <a:close/>
              </a:path>
            </a:pathLst>
          </a:custGeom>
          <a:solidFill>
            <a:srgbClr val="000000"/>
          </a:solidFill>
        </p:spPr>
        <p:txBody>
          <a:bodyPr wrap="square" lIns="0" tIns="0" rIns="0" bIns="0" rtlCol="0"/>
          <a:lstStyle/>
          <a:p>
            <a:endParaRPr/>
          </a:p>
        </p:txBody>
      </p:sp>
      <p:sp>
        <p:nvSpPr>
          <p:cNvPr id="31" name="object 31"/>
          <p:cNvSpPr/>
          <p:nvPr/>
        </p:nvSpPr>
        <p:spPr>
          <a:xfrm>
            <a:off x="4462264" y="4549174"/>
            <a:ext cx="16510" cy="15240"/>
          </a:xfrm>
          <a:custGeom>
            <a:avLst/>
            <a:gdLst/>
            <a:ahLst/>
            <a:cxnLst/>
            <a:rect l="l" t="t" r="r" b="b"/>
            <a:pathLst>
              <a:path w="16510" h="15239">
                <a:moveTo>
                  <a:pt x="8127" y="15239"/>
                </a:moveTo>
                <a:lnTo>
                  <a:pt x="0" y="7617"/>
                </a:lnTo>
                <a:lnTo>
                  <a:pt x="0" y="5077"/>
                </a:lnTo>
                <a:lnTo>
                  <a:pt x="5418" y="0"/>
                </a:lnTo>
                <a:lnTo>
                  <a:pt x="13549" y="0"/>
                </a:lnTo>
                <a:lnTo>
                  <a:pt x="16255" y="2537"/>
                </a:lnTo>
                <a:lnTo>
                  <a:pt x="16255" y="10157"/>
                </a:lnTo>
                <a:lnTo>
                  <a:pt x="13549" y="10157"/>
                </a:lnTo>
                <a:lnTo>
                  <a:pt x="8127" y="15239"/>
                </a:lnTo>
                <a:close/>
              </a:path>
            </a:pathLst>
          </a:custGeom>
          <a:solidFill>
            <a:srgbClr val="000000"/>
          </a:solidFill>
        </p:spPr>
        <p:txBody>
          <a:bodyPr wrap="square" lIns="0" tIns="0" rIns="0" bIns="0" rtlCol="0"/>
          <a:lstStyle/>
          <a:p>
            <a:endParaRPr/>
          </a:p>
        </p:txBody>
      </p:sp>
      <p:sp>
        <p:nvSpPr>
          <p:cNvPr id="32" name="object 32"/>
          <p:cNvSpPr/>
          <p:nvPr/>
        </p:nvSpPr>
        <p:spPr>
          <a:xfrm>
            <a:off x="4462264" y="4579654"/>
            <a:ext cx="16510" cy="15240"/>
          </a:xfrm>
          <a:custGeom>
            <a:avLst/>
            <a:gdLst/>
            <a:ahLst/>
            <a:cxnLst/>
            <a:rect l="l" t="t" r="r" b="b"/>
            <a:pathLst>
              <a:path w="16510" h="15239">
                <a:moveTo>
                  <a:pt x="8127" y="15239"/>
                </a:moveTo>
                <a:lnTo>
                  <a:pt x="0" y="7619"/>
                </a:lnTo>
                <a:lnTo>
                  <a:pt x="0" y="5079"/>
                </a:lnTo>
                <a:lnTo>
                  <a:pt x="5418" y="0"/>
                </a:lnTo>
                <a:lnTo>
                  <a:pt x="13549" y="0"/>
                </a:lnTo>
                <a:lnTo>
                  <a:pt x="16255" y="2539"/>
                </a:lnTo>
                <a:lnTo>
                  <a:pt x="16255" y="10159"/>
                </a:lnTo>
                <a:lnTo>
                  <a:pt x="13549" y="10159"/>
                </a:lnTo>
                <a:lnTo>
                  <a:pt x="8127" y="15239"/>
                </a:lnTo>
                <a:close/>
              </a:path>
            </a:pathLst>
          </a:custGeom>
          <a:solidFill>
            <a:srgbClr val="000000"/>
          </a:solidFill>
        </p:spPr>
        <p:txBody>
          <a:bodyPr wrap="square" lIns="0" tIns="0" rIns="0" bIns="0" rtlCol="0"/>
          <a:lstStyle/>
          <a:p>
            <a:endParaRPr/>
          </a:p>
        </p:txBody>
      </p:sp>
      <p:sp>
        <p:nvSpPr>
          <p:cNvPr id="33" name="object 33"/>
          <p:cNvSpPr/>
          <p:nvPr/>
        </p:nvSpPr>
        <p:spPr>
          <a:xfrm>
            <a:off x="4462264" y="4610133"/>
            <a:ext cx="16510" cy="15240"/>
          </a:xfrm>
          <a:custGeom>
            <a:avLst/>
            <a:gdLst/>
            <a:ahLst/>
            <a:cxnLst/>
            <a:rect l="l" t="t" r="r" b="b"/>
            <a:pathLst>
              <a:path w="16510" h="15239">
                <a:moveTo>
                  <a:pt x="8127" y="15239"/>
                </a:moveTo>
                <a:lnTo>
                  <a:pt x="0" y="7619"/>
                </a:lnTo>
                <a:lnTo>
                  <a:pt x="0" y="5079"/>
                </a:lnTo>
                <a:lnTo>
                  <a:pt x="5418" y="0"/>
                </a:lnTo>
                <a:lnTo>
                  <a:pt x="13549" y="0"/>
                </a:lnTo>
                <a:lnTo>
                  <a:pt x="16255" y="2539"/>
                </a:lnTo>
                <a:lnTo>
                  <a:pt x="16255" y="10159"/>
                </a:lnTo>
                <a:lnTo>
                  <a:pt x="13549" y="10159"/>
                </a:lnTo>
                <a:lnTo>
                  <a:pt x="8127" y="15239"/>
                </a:lnTo>
                <a:close/>
              </a:path>
            </a:pathLst>
          </a:custGeom>
          <a:solidFill>
            <a:srgbClr val="000000"/>
          </a:solidFill>
        </p:spPr>
        <p:txBody>
          <a:bodyPr wrap="square" lIns="0" tIns="0" rIns="0" bIns="0" rtlCol="0"/>
          <a:lstStyle/>
          <a:p>
            <a:endParaRPr/>
          </a:p>
        </p:txBody>
      </p:sp>
      <p:sp>
        <p:nvSpPr>
          <p:cNvPr id="34" name="object 34"/>
          <p:cNvSpPr/>
          <p:nvPr/>
        </p:nvSpPr>
        <p:spPr>
          <a:xfrm>
            <a:off x="4462264" y="4640613"/>
            <a:ext cx="16510" cy="15240"/>
          </a:xfrm>
          <a:custGeom>
            <a:avLst/>
            <a:gdLst/>
            <a:ahLst/>
            <a:cxnLst/>
            <a:rect l="l" t="t" r="r" b="b"/>
            <a:pathLst>
              <a:path w="16510" h="15239">
                <a:moveTo>
                  <a:pt x="8127" y="15239"/>
                </a:moveTo>
                <a:lnTo>
                  <a:pt x="0" y="7617"/>
                </a:lnTo>
                <a:lnTo>
                  <a:pt x="0" y="5077"/>
                </a:lnTo>
                <a:lnTo>
                  <a:pt x="5418" y="0"/>
                </a:lnTo>
                <a:lnTo>
                  <a:pt x="13549" y="0"/>
                </a:lnTo>
                <a:lnTo>
                  <a:pt x="16255" y="2539"/>
                </a:lnTo>
                <a:lnTo>
                  <a:pt x="16255" y="10157"/>
                </a:lnTo>
                <a:lnTo>
                  <a:pt x="13549" y="10157"/>
                </a:lnTo>
                <a:lnTo>
                  <a:pt x="8127" y="15239"/>
                </a:lnTo>
                <a:close/>
              </a:path>
            </a:pathLst>
          </a:custGeom>
          <a:solidFill>
            <a:srgbClr val="000000"/>
          </a:solidFill>
        </p:spPr>
        <p:txBody>
          <a:bodyPr wrap="square" lIns="0" tIns="0" rIns="0" bIns="0" rtlCol="0"/>
          <a:lstStyle/>
          <a:p>
            <a:endParaRPr/>
          </a:p>
        </p:txBody>
      </p:sp>
      <p:sp>
        <p:nvSpPr>
          <p:cNvPr id="35" name="object 35"/>
          <p:cNvSpPr/>
          <p:nvPr/>
        </p:nvSpPr>
        <p:spPr>
          <a:xfrm>
            <a:off x="4462264" y="4671092"/>
            <a:ext cx="16510" cy="15240"/>
          </a:xfrm>
          <a:custGeom>
            <a:avLst/>
            <a:gdLst/>
            <a:ahLst/>
            <a:cxnLst/>
            <a:rect l="l" t="t" r="r" b="b"/>
            <a:pathLst>
              <a:path w="16510" h="15239">
                <a:moveTo>
                  <a:pt x="8127" y="15239"/>
                </a:moveTo>
                <a:lnTo>
                  <a:pt x="0" y="7619"/>
                </a:lnTo>
                <a:lnTo>
                  <a:pt x="0" y="5079"/>
                </a:lnTo>
                <a:lnTo>
                  <a:pt x="5418" y="0"/>
                </a:lnTo>
                <a:lnTo>
                  <a:pt x="13549" y="0"/>
                </a:lnTo>
                <a:lnTo>
                  <a:pt x="16255" y="2539"/>
                </a:lnTo>
                <a:lnTo>
                  <a:pt x="16255" y="10159"/>
                </a:lnTo>
                <a:lnTo>
                  <a:pt x="13549" y="10159"/>
                </a:lnTo>
                <a:lnTo>
                  <a:pt x="8127" y="15239"/>
                </a:lnTo>
                <a:close/>
              </a:path>
            </a:pathLst>
          </a:custGeom>
          <a:solidFill>
            <a:srgbClr val="000000"/>
          </a:solidFill>
        </p:spPr>
        <p:txBody>
          <a:bodyPr wrap="square" lIns="0" tIns="0" rIns="0" bIns="0" rtlCol="0"/>
          <a:lstStyle/>
          <a:p>
            <a:endParaRPr/>
          </a:p>
        </p:txBody>
      </p:sp>
      <p:sp>
        <p:nvSpPr>
          <p:cNvPr id="36" name="object 36"/>
          <p:cNvSpPr/>
          <p:nvPr/>
        </p:nvSpPr>
        <p:spPr>
          <a:xfrm>
            <a:off x="4462264" y="4701572"/>
            <a:ext cx="16510" cy="15240"/>
          </a:xfrm>
          <a:custGeom>
            <a:avLst/>
            <a:gdLst/>
            <a:ahLst/>
            <a:cxnLst/>
            <a:rect l="l" t="t" r="r" b="b"/>
            <a:pathLst>
              <a:path w="16510" h="15239">
                <a:moveTo>
                  <a:pt x="8127" y="15239"/>
                </a:moveTo>
                <a:lnTo>
                  <a:pt x="0" y="7619"/>
                </a:lnTo>
                <a:lnTo>
                  <a:pt x="0" y="5079"/>
                </a:lnTo>
                <a:lnTo>
                  <a:pt x="5418" y="0"/>
                </a:lnTo>
                <a:lnTo>
                  <a:pt x="13549" y="0"/>
                </a:lnTo>
                <a:lnTo>
                  <a:pt x="16255" y="2539"/>
                </a:lnTo>
                <a:lnTo>
                  <a:pt x="16255" y="10159"/>
                </a:lnTo>
                <a:lnTo>
                  <a:pt x="13549" y="10159"/>
                </a:lnTo>
                <a:lnTo>
                  <a:pt x="8127" y="15239"/>
                </a:lnTo>
                <a:close/>
              </a:path>
            </a:pathLst>
          </a:custGeom>
          <a:solidFill>
            <a:srgbClr val="000000"/>
          </a:solidFill>
        </p:spPr>
        <p:txBody>
          <a:bodyPr wrap="square" lIns="0" tIns="0" rIns="0" bIns="0" rtlCol="0"/>
          <a:lstStyle/>
          <a:p>
            <a:endParaRPr/>
          </a:p>
        </p:txBody>
      </p:sp>
      <p:sp>
        <p:nvSpPr>
          <p:cNvPr id="37" name="object 37"/>
          <p:cNvSpPr/>
          <p:nvPr/>
        </p:nvSpPr>
        <p:spPr>
          <a:xfrm>
            <a:off x="4462264" y="4732051"/>
            <a:ext cx="16510" cy="15240"/>
          </a:xfrm>
          <a:custGeom>
            <a:avLst/>
            <a:gdLst/>
            <a:ahLst/>
            <a:cxnLst/>
            <a:rect l="l" t="t" r="r" b="b"/>
            <a:pathLst>
              <a:path w="16510" h="15239">
                <a:moveTo>
                  <a:pt x="8127" y="15239"/>
                </a:moveTo>
                <a:lnTo>
                  <a:pt x="0" y="7617"/>
                </a:lnTo>
                <a:lnTo>
                  <a:pt x="0" y="5077"/>
                </a:lnTo>
                <a:lnTo>
                  <a:pt x="5418" y="0"/>
                </a:lnTo>
                <a:lnTo>
                  <a:pt x="13549" y="0"/>
                </a:lnTo>
                <a:lnTo>
                  <a:pt x="16255" y="2539"/>
                </a:lnTo>
                <a:lnTo>
                  <a:pt x="16255" y="10157"/>
                </a:lnTo>
                <a:lnTo>
                  <a:pt x="13549" y="10157"/>
                </a:lnTo>
                <a:lnTo>
                  <a:pt x="8127" y="15239"/>
                </a:lnTo>
                <a:close/>
              </a:path>
            </a:pathLst>
          </a:custGeom>
          <a:solidFill>
            <a:srgbClr val="000000"/>
          </a:solidFill>
        </p:spPr>
        <p:txBody>
          <a:bodyPr wrap="square" lIns="0" tIns="0" rIns="0" bIns="0" rtlCol="0"/>
          <a:lstStyle/>
          <a:p>
            <a:endParaRPr/>
          </a:p>
        </p:txBody>
      </p:sp>
      <p:sp>
        <p:nvSpPr>
          <p:cNvPr id="38" name="object 38"/>
          <p:cNvSpPr/>
          <p:nvPr/>
        </p:nvSpPr>
        <p:spPr>
          <a:xfrm>
            <a:off x="4462264" y="4762531"/>
            <a:ext cx="16510" cy="15240"/>
          </a:xfrm>
          <a:custGeom>
            <a:avLst/>
            <a:gdLst/>
            <a:ahLst/>
            <a:cxnLst/>
            <a:rect l="l" t="t" r="r" b="b"/>
            <a:pathLst>
              <a:path w="16510" h="15239">
                <a:moveTo>
                  <a:pt x="8127" y="15239"/>
                </a:moveTo>
                <a:lnTo>
                  <a:pt x="0" y="7619"/>
                </a:lnTo>
                <a:lnTo>
                  <a:pt x="0" y="5079"/>
                </a:lnTo>
                <a:lnTo>
                  <a:pt x="5418" y="0"/>
                </a:lnTo>
                <a:lnTo>
                  <a:pt x="13549" y="0"/>
                </a:lnTo>
                <a:lnTo>
                  <a:pt x="16255" y="2539"/>
                </a:lnTo>
                <a:lnTo>
                  <a:pt x="16255" y="10159"/>
                </a:lnTo>
                <a:lnTo>
                  <a:pt x="13549" y="10159"/>
                </a:lnTo>
                <a:lnTo>
                  <a:pt x="8127" y="15239"/>
                </a:lnTo>
                <a:close/>
              </a:path>
            </a:pathLst>
          </a:custGeom>
          <a:solidFill>
            <a:srgbClr val="000000"/>
          </a:solidFill>
        </p:spPr>
        <p:txBody>
          <a:bodyPr wrap="square" lIns="0" tIns="0" rIns="0" bIns="0" rtlCol="0"/>
          <a:lstStyle/>
          <a:p>
            <a:endParaRPr/>
          </a:p>
        </p:txBody>
      </p:sp>
      <p:sp>
        <p:nvSpPr>
          <p:cNvPr id="39" name="object 39"/>
          <p:cNvSpPr/>
          <p:nvPr/>
        </p:nvSpPr>
        <p:spPr>
          <a:xfrm>
            <a:off x="4462264" y="4793010"/>
            <a:ext cx="16510" cy="15240"/>
          </a:xfrm>
          <a:custGeom>
            <a:avLst/>
            <a:gdLst/>
            <a:ahLst/>
            <a:cxnLst/>
            <a:rect l="l" t="t" r="r" b="b"/>
            <a:pathLst>
              <a:path w="16510" h="15239">
                <a:moveTo>
                  <a:pt x="8127" y="15239"/>
                </a:moveTo>
                <a:lnTo>
                  <a:pt x="0" y="7619"/>
                </a:lnTo>
                <a:lnTo>
                  <a:pt x="0" y="5079"/>
                </a:lnTo>
                <a:lnTo>
                  <a:pt x="5418" y="0"/>
                </a:lnTo>
                <a:lnTo>
                  <a:pt x="13549" y="0"/>
                </a:lnTo>
                <a:lnTo>
                  <a:pt x="16255" y="2539"/>
                </a:lnTo>
                <a:lnTo>
                  <a:pt x="16255" y="10159"/>
                </a:lnTo>
                <a:lnTo>
                  <a:pt x="13549" y="10159"/>
                </a:lnTo>
                <a:lnTo>
                  <a:pt x="8127" y="15239"/>
                </a:lnTo>
                <a:close/>
              </a:path>
            </a:pathLst>
          </a:custGeom>
          <a:solidFill>
            <a:srgbClr val="000000"/>
          </a:solidFill>
        </p:spPr>
        <p:txBody>
          <a:bodyPr wrap="square" lIns="0" tIns="0" rIns="0" bIns="0" rtlCol="0"/>
          <a:lstStyle/>
          <a:p>
            <a:endParaRPr/>
          </a:p>
        </p:txBody>
      </p:sp>
      <p:sp>
        <p:nvSpPr>
          <p:cNvPr id="40" name="object 40"/>
          <p:cNvSpPr/>
          <p:nvPr/>
        </p:nvSpPr>
        <p:spPr>
          <a:xfrm>
            <a:off x="4462264" y="4823490"/>
            <a:ext cx="16510" cy="15240"/>
          </a:xfrm>
          <a:custGeom>
            <a:avLst/>
            <a:gdLst/>
            <a:ahLst/>
            <a:cxnLst/>
            <a:rect l="l" t="t" r="r" b="b"/>
            <a:pathLst>
              <a:path w="16510" h="15239">
                <a:moveTo>
                  <a:pt x="8127" y="15239"/>
                </a:moveTo>
                <a:lnTo>
                  <a:pt x="0" y="7617"/>
                </a:lnTo>
                <a:lnTo>
                  <a:pt x="0" y="5077"/>
                </a:lnTo>
                <a:lnTo>
                  <a:pt x="5418" y="0"/>
                </a:lnTo>
                <a:lnTo>
                  <a:pt x="13549" y="0"/>
                </a:lnTo>
                <a:lnTo>
                  <a:pt x="16255" y="2539"/>
                </a:lnTo>
                <a:lnTo>
                  <a:pt x="16255" y="10157"/>
                </a:lnTo>
                <a:lnTo>
                  <a:pt x="13549" y="10157"/>
                </a:lnTo>
                <a:lnTo>
                  <a:pt x="8127" y="15239"/>
                </a:lnTo>
                <a:close/>
              </a:path>
            </a:pathLst>
          </a:custGeom>
          <a:solidFill>
            <a:srgbClr val="000000"/>
          </a:solidFill>
        </p:spPr>
        <p:txBody>
          <a:bodyPr wrap="square" lIns="0" tIns="0" rIns="0" bIns="0" rtlCol="0"/>
          <a:lstStyle/>
          <a:p>
            <a:endParaRPr/>
          </a:p>
        </p:txBody>
      </p:sp>
      <p:sp>
        <p:nvSpPr>
          <p:cNvPr id="41" name="object 41"/>
          <p:cNvSpPr/>
          <p:nvPr/>
        </p:nvSpPr>
        <p:spPr>
          <a:xfrm>
            <a:off x="4462264" y="4853969"/>
            <a:ext cx="16510" cy="15240"/>
          </a:xfrm>
          <a:custGeom>
            <a:avLst/>
            <a:gdLst/>
            <a:ahLst/>
            <a:cxnLst/>
            <a:rect l="l" t="t" r="r" b="b"/>
            <a:pathLst>
              <a:path w="16510" h="15239">
                <a:moveTo>
                  <a:pt x="8127" y="15239"/>
                </a:moveTo>
                <a:lnTo>
                  <a:pt x="0" y="7619"/>
                </a:lnTo>
                <a:lnTo>
                  <a:pt x="0" y="5079"/>
                </a:lnTo>
                <a:lnTo>
                  <a:pt x="5418" y="0"/>
                </a:lnTo>
                <a:lnTo>
                  <a:pt x="13549" y="0"/>
                </a:lnTo>
                <a:lnTo>
                  <a:pt x="16255" y="2539"/>
                </a:lnTo>
                <a:lnTo>
                  <a:pt x="16255" y="10159"/>
                </a:lnTo>
                <a:lnTo>
                  <a:pt x="13549" y="10159"/>
                </a:lnTo>
                <a:lnTo>
                  <a:pt x="8127" y="15239"/>
                </a:lnTo>
                <a:close/>
              </a:path>
            </a:pathLst>
          </a:custGeom>
          <a:solidFill>
            <a:srgbClr val="000000"/>
          </a:solidFill>
        </p:spPr>
        <p:txBody>
          <a:bodyPr wrap="square" lIns="0" tIns="0" rIns="0" bIns="0" rtlCol="0"/>
          <a:lstStyle/>
          <a:p>
            <a:endParaRPr/>
          </a:p>
        </p:txBody>
      </p:sp>
      <p:sp>
        <p:nvSpPr>
          <p:cNvPr id="42" name="object 42"/>
          <p:cNvSpPr/>
          <p:nvPr/>
        </p:nvSpPr>
        <p:spPr>
          <a:xfrm>
            <a:off x="4462264" y="4884449"/>
            <a:ext cx="16510" cy="15240"/>
          </a:xfrm>
          <a:custGeom>
            <a:avLst/>
            <a:gdLst/>
            <a:ahLst/>
            <a:cxnLst/>
            <a:rect l="l" t="t" r="r" b="b"/>
            <a:pathLst>
              <a:path w="16510" h="15239">
                <a:moveTo>
                  <a:pt x="8127" y="15239"/>
                </a:moveTo>
                <a:lnTo>
                  <a:pt x="0" y="7619"/>
                </a:lnTo>
                <a:lnTo>
                  <a:pt x="0" y="5079"/>
                </a:lnTo>
                <a:lnTo>
                  <a:pt x="5418" y="0"/>
                </a:lnTo>
                <a:lnTo>
                  <a:pt x="13549" y="0"/>
                </a:lnTo>
                <a:lnTo>
                  <a:pt x="16255" y="2539"/>
                </a:lnTo>
                <a:lnTo>
                  <a:pt x="16255" y="10159"/>
                </a:lnTo>
                <a:lnTo>
                  <a:pt x="13549" y="10159"/>
                </a:lnTo>
                <a:lnTo>
                  <a:pt x="8127" y="15239"/>
                </a:lnTo>
                <a:close/>
              </a:path>
            </a:pathLst>
          </a:custGeom>
          <a:solidFill>
            <a:srgbClr val="000000"/>
          </a:solidFill>
        </p:spPr>
        <p:txBody>
          <a:bodyPr wrap="square" lIns="0" tIns="0" rIns="0" bIns="0" rtlCol="0"/>
          <a:lstStyle/>
          <a:p>
            <a:endParaRPr/>
          </a:p>
        </p:txBody>
      </p:sp>
      <p:sp>
        <p:nvSpPr>
          <p:cNvPr id="43" name="object 43"/>
          <p:cNvSpPr/>
          <p:nvPr/>
        </p:nvSpPr>
        <p:spPr>
          <a:xfrm>
            <a:off x="4462264" y="4914929"/>
            <a:ext cx="16510" cy="15240"/>
          </a:xfrm>
          <a:custGeom>
            <a:avLst/>
            <a:gdLst/>
            <a:ahLst/>
            <a:cxnLst/>
            <a:rect l="l" t="t" r="r" b="b"/>
            <a:pathLst>
              <a:path w="16510" h="15239">
                <a:moveTo>
                  <a:pt x="8127" y="15239"/>
                </a:moveTo>
                <a:lnTo>
                  <a:pt x="0" y="7617"/>
                </a:lnTo>
                <a:lnTo>
                  <a:pt x="0" y="5077"/>
                </a:lnTo>
                <a:lnTo>
                  <a:pt x="5418" y="0"/>
                </a:lnTo>
                <a:lnTo>
                  <a:pt x="13549" y="0"/>
                </a:lnTo>
                <a:lnTo>
                  <a:pt x="16255" y="2539"/>
                </a:lnTo>
                <a:lnTo>
                  <a:pt x="16255" y="10157"/>
                </a:lnTo>
                <a:lnTo>
                  <a:pt x="13549" y="10157"/>
                </a:lnTo>
                <a:lnTo>
                  <a:pt x="8127" y="15239"/>
                </a:lnTo>
                <a:close/>
              </a:path>
            </a:pathLst>
          </a:custGeom>
          <a:solidFill>
            <a:srgbClr val="000000"/>
          </a:solidFill>
        </p:spPr>
        <p:txBody>
          <a:bodyPr wrap="square" lIns="0" tIns="0" rIns="0" bIns="0" rtlCol="0"/>
          <a:lstStyle/>
          <a:p>
            <a:endParaRPr/>
          </a:p>
        </p:txBody>
      </p:sp>
      <p:sp>
        <p:nvSpPr>
          <p:cNvPr id="44" name="object 44"/>
          <p:cNvSpPr/>
          <p:nvPr/>
        </p:nvSpPr>
        <p:spPr>
          <a:xfrm>
            <a:off x="4462264" y="4945408"/>
            <a:ext cx="16510" cy="15240"/>
          </a:xfrm>
          <a:custGeom>
            <a:avLst/>
            <a:gdLst/>
            <a:ahLst/>
            <a:cxnLst/>
            <a:rect l="l" t="t" r="r" b="b"/>
            <a:pathLst>
              <a:path w="16510" h="15239">
                <a:moveTo>
                  <a:pt x="8127" y="15239"/>
                </a:moveTo>
                <a:lnTo>
                  <a:pt x="0" y="7619"/>
                </a:lnTo>
                <a:lnTo>
                  <a:pt x="0" y="5079"/>
                </a:lnTo>
                <a:lnTo>
                  <a:pt x="5418" y="0"/>
                </a:lnTo>
                <a:lnTo>
                  <a:pt x="13549" y="0"/>
                </a:lnTo>
                <a:lnTo>
                  <a:pt x="16255" y="2539"/>
                </a:lnTo>
                <a:lnTo>
                  <a:pt x="16255" y="10159"/>
                </a:lnTo>
                <a:lnTo>
                  <a:pt x="13549" y="10159"/>
                </a:lnTo>
                <a:lnTo>
                  <a:pt x="8127" y="15239"/>
                </a:lnTo>
                <a:close/>
              </a:path>
            </a:pathLst>
          </a:custGeom>
          <a:solidFill>
            <a:srgbClr val="000000"/>
          </a:solidFill>
        </p:spPr>
        <p:txBody>
          <a:bodyPr wrap="square" lIns="0" tIns="0" rIns="0" bIns="0" rtlCol="0"/>
          <a:lstStyle/>
          <a:p>
            <a:endParaRPr/>
          </a:p>
        </p:txBody>
      </p:sp>
      <p:sp>
        <p:nvSpPr>
          <p:cNvPr id="45" name="object 45"/>
          <p:cNvSpPr/>
          <p:nvPr/>
        </p:nvSpPr>
        <p:spPr>
          <a:xfrm>
            <a:off x="4462264" y="4975888"/>
            <a:ext cx="16510" cy="15240"/>
          </a:xfrm>
          <a:custGeom>
            <a:avLst/>
            <a:gdLst/>
            <a:ahLst/>
            <a:cxnLst/>
            <a:rect l="l" t="t" r="r" b="b"/>
            <a:pathLst>
              <a:path w="16510" h="15239">
                <a:moveTo>
                  <a:pt x="8127" y="15239"/>
                </a:moveTo>
                <a:lnTo>
                  <a:pt x="0" y="7619"/>
                </a:lnTo>
                <a:lnTo>
                  <a:pt x="0" y="5079"/>
                </a:lnTo>
                <a:lnTo>
                  <a:pt x="5418" y="0"/>
                </a:lnTo>
                <a:lnTo>
                  <a:pt x="13549" y="0"/>
                </a:lnTo>
                <a:lnTo>
                  <a:pt x="16255" y="2539"/>
                </a:lnTo>
                <a:lnTo>
                  <a:pt x="16255" y="10159"/>
                </a:lnTo>
                <a:lnTo>
                  <a:pt x="13549" y="10159"/>
                </a:lnTo>
                <a:lnTo>
                  <a:pt x="8127" y="15239"/>
                </a:lnTo>
                <a:close/>
              </a:path>
            </a:pathLst>
          </a:custGeom>
          <a:solidFill>
            <a:srgbClr val="000000"/>
          </a:solidFill>
        </p:spPr>
        <p:txBody>
          <a:bodyPr wrap="square" lIns="0" tIns="0" rIns="0" bIns="0" rtlCol="0"/>
          <a:lstStyle/>
          <a:p>
            <a:endParaRPr/>
          </a:p>
        </p:txBody>
      </p:sp>
      <p:sp>
        <p:nvSpPr>
          <p:cNvPr id="46" name="object 46"/>
          <p:cNvSpPr/>
          <p:nvPr/>
        </p:nvSpPr>
        <p:spPr>
          <a:xfrm>
            <a:off x="4462264" y="5006367"/>
            <a:ext cx="16510" cy="15240"/>
          </a:xfrm>
          <a:custGeom>
            <a:avLst/>
            <a:gdLst/>
            <a:ahLst/>
            <a:cxnLst/>
            <a:rect l="l" t="t" r="r" b="b"/>
            <a:pathLst>
              <a:path w="16510" h="15239">
                <a:moveTo>
                  <a:pt x="8127" y="15239"/>
                </a:moveTo>
                <a:lnTo>
                  <a:pt x="0" y="7617"/>
                </a:lnTo>
                <a:lnTo>
                  <a:pt x="0" y="5077"/>
                </a:lnTo>
                <a:lnTo>
                  <a:pt x="5418" y="0"/>
                </a:lnTo>
                <a:lnTo>
                  <a:pt x="13549" y="0"/>
                </a:lnTo>
                <a:lnTo>
                  <a:pt x="16255" y="2539"/>
                </a:lnTo>
                <a:lnTo>
                  <a:pt x="16255" y="10157"/>
                </a:lnTo>
                <a:lnTo>
                  <a:pt x="13549" y="10157"/>
                </a:lnTo>
                <a:lnTo>
                  <a:pt x="8127" y="15239"/>
                </a:lnTo>
                <a:close/>
              </a:path>
            </a:pathLst>
          </a:custGeom>
          <a:solidFill>
            <a:srgbClr val="000000"/>
          </a:solidFill>
        </p:spPr>
        <p:txBody>
          <a:bodyPr wrap="square" lIns="0" tIns="0" rIns="0" bIns="0" rtlCol="0"/>
          <a:lstStyle/>
          <a:p>
            <a:endParaRPr/>
          </a:p>
        </p:txBody>
      </p:sp>
      <p:sp>
        <p:nvSpPr>
          <p:cNvPr id="47" name="object 47"/>
          <p:cNvSpPr/>
          <p:nvPr/>
        </p:nvSpPr>
        <p:spPr>
          <a:xfrm>
            <a:off x="4462264" y="5036847"/>
            <a:ext cx="16510" cy="15240"/>
          </a:xfrm>
          <a:custGeom>
            <a:avLst/>
            <a:gdLst/>
            <a:ahLst/>
            <a:cxnLst/>
            <a:rect l="l" t="t" r="r" b="b"/>
            <a:pathLst>
              <a:path w="16510" h="15239">
                <a:moveTo>
                  <a:pt x="8127" y="15239"/>
                </a:moveTo>
                <a:lnTo>
                  <a:pt x="0" y="7619"/>
                </a:lnTo>
                <a:lnTo>
                  <a:pt x="0" y="5079"/>
                </a:lnTo>
                <a:lnTo>
                  <a:pt x="5418" y="0"/>
                </a:lnTo>
                <a:lnTo>
                  <a:pt x="13549" y="0"/>
                </a:lnTo>
                <a:lnTo>
                  <a:pt x="16255" y="2539"/>
                </a:lnTo>
                <a:lnTo>
                  <a:pt x="16255" y="10159"/>
                </a:lnTo>
                <a:lnTo>
                  <a:pt x="13549" y="10159"/>
                </a:lnTo>
                <a:lnTo>
                  <a:pt x="8127" y="15239"/>
                </a:lnTo>
                <a:close/>
              </a:path>
            </a:pathLst>
          </a:custGeom>
          <a:solidFill>
            <a:srgbClr val="000000"/>
          </a:solidFill>
        </p:spPr>
        <p:txBody>
          <a:bodyPr wrap="square" lIns="0" tIns="0" rIns="0" bIns="0" rtlCol="0"/>
          <a:lstStyle/>
          <a:p>
            <a:endParaRPr/>
          </a:p>
        </p:txBody>
      </p:sp>
      <p:sp>
        <p:nvSpPr>
          <p:cNvPr id="48" name="object 48"/>
          <p:cNvSpPr/>
          <p:nvPr/>
        </p:nvSpPr>
        <p:spPr>
          <a:xfrm>
            <a:off x="4462264" y="5067326"/>
            <a:ext cx="16510" cy="15240"/>
          </a:xfrm>
          <a:custGeom>
            <a:avLst/>
            <a:gdLst/>
            <a:ahLst/>
            <a:cxnLst/>
            <a:rect l="l" t="t" r="r" b="b"/>
            <a:pathLst>
              <a:path w="16510" h="15239">
                <a:moveTo>
                  <a:pt x="8127" y="15239"/>
                </a:moveTo>
                <a:lnTo>
                  <a:pt x="0" y="7619"/>
                </a:lnTo>
                <a:lnTo>
                  <a:pt x="0" y="5079"/>
                </a:lnTo>
                <a:lnTo>
                  <a:pt x="5418" y="0"/>
                </a:lnTo>
                <a:lnTo>
                  <a:pt x="13549" y="0"/>
                </a:lnTo>
                <a:lnTo>
                  <a:pt x="16255" y="2539"/>
                </a:lnTo>
                <a:lnTo>
                  <a:pt x="16255" y="10159"/>
                </a:lnTo>
                <a:lnTo>
                  <a:pt x="13549" y="10159"/>
                </a:lnTo>
                <a:lnTo>
                  <a:pt x="8127" y="15239"/>
                </a:lnTo>
                <a:close/>
              </a:path>
            </a:pathLst>
          </a:custGeom>
          <a:solidFill>
            <a:srgbClr val="000000"/>
          </a:solidFill>
        </p:spPr>
        <p:txBody>
          <a:bodyPr wrap="square" lIns="0" tIns="0" rIns="0" bIns="0" rtlCol="0"/>
          <a:lstStyle/>
          <a:p>
            <a:endParaRPr/>
          </a:p>
        </p:txBody>
      </p:sp>
      <p:sp>
        <p:nvSpPr>
          <p:cNvPr id="49" name="object 49"/>
          <p:cNvSpPr/>
          <p:nvPr/>
        </p:nvSpPr>
        <p:spPr>
          <a:xfrm>
            <a:off x="4462264" y="5097806"/>
            <a:ext cx="16510" cy="15240"/>
          </a:xfrm>
          <a:custGeom>
            <a:avLst/>
            <a:gdLst/>
            <a:ahLst/>
            <a:cxnLst/>
            <a:rect l="l" t="t" r="r" b="b"/>
            <a:pathLst>
              <a:path w="16510" h="15239">
                <a:moveTo>
                  <a:pt x="8127" y="15239"/>
                </a:moveTo>
                <a:lnTo>
                  <a:pt x="0" y="7617"/>
                </a:lnTo>
                <a:lnTo>
                  <a:pt x="0" y="5077"/>
                </a:lnTo>
                <a:lnTo>
                  <a:pt x="5418" y="0"/>
                </a:lnTo>
                <a:lnTo>
                  <a:pt x="13549" y="0"/>
                </a:lnTo>
                <a:lnTo>
                  <a:pt x="16255" y="2539"/>
                </a:lnTo>
                <a:lnTo>
                  <a:pt x="16255" y="10157"/>
                </a:lnTo>
                <a:lnTo>
                  <a:pt x="13549" y="10157"/>
                </a:lnTo>
                <a:lnTo>
                  <a:pt x="8127" y="15239"/>
                </a:lnTo>
                <a:close/>
              </a:path>
            </a:pathLst>
          </a:custGeom>
          <a:solidFill>
            <a:srgbClr val="000000"/>
          </a:solidFill>
        </p:spPr>
        <p:txBody>
          <a:bodyPr wrap="square" lIns="0" tIns="0" rIns="0" bIns="0" rtlCol="0"/>
          <a:lstStyle/>
          <a:p>
            <a:endParaRPr/>
          </a:p>
        </p:txBody>
      </p:sp>
      <p:sp>
        <p:nvSpPr>
          <p:cNvPr id="50" name="object 50"/>
          <p:cNvSpPr/>
          <p:nvPr/>
        </p:nvSpPr>
        <p:spPr>
          <a:xfrm>
            <a:off x="4462264" y="5128285"/>
            <a:ext cx="16510" cy="15240"/>
          </a:xfrm>
          <a:custGeom>
            <a:avLst/>
            <a:gdLst/>
            <a:ahLst/>
            <a:cxnLst/>
            <a:rect l="l" t="t" r="r" b="b"/>
            <a:pathLst>
              <a:path w="16510" h="15239">
                <a:moveTo>
                  <a:pt x="8127" y="15239"/>
                </a:moveTo>
                <a:lnTo>
                  <a:pt x="0" y="7619"/>
                </a:lnTo>
                <a:lnTo>
                  <a:pt x="0" y="5079"/>
                </a:lnTo>
                <a:lnTo>
                  <a:pt x="5418" y="0"/>
                </a:lnTo>
                <a:lnTo>
                  <a:pt x="13549" y="0"/>
                </a:lnTo>
                <a:lnTo>
                  <a:pt x="16255" y="2539"/>
                </a:lnTo>
                <a:lnTo>
                  <a:pt x="16255" y="10159"/>
                </a:lnTo>
                <a:lnTo>
                  <a:pt x="13549" y="10159"/>
                </a:lnTo>
                <a:lnTo>
                  <a:pt x="8127" y="15239"/>
                </a:lnTo>
                <a:close/>
              </a:path>
            </a:pathLst>
          </a:custGeom>
          <a:solidFill>
            <a:srgbClr val="000000"/>
          </a:solidFill>
        </p:spPr>
        <p:txBody>
          <a:bodyPr wrap="square" lIns="0" tIns="0" rIns="0" bIns="0" rtlCol="0"/>
          <a:lstStyle/>
          <a:p>
            <a:endParaRPr/>
          </a:p>
        </p:txBody>
      </p:sp>
      <p:sp>
        <p:nvSpPr>
          <p:cNvPr id="51" name="object 51"/>
          <p:cNvSpPr/>
          <p:nvPr/>
        </p:nvSpPr>
        <p:spPr>
          <a:xfrm>
            <a:off x="4462264" y="5158765"/>
            <a:ext cx="16510" cy="15240"/>
          </a:xfrm>
          <a:custGeom>
            <a:avLst/>
            <a:gdLst/>
            <a:ahLst/>
            <a:cxnLst/>
            <a:rect l="l" t="t" r="r" b="b"/>
            <a:pathLst>
              <a:path w="16510" h="15239">
                <a:moveTo>
                  <a:pt x="8127" y="15239"/>
                </a:moveTo>
                <a:lnTo>
                  <a:pt x="0" y="7619"/>
                </a:lnTo>
                <a:lnTo>
                  <a:pt x="0" y="5079"/>
                </a:lnTo>
                <a:lnTo>
                  <a:pt x="5418" y="0"/>
                </a:lnTo>
                <a:lnTo>
                  <a:pt x="13549" y="0"/>
                </a:lnTo>
                <a:lnTo>
                  <a:pt x="16255" y="2539"/>
                </a:lnTo>
                <a:lnTo>
                  <a:pt x="16255" y="10159"/>
                </a:lnTo>
                <a:lnTo>
                  <a:pt x="13549" y="10159"/>
                </a:lnTo>
                <a:lnTo>
                  <a:pt x="8127" y="15239"/>
                </a:lnTo>
                <a:close/>
              </a:path>
            </a:pathLst>
          </a:custGeom>
          <a:solidFill>
            <a:srgbClr val="000000"/>
          </a:solidFill>
        </p:spPr>
        <p:txBody>
          <a:bodyPr wrap="square" lIns="0" tIns="0" rIns="0" bIns="0" rtlCol="0"/>
          <a:lstStyle/>
          <a:p>
            <a:endParaRPr/>
          </a:p>
        </p:txBody>
      </p:sp>
      <p:sp>
        <p:nvSpPr>
          <p:cNvPr id="52" name="object 52"/>
          <p:cNvSpPr/>
          <p:nvPr/>
        </p:nvSpPr>
        <p:spPr>
          <a:xfrm>
            <a:off x="4462264" y="5189244"/>
            <a:ext cx="16510" cy="15240"/>
          </a:xfrm>
          <a:custGeom>
            <a:avLst/>
            <a:gdLst/>
            <a:ahLst/>
            <a:cxnLst/>
            <a:rect l="l" t="t" r="r" b="b"/>
            <a:pathLst>
              <a:path w="16510" h="15239">
                <a:moveTo>
                  <a:pt x="8127" y="15239"/>
                </a:moveTo>
                <a:lnTo>
                  <a:pt x="0" y="7617"/>
                </a:lnTo>
                <a:lnTo>
                  <a:pt x="0" y="5077"/>
                </a:lnTo>
                <a:lnTo>
                  <a:pt x="5418" y="0"/>
                </a:lnTo>
                <a:lnTo>
                  <a:pt x="13549" y="0"/>
                </a:lnTo>
                <a:lnTo>
                  <a:pt x="16255" y="2539"/>
                </a:lnTo>
                <a:lnTo>
                  <a:pt x="16255" y="10157"/>
                </a:lnTo>
                <a:lnTo>
                  <a:pt x="13549" y="10157"/>
                </a:lnTo>
                <a:lnTo>
                  <a:pt x="8127" y="15239"/>
                </a:lnTo>
                <a:close/>
              </a:path>
            </a:pathLst>
          </a:custGeom>
          <a:solidFill>
            <a:srgbClr val="000000"/>
          </a:solidFill>
        </p:spPr>
        <p:txBody>
          <a:bodyPr wrap="square" lIns="0" tIns="0" rIns="0" bIns="0" rtlCol="0"/>
          <a:lstStyle/>
          <a:p>
            <a:endParaRPr/>
          </a:p>
        </p:txBody>
      </p:sp>
      <p:sp>
        <p:nvSpPr>
          <p:cNvPr id="53" name="object 53"/>
          <p:cNvSpPr/>
          <p:nvPr/>
        </p:nvSpPr>
        <p:spPr>
          <a:xfrm>
            <a:off x="4462264" y="5219724"/>
            <a:ext cx="16510" cy="15240"/>
          </a:xfrm>
          <a:custGeom>
            <a:avLst/>
            <a:gdLst/>
            <a:ahLst/>
            <a:cxnLst/>
            <a:rect l="l" t="t" r="r" b="b"/>
            <a:pathLst>
              <a:path w="16510" h="15239">
                <a:moveTo>
                  <a:pt x="8127" y="15239"/>
                </a:moveTo>
                <a:lnTo>
                  <a:pt x="0" y="7619"/>
                </a:lnTo>
                <a:lnTo>
                  <a:pt x="0" y="5079"/>
                </a:lnTo>
                <a:lnTo>
                  <a:pt x="5418" y="0"/>
                </a:lnTo>
                <a:lnTo>
                  <a:pt x="13549" y="0"/>
                </a:lnTo>
                <a:lnTo>
                  <a:pt x="16255" y="2539"/>
                </a:lnTo>
                <a:lnTo>
                  <a:pt x="16255" y="10159"/>
                </a:lnTo>
                <a:lnTo>
                  <a:pt x="13549" y="10159"/>
                </a:lnTo>
                <a:lnTo>
                  <a:pt x="8127" y="15239"/>
                </a:lnTo>
                <a:close/>
              </a:path>
            </a:pathLst>
          </a:custGeom>
          <a:solidFill>
            <a:srgbClr val="000000"/>
          </a:solidFill>
        </p:spPr>
        <p:txBody>
          <a:bodyPr wrap="square" lIns="0" tIns="0" rIns="0" bIns="0" rtlCol="0"/>
          <a:lstStyle/>
          <a:p>
            <a:endParaRPr/>
          </a:p>
        </p:txBody>
      </p:sp>
      <p:sp>
        <p:nvSpPr>
          <p:cNvPr id="54" name="object 54"/>
          <p:cNvSpPr/>
          <p:nvPr/>
        </p:nvSpPr>
        <p:spPr>
          <a:xfrm>
            <a:off x="4462264" y="5250203"/>
            <a:ext cx="16510" cy="15240"/>
          </a:xfrm>
          <a:custGeom>
            <a:avLst/>
            <a:gdLst/>
            <a:ahLst/>
            <a:cxnLst/>
            <a:rect l="l" t="t" r="r" b="b"/>
            <a:pathLst>
              <a:path w="16510" h="15239">
                <a:moveTo>
                  <a:pt x="8127" y="15239"/>
                </a:moveTo>
                <a:lnTo>
                  <a:pt x="0" y="7619"/>
                </a:lnTo>
                <a:lnTo>
                  <a:pt x="0" y="5079"/>
                </a:lnTo>
                <a:lnTo>
                  <a:pt x="5418" y="0"/>
                </a:lnTo>
                <a:lnTo>
                  <a:pt x="13549" y="0"/>
                </a:lnTo>
                <a:lnTo>
                  <a:pt x="16255" y="2539"/>
                </a:lnTo>
                <a:lnTo>
                  <a:pt x="16255" y="10159"/>
                </a:lnTo>
                <a:lnTo>
                  <a:pt x="13549" y="10159"/>
                </a:lnTo>
                <a:lnTo>
                  <a:pt x="8127" y="15239"/>
                </a:lnTo>
                <a:close/>
              </a:path>
            </a:pathLst>
          </a:custGeom>
          <a:solidFill>
            <a:srgbClr val="000000"/>
          </a:solidFill>
        </p:spPr>
        <p:txBody>
          <a:bodyPr wrap="square" lIns="0" tIns="0" rIns="0" bIns="0" rtlCol="0"/>
          <a:lstStyle/>
          <a:p>
            <a:endParaRPr/>
          </a:p>
        </p:txBody>
      </p:sp>
      <p:sp>
        <p:nvSpPr>
          <p:cNvPr id="55" name="object 55"/>
          <p:cNvSpPr/>
          <p:nvPr/>
        </p:nvSpPr>
        <p:spPr>
          <a:xfrm>
            <a:off x="4462264" y="5280683"/>
            <a:ext cx="16510" cy="15240"/>
          </a:xfrm>
          <a:custGeom>
            <a:avLst/>
            <a:gdLst/>
            <a:ahLst/>
            <a:cxnLst/>
            <a:rect l="l" t="t" r="r" b="b"/>
            <a:pathLst>
              <a:path w="16510" h="15239">
                <a:moveTo>
                  <a:pt x="8127" y="15239"/>
                </a:moveTo>
                <a:lnTo>
                  <a:pt x="0" y="7617"/>
                </a:lnTo>
                <a:lnTo>
                  <a:pt x="0" y="5077"/>
                </a:lnTo>
                <a:lnTo>
                  <a:pt x="5418" y="0"/>
                </a:lnTo>
                <a:lnTo>
                  <a:pt x="13549" y="0"/>
                </a:lnTo>
                <a:lnTo>
                  <a:pt x="16255" y="2539"/>
                </a:lnTo>
                <a:lnTo>
                  <a:pt x="16255" y="10157"/>
                </a:lnTo>
                <a:lnTo>
                  <a:pt x="13549" y="10157"/>
                </a:lnTo>
                <a:lnTo>
                  <a:pt x="8127" y="15239"/>
                </a:lnTo>
                <a:close/>
              </a:path>
            </a:pathLst>
          </a:custGeom>
          <a:solidFill>
            <a:srgbClr val="000000"/>
          </a:solidFill>
        </p:spPr>
        <p:txBody>
          <a:bodyPr wrap="square" lIns="0" tIns="0" rIns="0" bIns="0" rtlCol="0"/>
          <a:lstStyle/>
          <a:p>
            <a:endParaRPr/>
          </a:p>
        </p:txBody>
      </p:sp>
      <p:sp>
        <p:nvSpPr>
          <p:cNvPr id="56" name="object 56"/>
          <p:cNvSpPr/>
          <p:nvPr/>
        </p:nvSpPr>
        <p:spPr>
          <a:xfrm>
            <a:off x="4462264" y="5311163"/>
            <a:ext cx="16510" cy="15240"/>
          </a:xfrm>
          <a:custGeom>
            <a:avLst/>
            <a:gdLst/>
            <a:ahLst/>
            <a:cxnLst/>
            <a:rect l="l" t="t" r="r" b="b"/>
            <a:pathLst>
              <a:path w="16510" h="15239">
                <a:moveTo>
                  <a:pt x="8127" y="15239"/>
                </a:moveTo>
                <a:lnTo>
                  <a:pt x="0" y="7619"/>
                </a:lnTo>
                <a:lnTo>
                  <a:pt x="0" y="5079"/>
                </a:lnTo>
                <a:lnTo>
                  <a:pt x="5418" y="0"/>
                </a:lnTo>
                <a:lnTo>
                  <a:pt x="13549" y="0"/>
                </a:lnTo>
                <a:lnTo>
                  <a:pt x="16255" y="2539"/>
                </a:lnTo>
                <a:lnTo>
                  <a:pt x="16255" y="10159"/>
                </a:lnTo>
                <a:lnTo>
                  <a:pt x="13549" y="10159"/>
                </a:lnTo>
                <a:lnTo>
                  <a:pt x="8127" y="15239"/>
                </a:lnTo>
                <a:close/>
              </a:path>
            </a:pathLst>
          </a:custGeom>
          <a:solidFill>
            <a:srgbClr val="000000"/>
          </a:solidFill>
        </p:spPr>
        <p:txBody>
          <a:bodyPr wrap="square" lIns="0" tIns="0" rIns="0" bIns="0" rtlCol="0"/>
          <a:lstStyle/>
          <a:p>
            <a:endParaRPr/>
          </a:p>
        </p:txBody>
      </p:sp>
      <p:sp>
        <p:nvSpPr>
          <p:cNvPr id="57" name="object 57"/>
          <p:cNvSpPr/>
          <p:nvPr/>
        </p:nvSpPr>
        <p:spPr>
          <a:xfrm>
            <a:off x="4462264" y="5341642"/>
            <a:ext cx="16510" cy="15240"/>
          </a:xfrm>
          <a:custGeom>
            <a:avLst/>
            <a:gdLst/>
            <a:ahLst/>
            <a:cxnLst/>
            <a:rect l="l" t="t" r="r" b="b"/>
            <a:pathLst>
              <a:path w="16510" h="15239">
                <a:moveTo>
                  <a:pt x="8127" y="15239"/>
                </a:moveTo>
                <a:lnTo>
                  <a:pt x="0" y="7619"/>
                </a:lnTo>
                <a:lnTo>
                  <a:pt x="0" y="5079"/>
                </a:lnTo>
                <a:lnTo>
                  <a:pt x="5418" y="0"/>
                </a:lnTo>
                <a:lnTo>
                  <a:pt x="13549" y="0"/>
                </a:lnTo>
                <a:lnTo>
                  <a:pt x="16255" y="2539"/>
                </a:lnTo>
                <a:lnTo>
                  <a:pt x="16255" y="10159"/>
                </a:lnTo>
                <a:lnTo>
                  <a:pt x="13549" y="10159"/>
                </a:lnTo>
                <a:lnTo>
                  <a:pt x="8127" y="15239"/>
                </a:lnTo>
                <a:close/>
              </a:path>
            </a:pathLst>
          </a:custGeom>
          <a:solidFill>
            <a:srgbClr val="000000"/>
          </a:solidFill>
        </p:spPr>
        <p:txBody>
          <a:bodyPr wrap="square" lIns="0" tIns="0" rIns="0" bIns="0" rtlCol="0"/>
          <a:lstStyle/>
          <a:p>
            <a:endParaRPr/>
          </a:p>
        </p:txBody>
      </p:sp>
      <p:sp>
        <p:nvSpPr>
          <p:cNvPr id="58" name="object 58"/>
          <p:cNvSpPr/>
          <p:nvPr/>
        </p:nvSpPr>
        <p:spPr>
          <a:xfrm>
            <a:off x="4462264" y="5372122"/>
            <a:ext cx="16510" cy="15240"/>
          </a:xfrm>
          <a:custGeom>
            <a:avLst/>
            <a:gdLst/>
            <a:ahLst/>
            <a:cxnLst/>
            <a:rect l="l" t="t" r="r" b="b"/>
            <a:pathLst>
              <a:path w="16510" h="15239">
                <a:moveTo>
                  <a:pt x="8127" y="15239"/>
                </a:moveTo>
                <a:lnTo>
                  <a:pt x="0" y="7617"/>
                </a:lnTo>
                <a:lnTo>
                  <a:pt x="0" y="5077"/>
                </a:lnTo>
                <a:lnTo>
                  <a:pt x="5418" y="0"/>
                </a:lnTo>
                <a:lnTo>
                  <a:pt x="13549" y="0"/>
                </a:lnTo>
                <a:lnTo>
                  <a:pt x="16255" y="2539"/>
                </a:lnTo>
                <a:lnTo>
                  <a:pt x="16255" y="10157"/>
                </a:lnTo>
                <a:lnTo>
                  <a:pt x="13549" y="10157"/>
                </a:lnTo>
                <a:lnTo>
                  <a:pt x="8127" y="15239"/>
                </a:lnTo>
                <a:close/>
              </a:path>
            </a:pathLst>
          </a:custGeom>
          <a:solidFill>
            <a:srgbClr val="000000"/>
          </a:solidFill>
        </p:spPr>
        <p:txBody>
          <a:bodyPr wrap="square" lIns="0" tIns="0" rIns="0" bIns="0" rtlCol="0"/>
          <a:lstStyle/>
          <a:p>
            <a:endParaRPr/>
          </a:p>
        </p:txBody>
      </p:sp>
      <p:sp>
        <p:nvSpPr>
          <p:cNvPr id="59" name="object 59"/>
          <p:cNvSpPr/>
          <p:nvPr/>
        </p:nvSpPr>
        <p:spPr>
          <a:xfrm>
            <a:off x="4462264" y="5402602"/>
            <a:ext cx="16510" cy="15240"/>
          </a:xfrm>
          <a:custGeom>
            <a:avLst/>
            <a:gdLst/>
            <a:ahLst/>
            <a:cxnLst/>
            <a:rect l="l" t="t" r="r" b="b"/>
            <a:pathLst>
              <a:path w="16510" h="15239">
                <a:moveTo>
                  <a:pt x="8127" y="15239"/>
                </a:moveTo>
                <a:lnTo>
                  <a:pt x="0" y="7619"/>
                </a:lnTo>
                <a:lnTo>
                  <a:pt x="0" y="5079"/>
                </a:lnTo>
                <a:lnTo>
                  <a:pt x="5418" y="0"/>
                </a:lnTo>
                <a:lnTo>
                  <a:pt x="13549" y="0"/>
                </a:lnTo>
                <a:lnTo>
                  <a:pt x="16255" y="2539"/>
                </a:lnTo>
                <a:lnTo>
                  <a:pt x="16255" y="10159"/>
                </a:lnTo>
                <a:lnTo>
                  <a:pt x="13549" y="10159"/>
                </a:lnTo>
                <a:lnTo>
                  <a:pt x="8127" y="15239"/>
                </a:lnTo>
                <a:close/>
              </a:path>
            </a:pathLst>
          </a:custGeom>
          <a:solidFill>
            <a:srgbClr val="000000"/>
          </a:solidFill>
        </p:spPr>
        <p:txBody>
          <a:bodyPr wrap="square" lIns="0" tIns="0" rIns="0" bIns="0" rtlCol="0"/>
          <a:lstStyle/>
          <a:p>
            <a:endParaRPr/>
          </a:p>
        </p:txBody>
      </p:sp>
      <p:sp>
        <p:nvSpPr>
          <p:cNvPr id="60" name="object 60"/>
          <p:cNvSpPr/>
          <p:nvPr/>
        </p:nvSpPr>
        <p:spPr>
          <a:xfrm>
            <a:off x="4462264" y="5433081"/>
            <a:ext cx="16510" cy="15240"/>
          </a:xfrm>
          <a:custGeom>
            <a:avLst/>
            <a:gdLst/>
            <a:ahLst/>
            <a:cxnLst/>
            <a:rect l="l" t="t" r="r" b="b"/>
            <a:pathLst>
              <a:path w="16510" h="15239">
                <a:moveTo>
                  <a:pt x="8127" y="15239"/>
                </a:moveTo>
                <a:lnTo>
                  <a:pt x="0" y="7619"/>
                </a:lnTo>
                <a:lnTo>
                  <a:pt x="0" y="5079"/>
                </a:lnTo>
                <a:lnTo>
                  <a:pt x="5418" y="0"/>
                </a:lnTo>
                <a:lnTo>
                  <a:pt x="13549" y="0"/>
                </a:lnTo>
                <a:lnTo>
                  <a:pt x="16255" y="2539"/>
                </a:lnTo>
                <a:lnTo>
                  <a:pt x="16255" y="10159"/>
                </a:lnTo>
                <a:lnTo>
                  <a:pt x="13549" y="10159"/>
                </a:lnTo>
                <a:lnTo>
                  <a:pt x="8127" y="15239"/>
                </a:lnTo>
                <a:close/>
              </a:path>
            </a:pathLst>
          </a:custGeom>
          <a:solidFill>
            <a:srgbClr val="000000"/>
          </a:solidFill>
        </p:spPr>
        <p:txBody>
          <a:bodyPr wrap="square" lIns="0" tIns="0" rIns="0" bIns="0" rtlCol="0"/>
          <a:lstStyle/>
          <a:p>
            <a:endParaRPr/>
          </a:p>
        </p:txBody>
      </p:sp>
      <p:sp>
        <p:nvSpPr>
          <p:cNvPr id="61" name="object 61"/>
          <p:cNvSpPr/>
          <p:nvPr/>
        </p:nvSpPr>
        <p:spPr>
          <a:xfrm>
            <a:off x="4462264" y="5463561"/>
            <a:ext cx="16510" cy="15240"/>
          </a:xfrm>
          <a:custGeom>
            <a:avLst/>
            <a:gdLst/>
            <a:ahLst/>
            <a:cxnLst/>
            <a:rect l="l" t="t" r="r" b="b"/>
            <a:pathLst>
              <a:path w="16510" h="15239">
                <a:moveTo>
                  <a:pt x="8127" y="15239"/>
                </a:moveTo>
                <a:lnTo>
                  <a:pt x="0" y="7617"/>
                </a:lnTo>
                <a:lnTo>
                  <a:pt x="0" y="5077"/>
                </a:lnTo>
                <a:lnTo>
                  <a:pt x="5418" y="0"/>
                </a:lnTo>
                <a:lnTo>
                  <a:pt x="13549" y="0"/>
                </a:lnTo>
                <a:lnTo>
                  <a:pt x="16255" y="2539"/>
                </a:lnTo>
                <a:lnTo>
                  <a:pt x="16255" y="10157"/>
                </a:lnTo>
                <a:lnTo>
                  <a:pt x="13549" y="10157"/>
                </a:lnTo>
                <a:lnTo>
                  <a:pt x="8127" y="15239"/>
                </a:lnTo>
                <a:close/>
              </a:path>
            </a:pathLst>
          </a:custGeom>
          <a:solidFill>
            <a:srgbClr val="000000"/>
          </a:solidFill>
        </p:spPr>
        <p:txBody>
          <a:bodyPr wrap="square" lIns="0" tIns="0" rIns="0" bIns="0" rtlCol="0"/>
          <a:lstStyle/>
          <a:p>
            <a:endParaRPr/>
          </a:p>
        </p:txBody>
      </p:sp>
      <p:sp>
        <p:nvSpPr>
          <p:cNvPr id="62" name="object 62"/>
          <p:cNvSpPr/>
          <p:nvPr/>
        </p:nvSpPr>
        <p:spPr>
          <a:xfrm>
            <a:off x="4462264" y="5494040"/>
            <a:ext cx="16510" cy="15240"/>
          </a:xfrm>
          <a:custGeom>
            <a:avLst/>
            <a:gdLst/>
            <a:ahLst/>
            <a:cxnLst/>
            <a:rect l="l" t="t" r="r" b="b"/>
            <a:pathLst>
              <a:path w="16510" h="15239">
                <a:moveTo>
                  <a:pt x="8127" y="15239"/>
                </a:moveTo>
                <a:lnTo>
                  <a:pt x="0" y="7619"/>
                </a:lnTo>
                <a:lnTo>
                  <a:pt x="0" y="5079"/>
                </a:lnTo>
                <a:lnTo>
                  <a:pt x="5418" y="0"/>
                </a:lnTo>
                <a:lnTo>
                  <a:pt x="13549" y="0"/>
                </a:lnTo>
                <a:lnTo>
                  <a:pt x="16255" y="2539"/>
                </a:lnTo>
                <a:lnTo>
                  <a:pt x="16255" y="10159"/>
                </a:lnTo>
                <a:lnTo>
                  <a:pt x="13549" y="10159"/>
                </a:lnTo>
                <a:lnTo>
                  <a:pt x="8127" y="15239"/>
                </a:lnTo>
                <a:close/>
              </a:path>
            </a:pathLst>
          </a:custGeom>
          <a:solidFill>
            <a:srgbClr val="000000"/>
          </a:solidFill>
        </p:spPr>
        <p:txBody>
          <a:bodyPr wrap="square" lIns="0" tIns="0" rIns="0" bIns="0" rtlCol="0"/>
          <a:lstStyle/>
          <a:p>
            <a:endParaRPr/>
          </a:p>
        </p:txBody>
      </p:sp>
      <p:sp>
        <p:nvSpPr>
          <p:cNvPr id="63" name="object 63"/>
          <p:cNvSpPr/>
          <p:nvPr/>
        </p:nvSpPr>
        <p:spPr>
          <a:xfrm>
            <a:off x="4462264" y="5524520"/>
            <a:ext cx="16510" cy="15240"/>
          </a:xfrm>
          <a:custGeom>
            <a:avLst/>
            <a:gdLst/>
            <a:ahLst/>
            <a:cxnLst/>
            <a:rect l="l" t="t" r="r" b="b"/>
            <a:pathLst>
              <a:path w="16510" h="15239">
                <a:moveTo>
                  <a:pt x="8127" y="15239"/>
                </a:moveTo>
                <a:lnTo>
                  <a:pt x="0" y="7619"/>
                </a:lnTo>
                <a:lnTo>
                  <a:pt x="0" y="5079"/>
                </a:lnTo>
                <a:lnTo>
                  <a:pt x="5418" y="0"/>
                </a:lnTo>
                <a:lnTo>
                  <a:pt x="13549" y="0"/>
                </a:lnTo>
                <a:lnTo>
                  <a:pt x="16255" y="2539"/>
                </a:lnTo>
                <a:lnTo>
                  <a:pt x="16255" y="10159"/>
                </a:lnTo>
                <a:lnTo>
                  <a:pt x="13549" y="10159"/>
                </a:lnTo>
                <a:lnTo>
                  <a:pt x="8127" y="15239"/>
                </a:lnTo>
                <a:close/>
              </a:path>
            </a:pathLst>
          </a:custGeom>
          <a:solidFill>
            <a:srgbClr val="000000"/>
          </a:solidFill>
        </p:spPr>
        <p:txBody>
          <a:bodyPr wrap="square" lIns="0" tIns="0" rIns="0" bIns="0" rtlCol="0"/>
          <a:lstStyle/>
          <a:p>
            <a:endParaRPr/>
          </a:p>
        </p:txBody>
      </p:sp>
      <p:sp>
        <p:nvSpPr>
          <p:cNvPr id="64" name="object 64"/>
          <p:cNvSpPr/>
          <p:nvPr/>
        </p:nvSpPr>
        <p:spPr>
          <a:xfrm>
            <a:off x="4462264" y="5554999"/>
            <a:ext cx="16510" cy="15240"/>
          </a:xfrm>
          <a:custGeom>
            <a:avLst/>
            <a:gdLst/>
            <a:ahLst/>
            <a:cxnLst/>
            <a:rect l="l" t="t" r="r" b="b"/>
            <a:pathLst>
              <a:path w="16510" h="15239">
                <a:moveTo>
                  <a:pt x="8127" y="15239"/>
                </a:moveTo>
                <a:lnTo>
                  <a:pt x="0" y="7617"/>
                </a:lnTo>
                <a:lnTo>
                  <a:pt x="0" y="5077"/>
                </a:lnTo>
                <a:lnTo>
                  <a:pt x="5418" y="0"/>
                </a:lnTo>
                <a:lnTo>
                  <a:pt x="13549" y="0"/>
                </a:lnTo>
                <a:lnTo>
                  <a:pt x="16255" y="2539"/>
                </a:lnTo>
                <a:lnTo>
                  <a:pt x="16255" y="10157"/>
                </a:lnTo>
                <a:lnTo>
                  <a:pt x="13549" y="10157"/>
                </a:lnTo>
                <a:lnTo>
                  <a:pt x="8127" y="15239"/>
                </a:lnTo>
                <a:close/>
              </a:path>
            </a:pathLst>
          </a:custGeom>
          <a:solidFill>
            <a:srgbClr val="000000"/>
          </a:solidFill>
        </p:spPr>
        <p:txBody>
          <a:bodyPr wrap="square" lIns="0" tIns="0" rIns="0" bIns="0" rtlCol="0"/>
          <a:lstStyle/>
          <a:p>
            <a:endParaRPr/>
          </a:p>
        </p:txBody>
      </p:sp>
      <p:sp>
        <p:nvSpPr>
          <p:cNvPr id="65" name="object 65"/>
          <p:cNvSpPr/>
          <p:nvPr/>
        </p:nvSpPr>
        <p:spPr>
          <a:xfrm>
            <a:off x="4462264" y="5585479"/>
            <a:ext cx="16510" cy="15240"/>
          </a:xfrm>
          <a:custGeom>
            <a:avLst/>
            <a:gdLst/>
            <a:ahLst/>
            <a:cxnLst/>
            <a:rect l="l" t="t" r="r" b="b"/>
            <a:pathLst>
              <a:path w="16510" h="15239">
                <a:moveTo>
                  <a:pt x="8127" y="15239"/>
                </a:moveTo>
                <a:lnTo>
                  <a:pt x="0" y="7619"/>
                </a:lnTo>
                <a:lnTo>
                  <a:pt x="0" y="5079"/>
                </a:lnTo>
                <a:lnTo>
                  <a:pt x="5418" y="0"/>
                </a:lnTo>
                <a:lnTo>
                  <a:pt x="13549" y="0"/>
                </a:lnTo>
                <a:lnTo>
                  <a:pt x="16255" y="2539"/>
                </a:lnTo>
                <a:lnTo>
                  <a:pt x="16255" y="10159"/>
                </a:lnTo>
                <a:lnTo>
                  <a:pt x="13549" y="10159"/>
                </a:lnTo>
                <a:lnTo>
                  <a:pt x="8127" y="15239"/>
                </a:lnTo>
                <a:close/>
              </a:path>
            </a:pathLst>
          </a:custGeom>
          <a:solidFill>
            <a:srgbClr val="000000"/>
          </a:solidFill>
        </p:spPr>
        <p:txBody>
          <a:bodyPr wrap="square" lIns="0" tIns="0" rIns="0" bIns="0" rtlCol="0"/>
          <a:lstStyle/>
          <a:p>
            <a:endParaRPr/>
          </a:p>
        </p:txBody>
      </p:sp>
      <p:sp>
        <p:nvSpPr>
          <p:cNvPr id="66" name="object 66"/>
          <p:cNvSpPr/>
          <p:nvPr/>
        </p:nvSpPr>
        <p:spPr>
          <a:xfrm>
            <a:off x="4462264" y="5615958"/>
            <a:ext cx="16510" cy="15240"/>
          </a:xfrm>
          <a:custGeom>
            <a:avLst/>
            <a:gdLst/>
            <a:ahLst/>
            <a:cxnLst/>
            <a:rect l="l" t="t" r="r" b="b"/>
            <a:pathLst>
              <a:path w="16510" h="15239">
                <a:moveTo>
                  <a:pt x="8127" y="15239"/>
                </a:moveTo>
                <a:lnTo>
                  <a:pt x="0" y="7619"/>
                </a:lnTo>
                <a:lnTo>
                  <a:pt x="0" y="5079"/>
                </a:lnTo>
                <a:lnTo>
                  <a:pt x="5418" y="0"/>
                </a:lnTo>
                <a:lnTo>
                  <a:pt x="13549" y="0"/>
                </a:lnTo>
                <a:lnTo>
                  <a:pt x="16255" y="2539"/>
                </a:lnTo>
                <a:lnTo>
                  <a:pt x="16255" y="10159"/>
                </a:lnTo>
                <a:lnTo>
                  <a:pt x="13549" y="10159"/>
                </a:lnTo>
                <a:lnTo>
                  <a:pt x="8127" y="15239"/>
                </a:lnTo>
                <a:close/>
              </a:path>
            </a:pathLst>
          </a:custGeom>
          <a:solidFill>
            <a:srgbClr val="000000"/>
          </a:solidFill>
        </p:spPr>
        <p:txBody>
          <a:bodyPr wrap="square" lIns="0" tIns="0" rIns="0" bIns="0" rtlCol="0"/>
          <a:lstStyle/>
          <a:p>
            <a:endParaRPr/>
          </a:p>
        </p:txBody>
      </p:sp>
      <p:sp>
        <p:nvSpPr>
          <p:cNvPr id="67" name="object 67"/>
          <p:cNvSpPr/>
          <p:nvPr/>
        </p:nvSpPr>
        <p:spPr>
          <a:xfrm>
            <a:off x="4462264" y="5646438"/>
            <a:ext cx="16510" cy="15240"/>
          </a:xfrm>
          <a:custGeom>
            <a:avLst/>
            <a:gdLst/>
            <a:ahLst/>
            <a:cxnLst/>
            <a:rect l="l" t="t" r="r" b="b"/>
            <a:pathLst>
              <a:path w="16510" h="15239">
                <a:moveTo>
                  <a:pt x="8127" y="15239"/>
                </a:moveTo>
                <a:lnTo>
                  <a:pt x="0" y="7617"/>
                </a:lnTo>
                <a:lnTo>
                  <a:pt x="0" y="5077"/>
                </a:lnTo>
                <a:lnTo>
                  <a:pt x="5418" y="0"/>
                </a:lnTo>
                <a:lnTo>
                  <a:pt x="13549" y="0"/>
                </a:lnTo>
                <a:lnTo>
                  <a:pt x="16255" y="2539"/>
                </a:lnTo>
                <a:lnTo>
                  <a:pt x="16255" y="10157"/>
                </a:lnTo>
                <a:lnTo>
                  <a:pt x="13549" y="10157"/>
                </a:lnTo>
                <a:lnTo>
                  <a:pt x="8127" y="15239"/>
                </a:lnTo>
                <a:close/>
              </a:path>
            </a:pathLst>
          </a:custGeom>
          <a:solidFill>
            <a:srgbClr val="000000"/>
          </a:solidFill>
        </p:spPr>
        <p:txBody>
          <a:bodyPr wrap="square" lIns="0" tIns="0" rIns="0" bIns="0" rtlCol="0"/>
          <a:lstStyle/>
          <a:p>
            <a:endParaRPr/>
          </a:p>
        </p:txBody>
      </p:sp>
      <p:sp>
        <p:nvSpPr>
          <p:cNvPr id="68" name="object 68"/>
          <p:cNvSpPr/>
          <p:nvPr/>
        </p:nvSpPr>
        <p:spPr>
          <a:xfrm>
            <a:off x="4462264" y="5676917"/>
            <a:ext cx="16510" cy="15240"/>
          </a:xfrm>
          <a:custGeom>
            <a:avLst/>
            <a:gdLst/>
            <a:ahLst/>
            <a:cxnLst/>
            <a:rect l="l" t="t" r="r" b="b"/>
            <a:pathLst>
              <a:path w="16510" h="15239">
                <a:moveTo>
                  <a:pt x="8127" y="15239"/>
                </a:moveTo>
                <a:lnTo>
                  <a:pt x="0" y="7619"/>
                </a:lnTo>
                <a:lnTo>
                  <a:pt x="0" y="5079"/>
                </a:lnTo>
                <a:lnTo>
                  <a:pt x="5418" y="0"/>
                </a:lnTo>
                <a:lnTo>
                  <a:pt x="13549" y="0"/>
                </a:lnTo>
                <a:lnTo>
                  <a:pt x="16255" y="2539"/>
                </a:lnTo>
                <a:lnTo>
                  <a:pt x="16255" y="10159"/>
                </a:lnTo>
                <a:lnTo>
                  <a:pt x="13549" y="10159"/>
                </a:lnTo>
                <a:lnTo>
                  <a:pt x="8127" y="15239"/>
                </a:lnTo>
                <a:close/>
              </a:path>
            </a:pathLst>
          </a:custGeom>
          <a:solidFill>
            <a:srgbClr val="000000"/>
          </a:solidFill>
        </p:spPr>
        <p:txBody>
          <a:bodyPr wrap="square" lIns="0" tIns="0" rIns="0" bIns="0" rtlCol="0"/>
          <a:lstStyle/>
          <a:p>
            <a:endParaRPr/>
          </a:p>
        </p:txBody>
      </p:sp>
      <p:sp>
        <p:nvSpPr>
          <p:cNvPr id="69" name="object 69"/>
          <p:cNvSpPr/>
          <p:nvPr/>
        </p:nvSpPr>
        <p:spPr>
          <a:xfrm>
            <a:off x="4462264" y="5707397"/>
            <a:ext cx="16510" cy="15240"/>
          </a:xfrm>
          <a:custGeom>
            <a:avLst/>
            <a:gdLst/>
            <a:ahLst/>
            <a:cxnLst/>
            <a:rect l="l" t="t" r="r" b="b"/>
            <a:pathLst>
              <a:path w="16510" h="15239">
                <a:moveTo>
                  <a:pt x="8127" y="15239"/>
                </a:moveTo>
                <a:lnTo>
                  <a:pt x="0" y="7619"/>
                </a:lnTo>
                <a:lnTo>
                  <a:pt x="0" y="5079"/>
                </a:lnTo>
                <a:lnTo>
                  <a:pt x="5418" y="0"/>
                </a:lnTo>
                <a:lnTo>
                  <a:pt x="13549" y="0"/>
                </a:lnTo>
                <a:lnTo>
                  <a:pt x="16255" y="2539"/>
                </a:lnTo>
                <a:lnTo>
                  <a:pt x="16255" y="10159"/>
                </a:lnTo>
                <a:lnTo>
                  <a:pt x="13549" y="10159"/>
                </a:lnTo>
                <a:lnTo>
                  <a:pt x="8127" y="15239"/>
                </a:lnTo>
                <a:close/>
              </a:path>
            </a:pathLst>
          </a:custGeom>
          <a:solidFill>
            <a:srgbClr val="000000"/>
          </a:solidFill>
        </p:spPr>
        <p:txBody>
          <a:bodyPr wrap="square" lIns="0" tIns="0" rIns="0" bIns="0" rtlCol="0"/>
          <a:lstStyle/>
          <a:p>
            <a:endParaRPr/>
          </a:p>
        </p:txBody>
      </p:sp>
      <p:sp>
        <p:nvSpPr>
          <p:cNvPr id="70" name="object 70"/>
          <p:cNvSpPr/>
          <p:nvPr/>
        </p:nvSpPr>
        <p:spPr>
          <a:xfrm>
            <a:off x="4462264" y="5737876"/>
            <a:ext cx="16510" cy="15240"/>
          </a:xfrm>
          <a:custGeom>
            <a:avLst/>
            <a:gdLst/>
            <a:ahLst/>
            <a:cxnLst/>
            <a:rect l="l" t="t" r="r" b="b"/>
            <a:pathLst>
              <a:path w="16510" h="15239">
                <a:moveTo>
                  <a:pt x="8127" y="15239"/>
                </a:moveTo>
                <a:lnTo>
                  <a:pt x="0" y="7617"/>
                </a:lnTo>
                <a:lnTo>
                  <a:pt x="0" y="5077"/>
                </a:lnTo>
                <a:lnTo>
                  <a:pt x="5418" y="0"/>
                </a:lnTo>
                <a:lnTo>
                  <a:pt x="13549" y="0"/>
                </a:lnTo>
                <a:lnTo>
                  <a:pt x="16255" y="2539"/>
                </a:lnTo>
                <a:lnTo>
                  <a:pt x="16255" y="10157"/>
                </a:lnTo>
                <a:lnTo>
                  <a:pt x="13549" y="10157"/>
                </a:lnTo>
                <a:lnTo>
                  <a:pt x="8127" y="15239"/>
                </a:lnTo>
                <a:close/>
              </a:path>
            </a:pathLst>
          </a:custGeom>
          <a:solidFill>
            <a:srgbClr val="000000"/>
          </a:solidFill>
        </p:spPr>
        <p:txBody>
          <a:bodyPr wrap="square" lIns="0" tIns="0" rIns="0" bIns="0" rtlCol="0"/>
          <a:lstStyle/>
          <a:p>
            <a:endParaRPr/>
          </a:p>
        </p:txBody>
      </p:sp>
      <p:sp>
        <p:nvSpPr>
          <p:cNvPr id="71" name="object 71"/>
          <p:cNvSpPr/>
          <p:nvPr/>
        </p:nvSpPr>
        <p:spPr>
          <a:xfrm>
            <a:off x="4462264" y="5768356"/>
            <a:ext cx="16510" cy="15240"/>
          </a:xfrm>
          <a:custGeom>
            <a:avLst/>
            <a:gdLst/>
            <a:ahLst/>
            <a:cxnLst/>
            <a:rect l="l" t="t" r="r" b="b"/>
            <a:pathLst>
              <a:path w="16510" h="15239">
                <a:moveTo>
                  <a:pt x="8127" y="15239"/>
                </a:moveTo>
                <a:lnTo>
                  <a:pt x="0" y="7619"/>
                </a:lnTo>
                <a:lnTo>
                  <a:pt x="0" y="5079"/>
                </a:lnTo>
                <a:lnTo>
                  <a:pt x="5418" y="0"/>
                </a:lnTo>
                <a:lnTo>
                  <a:pt x="13549" y="0"/>
                </a:lnTo>
                <a:lnTo>
                  <a:pt x="16255" y="2539"/>
                </a:lnTo>
                <a:lnTo>
                  <a:pt x="16255" y="10159"/>
                </a:lnTo>
                <a:lnTo>
                  <a:pt x="13549" y="10159"/>
                </a:lnTo>
                <a:lnTo>
                  <a:pt x="8127" y="15239"/>
                </a:lnTo>
                <a:close/>
              </a:path>
            </a:pathLst>
          </a:custGeom>
          <a:solidFill>
            <a:srgbClr val="000000"/>
          </a:solidFill>
        </p:spPr>
        <p:txBody>
          <a:bodyPr wrap="square" lIns="0" tIns="0" rIns="0" bIns="0" rtlCol="0"/>
          <a:lstStyle/>
          <a:p>
            <a:endParaRPr/>
          </a:p>
        </p:txBody>
      </p:sp>
      <p:sp>
        <p:nvSpPr>
          <p:cNvPr id="72" name="object 72"/>
          <p:cNvSpPr/>
          <p:nvPr/>
        </p:nvSpPr>
        <p:spPr>
          <a:xfrm>
            <a:off x="4462264" y="5798835"/>
            <a:ext cx="16510" cy="15240"/>
          </a:xfrm>
          <a:custGeom>
            <a:avLst/>
            <a:gdLst/>
            <a:ahLst/>
            <a:cxnLst/>
            <a:rect l="l" t="t" r="r" b="b"/>
            <a:pathLst>
              <a:path w="16510" h="15239">
                <a:moveTo>
                  <a:pt x="8127" y="15239"/>
                </a:moveTo>
                <a:lnTo>
                  <a:pt x="0" y="7619"/>
                </a:lnTo>
                <a:lnTo>
                  <a:pt x="0" y="5079"/>
                </a:lnTo>
                <a:lnTo>
                  <a:pt x="5418" y="0"/>
                </a:lnTo>
                <a:lnTo>
                  <a:pt x="13549" y="0"/>
                </a:lnTo>
                <a:lnTo>
                  <a:pt x="16255" y="2539"/>
                </a:lnTo>
                <a:lnTo>
                  <a:pt x="16255" y="10159"/>
                </a:lnTo>
                <a:lnTo>
                  <a:pt x="13549" y="10159"/>
                </a:lnTo>
                <a:lnTo>
                  <a:pt x="8127" y="15239"/>
                </a:lnTo>
                <a:close/>
              </a:path>
            </a:pathLst>
          </a:custGeom>
          <a:solidFill>
            <a:srgbClr val="000000"/>
          </a:solidFill>
        </p:spPr>
        <p:txBody>
          <a:bodyPr wrap="square" lIns="0" tIns="0" rIns="0" bIns="0" rtlCol="0"/>
          <a:lstStyle/>
          <a:p>
            <a:endParaRPr/>
          </a:p>
        </p:txBody>
      </p:sp>
      <p:sp>
        <p:nvSpPr>
          <p:cNvPr id="73" name="object 73"/>
          <p:cNvSpPr/>
          <p:nvPr/>
        </p:nvSpPr>
        <p:spPr>
          <a:xfrm>
            <a:off x="4462264" y="5829315"/>
            <a:ext cx="16510" cy="15240"/>
          </a:xfrm>
          <a:custGeom>
            <a:avLst/>
            <a:gdLst/>
            <a:ahLst/>
            <a:cxnLst/>
            <a:rect l="l" t="t" r="r" b="b"/>
            <a:pathLst>
              <a:path w="16510" h="15239">
                <a:moveTo>
                  <a:pt x="8127" y="15239"/>
                </a:moveTo>
                <a:lnTo>
                  <a:pt x="0" y="7617"/>
                </a:lnTo>
                <a:lnTo>
                  <a:pt x="0" y="5077"/>
                </a:lnTo>
                <a:lnTo>
                  <a:pt x="5418" y="0"/>
                </a:lnTo>
                <a:lnTo>
                  <a:pt x="13549" y="0"/>
                </a:lnTo>
                <a:lnTo>
                  <a:pt x="16255" y="2539"/>
                </a:lnTo>
                <a:lnTo>
                  <a:pt x="16255" y="10157"/>
                </a:lnTo>
                <a:lnTo>
                  <a:pt x="13549" y="10157"/>
                </a:lnTo>
                <a:lnTo>
                  <a:pt x="8127" y="15239"/>
                </a:lnTo>
                <a:close/>
              </a:path>
            </a:pathLst>
          </a:custGeom>
          <a:solidFill>
            <a:srgbClr val="000000"/>
          </a:solidFill>
        </p:spPr>
        <p:txBody>
          <a:bodyPr wrap="square" lIns="0" tIns="0" rIns="0" bIns="0" rtlCol="0"/>
          <a:lstStyle/>
          <a:p>
            <a:endParaRPr/>
          </a:p>
        </p:txBody>
      </p:sp>
      <p:sp>
        <p:nvSpPr>
          <p:cNvPr id="74" name="object 74"/>
          <p:cNvSpPr/>
          <p:nvPr/>
        </p:nvSpPr>
        <p:spPr>
          <a:xfrm>
            <a:off x="4462264" y="5859795"/>
            <a:ext cx="16510" cy="15240"/>
          </a:xfrm>
          <a:custGeom>
            <a:avLst/>
            <a:gdLst/>
            <a:ahLst/>
            <a:cxnLst/>
            <a:rect l="l" t="t" r="r" b="b"/>
            <a:pathLst>
              <a:path w="16510" h="15239">
                <a:moveTo>
                  <a:pt x="8127" y="15239"/>
                </a:moveTo>
                <a:lnTo>
                  <a:pt x="0" y="7619"/>
                </a:lnTo>
                <a:lnTo>
                  <a:pt x="0" y="5079"/>
                </a:lnTo>
                <a:lnTo>
                  <a:pt x="5418" y="0"/>
                </a:lnTo>
                <a:lnTo>
                  <a:pt x="13549" y="0"/>
                </a:lnTo>
                <a:lnTo>
                  <a:pt x="16255" y="2539"/>
                </a:lnTo>
                <a:lnTo>
                  <a:pt x="16255" y="10159"/>
                </a:lnTo>
                <a:lnTo>
                  <a:pt x="13549" y="10159"/>
                </a:lnTo>
                <a:lnTo>
                  <a:pt x="8127" y="15239"/>
                </a:lnTo>
                <a:close/>
              </a:path>
            </a:pathLst>
          </a:custGeom>
          <a:solidFill>
            <a:srgbClr val="000000"/>
          </a:solidFill>
        </p:spPr>
        <p:txBody>
          <a:bodyPr wrap="square" lIns="0" tIns="0" rIns="0" bIns="0" rtlCol="0"/>
          <a:lstStyle/>
          <a:p>
            <a:endParaRPr/>
          </a:p>
        </p:txBody>
      </p:sp>
      <p:sp>
        <p:nvSpPr>
          <p:cNvPr id="75" name="object 75"/>
          <p:cNvSpPr/>
          <p:nvPr/>
        </p:nvSpPr>
        <p:spPr>
          <a:xfrm>
            <a:off x="4462264" y="5890274"/>
            <a:ext cx="16510" cy="15240"/>
          </a:xfrm>
          <a:custGeom>
            <a:avLst/>
            <a:gdLst/>
            <a:ahLst/>
            <a:cxnLst/>
            <a:rect l="l" t="t" r="r" b="b"/>
            <a:pathLst>
              <a:path w="16510" h="15239">
                <a:moveTo>
                  <a:pt x="8127" y="15239"/>
                </a:moveTo>
                <a:lnTo>
                  <a:pt x="0" y="7619"/>
                </a:lnTo>
                <a:lnTo>
                  <a:pt x="0" y="5079"/>
                </a:lnTo>
                <a:lnTo>
                  <a:pt x="5418" y="0"/>
                </a:lnTo>
                <a:lnTo>
                  <a:pt x="13549" y="0"/>
                </a:lnTo>
                <a:lnTo>
                  <a:pt x="16255" y="2539"/>
                </a:lnTo>
                <a:lnTo>
                  <a:pt x="16255" y="10159"/>
                </a:lnTo>
                <a:lnTo>
                  <a:pt x="13549" y="10159"/>
                </a:lnTo>
                <a:lnTo>
                  <a:pt x="8127" y="15239"/>
                </a:lnTo>
                <a:close/>
              </a:path>
            </a:pathLst>
          </a:custGeom>
          <a:solidFill>
            <a:srgbClr val="000000"/>
          </a:solidFill>
        </p:spPr>
        <p:txBody>
          <a:bodyPr wrap="square" lIns="0" tIns="0" rIns="0" bIns="0" rtlCol="0"/>
          <a:lstStyle/>
          <a:p>
            <a:endParaRPr/>
          </a:p>
        </p:txBody>
      </p:sp>
      <p:sp>
        <p:nvSpPr>
          <p:cNvPr id="76" name="object 76"/>
          <p:cNvSpPr txBox="1"/>
          <p:nvPr/>
        </p:nvSpPr>
        <p:spPr>
          <a:xfrm>
            <a:off x="688340" y="1471675"/>
            <a:ext cx="7744459" cy="3476625"/>
          </a:xfrm>
          <a:prstGeom prst="rect">
            <a:avLst/>
          </a:prstGeom>
        </p:spPr>
        <p:txBody>
          <a:bodyPr vert="horz" wrap="square" lIns="0" tIns="218440" rIns="0" bIns="0" rtlCol="0">
            <a:spAutoFit/>
          </a:bodyPr>
          <a:lstStyle/>
          <a:p>
            <a:pPr marL="332740" indent="-320040">
              <a:lnSpc>
                <a:spcPct val="100000"/>
              </a:lnSpc>
              <a:spcBef>
                <a:spcPts val="1720"/>
              </a:spcBef>
              <a:buClr>
                <a:srgbClr val="438086"/>
              </a:buClr>
              <a:buSzPct val="59259"/>
              <a:buFont typeface="Wingdings"/>
              <a:buChar char=""/>
              <a:tabLst>
                <a:tab pos="332740" algn="l"/>
              </a:tabLst>
            </a:pPr>
            <a:r>
              <a:rPr sz="2700" dirty="0">
                <a:solidFill>
                  <a:srgbClr val="0000FF"/>
                </a:solidFill>
                <a:latin typeface="Times New Roman"/>
                <a:cs typeface="Times New Roman"/>
              </a:rPr>
              <a:t>f(n)=</a:t>
            </a:r>
            <a:r>
              <a:rPr sz="2700" dirty="0">
                <a:solidFill>
                  <a:srgbClr val="0000FF"/>
                </a:solidFill>
                <a:latin typeface="Symbol"/>
                <a:cs typeface="Symbol"/>
              </a:rPr>
              <a:t></a:t>
            </a:r>
            <a:r>
              <a:rPr sz="2700" dirty="0">
                <a:solidFill>
                  <a:srgbClr val="0000FF"/>
                </a:solidFill>
                <a:latin typeface="Times New Roman"/>
                <a:cs typeface="Times New Roman"/>
              </a:rPr>
              <a:t>(g(n)) </a:t>
            </a:r>
            <a:r>
              <a:rPr sz="2700" dirty="0">
                <a:latin typeface="Times New Roman"/>
                <a:cs typeface="Times New Roman"/>
              </a:rPr>
              <a:t>if </a:t>
            </a:r>
            <a:r>
              <a:rPr sz="2700" dirty="0">
                <a:solidFill>
                  <a:srgbClr val="FF0000"/>
                </a:solidFill>
                <a:latin typeface="Symbol"/>
                <a:cs typeface="Symbol"/>
              </a:rPr>
              <a:t></a:t>
            </a:r>
            <a:r>
              <a:rPr sz="2700" dirty="0">
                <a:solidFill>
                  <a:srgbClr val="FF0000"/>
                </a:solidFill>
                <a:latin typeface="Times New Roman"/>
                <a:cs typeface="Times New Roman"/>
              </a:rPr>
              <a:t> </a:t>
            </a:r>
            <a:r>
              <a:rPr sz="2700" dirty="0">
                <a:latin typeface="Times New Roman"/>
                <a:cs typeface="Times New Roman"/>
              </a:rPr>
              <a:t>positive constants </a:t>
            </a:r>
            <a:r>
              <a:rPr sz="2700" dirty="0">
                <a:solidFill>
                  <a:srgbClr val="0000FF"/>
                </a:solidFill>
                <a:latin typeface="Times New Roman"/>
                <a:cs typeface="Times New Roman"/>
              </a:rPr>
              <a:t>c</a:t>
            </a:r>
            <a:r>
              <a:rPr sz="2700" baseline="-20061" dirty="0">
                <a:solidFill>
                  <a:srgbClr val="0000FF"/>
                </a:solidFill>
                <a:latin typeface="Times New Roman"/>
                <a:cs typeface="Times New Roman"/>
              </a:rPr>
              <a:t>1</a:t>
            </a:r>
            <a:r>
              <a:rPr sz="2700" dirty="0">
                <a:solidFill>
                  <a:srgbClr val="0000FF"/>
                </a:solidFill>
                <a:latin typeface="Times New Roman"/>
                <a:cs typeface="Times New Roman"/>
              </a:rPr>
              <a:t>, c</a:t>
            </a:r>
            <a:r>
              <a:rPr sz="2700" baseline="-20061" dirty="0">
                <a:solidFill>
                  <a:srgbClr val="0000FF"/>
                </a:solidFill>
                <a:latin typeface="Times New Roman"/>
                <a:cs typeface="Times New Roman"/>
              </a:rPr>
              <a:t>2</a:t>
            </a:r>
            <a:r>
              <a:rPr sz="2700" dirty="0">
                <a:solidFill>
                  <a:srgbClr val="0000FF"/>
                </a:solidFill>
                <a:latin typeface="Times New Roman"/>
                <a:cs typeface="Times New Roman"/>
              </a:rPr>
              <a:t>, n</a:t>
            </a:r>
            <a:r>
              <a:rPr sz="2700" baseline="-20061" dirty="0">
                <a:solidFill>
                  <a:srgbClr val="0000FF"/>
                </a:solidFill>
                <a:latin typeface="Times New Roman"/>
                <a:cs typeface="Times New Roman"/>
              </a:rPr>
              <a:t>0 </a:t>
            </a:r>
            <a:r>
              <a:rPr sz="2700" dirty="0">
                <a:latin typeface="Times New Roman"/>
                <a:cs typeface="Times New Roman"/>
              </a:rPr>
              <a:t>such</a:t>
            </a:r>
            <a:r>
              <a:rPr sz="2700" spc="-280" dirty="0">
                <a:latin typeface="Times New Roman"/>
                <a:cs typeface="Times New Roman"/>
              </a:rPr>
              <a:t> </a:t>
            </a:r>
            <a:r>
              <a:rPr sz="2700" dirty="0">
                <a:latin typeface="Times New Roman"/>
                <a:cs typeface="Times New Roman"/>
              </a:rPr>
              <a:t>that</a:t>
            </a:r>
            <a:endParaRPr sz="2700">
              <a:latin typeface="Times New Roman"/>
              <a:cs typeface="Times New Roman"/>
            </a:endParaRPr>
          </a:p>
          <a:p>
            <a:pPr marL="2755265">
              <a:lnSpc>
                <a:spcPct val="100000"/>
              </a:lnSpc>
              <a:spcBef>
                <a:spcPts val="1620"/>
              </a:spcBef>
            </a:pPr>
            <a:r>
              <a:rPr sz="2700" dirty="0">
                <a:solidFill>
                  <a:srgbClr val="0000FF"/>
                </a:solidFill>
                <a:latin typeface="Times New Roman"/>
                <a:cs typeface="Times New Roman"/>
              </a:rPr>
              <a:t>0 </a:t>
            </a:r>
            <a:r>
              <a:rPr sz="2700" dirty="0">
                <a:solidFill>
                  <a:srgbClr val="0000FF"/>
                </a:solidFill>
                <a:latin typeface="Symbol"/>
                <a:cs typeface="Symbol"/>
              </a:rPr>
              <a:t></a:t>
            </a:r>
            <a:r>
              <a:rPr sz="2700" dirty="0">
                <a:solidFill>
                  <a:srgbClr val="0000FF"/>
                </a:solidFill>
                <a:latin typeface="Times New Roman"/>
                <a:cs typeface="Times New Roman"/>
              </a:rPr>
              <a:t> c</a:t>
            </a:r>
            <a:r>
              <a:rPr sz="2700" baseline="-20061" dirty="0">
                <a:solidFill>
                  <a:srgbClr val="0000FF"/>
                </a:solidFill>
                <a:latin typeface="Times New Roman"/>
                <a:cs typeface="Times New Roman"/>
              </a:rPr>
              <a:t>1</a:t>
            </a:r>
            <a:r>
              <a:rPr sz="2700" dirty="0">
                <a:solidFill>
                  <a:srgbClr val="0000FF"/>
                </a:solidFill>
                <a:latin typeface="Times New Roman"/>
                <a:cs typeface="Times New Roman"/>
              </a:rPr>
              <a:t>g(n) </a:t>
            </a:r>
            <a:r>
              <a:rPr sz="2700" dirty="0">
                <a:solidFill>
                  <a:srgbClr val="0000FF"/>
                </a:solidFill>
                <a:latin typeface="Symbol"/>
                <a:cs typeface="Symbol"/>
              </a:rPr>
              <a:t></a:t>
            </a:r>
            <a:r>
              <a:rPr sz="2700" dirty="0">
                <a:solidFill>
                  <a:srgbClr val="0000FF"/>
                </a:solidFill>
                <a:latin typeface="Times New Roman"/>
                <a:cs typeface="Times New Roman"/>
              </a:rPr>
              <a:t> </a:t>
            </a:r>
            <a:r>
              <a:rPr sz="2700" spc="-5" dirty="0">
                <a:solidFill>
                  <a:srgbClr val="0000FF"/>
                </a:solidFill>
                <a:latin typeface="Times New Roman"/>
                <a:cs typeface="Times New Roman"/>
              </a:rPr>
              <a:t>f(n) </a:t>
            </a:r>
            <a:r>
              <a:rPr sz="2700" dirty="0">
                <a:solidFill>
                  <a:srgbClr val="0000FF"/>
                </a:solidFill>
                <a:latin typeface="Symbol"/>
                <a:cs typeface="Symbol"/>
              </a:rPr>
              <a:t></a:t>
            </a:r>
            <a:r>
              <a:rPr sz="2700" dirty="0">
                <a:solidFill>
                  <a:srgbClr val="0000FF"/>
                </a:solidFill>
                <a:latin typeface="Times New Roman"/>
                <a:cs typeface="Times New Roman"/>
              </a:rPr>
              <a:t> c</a:t>
            </a:r>
            <a:r>
              <a:rPr sz="2700" baseline="-20061" dirty="0">
                <a:solidFill>
                  <a:srgbClr val="0000FF"/>
                </a:solidFill>
                <a:latin typeface="Times New Roman"/>
                <a:cs typeface="Times New Roman"/>
              </a:rPr>
              <a:t>2</a:t>
            </a:r>
            <a:r>
              <a:rPr sz="2700" dirty="0">
                <a:solidFill>
                  <a:srgbClr val="0000FF"/>
                </a:solidFill>
                <a:latin typeface="Times New Roman"/>
                <a:cs typeface="Times New Roman"/>
              </a:rPr>
              <a:t>g(n), </a:t>
            </a:r>
            <a:r>
              <a:rPr sz="2700" spc="-5" dirty="0">
                <a:solidFill>
                  <a:srgbClr val="0000FF"/>
                </a:solidFill>
                <a:latin typeface="Symbol"/>
                <a:cs typeface="Symbol"/>
              </a:rPr>
              <a:t></a:t>
            </a:r>
            <a:r>
              <a:rPr sz="2700" spc="-5" dirty="0">
                <a:solidFill>
                  <a:srgbClr val="0000FF"/>
                </a:solidFill>
                <a:latin typeface="Times New Roman"/>
                <a:cs typeface="Times New Roman"/>
              </a:rPr>
              <a:t>n </a:t>
            </a:r>
            <a:r>
              <a:rPr sz="2700" dirty="0">
                <a:solidFill>
                  <a:srgbClr val="0000FF"/>
                </a:solidFill>
                <a:latin typeface="Symbol"/>
                <a:cs typeface="Symbol"/>
              </a:rPr>
              <a:t></a:t>
            </a:r>
            <a:r>
              <a:rPr sz="2700" spc="-60" dirty="0">
                <a:solidFill>
                  <a:srgbClr val="0000FF"/>
                </a:solidFill>
                <a:latin typeface="Times New Roman"/>
                <a:cs typeface="Times New Roman"/>
              </a:rPr>
              <a:t> </a:t>
            </a:r>
            <a:r>
              <a:rPr sz="2700" dirty="0">
                <a:solidFill>
                  <a:srgbClr val="0000FF"/>
                </a:solidFill>
                <a:latin typeface="Times New Roman"/>
                <a:cs typeface="Times New Roman"/>
              </a:rPr>
              <a:t>n</a:t>
            </a:r>
            <a:r>
              <a:rPr sz="2700" baseline="-20061" dirty="0">
                <a:solidFill>
                  <a:srgbClr val="0000FF"/>
                </a:solidFill>
                <a:latin typeface="Times New Roman"/>
                <a:cs typeface="Times New Roman"/>
              </a:rPr>
              <a:t>0</a:t>
            </a:r>
            <a:endParaRPr sz="2700" baseline="-20061">
              <a:latin typeface="Times New Roman"/>
              <a:cs typeface="Times New Roman"/>
            </a:endParaRPr>
          </a:p>
          <a:p>
            <a:pPr>
              <a:lnSpc>
                <a:spcPct val="100000"/>
              </a:lnSpc>
              <a:spcBef>
                <a:spcPts val="5"/>
              </a:spcBef>
            </a:pPr>
            <a:endParaRPr sz="3950">
              <a:latin typeface="Times New Roman"/>
              <a:cs typeface="Times New Roman"/>
            </a:endParaRPr>
          </a:p>
          <a:p>
            <a:pPr marL="1610995" algn="ctr">
              <a:lnSpc>
                <a:spcPct val="100000"/>
              </a:lnSpc>
              <a:spcBef>
                <a:spcPts val="5"/>
              </a:spcBef>
            </a:pPr>
            <a:r>
              <a:rPr sz="2000" spc="35" dirty="0">
                <a:latin typeface="Times New Roman"/>
                <a:cs typeface="Times New Roman"/>
              </a:rPr>
              <a:t>c</a:t>
            </a:r>
            <a:r>
              <a:rPr sz="2025" spc="52" baseline="-10288" dirty="0">
                <a:latin typeface="Times New Roman"/>
                <a:cs typeface="Times New Roman"/>
              </a:rPr>
              <a:t>2</a:t>
            </a:r>
            <a:r>
              <a:rPr sz="2000" spc="35" dirty="0">
                <a:latin typeface="Times New Roman"/>
                <a:cs typeface="Times New Roman"/>
              </a:rPr>
              <a:t>g(n)</a:t>
            </a:r>
            <a:endParaRPr sz="2000">
              <a:latin typeface="Times New Roman"/>
              <a:cs typeface="Times New Roman"/>
            </a:endParaRPr>
          </a:p>
          <a:p>
            <a:pPr>
              <a:lnSpc>
                <a:spcPct val="100000"/>
              </a:lnSpc>
              <a:spcBef>
                <a:spcPts val="30"/>
              </a:spcBef>
            </a:pPr>
            <a:endParaRPr sz="1800">
              <a:latin typeface="Times New Roman"/>
              <a:cs typeface="Times New Roman"/>
            </a:endParaRPr>
          </a:p>
          <a:p>
            <a:pPr marR="2169795" algn="r">
              <a:lnSpc>
                <a:spcPct val="100000"/>
              </a:lnSpc>
            </a:pPr>
            <a:r>
              <a:rPr sz="2000" spc="40" dirty="0">
                <a:latin typeface="Times New Roman"/>
                <a:cs typeface="Times New Roman"/>
              </a:rPr>
              <a:t>f(n)</a:t>
            </a:r>
            <a:endParaRPr sz="2000">
              <a:latin typeface="Times New Roman"/>
              <a:cs typeface="Times New Roman"/>
            </a:endParaRPr>
          </a:p>
          <a:p>
            <a:pPr>
              <a:lnSpc>
                <a:spcPct val="100000"/>
              </a:lnSpc>
              <a:spcBef>
                <a:spcPts val="35"/>
              </a:spcBef>
            </a:pPr>
            <a:endParaRPr sz="3100">
              <a:latin typeface="Times New Roman"/>
              <a:cs typeface="Times New Roman"/>
            </a:endParaRPr>
          </a:p>
          <a:p>
            <a:pPr marR="1918970" algn="r">
              <a:lnSpc>
                <a:spcPct val="100000"/>
              </a:lnSpc>
            </a:pPr>
            <a:r>
              <a:rPr sz="2000" spc="45" dirty="0">
                <a:latin typeface="Times New Roman"/>
                <a:cs typeface="Times New Roman"/>
              </a:rPr>
              <a:t>c</a:t>
            </a:r>
            <a:r>
              <a:rPr sz="2025" spc="60" baseline="-10288" dirty="0">
                <a:latin typeface="Times New Roman"/>
                <a:cs typeface="Times New Roman"/>
              </a:rPr>
              <a:t>1</a:t>
            </a:r>
            <a:r>
              <a:rPr sz="2000" spc="40" dirty="0">
                <a:latin typeface="Times New Roman"/>
                <a:cs typeface="Times New Roman"/>
              </a:rPr>
              <a:t>g</a:t>
            </a:r>
            <a:r>
              <a:rPr sz="2000" spc="30" dirty="0">
                <a:latin typeface="Times New Roman"/>
                <a:cs typeface="Times New Roman"/>
              </a:rPr>
              <a:t>(n)</a:t>
            </a:r>
            <a:endParaRPr sz="2000">
              <a:latin typeface="Times New Roman"/>
              <a:cs typeface="Times New Roman"/>
            </a:endParaRPr>
          </a:p>
        </p:txBody>
      </p:sp>
      <p:sp>
        <p:nvSpPr>
          <p:cNvPr id="77" name="object 77"/>
          <p:cNvSpPr/>
          <p:nvPr/>
        </p:nvSpPr>
        <p:spPr>
          <a:xfrm>
            <a:off x="2235183" y="3332533"/>
            <a:ext cx="5028565" cy="2573020"/>
          </a:xfrm>
          <a:custGeom>
            <a:avLst/>
            <a:gdLst/>
            <a:ahLst/>
            <a:cxnLst/>
            <a:rect l="l" t="t" r="r" b="b"/>
            <a:pathLst>
              <a:path w="5028565" h="2573020">
                <a:moveTo>
                  <a:pt x="0" y="2572981"/>
                </a:moveTo>
                <a:lnTo>
                  <a:pt x="27093" y="2324065"/>
                </a:lnTo>
                <a:lnTo>
                  <a:pt x="43349" y="2199606"/>
                </a:lnTo>
                <a:lnTo>
                  <a:pt x="62314" y="2077688"/>
                </a:lnTo>
                <a:lnTo>
                  <a:pt x="86698" y="1958310"/>
                </a:lnTo>
                <a:lnTo>
                  <a:pt x="119210" y="1841472"/>
                </a:lnTo>
                <a:lnTo>
                  <a:pt x="157141" y="1729713"/>
                </a:lnTo>
                <a:lnTo>
                  <a:pt x="203199" y="1620495"/>
                </a:lnTo>
                <a:lnTo>
                  <a:pt x="254676" y="1511277"/>
                </a:lnTo>
                <a:lnTo>
                  <a:pt x="311572" y="1399518"/>
                </a:lnTo>
                <a:lnTo>
                  <a:pt x="373887" y="1287760"/>
                </a:lnTo>
                <a:lnTo>
                  <a:pt x="444329" y="1178542"/>
                </a:lnTo>
                <a:lnTo>
                  <a:pt x="482260" y="1127743"/>
                </a:lnTo>
                <a:lnTo>
                  <a:pt x="520191" y="1079483"/>
                </a:lnTo>
                <a:lnTo>
                  <a:pt x="563540" y="1033764"/>
                </a:lnTo>
                <a:lnTo>
                  <a:pt x="606889" y="990585"/>
                </a:lnTo>
                <a:lnTo>
                  <a:pt x="655657" y="952485"/>
                </a:lnTo>
                <a:lnTo>
                  <a:pt x="704425" y="916926"/>
                </a:lnTo>
                <a:lnTo>
                  <a:pt x="755902" y="883906"/>
                </a:lnTo>
                <a:lnTo>
                  <a:pt x="812798" y="858507"/>
                </a:lnTo>
                <a:lnTo>
                  <a:pt x="872403" y="838187"/>
                </a:lnTo>
                <a:lnTo>
                  <a:pt x="937427" y="822947"/>
                </a:lnTo>
                <a:lnTo>
                  <a:pt x="1007870" y="812787"/>
                </a:lnTo>
                <a:lnTo>
                  <a:pt x="1083731" y="810247"/>
                </a:lnTo>
                <a:lnTo>
                  <a:pt x="1162302" y="807707"/>
                </a:lnTo>
                <a:lnTo>
                  <a:pt x="1243582" y="810247"/>
                </a:lnTo>
                <a:lnTo>
                  <a:pt x="1408851" y="822947"/>
                </a:lnTo>
                <a:lnTo>
                  <a:pt x="1576829" y="838187"/>
                </a:lnTo>
                <a:lnTo>
                  <a:pt x="1742098" y="853427"/>
                </a:lnTo>
                <a:lnTo>
                  <a:pt x="1820669" y="858507"/>
                </a:lnTo>
                <a:lnTo>
                  <a:pt x="1893821" y="861047"/>
                </a:lnTo>
                <a:lnTo>
                  <a:pt x="1966972" y="861047"/>
                </a:lnTo>
                <a:lnTo>
                  <a:pt x="2031996" y="858507"/>
                </a:lnTo>
                <a:lnTo>
                  <a:pt x="2094311" y="850887"/>
                </a:lnTo>
                <a:lnTo>
                  <a:pt x="2153916" y="843267"/>
                </a:lnTo>
                <a:lnTo>
                  <a:pt x="2264999" y="825487"/>
                </a:lnTo>
                <a:lnTo>
                  <a:pt x="2367953" y="802627"/>
                </a:lnTo>
                <a:lnTo>
                  <a:pt x="2462780" y="779768"/>
                </a:lnTo>
                <a:lnTo>
                  <a:pt x="2557606" y="754368"/>
                </a:lnTo>
                <a:lnTo>
                  <a:pt x="2652433" y="726429"/>
                </a:lnTo>
                <a:lnTo>
                  <a:pt x="2747259" y="695949"/>
                </a:lnTo>
                <a:lnTo>
                  <a:pt x="2844795" y="668009"/>
                </a:lnTo>
                <a:lnTo>
                  <a:pt x="2942331" y="640070"/>
                </a:lnTo>
                <a:lnTo>
                  <a:pt x="3034448" y="609590"/>
                </a:lnTo>
                <a:lnTo>
                  <a:pt x="3126565" y="579111"/>
                </a:lnTo>
                <a:lnTo>
                  <a:pt x="3215973" y="546091"/>
                </a:lnTo>
                <a:lnTo>
                  <a:pt x="3313509" y="513072"/>
                </a:lnTo>
                <a:lnTo>
                  <a:pt x="3416463" y="477512"/>
                </a:lnTo>
                <a:lnTo>
                  <a:pt x="3470650" y="457193"/>
                </a:lnTo>
                <a:lnTo>
                  <a:pt x="3530255" y="439413"/>
                </a:lnTo>
                <a:lnTo>
                  <a:pt x="3592570" y="419093"/>
                </a:lnTo>
                <a:lnTo>
                  <a:pt x="3657594" y="398774"/>
                </a:lnTo>
                <a:lnTo>
                  <a:pt x="3730746" y="375914"/>
                </a:lnTo>
                <a:lnTo>
                  <a:pt x="3809316" y="353054"/>
                </a:lnTo>
                <a:lnTo>
                  <a:pt x="3893305" y="327655"/>
                </a:lnTo>
                <a:lnTo>
                  <a:pt x="3985423" y="302255"/>
                </a:lnTo>
                <a:lnTo>
                  <a:pt x="4080249" y="274315"/>
                </a:lnTo>
                <a:lnTo>
                  <a:pt x="4175076" y="246376"/>
                </a:lnTo>
                <a:lnTo>
                  <a:pt x="4372857" y="187957"/>
                </a:lnTo>
                <a:lnTo>
                  <a:pt x="4470392" y="160017"/>
                </a:lnTo>
                <a:lnTo>
                  <a:pt x="4565219" y="134617"/>
                </a:lnTo>
                <a:lnTo>
                  <a:pt x="4657336" y="106678"/>
                </a:lnTo>
                <a:lnTo>
                  <a:pt x="4746744" y="81278"/>
                </a:lnTo>
                <a:lnTo>
                  <a:pt x="4828024" y="58419"/>
                </a:lnTo>
                <a:lnTo>
                  <a:pt x="4903885" y="35559"/>
                </a:lnTo>
                <a:lnTo>
                  <a:pt x="4971618" y="17779"/>
                </a:lnTo>
                <a:lnTo>
                  <a:pt x="5028514" y="0"/>
                </a:lnTo>
              </a:path>
            </a:pathLst>
          </a:custGeom>
          <a:ln w="15450">
            <a:solidFill>
              <a:srgbClr val="0000FF"/>
            </a:solidFill>
          </a:ln>
        </p:spPr>
        <p:txBody>
          <a:bodyPr wrap="square" lIns="0" tIns="0" rIns="0" bIns="0" rtlCol="0"/>
          <a:lstStyle/>
          <a:p>
            <a:endParaRPr/>
          </a:p>
        </p:txBody>
      </p:sp>
      <p:sp>
        <p:nvSpPr>
          <p:cNvPr id="78" name="object 78"/>
          <p:cNvSpPr/>
          <p:nvPr/>
        </p:nvSpPr>
        <p:spPr>
          <a:xfrm>
            <a:off x="2235183" y="3873544"/>
            <a:ext cx="5045075" cy="1308100"/>
          </a:xfrm>
          <a:custGeom>
            <a:avLst/>
            <a:gdLst/>
            <a:ahLst/>
            <a:cxnLst/>
            <a:rect l="l" t="t" r="r" b="b"/>
            <a:pathLst>
              <a:path w="5045075" h="1308100">
                <a:moveTo>
                  <a:pt x="0" y="888986"/>
                </a:moveTo>
                <a:lnTo>
                  <a:pt x="13546" y="881366"/>
                </a:lnTo>
                <a:lnTo>
                  <a:pt x="32511" y="871206"/>
                </a:lnTo>
                <a:lnTo>
                  <a:pt x="73151" y="845807"/>
                </a:lnTo>
                <a:lnTo>
                  <a:pt x="121919" y="815327"/>
                </a:lnTo>
                <a:lnTo>
                  <a:pt x="178815" y="782308"/>
                </a:lnTo>
                <a:lnTo>
                  <a:pt x="235711" y="749288"/>
                </a:lnTo>
                <a:lnTo>
                  <a:pt x="295316" y="723889"/>
                </a:lnTo>
                <a:lnTo>
                  <a:pt x="352212" y="706109"/>
                </a:lnTo>
                <a:lnTo>
                  <a:pt x="406399" y="698489"/>
                </a:lnTo>
                <a:lnTo>
                  <a:pt x="457876" y="703569"/>
                </a:lnTo>
                <a:lnTo>
                  <a:pt x="509353" y="713729"/>
                </a:lnTo>
                <a:lnTo>
                  <a:pt x="558121" y="734048"/>
                </a:lnTo>
                <a:lnTo>
                  <a:pt x="609599" y="756908"/>
                </a:lnTo>
                <a:lnTo>
                  <a:pt x="661076" y="787388"/>
                </a:lnTo>
                <a:lnTo>
                  <a:pt x="712553" y="817867"/>
                </a:lnTo>
                <a:lnTo>
                  <a:pt x="812798" y="888986"/>
                </a:lnTo>
                <a:lnTo>
                  <a:pt x="837182" y="909306"/>
                </a:lnTo>
                <a:lnTo>
                  <a:pt x="864275" y="929626"/>
                </a:lnTo>
                <a:lnTo>
                  <a:pt x="915753" y="980425"/>
                </a:lnTo>
                <a:lnTo>
                  <a:pt x="964521" y="1033764"/>
                </a:lnTo>
                <a:lnTo>
                  <a:pt x="1015998" y="1092183"/>
                </a:lnTo>
                <a:lnTo>
                  <a:pt x="1067475" y="1145522"/>
                </a:lnTo>
                <a:lnTo>
                  <a:pt x="1118952" y="1196322"/>
                </a:lnTo>
                <a:lnTo>
                  <a:pt x="1167720" y="1239501"/>
                </a:lnTo>
                <a:lnTo>
                  <a:pt x="1219198" y="1269980"/>
                </a:lnTo>
                <a:lnTo>
                  <a:pt x="1267965" y="1290300"/>
                </a:lnTo>
                <a:lnTo>
                  <a:pt x="1316733" y="1303000"/>
                </a:lnTo>
                <a:lnTo>
                  <a:pt x="1362792" y="1308080"/>
                </a:lnTo>
                <a:lnTo>
                  <a:pt x="1408851" y="1308080"/>
                </a:lnTo>
                <a:lnTo>
                  <a:pt x="1457619" y="1303000"/>
                </a:lnTo>
                <a:lnTo>
                  <a:pt x="1509096" y="1292840"/>
                </a:lnTo>
                <a:lnTo>
                  <a:pt x="1565992" y="1282680"/>
                </a:lnTo>
                <a:lnTo>
                  <a:pt x="1625597" y="1269980"/>
                </a:lnTo>
                <a:lnTo>
                  <a:pt x="1690621" y="1254741"/>
                </a:lnTo>
                <a:lnTo>
                  <a:pt x="1758354" y="1234421"/>
                </a:lnTo>
                <a:lnTo>
                  <a:pt x="1828797" y="1211561"/>
                </a:lnTo>
                <a:lnTo>
                  <a:pt x="1904658" y="1186162"/>
                </a:lnTo>
                <a:lnTo>
                  <a:pt x="1983228" y="1155682"/>
                </a:lnTo>
                <a:lnTo>
                  <a:pt x="2061799" y="1125203"/>
                </a:lnTo>
                <a:lnTo>
                  <a:pt x="2148497" y="1092183"/>
                </a:lnTo>
                <a:lnTo>
                  <a:pt x="2235196" y="1056624"/>
                </a:lnTo>
                <a:lnTo>
                  <a:pt x="2327313" y="1018524"/>
                </a:lnTo>
                <a:lnTo>
                  <a:pt x="2424849" y="977885"/>
                </a:lnTo>
                <a:lnTo>
                  <a:pt x="2525094" y="932165"/>
                </a:lnTo>
                <a:lnTo>
                  <a:pt x="2628049" y="886446"/>
                </a:lnTo>
                <a:lnTo>
                  <a:pt x="2839376" y="792468"/>
                </a:lnTo>
                <a:lnTo>
                  <a:pt x="2945040" y="744208"/>
                </a:lnTo>
                <a:lnTo>
                  <a:pt x="3047995" y="698489"/>
                </a:lnTo>
                <a:lnTo>
                  <a:pt x="3148240" y="652770"/>
                </a:lnTo>
                <a:lnTo>
                  <a:pt x="3243066" y="604510"/>
                </a:lnTo>
                <a:lnTo>
                  <a:pt x="3335184" y="556251"/>
                </a:lnTo>
                <a:lnTo>
                  <a:pt x="3430010" y="505452"/>
                </a:lnTo>
                <a:lnTo>
                  <a:pt x="3527546" y="457193"/>
                </a:lnTo>
                <a:lnTo>
                  <a:pt x="3630500" y="408933"/>
                </a:lnTo>
                <a:lnTo>
                  <a:pt x="3741583" y="363214"/>
                </a:lnTo>
                <a:lnTo>
                  <a:pt x="3798479" y="340354"/>
                </a:lnTo>
                <a:lnTo>
                  <a:pt x="3860793" y="317495"/>
                </a:lnTo>
                <a:lnTo>
                  <a:pt x="3925817" y="294635"/>
                </a:lnTo>
                <a:lnTo>
                  <a:pt x="3996260" y="274315"/>
                </a:lnTo>
                <a:lnTo>
                  <a:pt x="4072121" y="251456"/>
                </a:lnTo>
                <a:lnTo>
                  <a:pt x="4150692" y="228596"/>
                </a:lnTo>
                <a:lnTo>
                  <a:pt x="4315961" y="182877"/>
                </a:lnTo>
                <a:lnTo>
                  <a:pt x="4486648" y="139697"/>
                </a:lnTo>
                <a:lnTo>
                  <a:pt x="4567928" y="119378"/>
                </a:lnTo>
                <a:lnTo>
                  <a:pt x="4649208" y="99058"/>
                </a:lnTo>
                <a:lnTo>
                  <a:pt x="4727779" y="78738"/>
                </a:lnTo>
                <a:lnTo>
                  <a:pt x="4803640" y="60959"/>
                </a:lnTo>
                <a:lnTo>
                  <a:pt x="4871373" y="43179"/>
                </a:lnTo>
                <a:lnTo>
                  <a:pt x="4936397" y="27939"/>
                </a:lnTo>
                <a:lnTo>
                  <a:pt x="4993293" y="12699"/>
                </a:lnTo>
                <a:lnTo>
                  <a:pt x="5044770" y="0"/>
                </a:lnTo>
              </a:path>
            </a:pathLst>
          </a:custGeom>
          <a:ln w="15303">
            <a:solidFill>
              <a:srgbClr val="000000"/>
            </a:solidFill>
          </a:ln>
        </p:spPr>
        <p:txBody>
          <a:bodyPr wrap="square" lIns="0" tIns="0" rIns="0" bIns="0" rtlCol="0"/>
          <a:lstStyle/>
          <a:p>
            <a:endParaRPr/>
          </a:p>
        </p:txBody>
      </p:sp>
      <p:sp>
        <p:nvSpPr>
          <p:cNvPr id="79" name="object 79"/>
          <p:cNvSpPr/>
          <p:nvPr/>
        </p:nvSpPr>
        <p:spPr>
          <a:xfrm>
            <a:off x="2235183" y="4254539"/>
            <a:ext cx="5113020" cy="1651000"/>
          </a:xfrm>
          <a:custGeom>
            <a:avLst/>
            <a:gdLst/>
            <a:ahLst/>
            <a:cxnLst/>
            <a:rect l="l" t="t" r="r" b="b"/>
            <a:pathLst>
              <a:path w="5113020" h="1651000">
                <a:moveTo>
                  <a:pt x="0" y="1650975"/>
                </a:moveTo>
                <a:lnTo>
                  <a:pt x="27093" y="1556996"/>
                </a:lnTo>
                <a:lnTo>
                  <a:pt x="43349" y="1508737"/>
                </a:lnTo>
                <a:lnTo>
                  <a:pt x="62314" y="1460478"/>
                </a:lnTo>
                <a:lnTo>
                  <a:pt x="86698" y="1412218"/>
                </a:lnTo>
                <a:lnTo>
                  <a:pt x="119210" y="1366499"/>
                </a:lnTo>
                <a:lnTo>
                  <a:pt x="157141" y="1318240"/>
                </a:lnTo>
                <a:lnTo>
                  <a:pt x="203199" y="1269980"/>
                </a:lnTo>
                <a:lnTo>
                  <a:pt x="230292" y="1247121"/>
                </a:lnTo>
                <a:lnTo>
                  <a:pt x="260095" y="1221721"/>
                </a:lnTo>
                <a:lnTo>
                  <a:pt x="327828" y="1170922"/>
                </a:lnTo>
                <a:lnTo>
                  <a:pt x="400980" y="1117583"/>
                </a:lnTo>
                <a:lnTo>
                  <a:pt x="482260" y="1066783"/>
                </a:lnTo>
                <a:lnTo>
                  <a:pt x="566249" y="1018524"/>
                </a:lnTo>
                <a:lnTo>
                  <a:pt x="650238" y="970265"/>
                </a:lnTo>
                <a:lnTo>
                  <a:pt x="734228" y="927086"/>
                </a:lnTo>
                <a:lnTo>
                  <a:pt x="812798" y="888986"/>
                </a:lnTo>
                <a:lnTo>
                  <a:pt x="888659" y="853427"/>
                </a:lnTo>
                <a:lnTo>
                  <a:pt x="959102" y="822947"/>
                </a:lnTo>
                <a:lnTo>
                  <a:pt x="1032254" y="795008"/>
                </a:lnTo>
                <a:lnTo>
                  <a:pt x="1105406" y="772148"/>
                </a:lnTo>
                <a:lnTo>
                  <a:pt x="1178558" y="749288"/>
                </a:lnTo>
                <a:lnTo>
                  <a:pt x="1254419" y="728969"/>
                </a:lnTo>
                <a:lnTo>
                  <a:pt x="1335699" y="713729"/>
                </a:lnTo>
                <a:lnTo>
                  <a:pt x="1422397" y="698489"/>
                </a:lnTo>
                <a:lnTo>
                  <a:pt x="1514514" y="688329"/>
                </a:lnTo>
                <a:lnTo>
                  <a:pt x="1609341" y="683249"/>
                </a:lnTo>
                <a:lnTo>
                  <a:pt x="1709586" y="683249"/>
                </a:lnTo>
                <a:lnTo>
                  <a:pt x="1812541" y="685789"/>
                </a:lnTo>
                <a:lnTo>
                  <a:pt x="1918204" y="685789"/>
                </a:lnTo>
                <a:lnTo>
                  <a:pt x="2026578" y="688329"/>
                </a:lnTo>
                <a:lnTo>
                  <a:pt x="2137660" y="683249"/>
                </a:lnTo>
                <a:lnTo>
                  <a:pt x="2251452" y="675629"/>
                </a:lnTo>
                <a:lnTo>
                  <a:pt x="2311057" y="668009"/>
                </a:lnTo>
                <a:lnTo>
                  <a:pt x="2370662" y="660390"/>
                </a:lnTo>
                <a:lnTo>
                  <a:pt x="2498001" y="642610"/>
                </a:lnTo>
                <a:lnTo>
                  <a:pt x="2630758" y="624830"/>
                </a:lnTo>
                <a:lnTo>
                  <a:pt x="2766224" y="601970"/>
                </a:lnTo>
                <a:lnTo>
                  <a:pt x="2898982" y="579111"/>
                </a:lnTo>
                <a:lnTo>
                  <a:pt x="3026320" y="553711"/>
                </a:lnTo>
                <a:lnTo>
                  <a:pt x="3085925" y="543551"/>
                </a:lnTo>
                <a:lnTo>
                  <a:pt x="3142821" y="530852"/>
                </a:lnTo>
                <a:lnTo>
                  <a:pt x="3199717" y="518152"/>
                </a:lnTo>
                <a:lnTo>
                  <a:pt x="3251194" y="507992"/>
                </a:lnTo>
                <a:lnTo>
                  <a:pt x="3299962" y="497832"/>
                </a:lnTo>
                <a:lnTo>
                  <a:pt x="3340602" y="487672"/>
                </a:lnTo>
                <a:lnTo>
                  <a:pt x="3381242" y="474972"/>
                </a:lnTo>
                <a:lnTo>
                  <a:pt x="3416463" y="464813"/>
                </a:lnTo>
                <a:lnTo>
                  <a:pt x="3478778" y="444493"/>
                </a:lnTo>
                <a:lnTo>
                  <a:pt x="3541093" y="421633"/>
                </a:lnTo>
                <a:lnTo>
                  <a:pt x="3600698" y="398774"/>
                </a:lnTo>
                <a:lnTo>
                  <a:pt x="3635919" y="386074"/>
                </a:lnTo>
                <a:lnTo>
                  <a:pt x="3671140" y="373374"/>
                </a:lnTo>
                <a:lnTo>
                  <a:pt x="3711780" y="360674"/>
                </a:lnTo>
                <a:lnTo>
                  <a:pt x="3755130" y="347974"/>
                </a:lnTo>
                <a:lnTo>
                  <a:pt x="3806607" y="332734"/>
                </a:lnTo>
                <a:lnTo>
                  <a:pt x="3860793" y="317495"/>
                </a:lnTo>
                <a:lnTo>
                  <a:pt x="3923108" y="299715"/>
                </a:lnTo>
                <a:lnTo>
                  <a:pt x="3993551" y="281935"/>
                </a:lnTo>
                <a:lnTo>
                  <a:pt x="4069412" y="261616"/>
                </a:lnTo>
                <a:lnTo>
                  <a:pt x="4150692" y="241296"/>
                </a:lnTo>
                <a:lnTo>
                  <a:pt x="4237390" y="220976"/>
                </a:lnTo>
                <a:lnTo>
                  <a:pt x="4324089" y="198117"/>
                </a:lnTo>
                <a:lnTo>
                  <a:pt x="4505614" y="152397"/>
                </a:lnTo>
                <a:lnTo>
                  <a:pt x="4595022" y="129538"/>
                </a:lnTo>
                <a:lnTo>
                  <a:pt x="4684429" y="106678"/>
                </a:lnTo>
                <a:lnTo>
                  <a:pt x="4771128" y="86358"/>
                </a:lnTo>
                <a:lnTo>
                  <a:pt x="4852408" y="66039"/>
                </a:lnTo>
                <a:lnTo>
                  <a:pt x="4928269" y="45719"/>
                </a:lnTo>
                <a:lnTo>
                  <a:pt x="4996002" y="30479"/>
                </a:lnTo>
                <a:lnTo>
                  <a:pt x="5058317" y="12699"/>
                </a:lnTo>
                <a:lnTo>
                  <a:pt x="5112503" y="0"/>
                </a:lnTo>
              </a:path>
            </a:pathLst>
          </a:custGeom>
          <a:ln w="15335">
            <a:solidFill>
              <a:srgbClr val="FF0000"/>
            </a:solidFill>
          </a:ln>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etin Yer Tutucusu 2"/>
          <p:cNvSpPr>
            <a:spLocks noGrp="1"/>
          </p:cNvSpPr>
          <p:nvPr>
            <p:ph type="body" idx="1"/>
          </p:nvPr>
        </p:nvSpPr>
        <p:spPr/>
        <p:txBody>
          <a:bodyPr/>
          <a:lstStyle/>
          <a:p>
            <a:endParaRPr lang="en-US"/>
          </a:p>
        </p:txBody>
      </p:sp>
      <p:pic>
        <p:nvPicPr>
          <p:cNvPr id="4" name="Resim 3"/>
          <p:cNvPicPr>
            <a:picLocks noChangeAspect="1"/>
          </p:cNvPicPr>
          <p:nvPr/>
        </p:nvPicPr>
        <p:blipFill>
          <a:blip r:embed="rId2"/>
          <a:stretch>
            <a:fillRect/>
          </a:stretch>
        </p:blipFill>
        <p:spPr>
          <a:xfrm>
            <a:off x="0" y="301105"/>
            <a:ext cx="9143999" cy="6255790"/>
          </a:xfrm>
          <a:prstGeom prst="rect">
            <a:avLst/>
          </a:prstGeom>
        </p:spPr>
      </p:pic>
    </p:spTree>
    <p:extLst>
      <p:ext uri="{BB962C8B-B14F-4D97-AF65-F5344CB8AC3E}">
        <p14:creationId xmlns:p14="http://schemas.microsoft.com/office/powerpoint/2010/main" val="21442158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651129" y="240284"/>
            <a:ext cx="7841741" cy="553998"/>
          </a:xfrm>
        </p:spPr>
        <p:txBody>
          <a:bodyPr/>
          <a:lstStyle/>
          <a:p>
            <a:r>
              <a:rPr lang="en-US" sz="3600" dirty="0"/>
              <a:t>What is Asymptotically tight bound</a:t>
            </a:r>
          </a:p>
        </p:txBody>
      </p:sp>
      <p:sp>
        <p:nvSpPr>
          <p:cNvPr id="5" name="Metin kutusu 4"/>
          <p:cNvSpPr txBox="1"/>
          <p:nvPr/>
        </p:nvSpPr>
        <p:spPr>
          <a:xfrm>
            <a:off x="651129" y="1600200"/>
            <a:ext cx="8035671" cy="1676400"/>
          </a:xfrm>
          <a:prstGeom prst="rect">
            <a:avLst/>
          </a:prstGeom>
          <a:noFill/>
        </p:spPr>
        <p:txBody>
          <a:bodyPr wrap="square" rtlCol="0">
            <a:spAutoFit/>
          </a:bodyPr>
          <a:lstStyle/>
          <a:p>
            <a:endParaRPr lang="en-US" dirty="0"/>
          </a:p>
        </p:txBody>
      </p:sp>
      <p:sp>
        <p:nvSpPr>
          <p:cNvPr id="6" name="Metin kutusu 5"/>
          <p:cNvSpPr txBox="1"/>
          <p:nvPr/>
        </p:nvSpPr>
        <p:spPr>
          <a:xfrm>
            <a:off x="533400" y="1258431"/>
            <a:ext cx="7841741" cy="2246769"/>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When we say that a particular running time is </a:t>
            </a:r>
            <a:r>
              <a:rPr lang="el-GR" sz="2800" dirty="0" smtClean="0">
                <a:latin typeface="Times New Roman" panose="02020603050405020304" pitchFamily="18" charset="0"/>
                <a:cs typeface="Times New Roman" panose="02020603050405020304" pitchFamily="18" charset="0"/>
              </a:rPr>
              <a:t>Θ(</a:t>
            </a:r>
            <a:r>
              <a:rPr lang="en-US" sz="2800" i="1" dirty="0">
                <a:latin typeface="Times New Roman" panose="02020603050405020304" pitchFamily="18" charset="0"/>
                <a:cs typeface="Times New Roman" panose="02020603050405020304" pitchFamily="18" charset="0"/>
              </a:rPr>
              <a:t>n</a:t>
            </a:r>
            <a:r>
              <a:rPr lang="en-US" sz="2800" dirty="0">
                <a:latin typeface="Times New Roman" panose="02020603050405020304" pitchFamily="18" charset="0"/>
                <a:cs typeface="Times New Roman" panose="02020603050405020304" pitchFamily="18" charset="0"/>
              </a:rPr>
              <a:t>), we're saying that once </a:t>
            </a:r>
            <a:r>
              <a:rPr lang="en-US" sz="2800" i="1" dirty="0" smtClean="0">
                <a:latin typeface="Times New Roman" panose="02020603050405020304" pitchFamily="18" charset="0"/>
                <a:cs typeface="Times New Roman" panose="02020603050405020304" pitchFamily="18" charset="0"/>
              </a:rPr>
              <a:t>n </a:t>
            </a:r>
            <a:r>
              <a:rPr lang="en-US" sz="2800" dirty="0" smtClean="0">
                <a:latin typeface="Times New Roman" panose="02020603050405020304" pitchFamily="18" charset="0"/>
                <a:cs typeface="Times New Roman" panose="02020603050405020304" pitchFamily="18" charset="0"/>
              </a:rPr>
              <a:t>gets </a:t>
            </a:r>
            <a:r>
              <a:rPr lang="en-US" sz="2800" dirty="0">
                <a:latin typeface="Times New Roman" panose="02020603050405020304" pitchFamily="18" charset="0"/>
                <a:cs typeface="Times New Roman" panose="02020603050405020304" pitchFamily="18" charset="0"/>
              </a:rPr>
              <a:t>large enough, the running time is at least </a:t>
            </a:r>
            <a:r>
              <a:rPr lang="en-US" sz="2800" i="1" dirty="0" smtClean="0">
                <a:latin typeface="Times New Roman" panose="02020603050405020304" pitchFamily="18" charset="0"/>
                <a:cs typeface="Times New Roman" panose="02020603050405020304" pitchFamily="18" charset="0"/>
              </a:rPr>
              <a:t>k</a:t>
            </a:r>
            <a:r>
              <a:rPr lang="en-US" sz="2800" dirty="0" smtClean="0">
                <a:latin typeface="Times New Roman" panose="02020603050405020304" pitchFamily="18" charset="0"/>
                <a:cs typeface="Times New Roman" panose="02020603050405020304" pitchFamily="18" charset="0"/>
              </a:rPr>
              <a:t>1​⋅</a:t>
            </a:r>
            <a:r>
              <a:rPr lang="en-US" sz="2800" i="1" dirty="0" smtClean="0">
                <a:latin typeface="Times New Roman" panose="02020603050405020304" pitchFamily="18" charset="0"/>
                <a:cs typeface="Times New Roman" panose="02020603050405020304" pitchFamily="18" charset="0"/>
              </a:rPr>
              <a:t>f(n)</a:t>
            </a:r>
            <a:r>
              <a:rPr lang="en-US" sz="2800" dirty="0" smtClean="0">
                <a:latin typeface="Times New Roman" panose="02020603050405020304" pitchFamily="18" charset="0"/>
                <a:cs typeface="Times New Roman" panose="02020603050405020304" pitchFamily="18" charset="0"/>
              </a:rPr>
              <a:t> and at most </a:t>
            </a:r>
            <a:r>
              <a:rPr lang="en-US" sz="2800" i="1" dirty="0" smtClean="0">
                <a:latin typeface="Times New Roman" panose="02020603050405020304" pitchFamily="18" charset="0"/>
                <a:cs typeface="Times New Roman" panose="02020603050405020304" pitchFamily="18" charset="0"/>
              </a:rPr>
              <a:t>k</a:t>
            </a:r>
            <a:r>
              <a:rPr lang="en-US" sz="2800" dirty="0" smtClean="0">
                <a:latin typeface="Times New Roman" panose="02020603050405020304" pitchFamily="18" charset="0"/>
                <a:cs typeface="Times New Roman" panose="02020603050405020304" pitchFamily="18" charset="0"/>
              </a:rPr>
              <a:t>2​⋅</a:t>
            </a:r>
            <a:r>
              <a:rPr lang="en-US" sz="2800" i="1" dirty="0" smtClean="0">
                <a:latin typeface="Times New Roman" panose="02020603050405020304" pitchFamily="18" charset="0"/>
                <a:cs typeface="Times New Roman" panose="02020603050405020304" pitchFamily="18" charset="0"/>
              </a:rPr>
              <a:t>f(n)</a:t>
            </a:r>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for some </a:t>
            </a:r>
            <a:r>
              <a:rPr lang="en-US" sz="2800" dirty="0">
                <a:latin typeface="Times New Roman" panose="02020603050405020304" pitchFamily="18" charset="0"/>
                <a:cs typeface="Times New Roman" panose="02020603050405020304" pitchFamily="18" charset="0"/>
              </a:rPr>
              <a:t>constants </a:t>
            </a:r>
            <a:r>
              <a:rPr lang="en-US" sz="2800" i="1" dirty="0" smtClean="0">
                <a:latin typeface="Times New Roman" panose="02020603050405020304" pitchFamily="18" charset="0"/>
                <a:cs typeface="Times New Roman" panose="02020603050405020304" pitchFamily="18" charset="0"/>
              </a:rPr>
              <a:t>k</a:t>
            </a:r>
            <a:r>
              <a:rPr lang="en-US" sz="2800" dirty="0" smtClean="0">
                <a:latin typeface="Times New Roman" panose="02020603050405020304" pitchFamily="18" charset="0"/>
                <a:cs typeface="Times New Roman" panose="02020603050405020304" pitchFamily="18" charset="0"/>
              </a:rPr>
              <a:t>1​ and</a:t>
            </a:r>
            <a:r>
              <a:rPr lang="en-US" sz="2800" dirty="0">
                <a:latin typeface="Times New Roman" panose="02020603050405020304" pitchFamily="18" charset="0"/>
                <a:cs typeface="Times New Roman" panose="02020603050405020304" pitchFamily="18" charset="0"/>
              </a:rPr>
              <a:t> </a:t>
            </a:r>
            <a:r>
              <a:rPr lang="en-US" sz="2800" i="1" dirty="0" smtClean="0">
                <a:latin typeface="Times New Roman" panose="02020603050405020304" pitchFamily="18" charset="0"/>
                <a:cs typeface="Times New Roman" panose="02020603050405020304" pitchFamily="18" charset="0"/>
              </a:rPr>
              <a:t>k</a:t>
            </a:r>
            <a:r>
              <a:rPr lang="en-US" sz="2800" dirty="0" smtClean="0">
                <a:latin typeface="Times New Roman" panose="02020603050405020304" pitchFamily="18" charset="0"/>
                <a:cs typeface="Times New Roman" panose="02020603050405020304" pitchFamily="18" charset="0"/>
              </a:rPr>
              <a:t>2​. </a:t>
            </a:r>
            <a:r>
              <a:rPr lang="en-US" sz="2800" dirty="0">
                <a:latin typeface="Times New Roman" panose="02020603050405020304" pitchFamily="18" charset="0"/>
                <a:cs typeface="Times New Roman" panose="02020603050405020304" pitchFamily="18" charset="0"/>
              </a:rPr>
              <a:t>Here's how to think of </a:t>
            </a:r>
            <a:r>
              <a:rPr lang="el-GR" sz="2800" dirty="0" smtClean="0">
                <a:latin typeface="Times New Roman" panose="02020603050405020304" pitchFamily="18" charset="0"/>
                <a:cs typeface="Times New Roman" panose="02020603050405020304" pitchFamily="18" charset="0"/>
              </a:rPr>
              <a:t>Θ(</a:t>
            </a:r>
            <a:r>
              <a:rPr lang="en-US" sz="2800" i="1" dirty="0">
                <a:latin typeface="Times New Roman" panose="02020603050405020304" pitchFamily="18" charset="0"/>
                <a:cs typeface="Times New Roman" panose="02020603050405020304" pitchFamily="18" charset="0"/>
              </a:rPr>
              <a:t>n</a:t>
            </a:r>
            <a:r>
              <a:rPr lang="en-US" sz="2800" dirty="0">
                <a:latin typeface="Times New Roman" panose="02020603050405020304" pitchFamily="18" charset="0"/>
                <a:cs typeface="Times New Roman" panose="02020603050405020304" pitchFamily="18" charset="0"/>
              </a:rPr>
              <a:t>):</a:t>
            </a:r>
          </a:p>
        </p:txBody>
      </p:sp>
      <p:pic>
        <p:nvPicPr>
          <p:cNvPr id="3074" name="Picture 2" descr="https://s3.amazonaws.com/ka-cs-algorithms/theta_f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2618" y="3505200"/>
            <a:ext cx="5138218" cy="3085803"/>
          </a:xfrm>
          <a:prstGeom prst="rect">
            <a:avLst/>
          </a:prstGeom>
          <a:noFill/>
          <a:extLst>
            <a:ext uri="{909E8E84-426E-40DD-AFC4-6F175D3DCCD1}">
              <a14:hiddenFill xmlns:a14="http://schemas.microsoft.com/office/drawing/2010/main">
                <a:solidFill>
                  <a:srgbClr val="FFFFFF"/>
                </a:solidFill>
              </a14:hiddenFill>
            </a:ext>
          </a:extLst>
        </p:spPr>
      </p:pic>
      <p:sp>
        <p:nvSpPr>
          <p:cNvPr id="7" name="Metin kutusu 6"/>
          <p:cNvSpPr txBox="1"/>
          <p:nvPr/>
        </p:nvSpPr>
        <p:spPr>
          <a:xfrm>
            <a:off x="5715000" y="3553691"/>
            <a:ext cx="2971800" cy="2246769"/>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Once </a:t>
            </a:r>
            <a:r>
              <a:rPr lang="en-US" sz="2800" i="1" dirty="0" smtClean="0">
                <a:latin typeface="Times New Roman" panose="02020603050405020304" pitchFamily="18" charset="0"/>
                <a:cs typeface="Times New Roman" panose="02020603050405020304" pitchFamily="18" charset="0"/>
              </a:rPr>
              <a:t>n</a:t>
            </a:r>
            <a:r>
              <a:rPr lang="en-US" sz="2800" dirty="0">
                <a:latin typeface="Times New Roman" panose="02020603050405020304" pitchFamily="18" charset="0"/>
                <a:cs typeface="Times New Roman" panose="02020603050405020304" pitchFamily="18" charset="0"/>
              </a:rPr>
              <a:t> gets large enough, the running time is </a:t>
            </a:r>
            <a:r>
              <a:rPr lang="en-US" sz="2800" dirty="0" smtClean="0">
                <a:latin typeface="Times New Roman" panose="02020603050405020304" pitchFamily="18" charset="0"/>
                <a:cs typeface="Times New Roman" panose="02020603050405020304" pitchFamily="18" charset="0"/>
              </a:rPr>
              <a:t>between </a:t>
            </a:r>
            <a:r>
              <a:rPr lang="en-US" sz="2800" i="1" dirty="0" smtClean="0">
                <a:latin typeface="Times New Roman" panose="02020603050405020304" pitchFamily="18" charset="0"/>
                <a:cs typeface="Times New Roman" panose="02020603050405020304" pitchFamily="18" charset="0"/>
              </a:rPr>
              <a:t>k</a:t>
            </a:r>
            <a:r>
              <a:rPr lang="en-US" sz="2800" dirty="0" smtClean="0">
                <a:latin typeface="Times New Roman" panose="02020603050405020304" pitchFamily="18" charset="0"/>
                <a:cs typeface="Times New Roman" panose="02020603050405020304" pitchFamily="18" charset="0"/>
              </a:rPr>
              <a:t>1​⋅</a:t>
            </a:r>
            <a:r>
              <a:rPr lang="en-US" sz="2800" i="1" dirty="0">
                <a:latin typeface="Times New Roman" panose="02020603050405020304" pitchFamily="18" charset="0"/>
                <a:cs typeface="Times New Roman" panose="02020603050405020304" pitchFamily="18" charset="0"/>
              </a:rPr>
              <a:t>f</a:t>
            </a:r>
            <a:r>
              <a:rPr lang="en-US" sz="2800" dirty="0">
                <a:latin typeface="Times New Roman" panose="02020603050405020304" pitchFamily="18" charset="0"/>
                <a:cs typeface="Times New Roman" panose="02020603050405020304" pitchFamily="18" charset="0"/>
              </a:rPr>
              <a:t>(</a:t>
            </a:r>
            <a:r>
              <a:rPr lang="en-US" sz="2800" i="1" dirty="0">
                <a:latin typeface="Times New Roman" panose="02020603050405020304" pitchFamily="18" charset="0"/>
                <a:cs typeface="Times New Roman" panose="02020603050405020304" pitchFamily="18" charset="0"/>
              </a:rPr>
              <a:t>n</a:t>
            </a:r>
            <a:r>
              <a:rPr lang="en-US" sz="2800" dirty="0" smtClean="0">
                <a:latin typeface="Times New Roman" panose="02020603050405020304" pitchFamily="18" charset="0"/>
                <a:cs typeface="Times New Roman" panose="02020603050405020304" pitchFamily="18" charset="0"/>
              </a:rPr>
              <a:t>)</a:t>
            </a:r>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and </a:t>
            </a:r>
            <a:r>
              <a:rPr lang="en-US" sz="2800" i="1" dirty="0" smtClean="0">
                <a:latin typeface="Times New Roman" panose="02020603050405020304" pitchFamily="18" charset="0"/>
                <a:cs typeface="Times New Roman" panose="02020603050405020304" pitchFamily="18" charset="0"/>
              </a:rPr>
              <a:t>k</a:t>
            </a:r>
            <a:r>
              <a:rPr lang="en-US" sz="2800" dirty="0" smtClean="0">
                <a:latin typeface="Times New Roman" panose="02020603050405020304" pitchFamily="18" charset="0"/>
                <a:cs typeface="Times New Roman" panose="02020603050405020304" pitchFamily="18" charset="0"/>
              </a:rPr>
              <a:t>2</a:t>
            </a:r>
            <a:r>
              <a:rPr lang="en-US" sz="2800" dirty="0">
                <a:latin typeface="Times New Roman" panose="02020603050405020304" pitchFamily="18" charset="0"/>
                <a:cs typeface="Times New Roman" panose="02020603050405020304" pitchFamily="18" charset="0"/>
              </a:rPr>
              <a:t>​⋅</a:t>
            </a:r>
            <a:r>
              <a:rPr lang="en-US" sz="2800" i="1" dirty="0">
                <a:latin typeface="Times New Roman" panose="02020603050405020304" pitchFamily="18" charset="0"/>
                <a:cs typeface="Times New Roman" panose="02020603050405020304" pitchFamily="18" charset="0"/>
              </a:rPr>
              <a:t>f</a:t>
            </a:r>
            <a:r>
              <a:rPr lang="en-US" sz="2800" dirty="0">
                <a:latin typeface="Times New Roman" panose="02020603050405020304" pitchFamily="18" charset="0"/>
                <a:cs typeface="Times New Roman" panose="02020603050405020304" pitchFamily="18" charset="0"/>
              </a:rPr>
              <a:t>(</a:t>
            </a:r>
            <a:r>
              <a:rPr lang="en-US" sz="2800" i="1" dirty="0">
                <a:latin typeface="Times New Roman" panose="02020603050405020304" pitchFamily="18" charset="0"/>
                <a:cs typeface="Times New Roman" panose="02020603050405020304" pitchFamily="18" charset="0"/>
              </a:rPr>
              <a:t>n</a:t>
            </a:r>
            <a:r>
              <a:rPr lang="en-US" sz="2800" dirty="0" smtClean="0">
                <a:latin typeface="Times New Roman" panose="02020603050405020304" pitchFamily="18" charset="0"/>
                <a:cs typeface="Times New Roman" panose="02020603050405020304" pitchFamily="18" charset="0"/>
              </a:rPr>
              <a:t>)</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1416610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1234439"/>
            <a:ext cx="9144000" cy="320040"/>
          </a:xfrm>
          <a:custGeom>
            <a:avLst/>
            <a:gdLst/>
            <a:ahLst/>
            <a:cxnLst/>
            <a:rect l="l" t="t" r="r" b="b"/>
            <a:pathLst>
              <a:path w="9144000" h="320040">
                <a:moveTo>
                  <a:pt x="0" y="320039"/>
                </a:moveTo>
                <a:lnTo>
                  <a:pt x="9144000" y="320039"/>
                </a:lnTo>
                <a:lnTo>
                  <a:pt x="9144000" y="0"/>
                </a:lnTo>
                <a:lnTo>
                  <a:pt x="0" y="0"/>
                </a:lnTo>
                <a:lnTo>
                  <a:pt x="0" y="320039"/>
                </a:lnTo>
                <a:close/>
              </a:path>
            </a:pathLst>
          </a:custGeom>
          <a:solidFill>
            <a:srgbClr val="FFFFFF"/>
          </a:solidFill>
        </p:spPr>
        <p:txBody>
          <a:bodyPr wrap="square" lIns="0" tIns="0" rIns="0" bIns="0" rtlCol="0"/>
          <a:lstStyle/>
          <a:p>
            <a:endParaRPr/>
          </a:p>
        </p:txBody>
      </p:sp>
      <p:sp>
        <p:nvSpPr>
          <p:cNvPr id="3" name="object 3"/>
          <p:cNvSpPr/>
          <p:nvPr/>
        </p:nvSpPr>
        <p:spPr>
          <a:xfrm>
            <a:off x="0" y="1280160"/>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438086"/>
          </a:solidFill>
        </p:spPr>
        <p:txBody>
          <a:bodyPr wrap="square" lIns="0" tIns="0" rIns="0" bIns="0" rtlCol="0"/>
          <a:lstStyle/>
          <a:p>
            <a:endParaRPr/>
          </a:p>
        </p:txBody>
      </p:sp>
      <p:sp>
        <p:nvSpPr>
          <p:cNvPr id="4" name="object 4"/>
          <p:cNvSpPr/>
          <p:nvPr/>
        </p:nvSpPr>
        <p:spPr>
          <a:xfrm>
            <a:off x="0" y="1280160"/>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438086"/>
          </a:solidFill>
        </p:spPr>
        <p:txBody>
          <a:bodyPr wrap="square" lIns="0" tIns="0" rIns="0" bIns="0" rtlCol="0"/>
          <a:lstStyle/>
          <a:p>
            <a:endParaRPr/>
          </a:p>
        </p:txBody>
      </p:sp>
      <p:sp>
        <p:nvSpPr>
          <p:cNvPr id="5" name="object 5"/>
          <p:cNvSpPr/>
          <p:nvPr/>
        </p:nvSpPr>
        <p:spPr>
          <a:xfrm>
            <a:off x="590550" y="1280160"/>
            <a:ext cx="8553450" cy="228600"/>
          </a:xfrm>
          <a:custGeom>
            <a:avLst/>
            <a:gdLst/>
            <a:ahLst/>
            <a:cxnLst/>
            <a:rect l="l" t="t" r="r" b="b"/>
            <a:pathLst>
              <a:path w="8553450" h="228600">
                <a:moveTo>
                  <a:pt x="0" y="0"/>
                </a:moveTo>
                <a:lnTo>
                  <a:pt x="8553450" y="0"/>
                </a:lnTo>
                <a:lnTo>
                  <a:pt x="8553450" y="228600"/>
                </a:lnTo>
                <a:lnTo>
                  <a:pt x="0" y="228600"/>
                </a:lnTo>
                <a:lnTo>
                  <a:pt x="0" y="0"/>
                </a:lnTo>
                <a:close/>
              </a:path>
            </a:pathLst>
          </a:custGeom>
          <a:solidFill>
            <a:srgbClr val="53548A"/>
          </a:solidFill>
        </p:spPr>
        <p:txBody>
          <a:bodyPr wrap="square" lIns="0" tIns="0" rIns="0" bIns="0" rtlCol="0"/>
          <a:lstStyle/>
          <a:p>
            <a:endParaRPr/>
          </a:p>
        </p:txBody>
      </p:sp>
      <p:sp>
        <p:nvSpPr>
          <p:cNvPr id="6" name="object 6"/>
          <p:cNvSpPr/>
          <p:nvPr/>
        </p:nvSpPr>
        <p:spPr>
          <a:xfrm>
            <a:off x="590550" y="1280160"/>
            <a:ext cx="8553450" cy="228600"/>
          </a:xfrm>
          <a:custGeom>
            <a:avLst/>
            <a:gdLst/>
            <a:ahLst/>
            <a:cxnLst/>
            <a:rect l="l" t="t" r="r" b="b"/>
            <a:pathLst>
              <a:path w="8553450" h="228600">
                <a:moveTo>
                  <a:pt x="0" y="0"/>
                </a:moveTo>
                <a:lnTo>
                  <a:pt x="8553450" y="0"/>
                </a:lnTo>
                <a:lnTo>
                  <a:pt x="8553450" y="228600"/>
                </a:lnTo>
                <a:lnTo>
                  <a:pt x="0" y="228600"/>
                </a:lnTo>
                <a:lnTo>
                  <a:pt x="0" y="0"/>
                </a:lnTo>
                <a:close/>
              </a:path>
            </a:pathLst>
          </a:custGeom>
          <a:solidFill>
            <a:srgbClr val="53548A"/>
          </a:solidFill>
        </p:spPr>
        <p:txBody>
          <a:bodyPr wrap="square" lIns="0" tIns="0" rIns="0" bIns="0" rtlCol="0"/>
          <a:lstStyle/>
          <a:p>
            <a:endParaRPr/>
          </a:p>
        </p:txBody>
      </p:sp>
      <p:sp>
        <p:nvSpPr>
          <p:cNvPr id="7" name="object 7"/>
          <p:cNvSpPr/>
          <p:nvPr/>
        </p:nvSpPr>
        <p:spPr>
          <a:xfrm>
            <a:off x="722376" y="6227064"/>
            <a:ext cx="8080248" cy="97535"/>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762000" y="6248400"/>
            <a:ext cx="8001000" cy="0"/>
          </a:xfrm>
          <a:custGeom>
            <a:avLst/>
            <a:gdLst/>
            <a:ahLst/>
            <a:cxnLst/>
            <a:rect l="l" t="t" r="r" b="b"/>
            <a:pathLst>
              <a:path w="8001000">
                <a:moveTo>
                  <a:pt x="0" y="0"/>
                </a:moveTo>
                <a:lnTo>
                  <a:pt x="8001000" y="0"/>
                </a:lnTo>
              </a:path>
            </a:pathLst>
          </a:custGeom>
          <a:ln w="19050">
            <a:solidFill>
              <a:srgbClr val="53548A"/>
            </a:solidFill>
          </a:ln>
        </p:spPr>
        <p:txBody>
          <a:bodyPr wrap="square" lIns="0" tIns="0" rIns="0" bIns="0" rtlCol="0"/>
          <a:lstStyle/>
          <a:p>
            <a:endParaRPr/>
          </a:p>
        </p:txBody>
      </p:sp>
      <p:sp>
        <p:nvSpPr>
          <p:cNvPr id="9" name="object 9"/>
          <p:cNvSpPr txBox="1">
            <a:spLocks noGrp="1"/>
          </p:cNvSpPr>
          <p:nvPr>
            <p:ph type="title"/>
          </p:nvPr>
        </p:nvSpPr>
        <p:spPr>
          <a:xfrm>
            <a:off x="688340" y="421640"/>
            <a:ext cx="1649095" cy="574040"/>
          </a:xfrm>
          <a:prstGeom prst="rect">
            <a:avLst/>
          </a:prstGeom>
        </p:spPr>
        <p:txBody>
          <a:bodyPr vert="horz" wrap="square" lIns="0" tIns="12700" rIns="0" bIns="0" rtlCol="0">
            <a:spAutoFit/>
          </a:bodyPr>
          <a:lstStyle/>
          <a:p>
            <a:pPr marL="12700">
              <a:lnSpc>
                <a:spcPct val="100000"/>
              </a:lnSpc>
              <a:spcBef>
                <a:spcPts val="100"/>
              </a:spcBef>
            </a:pPr>
            <a:r>
              <a:rPr sz="3600" spc="-5" dirty="0"/>
              <a:t>Ex</a:t>
            </a:r>
            <a:r>
              <a:rPr sz="3600" dirty="0"/>
              <a:t>a</a:t>
            </a:r>
            <a:r>
              <a:rPr sz="3600" spc="-5" dirty="0"/>
              <a:t>mp</a:t>
            </a:r>
            <a:r>
              <a:rPr sz="3600" dirty="0"/>
              <a:t>le</a:t>
            </a:r>
            <a:endParaRPr sz="3600"/>
          </a:p>
        </p:txBody>
      </p:sp>
      <p:sp>
        <p:nvSpPr>
          <p:cNvPr id="10" name="object 10"/>
          <p:cNvSpPr txBox="1"/>
          <p:nvPr/>
        </p:nvSpPr>
        <p:spPr>
          <a:xfrm>
            <a:off x="688340" y="1695704"/>
            <a:ext cx="7560945" cy="4021454"/>
          </a:xfrm>
          <a:prstGeom prst="rect">
            <a:avLst/>
          </a:prstGeom>
        </p:spPr>
        <p:txBody>
          <a:bodyPr vert="horz" wrap="square" lIns="0" tIns="13335" rIns="0" bIns="0" rtlCol="0">
            <a:spAutoFit/>
          </a:bodyPr>
          <a:lstStyle/>
          <a:p>
            <a:pPr marL="12700">
              <a:lnSpc>
                <a:spcPct val="100000"/>
              </a:lnSpc>
              <a:spcBef>
                <a:spcPts val="105"/>
              </a:spcBef>
            </a:pPr>
            <a:r>
              <a:rPr sz="3200" dirty="0">
                <a:latin typeface="Times New Roman"/>
                <a:cs typeface="Times New Roman"/>
              </a:rPr>
              <a:t>Show that </a:t>
            </a:r>
            <a:r>
              <a:rPr sz="3200" spc="5" dirty="0">
                <a:solidFill>
                  <a:srgbClr val="0000FF"/>
                </a:solidFill>
                <a:latin typeface="Times New Roman"/>
                <a:cs typeface="Times New Roman"/>
              </a:rPr>
              <a:t>2n</a:t>
            </a:r>
            <a:r>
              <a:rPr sz="3150" spc="7" baseline="25132" dirty="0">
                <a:solidFill>
                  <a:srgbClr val="0000FF"/>
                </a:solidFill>
                <a:latin typeface="Times New Roman"/>
                <a:cs typeface="Times New Roman"/>
              </a:rPr>
              <a:t>2 </a:t>
            </a:r>
            <a:r>
              <a:rPr sz="3200" dirty="0">
                <a:solidFill>
                  <a:srgbClr val="0000FF"/>
                </a:solidFill>
                <a:latin typeface="Times New Roman"/>
                <a:cs typeface="Times New Roman"/>
              </a:rPr>
              <a:t>+ n =</a:t>
            </a:r>
            <a:r>
              <a:rPr sz="3200" spc="-95" dirty="0">
                <a:solidFill>
                  <a:srgbClr val="0000FF"/>
                </a:solidFill>
                <a:latin typeface="Times New Roman"/>
                <a:cs typeface="Times New Roman"/>
              </a:rPr>
              <a:t> </a:t>
            </a:r>
            <a:r>
              <a:rPr sz="3200" spc="5" dirty="0">
                <a:solidFill>
                  <a:srgbClr val="0000FF"/>
                </a:solidFill>
                <a:latin typeface="Times New Roman"/>
                <a:cs typeface="Times New Roman"/>
              </a:rPr>
              <a:t>Θ(n</a:t>
            </a:r>
            <a:r>
              <a:rPr sz="3150" spc="7" baseline="25132" dirty="0">
                <a:solidFill>
                  <a:srgbClr val="0000FF"/>
                </a:solidFill>
                <a:latin typeface="Times New Roman"/>
                <a:cs typeface="Times New Roman"/>
              </a:rPr>
              <a:t>2</a:t>
            </a:r>
            <a:r>
              <a:rPr sz="3200" spc="5" dirty="0">
                <a:solidFill>
                  <a:srgbClr val="0000FF"/>
                </a:solidFill>
                <a:latin typeface="Times New Roman"/>
                <a:cs typeface="Times New Roman"/>
              </a:rPr>
              <a:t>)</a:t>
            </a:r>
            <a:endParaRPr sz="3200">
              <a:latin typeface="Times New Roman"/>
              <a:cs typeface="Times New Roman"/>
            </a:endParaRPr>
          </a:p>
          <a:p>
            <a:pPr marL="621665" marR="5080" indent="-533400">
              <a:lnSpc>
                <a:spcPct val="135100"/>
              </a:lnSpc>
              <a:spcBef>
                <a:spcPts val="2180"/>
              </a:spcBef>
            </a:pPr>
            <a:r>
              <a:rPr sz="2400" spc="-110" dirty="0">
                <a:solidFill>
                  <a:srgbClr val="FF0000"/>
                </a:solidFill>
                <a:latin typeface="Times New Roman"/>
                <a:cs typeface="Times New Roman"/>
              </a:rPr>
              <a:t>We </a:t>
            </a:r>
            <a:r>
              <a:rPr sz="2400" dirty="0">
                <a:solidFill>
                  <a:srgbClr val="FF0000"/>
                </a:solidFill>
                <a:latin typeface="Times New Roman"/>
                <a:cs typeface="Times New Roman"/>
              </a:rPr>
              <a:t>need to </a:t>
            </a:r>
            <a:r>
              <a:rPr sz="2400" spc="-5" dirty="0">
                <a:solidFill>
                  <a:srgbClr val="FF0000"/>
                </a:solidFill>
                <a:latin typeface="Times New Roman"/>
                <a:cs typeface="Times New Roman"/>
              </a:rPr>
              <a:t>find </a:t>
            </a:r>
            <a:r>
              <a:rPr sz="2400" dirty="0">
                <a:solidFill>
                  <a:srgbClr val="FF0000"/>
                </a:solidFill>
                <a:latin typeface="Times New Roman"/>
                <a:cs typeface="Times New Roman"/>
              </a:rPr>
              <a:t>3 positive constants: </a:t>
            </a:r>
            <a:r>
              <a:rPr sz="2800" b="1" dirty="0">
                <a:solidFill>
                  <a:srgbClr val="0000FF"/>
                </a:solidFill>
                <a:latin typeface="Times New Roman"/>
                <a:cs typeface="Times New Roman"/>
              </a:rPr>
              <a:t>c</a:t>
            </a:r>
            <a:r>
              <a:rPr sz="2775" b="1" baseline="-21021" dirty="0">
                <a:solidFill>
                  <a:srgbClr val="0000FF"/>
                </a:solidFill>
                <a:latin typeface="Times New Roman"/>
                <a:cs typeface="Times New Roman"/>
              </a:rPr>
              <a:t>1</a:t>
            </a:r>
            <a:r>
              <a:rPr sz="2800" b="1" dirty="0">
                <a:solidFill>
                  <a:srgbClr val="0000FF"/>
                </a:solidFill>
                <a:latin typeface="Times New Roman"/>
                <a:cs typeface="Times New Roman"/>
              </a:rPr>
              <a:t>, </a:t>
            </a:r>
            <a:r>
              <a:rPr sz="2800" b="1" spc="-5" dirty="0">
                <a:solidFill>
                  <a:srgbClr val="0000FF"/>
                </a:solidFill>
                <a:latin typeface="Times New Roman"/>
                <a:cs typeface="Times New Roman"/>
              </a:rPr>
              <a:t>c</a:t>
            </a:r>
            <a:r>
              <a:rPr sz="2775" b="1" spc="-7" baseline="-21021" dirty="0">
                <a:solidFill>
                  <a:srgbClr val="0000FF"/>
                </a:solidFill>
                <a:latin typeface="Times New Roman"/>
                <a:cs typeface="Times New Roman"/>
              </a:rPr>
              <a:t>2 </a:t>
            </a:r>
            <a:r>
              <a:rPr sz="2400" dirty="0">
                <a:solidFill>
                  <a:srgbClr val="FF0000"/>
                </a:solidFill>
                <a:latin typeface="Times New Roman"/>
                <a:cs typeface="Times New Roman"/>
              </a:rPr>
              <a:t>and </a:t>
            </a:r>
            <a:r>
              <a:rPr sz="2800" b="1" spc="5" dirty="0">
                <a:solidFill>
                  <a:srgbClr val="0000FF"/>
                </a:solidFill>
                <a:latin typeface="Times New Roman"/>
                <a:cs typeface="Times New Roman"/>
              </a:rPr>
              <a:t>n</a:t>
            </a:r>
            <a:r>
              <a:rPr sz="2775" b="1" spc="7" baseline="-21021" dirty="0">
                <a:solidFill>
                  <a:srgbClr val="0000FF"/>
                </a:solidFill>
                <a:latin typeface="Times New Roman"/>
                <a:cs typeface="Times New Roman"/>
              </a:rPr>
              <a:t>0 </a:t>
            </a:r>
            <a:r>
              <a:rPr sz="2400" spc="-5" dirty="0">
                <a:solidFill>
                  <a:srgbClr val="FF0000"/>
                </a:solidFill>
                <a:latin typeface="Times New Roman"/>
                <a:cs typeface="Times New Roman"/>
              </a:rPr>
              <a:t>such </a:t>
            </a:r>
            <a:r>
              <a:rPr sz="2400" dirty="0">
                <a:solidFill>
                  <a:srgbClr val="FF0000"/>
                </a:solidFill>
                <a:latin typeface="Times New Roman"/>
                <a:cs typeface="Times New Roman"/>
              </a:rPr>
              <a:t>that:  </a:t>
            </a:r>
            <a:r>
              <a:rPr sz="2400" dirty="0">
                <a:solidFill>
                  <a:srgbClr val="0000FF"/>
                </a:solidFill>
                <a:latin typeface="Times New Roman"/>
                <a:cs typeface="Times New Roman"/>
              </a:rPr>
              <a:t>0 ≤ </a:t>
            </a:r>
            <a:r>
              <a:rPr sz="2400" spc="-5" dirty="0">
                <a:solidFill>
                  <a:srgbClr val="0000FF"/>
                </a:solidFill>
                <a:latin typeface="Times New Roman"/>
                <a:cs typeface="Times New Roman"/>
              </a:rPr>
              <a:t>c</a:t>
            </a:r>
            <a:r>
              <a:rPr sz="2400" spc="-7" baseline="-20833" dirty="0">
                <a:solidFill>
                  <a:srgbClr val="0000FF"/>
                </a:solidFill>
                <a:latin typeface="Times New Roman"/>
                <a:cs typeface="Times New Roman"/>
              </a:rPr>
              <a:t>1</a:t>
            </a:r>
            <a:r>
              <a:rPr sz="2400" spc="-5" dirty="0">
                <a:solidFill>
                  <a:srgbClr val="0000FF"/>
                </a:solidFill>
                <a:latin typeface="Times New Roman"/>
                <a:cs typeface="Times New Roman"/>
              </a:rPr>
              <a:t>n</a:t>
            </a:r>
            <a:r>
              <a:rPr sz="2400" spc="-7" baseline="24305" dirty="0">
                <a:solidFill>
                  <a:srgbClr val="0000FF"/>
                </a:solidFill>
                <a:latin typeface="Times New Roman"/>
                <a:cs typeface="Times New Roman"/>
              </a:rPr>
              <a:t>2 </a:t>
            </a:r>
            <a:r>
              <a:rPr sz="2400" dirty="0">
                <a:solidFill>
                  <a:srgbClr val="0000FF"/>
                </a:solidFill>
                <a:latin typeface="Times New Roman"/>
                <a:cs typeface="Times New Roman"/>
              </a:rPr>
              <a:t>≤ </a:t>
            </a:r>
            <a:r>
              <a:rPr sz="2400" spc="-5" dirty="0">
                <a:solidFill>
                  <a:srgbClr val="0000FF"/>
                </a:solidFill>
                <a:latin typeface="Times New Roman"/>
                <a:cs typeface="Times New Roman"/>
              </a:rPr>
              <a:t>2n</a:t>
            </a:r>
            <a:r>
              <a:rPr sz="2400" spc="-7" baseline="24305" dirty="0">
                <a:solidFill>
                  <a:srgbClr val="0000FF"/>
                </a:solidFill>
                <a:latin typeface="Times New Roman"/>
                <a:cs typeface="Times New Roman"/>
              </a:rPr>
              <a:t>2 </a:t>
            </a:r>
            <a:r>
              <a:rPr sz="2400" dirty="0">
                <a:solidFill>
                  <a:srgbClr val="0000FF"/>
                </a:solidFill>
                <a:latin typeface="Times New Roman"/>
                <a:cs typeface="Times New Roman"/>
              </a:rPr>
              <a:t>+ n ≤ </a:t>
            </a:r>
            <a:r>
              <a:rPr sz="2400" spc="-5" dirty="0">
                <a:solidFill>
                  <a:srgbClr val="0000FF"/>
                </a:solidFill>
                <a:latin typeface="Times New Roman"/>
                <a:cs typeface="Times New Roman"/>
              </a:rPr>
              <a:t>c</a:t>
            </a:r>
            <a:r>
              <a:rPr sz="2400" spc="-7" baseline="-20833" dirty="0">
                <a:solidFill>
                  <a:srgbClr val="0000FF"/>
                </a:solidFill>
                <a:latin typeface="Times New Roman"/>
                <a:cs typeface="Times New Roman"/>
              </a:rPr>
              <a:t>2</a:t>
            </a:r>
            <a:r>
              <a:rPr sz="2400" spc="-5" dirty="0">
                <a:solidFill>
                  <a:srgbClr val="0000FF"/>
                </a:solidFill>
                <a:latin typeface="Times New Roman"/>
                <a:cs typeface="Times New Roman"/>
              </a:rPr>
              <a:t>n</a:t>
            </a:r>
            <a:r>
              <a:rPr sz="2400" spc="-7" baseline="24305" dirty="0">
                <a:solidFill>
                  <a:srgbClr val="0000FF"/>
                </a:solidFill>
                <a:latin typeface="Times New Roman"/>
                <a:cs typeface="Times New Roman"/>
              </a:rPr>
              <a:t>2 </a:t>
            </a:r>
            <a:r>
              <a:rPr sz="2400" spc="-5" dirty="0">
                <a:solidFill>
                  <a:srgbClr val="FF0000"/>
                </a:solidFill>
                <a:latin typeface="Times New Roman"/>
                <a:cs typeface="Times New Roman"/>
              </a:rPr>
              <a:t>for </a:t>
            </a:r>
            <a:r>
              <a:rPr sz="2400" dirty="0">
                <a:solidFill>
                  <a:srgbClr val="FF0000"/>
                </a:solidFill>
                <a:latin typeface="Times New Roman"/>
                <a:cs typeface="Times New Roman"/>
              </a:rPr>
              <a:t>all </a:t>
            </a:r>
            <a:r>
              <a:rPr sz="2400" dirty="0">
                <a:solidFill>
                  <a:srgbClr val="0000FF"/>
                </a:solidFill>
                <a:latin typeface="Times New Roman"/>
                <a:cs typeface="Times New Roman"/>
              </a:rPr>
              <a:t>n ≥</a:t>
            </a:r>
            <a:r>
              <a:rPr sz="2400" spc="-50" dirty="0">
                <a:solidFill>
                  <a:srgbClr val="0000FF"/>
                </a:solidFill>
                <a:latin typeface="Times New Roman"/>
                <a:cs typeface="Times New Roman"/>
              </a:rPr>
              <a:t> </a:t>
            </a:r>
            <a:r>
              <a:rPr sz="2400" spc="-5" dirty="0">
                <a:solidFill>
                  <a:srgbClr val="0000FF"/>
                </a:solidFill>
                <a:latin typeface="Times New Roman"/>
                <a:cs typeface="Times New Roman"/>
              </a:rPr>
              <a:t>n</a:t>
            </a:r>
            <a:r>
              <a:rPr sz="2400" spc="-7" baseline="-20833" dirty="0">
                <a:solidFill>
                  <a:srgbClr val="0000FF"/>
                </a:solidFill>
                <a:latin typeface="Times New Roman"/>
                <a:cs typeface="Times New Roman"/>
              </a:rPr>
              <a:t>0</a:t>
            </a:r>
            <a:endParaRPr sz="2400" baseline="-20833">
              <a:latin typeface="Times New Roman"/>
              <a:cs typeface="Times New Roman"/>
            </a:endParaRPr>
          </a:p>
          <a:p>
            <a:pPr marL="1383665">
              <a:lnSpc>
                <a:spcPct val="100000"/>
              </a:lnSpc>
              <a:spcBef>
                <a:spcPts val="1920"/>
              </a:spcBef>
            </a:pPr>
            <a:r>
              <a:rPr sz="2400" spc="-5" dirty="0">
                <a:solidFill>
                  <a:srgbClr val="0000FF"/>
                </a:solidFill>
                <a:latin typeface="Times New Roman"/>
                <a:cs typeface="Times New Roman"/>
              </a:rPr>
              <a:t>c</a:t>
            </a:r>
            <a:r>
              <a:rPr sz="2400" spc="-7" baseline="-20833" dirty="0">
                <a:solidFill>
                  <a:srgbClr val="0000FF"/>
                </a:solidFill>
                <a:latin typeface="Times New Roman"/>
                <a:cs typeface="Times New Roman"/>
              </a:rPr>
              <a:t>1 </a:t>
            </a:r>
            <a:r>
              <a:rPr sz="2400" dirty="0">
                <a:solidFill>
                  <a:srgbClr val="0000FF"/>
                </a:solidFill>
                <a:latin typeface="Times New Roman"/>
                <a:cs typeface="Times New Roman"/>
              </a:rPr>
              <a:t>≤ 2 + (1/n) ≤ </a:t>
            </a:r>
            <a:r>
              <a:rPr sz="2400" spc="-5" dirty="0">
                <a:solidFill>
                  <a:srgbClr val="0000FF"/>
                </a:solidFill>
                <a:latin typeface="Times New Roman"/>
                <a:cs typeface="Times New Roman"/>
              </a:rPr>
              <a:t>c</a:t>
            </a:r>
            <a:r>
              <a:rPr sz="2400" spc="-7" baseline="-20833" dirty="0">
                <a:solidFill>
                  <a:srgbClr val="0000FF"/>
                </a:solidFill>
                <a:latin typeface="Times New Roman"/>
                <a:cs typeface="Times New Roman"/>
              </a:rPr>
              <a:t>2 </a:t>
            </a:r>
            <a:r>
              <a:rPr sz="2400" spc="-5" dirty="0">
                <a:solidFill>
                  <a:srgbClr val="FF0000"/>
                </a:solidFill>
                <a:latin typeface="Times New Roman"/>
                <a:cs typeface="Times New Roman"/>
              </a:rPr>
              <a:t>for </a:t>
            </a:r>
            <a:r>
              <a:rPr sz="2400" dirty="0">
                <a:solidFill>
                  <a:srgbClr val="FF0000"/>
                </a:solidFill>
                <a:latin typeface="Times New Roman"/>
                <a:cs typeface="Times New Roman"/>
              </a:rPr>
              <a:t>all </a:t>
            </a:r>
            <a:r>
              <a:rPr sz="2400" dirty="0">
                <a:solidFill>
                  <a:srgbClr val="0000FF"/>
                </a:solidFill>
                <a:latin typeface="Times New Roman"/>
                <a:cs typeface="Times New Roman"/>
              </a:rPr>
              <a:t>n ≥</a:t>
            </a:r>
            <a:r>
              <a:rPr sz="2400" spc="-125" dirty="0">
                <a:solidFill>
                  <a:srgbClr val="0000FF"/>
                </a:solidFill>
                <a:latin typeface="Times New Roman"/>
                <a:cs typeface="Times New Roman"/>
              </a:rPr>
              <a:t> </a:t>
            </a:r>
            <a:r>
              <a:rPr sz="2400" spc="-5" dirty="0">
                <a:solidFill>
                  <a:srgbClr val="0000FF"/>
                </a:solidFill>
                <a:latin typeface="Times New Roman"/>
                <a:cs typeface="Times New Roman"/>
              </a:rPr>
              <a:t>n</a:t>
            </a:r>
            <a:r>
              <a:rPr sz="2400" spc="-7" baseline="-20833" dirty="0">
                <a:solidFill>
                  <a:srgbClr val="0000FF"/>
                </a:solidFill>
                <a:latin typeface="Times New Roman"/>
                <a:cs typeface="Times New Roman"/>
              </a:rPr>
              <a:t>0</a:t>
            </a:r>
            <a:endParaRPr sz="2400" baseline="-20833">
              <a:latin typeface="Times New Roman"/>
              <a:cs typeface="Times New Roman"/>
            </a:endParaRPr>
          </a:p>
          <a:p>
            <a:pPr>
              <a:lnSpc>
                <a:spcPct val="100000"/>
              </a:lnSpc>
              <a:spcBef>
                <a:spcPts val="5"/>
              </a:spcBef>
            </a:pPr>
            <a:endParaRPr sz="2950">
              <a:latin typeface="Times New Roman"/>
              <a:cs typeface="Times New Roman"/>
            </a:endParaRPr>
          </a:p>
          <a:p>
            <a:pPr marL="240665">
              <a:lnSpc>
                <a:spcPct val="100000"/>
              </a:lnSpc>
            </a:pPr>
            <a:r>
              <a:rPr sz="2400" spc="-5" dirty="0">
                <a:solidFill>
                  <a:srgbClr val="FF0000"/>
                </a:solidFill>
                <a:latin typeface="Times New Roman"/>
                <a:cs typeface="Times New Roman"/>
              </a:rPr>
              <a:t>Choose </a:t>
            </a:r>
            <a:r>
              <a:rPr sz="2400" spc="-5" dirty="0">
                <a:solidFill>
                  <a:srgbClr val="0000FF"/>
                </a:solidFill>
                <a:latin typeface="Times New Roman"/>
                <a:cs typeface="Times New Roman"/>
              </a:rPr>
              <a:t>c</a:t>
            </a:r>
            <a:r>
              <a:rPr sz="2400" spc="-7" baseline="-20833" dirty="0">
                <a:solidFill>
                  <a:srgbClr val="0000FF"/>
                </a:solidFill>
                <a:latin typeface="Times New Roman"/>
                <a:cs typeface="Times New Roman"/>
              </a:rPr>
              <a:t>1 </a:t>
            </a:r>
            <a:r>
              <a:rPr sz="2400" dirty="0">
                <a:solidFill>
                  <a:srgbClr val="0000FF"/>
                </a:solidFill>
                <a:latin typeface="Times New Roman"/>
                <a:cs typeface="Times New Roman"/>
              </a:rPr>
              <a:t>= 2, </a:t>
            </a:r>
            <a:r>
              <a:rPr sz="2400" spc="-5" dirty="0">
                <a:solidFill>
                  <a:srgbClr val="0000FF"/>
                </a:solidFill>
                <a:latin typeface="Times New Roman"/>
                <a:cs typeface="Times New Roman"/>
              </a:rPr>
              <a:t>c</a:t>
            </a:r>
            <a:r>
              <a:rPr sz="2400" spc="-7" baseline="-20833" dirty="0">
                <a:solidFill>
                  <a:srgbClr val="0000FF"/>
                </a:solidFill>
                <a:latin typeface="Times New Roman"/>
                <a:cs typeface="Times New Roman"/>
              </a:rPr>
              <a:t>2 </a:t>
            </a:r>
            <a:r>
              <a:rPr sz="2400" dirty="0">
                <a:solidFill>
                  <a:srgbClr val="0000FF"/>
                </a:solidFill>
                <a:latin typeface="Times New Roman"/>
                <a:cs typeface="Times New Roman"/>
              </a:rPr>
              <a:t>= 3, </a:t>
            </a:r>
            <a:r>
              <a:rPr sz="2400" dirty="0">
                <a:solidFill>
                  <a:srgbClr val="FF0000"/>
                </a:solidFill>
                <a:latin typeface="Times New Roman"/>
                <a:cs typeface="Times New Roman"/>
              </a:rPr>
              <a:t>and </a:t>
            </a:r>
            <a:r>
              <a:rPr sz="2400" spc="-5" dirty="0">
                <a:solidFill>
                  <a:srgbClr val="0000FF"/>
                </a:solidFill>
                <a:latin typeface="Times New Roman"/>
                <a:cs typeface="Times New Roman"/>
              </a:rPr>
              <a:t>n</a:t>
            </a:r>
            <a:r>
              <a:rPr sz="2400" spc="-7" baseline="-20833" dirty="0">
                <a:solidFill>
                  <a:srgbClr val="0000FF"/>
                </a:solidFill>
                <a:latin typeface="Times New Roman"/>
                <a:cs typeface="Times New Roman"/>
              </a:rPr>
              <a:t>0 </a:t>
            </a:r>
            <a:r>
              <a:rPr sz="2400" dirty="0">
                <a:solidFill>
                  <a:srgbClr val="0000FF"/>
                </a:solidFill>
                <a:latin typeface="Times New Roman"/>
                <a:cs typeface="Times New Roman"/>
              </a:rPr>
              <a:t>=</a:t>
            </a:r>
            <a:r>
              <a:rPr sz="2400" spc="-30" dirty="0">
                <a:solidFill>
                  <a:srgbClr val="0000FF"/>
                </a:solidFill>
                <a:latin typeface="Times New Roman"/>
                <a:cs typeface="Times New Roman"/>
              </a:rPr>
              <a:t> </a:t>
            </a:r>
            <a:r>
              <a:rPr sz="2400" dirty="0">
                <a:solidFill>
                  <a:srgbClr val="0000FF"/>
                </a:solidFill>
                <a:latin typeface="Times New Roman"/>
                <a:cs typeface="Times New Roman"/>
              </a:rPr>
              <a:t>1</a:t>
            </a:r>
            <a:endParaRPr sz="2400">
              <a:latin typeface="Times New Roman"/>
              <a:cs typeface="Times New Roman"/>
            </a:endParaRPr>
          </a:p>
          <a:p>
            <a:pPr>
              <a:lnSpc>
                <a:spcPct val="100000"/>
              </a:lnSpc>
              <a:spcBef>
                <a:spcPts val="5"/>
              </a:spcBef>
            </a:pPr>
            <a:endParaRPr sz="2500">
              <a:latin typeface="Times New Roman"/>
              <a:cs typeface="Times New Roman"/>
            </a:endParaRPr>
          </a:p>
          <a:p>
            <a:pPr marL="2070100">
              <a:lnSpc>
                <a:spcPct val="100000"/>
              </a:lnSpc>
            </a:pPr>
            <a:r>
              <a:rPr sz="2400" dirty="0">
                <a:solidFill>
                  <a:srgbClr val="0000FF"/>
                </a:solidFill>
                <a:latin typeface="Wingdings"/>
                <a:cs typeface="Wingdings"/>
              </a:rPr>
              <a:t></a:t>
            </a:r>
            <a:r>
              <a:rPr sz="2400" dirty="0">
                <a:solidFill>
                  <a:srgbClr val="0000FF"/>
                </a:solidFill>
                <a:latin typeface="Times New Roman"/>
                <a:cs typeface="Times New Roman"/>
              </a:rPr>
              <a:t> </a:t>
            </a:r>
            <a:r>
              <a:rPr sz="2400" spc="-5" dirty="0">
                <a:solidFill>
                  <a:srgbClr val="0000FF"/>
                </a:solidFill>
                <a:latin typeface="Times New Roman"/>
                <a:cs typeface="Times New Roman"/>
              </a:rPr>
              <a:t>2n</a:t>
            </a:r>
            <a:r>
              <a:rPr sz="2400" spc="-7" baseline="24305" dirty="0">
                <a:solidFill>
                  <a:srgbClr val="0000FF"/>
                </a:solidFill>
                <a:latin typeface="Times New Roman"/>
                <a:cs typeface="Times New Roman"/>
              </a:rPr>
              <a:t>2 </a:t>
            </a:r>
            <a:r>
              <a:rPr sz="2400" dirty="0">
                <a:solidFill>
                  <a:srgbClr val="0000FF"/>
                </a:solidFill>
                <a:latin typeface="Times New Roman"/>
                <a:cs typeface="Times New Roman"/>
              </a:rPr>
              <a:t>≤ </a:t>
            </a:r>
            <a:r>
              <a:rPr sz="2400" spc="-5" dirty="0">
                <a:solidFill>
                  <a:srgbClr val="0000FF"/>
                </a:solidFill>
                <a:latin typeface="Times New Roman"/>
                <a:cs typeface="Times New Roman"/>
              </a:rPr>
              <a:t>2n</a:t>
            </a:r>
            <a:r>
              <a:rPr sz="2400" spc="-7" baseline="24305" dirty="0">
                <a:solidFill>
                  <a:srgbClr val="0000FF"/>
                </a:solidFill>
                <a:latin typeface="Times New Roman"/>
                <a:cs typeface="Times New Roman"/>
              </a:rPr>
              <a:t>2 </a:t>
            </a:r>
            <a:r>
              <a:rPr sz="2400" dirty="0">
                <a:solidFill>
                  <a:srgbClr val="0000FF"/>
                </a:solidFill>
                <a:latin typeface="Times New Roman"/>
                <a:cs typeface="Times New Roman"/>
              </a:rPr>
              <a:t>+ n ≤ </a:t>
            </a:r>
            <a:r>
              <a:rPr sz="2400" spc="-5" dirty="0">
                <a:solidFill>
                  <a:srgbClr val="0000FF"/>
                </a:solidFill>
                <a:latin typeface="Times New Roman"/>
                <a:cs typeface="Times New Roman"/>
              </a:rPr>
              <a:t>3n</a:t>
            </a:r>
            <a:r>
              <a:rPr sz="2400" spc="-7" baseline="24305" dirty="0">
                <a:solidFill>
                  <a:srgbClr val="0000FF"/>
                </a:solidFill>
                <a:latin typeface="Times New Roman"/>
                <a:cs typeface="Times New Roman"/>
              </a:rPr>
              <a:t>2 </a:t>
            </a:r>
            <a:r>
              <a:rPr sz="2400" spc="-5" dirty="0">
                <a:solidFill>
                  <a:srgbClr val="FF0000"/>
                </a:solidFill>
                <a:latin typeface="Times New Roman"/>
                <a:cs typeface="Times New Roman"/>
              </a:rPr>
              <a:t>for </a:t>
            </a:r>
            <a:r>
              <a:rPr sz="2400" dirty="0">
                <a:solidFill>
                  <a:srgbClr val="FF0000"/>
                </a:solidFill>
                <a:latin typeface="Times New Roman"/>
                <a:cs typeface="Times New Roman"/>
              </a:rPr>
              <a:t>all </a:t>
            </a:r>
            <a:r>
              <a:rPr sz="2400" dirty="0">
                <a:solidFill>
                  <a:srgbClr val="0000FF"/>
                </a:solidFill>
                <a:latin typeface="Times New Roman"/>
                <a:cs typeface="Times New Roman"/>
              </a:rPr>
              <a:t>n ≥</a:t>
            </a:r>
            <a:r>
              <a:rPr sz="2400" spc="-190" dirty="0">
                <a:solidFill>
                  <a:srgbClr val="0000FF"/>
                </a:solidFill>
                <a:latin typeface="Times New Roman"/>
                <a:cs typeface="Times New Roman"/>
              </a:rPr>
              <a:t> </a:t>
            </a:r>
            <a:r>
              <a:rPr sz="2400" dirty="0">
                <a:solidFill>
                  <a:srgbClr val="0000FF"/>
                </a:solidFill>
                <a:latin typeface="Times New Roman"/>
                <a:cs typeface="Times New Roman"/>
              </a:rPr>
              <a:t>1</a:t>
            </a:r>
            <a:endParaRPr sz="2400">
              <a:latin typeface="Times New Roman"/>
              <a:cs typeface="Times New Roman"/>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1234439"/>
            <a:ext cx="9144000" cy="320040"/>
          </a:xfrm>
          <a:custGeom>
            <a:avLst/>
            <a:gdLst/>
            <a:ahLst/>
            <a:cxnLst/>
            <a:rect l="l" t="t" r="r" b="b"/>
            <a:pathLst>
              <a:path w="9144000" h="320040">
                <a:moveTo>
                  <a:pt x="0" y="320039"/>
                </a:moveTo>
                <a:lnTo>
                  <a:pt x="9144000" y="320039"/>
                </a:lnTo>
                <a:lnTo>
                  <a:pt x="9144000" y="0"/>
                </a:lnTo>
                <a:lnTo>
                  <a:pt x="0" y="0"/>
                </a:lnTo>
                <a:lnTo>
                  <a:pt x="0" y="320039"/>
                </a:lnTo>
                <a:close/>
              </a:path>
            </a:pathLst>
          </a:custGeom>
          <a:solidFill>
            <a:srgbClr val="FFFFFF"/>
          </a:solidFill>
        </p:spPr>
        <p:txBody>
          <a:bodyPr wrap="square" lIns="0" tIns="0" rIns="0" bIns="0" rtlCol="0"/>
          <a:lstStyle/>
          <a:p>
            <a:endParaRPr/>
          </a:p>
        </p:txBody>
      </p:sp>
      <p:sp>
        <p:nvSpPr>
          <p:cNvPr id="3" name="object 3"/>
          <p:cNvSpPr/>
          <p:nvPr/>
        </p:nvSpPr>
        <p:spPr>
          <a:xfrm>
            <a:off x="0" y="1280160"/>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438086"/>
          </a:solidFill>
        </p:spPr>
        <p:txBody>
          <a:bodyPr wrap="square" lIns="0" tIns="0" rIns="0" bIns="0" rtlCol="0"/>
          <a:lstStyle/>
          <a:p>
            <a:endParaRPr/>
          </a:p>
        </p:txBody>
      </p:sp>
      <p:sp>
        <p:nvSpPr>
          <p:cNvPr id="4" name="object 4"/>
          <p:cNvSpPr/>
          <p:nvPr/>
        </p:nvSpPr>
        <p:spPr>
          <a:xfrm>
            <a:off x="0" y="1280160"/>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438086"/>
          </a:solidFill>
        </p:spPr>
        <p:txBody>
          <a:bodyPr wrap="square" lIns="0" tIns="0" rIns="0" bIns="0" rtlCol="0"/>
          <a:lstStyle/>
          <a:p>
            <a:endParaRPr/>
          </a:p>
        </p:txBody>
      </p:sp>
      <p:sp>
        <p:nvSpPr>
          <p:cNvPr id="5" name="object 5"/>
          <p:cNvSpPr/>
          <p:nvPr/>
        </p:nvSpPr>
        <p:spPr>
          <a:xfrm>
            <a:off x="590550" y="1280160"/>
            <a:ext cx="8553450" cy="228600"/>
          </a:xfrm>
          <a:custGeom>
            <a:avLst/>
            <a:gdLst/>
            <a:ahLst/>
            <a:cxnLst/>
            <a:rect l="l" t="t" r="r" b="b"/>
            <a:pathLst>
              <a:path w="8553450" h="228600">
                <a:moveTo>
                  <a:pt x="0" y="0"/>
                </a:moveTo>
                <a:lnTo>
                  <a:pt x="8553450" y="0"/>
                </a:lnTo>
                <a:lnTo>
                  <a:pt x="8553450" y="228600"/>
                </a:lnTo>
                <a:lnTo>
                  <a:pt x="0" y="228600"/>
                </a:lnTo>
                <a:lnTo>
                  <a:pt x="0" y="0"/>
                </a:lnTo>
                <a:close/>
              </a:path>
            </a:pathLst>
          </a:custGeom>
          <a:solidFill>
            <a:srgbClr val="53548A"/>
          </a:solidFill>
        </p:spPr>
        <p:txBody>
          <a:bodyPr wrap="square" lIns="0" tIns="0" rIns="0" bIns="0" rtlCol="0"/>
          <a:lstStyle/>
          <a:p>
            <a:endParaRPr/>
          </a:p>
        </p:txBody>
      </p:sp>
      <p:sp>
        <p:nvSpPr>
          <p:cNvPr id="6" name="object 6"/>
          <p:cNvSpPr/>
          <p:nvPr/>
        </p:nvSpPr>
        <p:spPr>
          <a:xfrm>
            <a:off x="590550" y="1280160"/>
            <a:ext cx="8553450" cy="228600"/>
          </a:xfrm>
          <a:custGeom>
            <a:avLst/>
            <a:gdLst/>
            <a:ahLst/>
            <a:cxnLst/>
            <a:rect l="l" t="t" r="r" b="b"/>
            <a:pathLst>
              <a:path w="8553450" h="228600">
                <a:moveTo>
                  <a:pt x="0" y="0"/>
                </a:moveTo>
                <a:lnTo>
                  <a:pt x="8553450" y="0"/>
                </a:lnTo>
                <a:lnTo>
                  <a:pt x="8553450" y="228600"/>
                </a:lnTo>
                <a:lnTo>
                  <a:pt x="0" y="228600"/>
                </a:lnTo>
                <a:lnTo>
                  <a:pt x="0" y="0"/>
                </a:lnTo>
                <a:close/>
              </a:path>
            </a:pathLst>
          </a:custGeom>
          <a:solidFill>
            <a:srgbClr val="53548A"/>
          </a:solidFill>
        </p:spPr>
        <p:txBody>
          <a:bodyPr wrap="square" lIns="0" tIns="0" rIns="0" bIns="0" rtlCol="0"/>
          <a:lstStyle/>
          <a:p>
            <a:endParaRPr/>
          </a:p>
        </p:txBody>
      </p:sp>
      <p:sp>
        <p:nvSpPr>
          <p:cNvPr id="7" name="object 7"/>
          <p:cNvSpPr/>
          <p:nvPr/>
        </p:nvSpPr>
        <p:spPr>
          <a:xfrm>
            <a:off x="722376" y="6227064"/>
            <a:ext cx="8080248" cy="97535"/>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762000" y="6248400"/>
            <a:ext cx="8001000" cy="0"/>
          </a:xfrm>
          <a:custGeom>
            <a:avLst/>
            <a:gdLst/>
            <a:ahLst/>
            <a:cxnLst/>
            <a:rect l="l" t="t" r="r" b="b"/>
            <a:pathLst>
              <a:path w="8001000">
                <a:moveTo>
                  <a:pt x="0" y="0"/>
                </a:moveTo>
                <a:lnTo>
                  <a:pt x="8001000" y="0"/>
                </a:lnTo>
              </a:path>
            </a:pathLst>
          </a:custGeom>
          <a:ln w="19050">
            <a:solidFill>
              <a:srgbClr val="53548A"/>
            </a:solidFill>
          </a:ln>
        </p:spPr>
        <p:txBody>
          <a:bodyPr wrap="square" lIns="0" tIns="0" rIns="0" bIns="0" rtlCol="0"/>
          <a:lstStyle/>
          <a:p>
            <a:endParaRPr/>
          </a:p>
        </p:txBody>
      </p:sp>
      <p:sp>
        <p:nvSpPr>
          <p:cNvPr id="9" name="object 9"/>
          <p:cNvSpPr txBox="1">
            <a:spLocks noGrp="1"/>
          </p:cNvSpPr>
          <p:nvPr>
            <p:ph type="title"/>
          </p:nvPr>
        </p:nvSpPr>
        <p:spPr>
          <a:xfrm>
            <a:off x="688340" y="421640"/>
            <a:ext cx="1649095" cy="574040"/>
          </a:xfrm>
          <a:prstGeom prst="rect">
            <a:avLst/>
          </a:prstGeom>
        </p:spPr>
        <p:txBody>
          <a:bodyPr vert="horz" wrap="square" lIns="0" tIns="12700" rIns="0" bIns="0" rtlCol="0">
            <a:spAutoFit/>
          </a:bodyPr>
          <a:lstStyle/>
          <a:p>
            <a:pPr marL="12700">
              <a:lnSpc>
                <a:spcPct val="100000"/>
              </a:lnSpc>
              <a:spcBef>
                <a:spcPts val="100"/>
              </a:spcBef>
            </a:pPr>
            <a:r>
              <a:rPr sz="3600" spc="-5" dirty="0"/>
              <a:t>Ex</a:t>
            </a:r>
            <a:r>
              <a:rPr sz="3600" dirty="0"/>
              <a:t>a</a:t>
            </a:r>
            <a:r>
              <a:rPr sz="3600" spc="-5" dirty="0"/>
              <a:t>mp</a:t>
            </a:r>
            <a:r>
              <a:rPr sz="3600" dirty="0"/>
              <a:t>le</a:t>
            </a:r>
            <a:endParaRPr sz="3600"/>
          </a:p>
        </p:txBody>
      </p:sp>
      <p:sp>
        <p:nvSpPr>
          <p:cNvPr id="10" name="object 10"/>
          <p:cNvSpPr/>
          <p:nvPr/>
        </p:nvSpPr>
        <p:spPr>
          <a:xfrm>
            <a:off x="2590800" y="1600206"/>
            <a:ext cx="2506751" cy="893654"/>
          </a:xfrm>
          <a:prstGeom prst="rect">
            <a:avLst/>
          </a:prstGeom>
          <a:blipFill>
            <a:blip r:embed="rId3" cstate="print"/>
            <a:stretch>
              <a:fillRect/>
            </a:stretch>
          </a:blipFill>
        </p:spPr>
        <p:txBody>
          <a:bodyPr wrap="square" lIns="0" tIns="0" rIns="0" bIns="0" rtlCol="0"/>
          <a:lstStyle/>
          <a:p>
            <a:endParaRPr/>
          </a:p>
        </p:txBody>
      </p:sp>
      <p:sp>
        <p:nvSpPr>
          <p:cNvPr id="11" name="object 11"/>
          <p:cNvSpPr/>
          <p:nvPr/>
        </p:nvSpPr>
        <p:spPr>
          <a:xfrm>
            <a:off x="2667000" y="2971806"/>
            <a:ext cx="1363306" cy="893667"/>
          </a:xfrm>
          <a:prstGeom prst="rect">
            <a:avLst/>
          </a:prstGeom>
          <a:blipFill>
            <a:blip r:embed="rId4" cstate="print"/>
            <a:stretch>
              <a:fillRect/>
            </a:stretch>
          </a:blipFill>
        </p:spPr>
        <p:txBody>
          <a:bodyPr wrap="square" lIns="0" tIns="0" rIns="0" bIns="0" rtlCol="0"/>
          <a:lstStyle/>
          <a:p>
            <a:endParaRPr/>
          </a:p>
        </p:txBody>
      </p:sp>
      <p:sp>
        <p:nvSpPr>
          <p:cNvPr id="12" name="object 12"/>
          <p:cNvSpPr/>
          <p:nvPr/>
        </p:nvSpPr>
        <p:spPr>
          <a:xfrm>
            <a:off x="2286000" y="3962406"/>
            <a:ext cx="2036254" cy="893667"/>
          </a:xfrm>
          <a:prstGeom prst="rect">
            <a:avLst/>
          </a:prstGeom>
          <a:blipFill>
            <a:blip r:embed="rId5" cstate="print"/>
            <a:stretch>
              <a:fillRect/>
            </a:stretch>
          </a:blipFill>
        </p:spPr>
        <p:txBody>
          <a:bodyPr wrap="square" lIns="0" tIns="0" rIns="0" bIns="0" rtlCol="0"/>
          <a:lstStyle/>
          <a:p>
            <a:endParaRPr/>
          </a:p>
        </p:txBody>
      </p:sp>
      <p:sp>
        <p:nvSpPr>
          <p:cNvPr id="13" name="object 13"/>
          <p:cNvSpPr txBox="1"/>
          <p:nvPr/>
        </p:nvSpPr>
        <p:spPr>
          <a:xfrm>
            <a:off x="688340" y="1695704"/>
            <a:ext cx="7484745" cy="2950210"/>
          </a:xfrm>
          <a:prstGeom prst="rect">
            <a:avLst/>
          </a:prstGeom>
        </p:spPr>
        <p:txBody>
          <a:bodyPr vert="horz" wrap="square" lIns="0" tIns="13335" rIns="0" bIns="0" rtlCol="0">
            <a:spAutoFit/>
          </a:bodyPr>
          <a:lstStyle/>
          <a:p>
            <a:pPr marL="12700">
              <a:lnSpc>
                <a:spcPct val="100000"/>
              </a:lnSpc>
              <a:spcBef>
                <a:spcPts val="105"/>
              </a:spcBef>
            </a:pPr>
            <a:r>
              <a:rPr sz="3200" dirty="0">
                <a:latin typeface="Times New Roman"/>
                <a:cs typeface="Times New Roman"/>
              </a:rPr>
              <a:t>Show</a:t>
            </a:r>
            <a:r>
              <a:rPr sz="3200" spc="-35" dirty="0">
                <a:latin typeface="Times New Roman"/>
                <a:cs typeface="Times New Roman"/>
              </a:rPr>
              <a:t> </a:t>
            </a:r>
            <a:r>
              <a:rPr sz="3200" dirty="0">
                <a:latin typeface="Times New Roman"/>
                <a:cs typeface="Times New Roman"/>
              </a:rPr>
              <a:t>that</a:t>
            </a:r>
            <a:endParaRPr sz="3200">
              <a:latin typeface="Times New Roman"/>
              <a:cs typeface="Times New Roman"/>
            </a:endParaRPr>
          </a:p>
          <a:p>
            <a:pPr marL="621665" marR="5080" indent="-609600">
              <a:lnSpc>
                <a:spcPct val="153000"/>
              </a:lnSpc>
              <a:spcBef>
                <a:spcPts val="980"/>
              </a:spcBef>
              <a:tabLst>
                <a:tab pos="3425825" algn="l"/>
                <a:tab pos="4387850" algn="l"/>
              </a:tabLst>
            </a:pPr>
            <a:r>
              <a:rPr sz="2400" spc="-110" dirty="0">
                <a:solidFill>
                  <a:srgbClr val="FF0000"/>
                </a:solidFill>
                <a:latin typeface="Times New Roman"/>
                <a:cs typeface="Times New Roman"/>
              </a:rPr>
              <a:t>We </a:t>
            </a:r>
            <a:r>
              <a:rPr sz="2400" dirty="0">
                <a:solidFill>
                  <a:srgbClr val="FF0000"/>
                </a:solidFill>
                <a:latin typeface="Times New Roman"/>
                <a:cs typeface="Times New Roman"/>
              </a:rPr>
              <a:t>need to </a:t>
            </a:r>
            <a:r>
              <a:rPr sz="2400" spc="-5" dirty="0">
                <a:solidFill>
                  <a:srgbClr val="FF0000"/>
                </a:solidFill>
                <a:latin typeface="Times New Roman"/>
                <a:cs typeface="Times New Roman"/>
              </a:rPr>
              <a:t>find </a:t>
            </a:r>
            <a:r>
              <a:rPr sz="2400" dirty="0">
                <a:solidFill>
                  <a:srgbClr val="FF0000"/>
                </a:solidFill>
                <a:latin typeface="Times New Roman"/>
                <a:cs typeface="Times New Roman"/>
              </a:rPr>
              <a:t>3 positive constants: </a:t>
            </a:r>
            <a:r>
              <a:rPr sz="2800" b="1" dirty="0">
                <a:solidFill>
                  <a:srgbClr val="0000FF"/>
                </a:solidFill>
                <a:latin typeface="Times New Roman"/>
                <a:cs typeface="Times New Roman"/>
              </a:rPr>
              <a:t>c</a:t>
            </a:r>
            <a:r>
              <a:rPr sz="2775" b="1" baseline="-21021" dirty="0">
                <a:solidFill>
                  <a:srgbClr val="0000FF"/>
                </a:solidFill>
                <a:latin typeface="Times New Roman"/>
                <a:cs typeface="Times New Roman"/>
              </a:rPr>
              <a:t>1</a:t>
            </a:r>
            <a:r>
              <a:rPr sz="2800" b="1" dirty="0">
                <a:solidFill>
                  <a:srgbClr val="0000FF"/>
                </a:solidFill>
                <a:latin typeface="Times New Roman"/>
                <a:cs typeface="Times New Roman"/>
              </a:rPr>
              <a:t>, </a:t>
            </a:r>
            <a:r>
              <a:rPr sz="2800" b="1" spc="-5" dirty="0">
                <a:solidFill>
                  <a:srgbClr val="0000FF"/>
                </a:solidFill>
                <a:latin typeface="Times New Roman"/>
                <a:cs typeface="Times New Roman"/>
              </a:rPr>
              <a:t>c</a:t>
            </a:r>
            <a:r>
              <a:rPr sz="2775" b="1" spc="-7" baseline="-21021" dirty="0">
                <a:solidFill>
                  <a:srgbClr val="0000FF"/>
                </a:solidFill>
                <a:latin typeface="Times New Roman"/>
                <a:cs typeface="Times New Roman"/>
              </a:rPr>
              <a:t>2 </a:t>
            </a:r>
            <a:r>
              <a:rPr sz="2400" dirty="0">
                <a:solidFill>
                  <a:srgbClr val="FF0000"/>
                </a:solidFill>
                <a:latin typeface="Times New Roman"/>
                <a:cs typeface="Times New Roman"/>
              </a:rPr>
              <a:t>and </a:t>
            </a:r>
            <a:r>
              <a:rPr sz="2800" b="1" spc="5" dirty="0">
                <a:solidFill>
                  <a:srgbClr val="0000FF"/>
                </a:solidFill>
                <a:latin typeface="Times New Roman"/>
                <a:cs typeface="Times New Roman"/>
              </a:rPr>
              <a:t>n</a:t>
            </a:r>
            <a:r>
              <a:rPr sz="2775" b="1" spc="7" baseline="-21021" dirty="0">
                <a:solidFill>
                  <a:srgbClr val="0000FF"/>
                </a:solidFill>
                <a:latin typeface="Times New Roman"/>
                <a:cs typeface="Times New Roman"/>
              </a:rPr>
              <a:t>0 </a:t>
            </a:r>
            <a:r>
              <a:rPr sz="2400" spc="-5" dirty="0">
                <a:solidFill>
                  <a:srgbClr val="FF0000"/>
                </a:solidFill>
                <a:latin typeface="Times New Roman"/>
                <a:cs typeface="Times New Roman"/>
              </a:rPr>
              <a:t>such </a:t>
            </a:r>
            <a:r>
              <a:rPr sz="2400" dirty="0">
                <a:solidFill>
                  <a:srgbClr val="FF0000"/>
                </a:solidFill>
                <a:latin typeface="Times New Roman"/>
                <a:cs typeface="Times New Roman"/>
              </a:rPr>
              <a:t>that:  </a:t>
            </a:r>
            <a:r>
              <a:rPr sz="2400" dirty="0">
                <a:latin typeface="Times New Roman"/>
                <a:cs typeface="Times New Roman"/>
              </a:rPr>
              <a:t>0 ≤</a:t>
            </a:r>
            <a:r>
              <a:rPr sz="2400" spc="-10" dirty="0">
                <a:latin typeface="Times New Roman"/>
                <a:cs typeface="Times New Roman"/>
              </a:rPr>
              <a:t> </a:t>
            </a:r>
            <a:r>
              <a:rPr sz="2400" spc="-5" dirty="0">
                <a:latin typeface="Times New Roman"/>
                <a:cs typeface="Times New Roman"/>
              </a:rPr>
              <a:t>c</a:t>
            </a:r>
            <a:r>
              <a:rPr sz="2400" spc="-7" baseline="-20833" dirty="0">
                <a:latin typeface="Times New Roman"/>
                <a:cs typeface="Times New Roman"/>
              </a:rPr>
              <a:t>1</a:t>
            </a:r>
            <a:r>
              <a:rPr sz="2400" spc="-5" dirty="0">
                <a:latin typeface="Times New Roman"/>
                <a:cs typeface="Times New Roman"/>
              </a:rPr>
              <a:t>n</a:t>
            </a:r>
            <a:r>
              <a:rPr sz="2400" spc="-7" baseline="24305" dirty="0">
                <a:latin typeface="Times New Roman"/>
                <a:cs typeface="Times New Roman"/>
              </a:rPr>
              <a:t>2 </a:t>
            </a:r>
            <a:r>
              <a:rPr sz="2400" dirty="0">
                <a:latin typeface="Times New Roman"/>
                <a:cs typeface="Times New Roman"/>
              </a:rPr>
              <a:t>≤	≤</a:t>
            </a:r>
            <a:r>
              <a:rPr sz="2400" spc="-5" dirty="0">
                <a:latin typeface="Times New Roman"/>
                <a:cs typeface="Times New Roman"/>
              </a:rPr>
              <a:t> c</a:t>
            </a:r>
            <a:r>
              <a:rPr sz="2400" spc="-7" baseline="-20833" dirty="0">
                <a:latin typeface="Times New Roman"/>
                <a:cs typeface="Times New Roman"/>
              </a:rPr>
              <a:t>2</a:t>
            </a:r>
            <a:r>
              <a:rPr sz="2400" spc="-5" dirty="0">
                <a:latin typeface="Times New Roman"/>
                <a:cs typeface="Times New Roman"/>
              </a:rPr>
              <a:t>n</a:t>
            </a:r>
            <a:r>
              <a:rPr sz="2400" spc="-7" baseline="24305" dirty="0">
                <a:latin typeface="Times New Roman"/>
                <a:cs typeface="Times New Roman"/>
              </a:rPr>
              <a:t>2	</a:t>
            </a:r>
            <a:r>
              <a:rPr sz="2400" spc="-5" dirty="0">
                <a:solidFill>
                  <a:srgbClr val="FF0000"/>
                </a:solidFill>
                <a:latin typeface="Times New Roman"/>
                <a:cs typeface="Times New Roman"/>
              </a:rPr>
              <a:t>for </a:t>
            </a:r>
            <a:r>
              <a:rPr sz="2400" dirty="0">
                <a:solidFill>
                  <a:srgbClr val="FF0000"/>
                </a:solidFill>
                <a:latin typeface="Times New Roman"/>
                <a:cs typeface="Times New Roman"/>
              </a:rPr>
              <a:t>all </a:t>
            </a:r>
            <a:r>
              <a:rPr sz="2400" dirty="0">
                <a:solidFill>
                  <a:srgbClr val="0000FF"/>
                </a:solidFill>
                <a:latin typeface="Times New Roman"/>
                <a:cs typeface="Times New Roman"/>
              </a:rPr>
              <a:t>n</a:t>
            </a:r>
            <a:r>
              <a:rPr sz="2400" spc="-25" dirty="0">
                <a:solidFill>
                  <a:srgbClr val="0000FF"/>
                </a:solidFill>
                <a:latin typeface="Times New Roman"/>
                <a:cs typeface="Times New Roman"/>
              </a:rPr>
              <a:t> </a:t>
            </a:r>
            <a:r>
              <a:rPr sz="2400" dirty="0">
                <a:solidFill>
                  <a:srgbClr val="0000FF"/>
                </a:solidFill>
                <a:latin typeface="Times New Roman"/>
                <a:cs typeface="Times New Roman"/>
              </a:rPr>
              <a:t>≥</a:t>
            </a:r>
            <a:endParaRPr sz="2400">
              <a:latin typeface="Times New Roman"/>
              <a:cs typeface="Times New Roman"/>
            </a:endParaRPr>
          </a:p>
          <a:p>
            <a:pPr marL="1078865">
              <a:lnSpc>
                <a:spcPct val="100000"/>
              </a:lnSpc>
              <a:spcBef>
                <a:spcPts val="1440"/>
              </a:spcBef>
            </a:pPr>
            <a:r>
              <a:rPr sz="2400" spc="-5" dirty="0">
                <a:solidFill>
                  <a:srgbClr val="0000FF"/>
                </a:solidFill>
                <a:latin typeface="Times New Roman"/>
                <a:cs typeface="Times New Roman"/>
              </a:rPr>
              <a:t>n</a:t>
            </a:r>
            <a:r>
              <a:rPr sz="2400" spc="-7" baseline="-20833" dirty="0">
                <a:solidFill>
                  <a:srgbClr val="0000FF"/>
                </a:solidFill>
                <a:latin typeface="Times New Roman"/>
                <a:cs typeface="Times New Roman"/>
              </a:rPr>
              <a:t>0</a:t>
            </a:r>
            <a:endParaRPr sz="2400" baseline="-20833">
              <a:latin typeface="Times New Roman"/>
              <a:cs typeface="Times New Roman"/>
            </a:endParaRPr>
          </a:p>
          <a:p>
            <a:pPr marL="4203700">
              <a:lnSpc>
                <a:spcPct val="100000"/>
              </a:lnSpc>
              <a:spcBef>
                <a:spcPts val="1200"/>
              </a:spcBef>
            </a:pPr>
            <a:r>
              <a:rPr sz="2400" spc="-5" dirty="0">
                <a:solidFill>
                  <a:srgbClr val="FF0000"/>
                </a:solidFill>
                <a:latin typeface="Times New Roman"/>
                <a:cs typeface="Times New Roman"/>
              </a:rPr>
              <a:t>for </a:t>
            </a:r>
            <a:r>
              <a:rPr sz="2400" dirty="0">
                <a:solidFill>
                  <a:srgbClr val="FF0000"/>
                </a:solidFill>
                <a:latin typeface="Times New Roman"/>
                <a:cs typeface="Times New Roman"/>
              </a:rPr>
              <a:t>all </a:t>
            </a:r>
            <a:r>
              <a:rPr sz="2400" dirty="0">
                <a:solidFill>
                  <a:srgbClr val="0000FF"/>
                </a:solidFill>
                <a:latin typeface="Times New Roman"/>
                <a:cs typeface="Times New Roman"/>
              </a:rPr>
              <a:t>n ≥</a:t>
            </a:r>
            <a:r>
              <a:rPr sz="2400" spc="-45" dirty="0">
                <a:solidFill>
                  <a:srgbClr val="0000FF"/>
                </a:solidFill>
                <a:latin typeface="Times New Roman"/>
                <a:cs typeface="Times New Roman"/>
              </a:rPr>
              <a:t> </a:t>
            </a:r>
            <a:r>
              <a:rPr sz="2400" spc="-5" dirty="0">
                <a:solidFill>
                  <a:srgbClr val="0000FF"/>
                </a:solidFill>
                <a:latin typeface="Times New Roman"/>
                <a:cs typeface="Times New Roman"/>
              </a:rPr>
              <a:t>n</a:t>
            </a:r>
            <a:r>
              <a:rPr sz="2400" spc="-7" baseline="-20833" dirty="0">
                <a:solidFill>
                  <a:srgbClr val="0000FF"/>
                </a:solidFill>
                <a:latin typeface="Times New Roman"/>
                <a:cs typeface="Times New Roman"/>
              </a:rPr>
              <a:t>0</a:t>
            </a:r>
            <a:endParaRPr sz="2400" baseline="-20833">
              <a:latin typeface="Times New Roman"/>
              <a:cs typeface="Times New Roman"/>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1234439"/>
            <a:ext cx="9144000" cy="320040"/>
          </a:xfrm>
          <a:custGeom>
            <a:avLst/>
            <a:gdLst/>
            <a:ahLst/>
            <a:cxnLst/>
            <a:rect l="l" t="t" r="r" b="b"/>
            <a:pathLst>
              <a:path w="9144000" h="320040">
                <a:moveTo>
                  <a:pt x="0" y="320039"/>
                </a:moveTo>
                <a:lnTo>
                  <a:pt x="9144000" y="320039"/>
                </a:lnTo>
                <a:lnTo>
                  <a:pt x="9144000" y="0"/>
                </a:lnTo>
                <a:lnTo>
                  <a:pt x="0" y="0"/>
                </a:lnTo>
                <a:lnTo>
                  <a:pt x="0" y="320039"/>
                </a:lnTo>
                <a:close/>
              </a:path>
            </a:pathLst>
          </a:custGeom>
          <a:solidFill>
            <a:srgbClr val="FFFFFF"/>
          </a:solidFill>
        </p:spPr>
        <p:txBody>
          <a:bodyPr wrap="square" lIns="0" tIns="0" rIns="0" bIns="0" rtlCol="0"/>
          <a:lstStyle/>
          <a:p>
            <a:endParaRPr/>
          </a:p>
        </p:txBody>
      </p:sp>
      <p:sp>
        <p:nvSpPr>
          <p:cNvPr id="3" name="object 3"/>
          <p:cNvSpPr/>
          <p:nvPr/>
        </p:nvSpPr>
        <p:spPr>
          <a:xfrm>
            <a:off x="0" y="1280160"/>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438086"/>
          </a:solidFill>
        </p:spPr>
        <p:txBody>
          <a:bodyPr wrap="square" lIns="0" tIns="0" rIns="0" bIns="0" rtlCol="0"/>
          <a:lstStyle/>
          <a:p>
            <a:endParaRPr/>
          </a:p>
        </p:txBody>
      </p:sp>
      <p:sp>
        <p:nvSpPr>
          <p:cNvPr id="4" name="object 4"/>
          <p:cNvSpPr/>
          <p:nvPr/>
        </p:nvSpPr>
        <p:spPr>
          <a:xfrm>
            <a:off x="0" y="1280160"/>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438086"/>
          </a:solidFill>
        </p:spPr>
        <p:txBody>
          <a:bodyPr wrap="square" lIns="0" tIns="0" rIns="0" bIns="0" rtlCol="0"/>
          <a:lstStyle/>
          <a:p>
            <a:endParaRPr/>
          </a:p>
        </p:txBody>
      </p:sp>
      <p:sp>
        <p:nvSpPr>
          <p:cNvPr id="5" name="object 5"/>
          <p:cNvSpPr/>
          <p:nvPr/>
        </p:nvSpPr>
        <p:spPr>
          <a:xfrm>
            <a:off x="590550" y="1280160"/>
            <a:ext cx="8553450" cy="228600"/>
          </a:xfrm>
          <a:custGeom>
            <a:avLst/>
            <a:gdLst/>
            <a:ahLst/>
            <a:cxnLst/>
            <a:rect l="l" t="t" r="r" b="b"/>
            <a:pathLst>
              <a:path w="8553450" h="228600">
                <a:moveTo>
                  <a:pt x="0" y="0"/>
                </a:moveTo>
                <a:lnTo>
                  <a:pt x="8553450" y="0"/>
                </a:lnTo>
                <a:lnTo>
                  <a:pt x="8553450" y="228600"/>
                </a:lnTo>
                <a:lnTo>
                  <a:pt x="0" y="228600"/>
                </a:lnTo>
                <a:lnTo>
                  <a:pt x="0" y="0"/>
                </a:lnTo>
                <a:close/>
              </a:path>
            </a:pathLst>
          </a:custGeom>
          <a:solidFill>
            <a:srgbClr val="53548A"/>
          </a:solidFill>
        </p:spPr>
        <p:txBody>
          <a:bodyPr wrap="square" lIns="0" tIns="0" rIns="0" bIns="0" rtlCol="0"/>
          <a:lstStyle/>
          <a:p>
            <a:endParaRPr/>
          </a:p>
        </p:txBody>
      </p:sp>
      <p:sp>
        <p:nvSpPr>
          <p:cNvPr id="6" name="object 6"/>
          <p:cNvSpPr/>
          <p:nvPr/>
        </p:nvSpPr>
        <p:spPr>
          <a:xfrm>
            <a:off x="590550" y="1280160"/>
            <a:ext cx="8553450" cy="228600"/>
          </a:xfrm>
          <a:custGeom>
            <a:avLst/>
            <a:gdLst/>
            <a:ahLst/>
            <a:cxnLst/>
            <a:rect l="l" t="t" r="r" b="b"/>
            <a:pathLst>
              <a:path w="8553450" h="228600">
                <a:moveTo>
                  <a:pt x="0" y="0"/>
                </a:moveTo>
                <a:lnTo>
                  <a:pt x="8553450" y="0"/>
                </a:lnTo>
                <a:lnTo>
                  <a:pt x="8553450" y="228600"/>
                </a:lnTo>
                <a:lnTo>
                  <a:pt x="0" y="228600"/>
                </a:lnTo>
                <a:lnTo>
                  <a:pt x="0" y="0"/>
                </a:lnTo>
                <a:close/>
              </a:path>
            </a:pathLst>
          </a:custGeom>
          <a:solidFill>
            <a:srgbClr val="53548A"/>
          </a:solidFill>
        </p:spPr>
        <p:txBody>
          <a:bodyPr wrap="square" lIns="0" tIns="0" rIns="0" bIns="0" rtlCol="0"/>
          <a:lstStyle/>
          <a:p>
            <a:endParaRPr/>
          </a:p>
        </p:txBody>
      </p:sp>
      <p:sp>
        <p:nvSpPr>
          <p:cNvPr id="7" name="object 7"/>
          <p:cNvSpPr/>
          <p:nvPr/>
        </p:nvSpPr>
        <p:spPr>
          <a:xfrm>
            <a:off x="722376" y="6227064"/>
            <a:ext cx="8080248" cy="97535"/>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762000" y="6248400"/>
            <a:ext cx="8001000" cy="0"/>
          </a:xfrm>
          <a:custGeom>
            <a:avLst/>
            <a:gdLst/>
            <a:ahLst/>
            <a:cxnLst/>
            <a:rect l="l" t="t" r="r" b="b"/>
            <a:pathLst>
              <a:path w="8001000">
                <a:moveTo>
                  <a:pt x="0" y="0"/>
                </a:moveTo>
                <a:lnTo>
                  <a:pt x="8001000" y="0"/>
                </a:lnTo>
              </a:path>
            </a:pathLst>
          </a:custGeom>
          <a:ln w="19050">
            <a:solidFill>
              <a:srgbClr val="53548A"/>
            </a:solidFill>
          </a:ln>
        </p:spPr>
        <p:txBody>
          <a:bodyPr wrap="square" lIns="0" tIns="0" rIns="0" bIns="0" rtlCol="0"/>
          <a:lstStyle/>
          <a:p>
            <a:endParaRPr/>
          </a:p>
        </p:txBody>
      </p:sp>
      <p:sp>
        <p:nvSpPr>
          <p:cNvPr id="9" name="object 9"/>
          <p:cNvSpPr/>
          <p:nvPr/>
        </p:nvSpPr>
        <p:spPr>
          <a:xfrm>
            <a:off x="5867400" y="3276600"/>
            <a:ext cx="3200400" cy="990600"/>
          </a:xfrm>
          <a:custGeom>
            <a:avLst/>
            <a:gdLst/>
            <a:ahLst/>
            <a:cxnLst/>
            <a:rect l="l" t="t" r="r" b="b"/>
            <a:pathLst>
              <a:path w="3200400" h="990600">
                <a:moveTo>
                  <a:pt x="0" y="0"/>
                </a:moveTo>
                <a:lnTo>
                  <a:pt x="3200400" y="0"/>
                </a:lnTo>
                <a:lnTo>
                  <a:pt x="3200400" y="990600"/>
                </a:lnTo>
                <a:lnTo>
                  <a:pt x="0" y="990600"/>
                </a:lnTo>
                <a:lnTo>
                  <a:pt x="0" y="0"/>
                </a:lnTo>
                <a:close/>
              </a:path>
            </a:pathLst>
          </a:custGeom>
          <a:solidFill>
            <a:srgbClr val="CCFFCC"/>
          </a:solidFill>
        </p:spPr>
        <p:txBody>
          <a:bodyPr wrap="square" lIns="0" tIns="0" rIns="0" bIns="0" rtlCol="0"/>
          <a:lstStyle/>
          <a:p>
            <a:endParaRPr/>
          </a:p>
        </p:txBody>
      </p:sp>
      <p:sp>
        <p:nvSpPr>
          <p:cNvPr id="10" name="object 10"/>
          <p:cNvSpPr txBox="1">
            <a:spLocks noGrp="1"/>
          </p:cNvSpPr>
          <p:nvPr>
            <p:ph type="title"/>
          </p:nvPr>
        </p:nvSpPr>
        <p:spPr>
          <a:xfrm>
            <a:off x="688340" y="421640"/>
            <a:ext cx="3235960" cy="574040"/>
          </a:xfrm>
          <a:prstGeom prst="rect">
            <a:avLst/>
          </a:prstGeom>
        </p:spPr>
        <p:txBody>
          <a:bodyPr vert="horz" wrap="square" lIns="0" tIns="12700" rIns="0" bIns="0" rtlCol="0">
            <a:spAutoFit/>
          </a:bodyPr>
          <a:lstStyle/>
          <a:p>
            <a:pPr marL="12700">
              <a:lnSpc>
                <a:spcPct val="100000"/>
              </a:lnSpc>
              <a:spcBef>
                <a:spcPts val="100"/>
              </a:spcBef>
            </a:pPr>
            <a:r>
              <a:rPr sz="3600" spc="-5" dirty="0"/>
              <a:t>Example</a:t>
            </a:r>
            <a:r>
              <a:rPr sz="3600" spc="-45" dirty="0"/>
              <a:t> </a:t>
            </a:r>
            <a:r>
              <a:rPr sz="3600" spc="-5" dirty="0"/>
              <a:t>(cont’d)</a:t>
            </a:r>
            <a:endParaRPr sz="3600"/>
          </a:p>
        </p:txBody>
      </p:sp>
      <p:sp>
        <p:nvSpPr>
          <p:cNvPr id="11" name="object 11"/>
          <p:cNvSpPr/>
          <p:nvPr/>
        </p:nvSpPr>
        <p:spPr>
          <a:xfrm>
            <a:off x="4724400" y="1981206"/>
            <a:ext cx="2036254" cy="893654"/>
          </a:xfrm>
          <a:prstGeom prst="rect">
            <a:avLst/>
          </a:prstGeom>
          <a:blipFill>
            <a:blip r:embed="rId3" cstate="print"/>
            <a:stretch>
              <a:fillRect/>
            </a:stretch>
          </a:blipFill>
        </p:spPr>
        <p:txBody>
          <a:bodyPr wrap="square" lIns="0" tIns="0" rIns="0" bIns="0" rtlCol="0"/>
          <a:lstStyle/>
          <a:p>
            <a:endParaRPr/>
          </a:p>
        </p:txBody>
      </p:sp>
      <p:sp>
        <p:nvSpPr>
          <p:cNvPr id="12" name="object 12"/>
          <p:cNvSpPr txBox="1"/>
          <p:nvPr/>
        </p:nvSpPr>
        <p:spPr>
          <a:xfrm>
            <a:off x="688340" y="1544828"/>
            <a:ext cx="8190230" cy="1120140"/>
          </a:xfrm>
          <a:prstGeom prst="rect">
            <a:avLst/>
          </a:prstGeom>
        </p:spPr>
        <p:txBody>
          <a:bodyPr vert="horz" wrap="square" lIns="0" tIns="12065" rIns="0" bIns="0" rtlCol="0">
            <a:spAutoFit/>
          </a:bodyPr>
          <a:lstStyle/>
          <a:p>
            <a:pPr marL="332740" indent="-320040">
              <a:lnSpc>
                <a:spcPct val="100000"/>
              </a:lnSpc>
              <a:spcBef>
                <a:spcPts val="95"/>
              </a:spcBef>
              <a:buClr>
                <a:srgbClr val="438086"/>
              </a:buClr>
              <a:buSzPct val="58928"/>
              <a:buFont typeface="Wingdings"/>
              <a:buChar char=""/>
              <a:tabLst>
                <a:tab pos="332740" algn="l"/>
              </a:tabLst>
            </a:pPr>
            <a:r>
              <a:rPr sz="2800" spc="-5" dirty="0">
                <a:latin typeface="Times New Roman"/>
                <a:cs typeface="Times New Roman"/>
              </a:rPr>
              <a:t>Choose 3 </a:t>
            </a:r>
            <a:r>
              <a:rPr sz="2800" dirty="0">
                <a:latin typeface="Times New Roman"/>
                <a:cs typeface="Times New Roman"/>
              </a:rPr>
              <a:t>positive </a:t>
            </a:r>
            <a:r>
              <a:rPr sz="2800" spc="-5" dirty="0">
                <a:latin typeface="Times New Roman"/>
                <a:cs typeface="Times New Roman"/>
              </a:rPr>
              <a:t>constants: </a:t>
            </a:r>
            <a:r>
              <a:rPr sz="2800" dirty="0">
                <a:solidFill>
                  <a:srgbClr val="0000FF"/>
                </a:solidFill>
                <a:latin typeface="Times New Roman"/>
                <a:cs typeface="Times New Roman"/>
              </a:rPr>
              <a:t>c</a:t>
            </a:r>
            <a:r>
              <a:rPr sz="2775" baseline="-21021" dirty="0">
                <a:solidFill>
                  <a:srgbClr val="0000FF"/>
                </a:solidFill>
                <a:latin typeface="Times New Roman"/>
                <a:cs typeface="Times New Roman"/>
              </a:rPr>
              <a:t>1</a:t>
            </a:r>
            <a:r>
              <a:rPr sz="2800" dirty="0">
                <a:latin typeface="Times New Roman"/>
                <a:cs typeface="Times New Roman"/>
              </a:rPr>
              <a:t>, </a:t>
            </a:r>
            <a:r>
              <a:rPr sz="2800" dirty="0">
                <a:solidFill>
                  <a:srgbClr val="0000FF"/>
                </a:solidFill>
                <a:latin typeface="Times New Roman"/>
                <a:cs typeface="Times New Roman"/>
              </a:rPr>
              <a:t>c</a:t>
            </a:r>
            <a:r>
              <a:rPr sz="2775" baseline="-21021" dirty="0">
                <a:solidFill>
                  <a:srgbClr val="0000FF"/>
                </a:solidFill>
                <a:latin typeface="Times New Roman"/>
                <a:cs typeface="Times New Roman"/>
              </a:rPr>
              <a:t>2</a:t>
            </a:r>
            <a:r>
              <a:rPr sz="2800" dirty="0">
                <a:latin typeface="Times New Roman"/>
                <a:cs typeface="Times New Roman"/>
              </a:rPr>
              <a:t>, </a:t>
            </a:r>
            <a:r>
              <a:rPr sz="2800" spc="5" dirty="0">
                <a:solidFill>
                  <a:srgbClr val="0000FF"/>
                </a:solidFill>
                <a:latin typeface="Times New Roman"/>
                <a:cs typeface="Times New Roman"/>
              </a:rPr>
              <a:t>n</a:t>
            </a:r>
            <a:r>
              <a:rPr sz="2775" spc="7" baseline="-21021" dirty="0">
                <a:latin typeface="Times New Roman"/>
                <a:cs typeface="Times New Roman"/>
              </a:rPr>
              <a:t>0 </a:t>
            </a:r>
            <a:r>
              <a:rPr sz="2800" spc="-5" dirty="0">
                <a:latin typeface="Times New Roman"/>
                <a:cs typeface="Times New Roman"/>
              </a:rPr>
              <a:t>that</a:t>
            </a:r>
            <a:r>
              <a:rPr sz="2800" spc="-95" dirty="0">
                <a:latin typeface="Times New Roman"/>
                <a:cs typeface="Times New Roman"/>
              </a:rPr>
              <a:t> </a:t>
            </a:r>
            <a:r>
              <a:rPr sz="2800" spc="-5" dirty="0">
                <a:latin typeface="Times New Roman"/>
                <a:cs typeface="Times New Roman"/>
              </a:rPr>
              <a:t>satisfy:</a:t>
            </a:r>
            <a:endParaRPr sz="2800">
              <a:latin typeface="Times New Roman"/>
              <a:cs typeface="Times New Roman"/>
            </a:endParaRPr>
          </a:p>
          <a:p>
            <a:pPr marR="5080" algn="r">
              <a:lnSpc>
                <a:spcPct val="100000"/>
              </a:lnSpc>
              <a:spcBef>
                <a:spcPts val="2380"/>
              </a:spcBef>
            </a:pPr>
            <a:r>
              <a:rPr sz="2400" spc="-5" dirty="0">
                <a:solidFill>
                  <a:srgbClr val="FF0000"/>
                </a:solidFill>
                <a:latin typeface="Times New Roman"/>
                <a:cs typeface="Times New Roman"/>
              </a:rPr>
              <a:t>for </a:t>
            </a:r>
            <a:r>
              <a:rPr sz="2400" dirty="0">
                <a:solidFill>
                  <a:srgbClr val="FF0000"/>
                </a:solidFill>
                <a:latin typeface="Times New Roman"/>
                <a:cs typeface="Times New Roman"/>
              </a:rPr>
              <a:t>all </a:t>
            </a:r>
            <a:r>
              <a:rPr sz="2400" dirty="0">
                <a:solidFill>
                  <a:srgbClr val="0000FF"/>
                </a:solidFill>
                <a:latin typeface="Times New Roman"/>
                <a:cs typeface="Times New Roman"/>
              </a:rPr>
              <a:t>n ≥</a:t>
            </a:r>
            <a:r>
              <a:rPr sz="2400" spc="-114" dirty="0">
                <a:solidFill>
                  <a:srgbClr val="0000FF"/>
                </a:solidFill>
                <a:latin typeface="Times New Roman"/>
                <a:cs typeface="Times New Roman"/>
              </a:rPr>
              <a:t> </a:t>
            </a:r>
            <a:r>
              <a:rPr sz="2400" spc="-5" dirty="0">
                <a:solidFill>
                  <a:srgbClr val="0000FF"/>
                </a:solidFill>
                <a:latin typeface="Times New Roman"/>
                <a:cs typeface="Times New Roman"/>
              </a:rPr>
              <a:t>n</a:t>
            </a:r>
            <a:r>
              <a:rPr sz="2400" spc="-7" baseline="-20833" dirty="0">
                <a:solidFill>
                  <a:srgbClr val="0000FF"/>
                </a:solidFill>
                <a:latin typeface="Times New Roman"/>
                <a:cs typeface="Times New Roman"/>
              </a:rPr>
              <a:t>0</a:t>
            </a:r>
            <a:endParaRPr sz="2400" baseline="-20833">
              <a:latin typeface="Times New Roman"/>
              <a:cs typeface="Times New Roman"/>
            </a:endParaRPr>
          </a:p>
        </p:txBody>
      </p:sp>
      <p:sp>
        <p:nvSpPr>
          <p:cNvPr id="13" name="object 13"/>
          <p:cNvSpPr txBox="1"/>
          <p:nvPr/>
        </p:nvSpPr>
        <p:spPr>
          <a:xfrm>
            <a:off x="1166812" y="2671762"/>
            <a:ext cx="2100580" cy="690880"/>
          </a:xfrm>
          <a:prstGeom prst="rect">
            <a:avLst/>
          </a:prstGeom>
          <a:solidFill>
            <a:srgbClr val="FFFFFF"/>
          </a:solidFill>
        </p:spPr>
        <p:txBody>
          <a:bodyPr vert="horz" wrap="square" lIns="0" tIns="71120" rIns="0" bIns="0" rtlCol="0">
            <a:spAutoFit/>
          </a:bodyPr>
          <a:lstStyle/>
          <a:p>
            <a:pPr marL="186690">
              <a:lnSpc>
                <a:spcPct val="100000"/>
              </a:lnSpc>
              <a:spcBef>
                <a:spcPts val="560"/>
              </a:spcBef>
            </a:pPr>
            <a:r>
              <a:rPr sz="2450" spc="-5" dirty="0">
                <a:latin typeface="Times New Roman"/>
                <a:cs typeface="Times New Roman"/>
              </a:rPr>
              <a:t>h(n)</a:t>
            </a:r>
            <a:r>
              <a:rPr sz="2450" spc="-30" dirty="0">
                <a:latin typeface="Times New Roman"/>
                <a:cs typeface="Times New Roman"/>
              </a:rPr>
              <a:t> </a:t>
            </a:r>
            <a:r>
              <a:rPr sz="2450" spc="-5" dirty="0">
                <a:latin typeface="Times New Roman"/>
                <a:cs typeface="Times New Roman"/>
              </a:rPr>
              <a:t>=1/2-2/n</a:t>
            </a:r>
            <a:endParaRPr sz="2450">
              <a:latin typeface="Times New Roman"/>
              <a:cs typeface="Times New Roman"/>
            </a:endParaRPr>
          </a:p>
        </p:txBody>
      </p:sp>
      <p:sp>
        <p:nvSpPr>
          <p:cNvPr id="14" name="object 14"/>
          <p:cNvSpPr/>
          <p:nvPr/>
        </p:nvSpPr>
        <p:spPr>
          <a:xfrm>
            <a:off x="4667250" y="5005387"/>
            <a:ext cx="700405" cy="700405"/>
          </a:xfrm>
          <a:custGeom>
            <a:avLst/>
            <a:gdLst/>
            <a:ahLst/>
            <a:cxnLst/>
            <a:rect l="l" t="t" r="r" b="b"/>
            <a:pathLst>
              <a:path w="700404" h="700404">
                <a:moveTo>
                  <a:pt x="0" y="700087"/>
                </a:moveTo>
                <a:lnTo>
                  <a:pt x="700087" y="700087"/>
                </a:lnTo>
                <a:lnTo>
                  <a:pt x="700087" y="0"/>
                </a:lnTo>
                <a:lnTo>
                  <a:pt x="0" y="0"/>
                </a:lnTo>
                <a:lnTo>
                  <a:pt x="0" y="700087"/>
                </a:lnTo>
                <a:close/>
              </a:path>
            </a:pathLst>
          </a:custGeom>
          <a:solidFill>
            <a:srgbClr val="FFFFFF"/>
          </a:solidFill>
        </p:spPr>
        <p:txBody>
          <a:bodyPr wrap="square" lIns="0" tIns="0" rIns="0" bIns="0" rtlCol="0"/>
          <a:lstStyle/>
          <a:p>
            <a:endParaRPr/>
          </a:p>
        </p:txBody>
      </p:sp>
      <p:sp>
        <p:nvSpPr>
          <p:cNvPr id="15" name="object 15"/>
          <p:cNvSpPr txBox="1"/>
          <p:nvPr/>
        </p:nvSpPr>
        <p:spPr>
          <a:xfrm>
            <a:off x="4841240" y="5064252"/>
            <a:ext cx="180975" cy="398780"/>
          </a:xfrm>
          <a:prstGeom prst="rect">
            <a:avLst/>
          </a:prstGeom>
        </p:spPr>
        <p:txBody>
          <a:bodyPr vert="horz" wrap="square" lIns="0" tIns="12700" rIns="0" bIns="0" rtlCol="0">
            <a:spAutoFit/>
          </a:bodyPr>
          <a:lstStyle/>
          <a:p>
            <a:pPr marL="12700">
              <a:lnSpc>
                <a:spcPct val="100000"/>
              </a:lnSpc>
              <a:spcBef>
                <a:spcPts val="100"/>
              </a:spcBef>
            </a:pPr>
            <a:r>
              <a:rPr sz="2450" dirty="0">
                <a:latin typeface="Times New Roman"/>
                <a:cs typeface="Times New Roman"/>
              </a:rPr>
              <a:t>n</a:t>
            </a:r>
            <a:endParaRPr sz="2450">
              <a:latin typeface="Times New Roman"/>
              <a:cs typeface="Times New Roman"/>
            </a:endParaRPr>
          </a:p>
        </p:txBody>
      </p:sp>
      <p:sp>
        <p:nvSpPr>
          <p:cNvPr id="16" name="object 16"/>
          <p:cNvSpPr/>
          <p:nvPr/>
        </p:nvSpPr>
        <p:spPr>
          <a:xfrm>
            <a:off x="933450" y="2867786"/>
            <a:ext cx="0" cy="3304540"/>
          </a:xfrm>
          <a:custGeom>
            <a:avLst/>
            <a:gdLst/>
            <a:ahLst/>
            <a:cxnLst/>
            <a:rect l="l" t="t" r="r" b="b"/>
            <a:pathLst>
              <a:path h="3304540">
                <a:moveTo>
                  <a:pt x="0" y="3304413"/>
                </a:moveTo>
                <a:lnTo>
                  <a:pt x="0" y="0"/>
                </a:lnTo>
              </a:path>
            </a:pathLst>
          </a:custGeom>
          <a:ln w="18669">
            <a:solidFill>
              <a:srgbClr val="000000"/>
            </a:solidFill>
          </a:ln>
        </p:spPr>
        <p:txBody>
          <a:bodyPr wrap="square" lIns="0" tIns="0" rIns="0" bIns="0" rtlCol="0"/>
          <a:lstStyle/>
          <a:p>
            <a:endParaRPr/>
          </a:p>
        </p:txBody>
      </p:sp>
      <p:sp>
        <p:nvSpPr>
          <p:cNvPr id="17" name="object 17"/>
          <p:cNvSpPr/>
          <p:nvPr/>
        </p:nvSpPr>
        <p:spPr>
          <a:xfrm>
            <a:off x="833882" y="2674873"/>
            <a:ext cx="202565" cy="202565"/>
          </a:xfrm>
          <a:custGeom>
            <a:avLst/>
            <a:gdLst/>
            <a:ahLst/>
            <a:cxnLst/>
            <a:rect l="l" t="t" r="r" b="b"/>
            <a:pathLst>
              <a:path w="202565" h="202564">
                <a:moveTo>
                  <a:pt x="99567" y="0"/>
                </a:moveTo>
                <a:lnTo>
                  <a:pt x="0" y="202247"/>
                </a:lnTo>
                <a:lnTo>
                  <a:pt x="202247" y="202247"/>
                </a:lnTo>
                <a:lnTo>
                  <a:pt x="99567" y="0"/>
                </a:lnTo>
                <a:close/>
              </a:path>
            </a:pathLst>
          </a:custGeom>
          <a:solidFill>
            <a:srgbClr val="000000"/>
          </a:solidFill>
        </p:spPr>
        <p:txBody>
          <a:bodyPr wrap="square" lIns="0" tIns="0" rIns="0" bIns="0" rtlCol="0"/>
          <a:lstStyle/>
          <a:p>
            <a:endParaRPr/>
          </a:p>
        </p:txBody>
      </p:sp>
      <p:sp>
        <p:nvSpPr>
          <p:cNvPr id="18" name="object 18"/>
          <p:cNvSpPr/>
          <p:nvPr/>
        </p:nvSpPr>
        <p:spPr>
          <a:xfrm>
            <a:off x="924115" y="3499421"/>
            <a:ext cx="4645456" cy="2641663"/>
          </a:xfrm>
          <a:prstGeom prst="rect">
            <a:avLst/>
          </a:prstGeom>
          <a:blipFill>
            <a:blip r:embed="rId4" cstate="print"/>
            <a:stretch>
              <a:fillRect/>
            </a:stretch>
          </a:blipFill>
        </p:spPr>
        <p:txBody>
          <a:bodyPr wrap="square" lIns="0" tIns="0" rIns="0" bIns="0" rtlCol="0"/>
          <a:lstStyle/>
          <a:p>
            <a:endParaRPr/>
          </a:p>
        </p:txBody>
      </p:sp>
      <p:sp>
        <p:nvSpPr>
          <p:cNvPr id="19" name="object 19"/>
          <p:cNvSpPr/>
          <p:nvPr/>
        </p:nvSpPr>
        <p:spPr>
          <a:xfrm>
            <a:off x="924115" y="4538662"/>
            <a:ext cx="4424680" cy="0"/>
          </a:xfrm>
          <a:custGeom>
            <a:avLst/>
            <a:gdLst/>
            <a:ahLst/>
            <a:cxnLst/>
            <a:rect l="l" t="t" r="r" b="b"/>
            <a:pathLst>
              <a:path w="4424680">
                <a:moveTo>
                  <a:pt x="0" y="0"/>
                </a:moveTo>
                <a:lnTo>
                  <a:pt x="4424540" y="0"/>
                </a:lnTo>
              </a:path>
            </a:pathLst>
          </a:custGeom>
          <a:ln w="18668">
            <a:solidFill>
              <a:srgbClr val="000000"/>
            </a:solidFill>
          </a:ln>
        </p:spPr>
        <p:txBody>
          <a:bodyPr wrap="square" lIns="0" tIns="0" rIns="0" bIns="0" rtlCol="0"/>
          <a:lstStyle/>
          <a:p>
            <a:endParaRPr/>
          </a:p>
        </p:txBody>
      </p:sp>
      <p:sp>
        <p:nvSpPr>
          <p:cNvPr id="20" name="object 20"/>
          <p:cNvSpPr/>
          <p:nvPr/>
        </p:nvSpPr>
        <p:spPr>
          <a:xfrm>
            <a:off x="924114" y="3362515"/>
            <a:ext cx="4424541" cy="18669"/>
          </a:xfrm>
          <a:prstGeom prst="rect">
            <a:avLst/>
          </a:prstGeom>
          <a:blipFill>
            <a:blip r:embed="rId5" cstate="print"/>
            <a:stretch>
              <a:fillRect/>
            </a:stretch>
          </a:blipFill>
        </p:spPr>
        <p:txBody>
          <a:bodyPr wrap="square" lIns="0" tIns="0" rIns="0" bIns="0" rtlCol="0"/>
          <a:lstStyle/>
          <a:p>
            <a:endParaRPr/>
          </a:p>
        </p:txBody>
      </p:sp>
      <p:sp>
        <p:nvSpPr>
          <p:cNvPr id="21" name="object 21"/>
          <p:cNvSpPr/>
          <p:nvPr/>
        </p:nvSpPr>
        <p:spPr>
          <a:xfrm>
            <a:off x="924114" y="3371850"/>
            <a:ext cx="4424680" cy="0"/>
          </a:xfrm>
          <a:custGeom>
            <a:avLst/>
            <a:gdLst/>
            <a:ahLst/>
            <a:cxnLst/>
            <a:rect l="l" t="t" r="r" b="b"/>
            <a:pathLst>
              <a:path w="4424680">
                <a:moveTo>
                  <a:pt x="0" y="0"/>
                </a:moveTo>
                <a:lnTo>
                  <a:pt x="4424541" y="0"/>
                </a:lnTo>
              </a:path>
            </a:pathLst>
          </a:custGeom>
          <a:ln w="18669">
            <a:solidFill>
              <a:srgbClr val="000000"/>
            </a:solidFill>
          </a:ln>
        </p:spPr>
        <p:txBody>
          <a:bodyPr wrap="square" lIns="0" tIns="0" rIns="0" bIns="0" rtlCol="0"/>
          <a:lstStyle/>
          <a:p>
            <a:endParaRPr/>
          </a:p>
        </p:txBody>
      </p:sp>
      <p:sp>
        <p:nvSpPr>
          <p:cNvPr id="22" name="object 22"/>
          <p:cNvSpPr txBox="1"/>
          <p:nvPr/>
        </p:nvSpPr>
        <p:spPr>
          <a:xfrm>
            <a:off x="485138" y="3197352"/>
            <a:ext cx="424180" cy="398780"/>
          </a:xfrm>
          <a:prstGeom prst="rect">
            <a:avLst/>
          </a:prstGeom>
        </p:spPr>
        <p:txBody>
          <a:bodyPr vert="horz" wrap="square" lIns="0" tIns="12700" rIns="0" bIns="0" rtlCol="0">
            <a:spAutoFit/>
          </a:bodyPr>
          <a:lstStyle/>
          <a:p>
            <a:pPr marL="12700">
              <a:lnSpc>
                <a:spcPct val="100000"/>
              </a:lnSpc>
              <a:spcBef>
                <a:spcPts val="100"/>
              </a:spcBef>
            </a:pPr>
            <a:r>
              <a:rPr sz="2450" dirty="0">
                <a:latin typeface="Times New Roman"/>
                <a:cs typeface="Times New Roman"/>
              </a:rPr>
              <a:t>1/2</a:t>
            </a:r>
            <a:endParaRPr sz="2450">
              <a:latin typeface="Times New Roman"/>
              <a:cs typeface="Times New Roman"/>
            </a:endParaRPr>
          </a:p>
        </p:txBody>
      </p:sp>
      <p:sp>
        <p:nvSpPr>
          <p:cNvPr id="23" name="object 23"/>
          <p:cNvSpPr txBox="1"/>
          <p:nvPr/>
        </p:nvSpPr>
        <p:spPr>
          <a:xfrm>
            <a:off x="329565" y="4364164"/>
            <a:ext cx="579755" cy="398780"/>
          </a:xfrm>
          <a:prstGeom prst="rect">
            <a:avLst/>
          </a:prstGeom>
        </p:spPr>
        <p:txBody>
          <a:bodyPr vert="horz" wrap="square" lIns="0" tIns="12700" rIns="0" bIns="0" rtlCol="0">
            <a:spAutoFit/>
          </a:bodyPr>
          <a:lstStyle/>
          <a:p>
            <a:pPr marL="12700">
              <a:lnSpc>
                <a:spcPct val="100000"/>
              </a:lnSpc>
              <a:spcBef>
                <a:spcPts val="100"/>
              </a:spcBef>
            </a:pPr>
            <a:r>
              <a:rPr sz="2450" dirty="0">
                <a:latin typeface="Times New Roman"/>
                <a:cs typeface="Times New Roman"/>
              </a:rPr>
              <a:t>1/10</a:t>
            </a:r>
            <a:endParaRPr sz="2450">
              <a:latin typeface="Times New Roman"/>
              <a:cs typeface="Times New Roman"/>
            </a:endParaRPr>
          </a:p>
        </p:txBody>
      </p:sp>
      <p:sp>
        <p:nvSpPr>
          <p:cNvPr id="24" name="object 24"/>
          <p:cNvSpPr txBox="1"/>
          <p:nvPr/>
        </p:nvSpPr>
        <p:spPr>
          <a:xfrm>
            <a:off x="1107438" y="5054917"/>
            <a:ext cx="1737995" cy="769620"/>
          </a:xfrm>
          <a:prstGeom prst="rect">
            <a:avLst/>
          </a:prstGeom>
        </p:spPr>
        <p:txBody>
          <a:bodyPr vert="horz" wrap="square" lIns="0" tIns="12700" rIns="0" bIns="0" rtlCol="0">
            <a:spAutoFit/>
          </a:bodyPr>
          <a:lstStyle/>
          <a:p>
            <a:pPr marL="12700">
              <a:lnSpc>
                <a:spcPts val="2930"/>
              </a:lnSpc>
              <a:spcBef>
                <a:spcPts val="100"/>
              </a:spcBef>
              <a:tabLst>
                <a:tab pos="323215" algn="l"/>
                <a:tab pos="634365" algn="l"/>
                <a:tab pos="945515" algn="l"/>
                <a:tab pos="1334770" algn="l"/>
              </a:tabLst>
            </a:pPr>
            <a:r>
              <a:rPr sz="2450" dirty="0">
                <a:latin typeface="Times New Roman"/>
                <a:cs typeface="Times New Roman"/>
              </a:rPr>
              <a:t>1	2	3	4	5</a:t>
            </a:r>
            <a:endParaRPr sz="2450">
              <a:latin typeface="Times New Roman"/>
              <a:cs typeface="Times New Roman"/>
            </a:endParaRPr>
          </a:p>
          <a:p>
            <a:pPr marR="5080" algn="r">
              <a:lnSpc>
                <a:spcPts val="2930"/>
              </a:lnSpc>
            </a:pPr>
            <a:r>
              <a:rPr sz="2450" spc="-10" dirty="0">
                <a:latin typeface="Times New Roman"/>
                <a:cs typeface="Times New Roman"/>
              </a:rPr>
              <a:t>(</a:t>
            </a:r>
            <a:r>
              <a:rPr sz="2450" dirty="0">
                <a:latin typeface="Times New Roman"/>
                <a:cs typeface="Times New Roman"/>
              </a:rPr>
              <a:t>n</a:t>
            </a:r>
            <a:r>
              <a:rPr sz="2475" baseline="-10101" dirty="0">
                <a:latin typeface="Times New Roman"/>
                <a:cs typeface="Times New Roman"/>
              </a:rPr>
              <a:t>0</a:t>
            </a:r>
            <a:r>
              <a:rPr sz="2450" dirty="0">
                <a:latin typeface="Times New Roman"/>
                <a:cs typeface="Times New Roman"/>
              </a:rPr>
              <a:t>)</a:t>
            </a:r>
            <a:endParaRPr sz="2450">
              <a:latin typeface="Times New Roman"/>
              <a:cs typeface="Times New Roman"/>
            </a:endParaRPr>
          </a:p>
        </p:txBody>
      </p:sp>
      <p:sp>
        <p:nvSpPr>
          <p:cNvPr id="25" name="object 25"/>
          <p:cNvSpPr/>
          <p:nvPr/>
        </p:nvSpPr>
        <p:spPr>
          <a:xfrm>
            <a:off x="233362" y="5005387"/>
            <a:ext cx="4938395" cy="0"/>
          </a:xfrm>
          <a:custGeom>
            <a:avLst/>
            <a:gdLst/>
            <a:ahLst/>
            <a:cxnLst/>
            <a:rect l="l" t="t" r="r" b="b"/>
            <a:pathLst>
              <a:path w="4938395">
                <a:moveTo>
                  <a:pt x="0" y="0"/>
                </a:moveTo>
                <a:lnTo>
                  <a:pt x="4937937" y="0"/>
                </a:lnTo>
              </a:path>
            </a:pathLst>
          </a:custGeom>
          <a:ln w="18669">
            <a:solidFill>
              <a:srgbClr val="000000"/>
            </a:solidFill>
          </a:ln>
        </p:spPr>
        <p:txBody>
          <a:bodyPr wrap="square" lIns="0" tIns="0" rIns="0" bIns="0" rtlCol="0"/>
          <a:lstStyle/>
          <a:p>
            <a:endParaRPr/>
          </a:p>
        </p:txBody>
      </p:sp>
      <p:sp>
        <p:nvSpPr>
          <p:cNvPr id="26" name="object 26"/>
          <p:cNvSpPr/>
          <p:nvPr/>
        </p:nvSpPr>
        <p:spPr>
          <a:xfrm>
            <a:off x="5165077" y="4905819"/>
            <a:ext cx="205740" cy="202565"/>
          </a:xfrm>
          <a:custGeom>
            <a:avLst/>
            <a:gdLst/>
            <a:ahLst/>
            <a:cxnLst/>
            <a:rect l="l" t="t" r="r" b="b"/>
            <a:pathLst>
              <a:path w="205739" h="202564">
                <a:moveTo>
                  <a:pt x="0" y="0"/>
                </a:moveTo>
                <a:lnTo>
                  <a:pt x="0" y="202247"/>
                </a:lnTo>
                <a:lnTo>
                  <a:pt x="205359" y="102679"/>
                </a:lnTo>
                <a:lnTo>
                  <a:pt x="0" y="0"/>
                </a:lnTo>
                <a:close/>
              </a:path>
            </a:pathLst>
          </a:custGeom>
          <a:solidFill>
            <a:srgbClr val="000000"/>
          </a:solidFill>
        </p:spPr>
        <p:txBody>
          <a:bodyPr wrap="square" lIns="0" tIns="0" rIns="0" bIns="0" rtlCol="0"/>
          <a:lstStyle/>
          <a:p>
            <a:endParaRPr/>
          </a:p>
        </p:txBody>
      </p:sp>
      <p:sp>
        <p:nvSpPr>
          <p:cNvPr id="27" name="object 27"/>
          <p:cNvSpPr/>
          <p:nvPr/>
        </p:nvSpPr>
        <p:spPr>
          <a:xfrm>
            <a:off x="6019812" y="3276606"/>
            <a:ext cx="1566621" cy="893667"/>
          </a:xfrm>
          <a:prstGeom prst="rect">
            <a:avLst/>
          </a:prstGeom>
          <a:blipFill>
            <a:blip r:embed="rId6" cstate="print"/>
            <a:stretch>
              <a:fillRect/>
            </a:stretch>
          </a:blipFill>
        </p:spPr>
        <p:txBody>
          <a:bodyPr wrap="square" lIns="0" tIns="0" rIns="0" bIns="0" rtlCol="0"/>
          <a:lstStyle/>
          <a:p>
            <a:endParaRPr/>
          </a:p>
        </p:txBody>
      </p:sp>
      <p:sp>
        <p:nvSpPr>
          <p:cNvPr id="28" name="object 28"/>
          <p:cNvSpPr txBox="1"/>
          <p:nvPr/>
        </p:nvSpPr>
        <p:spPr>
          <a:xfrm>
            <a:off x="7946275" y="3492500"/>
            <a:ext cx="1082040" cy="391160"/>
          </a:xfrm>
          <a:prstGeom prst="rect">
            <a:avLst/>
          </a:prstGeom>
        </p:spPr>
        <p:txBody>
          <a:bodyPr vert="horz" wrap="square" lIns="0" tIns="12700" rIns="0" bIns="0" rtlCol="0">
            <a:spAutoFit/>
          </a:bodyPr>
          <a:lstStyle/>
          <a:p>
            <a:pPr marL="12700">
              <a:lnSpc>
                <a:spcPct val="100000"/>
              </a:lnSpc>
              <a:spcBef>
                <a:spcPts val="100"/>
              </a:spcBef>
            </a:pPr>
            <a:r>
              <a:rPr sz="2400" spc="-5" dirty="0">
                <a:solidFill>
                  <a:srgbClr val="FF0000"/>
                </a:solidFill>
                <a:latin typeface="Times New Roman"/>
                <a:cs typeface="Times New Roman"/>
              </a:rPr>
              <a:t>for </a:t>
            </a:r>
            <a:r>
              <a:rPr sz="2400" dirty="0">
                <a:solidFill>
                  <a:srgbClr val="FF0000"/>
                </a:solidFill>
                <a:latin typeface="Times New Roman"/>
                <a:cs typeface="Times New Roman"/>
              </a:rPr>
              <a:t>n ≥</a:t>
            </a:r>
            <a:r>
              <a:rPr sz="2400" spc="-85" dirty="0">
                <a:solidFill>
                  <a:srgbClr val="FF0000"/>
                </a:solidFill>
                <a:latin typeface="Times New Roman"/>
                <a:cs typeface="Times New Roman"/>
              </a:rPr>
              <a:t> </a:t>
            </a:r>
            <a:r>
              <a:rPr sz="2400" dirty="0">
                <a:solidFill>
                  <a:srgbClr val="FF0000"/>
                </a:solidFill>
                <a:latin typeface="Times New Roman"/>
                <a:cs typeface="Times New Roman"/>
              </a:rPr>
              <a:t>5</a:t>
            </a:r>
            <a:endParaRPr sz="2400">
              <a:latin typeface="Times New Roman"/>
              <a:cs typeface="Times New Roman"/>
            </a:endParaRPr>
          </a:p>
        </p:txBody>
      </p:sp>
      <p:sp>
        <p:nvSpPr>
          <p:cNvPr id="29" name="object 29"/>
          <p:cNvSpPr/>
          <p:nvPr/>
        </p:nvSpPr>
        <p:spPr>
          <a:xfrm>
            <a:off x="5854700" y="4724400"/>
            <a:ext cx="3200400" cy="990600"/>
          </a:xfrm>
          <a:custGeom>
            <a:avLst/>
            <a:gdLst/>
            <a:ahLst/>
            <a:cxnLst/>
            <a:rect l="l" t="t" r="r" b="b"/>
            <a:pathLst>
              <a:path w="3200400" h="990600">
                <a:moveTo>
                  <a:pt x="0" y="0"/>
                </a:moveTo>
                <a:lnTo>
                  <a:pt x="3200400" y="0"/>
                </a:lnTo>
                <a:lnTo>
                  <a:pt x="3200400" y="990600"/>
                </a:lnTo>
                <a:lnTo>
                  <a:pt x="0" y="990600"/>
                </a:lnTo>
                <a:lnTo>
                  <a:pt x="0" y="0"/>
                </a:lnTo>
                <a:close/>
              </a:path>
            </a:pathLst>
          </a:custGeom>
          <a:solidFill>
            <a:srgbClr val="CCFFCC"/>
          </a:solidFill>
        </p:spPr>
        <p:txBody>
          <a:bodyPr wrap="square" lIns="0" tIns="0" rIns="0" bIns="0" rtlCol="0"/>
          <a:lstStyle/>
          <a:p>
            <a:endParaRPr/>
          </a:p>
        </p:txBody>
      </p:sp>
      <p:sp>
        <p:nvSpPr>
          <p:cNvPr id="30" name="object 30"/>
          <p:cNvSpPr/>
          <p:nvPr/>
        </p:nvSpPr>
        <p:spPr>
          <a:xfrm>
            <a:off x="6080137" y="4724400"/>
            <a:ext cx="1426984" cy="893673"/>
          </a:xfrm>
          <a:prstGeom prst="rect">
            <a:avLst/>
          </a:prstGeom>
          <a:blipFill>
            <a:blip r:embed="rId7" cstate="print"/>
            <a:stretch>
              <a:fillRect/>
            </a:stretch>
          </a:blipFill>
        </p:spPr>
        <p:txBody>
          <a:bodyPr wrap="square" lIns="0" tIns="0" rIns="0" bIns="0" rtlCol="0"/>
          <a:lstStyle/>
          <a:p>
            <a:endParaRPr/>
          </a:p>
        </p:txBody>
      </p:sp>
      <p:sp>
        <p:nvSpPr>
          <p:cNvPr id="31" name="object 31"/>
          <p:cNvSpPr txBox="1"/>
          <p:nvPr/>
        </p:nvSpPr>
        <p:spPr>
          <a:xfrm>
            <a:off x="7933575" y="4940300"/>
            <a:ext cx="1082040" cy="391160"/>
          </a:xfrm>
          <a:prstGeom prst="rect">
            <a:avLst/>
          </a:prstGeom>
        </p:spPr>
        <p:txBody>
          <a:bodyPr vert="horz" wrap="square" lIns="0" tIns="12700" rIns="0" bIns="0" rtlCol="0">
            <a:spAutoFit/>
          </a:bodyPr>
          <a:lstStyle/>
          <a:p>
            <a:pPr marL="12700">
              <a:lnSpc>
                <a:spcPct val="100000"/>
              </a:lnSpc>
              <a:spcBef>
                <a:spcPts val="100"/>
              </a:spcBef>
            </a:pPr>
            <a:r>
              <a:rPr sz="2400" spc="-5" dirty="0">
                <a:solidFill>
                  <a:srgbClr val="FF0000"/>
                </a:solidFill>
                <a:latin typeface="Times New Roman"/>
                <a:cs typeface="Times New Roman"/>
              </a:rPr>
              <a:t>for </a:t>
            </a:r>
            <a:r>
              <a:rPr sz="2400" dirty="0">
                <a:solidFill>
                  <a:srgbClr val="FF0000"/>
                </a:solidFill>
                <a:latin typeface="Times New Roman"/>
                <a:cs typeface="Times New Roman"/>
              </a:rPr>
              <a:t>n ≥</a:t>
            </a:r>
            <a:r>
              <a:rPr sz="2400" spc="-85" dirty="0">
                <a:solidFill>
                  <a:srgbClr val="FF0000"/>
                </a:solidFill>
                <a:latin typeface="Times New Roman"/>
                <a:cs typeface="Times New Roman"/>
              </a:rPr>
              <a:t> </a:t>
            </a:r>
            <a:r>
              <a:rPr sz="2400" dirty="0">
                <a:solidFill>
                  <a:srgbClr val="FF0000"/>
                </a:solidFill>
                <a:latin typeface="Times New Roman"/>
                <a:cs typeface="Times New Roman"/>
              </a:rPr>
              <a:t>0</a:t>
            </a:r>
            <a:endParaRPr sz="2400">
              <a:latin typeface="Times New Roman"/>
              <a:cs typeface="Times New Roman"/>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1234439"/>
            <a:ext cx="9144000" cy="320040"/>
          </a:xfrm>
          <a:custGeom>
            <a:avLst/>
            <a:gdLst/>
            <a:ahLst/>
            <a:cxnLst/>
            <a:rect l="l" t="t" r="r" b="b"/>
            <a:pathLst>
              <a:path w="9144000" h="320040">
                <a:moveTo>
                  <a:pt x="0" y="320039"/>
                </a:moveTo>
                <a:lnTo>
                  <a:pt x="9144000" y="320039"/>
                </a:lnTo>
                <a:lnTo>
                  <a:pt x="9144000" y="0"/>
                </a:lnTo>
                <a:lnTo>
                  <a:pt x="0" y="0"/>
                </a:lnTo>
                <a:lnTo>
                  <a:pt x="0" y="320039"/>
                </a:lnTo>
                <a:close/>
              </a:path>
            </a:pathLst>
          </a:custGeom>
          <a:solidFill>
            <a:srgbClr val="FFFFFF"/>
          </a:solidFill>
        </p:spPr>
        <p:txBody>
          <a:bodyPr wrap="square" lIns="0" tIns="0" rIns="0" bIns="0" rtlCol="0"/>
          <a:lstStyle/>
          <a:p>
            <a:endParaRPr/>
          </a:p>
        </p:txBody>
      </p:sp>
      <p:sp>
        <p:nvSpPr>
          <p:cNvPr id="3" name="object 3"/>
          <p:cNvSpPr/>
          <p:nvPr/>
        </p:nvSpPr>
        <p:spPr>
          <a:xfrm>
            <a:off x="0" y="1280160"/>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438086"/>
          </a:solidFill>
        </p:spPr>
        <p:txBody>
          <a:bodyPr wrap="square" lIns="0" tIns="0" rIns="0" bIns="0" rtlCol="0"/>
          <a:lstStyle/>
          <a:p>
            <a:endParaRPr/>
          </a:p>
        </p:txBody>
      </p:sp>
      <p:sp>
        <p:nvSpPr>
          <p:cNvPr id="4" name="object 4"/>
          <p:cNvSpPr/>
          <p:nvPr/>
        </p:nvSpPr>
        <p:spPr>
          <a:xfrm>
            <a:off x="0" y="1280160"/>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438086"/>
          </a:solidFill>
        </p:spPr>
        <p:txBody>
          <a:bodyPr wrap="square" lIns="0" tIns="0" rIns="0" bIns="0" rtlCol="0"/>
          <a:lstStyle/>
          <a:p>
            <a:endParaRPr/>
          </a:p>
        </p:txBody>
      </p:sp>
      <p:sp>
        <p:nvSpPr>
          <p:cNvPr id="5" name="object 5"/>
          <p:cNvSpPr/>
          <p:nvPr/>
        </p:nvSpPr>
        <p:spPr>
          <a:xfrm>
            <a:off x="590550" y="1280160"/>
            <a:ext cx="8553450" cy="228600"/>
          </a:xfrm>
          <a:custGeom>
            <a:avLst/>
            <a:gdLst/>
            <a:ahLst/>
            <a:cxnLst/>
            <a:rect l="l" t="t" r="r" b="b"/>
            <a:pathLst>
              <a:path w="8553450" h="228600">
                <a:moveTo>
                  <a:pt x="0" y="0"/>
                </a:moveTo>
                <a:lnTo>
                  <a:pt x="8553450" y="0"/>
                </a:lnTo>
                <a:lnTo>
                  <a:pt x="8553450" y="228600"/>
                </a:lnTo>
                <a:lnTo>
                  <a:pt x="0" y="228600"/>
                </a:lnTo>
                <a:lnTo>
                  <a:pt x="0" y="0"/>
                </a:lnTo>
                <a:close/>
              </a:path>
            </a:pathLst>
          </a:custGeom>
          <a:solidFill>
            <a:srgbClr val="53548A"/>
          </a:solidFill>
        </p:spPr>
        <p:txBody>
          <a:bodyPr wrap="square" lIns="0" tIns="0" rIns="0" bIns="0" rtlCol="0"/>
          <a:lstStyle/>
          <a:p>
            <a:endParaRPr/>
          </a:p>
        </p:txBody>
      </p:sp>
      <p:sp>
        <p:nvSpPr>
          <p:cNvPr id="6" name="object 6"/>
          <p:cNvSpPr/>
          <p:nvPr/>
        </p:nvSpPr>
        <p:spPr>
          <a:xfrm>
            <a:off x="590550" y="1280160"/>
            <a:ext cx="8553450" cy="228600"/>
          </a:xfrm>
          <a:custGeom>
            <a:avLst/>
            <a:gdLst/>
            <a:ahLst/>
            <a:cxnLst/>
            <a:rect l="l" t="t" r="r" b="b"/>
            <a:pathLst>
              <a:path w="8553450" h="228600">
                <a:moveTo>
                  <a:pt x="0" y="0"/>
                </a:moveTo>
                <a:lnTo>
                  <a:pt x="8553450" y="0"/>
                </a:lnTo>
                <a:lnTo>
                  <a:pt x="8553450" y="228600"/>
                </a:lnTo>
                <a:lnTo>
                  <a:pt x="0" y="228600"/>
                </a:lnTo>
                <a:lnTo>
                  <a:pt x="0" y="0"/>
                </a:lnTo>
                <a:close/>
              </a:path>
            </a:pathLst>
          </a:custGeom>
          <a:solidFill>
            <a:srgbClr val="53548A"/>
          </a:solidFill>
        </p:spPr>
        <p:txBody>
          <a:bodyPr wrap="square" lIns="0" tIns="0" rIns="0" bIns="0" rtlCol="0"/>
          <a:lstStyle/>
          <a:p>
            <a:endParaRPr/>
          </a:p>
        </p:txBody>
      </p:sp>
      <p:sp>
        <p:nvSpPr>
          <p:cNvPr id="7" name="object 7"/>
          <p:cNvSpPr/>
          <p:nvPr/>
        </p:nvSpPr>
        <p:spPr>
          <a:xfrm>
            <a:off x="722376" y="6227064"/>
            <a:ext cx="8080248" cy="97535"/>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762000" y="6248400"/>
            <a:ext cx="8001000" cy="0"/>
          </a:xfrm>
          <a:custGeom>
            <a:avLst/>
            <a:gdLst/>
            <a:ahLst/>
            <a:cxnLst/>
            <a:rect l="l" t="t" r="r" b="b"/>
            <a:pathLst>
              <a:path w="8001000">
                <a:moveTo>
                  <a:pt x="0" y="0"/>
                </a:moveTo>
                <a:lnTo>
                  <a:pt x="8001000" y="0"/>
                </a:lnTo>
              </a:path>
            </a:pathLst>
          </a:custGeom>
          <a:ln w="19050">
            <a:solidFill>
              <a:srgbClr val="53548A"/>
            </a:solidFill>
          </a:ln>
        </p:spPr>
        <p:txBody>
          <a:bodyPr wrap="square" lIns="0" tIns="0" rIns="0" bIns="0" rtlCol="0"/>
          <a:lstStyle/>
          <a:p>
            <a:endParaRPr/>
          </a:p>
        </p:txBody>
      </p:sp>
      <p:sp>
        <p:nvSpPr>
          <p:cNvPr id="9" name="object 9"/>
          <p:cNvSpPr/>
          <p:nvPr/>
        </p:nvSpPr>
        <p:spPr>
          <a:xfrm>
            <a:off x="685800" y="3124200"/>
            <a:ext cx="3200400" cy="990600"/>
          </a:xfrm>
          <a:custGeom>
            <a:avLst/>
            <a:gdLst/>
            <a:ahLst/>
            <a:cxnLst/>
            <a:rect l="l" t="t" r="r" b="b"/>
            <a:pathLst>
              <a:path w="3200400" h="990600">
                <a:moveTo>
                  <a:pt x="0" y="0"/>
                </a:moveTo>
                <a:lnTo>
                  <a:pt x="3200400" y="0"/>
                </a:lnTo>
                <a:lnTo>
                  <a:pt x="3200400" y="990600"/>
                </a:lnTo>
                <a:lnTo>
                  <a:pt x="0" y="990600"/>
                </a:lnTo>
                <a:lnTo>
                  <a:pt x="0" y="0"/>
                </a:lnTo>
                <a:close/>
              </a:path>
            </a:pathLst>
          </a:custGeom>
          <a:solidFill>
            <a:srgbClr val="CCFFCC"/>
          </a:solidFill>
        </p:spPr>
        <p:txBody>
          <a:bodyPr wrap="square" lIns="0" tIns="0" rIns="0" bIns="0" rtlCol="0"/>
          <a:lstStyle/>
          <a:p>
            <a:endParaRPr/>
          </a:p>
        </p:txBody>
      </p:sp>
      <p:sp>
        <p:nvSpPr>
          <p:cNvPr id="10" name="object 10"/>
          <p:cNvSpPr txBox="1">
            <a:spLocks noGrp="1"/>
          </p:cNvSpPr>
          <p:nvPr>
            <p:ph type="title"/>
          </p:nvPr>
        </p:nvSpPr>
        <p:spPr>
          <a:xfrm>
            <a:off x="688340" y="421640"/>
            <a:ext cx="3235960" cy="574040"/>
          </a:xfrm>
          <a:prstGeom prst="rect">
            <a:avLst/>
          </a:prstGeom>
        </p:spPr>
        <p:txBody>
          <a:bodyPr vert="horz" wrap="square" lIns="0" tIns="12700" rIns="0" bIns="0" rtlCol="0">
            <a:spAutoFit/>
          </a:bodyPr>
          <a:lstStyle/>
          <a:p>
            <a:pPr marL="12700">
              <a:lnSpc>
                <a:spcPct val="100000"/>
              </a:lnSpc>
              <a:spcBef>
                <a:spcPts val="100"/>
              </a:spcBef>
            </a:pPr>
            <a:r>
              <a:rPr sz="3600" spc="-5" dirty="0"/>
              <a:t>Example</a:t>
            </a:r>
            <a:r>
              <a:rPr sz="3600" spc="-45" dirty="0"/>
              <a:t> </a:t>
            </a:r>
            <a:r>
              <a:rPr sz="3600" spc="-5" dirty="0"/>
              <a:t>(cont’d)</a:t>
            </a:r>
            <a:endParaRPr sz="3600"/>
          </a:p>
        </p:txBody>
      </p:sp>
      <p:sp>
        <p:nvSpPr>
          <p:cNvPr id="11" name="object 11"/>
          <p:cNvSpPr/>
          <p:nvPr/>
        </p:nvSpPr>
        <p:spPr>
          <a:xfrm>
            <a:off x="4724400" y="1981206"/>
            <a:ext cx="2036254" cy="893654"/>
          </a:xfrm>
          <a:prstGeom prst="rect">
            <a:avLst/>
          </a:prstGeom>
          <a:blipFill>
            <a:blip r:embed="rId3" cstate="print"/>
            <a:stretch>
              <a:fillRect/>
            </a:stretch>
          </a:blipFill>
        </p:spPr>
        <p:txBody>
          <a:bodyPr wrap="square" lIns="0" tIns="0" rIns="0" bIns="0" rtlCol="0"/>
          <a:lstStyle/>
          <a:p>
            <a:endParaRPr/>
          </a:p>
        </p:txBody>
      </p:sp>
      <p:sp>
        <p:nvSpPr>
          <p:cNvPr id="12" name="object 12"/>
          <p:cNvSpPr txBox="1"/>
          <p:nvPr/>
        </p:nvSpPr>
        <p:spPr>
          <a:xfrm>
            <a:off x="688340" y="1544828"/>
            <a:ext cx="8190230" cy="1120140"/>
          </a:xfrm>
          <a:prstGeom prst="rect">
            <a:avLst/>
          </a:prstGeom>
        </p:spPr>
        <p:txBody>
          <a:bodyPr vert="horz" wrap="square" lIns="0" tIns="12065" rIns="0" bIns="0" rtlCol="0">
            <a:spAutoFit/>
          </a:bodyPr>
          <a:lstStyle/>
          <a:p>
            <a:pPr marL="332740" indent="-320040">
              <a:lnSpc>
                <a:spcPct val="100000"/>
              </a:lnSpc>
              <a:spcBef>
                <a:spcPts val="95"/>
              </a:spcBef>
              <a:buClr>
                <a:srgbClr val="438086"/>
              </a:buClr>
              <a:buSzPct val="58928"/>
              <a:buFont typeface="Wingdings"/>
              <a:buChar char=""/>
              <a:tabLst>
                <a:tab pos="332740" algn="l"/>
              </a:tabLst>
            </a:pPr>
            <a:r>
              <a:rPr sz="2800" spc="-5" dirty="0">
                <a:latin typeface="Times New Roman"/>
                <a:cs typeface="Times New Roman"/>
              </a:rPr>
              <a:t>Choose 3 constants: </a:t>
            </a:r>
            <a:r>
              <a:rPr sz="2800" dirty="0">
                <a:solidFill>
                  <a:srgbClr val="0000FF"/>
                </a:solidFill>
                <a:latin typeface="Times New Roman"/>
                <a:cs typeface="Times New Roman"/>
              </a:rPr>
              <a:t>c</a:t>
            </a:r>
            <a:r>
              <a:rPr sz="2775" baseline="-21021" dirty="0">
                <a:solidFill>
                  <a:srgbClr val="0000FF"/>
                </a:solidFill>
                <a:latin typeface="Times New Roman"/>
                <a:cs typeface="Times New Roman"/>
              </a:rPr>
              <a:t>1</a:t>
            </a:r>
            <a:r>
              <a:rPr sz="2800" dirty="0">
                <a:latin typeface="Times New Roman"/>
                <a:cs typeface="Times New Roman"/>
              </a:rPr>
              <a:t>, </a:t>
            </a:r>
            <a:r>
              <a:rPr sz="2800" dirty="0">
                <a:solidFill>
                  <a:srgbClr val="0000FF"/>
                </a:solidFill>
                <a:latin typeface="Times New Roman"/>
                <a:cs typeface="Times New Roman"/>
              </a:rPr>
              <a:t>c</a:t>
            </a:r>
            <a:r>
              <a:rPr sz="2775" baseline="-21021" dirty="0">
                <a:solidFill>
                  <a:srgbClr val="0000FF"/>
                </a:solidFill>
                <a:latin typeface="Times New Roman"/>
                <a:cs typeface="Times New Roman"/>
              </a:rPr>
              <a:t>2</a:t>
            </a:r>
            <a:r>
              <a:rPr sz="2800" dirty="0">
                <a:latin typeface="Times New Roman"/>
                <a:cs typeface="Times New Roman"/>
              </a:rPr>
              <a:t>, </a:t>
            </a:r>
            <a:r>
              <a:rPr sz="2800" spc="5" dirty="0">
                <a:solidFill>
                  <a:srgbClr val="0000FF"/>
                </a:solidFill>
                <a:latin typeface="Times New Roman"/>
                <a:cs typeface="Times New Roman"/>
              </a:rPr>
              <a:t>n</a:t>
            </a:r>
            <a:r>
              <a:rPr sz="2775" spc="7" baseline="-21021" dirty="0">
                <a:latin typeface="Times New Roman"/>
                <a:cs typeface="Times New Roman"/>
              </a:rPr>
              <a:t>0 </a:t>
            </a:r>
            <a:r>
              <a:rPr sz="2800" spc="-5" dirty="0">
                <a:latin typeface="Times New Roman"/>
                <a:cs typeface="Times New Roman"/>
              </a:rPr>
              <a:t>that</a:t>
            </a:r>
            <a:r>
              <a:rPr sz="2800" spc="-70" dirty="0">
                <a:latin typeface="Times New Roman"/>
                <a:cs typeface="Times New Roman"/>
              </a:rPr>
              <a:t> </a:t>
            </a:r>
            <a:r>
              <a:rPr sz="2800" spc="-5" dirty="0">
                <a:latin typeface="Times New Roman"/>
                <a:cs typeface="Times New Roman"/>
              </a:rPr>
              <a:t>satisfy:</a:t>
            </a:r>
            <a:endParaRPr sz="2800">
              <a:latin typeface="Times New Roman"/>
              <a:cs typeface="Times New Roman"/>
            </a:endParaRPr>
          </a:p>
          <a:p>
            <a:pPr marR="5080" algn="r">
              <a:lnSpc>
                <a:spcPct val="100000"/>
              </a:lnSpc>
              <a:spcBef>
                <a:spcPts val="2380"/>
              </a:spcBef>
            </a:pPr>
            <a:r>
              <a:rPr sz="2400" spc="-5" dirty="0">
                <a:solidFill>
                  <a:srgbClr val="FF0000"/>
                </a:solidFill>
                <a:latin typeface="Times New Roman"/>
                <a:cs typeface="Times New Roman"/>
              </a:rPr>
              <a:t>for </a:t>
            </a:r>
            <a:r>
              <a:rPr sz="2400" dirty="0">
                <a:solidFill>
                  <a:srgbClr val="FF0000"/>
                </a:solidFill>
                <a:latin typeface="Times New Roman"/>
                <a:cs typeface="Times New Roman"/>
              </a:rPr>
              <a:t>all </a:t>
            </a:r>
            <a:r>
              <a:rPr sz="2400" dirty="0">
                <a:solidFill>
                  <a:srgbClr val="0000FF"/>
                </a:solidFill>
                <a:latin typeface="Times New Roman"/>
                <a:cs typeface="Times New Roman"/>
              </a:rPr>
              <a:t>n ≥</a:t>
            </a:r>
            <a:r>
              <a:rPr sz="2400" spc="-114" dirty="0">
                <a:solidFill>
                  <a:srgbClr val="0000FF"/>
                </a:solidFill>
                <a:latin typeface="Times New Roman"/>
                <a:cs typeface="Times New Roman"/>
              </a:rPr>
              <a:t> </a:t>
            </a:r>
            <a:r>
              <a:rPr sz="2400" spc="-5" dirty="0">
                <a:solidFill>
                  <a:srgbClr val="0000FF"/>
                </a:solidFill>
                <a:latin typeface="Times New Roman"/>
                <a:cs typeface="Times New Roman"/>
              </a:rPr>
              <a:t>n</a:t>
            </a:r>
            <a:r>
              <a:rPr sz="2400" spc="-7" baseline="-20833" dirty="0">
                <a:solidFill>
                  <a:srgbClr val="0000FF"/>
                </a:solidFill>
                <a:latin typeface="Times New Roman"/>
                <a:cs typeface="Times New Roman"/>
              </a:rPr>
              <a:t>0</a:t>
            </a:r>
            <a:endParaRPr sz="2400" baseline="-20833">
              <a:latin typeface="Times New Roman"/>
              <a:cs typeface="Times New Roman"/>
            </a:endParaRPr>
          </a:p>
        </p:txBody>
      </p:sp>
      <p:sp>
        <p:nvSpPr>
          <p:cNvPr id="13" name="object 13"/>
          <p:cNvSpPr/>
          <p:nvPr/>
        </p:nvSpPr>
        <p:spPr>
          <a:xfrm>
            <a:off x="838212" y="3124206"/>
            <a:ext cx="1566621" cy="893667"/>
          </a:xfrm>
          <a:prstGeom prst="rect">
            <a:avLst/>
          </a:prstGeom>
          <a:blipFill>
            <a:blip r:embed="rId4" cstate="print"/>
            <a:stretch>
              <a:fillRect/>
            </a:stretch>
          </a:blipFill>
        </p:spPr>
        <p:txBody>
          <a:bodyPr wrap="square" lIns="0" tIns="0" rIns="0" bIns="0" rtlCol="0"/>
          <a:lstStyle/>
          <a:p>
            <a:endParaRPr/>
          </a:p>
        </p:txBody>
      </p:sp>
      <p:sp>
        <p:nvSpPr>
          <p:cNvPr id="14" name="object 14"/>
          <p:cNvSpPr txBox="1"/>
          <p:nvPr/>
        </p:nvSpPr>
        <p:spPr>
          <a:xfrm>
            <a:off x="685800" y="3340100"/>
            <a:ext cx="3200400" cy="391160"/>
          </a:xfrm>
          <a:prstGeom prst="rect">
            <a:avLst/>
          </a:prstGeom>
        </p:spPr>
        <p:txBody>
          <a:bodyPr vert="horz" wrap="square" lIns="0" tIns="12700" rIns="0" bIns="0" rtlCol="0">
            <a:spAutoFit/>
          </a:bodyPr>
          <a:lstStyle/>
          <a:p>
            <a:pPr marL="2091055">
              <a:lnSpc>
                <a:spcPct val="100000"/>
              </a:lnSpc>
              <a:spcBef>
                <a:spcPts val="100"/>
              </a:spcBef>
            </a:pPr>
            <a:r>
              <a:rPr sz="2400" spc="-5" dirty="0">
                <a:solidFill>
                  <a:srgbClr val="FF0000"/>
                </a:solidFill>
                <a:latin typeface="Times New Roman"/>
                <a:cs typeface="Times New Roman"/>
              </a:rPr>
              <a:t>for </a:t>
            </a:r>
            <a:r>
              <a:rPr sz="2400" dirty="0">
                <a:solidFill>
                  <a:srgbClr val="FF0000"/>
                </a:solidFill>
                <a:latin typeface="Times New Roman"/>
                <a:cs typeface="Times New Roman"/>
              </a:rPr>
              <a:t>n ≥</a:t>
            </a:r>
            <a:r>
              <a:rPr sz="2400" spc="-75" dirty="0">
                <a:solidFill>
                  <a:srgbClr val="FF0000"/>
                </a:solidFill>
                <a:latin typeface="Times New Roman"/>
                <a:cs typeface="Times New Roman"/>
              </a:rPr>
              <a:t> </a:t>
            </a:r>
            <a:r>
              <a:rPr sz="2400" dirty="0">
                <a:solidFill>
                  <a:srgbClr val="FF0000"/>
                </a:solidFill>
                <a:latin typeface="Times New Roman"/>
                <a:cs typeface="Times New Roman"/>
              </a:rPr>
              <a:t>5</a:t>
            </a:r>
            <a:endParaRPr sz="2400">
              <a:latin typeface="Times New Roman"/>
              <a:cs typeface="Times New Roman"/>
            </a:endParaRPr>
          </a:p>
        </p:txBody>
      </p:sp>
      <p:sp>
        <p:nvSpPr>
          <p:cNvPr id="15" name="object 15"/>
          <p:cNvSpPr/>
          <p:nvPr/>
        </p:nvSpPr>
        <p:spPr>
          <a:xfrm>
            <a:off x="4800600" y="3124200"/>
            <a:ext cx="3200400" cy="990600"/>
          </a:xfrm>
          <a:custGeom>
            <a:avLst/>
            <a:gdLst/>
            <a:ahLst/>
            <a:cxnLst/>
            <a:rect l="l" t="t" r="r" b="b"/>
            <a:pathLst>
              <a:path w="3200400" h="990600">
                <a:moveTo>
                  <a:pt x="0" y="0"/>
                </a:moveTo>
                <a:lnTo>
                  <a:pt x="3200400" y="0"/>
                </a:lnTo>
                <a:lnTo>
                  <a:pt x="3200400" y="990600"/>
                </a:lnTo>
                <a:lnTo>
                  <a:pt x="0" y="990600"/>
                </a:lnTo>
                <a:lnTo>
                  <a:pt x="0" y="0"/>
                </a:lnTo>
                <a:close/>
              </a:path>
            </a:pathLst>
          </a:custGeom>
          <a:solidFill>
            <a:srgbClr val="CCFFCC"/>
          </a:solidFill>
        </p:spPr>
        <p:txBody>
          <a:bodyPr wrap="square" lIns="0" tIns="0" rIns="0" bIns="0" rtlCol="0"/>
          <a:lstStyle/>
          <a:p>
            <a:endParaRPr/>
          </a:p>
        </p:txBody>
      </p:sp>
      <p:sp>
        <p:nvSpPr>
          <p:cNvPr id="16" name="object 16"/>
          <p:cNvSpPr/>
          <p:nvPr/>
        </p:nvSpPr>
        <p:spPr>
          <a:xfrm>
            <a:off x="5026037" y="3124206"/>
            <a:ext cx="1426984" cy="893667"/>
          </a:xfrm>
          <a:prstGeom prst="rect">
            <a:avLst/>
          </a:prstGeom>
          <a:blipFill>
            <a:blip r:embed="rId5" cstate="print"/>
            <a:stretch>
              <a:fillRect/>
            </a:stretch>
          </a:blipFill>
        </p:spPr>
        <p:txBody>
          <a:bodyPr wrap="square" lIns="0" tIns="0" rIns="0" bIns="0" rtlCol="0"/>
          <a:lstStyle/>
          <a:p>
            <a:endParaRPr/>
          </a:p>
        </p:txBody>
      </p:sp>
      <p:sp>
        <p:nvSpPr>
          <p:cNvPr id="17" name="object 17"/>
          <p:cNvSpPr txBox="1"/>
          <p:nvPr/>
        </p:nvSpPr>
        <p:spPr>
          <a:xfrm>
            <a:off x="4800600" y="3340100"/>
            <a:ext cx="3200400" cy="391160"/>
          </a:xfrm>
          <a:prstGeom prst="rect">
            <a:avLst/>
          </a:prstGeom>
        </p:spPr>
        <p:txBody>
          <a:bodyPr vert="horz" wrap="square" lIns="0" tIns="12700" rIns="0" bIns="0" rtlCol="0">
            <a:spAutoFit/>
          </a:bodyPr>
          <a:lstStyle/>
          <a:p>
            <a:pPr marL="2091055">
              <a:lnSpc>
                <a:spcPct val="100000"/>
              </a:lnSpc>
              <a:spcBef>
                <a:spcPts val="100"/>
              </a:spcBef>
            </a:pPr>
            <a:r>
              <a:rPr sz="2400" spc="-5" dirty="0">
                <a:solidFill>
                  <a:srgbClr val="FF0000"/>
                </a:solidFill>
                <a:latin typeface="Times New Roman"/>
                <a:cs typeface="Times New Roman"/>
              </a:rPr>
              <a:t>for </a:t>
            </a:r>
            <a:r>
              <a:rPr sz="2400" dirty="0">
                <a:solidFill>
                  <a:srgbClr val="FF0000"/>
                </a:solidFill>
                <a:latin typeface="Times New Roman"/>
                <a:cs typeface="Times New Roman"/>
              </a:rPr>
              <a:t>n ≥</a:t>
            </a:r>
            <a:r>
              <a:rPr sz="2400" spc="-75" dirty="0">
                <a:solidFill>
                  <a:srgbClr val="FF0000"/>
                </a:solidFill>
                <a:latin typeface="Times New Roman"/>
                <a:cs typeface="Times New Roman"/>
              </a:rPr>
              <a:t> </a:t>
            </a:r>
            <a:r>
              <a:rPr sz="2400" dirty="0">
                <a:solidFill>
                  <a:srgbClr val="FF0000"/>
                </a:solidFill>
                <a:latin typeface="Times New Roman"/>
                <a:cs typeface="Times New Roman"/>
              </a:rPr>
              <a:t>0</a:t>
            </a:r>
            <a:endParaRPr sz="2400">
              <a:latin typeface="Times New Roman"/>
              <a:cs typeface="Times New Roman"/>
            </a:endParaRPr>
          </a:p>
        </p:txBody>
      </p:sp>
      <p:sp>
        <p:nvSpPr>
          <p:cNvPr id="18" name="object 18"/>
          <p:cNvSpPr txBox="1"/>
          <p:nvPr/>
        </p:nvSpPr>
        <p:spPr>
          <a:xfrm>
            <a:off x="840778" y="4635500"/>
            <a:ext cx="3324225" cy="391160"/>
          </a:xfrm>
          <a:prstGeom prst="rect">
            <a:avLst/>
          </a:prstGeom>
        </p:spPr>
        <p:txBody>
          <a:bodyPr vert="horz" wrap="square" lIns="0" tIns="12700" rIns="0" bIns="0" rtlCol="0">
            <a:spAutoFit/>
          </a:bodyPr>
          <a:lstStyle/>
          <a:p>
            <a:pPr marL="12700">
              <a:lnSpc>
                <a:spcPct val="100000"/>
              </a:lnSpc>
              <a:spcBef>
                <a:spcPts val="100"/>
              </a:spcBef>
            </a:pPr>
            <a:r>
              <a:rPr sz="2400" spc="-5" dirty="0">
                <a:solidFill>
                  <a:srgbClr val="FF0000"/>
                </a:solidFill>
                <a:latin typeface="Times New Roman"/>
                <a:cs typeface="Times New Roman"/>
              </a:rPr>
              <a:t>Therefore, we </a:t>
            </a:r>
            <a:r>
              <a:rPr sz="2400" dirty="0">
                <a:solidFill>
                  <a:srgbClr val="FF0000"/>
                </a:solidFill>
                <a:latin typeface="Times New Roman"/>
                <a:cs typeface="Times New Roman"/>
              </a:rPr>
              <a:t>can</a:t>
            </a:r>
            <a:r>
              <a:rPr sz="2400" spc="-95" dirty="0">
                <a:solidFill>
                  <a:srgbClr val="FF0000"/>
                </a:solidFill>
                <a:latin typeface="Times New Roman"/>
                <a:cs typeface="Times New Roman"/>
              </a:rPr>
              <a:t> </a:t>
            </a:r>
            <a:r>
              <a:rPr sz="2400" dirty="0">
                <a:solidFill>
                  <a:srgbClr val="FF0000"/>
                </a:solidFill>
                <a:latin typeface="Times New Roman"/>
                <a:cs typeface="Times New Roman"/>
              </a:rPr>
              <a:t>choose::</a:t>
            </a:r>
            <a:endParaRPr sz="2400">
              <a:latin typeface="Times New Roman"/>
              <a:cs typeface="Times New Roman"/>
            </a:endParaRPr>
          </a:p>
        </p:txBody>
      </p:sp>
      <p:sp>
        <p:nvSpPr>
          <p:cNvPr id="19" name="object 19"/>
          <p:cNvSpPr/>
          <p:nvPr/>
        </p:nvSpPr>
        <p:spPr>
          <a:xfrm>
            <a:off x="4419612" y="4495806"/>
            <a:ext cx="1071467" cy="893667"/>
          </a:xfrm>
          <a:prstGeom prst="rect">
            <a:avLst/>
          </a:prstGeom>
          <a:blipFill>
            <a:blip r:embed="rId6" cstate="print"/>
            <a:stretch>
              <a:fillRect/>
            </a:stretch>
          </a:blipFill>
        </p:spPr>
        <p:txBody>
          <a:bodyPr wrap="square" lIns="0" tIns="0" rIns="0" bIns="0" rtlCol="0"/>
          <a:lstStyle/>
          <a:p>
            <a:endParaRPr/>
          </a:p>
        </p:txBody>
      </p:sp>
      <p:sp>
        <p:nvSpPr>
          <p:cNvPr id="20" name="object 20"/>
          <p:cNvSpPr/>
          <p:nvPr/>
        </p:nvSpPr>
        <p:spPr>
          <a:xfrm>
            <a:off x="6154737" y="4495806"/>
            <a:ext cx="944879" cy="893667"/>
          </a:xfrm>
          <a:prstGeom prst="rect">
            <a:avLst/>
          </a:prstGeom>
          <a:blipFill>
            <a:blip r:embed="rId7" cstate="print"/>
            <a:stretch>
              <a:fillRect/>
            </a:stretch>
          </a:blipFill>
        </p:spPr>
        <p:txBody>
          <a:bodyPr wrap="square" lIns="0" tIns="0" rIns="0" bIns="0" rtlCol="0"/>
          <a:lstStyle/>
          <a:p>
            <a:endParaRPr/>
          </a:p>
        </p:txBody>
      </p:sp>
      <p:sp>
        <p:nvSpPr>
          <p:cNvPr id="21" name="object 21"/>
          <p:cNvSpPr txBox="1"/>
          <p:nvPr/>
        </p:nvSpPr>
        <p:spPr>
          <a:xfrm>
            <a:off x="7698740" y="4653788"/>
            <a:ext cx="876935" cy="452120"/>
          </a:xfrm>
          <a:prstGeom prst="rect">
            <a:avLst/>
          </a:prstGeom>
        </p:spPr>
        <p:txBody>
          <a:bodyPr vert="horz" wrap="square" lIns="0" tIns="12065" rIns="0" bIns="0" rtlCol="0">
            <a:spAutoFit/>
          </a:bodyPr>
          <a:lstStyle/>
          <a:p>
            <a:pPr marL="12700">
              <a:lnSpc>
                <a:spcPct val="100000"/>
              </a:lnSpc>
              <a:spcBef>
                <a:spcPts val="95"/>
              </a:spcBef>
            </a:pPr>
            <a:r>
              <a:rPr sz="2800" spc="5" dirty="0">
                <a:latin typeface="Times New Roman"/>
                <a:cs typeface="Times New Roman"/>
              </a:rPr>
              <a:t>n</a:t>
            </a:r>
            <a:r>
              <a:rPr sz="2775" spc="7" baseline="-21021" dirty="0">
                <a:latin typeface="Times New Roman"/>
                <a:cs typeface="Times New Roman"/>
              </a:rPr>
              <a:t>0 </a:t>
            </a:r>
            <a:r>
              <a:rPr sz="2800" spc="-5" dirty="0">
                <a:latin typeface="Times New Roman"/>
                <a:cs typeface="Times New Roman"/>
              </a:rPr>
              <a:t>=</a:t>
            </a:r>
            <a:r>
              <a:rPr sz="2800" spc="-85" dirty="0">
                <a:latin typeface="Times New Roman"/>
                <a:cs typeface="Times New Roman"/>
              </a:rPr>
              <a:t> </a:t>
            </a:r>
            <a:r>
              <a:rPr sz="2800" spc="-5" dirty="0">
                <a:latin typeface="Times New Roman"/>
                <a:cs typeface="Times New Roman"/>
              </a:rPr>
              <a:t>5</a:t>
            </a:r>
            <a:endParaRPr sz="2800">
              <a:latin typeface="Times New Roman"/>
              <a:cs typeface="Times New Roman"/>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1234439"/>
            <a:ext cx="9144000" cy="320040"/>
          </a:xfrm>
          <a:custGeom>
            <a:avLst/>
            <a:gdLst/>
            <a:ahLst/>
            <a:cxnLst/>
            <a:rect l="l" t="t" r="r" b="b"/>
            <a:pathLst>
              <a:path w="9144000" h="320040">
                <a:moveTo>
                  <a:pt x="0" y="320039"/>
                </a:moveTo>
                <a:lnTo>
                  <a:pt x="9144000" y="320039"/>
                </a:lnTo>
                <a:lnTo>
                  <a:pt x="9144000" y="0"/>
                </a:lnTo>
                <a:lnTo>
                  <a:pt x="0" y="0"/>
                </a:lnTo>
                <a:lnTo>
                  <a:pt x="0" y="320039"/>
                </a:lnTo>
                <a:close/>
              </a:path>
            </a:pathLst>
          </a:custGeom>
          <a:solidFill>
            <a:srgbClr val="FFFFFF"/>
          </a:solidFill>
        </p:spPr>
        <p:txBody>
          <a:bodyPr wrap="square" lIns="0" tIns="0" rIns="0" bIns="0" rtlCol="0"/>
          <a:lstStyle/>
          <a:p>
            <a:endParaRPr/>
          </a:p>
        </p:txBody>
      </p:sp>
      <p:sp>
        <p:nvSpPr>
          <p:cNvPr id="3" name="object 3"/>
          <p:cNvSpPr/>
          <p:nvPr/>
        </p:nvSpPr>
        <p:spPr>
          <a:xfrm>
            <a:off x="0" y="1280160"/>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438086"/>
          </a:solidFill>
        </p:spPr>
        <p:txBody>
          <a:bodyPr wrap="square" lIns="0" tIns="0" rIns="0" bIns="0" rtlCol="0"/>
          <a:lstStyle/>
          <a:p>
            <a:endParaRPr/>
          </a:p>
        </p:txBody>
      </p:sp>
      <p:sp>
        <p:nvSpPr>
          <p:cNvPr id="4" name="object 4"/>
          <p:cNvSpPr/>
          <p:nvPr/>
        </p:nvSpPr>
        <p:spPr>
          <a:xfrm>
            <a:off x="0" y="1280160"/>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438086"/>
          </a:solidFill>
        </p:spPr>
        <p:txBody>
          <a:bodyPr wrap="square" lIns="0" tIns="0" rIns="0" bIns="0" rtlCol="0"/>
          <a:lstStyle/>
          <a:p>
            <a:endParaRPr/>
          </a:p>
        </p:txBody>
      </p:sp>
      <p:sp>
        <p:nvSpPr>
          <p:cNvPr id="5" name="object 5"/>
          <p:cNvSpPr/>
          <p:nvPr/>
        </p:nvSpPr>
        <p:spPr>
          <a:xfrm>
            <a:off x="590550" y="1280160"/>
            <a:ext cx="8553450" cy="228600"/>
          </a:xfrm>
          <a:custGeom>
            <a:avLst/>
            <a:gdLst/>
            <a:ahLst/>
            <a:cxnLst/>
            <a:rect l="l" t="t" r="r" b="b"/>
            <a:pathLst>
              <a:path w="8553450" h="228600">
                <a:moveTo>
                  <a:pt x="0" y="0"/>
                </a:moveTo>
                <a:lnTo>
                  <a:pt x="8553450" y="0"/>
                </a:lnTo>
                <a:lnTo>
                  <a:pt x="8553450" y="228600"/>
                </a:lnTo>
                <a:lnTo>
                  <a:pt x="0" y="228600"/>
                </a:lnTo>
                <a:lnTo>
                  <a:pt x="0" y="0"/>
                </a:lnTo>
                <a:close/>
              </a:path>
            </a:pathLst>
          </a:custGeom>
          <a:solidFill>
            <a:srgbClr val="53548A"/>
          </a:solidFill>
        </p:spPr>
        <p:txBody>
          <a:bodyPr wrap="square" lIns="0" tIns="0" rIns="0" bIns="0" rtlCol="0"/>
          <a:lstStyle/>
          <a:p>
            <a:endParaRPr/>
          </a:p>
        </p:txBody>
      </p:sp>
      <p:sp>
        <p:nvSpPr>
          <p:cNvPr id="6" name="object 6"/>
          <p:cNvSpPr/>
          <p:nvPr/>
        </p:nvSpPr>
        <p:spPr>
          <a:xfrm>
            <a:off x="590550" y="1280160"/>
            <a:ext cx="8553450" cy="228600"/>
          </a:xfrm>
          <a:custGeom>
            <a:avLst/>
            <a:gdLst/>
            <a:ahLst/>
            <a:cxnLst/>
            <a:rect l="l" t="t" r="r" b="b"/>
            <a:pathLst>
              <a:path w="8553450" h="228600">
                <a:moveTo>
                  <a:pt x="0" y="0"/>
                </a:moveTo>
                <a:lnTo>
                  <a:pt x="8553450" y="0"/>
                </a:lnTo>
                <a:lnTo>
                  <a:pt x="8553450" y="228600"/>
                </a:lnTo>
                <a:lnTo>
                  <a:pt x="0" y="228600"/>
                </a:lnTo>
                <a:lnTo>
                  <a:pt x="0" y="0"/>
                </a:lnTo>
                <a:close/>
              </a:path>
            </a:pathLst>
          </a:custGeom>
          <a:solidFill>
            <a:srgbClr val="53548A"/>
          </a:solidFill>
        </p:spPr>
        <p:txBody>
          <a:bodyPr wrap="square" lIns="0" tIns="0" rIns="0" bIns="0" rtlCol="0"/>
          <a:lstStyle/>
          <a:p>
            <a:endParaRPr/>
          </a:p>
        </p:txBody>
      </p:sp>
      <p:sp>
        <p:nvSpPr>
          <p:cNvPr id="7" name="object 7"/>
          <p:cNvSpPr/>
          <p:nvPr/>
        </p:nvSpPr>
        <p:spPr>
          <a:xfrm>
            <a:off x="722376" y="6227064"/>
            <a:ext cx="8080248" cy="97535"/>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762000" y="6248400"/>
            <a:ext cx="8001000" cy="0"/>
          </a:xfrm>
          <a:custGeom>
            <a:avLst/>
            <a:gdLst/>
            <a:ahLst/>
            <a:cxnLst/>
            <a:rect l="l" t="t" r="r" b="b"/>
            <a:pathLst>
              <a:path w="8001000">
                <a:moveTo>
                  <a:pt x="0" y="0"/>
                </a:moveTo>
                <a:lnTo>
                  <a:pt x="8001000" y="0"/>
                </a:lnTo>
              </a:path>
            </a:pathLst>
          </a:custGeom>
          <a:ln w="19050">
            <a:solidFill>
              <a:srgbClr val="53548A"/>
            </a:solidFill>
          </a:ln>
        </p:spPr>
        <p:txBody>
          <a:bodyPr wrap="square" lIns="0" tIns="0" rIns="0" bIns="0" rtlCol="0"/>
          <a:lstStyle/>
          <a:p>
            <a:endParaRPr/>
          </a:p>
        </p:txBody>
      </p:sp>
      <p:sp>
        <p:nvSpPr>
          <p:cNvPr id="9" name="object 9"/>
          <p:cNvSpPr txBox="1">
            <a:spLocks noGrp="1"/>
          </p:cNvSpPr>
          <p:nvPr>
            <p:ph type="title"/>
          </p:nvPr>
        </p:nvSpPr>
        <p:spPr>
          <a:xfrm>
            <a:off x="688340" y="423164"/>
            <a:ext cx="7259320" cy="574040"/>
          </a:xfrm>
          <a:prstGeom prst="rect">
            <a:avLst/>
          </a:prstGeom>
        </p:spPr>
        <p:txBody>
          <a:bodyPr vert="horz" wrap="square" lIns="0" tIns="12700" rIns="0" bIns="0" rtlCol="0">
            <a:spAutoFit/>
          </a:bodyPr>
          <a:lstStyle/>
          <a:p>
            <a:pPr marL="12700">
              <a:lnSpc>
                <a:spcPct val="100000"/>
              </a:lnSpc>
              <a:spcBef>
                <a:spcPts val="100"/>
              </a:spcBef>
            </a:pPr>
            <a:r>
              <a:rPr sz="3600" spc="-5" dirty="0">
                <a:solidFill>
                  <a:srgbClr val="000000"/>
                </a:solidFill>
                <a:latin typeface="Symbol"/>
                <a:cs typeface="Symbol"/>
              </a:rPr>
              <a:t></a:t>
            </a:r>
            <a:r>
              <a:rPr sz="3600" spc="-5" dirty="0">
                <a:solidFill>
                  <a:srgbClr val="000000"/>
                </a:solidFill>
              </a:rPr>
              <a:t>-notation: Asymptotically tight</a:t>
            </a:r>
            <a:r>
              <a:rPr sz="3600" spc="-180" dirty="0">
                <a:solidFill>
                  <a:srgbClr val="000000"/>
                </a:solidFill>
              </a:rPr>
              <a:t> </a:t>
            </a:r>
            <a:r>
              <a:rPr sz="3600" dirty="0">
                <a:solidFill>
                  <a:srgbClr val="000000"/>
                </a:solidFill>
              </a:rPr>
              <a:t>bound</a:t>
            </a:r>
            <a:endParaRPr sz="3600">
              <a:latin typeface="Symbol"/>
              <a:cs typeface="Symbol"/>
            </a:endParaRPr>
          </a:p>
        </p:txBody>
      </p:sp>
      <p:sp>
        <p:nvSpPr>
          <p:cNvPr id="10" name="object 10"/>
          <p:cNvSpPr txBox="1"/>
          <p:nvPr/>
        </p:nvSpPr>
        <p:spPr>
          <a:xfrm>
            <a:off x="688340" y="1500043"/>
            <a:ext cx="7838440" cy="2671445"/>
          </a:xfrm>
          <a:prstGeom prst="rect">
            <a:avLst/>
          </a:prstGeom>
        </p:spPr>
        <p:txBody>
          <a:bodyPr vert="horz" wrap="square" lIns="0" tIns="12700" rIns="0" bIns="0" rtlCol="0">
            <a:spAutoFit/>
          </a:bodyPr>
          <a:lstStyle/>
          <a:p>
            <a:pPr marL="332740" marR="5080" indent="-320040">
              <a:lnSpc>
                <a:spcPct val="120000"/>
              </a:lnSpc>
              <a:spcBef>
                <a:spcPts val="100"/>
              </a:spcBef>
              <a:buClr>
                <a:srgbClr val="438086"/>
              </a:buClr>
              <a:buSzPct val="58928"/>
              <a:buFont typeface="Wingdings"/>
              <a:buChar char=""/>
              <a:tabLst>
                <a:tab pos="332740" algn="l"/>
              </a:tabLst>
            </a:pPr>
            <a:r>
              <a:rPr sz="2800" u="heavy" spc="-10" dirty="0">
                <a:solidFill>
                  <a:srgbClr val="0000FF"/>
                </a:solidFill>
                <a:uFill>
                  <a:solidFill>
                    <a:srgbClr val="0000FF"/>
                  </a:solidFill>
                </a:uFill>
                <a:latin typeface="Times New Roman"/>
                <a:cs typeface="Times New Roman"/>
              </a:rPr>
              <a:t>Theorem</a:t>
            </a:r>
            <a:r>
              <a:rPr sz="2800" spc="-10" dirty="0">
                <a:solidFill>
                  <a:srgbClr val="438086"/>
                </a:solidFill>
                <a:latin typeface="Times New Roman"/>
                <a:cs typeface="Times New Roman"/>
              </a:rPr>
              <a:t>: </a:t>
            </a:r>
            <a:r>
              <a:rPr sz="2800" spc="-5" dirty="0">
                <a:latin typeface="Times New Roman"/>
                <a:cs typeface="Times New Roman"/>
              </a:rPr>
              <a:t>leading constants &amp; low-order </a:t>
            </a:r>
            <a:r>
              <a:rPr sz="2800" spc="-10" dirty="0">
                <a:latin typeface="Times New Roman"/>
                <a:cs typeface="Times New Roman"/>
              </a:rPr>
              <a:t>terms don’t  matter</a:t>
            </a:r>
            <a:endParaRPr sz="2800">
              <a:latin typeface="Times New Roman"/>
              <a:cs typeface="Times New Roman"/>
            </a:endParaRPr>
          </a:p>
          <a:p>
            <a:pPr marL="332740" marR="288925" indent="-320040">
              <a:lnSpc>
                <a:spcPct val="120000"/>
              </a:lnSpc>
              <a:spcBef>
                <a:spcPts val="670"/>
              </a:spcBef>
              <a:buClr>
                <a:srgbClr val="438086"/>
              </a:buClr>
              <a:buSzPct val="58928"/>
              <a:buFont typeface="Wingdings"/>
              <a:buChar char=""/>
              <a:tabLst>
                <a:tab pos="332740" algn="l"/>
              </a:tabLst>
            </a:pPr>
            <a:r>
              <a:rPr sz="2800" u="heavy" spc="-5" dirty="0">
                <a:solidFill>
                  <a:srgbClr val="0000FF"/>
                </a:solidFill>
                <a:uFill>
                  <a:solidFill>
                    <a:srgbClr val="0000FF"/>
                  </a:solidFill>
                </a:uFill>
                <a:latin typeface="Times New Roman"/>
                <a:cs typeface="Times New Roman"/>
              </a:rPr>
              <a:t>Justification</a:t>
            </a:r>
            <a:r>
              <a:rPr sz="2800" spc="-5" dirty="0">
                <a:solidFill>
                  <a:srgbClr val="438086"/>
                </a:solidFill>
                <a:latin typeface="Times New Roman"/>
                <a:cs typeface="Times New Roman"/>
              </a:rPr>
              <a:t>: </a:t>
            </a:r>
            <a:r>
              <a:rPr sz="2800" spc="-10" dirty="0">
                <a:latin typeface="Times New Roman"/>
                <a:cs typeface="Times New Roman"/>
              </a:rPr>
              <a:t>can </a:t>
            </a:r>
            <a:r>
              <a:rPr sz="2800" spc="-5" dirty="0">
                <a:latin typeface="Times New Roman"/>
                <a:cs typeface="Times New Roman"/>
              </a:rPr>
              <a:t>choose </a:t>
            </a:r>
            <a:r>
              <a:rPr sz="2800" dirty="0">
                <a:latin typeface="Times New Roman"/>
                <a:cs typeface="Times New Roman"/>
              </a:rPr>
              <a:t>the </a:t>
            </a:r>
            <a:r>
              <a:rPr sz="2800" spc="-5" dirty="0">
                <a:latin typeface="Times New Roman"/>
                <a:cs typeface="Times New Roman"/>
              </a:rPr>
              <a:t>leading constant </a:t>
            </a:r>
            <a:r>
              <a:rPr sz="2800" spc="-15" dirty="0">
                <a:latin typeface="Times New Roman"/>
                <a:cs typeface="Times New Roman"/>
              </a:rPr>
              <a:t>large  </a:t>
            </a:r>
            <a:r>
              <a:rPr sz="2800" spc="-5" dirty="0">
                <a:latin typeface="Times New Roman"/>
                <a:cs typeface="Times New Roman"/>
              </a:rPr>
              <a:t>enough to </a:t>
            </a:r>
            <a:r>
              <a:rPr sz="2800" spc="-10" dirty="0">
                <a:latin typeface="Times New Roman"/>
                <a:cs typeface="Times New Roman"/>
              </a:rPr>
              <a:t>make </a:t>
            </a:r>
            <a:r>
              <a:rPr sz="2800" dirty="0">
                <a:latin typeface="Times New Roman"/>
                <a:cs typeface="Times New Roman"/>
              </a:rPr>
              <a:t>high-order </a:t>
            </a:r>
            <a:r>
              <a:rPr sz="2800" spc="-5" dirty="0">
                <a:latin typeface="Times New Roman"/>
                <a:cs typeface="Times New Roman"/>
              </a:rPr>
              <a:t>term dominate other  </a:t>
            </a:r>
            <a:r>
              <a:rPr sz="2800" spc="-10" dirty="0">
                <a:latin typeface="Times New Roman"/>
                <a:cs typeface="Times New Roman"/>
              </a:rPr>
              <a:t>terms</a:t>
            </a:r>
            <a:endParaRPr sz="2800">
              <a:latin typeface="Times New Roman"/>
              <a:cs typeface="Times New Roman"/>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1234439"/>
            <a:ext cx="9144000" cy="320040"/>
          </a:xfrm>
          <a:custGeom>
            <a:avLst/>
            <a:gdLst/>
            <a:ahLst/>
            <a:cxnLst/>
            <a:rect l="l" t="t" r="r" b="b"/>
            <a:pathLst>
              <a:path w="9144000" h="320040">
                <a:moveTo>
                  <a:pt x="0" y="320039"/>
                </a:moveTo>
                <a:lnTo>
                  <a:pt x="9144000" y="320039"/>
                </a:lnTo>
                <a:lnTo>
                  <a:pt x="9144000" y="0"/>
                </a:lnTo>
                <a:lnTo>
                  <a:pt x="0" y="0"/>
                </a:lnTo>
                <a:lnTo>
                  <a:pt x="0" y="320039"/>
                </a:lnTo>
                <a:close/>
              </a:path>
            </a:pathLst>
          </a:custGeom>
          <a:solidFill>
            <a:srgbClr val="FFFFFF"/>
          </a:solidFill>
        </p:spPr>
        <p:txBody>
          <a:bodyPr wrap="square" lIns="0" tIns="0" rIns="0" bIns="0" rtlCol="0"/>
          <a:lstStyle/>
          <a:p>
            <a:endParaRPr/>
          </a:p>
        </p:txBody>
      </p:sp>
      <p:sp>
        <p:nvSpPr>
          <p:cNvPr id="3" name="object 3"/>
          <p:cNvSpPr/>
          <p:nvPr/>
        </p:nvSpPr>
        <p:spPr>
          <a:xfrm>
            <a:off x="0" y="1280160"/>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438086"/>
          </a:solidFill>
        </p:spPr>
        <p:txBody>
          <a:bodyPr wrap="square" lIns="0" tIns="0" rIns="0" bIns="0" rtlCol="0"/>
          <a:lstStyle/>
          <a:p>
            <a:endParaRPr/>
          </a:p>
        </p:txBody>
      </p:sp>
      <p:sp>
        <p:nvSpPr>
          <p:cNvPr id="4" name="object 4"/>
          <p:cNvSpPr/>
          <p:nvPr/>
        </p:nvSpPr>
        <p:spPr>
          <a:xfrm>
            <a:off x="0" y="1280160"/>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438086"/>
          </a:solidFill>
        </p:spPr>
        <p:txBody>
          <a:bodyPr wrap="square" lIns="0" tIns="0" rIns="0" bIns="0" rtlCol="0"/>
          <a:lstStyle/>
          <a:p>
            <a:endParaRPr/>
          </a:p>
        </p:txBody>
      </p:sp>
      <p:sp>
        <p:nvSpPr>
          <p:cNvPr id="5" name="object 5"/>
          <p:cNvSpPr/>
          <p:nvPr/>
        </p:nvSpPr>
        <p:spPr>
          <a:xfrm>
            <a:off x="590550" y="1280160"/>
            <a:ext cx="8553450" cy="228600"/>
          </a:xfrm>
          <a:custGeom>
            <a:avLst/>
            <a:gdLst/>
            <a:ahLst/>
            <a:cxnLst/>
            <a:rect l="l" t="t" r="r" b="b"/>
            <a:pathLst>
              <a:path w="8553450" h="228600">
                <a:moveTo>
                  <a:pt x="0" y="0"/>
                </a:moveTo>
                <a:lnTo>
                  <a:pt x="8553450" y="0"/>
                </a:lnTo>
                <a:lnTo>
                  <a:pt x="8553450" y="228600"/>
                </a:lnTo>
                <a:lnTo>
                  <a:pt x="0" y="228600"/>
                </a:lnTo>
                <a:lnTo>
                  <a:pt x="0" y="0"/>
                </a:lnTo>
                <a:close/>
              </a:path>
            </a:pathLst>
          </a:custGeom>
          <a:solidFill>
            <a:srgbClr val="53548A"/>
          </a:solidFill>
        </p:spPr>
        <p:txBody>
          <a:bodyPr wrap="square" lIns="0" tIns="0" rIns="0" bIns="0" rtlCol="0"/>
          <a:lstStyle/>
          <a:p>
            <a:endParaRPr/>
          </a:p>
        </p:txBody>
      </p:sp>
      <p:sp>
        <p:nvSpPr>
          <p:cNvPr id="6" name="object 6"/>
          <p:cNvSpPr/>
          <p:nvPr/>
        </p:nvSpPr>
        <p:spPr>
          <a:xfrm>
            <a:off x="590550" y="1280160"/>
            <a:ext cx="8553450" cy="228600"/>
          </a:xfrm>
          <a:custGeom>
            <a:avLst/>
            <a:gdLst/>
            <a:ahLst/>
            <a:cxnLst/>
            <a:rect l="l" t="t" r="r" b="b"/>
            <a:pathLst>
              <a:path w="8553450" h="228600">
                <a:moveTo>
                  <a:pt x="0" y="0"/>
                </a:moveTo>
                <a:lnTo>
                  <a:pt x="8553450" y="0"/>
                </a:lnTo>
                <a:lnTo>
                  <a:pt x="8553450" y="228600"/>
                </a:lnTo>
                <a:lnTo>
                  <a:pt x="0" y="228600"/>
                </a:lnTo>
                <a:lnTo>
                  <a:pt x="0" y="0"/>
                </a:lnTo>
                <a:close/>
              </a:path>
            </a:pathLst>
          </a:custGeom>
          <a:solidFill>
            <a:srgbClr val="53548A"/>
          </a:solidFill>
        </p:spPr>
        <p:txBody>
          <a:bodyPr wrap="square" lIns="0" tIns="0" rIns="0" bIns="0" rtlCol="0"/>
          <a:lstStyle/>
          <a:p>
            <a:endParaRPr/>
          </a:p>
        </p:txBody>
      </p:sp>
      <p:sp>
        <p:nvSpPr>
          <p:cNvPr id="7" name="object 7"/>
          <p:cNvSpPr/>
          <p:nvPr/>
        </p:nvSpPr>
        <p:spPr>
          <a:xfrm>
            <a:off x="722376" y="6227064"/>
            <a:ext cx="8080248" cy="97535"/>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762000" y="6248400"/>
            <a:ext cx="8001000" cy="0"/>
          </a:xfrm>
          <a:custGeom>
            <a:avLst/>
            <a:gdLst/>
            <a:ahLst/>
            <a:cxnLst/>
            <a:rect l="l" t="t" r="r" b="b"/>
            <a:pathLst>
              <a:path w="8001000">
                <a:moveTo>
                  <a:pt x="0" y="0"/>
                </a:moveTo>
                <a:lnTo>
                  <a:pt x="8001000" y="0"/>
                </a:lnTo>
              </a:path>
            </a:pathLst>
          </a:custGeom>
          <a:ln w="19050">
            <a:solidFill>
              <a:srgbClr val="53548A"/>
            </a:solidFill>
          </a:ln>
        </p:spPr>
        <p:txBody>
          <a:bodyPr wrap="square" lIns="0" tIns="0" rIns="0" bIns="0" rtlCol="0"/>
          <a:lstStyle/>
          <a:p>
            <a:endParaRPr/>
          </a:p>
        </p:txBody>
      </p:sp>
      <p:sp>
        <p:nvSpPr>
          <p:cNvPr id="9" name="object 9"/>
          <p:cNvSpPr txBox="1">
            <a:spLocks noGrp="1"/>
          </p:cNvSpPr>
          <p:nvPr>
            <p:ph type="title"/>
          </p:nvPr>
        </p:nvSpPr>
        <p:spPr>
          <a:xfrm>
            <a:off x="688340" y="421640"/>
            <a:ext cx="2647950" cy="574040"/>
          </a:xfrm>
          <a:prstGeom prst="rect">
            <a:avLst/>
          </a:prstGeom>
        </p:spPr>
        <p:txBody>
          <a:bodyPr vert="horz" wrap="square" lIns="0" tIns="12700" rIns="0" bIns="0" rtlCol="0">
            <a:spAutoFit/>
          </a:bodyPr>
          <a:lstStyle/>
          <a:p>
            <a:pPr marL="12700">
              <a:lnSpc>
                <a:spcPct val="100000"/>
              </a:lnSpc>
              <a:spcBef>
                <a:spcPts val="100"/>
              </a:spcBef>
            </a:pPr>
            <a:r>
              <a:rPr sz="3600" spc="-35" dirty="0"/>
              <a:t>True </a:t>
            </a:r>
            <a:r>
              <a:rPr sz="3600" dirty="0"/>
              <a:t>or</a:t>
            </a:r>
            <a:r>
              <a:rPr sz="3600" spc="-55" dirty="0"/>
              <a:t> </a:t>
            </a:r>
            <a:r>
              <a:rPr sz="3600" spc="-5" dirty="0"/>
              <a:t>False?</a:t>
            </a:r>
            <a:endParaRPr sz="3600"/>
          </a:p>
        </p:txBody>
      </p:sp>
      <p:sp>
        <p:nvSpPr>
          <p:cNvPr id="10" name="object 10"/>
          <p:cNvSpPr txBox="1"/>
          <p:nvPr/>
        </p:nvSpPr>
        <p:spPr>
          <a:xfrm>
            <a:off x="762000" y="1752600"/>
            <a:ext cx="2438400" cy="685800"/>
          </a:xfrm>
          <a:prstGeom prst="rect">
            <a:avLst/>
          </a:prstGeom>
          <a:solidFill>
            <a:srgbClr val="CCFFCC"/>
          </a:solidFill>
        </p:spPr>
        <p:txBody>
          <a:bodyPr vert="horz" wrap="square" lIns="0" tIns="34290" rIns="0" bIns="0" rtlCol="0">
            <a:spAutoFit/>
          </a:bodyPr>
          <a:lstStyle/>
          <a:p>
            <a:pPr marL="91440">
              <a:lnSpc>
                <a:spcPct val="100000"/>
              </a:lnSpc>
              <a:spcBef>
                <a:spcPts val="270"/>
              </a:spcBef>
            </a:pPr>
            <a:r>
              <a:rPr sz="2800" spc="5" dirty="0">
                <a:latin typeface="Times New Roman"/>
                <a:cs typeface="Times New Roman"/>
              </a:rPr>
              <a:t>10</a:t>
            </a:r>
            <a:r>
              <a:rPr sz="2775" spc="7" baseline="25525" dirty="0">
                <a:latin typeface="Times New Roman"/>
                <a:cs typeface="Times New Roman"/>
              </a:rPr>
              <a:t>9</a:t>
            </a:r>
            <a:r>
              <a:rPr sz="2800" spc="5" dirty="0">
                <a:latin typeface="Times New Roman"/>
                <a:cs typeface="Times New Roman"/>
              </a:rPr>
              <a:t>n</a:t>
            </a:r>
            <a:r>
              <a:rPr sz="2775" spc="7" baseline="25525" dirty="0">
                <a:latin typeface="Times New Roman"/>
                <a:cs typeface="Times New Roman"/>
              </a:rPr>
              <a:t>2 </a:t>
            </a:r>
            <a:r>
              <a:rPr sz="2800" spc="-5" dirty="0">
                <a:latin typeface="Times New Roman"/>
                <a:cs typeface="Times New Roman"/>
              </a:rPr>
              <a:t>= </a:t>
            </a:r>
            <a:r>
              <a:rPr sz="2800" spc="-5" dirty="0">
                <a:latin typeface="Symbol"/>
                <a:cs typeface="Symbol"/>
              </a:rPr>
              <a:t></a:t>
            </a:r>
            <a:r>
              <a:rPr sz="2800" spc="-50" dirty="0">
                <a:latin typeface="Times New Roman"/>
                <a:cs typeface="Times New Roman"/>
              </a:rPr>
              <a:t> </a:t>
            </a:r>
            <a:r>
              <a:rPr sz="2800" dirty="0">
                <a:latin typeface="Times New Roman"/>
                <a:cs typeface="Times New Roman"/>
              </a:rPr>
              <a:t>(n</a:t>
            </a:r>
            <a:r>
              <a:rPr sz="2775" baseline="25525" dirty="0">
                <a:latin typeface="Times New Roman"/>
                <a:cs typeface="Times New Roman"/>
              </a:rPr>
              <a:t>2</a:t>
            </a:r>
            <a:r>
              <a:rPr sz="2800" dirty="0">
                <a:latin typeface="Times New Roman"/>
                <a:cs typeface="Times New Roman"/>
              </a:rPr>
              <a:t>)</a:t>
            </a:r>
            <a:endParaRPr sz="2800">
              <a:latin typeface="Times New Roman"/>
              <a:cs typeface="Times New Roman"/>
            </a:endParaRPr>
          </a:p>
        </p:txBody>
      </p:sp>
      <p:sp>
        <p:nvSpPr>
          <p:cNvPr id="11" name="object 11"/>
          <p:cNvSpPr txBox="1"/>
          <p:nvPr/>
        </p:nvSpPr>
        <p:spPr>
          <a:xfrm>
            <a:off x="3660117" y="1758262"/>
            <a:ext cx="685165" cy="452120"/>
          </a:xfrm>
          <a:prstGeom prst="rect">
            <a:avLst/>
          </a:prstGeom>
        </p:spPr>
        <p:txBody>
          <a:bodyPr vert="horz" wrap="square" lIns="0" tIns="12065" rIns="0" bIns="0" rtlCol="0">
            <a:spAutoFit/>
          </a:bodyPr>
          <a:lstStyle/>
          <a:p>
            <a:pPr marL="12700">
              <a:lnSpc>
                <a:spcPct val="100000"/>
              </a:lnSpc>
              <a:spcBef>
                <a:spcPts val="95"/>
              </a:spcBef>
            </a:pPr>
            <a:r>
              <a:rPr sz="2800" spc="-110" dirty="0">
                <a:solidFill>
                  <a:srgbClr val="FF0000"/>
                </a:solidFill>
                <a:latin typeface="Times New Roman"/>
                <a:cs typeface="Times New Roman"/>
              </a:rPr>
              <a:t>T</a:t>
            </a:r>
            <a:r>
              <a:rPr sz="2800" dirty="0">
                <a:solidFill>
                  <a:srgbClr val="FF0000"/>
                </a:solidFill>
                <a:latin typeface="Times New Roman"/>
                <a:cs typeface="Times New Roman"/>
              </a:rPr>
              <a:t>rue</a:t>
            </a:r>
            <a:endParaRPr sz="2800">
              <a:latin typeface="Times New Roman"/>
              <a:cs typeface="Times New Roman"/>
            </a:endParaRPr>
          </a:p>
        </p:txBody>
      </p:sp>
      <p:sp>
        <p:nvSpPr>
          <p:cNvPr id="12" name="object 12"/>
          <p:cNvSpPr/>
          <p:nvPr/>
        </p:nvSpPr>
        <p:spPr>
          <a:xfrm>
            <a:off x="0" y="2874276"/>
            <a:ext cx="9144000" cy="99047"/>
          </a:xfrm>
          <a:prstGeom prst="rect">
            <a:avLst/>
          </a:prstGeom>
          <a:blipFill>
            <a:blip r:embed="rId3" cstate="print"/>
            <a:stretch>
              <a:fillRect/>
            </a:stretch>
          </a:blipFill>
        </p:spPr>
        <p:txBody>
          <a:bodyPr wrap="square" lIns="0" tIns="0" rIns="0" bIns="0" rtlCol="0"/>
          <a:lstStyle/>
          <a:p>
            <a:endParaRPr/>
          </a:p>
        </p:txBody>
      </p:sp>
      <p:sp>
        <p:nvSpPr>
          <p:cNvPr id="13" name="object 13"/>
          <p:cNvSpPr/>
          <p:nvPr/>
        </p:nvSpPr>
        <p:spPr>
          <a:xfrm>
            <a:off x="0" y="2895600"/>
            <a:ext cx="9144000" cy="0"/>
          </a:xfrm>
          <a:custGeom>
            <a:avLst/>
            <a:gdLst/>
            <a:ahLst/>
            <a:cxnLst/>
            <a:rect l="l" t="t" r="r" b="b"/>
            <a:pathLst>
              <a:path w="9144000">
                <a:moveTo>
                  <a:pt x="0" y="0"/>
                </a:moveTo>
                <a:lnTo>
                  <a:pt x="9144000" y="0"/>
                </a:lnTo>
              </a:path>
            </a:pathLst>
          </a:custGeom>
          <a:ln w="19050">
            <a:solidFill>
              <a:srgbClr val="53548A"/>
            </a:solidFill>
          </a:ln>
        </p:spPr>
        <p:txBody>
          <a:bodyPr wrap="square" lIns="0" tIns="0" rIns="0" bIns="0" rtlCol="0"/>
          <a:lstStyle/>
          <a:p>
            <a:endParaRPr/>
          </a:p>
        </p:txBody>
      </p:sp>
      <p:sp>
        <p:nvSpPr>
          <p:cNvPr id="14" name="object 14"/>
          <p:cNvSpPr/>
          <p:nvPr/>
        </p:nvSpPr>
        <p:spPr>
          <a:xfrm>
            <a:off x="762000" y="3276600"/>
            <a:ext cx="2438400" cy="685800"/>
          </a:xfrm>
          <a:custGeom>
            <a:avLst/>
            <a:gdLst/>
            <a:ahLst/>
            <a:cxnLst/>
            <a:rect l="l" t="t" r="r" b="b"/>
            <a:pathLst>
              <a:path w="2438400" h="685800">
                <a:moveTo>
                  <a:pt x="0" y="0"/>
                </a:moveTo>
                <a:lnTo>
                  <a:pt x="2438400" y="0"/>
                </a:lnTo>
                <a:lnTo>
                  <a:pt x="2438400" y="685800"/>
                </a:lnTo>
                <a:lnTo>
                  <a:pt x="0" y="685800"/>
                </a:lnTo>
                <a:lnTo>
                  <a:pt x="0" y="0"/>
                </a:lnTo>
                <a:close/>
              </a:path>
            </a:pathLst>
          </a:custGeom>
          <a:solidFill>
            <a:srgbClr val="CCFFCC"/>
          </a:solidFill>
        </p:spPr>
        <p:txBody>
          <a:bodyPr wrap="square" lIns="0" tIns="0" rIns="0" bIns="0" rtlCol="0"/>
          <a:lstStyle/>
          <a:p>
            <a:endParaRPr/>
          </a:p>
        </p:txBody>
      </p:sp>
      <p:sp>
        <p:nvSpPr>
          <p:cNvPr id="15" name="object 15"/>
          <p:cNvSpPr txBox="1"/>
          <p:nvPr/>
        </p:nvSpPr>
        <p:spPr>
          <a:xfrm>
            <a:off x="840739" y="3263900"/>
            <a:ext cx="2275840"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Times New Roman"/>
                <a:cs typeface="Times New Roman"/>
              </a:rPr>
              <a:t>100n</a:t>
            </a:r>
            <a:r>
              <a:rPr sz="2400" baseline="24305" dirty="0">
                <a:latin typeface="Times New Roman"/>
                <a:cs typeface="Times New Roman"/>
              </a:rPr>
              <a:t>1.9999 </a:t>
            </a:r>
            <a:r>
              <a:rPr sz="2400" dirty="0">
                <a:latin typeface="Times New Roman"/>
                <a:cs typeface="Times New Roman"/>
              </a:rPr>
              <a:t>= </a:t>
            </a:r>
            <a:r>
              <a:rPr sz="2400" dirty="0">
                <a:latin typeface="Symbol"/>
                <a:cs typeface="Symbol"/>
              </a:rPr>
              <a:t></a:t>
            </a:r>
            <a:r>
              <a:rPr sz="2400" spc="-95" dirty="0">
                <a:latin typeface="Times New Roman"/>
                <a:cs typeface="Times New Roman"/>
              </a:rPr>
              <a:t> </a:t>
            </a:r>
            <a:r>
              <a:rPr sz="2400" spc="-5" dirty="0">
                <a:latin typeface="Times New Roman"/>
                <a:cs typeface="Times New Roman"/>
              </a:rPr>
              <a:t>(n</a:t>
            </a:r>
            <a:r>
              <a:rPr sz="2400" spc="-7" baseline="24305" dirty="0">
                <a:latin typeface="Times New Roman"/>
                <a:cs typeface="Times New Roman"/>
              </a:rPr>
              <a:t>2</a:t>
            </a:r>
            <a:r>
              <a:rPr sz="2400" spc="-5" dirty="0">
                <a:latin typeface="Times New Roman"/>
                <a:cs typeface="Times New Roman"/>
              </a:rPr>
              <a:t>)</a:t>
            </a:r>
            <a:endParaRPr sz="2400">
              <a:latin typeface="Times New Roman"/>
              <a:cs typeface="Times New Roman"/>
            </a:endParaRPr>
          </a:p>
        </p:txBody>
      </p:sp>
      <p:sp>
        <p:nvSpPr>
          <p:cNvPr id="16" name="object 16"/>
          <p:cNvSpPr txBox="1"/>
          <p:nvPr/>
        </p:nvSpPr>
        <p:spPr>
          <a:xfrm>
            <a:off x="3812540" y="3358388"/>
            <a:ext cx="776605" cy="452120"/>
          </a:xfrm>
          <a:prstGeom prst="rect">
            <a:avLst/>
          </a:prstGeom>
        </p:spPr>
        <p:txBody>
          <a:bodyPr vert="horz" wrap="square" lIns="0" tIns="12065" rIns="0" bIns="0" rtlCol="0">
            <a:spAutoFit/>
          </a:bodyPr>
          <a:lstStyle/>
          <a:p>
            <a:pPr marL="12700">
              <a:lnSpc>
                <a:spcPct val="100000"/>
              </a:lnSpc>
              <a:spcBef>
                <a:spcPts val="95"/>
              </a:spcBef>
            </a:pPr>
            <a:r>
              <a:rPr sz="2800" dirty="0">
                <a:solidFill>
                  <a:srgbClr val="FF0000"/>
                </a:solidFill>
                <a:latin typeface="Times New Roman"/>
                <a:cs typeface="Times New Roman"/>
              </a:rPr>
              <a:t>F</a:t>
            </a:r>
            <a:r>
              <a:rPr sz="2800" spc="-15" dirty="0">
                <a:solidFill>
                  <a:srgbClr val="FF0000"/>
                </a:solidFill>
                <a:latin typeface="Times New Roman"/>
                <a:cs typeface="Times New Roman"/>
              </a:rPr>
              <a:t>a</a:t>
            </a:r>
            <a:r>
              <a:rPr sz="2800" spc="-5" dirty="0">
                <a:solidFill>
                  <a:srgbClr val="FF0000"/>
                </a:solidFill>
                <a:latin typeface="Times New Roman"/>
                <a:cs typeface="Times New Roman"/>
              </a:rPr>
              <a:t>l</a:t>
            </a:r>
            <a:r>
              <a:rPr sz="2800" dirty="0">
                <a:solidFill>
                  <a:srgbClr val="FF0000"/>
                </a:solidFill>
                <a:latin typeface="Times New Roman"/>
                <a:cs typeface="Times New Roman"/>
              </a:rPr>
              <a:t>s</a:t>
            </a:r>
            <a:r>
              <a:rPr sz="2800" spc="-5" dirty="0">
                <a:solidFill>
                  <a:srgbClr val="FF0000"/>
                </a:solidFill>
                <a:latin typeface="Times New Roman"/>
                <a:cs typeface="Times New Roman"/>
              </a:rPr>
              <a:t>e</a:t>
            </a:r>
            <a:endParaRPr sz="2800">
              <a:latin typeface="Times New Roman"/>
              <a:cs typeface="Times New Roman"/>
            </a:endParaRPr>
          </a:p>
        </p:txBody>
      </p:sp>
      <p:sp>
        <p:nvSpPr>
          <p:cNvPr id="17" name="object 17"/>
          <p:cNvSpPr/>
          <p:nvPr/>
        </p:nvSpPr>
        <p:spPr>
          <a:xfrm>
            <a:off x="0" y="4550664"/>
            <a:ext cx="9144000" cy="99060"/>
          </a:xfrm>
          <a:prstGeom prst="rect">
            <a:avLst/>
          </a:prstGeom>
          <a:blipFill>
            <a:blip r:embed="rId3" cstate="print"/>
            <a:stretch>
              <a:fillRect/>
            </a:stretch>
          </a:blipFill>
        </p:spPr>
        <p:txBody>
          <a:bodyPr wrap="square" lIns="0" tIns="0" rIns="0" bIns="0" rtlCol="0"/>
          <a:lstStyle/>
          <a:p>
            <a:endParaRPr/>
          </a:p>
        </p:txBody>
      </p:sp>
      <p:sp>
        <p:nvSpPr>
          <p:cNvPr id="18" name="object 18"/>
          <p:cNvSpPr/>
          <p:nvPr/>
        </p:nvSpPr>
        <p:spPr>
          <a:xfrm>
            <a:off x="0" y="4572000"/>
            <a:ext cx="9144000" cy="0"/>
          </a:xfrm>
          <a:custGeom>
            <a:avLst/>
            <a:gdLst/>
            <a:ahLst/>
            <a:cxnLst/>
            <a:rect l="l" t="t" r="r" b="b"/>
            <a:pathLst>
              <a:path w="9144000">
                <a:moveTo>
                  <a:pt x="0" y="0"/>
                </a:moveTo>
                <a:lnTo>
                  <a:pt x="9144000" y="0"/>
                </a:lnTo>
              </a:path>
            </a:pathLst>
          </a:custGeom>
          <a:ln w="19050">
            <a:solidFill>
              <a:srgbClr val="53548A"/>
            </a:solidFill>
          </a:ln>
        </p:spPr>
        <p:txBody>
          <a:bodyPr wrap="square" lIns="0" tIns="0" rIns="0" bIns="0" rtlCol="0"/>
          <a:lstStyle/>
          <a:p>
            <a:endParaRPr/>
          </a:p>
        </p:txBody>
      </p:sp>
      <p:sp>
        <p:nvSpPr>
          <p:cNvPr id="19" name="object 19"/>
          <p:cNvSpPr/>
          <p:nvPr/>
        </p:nvSpPr>
        <p:spPr>
          <a:xfrm>
            <a:off x="762000" y="4953000"/>
            <a:ext cx="2667000" cy="685800"/>
          </a:xfrm>
          <a:custGeom>
            <a:avLst/>
            <a:gdLst/>
            <a:ahLst/>
            <a:cxnLst/>
            <a:rect l="l" t="t" r="r" b="b"/>
            <a:pathLst>
              <a:path w="2667000" h="685800">
                <a:moveTo>
                  <a:pt x="0" y="0"/>
                </a:moveTo>
                <a:lnTo>
                  <a:pt x="2667000" y="0"/>
                </a:lnTo>
                <a:lnTo>
                  <a:pt x="2667000" y="685800"/>
                </a:lnTo>
                <a:lnTo>
                  <a:pt x="0" y="685800"/>
                </a:lnTo>
                <a:lnTo>
                  <a:pt x="0" y="0"/>
                </a:lnTo>
                <a:close/>
              </a:path>
            </a:pathLst>
          </a:custGeom>
          <a:solidFill>
            <a:srgbClr val="CCFFCC"/>
          </a:solidFill>
        </p:spPr>
        <p:txBody>
          <a:bodyPr wrap="square" lIns="0" tIns="0" rIns="0" bIns="0" rtlCol="0"/>
          <a:lstStyle/>
          <a:p>
            <a:endParaRPr/>
          </a:p>
        </p:txBody>
      </p:sp>
      <p:sp>
        <p:nvSpPr>
          <p:cNvPr id="20" name="object 20"/>
          <p:cNvSpPr txBox="1"/>
          <p:nvPr/>
        </p:nvSpPr>
        <p:spPr>
          <a:xfrm>
            <a:off x="840739" y="4876291"/>
            <a:ext cx="2478405" cy="422275"/>
          </a:xfrm>
          <a:prstGeom prst="rect">
            <a:avLst/>
          </a:prstGeom>
        </p:spPr>
        <p:txBody>
          <a:bodyPr vert="horz" wrap="square" lIns="0" tIns="12700" rIns="0" bIns="0" rtlCol="0">
            <a:spAutoFit/>
          </a:bodyPr>
          <a:lstStyle/>
          <a:p>
            <a:pPr marL="12700">
              <a:lnSpc>
                <a:spcPct val="100000"/>
              </a:lnSpc>
              <a:spcBef>
                <a:spcPts val="100"/>
              </a:spcBef>
            </a:pPr>
            <a:r>
              <a:rPr sz="3900" spc="15" baseline="-17094" dirty="0">
                <a:latin typeface="Times New Roman"/>
                <a:cs typeface="Times New Roman"/>
              </a:rPr>
              <a:t>10</a:t>
            </a:r>
            <a:r>
              <a:rPr sz="1700" spc="10" dirty="0">
                <a:latin typeface="Times New Roman"/>
                <a:cs typeface="Times New Roman"/>
              </a:rPr>
              <a:t>-9</a:t>
            </a:r>
            <a:r>
              <a:rPr sz="3900" spc="15" baseline="-17094" dirty="0">
                <a:latin typeface="Times New Roman"/>
                <a:cs typeface="Times New Roman"/>
              </a:rPr>
              <a:t>n</a:t>
            </a:r>
            <a:r>
              <a:rPr sz="1700" spc="10" dirty="0">
                <a:latin typeface="Times New Roman"/>
                <a:cs typeface="Times New Roman"/>
              </a:rPr>
              <a:t>2.0001 </a:t>
            </a:r>
            <a:r>
              <a:rPr sz="3900" baseline="-17094" dirty="0">
                <a:latin typeface="Times New Roman"/>
                <a:cs typeface="Times New Roman"/>
              </a:rPr>
              <a:t>= </a:t>
            </a:r>
            <a:r>
              <a:rPr sz="3900" baseline="-17094" dirty="0">
                <a:latin typeface="Symbol"/>
                <a:cs typeface="Symbol"/>
              </a:rPr>
              <a:t></a:t>
            </a:r>
            <a:r>
              <a:rPr sz="3900" spc="-165" baseline="-17094" dirty="0">
                <a:latin typeface="Times New Roman"/>
                <a:cs typeface="Times New Roman"/>
              </a:rPr>
              <a:t> </a:t>
            </a:r>
            <a:r>
              <a:rPr sz="3900" baseline="-17094" dirty="0">
                <a:latin typeface="Times New Roman"/>
                <a:cs typeface="Times New Roman"/>
              </a:rPr>
              <a:t>(n</a:t>
            </a:r>
            <a:r>
              <a:rPr sz="1700" dirty="0">
                <a:latin typeface="Times New Roman"/>
                <a:cs typeface="Times New Roman"/>
              </a:rPr>
              <a:t>2</a:t>
            </a:r>
            <a:r>
              <a:rPr sz="3900" baseline="-17094" dirty="0">
                <a:latin typeface="Times New Roman"/>
                <a:cs typeface="Times New Roman"/>
              </a:rPr>
              <a:t>)</a:t>
            </a:r>
            <a:endParaRPr sz="3900" baseline="-17094">
              <a:latin typeface="Times New Roman"/>
              <a:cs typeface="Times New Roman"/>
            </a:endParaRPr>
          </a:p>
        </p:txBody>
      </p:sp>
      <p:sp>
        <p:nvSpPr>
          <p:cNvPr id="21" name="object 21"/>
          <p:cNvSpPr txBox="1"/>
          <p:nvPr/>
        </p:nvSpPr>
        <p:spPr>
          <a:xfrm>
            <a:off x="3888740" y="4958588"/>
            <a:ext cx="776605" cy="452120"/>
          </a:xfrm>
          <a:prstGeom prst="rect">
            <a:avLst/>
          </a:prstGeom>
        </p:spPr>
        <p:txBody>
          <a:bodyPr vert="horz" wrap="square" lIns="0" tIns="12065" rIns="0" bIns="0" rtlCol="0">
            <a:spAutoFit/>
          </a:bodyPr>
          <a:lstStyle/>
          <a:p>
            <a:pPr marL="12700">
              <a:lnSpc>
                <a:spcPct val="100000"/>
              </a:lnSpc>
              <a:spcBef>
                <a:spcPts val="95"/>
              </a:spcBef>
            </a:pPr>
            <a:r>
              <a:rPr sz="2800" dirty="0">
                <a:solidFill>
                  <a:srgbClr val="FF0000"/>
                </a:solidFill>
                <a:latin typeface="Times New Roman"/>
                <a:cs typeface="Times New Roman"/>
              </a:rPr>
              <a:t>F</a:t>
            </a:r>
            <a:r>
              <a:rPr sz="2800" spc="-15" dirty="0">
                <a:solidFill>
                  <a:srgbClr val="FF0000"/>
                </a:solidFill>
                <a:latin typeface="Times New Roman"/>
                <a:cs typeface="Times New Roman"/>
              </a:rPr>
              <a:t>a</a:t>
            </a:r>
            <a:r>
              <a:rPr sz="2800" spc="-5" dirty="0">
                <a:solidFill>
                  <a:srgbClr val="FF0000"/>
                </a:solidFill>
                <a:latin typeface="Times New Roman"/>
                <a:cs typeface="Times New Roman"/>
              </a:rPr>
              <a:t>l</a:t>
            </a:r>
            <a:r>
              <a:rPr sz="2800" dirty="0">
                <a:solidFill>
                  <a:srgbClr val="FF0000"/>
                </a:solidFill>
                <a:latin typeface="Times New Roman"/>
                <a:cs typeface="Times New Roman"/>
              </a:rPr>
              <a:t>s</a:t>
            </a:r>
            <a:r>
              <a:rPr sz="2800" spc="-5" dirty="0">
                <a:solidFill>
                  <a:srgbClr val="FF0000"/>
                </a:solidFill>
                <a:latin typeface="Times New Roman"/>
                <a:cs typeface="Times New Roman"/>
              </a:rPr>
              <a:t>e</a:t>
            </a:r>
            <a:endParaRPr sz="2800">
              <a:latin typeface="Times New Roman"/>
              <a:cs typeface="Times New Roman"/>
            </a:endParaRPr>
          </a:p>
        </p:txBody>
      </p:sp>
      <p:sp>
        <p:nvSpPr>
          <p:cNvPr id="22" name="object 22"/>
          <p:cNvSpPr/>
          <p:nvPr/>
        </p:nvSpPr>
        <p:spPr>
          <a:xfrm>
            <a:off x="868680" y="2955035"/>
            <a:ext cx="2225040" cy="1542288"/>
          </a:xfrm>
          <a:prstGeom prst="rect">
            <a:avLst/>
          </a:prstGeom>
          <a:blipFill>
            <a:blip r:embed="rId4" cstate="print"/>
            <a:stretch>
              <a:fillRect/>
            </a:stretch>
          </a:blipFill>
        </p:spPr>
        <p:txBody>
          <a:bodyPr wrap="square" lIns="0" tIns="0" rIns="0" bIns="0" rtlCol="0"/>
          <a:lstStyle/>
          <a:p>
            <a:endParaRPr/>
          </a:p>
        </p:txBody>
      </p:sp>
      <p:sp>
        <p:nvSpPr>
          <p:cNvPr id="23" name="object 23"/>
          <p:cNvSpPr/>
          <p:nvPr/>
        </p:nvSpPr>
        <p:spPr>
          <a:xfrm>
            <a:off x="914400" y="2971800"/>
            <a:ext cx="2133600" cy="1447800"/>
          </a:xfrm>
          <a:custGeom>
            <a:avLst/>
            <a:gdLst/>
            <a:ahLst/>
            <a:cxnLst/>
            <a:rect l="l" t="t" r="r" b="b"/>
            <a:pathLst>
              <a:path w="2133600" h="1447800">
                <a:moveTo>
                  <a:pt x="0" y="0"/>
                </a:moveTo>
                <a:lnTo>
                  <a:pt x="2133600" y="1447800"/>
                </a:lnTo>
              </a:path>
            </a:pathLst>
          </a:custGeom>
          <a:ln w="19050">
            <a:solidFill>
              <a:srgbClr val="53548A"/>
            </a:solidFill>
          </a:ln>
        </p:spPr>
        <p:txBody>
          <a:bodyPr wrap="square" lIns="0" tIns="0" rIns="0" bIns="0" rtlCol="0"/>
          <a:lstStyle/>
          <a:p>
            <a:endParaRPr/>
          </a:p>
        </p:txBody>
      </p:sp>
      <p:sp>
        <p:nvSpPr>
          <p:cNvPr id="24" name="object 24"/>
          <p:cNvSpPr/>
          <p:nvPr/>
        </p:nvSpPr>
        <p:spPr>
          <a:xfrm>
            <a:off x="1097280" y="2953511"/>
            <a:ext cx="1767839" cy="1539239"/>
          </a:xfrm>
          <a:prstGeom prst="rect">
            <a:avLst/>
          </a:prstGeom>
          <a:blipFill>
            <a:blip r:embed="rId5" cstate="print"/>
            <a:stretch>
              <a:fillRect/>
            </a:stretch>
          </a:blipFill>
        </p:spPr>
        <p:txBody>
          <a:bodyPr wrap="square" lIns="0" tIns="0" rIns="0" bIns="0" rtlCol="0"/>
          <a:lstStyle/>
          <a:p>
            <a:endParaRPr/>
          </a:p>
        </p:txBody>
      </p:sp>
      <p:sp>
        <p:nvSpPr>
          <p:cNvPr id="25" name="object 25"/>
          <p:cNvSpPr/>
          <p:nvPr/>
        </p:nvSpPr>
        <p:spPr>
          <a:xfrm>
            <a:off x="1143000" y="2971800"/>
            <a:ext cx="1676400" cy="1447800"/>
          </a:xfrm>
          <a:custGeom>
            <a:avLst/>
            <a:gdLst/>
            <a:ahLst/>
            <a:cxnLst/>
            <a:rect l="l" t="t" r="r" b="b"/>
            <a:pathLst>
              <a:path w="1676400" h="1447800">
                <a:moveTo>
                  <a:pt x="1676400" y="0"/>
                </a:moveTo>
                <a:lnTo>
                  <a:pt x="0" y="1447800"/>
                </a:lnTo>
              </a:path>
            </a:pathLst>
          </a:custGeom>
          <a:ln w="19050">
            <a:solidFill>
              <a:srgbClr val="53548A"/>
            </a:solidFill>
          </a:ln>
        </p:spPr>
        <p:txBody>
          <a:bodyPr wrap="square" lIns="0" tIns="0" rIns="0" bIns="0" rtlCol="0"/>
          <a:lstStyle/>
          <a:p>
            <a:endParaRPr/>
          </a:p>
        </p:txBody>
      </p:sp>
      <p:sp>
        <p:nvSpPr>
          <p:cNvPr id="26" name="object 26"/>
          <p:cNvSpPr/>
          <p:nvPr/>
        </p:nvSpPr>
        <p:spPr>
          <a:xfrm>
            <a:off x="1021080" y="4707635"/>
            <a:ext cx="2225040" cy="1542288"/>
          </a:xfrm>
          <a:prstGeom prst="rect">
            <a:avLst/>
          </a:prstGeom>
          <a:blipFill>
            <a:blip r:embed="rId4" cstate="print"/>
            <a:stretch>
              <a:fillRect/>
            </a:stretch>
          </a:blipFill>
        </p:spPr>
        <p:txBody>
          <a:bodyPr wrap="square" lIns="0" tIns="0" rIns="0" bIns="0" rtlCol="0"/>
          <a:lstStyle/>
          <a:p>
            <a:endParaRPr/>
          </a:p>
        </p:txBody>
      </p:sp>
      <p:sp>
        <p:nvSpPr>
          <p:cNvPr id="27" name="object 27"/>
          <p:cNvSpPr/>
          <p:nvPr/>
        </p:nvSpPr>
        <p:spPr>
          <a:xfrm>
            <a:off x="1066800" y="4724400"/>
            <a:ext cx="2133600" cy="1447800"/>
          </a:xfrm>
          <a:custGeom>
            <a:avLst/>
            <a:gdLst/>
            <a:ahLst/>
            <a:cxnLst/>
            <a:rect l="l" t="t" r="r" b="b"/>
            <a:pathLst>
              <a:path w="2133600" h="1447800">
                <a:moveTo>
                  <a:pt x="0" y="0"/>
                </a:moveTo>
                <a:lnTo>
                  <a:pt x="2133600" y="1447800"/>
                </a:lnTo>
              </a:path>
            </a:pathLst>
          </a:custGeom>
          <a:ln w="19050">
            <a:solidFill>
              <a:srgbClr val="53548A"/>
            </a:solidFill>
          </a:ln>
        </p:spPr>
        <p:txBody>
          <a:bodyPr wrap="square" lIns="0" tIns="0" rIns="0" bIns="0" rtlCol="0"/>
          <a:lstStyle/>
          <a:p>
            <a:endParaRPr/>
          </a:p>
        </p:txBody>
      </p:sp>
      <p:sp>
        <p:nvSpPr>
          <p:cNvPr id="28" name="object 28"/>
          <p:cNvSpPr/>
          <p:nvPr/>
        </p:nvSpPr>
        <p:spPr>
          <a:xfrm>
            <a:off x="1249680" y="4706111"/>
            <a:ext cx="1767839" cy="1539239"/>
          </a:xfrm>
          <a:prstGeom prst="rect">
            <a:avLst/>
          </a:prstGeom>
          <a:blipFill>
            <a:blip r:embed="rId5" cstate="print"/>
            <a:stretch>
              <a:fillRect/>
            </a:stretch>
          </a:blipFill>
        </p:spPr>
        <p:txBody>
          <a:bodyPr wrap="square" lIns="0" tIns="0" rIns="0" bIns="0" rtlCol="0"/>
          <a:lstStyle/>
          <a:p>
            <a:endParaRPr/>
          </a:p>
        </p:txBody>
      </p:sp>
      <p:sp>
        <p:nvSpPr>
          <p:cNvPr id="29" name="object 29"/>
          <p:cNvSpPr/>
          <p:nvPr/>
        </p:nvSpPr>
        <p:spPr>
          <a:xfrm>
            <a:off x="1295400" y="4724400"/>
            <a:ext cx="1676400" cy="1447800"/>
          </a:xfrm>
          <a:custGeom>
            <a:avLst/>
            <a:gdLst/>
            <a:ahLst/>
            <a:cxnLst/>
            <a:rect l="l" t="t" r="r" b="b"/>
            <a:pathLst>
              <a:path w="1676400" h="1447800">
                <a:moveTo>
                  <a:pt x="1676400" y="0"/>
                </a:moveTo>
                <a:lnTo>
                  <a:pt x="0" y="1447800"/>
                </a:lnTo>
              </a:path>
            </a:pathLst>
          </a:custGeom>
          <a:ln w="19050">
            <a:solidFill>
              <a:srgbClr val="53548A"/>
            </a:solidFill>
          </a:ln>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1234439"/>
            <a:ext cx="9144000" cy="320040"/>
          </a:xfrm>
          <a:custGeom>
            <a:avLst/>
            <a:gdLst/>
            <a:ahLst/>
            <a:cxnLst/>
            <a:rect l="l" t="t" r="r" b="b"/>
            <a:pathLst>
              <a:path w="9144000" h="320040">
                <a:moveTo>
                  <a:pt x="0" y="320039"/>
                </a:moveTo>
                <a:lnTo>
                  <a:pt x="9144000" y="320039"/>
                </a:lnTo>
                <a:lnTo>
                  <a:pt x="9144000" y="0"/>
                </a:lnTo>
                <a:lnTo>
                  <a:pt x="0" y="0"/>
                </a:lnTo>
                <a:lnTo>
                  <a:pt x="0" y="320039"/>
                </a:lnTo>
                <a:close/>
              </a:path>
            </a:pathLst>
          </a:custGeom>
          <a:solidFill>
            <a:srgbClr val="FFFFFF"/>
          </a:solidFill>
        </p:spPr>
        <p:txBody>
          <a:bodyPr wrap="square" lIns="0" tIns="0" rIns="0" bIns="0" rtlCol="0"/>
          <a:lstStyle/>
          <a:p>
            <a:endParaRPr/>
          </a:p>
        </p:txBody>
      </p:sp>
      <p:sp>
        <p:nvSpPr>
          <p:cNvPr id="3" name="object 3"/>
          <p:cNvSpPr/>
          <p:nvPr/>
        </p:nvSpPr>
        <p:spPr>
          <a:xfrm>
            <a:off x="0" y="1280160"/>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438086"/>
          </a:solidFill>
        </p:spPr>
        <p:txBody>
          <a:bodyPr wrap="square" lIns="0" tIns="0" rIns="0" bIns="0" rtlCol="0"/>
          <a:lstStyle/>
          <a:p>
            <a:endParaRPr/>
          </a:p>
        </p:txBody>
      </p:sp>
      <p:sp>
        <p:nvSpPr>
          <p:cNvPr id="4" name="object 4"/>
          <p:cNvSpPr/>
          <p:nvPr/>
        </p:nvSpPr>
        <p:spPr>
          <a:xfrm>
            <a:off x="0" y="1280160"/>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438086"/>
          </a:solidFill>
        </p:spPr>
        <p:txBody>
          <a:bodyPr wrap="square" lIns="0" tIns="0" rIns="0" bIns="0" rtlCol="0"/>
          <a:lstStyle/>
          <a:p>
            <a:endParaRPr/>
          </a:p>
        </p:txBody>
      </p:sp>
      <p:sp>
        <p:nvSpPr>
          <p:cNvPr id="5" name="object 5"/>
          <p:cNvSpPr/>
          <p:nvPr/>
        </p:nvSpPr>
        <p:spPr>
          <a:xfrm>
            <a:off x="590550" y="1280160"/>
            <a:ext cx="8553450" cy="228600"/>
          </a:xfrm>
          <a:custGeom>
            <a:avLst/>
            <a:gdLst/>
            <a:ahLst/>
            <a:cxnLst/>
            <a:rect l="l" t="t" r="r" b="b"/>
            <a:pathLst>
              <a:path w="8553450" h="228600">
                <a:moveTo>
                  <a:pt x="0" y="0"/>
                </a:moveTo>
                <a:lnTo>
                  <a:pt x="8553450" y="0"/>
                </a:lnTo>
                <a:lnTo>
                  <a:pt x="8553450" y="228600"/>
                </a:lnTo>
                <a:lnTo>
                  <a:pt x="0" y="228600"/>
                </a:lnTo>
                <a:lnTo>
                  <a:pt x="0" y="0"/>
                </a:lnTo>
                <a:close/>
              </a:path>
            </a:pathLst>
          </a:custGeom>
          <a:solidFill>
            <a:srgbClr val="53548A"/>
          </a:solidFill>
        </p:spPr>
        <p:txBody>
          <a:bodyPr wrap="square" lIns="0" tIns="0" rIns="0" bIns="0" rtlCol="0"/>
          <a:lstStyle/>
          <a:p>
            <a:endParaRPr/>
          </a:p>
        </p:txBody>
      </p:sp>
      <p:sp>
        <p:nvSpPr>
          <p:cNvPr id="6" name="object 6"/>
          <p:cNvSpPr/>
          <p:nvPr/>
        </p:nvSpPr>
        <p:spPr>
          <a:xfrm>
            <a:off x="590550" y="1280160"/>
            <a:ext cx="8553450" cy="228600"/>
          </a:xfrm>
          <a:custGeom>
            <a:avLst/>
            <a:gdLst/>
            <a:ahLst/>
            <a:cxnLst/>
            <a:rect l="l" t="t" r="r" b="b"/>
            <a:pathLst>
              <a:path w="8553450" h="228600">
                <a:moveTo>
                  <a:pt x="0" y="0"/>
                </a:moveTo>
                <a:lnTo>
                  <a:pt x="8553450" y="0"/>
                </a:lnTo>
                <a:lnTo>
                  <a:pt x="8553450" y="228600"/>
                </a:lnTo>
                <a:lnTo>
                  <a:pt x="0" y="228600"/>
                </a:lnTo>
                <a:lnTo>
                  <a:pt x="0" y="0"/>
                </a:lnTo>
                <a:close/>
              </a:path>
            </a:pathLst>
          </a:custGeom>
          <a:solidFill>
            <a:srgbClr val="53548A"/>
          </a:solidFill>
        </p:spPr>
        <p:txBody>
          <a:bodyPr wrap="square" lIns="0" tIns="0" rIns="0" bIns="0" rtlCol="0"/>
          <a:lstStyle/>
          <a:p>
            <a:endParaRPr/>
          </a:p>
        </p:txBody>
      </p:sp>
      <p:sp>
        <p:nvSpPr>
          <p:cNvPr id="7" name="object 7"/>
          <p:cNvSpPr/>
          <p:nvPr/>
        </p:nvSpPr>
        <p:spPr>
          <a:xfrm>
            <a:off x="722376" y="6227064"/>
            <a:ext cx="8080248" cy="97535"/>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762000" y="6248400"/>
            <a:ext cx="8001000" cy="0"/>
          </a:xfrm>
          <a:custGeom>
            <a:avLst/>
            <a:gdLst/>
            <a:ahLst/>
            <a:cxnLst/>
            <a:rect l="l" t="t" r="r" b="b"/>
            <a:pathLst>
              <a:path w="8001000">
                <a:moveTo>
                  <a:pt x="0" y="0"/>
                </a:moveTo>
                <a:lnTo>
                  <a:pt x="8001000" y="0"/>
                </a:lnTo>
              </a:path>
            </a:pathLst>
          </a:custGeom>
          <a:ln w="19050">
            <a:solidFill>
              <a:srgbClr val="53548A"/>
            </a:solidFill>
          </a:ln>
        </p:spPr>
        <p:txBody>
          <a:bodyPr wrap="square" lIns="0" tIns="0" rIns="0" bIns="0" rtlCol="0"/>
          <a:lstStyle/>
          <a:p>
            <a:endParaRPr/>
          </a:p>
        </p:txBody>
      </p:sp>
      <p:sp>
        <p:nvSpPr>
          <p:cNvPr id="9" name="object 9"/>
          <p:cNvSpPr txBox="1">
            <a:spLocks noGrp="1"/>
          </p:cNvSpPr>
          <p:nvPr>
            <p:ph type="title"/>
          </p:nvPr>
        </p:nvSpPr>
        <p:spPr>
          <a:xfrm>
            <a:off x="688340" y="423164"/>
            <a:ext cx="7259320" cy="574040"/>
          </a:xfrm>
          <a:prstGeom prst="rect">
            <a:avLst/>
          </a:prstGeom>
        </p:spPr>
        <p:txBody>
          <a:bodyPr vert="horz" wrap="square" lIns="0" tIns="12700" rIns="0" bIns="0" rtlCol="0">
            <a:spAutoFit/>
          </a:bodyPr>
          <a:lstStyle/>
          <a:p>
            <a:pPr marL="12700">
              <a:lnSpc>
                <a:spcPct val="100000"/>
              </a:lnSpc>
              <a:spcBef>
                <a:spcPts val="100"/>
              </a:spcBef>
            </a:pPr>
            <a:r>
              <a:rPr sz="3600" spc="-5" dirty="0">
                <a:solidFill>
                  <a:srgbClr val="000000"/>
                </a:solidFill>
                <a:latin typeface="Symbol"/>
                <a:cs typeface="Symbol"/>
              </a:rPr>
              <a:t></a:t>
            </a:r>
            <a:r>
              <a:rPr sz="3600" spc="-5" dirty="0">
                <a:solidFill>
                  <a:srgbClr val="000000"/>
                </a:solidFill>
              </a:rPr>
              <a:t>-notation: Asymptotically tight</a:t>
            </a:r>
            <a:r>
              <a:rPr sz="3600" spc="-180" dirty="0">
                <a:solidFill>
                  <a:srgbClr val="000000"/>
                </a:solidFill>
              </a:rPr>
              <a:t> </a:t>
            </a:r>
            <a:r>
              <a:rPr sz="3600" dirty="0">
                <a:solidFill>
                  <a:srgbClr val="000000"/>
                </a:solidFill>
              </a:rPr>
              <a:t>bound</a:t>
            </a:r>
            <a:endParaRPr sz="3600">
              <a:latin typeface="Symbol"/>
              <a:cs typeface="Symbol"/>
            </a:endParaRPr>
          </a:p>
        </p:txBody>
      </p:sp>
      <p:sp>
        <p:nvSpPr>
          <p:cNvPr id="10" name="object 10"/>
          <p:cNvSpPr txBox="1"/>
          <p:nvPr/>
        </p:nvSpPr>
        <p:spPr>
          <a:xfrm>
            <a:off x="688340" y="1491488"/>
            <a:ext cx="7977505" cy="2645410"/>
          </a:xfrm>
          <a:prstGeom prst="rect">
            <a:avLst/>
          </a:prstGeom>
        </p:spPr>
        <p:txBody>
          <a:bodyPr vert="horz" wrap="square" lIns="0" tIns="135890" rIns="0" bIns="0" rtlCol="0">
            <a:spAutoFit/>
          </a:bodyPr>
          <a:lstStyle/>
          <a:p>
            <a:pPr marL="355600" indent="-342900">
              <a:lnSpc>
                <a:spcPct val="100000"/>
              </a:lnSpc>
              <a:spcBef>
                <a:spcPts val="1070"/>
              </a:spcBef>
              <a:buClr>
                <a:srgbClr val="438086"/>
              </a:buClr>
              <a:buSzPct val="59259"/>
              <a:buFont typeface="Wingdings"/>
              <a:buChar char=""/>
              <a:tabLst>
                <a:tab pos="355600" algn="l"/>
              </a:tabLst>
            </a:pPr>
            <a:r>
              <a:rPr sz="2700" dirty="0">
                <a:solidFill>
                  <a:srgbClr val="0000FF"/>
                </a:solidFill>
                <a:latin typeface="Symbol"/>
                <a:cs typeface="Symbol"/>
              </a:rPr>
              <a:t></a:t>
            </a:r>
            <a:r>
              <a:rPr sz="2700" dirty="0">
                <a:solidFill>
                  <a:srgbClr val="0000FF"/>
                </a:solidFill>
                <a:latin typeface="Times New Roman"/>
                <a:cs typeface="Times New Roman"/>
              </a:rPr>
              <a:t>(g(n))</a:t>
            </a:r>
            <a:r>
              <a:rPr sz="2700" dirty="0">
                <a:latin typeface="Times New Roman"/>
                <a:cs typeface="Times New Roman"/>
              </a:rPr>
              <a:t>={</a:t>
            </a:r>
            <a:r>
              <a:rPr sz="2700" dirty="0">
                <a:solidFill>
                  <a:srgbClr val="0000FF"/>
                </a:solidFill>
                <a:latin typeface="Times New Roman"/>
                <a:cs typeface="Times New Roman"/>
              </a:rPr>
              <a:t>f(n)</a:t>
            </a:r>
            <a:r>
              <a:rPr sz="2700" dirty="0">
                <a:latin typeface="Times New Roman"/>
                <a:cs typeface="Times New Roman"/>
              </a:rPr>
              <a:t>: </a:t>
            </a:r>
            <a:r>
              <a:rPr sz="2700" dirty="0">
                <a:solidFill>
                  <a:srgbClr val="FF0000"/>
                </a:solidFill>
                <a:latin typeface="Symbol"/>
                <a:cs typeface="Symbol"/>
              </a:rPr>
              <a:t></a:t>
            </a:r>
            <a:r>
              <a:rPr sz="2700" dirty="0">
                <a:solidFill>
                  <a:srgbClr val="FF0000"/>
                </a:solidFill>
                <a:latin typeface="Times New Roman"/>
                <a:cs typeface="Times New Roman"/>
              </a:rPr>
              <a:t> </a:t>
            </a:r>
            <a:r>
              <a:rPr sz="2700" dirty="0">
                <a:latin typeface="Times New Roman"/>
                <a:cs typeface="Times New Roman"/>
              </a:rPr>
              <a:t>positive constants </a:t>
            </a:r>
            <a:r>
              <a:rPr sz="2700" dirty="0">
                <a:solidFill>
                  <a:srgbClr val="0000FF"/>
                </a:solidFill>
                <a:latin typeface="Times New Roman"/>
                <a:cs typeface="Times New Roman"/>
              </a:rPr>
              <a:t>c</a:t>
            </a:r>
            <a:r>
              <a:rPr sz="2700" baseline="-20061" dirty="0">
                <a:solidFill>
                  <a:srgbClr val="0000FF"/>
                </a:solidFill>
                <a:latin typeface="Times New Roman"/>
                <a:cs typeface="Times New Roman"/>
              </a:rPr>
              <a:t>1</a:t>
            </a:r>
            <a:r>
              <a:rPr sz="2700" dirty="0">
                <a:solidFill>
                  <a:srgbClr val="0000FF"/>
                </a:solidFill>
                <a:latin typeface="Times New Roman"/>
                <a:cs typeface="Times New Roman"/>
              </a:rPr>
              <a:t>, c</a:t>
            </a:r>
            <a:r>
              <a:rPr sz="2700" baseline="-20061" dirty="0">
                <a:solidFill>
                  <a:srgbClr val="0000FF"/>
                </a:solidFill>
                <a:latin typeface="Times New Roman"/>
                <a:cs typeface="Times New Roman"/>
              </a:rPr>
              <a:t>2</a:t>
            </a:r>
            <a:r>
              <a:rPr sz="2700" dirty="0">
                <a:solidFill>
                  <a:srgbClr val="0000FF"/>
                </a:solidFill>
                <a:latin typeface="Times New Roman"/>
                <a:cs typeface="Times New Roman"/>
              </a:rPr>
              <a:t>, n</a:t>
            </a:r>
            <a:r>
              <a:rPr sz="2700" baseline="-20061" dirty="0">
                <a:solidFill>
                  <a:srgbClr val="0000FF"/>
                </a:solidFill>
                <a:latin typeface="Times New Roman"/>
                <a:cs typeface="Times New Roman"/>
              </a:rPr>
              <a:t>0 </a:t>
            </a:r>
            <a:r>
              <a:rPr sz="2700" dirty="0">
                <a:latin typeface="Times New Roman"/>
                <a:cs typeface="Times New Roman"/>
              </a:rPr>
              <a:t>such</a:t>
            </a:r>
            <a:r>
              <a:rPr sz="2700" spc="-265" dirty="0">
                <a:latin typeface="Times New Roman"/>
                <a:cs typeface="Times New Roman"/>
              </a:rPr>
              <a:t> </a:t>
            </a:r>
            <a:r>
              <a:rPr sz="2700" dirty="0">
                <a:latin typeface="Times New Roman"/>
                <a:cs typeface="Times New Roman"/>
              </a:rPr>
              <a:t>that</a:t>
            </a:r>
            <a:endParaRPr sz="2700">
              <a:latin typeface="Times New Roman"/>
              <a:cs typeface="Times New Roman"/>
            </a:endParaRPr>
          </a:p>
          <a:p>
            <a:pPr marL="2755265">
              <a:lnSpc>
                <a:spcPct val="100000"/>
              </a:lnSpc>
              <a:spcBef>
                <a:spcPts val="969"/>
              </a:spcBef>
            </a:pPr>
            <a:r>
              <a:rPr sz="2700" dirty="0">
                <a:solidFill>
                  <a:srgbClr val="0000FF"/>
                </a:solidFill>
                <a:latin typeface="Times New Roman"/>
                <a:cs typeface="Times New Roman"/>
              </a:rPr>
              <a:t>0 </a:t>
            </a:r>
            <a:r>
              <a:rPr sz="2700" dirty="0">
                <a:solidFill>
                  <a:srgbClr val="0000FF"/>
                </a:solidFill>
                <a:latin typeface="Symbol"/>
                <a:cs typeface="Symbol"/>
              </a:rPr>
              <a:t></a:t>
            </a:r>
            <a:r>
              <a:rPr sz="2700" dirty="0">
                <a:solidFill>
                  <a:srgbClr val="0000FF"/>
                </a:solidFill>
                <a:latin typeface="Times New Roman"/>
                <a:cs typeface="Times New Roman"/>
              </a:rPr>
              <a:t> c</a:t>
            </a:r>
            <a:r>
              <a:rPr sz="2700" baseline="-20061" dirty="0">
                <a:solidFill>
                  <a:srgbClr val="0000FF"/>
                </a:solidFill>
                <a:latin typeface="Times New Roman"/>
                <a:cs typeface="Times New Roman"/>
              </a:rPr>
              <a:t>1</a:t>
            </a:r>
            <a:r>
              <a:rPr sz="2700" dirty="0">
                <a:solidFill>
                  <a:srgbClr val="0000FF"/>
                </a:solidFill>
                <a:latin typeface="Times New Roman"/>
                <a:cs typeface="Times New Roman"/>
              </a:rPr>
              <a:t>g(n) </a:t>
            </a:r>
            <a:r>
              <a:rPr sz="2700" dirty="0">
                <a:solidFill>
                  <a:srgbClr val="0000FF"/>
                </a:solidFill>
                <a:latin typeface="Symbol"/>
                <a:cs typeface="Symbol"/>
              </a:rPr>
              <a:t></a:t>
            </a:r>
            <a:r>
              <a:rPr sz="2700" dirty="0">
                <a:solidFill>
                  <a:srgbClr val="0000FF"/>
                </a:solidFill>
                <a:latin typeface="Times New Roman"/>
                <a:cs typeface="Times New Roman"/>
              </a:rPr>
              <a:t> </a:t>
            </a:r>
            <a:r>
              <a:rPr sz="2700" spc="-5" dirty="0">
                <a:solidFill>
                  <a:srgbClr val="0000FF"/>
                </a:solidFill>
                <a:latin typeface="Times New Roman"/>
                <a:cs typeface="Times New Roman"/>
              </a:rPr>
              <a:t>f(n) </a:t>
            </a:r>
            <a:r>
              <a:rPr sz="2700" dirty="0">
                <a:solidFill>
                  <a:srgbClr val="0000FF"/>
                </a:solidFill>
                <a:latin typeface="Symbol"/>
                <a:cs typeface="Symbol"/>
              </a:rPr>
              <a:t></a:t>
            </a:r>
            <a:r>
              <a:rPr sz="2700" dirty="0">
                <a:solidFill>
                  <a:srgbClr val="0000FF"/>
                </a:solidFill>
                <a:latin typeface="Times New Roman"/>
                <a:cs typeface="Times New Roman"/>
              </a:rPr>
              <a:t> c</a:t>
            </a:r>
            <a:r>
              <a:rPr sz="2700" baseline="-20061" dirty="0">
                <a:solidFill>
                  <a:srgbClr val="0000FF"/>
                </a:solidFill>
                <a:latin typeface="Times New Roman"/>
                <a:cs typeface="Times New Roman"/>
              </a:rPr>
              <a:t>2</a:t>
            </a:r>
            <a:r>
              <a:rPr sz="2700" dirty="0">
                <a:solidFill>
                  <a:srgbClr val="0000FF"/>
                </a:solidFill>
                <a:latin typeface="Times New Roman"/>
                <a:cs typeface="Times New Roman"/>
              </a:rPr>
              <a:t>g(n), </a:t>
            </a:r>
            <a:r>
              <a:rPr sz="2700" spc="-5" dirty="0">
                <a:solidFill>
                  <a:srgbClr val="0000FF"/>
                </a:solidFill>
                <a:latin typeface="Symbol"/>
                <a:cs typeface="Symbol"/>
              </a:rPr>
              <a:t></a:t>
            </a:r>
            <a:r>
              <a:rPr sz="2700" spc="-5" dirty="0">
                <a:solidFill>
                  <a:srgbClr val="0000FF"/>
                </a:solidFill>
                <a:latin typeface="Times New Roman"/>
                <a:cs typeface="Times New Roman"/>
              </a:rPr>
              <a:t>n </a:t>
            </a:r>
            <a:r>
              <a:rPr sz="2700" dirty="0">
                <a:solidFill>
                  <a:srgbClr val="0000FF"/>
                </a:solidFill>
                <a:latin typeface="Symbol"/>
                <a:cs typeface="Symbol"/>
              </a:rPr>
              <a:t></a:t>
            </a:r>
            <a:r>
              <a:rPr sz="2700" spc="-55" dirty="0">
                <a:solidFill>
                  <a:srgbClr val="0000FF"/>
                </a:solidFill>
                <a:latin typeface="Times New Roman"/>
                <a:cs typeface="Times New Roman"/>
              </a:rPr>
              <a:t> </a:t>
            </a:r>
            <a:r>
              <a:rPr sz="2700" dirty="0">
                <a:solidFill>
                  <a:srgbClr val="0000FF"/>
                </a:solidFill>
                <a:latin typeface="Times New Roman"/>
                <a:cs typeface="Times New Roman"/>
              </a:rPr>
              <a:t>n</a:t>
            </a:r>
            <a:r>
              <a:rPr sz="2700" baseline="-20061" dirty="0">
                <a:solidFill>
                  <a:srgbClr val="0000FF"/>
                </a:solidFill>
                <a:latin typeface="Times New Roman"/>
                <a:cs typeface="Times New Roman"/>
              </a:rPr>
              <a:t>0</a:t>
            </a:r>
            <a:r>
              <a:rPr sz="2700" dirty="0">
                <a:latin typeface="Times New Roman"/>
                <a:cs typeface="Times New Roman"/>
              </a:rPr>
              <a:t>}</a:t>
            </a:r>
            <a:endParaRPr sz="2700">
              <a:latin typeface="Times New Roman"/>
              <a:cs typeface="Times New Roman"/>
            </a:endParaRPr>
          </a:p>
          <a:p>
            <a:pPr>
              <a:lnSpc>
                <a:spcPct val="100000"/>
              </a:lnSpc>
              <a:spcBef>
                <a:spcPts val="15"/>
              </a:spcBef>
            </a:pPr>
            <a:endParaRPr sz="5100">
              <a:latin typeface="Times New Roman"/>
              <a:cs typeface="Times New Roman"/>
            </a:endParaRPr>
          </a:p>
          <a:p>
            <a:pPr marL="332740" indent="-320040">
              <a:lnSpc>
                <a:spcPct val="100000"/>
              </a:lnSpc>
              <a:spcBef>
                <a:spcPts val="5"/>
              </a:spcBef>
              <a:buClr>
                <a:srgbClr val="438086"/>
              </a:buClr>
              <a:buSzPct val="60416"/>
              <a:buFont typeface="Wingdings"/>
              <a:buChar char=""/>
              <a:tabLst>
                <a:tab pos="332740" algn="l"/>
              </a:tabLst>
            </a:pPr>
            <a:r>
              <a:rPr sz="2400" dirty="0">
                <a:solidFill>
                  <a:srgbClr val="FF0000"/>
                </a:solidFill>
                <a:latin typeface="Times New Roman"/>
                <a:cs typeface="Times New Roman"/>
              </a:rPr>
              <a:t>In other </a:t>
            </a:r>
            <a:r>
              <a:rPr sz="2400" spc="-5" dirty="0">
                <a:solidFill>
                  <a:srgbClr val="FF0000"/>
                </a:solidFill>
                <a:latin typeface="Times New Roman"/>
                <a:cs typeface="Times New Roman"/>
              </a:rPr>
              <a:t>words: </a:t>
            </a:r>
            <a:r>
              <a:rPr sz="2400" spc="-5" dirty="0">
                <a:solidFill>
                  <a:srgbClr val="0000FF"/>
                </a:solidFill>
                <a:latin typeface="Symbol"/>
                <a:cs typeface="Symbol"/>
              </a:rPr>
              <a:t></a:t>
            </a:r>
            <a:r>
              <a:rPr sz="2400" spc="-5" dirty="0">
                <a:solidFill>
                  <a:srgbClr val="0000FF"/>
                </a:solidFill>
                <a:latin typeface="Times New Roman"/>
                <a:cs typeface="Times New Roman"/>
              </a:rPr>
              <a:t>(g(n)) </a:t>
            </a:r>
            <a:r>
              <a:rPr sz="2400" dirty="0">
                <a:solidFill>
                  <a:srgbClr val="FF0000"/>
                </a:solidFill>
                <a:latin typeface="Times New Roman"/>
                <a:cs typeface="Times New Roman"/>
              </a:rPr>
              <a:t>is </a:t>
            </a:r>
            <a:r>
              <a:rPr sz="2400" spc="5" dirty="0">
                <a:solidFill>
                  <a:srgbClr val="FF0000"/>
                </a:solidFill>
                <a:latin typeface="Times New Roman"/>
                <a:cs typeface="Times New Roman"/>
              </a:rPr>
              <a:t>in</a:t>
            </a:r>
            <a:r>
              <a:rPr sz="2400" spc="-70" dirty="0">
                <a:solidFill>
                  <a:srgbClr val="FF0000"/>
                </a:solidFill>
                <a:latin typeface="Times New Roman"/>
                <a:cs typeface="Times New Roman"/>
              </a:rPr>
              <a:t> </a:t>
            </a:r>
            <a:r>
              <a:rPr sz="2400" spc="-5" dirty="0">
                <a:solidFill>
                  <a:srgbClr val="FF0000"/>
                </a:solidFill>
                <a:latin typeface="Times New Roman"/>
                <a:cs typeface="Times New Roman"/>
              </a:rPr>
              <a:t>fact:</a:t>
            </a:r>
            <a:endParaRPr sz="2400">
              <a:latin typeface="Times New Roman"/>
              <a:cs typeface="Times New Roman"/>
            </a:endParaRPr>
          </a:p>
          <a:p>
            <a:pPr marL="567055">
              <a:lnSpc>
                <a:spcPct val="100000"/>
              </a:lnSpc>
              <a:spcBef>
                <a:spcPts val="560"/>
              </a:spcBef>
            </a:pPr>
            <a:r>
              <a:rPr sz="2400" i="1" u="heavy" dirty="0">
                <a:solidFill>
                  <a:srgbClr val="0000FF"/>
                </a:solidFill>
                <a:uFill>
                  <a:solidFill>
                    <a:srgbClr val="0000FF"/>
                  </a:solidFill>
                </a:uFill>
                <a:latin typeface="Times New Roman"/>
                <a:cs typeface="Times New Roman"/>
              </a:rPr>
              <a:t>the </a:t>
            </a:r>
            <a:r>
              <a:rPr sz="2400" i="1" u="heavy" spc="-5" dirty="0">
                <a:solidFill>
                  <a:srgbClr val="0000FF"/>
                </a:solidFill>
                <a:uFill>
                  <a:solidFill>
                    <a:srgbClr val="0000FF"/>
                  </a:solidFill>
                </a:uFill>
                <a:latin typeface="Times New Roman"/>
                <a:cs typeface="Times New Roman"/>
              </a:rPr>
              <a:t>set </a:t>
            </a:r>
            <a:r>
              <a:rPr sz="2400" i="1" u="heavy" dirty="0">
                <a:solidFill>
                  <a:srgbClr val="0000FF"/>
                </a:solidFill>
                <a:uFill>
                  <a:solidFill>
                    <a:srgbClr val="0000FF"/>
                  </a:solidFill>
                </a:uFill>
                <a:latin typeface="Times New Roman"/>
                <a:cs typeface="Times New Roman"/>
              </a:rPr>
              <a:t>of functions that have asymptotically tight bound</a:t>
            </a:r>
            <a:r>
              <a:rPr sz="2400" i="1" u="heavy" spc="-195" dirty="0">
                <a:solidFill>
                  <a:srgbClr val="0000FF"/>
                </a:solidFill>
                <a:uFill>
                  <a:solidFill>
                    <a:srgbClr val="0000FF"/>
                  </a:solidFill>
                </a:uFill>
                <a:latin typeface="Times New Roman"/>
                <a:cs typeface="Times New Roman"/>
              </a:rPr>
              <a:t> </a:t>
            </a:r>
            <a:r>
              <a:rPr sz="2400" i="1" u="heavy" spc="-5" dirty="0">
                <a:solidFill>
                  <a:srgbClr val="0000FF"/>
                </a:solidFill>
                <a:uFill>
                  <a:solidFill>
                    <a:srgbClr val="0000FF"/>
                  </a:solidFill>
                </a:uFill>
                <a:latin typeface="Times New Roman"/>
                <a:cs typeface="Times New Roman"/>
              </a:rPr>
              <a:t>g(n)</a:t>
            </a:r>
            <a:endParaRPr sz="2400">
              <a:latin typeface="Times New Roman"/>
              <a:cs typeface="Times New Roman"/>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1234439"/>
            <a:ext cx="9144000" cy="320040"/>
          </a:xfrm>
          <a:custGeom>
            <a:avLst/>
            <a:gdLst/>
            <a:ahLst/>
            <a:cxnLst/>
            <a:rect l="l" t="t" r="r" b="b"/>
            <a:pathLst>
              <a:path w="9144000" h="320040">
                <a:moveTo>
                  <a:pt x="0" y="320039"/>
                </a:moveTo>
                <a:lnTo>
                  <a:pt x="9144000" y="320039"/>
                </a:lnTo>
                <a:lnTo>
                  <a:pt x="9144000" y="0"/>
                </a:lnTo>
                <a:lnTo>
                  <a:pt x="0" y="0"/>
                </a:lnTo>
                <a:lnTo>
                  <a:pt x="0" y="320039"/>
                </a:lnTo>
                <a:close/>
              </a:path>
            </a:pathLst>
          </a:custGeom>
          <a:solidFill>
            <a:srgbClr val="FFFFFF"/>
          </a:solidFill>
        </p:spPr>
        <p:txBody>
          <a:bodyPr wrap="square" lIns="0" tIns="0" rIns="0" bIns="0" rtlCol="0"/>
          <a:lstStyle/>
          <a:p>
            <a:endParaRPr/>
          </a:p>
        </p:txBody>
      </p:sp>
      <p:sp>
        <p:nvSpPr>
          <p:cNvPr id="3" name="object 3"/>
          <p:cNvSpPr/>
          <p:nvPr/>
        </p:nvSpPr>
        <p:spPr>
          <a:xfrm>
            <a:off x="0" y="1280160"/>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438086"/>
          </a:solidFill>
        </p:spPr>
        <p:txBody>
          <a:bodyPr wrap="square" lIns="0" tIns="0" rIns="0" bIns="0" rtlCol="0"/>
          <a:lstStyle/>
          <a:p>
            <a:endParaRPr/>
          </a:p>
        </p:txBody>
      </p:sp>
      <p:sp>
        <p:nvSpPr>
          <p:cNvPr id="4" name="object 4"/>
          <p:cNvSpPr/>
          <p:nvPr/>
        </p:nvSpPr>
        <p:spPr>
          <a:xfrm>
            <a:off x="0" y="1280160"/>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438086"/>
          </a:solidFill>
        </p:spPr>
        <p:txBody>
          <a:bodyPr wrap="square" lIns="0" tIns="0" rIns="0" bIns="0" rtlCol="0"/>
          <a:lstStyle/>
          <a:p>
            <a:endParaRPr/>
          </a:p>
        </p:txBody>
      </p:sp>
      <p:sp>
        <p:nvSpPr>
          <p:cNvPr id="5" name="object 5"/>
          <p:cNvSpPr/>
          <p:nvPr/>
        </p:nvSpPr>
        <p:spPr>
          <a:xfrm>
            <a:off x="590550" y="1280160"/>
            <a:ext cx="8553450" cy="228600"/>
          </a:xfrm>
          <a:custGeom>
            <a:avLst/>
            <a:gdLst/>
            <a:ahLst/>
            <a:cxnLst/>
            <a:rect l="l" t="t" r="r" b="b"/>
            <a:pathLst>
              <a:path w="8553450" h="228600">
                <a:moveTo>
                  <a:pt x="0" y="0"/>
                </a:moveTo>
                <a:lnTo>
                  <a:pt x="8553450" y="0"/>
                </a:lnTo>
                <a:lnTo>
                  <a:pt x="8553450" y="228600"/>
                </a:lnTo>
                <a:lnTo>
                  <a:pt x="0" y="228600"/>
                </a:lnTo>
                <a:lnTo>
                  <a:pt x="0" y="0"/>
                </a:lnTo>
                <a:close/>
              </a:path>
            </a:pathLst>
          </a:custGeom>
          <a:solidFill>
            <a:srgbClr val="53548A"/>
          </a:solidFill>
        </p:spPr>
        <p:txBody>
          <a:bodyPr wrap="square" lIns="0" tIns="0" rIns="0" bIns="0" rtlCol="0"/>
          <a:lstStyle/>
          <a:p>
            <a:endParaRPr/>
          </a:p>
        </p:txBody>
      </p:sp>
      <p:sp>
        <p:nvSpPr>
          <p:cNvPr id="6" name="object 6"/>
          <p:cNvSpPr/>
          <p:nvPr/>
        </p:nvSpPr>
        <p:spPr>
          <a:xfrm>
            <a:off x="590550" y="1280160"/>
            <a:ext cx="8553450" cy="228600"/>
          </a:xfrm>
          <a:custGeom>
            <a:avLst/>
            <a:gdLst/>
            <a:ahLst/>
            <a:cxnLst/>
            <a:rect l="l" t="t" r="r" b="b"/>
            <a:pathLst>
              <a:path w="8553450" h="228600">
                <a:moveTo>
                  <a:pt x="0" y="0"/>
                </a:moveTo>
                <a:lnTo>
                  <a:pt x="8553450" y="0"/>
                </a:lnTo>
                <a:lnTo>
                  <a:pt x="8553450" y="228600"/>
                </a:lnTo>
                <a:lnTo>
                  <a:pt x="0" y="228600"/>
                </a:lnTo>
                <a:lnTo>
                  <a:pt x="0" y="0"/>
                </a:lnTo>
                <a:close/>
              </a:path>
            </a:pathLst>
          </a:custGeom>
          <a:solidFill>
            <a:srgbClr val="53548A"/>
          </a:solidFill>
        </p:spPr>
        <p:txBody>
          <a:bodyPr wrap="square" lIns="0" tIns="0" rIns="0" bIns="0" rtlCol="0"/>
          <a:lstStyle/>
          <a:p>
            <a:endParaRPr/>
          </a:p>
        </p:txBody>
      </p:sp>
      <p:sp>
        <p:nvSpPr>
          <p:cNvPr id="7" name="object 7"/>
          <p:cNvSpPr/>
          <p:nvPr/>
        </p:nvSpPr>
        <p:spPr>
          <a:xfrm>
            <a:off x="722376" y="6227064"/>
            <a:ext cx="8080248" cy="97535"/>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762000" y="6248400"/>
            <a:ext cx="8001000" cy="0"/>
          </a:xfrm>
          <a:custGeom>
            <a:avLst/>
            <a:gdLst/>
            <a:ahLst/>
            <a:cxnLst/>
            <a:rect l="l" t="t" r="r" b="b"/>
            <a:pathLst>
              <a:path w="8001000">
                <a:moveTo>
                  <a:pt x="0" y="0"/>
                </a:moveTo>
                <a:lnTo>
                  <a:pt x="8001000" y="0"/>
                </a:lnTo>
              </a:path>
            </a:pathLst>
          </a:custGeom>
          <a:ln w="19050">
            <a:solidFill>
              <a:srgbClr val="53548A"/>
            </a:solidFill>
          </a:ln>
        </p:spPr>
        <p:txBody>
          <a:bodyPr wrap="square" lIns="0" tIns="0" rIns="0" bIns="0" rtlCol="0"/>
          <a:lstStyle/>
          <a:p>
            <a:endParaRPr/>
          </a:p>
        </p:txBody>
      </p:sp>
      <p:sp>
        <p:nvSpPr>
          <p:cNvPr id="9" name="object 9"/>
          <p:cNvSpPr txBox="1">
            <a:spLocks noGrp="1"/>
          </p:cNvSpPr>
          <p:nvPr>
            <p:ph type="title"/>
          </p:nvPr>
        </p:nvSpPr>
        <p:spPr>
          <a:xfrm>
            <a:off x="688340" y="423164"/>
            <a:ext cx="7258684" cy="574040"/>
          </a:xfrm>
          <a:prstGeom prst="rect">
            <a:avLst/>
          </a:prstGeom>
        </p:spPr>
        <p:txBody>
          <a:bodyPr vert="horz" wrap="square" lIns="0" tIns="12700" rIns="0" bIns="0" rtlCol="0">
            <a:spAutoFit/>
          </a:bodyPr>
          <a:lstStyle/>
          <a:p>
            <a:pPr marL="12700">
              <a:lnSpc>
                <a:spcPct val="100000"/>
              </a:lnSpc>
              <a:spcBef>
                <a:spcPts val="100"/>
              </a:spcBef>
            </a:pPr>
            <a:r>
              <a:rPr sz="3600" spc="-5" dirty="0">
                <a:solidFill>
                  <a:srgbClr val="000000"/>
                </a:solidFill>
                <a:latin typeface="Symbol"/>
                <a:cs typeface="Symbol"/>
              </a:rPr>
              <a:t></a:t>
            </a:r>
            <a:r>
              <a:rPr sz="3600" spc="-5" dirty="0">
                <a:solidFill>
                  <a:srgbClr val="000000"/>
                </a:solidFill>
              </a:rPr>
              <a:t>-notation: Asymptotically tight</a:t>
            </a:r>
            <a:r>
              <a:rPr sz="3600" spc="-185" dirty="0">
                <a:solidFill>
                  <a:srgbClr val="000000"/>
                </a:solidFill>
              </a:rPr>
              <a:t> </a:t>
            </a:r>
            <a:r>
              <a:rPr sz="3600" dirty="0">
                <a:solidFill>
                  <a:srgbClr val="000000"/>
                </a:solidFill>
              </a:rPr>
              <a:t>bound</a:t>
            </a:r>
            <a:endParaRPr sz="3600">
              <a:latin typeface="Symbol"/>
              <a:cs typeface="Symbol"/>
            </a:endParaRPr>
          </a:p>
        </p:txBody>
      </p:sp>
      <p:sp>
        <p:nvSpPr>
          <p:cNvPr id="10" name="object 10"/>
          <p:cNvSpPr txBox="1"/>
          <p:nvPr/>
        </p:nvSpPr>
        <p:spPr>
          <a:xfrm>
            <a:off x="688340" y="1455379"/>
            <a:ext cx="7886065" cy="3322062"/>
          </a:xfrm>
          <a:prstGeom prst="rect">
            <a:avLst/>
          </a:prstGeom>
        </p:spPr>
        <p:txBody>
          <a:bodyPr vert="horz" wrap="square" lIns="0" tIns="59054" rIns="0" bIns="0" rtlCol="0">
            <a:spAutoFit/>
          </a:bodyPr>
          <a:lstStyle/>
          <a:p>
            <a:pPr marL="332740" indent="-320040">
              <a:lnSpc>
                <a:spcPct val="100000"/>
              </a:lnSpc>
              <a:spcBef>
                <a:spcPts val="464"/>
              </a:spcBef>
              <a:buClr>
                <a:srgbClr val="438086"/>
              </a:buClr>
              <a:buSzPct val="58928"/>
              <a:buFont typeface="Wingdings"/>
              <a:buChar char=""/>
              <a:tabLst>
                <a:tab pos="332740" algn="l"/>
              </a:tabLst>
            </a:pPr>
            <a:r>
              <a:rPr sz="2800" u="heavy" spc="-10" dirty="0">
                <a:solidFill>
                  <a:srgbClr val="0000FF"/>
                </a:solidFill>
                <a:uFill>
                  <a:solidFill>
                    <a:srgbClr val="0000FF"/>
                  </a:solidFill>
                </a:uFill>
                <a:latin typeface="Times New Roman"/>
                <a:cs typeface="Times New Roman"/>
              </a:rPr>
              <a:t>Theorem</a:t>
            </a:r>
            <a:r>
              <a:rPr sz="2800" spc="-10" dirty="0">
                <a:latin typeface="Times New Roman"/>
                <a:cs typeface="Times New Roman"/>
              </a:rPr>
              <a:t>:</a:t>
            </a:r>
            <a:endParaRPr sz="2800" dirty="0">
              <a:latin typeface="Times New Roman"/>
              <a:cs typeface="Times New Roman"/>
            </a:endParaRPr>
          </a:p>
          <a:p>
            <a:pPr marL="927100">
              <a:lnSpc>
                <a:spcPct val="100000"/>
              </a:lnSpc>
              <a:spcBef>
                <a:spcPts val="320"/>
              </a:spcBef>
            </a:pPr>
            <a:r>
              <a:rPr sz="2500" spc="-10" dirty="0">
                <a:solidFill>
                  <a:srgbClr val="0000FF"/>
                </a:solidFill>
                <a:latin typeface="Times New Roman"/>
                <a:cs typeface="Times New Roman"/>
              </a:rPr>
              <a:t>f(n) </a:t>
            </a:r>
            <a:r>
              <a:rPr sz="2500" spc="-5" dirty="0">
                <a:solidFill>
                  <a:srgbClr val="0000FF"/>
                </a:solidFill>
                <a:latin typeface="Times New Roman"/>
                <a:cs typeface="Times New Roman"/>
              </a:rPr>
              <a:t>= </a:t>
            </a:r>
            <a:r>
              <a:rPr sz="2500" spc="-5" dirty="0">
                <a:solidFill>
                  <a:srgbClr val="0000FF"/>
                </a:solidFill>
                <a:latin typeface="Symbol"/>
                <a:cs typeface="Symbol"/>
              </a:rPr>
              <a:t></a:t>
            </a:r>
            <a:r>
              <a:rPr sz="2500" spc="-5" dirty="0">
                <a:solidFill>
                  <a:srgbClr val="0000FF"/>
                </a:solidFill>
                <a:latin typeface="Times New Roman"/>
                <a:cs typeface="Times New Roman"/>
              </a:rPr>
              <a:t>(g(n)) </a:t>
            </a:r>
            <a:r>
              <a:rPr sz="2500" spc="-5" dirty="0">
                <a:solidFill>
                  <a:srgbClr val="FF0000"/>
                </a:solidFill>
                <a:latin typeface="Times New Roman"/>
                <a:cs typeface="Times New Roman"/>
              </a:rPr>
              <a:t>if and only</a:t>
            </a:r>
            <a:r>
              <a:rPr sz="2500" spc="90" dirty="0">
                <a:solidFill>
                  <a:srgbClr val="FF0000"/>
                </a:solidFill>
                <a:latin typeface="Times New Roman"/>
                <a:cs typeface="Times New Roman"/>
              </a:rPr>
              <a:t> </a:t>
            </a:r>
            <a:r>
              <a:rPr sz="2500" spc="-5" dirty="0">
                <a:solidFill>
                  <a:srgbClr val="FF0000"/>
                </a:solidFill>
                <a:latin typeface="Times New Roman"/>
                <a:cs typeface="Times New Roman"/>
              </a:rPr>
              <a:t>if</a:t>
            </a:r>
            <a:endParaRPr sz="2500" dirty="0">
              <a:latin typeface="Times New Roman"/>
              <a:cs typeface="Times New Roman"/>
            </a:endParaRPr>
          </a:p>
          <a:p>
            <a:pPr marL="3670300">
              <a:lnSpc>
                <a:spcPct val="100000"/>
              </a:lnSpc>
              <a:spcBef>
                <a:spcPts val="300"/>
              </a:spcBef>
            </a:pPr>
            <a:r>
              <a:rPr sz="2500" spc="-10" dirty="0">
                <a:solidFill>
                  <a:srgbClr val="0000FF"/>
                </a:solidFill>
                <a:latin typeface="Times New Roman"/>
                <a:cs typeface="Times New Roman"/>
              </a:rPr>
              <a:t>f(n) </a:t>
            </a:r>
            <a:r>
              <a:rPr sz="2500" spc="-5" dirty="0">
                <a:solidFill>
                  <a:srgbClr val="0000FF"/>
                </a:solidFill>
                <a:latin typeface="Times New Roman"/>
                <a:cs typeface="Times New Roman"/>
              </a:rPr>
              <a:t>= O(g(n)) </a:t>
            </a:r>
            <a:r>
              <a:rPr sz="2500" spc="-10" dirty="0">
                <a:solidFill>
                  <a:srgbClr val="FF0000"/>
                </a:solidFill>
                <a:latin typeface="Times New Roman"/>
                <a:cs typeface="Times New Roman"/>
              </a:rPr>
              <a:t>and </a:t>
            </a:r>
            <a:r>
              <a:rPr sz="2500" spc="-10" dirty="0">
                <a:solidFill>
                  <a:srgbClr val="0000FF"/>
                </a:solidFill>
                <a:latin typeface="Times New Roman"/>
                <a:cs typeface="Times New Roman"/>
              </a:rPr>
              <a:t>f(n) </a:t>
            </a:r>
            <a:r>
              <a:rPr sz="2500" spc="-5" dirty="0">
                <a:solidFill>
                  <a:srgbClr val="0000FF"/>
                </a:solidFill>
                <a:latin typeface="Times New Roman"/>
                <a:cs typeface="Times New Roman"/>
              </a:rPr>
              <a:t>=</a:t>
            </a:r>
            <a:r>
              <a:rPr sz="2500" spc="100" dirty="0">
                <a:solidFill>
                  <a:srgbClr val="0000FF"/>
                </a:solidFill>
                <a:latin typeface="Times New Roman"/>
                <a:cs typeface="Times New Roman"/>
              </a:rPr>
              <a:t> </a:t>
            </a:r>
            <a:r>
              <a:rPr sz="2500" spc="-5" dirty="0">
                <a:solidFill>
                  <a:srgbClr val="0000FF"/>
                </a:solidFill>
                <a:latin typeface="Symbol"/>
                <a:cs typeface="Symbol"/>
              </a:rPr>
              <a:t></a:t>
            </a:r>
            <a:r>
              <a:rPr sz="2500" spc="-5" dirty="0">
                <a:solidFill>
                  <a:srgbClr val="0000FF"/>
                </a:solidFill>
                <a:latin typeface="Times New Roman"/>
                <a:cs typeface="Times New Roman"/>
              </a:rPr>
              <a:t>(g(n))</a:t>
            </a:r>
            <a:endParaRPr sz="2500" dirty="0">
              <a:latin typeface="Times New Roman"/>
              <a:cs typeface="Times New Roman"/>
            </a:endParaRPr>
          </a:p>
          <a:p>
            <a:pPr>
              <a:lnSpc>
                <a:spcPct val="100000"/>
              </a:lnSpc>
              <a:spcBef>
                <a:spcPts val="45"/>
              </a:spcBef>
            </a:pPr>
            <a:endParaRPr sz="3500" dirty="0">
              <a:latin typeface="Times New Roman"/>
              <a:cs typeface="Times New Roman"/>
            </a:endParaRPr>
          </a:p>
          <a:p>
            <a:pPr marL="332740" indent="-320040">
              <a:lnSpc>
                <a:spcPct val="100000"/>
              </a:lnSpc>
              <a:buClr>
                <a:srgbClr val="438086"/>
              </a:buClr>
              <a:buSzPct val="58928"/>
              <a:buFont typeface="Wingdings"/>
              <a:buChar char=""/>
              <a:tabLst>
                <a:tab pos="332740" algn="l"/>
              </a:tabLst>
            </a:pPr>
            <a:r>
              <a:rPr sz="2800" dirty="0">
                <a:latin typeface="Times New Roman"/>
                <a:cs typeface="Times New Roman"/>
              </a:rPr>
              <a:t>In </a:t>
            </a:r>
            <a:r>
              <a:rPr sz="2800" spc="-5" dirty="0">
                <a:latin typeface="Times New Roman"/>
                <a:cs typeface="Times New Roman"/>
              </a:rPr>
              <a:t>other</a:t>
            </a:r>
            <a:r>
              <a:rPr sz="2800" spc="-15" dirty="0">
                <a:latin typeface="Times New Roman"/>
                <a:cs typeface="Times New Roman"/>
              </a:rPr>
              <a:t> </a:t>
            </a:r>
            <a:r>
              <a:rPr sz="2800" spc="-5" dirty="0">
                <a:latin typeface="Times New Roman"/>
                <a:cs typeface="Times New Roman"/>
              </a:rPr>
              <a:t>words:</a:t>
            </a:r>
            <a:endParaRPr sz="2800" dirty="0">
              <a:latin typeface="Times New Roman"/>
              <a:cs typeface="Times New Roman"/>
            </a:endParaRPr>
          </a:p>
          <a:p>
            <a:pPr marL="927100">
              <a:lnSpc>
                <a:spcPct val="100000"/>
              </a:lnSpc>
              <a:spcBef>
                <a:spcPts val="275"/>
              </a:spcBef>
            </a:pPr>
            <a:r>
              <a:rPr sz="2800" spc="-5" dirty="0">
                <a:solidFill>
                  <a:srgbClr val="0000FF"/>
                </a:solidFill>
                <a:latin typeface="Symbol"/>
                <a:cs typeface="Symbol"/>
              </a:rPr>
              <a:t></a:t>
            </a:r>
            <a:r>
              <a:rPr sz="2800" spc="-5" dirty="0">
                <a:solidFill>
                  <a:srgbClr val="0000FF"/>
                </a:solidFill>
                <a:latin typeface="Times New Roman"/>
                <a:cs typeface="Times New Roman"/>
              </a:rPr>
              <a:t> </a:t>
            </a:r>
            <a:r>
              <a:rPr sz="2800" spc="-5" dirty="0">
                <a:latin typeface="Times New Roman"/>
                <a:cs typeface="Times New Roman"/>
              </a:rPr>
              <a:t>is stronger than </a:t>
            </a:r>
            <a:r>
              <a:rPr sz="2800" dirty="0">
                <a:latin typeface="Times New Roman"/>
                <a:cs typeface="Times New Roman"/>
              </a:rPr>
              <a:t>both </a:t>
            </a:r>
            <a:r>
              <a:rPr sz="2800" spc="-5" dirty="0">
                <a:solidFill>
                  <a:srgbClr val="0000FF"/>
                </a:solidFill>
                <a:latin typeface="Times New Roman"/>
                <a:cs typeface="Times New Roman"/>
              </a:rPr>
              <a:t>O </a:t>
            </a:r>
            <a:r>
              <a:rPr sz="2800" spc="-5" dirty="0">
                <a:latin typeface="Times New Roman"/>
                <a:cs typeface="Times New Roman"/>
              </a:rPr>
              <a:t>and</a:t>
            </a:r>
            <a:r>
              <a:rPr sz="2800" spc="-30" dirty="0">
                <a:latin typeface="Times New Roman"/>
                <a:cs typeface="Times New Roman"/>
              </a:rPr>
              <a:t> </a:t>
            </a:r>
            <a:r>
              <a:rPr sz="2800" spc="-5" dirty="0">
                <a:solidFill>
                  <a:srgbClr val="0000FF"/>
                </a:solidFill>
                <a:latin typeface="Symbol"/>
                <a:cs typeface="Symbol"/>
              </a:rPr>
              <a:t></a:t>
            </a:r>
            <a:endParaRPr sz="2800" dirty="0">
              <a:latin typeface="Symbol"/>
              <a:cs typeface="Symbol"/>
            </a:endParaRPr>
          </a:p>
          <a:p>
            <a:pPr>
              <a:lnSpc>
                <a:spcPct val="100000"/>
              </a:lnSpc>
            </a:pPr>
            <a:endParaRPr sz="3550" dirty="0">
              <a:latin typeface="Times New Roman"/>
              <a:cs typeface="Times New Roman"/>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1234439"/>
            <a:ext cx="9144000" cy="320040"/>
          </a:xfrm>
          <a:custGeom>
            <a:avLst/>
            <a:gdLst/>
            <a:ahLst/>
            <a:cxnLst/>
            <a:rect l="l" t="t" r="r" b="b"/>
            <a:pathLst>
              <a:path w="9144000" h="320040">
                <a:moveTo>
                  <a:pt x="0" y="320039"/>
                </a:moveTo>
                <a:lnTo>
                  <a:pt x="9144000" y="320039"/>
                </a:lnTo>
                <a:lnTo>
                  <a:pt x="9144000" y="0"/>
                </a:lnTo>
                <a:lnTo>
                  <a:pt x="0" y="0"/>
                </a:lnTo>
                <a:lnTo>
                  <a:pt x="0" y="320039"/>
                </a:lnTo>
                <a:close/>
              </a:path>
            </a:pathLst>
          </a:custGeom>
          <a:solidFill>
            <a:srgbClr val="FFFFFF"/>
          </a:solidFill>
        </p:spPr>
        <p:txBody>
          <a:bodyPr wrap="square" lIns="0" tIns="0" rIns="0" bIns="0" rtlCol="0"/>
          <a:lstStyle/>
          <a:p>
            <a:endParaRPr/>
          </a:p>
        </p:txBody>
      </p:sp>
      <p:sp>
        <p:nvSpPr>
          <p:cNvPr id="3" name="object 3"/>
          <p:cNvSpPr/>
          <p:nvPr/>
        </p:nvSpPr>
        <p:spPr>
          <a:xfrm>
            <a:off x="0" y="1280160"/>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438086"/>
          </a:solidFill>
        </p:spPr>
        <p:txBody>
          <a:bodyPr wrap="square" lIns="0" tIns="0" rIns="0" bIns="0" rtlCol="0"/>
          <a:lstStyle/>
          <a:p>
            <a:endParaRPr/>
          </a:p>
        </p:txBody>
      </p:sp>
      <p:sp>
        <p:nvSpPr>
          <p:cNvPr id="4" name="object 4"/>
          <p:cNvSpPr/>
          <p:nvPr/>
        </p:nvSpPr>
        <p:spPr>
          <a:xfrm>
            <a:off x="0" y="1280160"/>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438086"/>
          </a:solidFill>
        </p:spPr>
        <p:txBody>
          <a:bodyPr wrap="square" lIns="0" tIns="0" rIns="0" bIns="0" rtlCol="0"/>
          <a:lstStyle/>
          <a:p>
            <a:endParaRPr/>
          </a:p>
        </p:txBody>
      </p:sp>
      <p:sp>
        <p:nvSpPr>
          <p:cNvPr id="5" name="object 5"/>
          <p:cNvSpPr/>
          <p:nvPr/>
        </p:nvSpPr>
        <p:spPr>
          <a:xfrm>
            <a:off x="590550" y="1280160"/>
            <a:ext cx="8553450" cy="228600"/>
          </a:xfrm>
          <a:custGeom>
            <a:avLst/>
            <a:gdLst/>
            <a:ahLst/>
            <a:cxnLst/>
            <a:rect l="l" t="t" r="r" b="b"/>
            <a:pathLst>
              <a:path w="8553450" h="228600">
                <a:moveTo>
                  <a:pt x="0" y="0"/>
                </a:moveTo>
                <a:lnTo>
                  <a:pt x="8553450" y="0"/>
                </a:lnTo>
                <a:lnTo>
                  <a:pt x="8553450" y="228600"/>
                </a:lnTo>
                <a:lnTo>
                  <a:pt x="0" y="228600"/>
                </a:lnTo>
                <a:lnTo>
                  <a:pt x="0" y="0"/>
                </a:lnTo>
                <a:close/>
              </a:path>
            </a:pathLst>
          </a:custGeom>
          <a:solidFill>
            <a:srgbClr val="53548A"/>
          </a:solidFill>
        </p:spPr>
        <p:txBody>
          <a:bodyPr wrap="square" lIns="0" tIns="0" rIns="0" bIns="0" rtlCol="0"/>
          <a:lstStyle/>
          <a:p>
            <a:endParaRPr/>
          </a:p>
        </p:txBody>
      </p:sp>
      <p:sp>
        <p:nvSpPr>
          <p:cNvPr id="6" name="object 6"/>
          <p:cNvSpPr/>
          <p:nvPr/>
        </p:nvSpPr>
        <p:spPr>
          <a:xfrm>
            <a:off x="590550" y="1280160"/>
            <a:ext cx="8553450" cy="228600"/>
          </a:xfrm>
          <a:custGeom>
            <a:avLst/>
            <a:gdLst/>
            <a:ahLst/>
            <a:cxnLst/>
            <a:rect l="l" t="t" r="r" b="b"/>
            <a:pathLst>
              <a:path w="8553450" h="228600">
                <a:moveTo>
                  <a:pt x="0" y="0"/>
                </a:moveTo>
                <a:lnTo>
                  <a:pt x="8553450" y="0"/>
                </a:lnTo>
                <a:lnTo>
                  <a:pt x="8553450" y="228600"/>
                </a:lnTo>
                <a:lnTo>
                  <a:pt x="0" y="228600"/>
                </a:lnTo>
                <a:lnTo>
                  <a:pt x="0" y="0"/>
                </a:lnTo>
                <a:close/>
              </a:path>
            </a:pathLst>
          </a:custGeom>
          <a:solidFill>
            <a:srgbClr val="53548A"/>
          </a:solidFill>
        </p:spPr>
        <p:txBody>
          <a:bodyPr wrap="square" lIns="0" tIns="0" rIns="0" bIns="0" rtlCol="0"/>
          <a:lstStyle/>
          <a:p>
            <a:endParaRPr/>
          </a:p>
        </p:txBody>
      </p:sp>
      <p:sp>
        <p:nvSpPr>
          <p:cNvPr id="7" name="object 7"/>
          <p:cNvSpPr/>
          <p:nvPr/>
        </p:nvSpPr>
        <p:spPr>
          <a:xfrm>
            <a:off x="722376" y="6227064"/>
            <a:ext cx="8080248" cy="97535"/>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762000" y="6248400"/>
            <a:ext cx="8001000" cy="0"/>
          </a:xfrm>
          <a:custGeom>
            <a:avLst/>
            <a:gdLst/>
            <a:ahLst/>
            <a:cxnLst/>
            <a:rect l="l" t="t" r="r" b="b"/>
            <a:pathLst>
              <a:path w="8001000">
                <a:moveTo>
                  <a:pt x="0" y="0"/>
                </a:moveTo>
                <a:lnTo>
                  <a:pt x="8001000" y="0"/>
                </a:lnTo>
              </a:path>
            </a:pathLst>
          </a:custGeom>
          <a:ln w="19050">
            <a:solidFill>
              <a:srgbClr val="53548A"/>
            </a:solidFill>
          </a:ln>
        </p:spPr>
        <p:txBody>
          <a:bodyPr wrap="square" lIns="0" tIns="0" rIns="0" bIns="0" rtlCol="0"/>
          <a:lstStyle/>
          <a:p>
            <a:endParaRPr/>
          </a:p>
        </p:txBody>
      </p:sp>
      <p:sp>
        <p:nvSpPr>
          <p:cNvPr id="9" name="object 9"/>
          <p:cNvSpPr txBox="1">
            <a:spLocks noGrp="1"/>
          </p:cNvSpPr>
          <p:nvPr>
            <p:ph type="title"/>
          </p:nvPr>
        </p:nvSpPr>
        <p:spPr>
          <a:xfrm>
            <a:off x="688340" y="421640"/>
            <a:ext cx="1649095" cy="574040"/>
          </a:xfrm>
          <a:prstGeom prst="rect">
            <a:avLst/>
          </a:prstGeom>
        </p:spPr>
        <p:txBody>
          <a:bodyPr vert="horz" wrap="square" lIns="0" tIns="12700" rIns="0" bIns="0" rtlCol="0">
            <a:spAutoFit/>
          </a:bodyPr>
          <a:lstStyle/>
          <a:p>
            <a:pPr marL="12700">
              <a:lnSpc>
                <a:spcPct val="100000"/>
              </a:lnSpc>
              <a:spcBef>
                <a:spcPts val="100"/>
              </a:spcBef>
            </a:pPr>
            <a:r>
              <a:rPr sz="3600" spc="-5" dirty="0"/>
              <a:t>Ex</a:t>
            </a:r>
            <a:r>
              <a:rPr sz="3600" dirty="0"/>
              <a:t>a</a:t>
            </a:r>
            <a:r>
              <a:rPr sz="3600" spc="-5" dirty="0"/>
              <a:t>mp</a:t>
            </a:r>
            <a:r>
              <a:rPr sz="3600" dirty="0"/>
              <a:t>le</a:t>
            </a:r>
            <a:endParaRPr sz="3600"/>
          </a:p>
        </p:txBody>
      </p:sp>
      <p:sp>
        <p:nvSpPr>
          <p:cNvPr id="10" name="object 10"/>
          <p:cNvSpPr txBox="1"/>
          <p:nvPr/>
        </p:nvSpPr>
        <p:spPr>
          <a:xfrm>
            <a:off x="688340" y="1546352"/>
            <a:ext cx="7489190" cy="1194435"/>
          </a:xfrm>
          <a:prstGeom prst="rect">
            <a:avLst/>
          </a:prstGeom>
        </p:spPr>
        <p:txBody>
          <a:bodyPr vert="horz" wrap="square" lIns="0" tIns="12065" rIns="0" bIns="0" rtlCol="0">
            <a:spAutoFit/>
          </a:bodyPr>
          <a:lstStyle/>
          <a:p>
            <a:pPr marL="332740" indent="-320040">
              <a:lnSpc>
                <a:spcPct val="100000"/>
              </a:lnSpc>
              <a:spcBef>
                <a:spcPts val="95"/>
              </a:spcBef>
              <a:buClr>
                <a:srgbClr val="438086"/>
              </a:buClr>
              <a:buSzPct val="58928"/>
              <a:buFont typeface="Wingdings"/>
              <a:buChar char=""/>
              <a:tabLst>
                <a:tab pos="332740" algn="l"/>
              </a:tabLst>
            </a:pPr>
            <a:r>
              <a:rPr sz="2800" dirty="0">
                <a:latin typeface="Times New Roman"/>
                <a:cs typeface="Times New Roman"/>
              </a:rPr>
              <a:t>Prove </a:t>
            </a:r>
            <a:r>
              <a:rPr sz="2800" spc="-5" dirty="0">
                <a:latin typeface="Times New Roman"/>
                <a:cs typeface="Times New Roman"/>
              </a:rPr>
              <a:t>that </a:t>
            </a:r>
            <a:r>
              <a:rPr sz="2800" spc="5" dirty="0">
                <a:solidFill>
                  <a:srgbClr val="0000FF"/>
                </a:solidFill>
                <a:latin typeface="Times New Roman"/>
                <a:cs typeface="Times New Roman"/>
              </a:rPr>
              <a:t>10</a:t>
            </a:r>
            <a:r>
              <a:rPr sz="2775" spc="7" baseline="25525" dirty="0">
                <a:solidFill>
                  <a:srgbClr val="0000FF"/>
                </a:solidFill>
                <a:latin typeface="Times New Roman"/>
                <a:cs typeface="Times New Roman"/>
              </a:rPr>
              <a:t>-8 </a:t>
            </a:r>
            <a:r>
              <a:rPr sz="2800" spc="5" dirty="0">
                <a:solidFill>
                  <a:srgbClr val="0000FF"/>
                </a:solidFill>
                <a:latin typeface="Times New Roman"/>
                <a:cs typeface="Times New Roman"/>
              </a:rPr>
              <a:t>n</a:t>
            </a:r>
            <a:r>
              <a:rPr sz="2775" spc="7" baseline="25525" dirty="0">
                <a:solidFill>
                  <a:srgbClr val="0000FF"/>
                </a:solidFill>
                <a:latin typeface="Times New Roman"/>
                <a:cs typeface="Times New Roman"/>
              </a:rPr>
              <a:t>2 </a:t>
            </a:r>
            <a:r>
              <a:rPr sz="2800" spc="-5" dirty="0">
                <a:solidFill>
                  <a:srgbClr val="0000FF"/>
                </a:solidFill>
                <a:latin typeface="Symbol"/>
                <a:cs typeface="Symbol"/>
              </a:rPr>
              <a:t></a:t>
            </a:r>
            <a:r>
              <a:rPr sz="2800" spc="-45" dirty="0">
                <a:solidFill>
                  <a:srgbClr val="0000FF"/>
                </a:solidFill>
                <a:latin typeface="Times New Roman"/>
                <a:cs typeface="Times New Roman"/>
              </a:rPr>
              <a:t> </a:t>
            </a:r>
            <a:r>
              <a:rPr sz="2800" dirty="0">
                <a:solidFill>
                  <a:srgbClr val="0000FF"/>
                </a:solidFill>
                <a:latin typeface="Symbol"/>
                <a:cs typeface="Symbol"/>
              </a:rPr>
              <a:t></a:t>
            </a:r>
            <a:r>
              <a:rPr sz="2800" dirty="0">
                <a:solidFill>
                  <a:srgbClr val="0000FF"/>
                </a:solidFill>
                <a:latin typeface="Times New Roman"/>
                <a:cs typeface="Times New Roman"/>
              </a:rPr>
              <a:t>(n)</a:t>
            </a:r>
            <a:endParaRPr sz="2800">
              <a:latin typeface="Times New Roman"/>
              <a:cs typeface="Times New Roman"/>
            </a:endParaRPr>
          </a:p>
          <a:p>
            <a:pPr marL="774700">
              <a:lnSpc>
                <a:spcPct val="100000"/>
              </a:lnSpc>
              <a:spcBef>
                <a:spcPts val="2965"/>
              </a:spcBef>
            </a:pPr>
            <a:r>
              <a:rPr sz="2400" spc="-5" dirty="0">
                <a:solidFill>
                  <a:srgbClr val="FF0000"/>
                </a:solidFill>
                <a:latin typeface="Times New Roman"/>
                <a:cs typeface="Times New Roman"/>
              </a:rPr>
              <a:t>Before proof, </a:t>
            </a:r>
            <a:r>
              <a:rPr sz="2400" dirty="0">
                <a:solidFill>
                  <a:srgbClr val="FF0000"/>
                </a:solidFill>
                <a:latin typeface="Times New Roman"/>
                <a:cs typeface="Times New Roman"/>
              </a:rPr>
              <a:t>note that </a:t>
            </a:r>
            <a:r>
              <a:rPr sz="2400" spc="-5" dirty="0">
                <a:solidFill>
                  <a:srgbClr val="0000FF"/>
                </a:solidFill>
                <a:latin typeface="Times New Roman"/>
                <a:cs typeface="Times New Roman"/>
              </a:rPr>
              <a:t>10</a:t>
            </a:r>
            <a:r>
              <a:rPr sz="2400" spc="-7" baseline="24305" dirty="0">
                <a:solidFill>
                  <a:srgbClr val="0000FF"/>
                </a:solidFill>
                <a:latin typeface="Times New Roman"/>
                <a:cs typeface="Times New Roman"/>
              </a:rPr>
              <a:t>-8</a:t>
            </a:r>
            <a:r>
              <a:rPr sz="2400" spc="-5" dirty="0">
                <a:solidFill>
                  <a:srgbClr val="0000FF"/>
                </a:solidFill>
                <a:latin typeface="Times New Roman"/>
                <a:cs typeface="Times New Roman"/>
              </a:rPr>
              <a:t>n</a:t>
            </a:r>
            <a:r>
              <a:rPr sz="2400" spc="-7" baseline="24305" dirty="0">
                <a:solidFill>
                  <a:srgbClr val="0000FF"/>
                </a:solidFill>
                <a:latin typeface="Times New Roman"/>
                <a:cs typeface="Times New Roman"/>
              </a:rPr>
              <a:t>2 </a:t>
            </a:r>
            <a:r>
              <a:rPr sz="2400" dirty="0">
                <a:solidFill>
                  <a:srgbClr val="0000FF"/>
                </a:solidFill>
                <a:latin typeface="Times New Roman"/>
                <a:cs typeface="Times New Roman"/>
              </a:rPr>
              <a:t>= </a:t>
            </a:r>
            <a:r>
              <a:rPr sz="2400" dirty="0">
                <a:solidFill>
                  <a:srgbClr val="0000FF"/>
                </a:solidFill>
                <a:latin typeface="Symbol"/>
                <a:cs typeface="Symbol"/>
              </a:rPr>
              <a:t></a:t>
            </a:r>
            <a:r>
              <a:rPr sz="2400" dirty="0">
                <a:solidFill>
                  <a:srgbClr val="0000FF"/>
                </a:solidFill>
                <a:latin typeface="Times New Roman"/>
                <a:cs typeface="Times New Roman"/>
              </a:rPr>
              <a:t> </a:t>
            </a:r>
            <a:r>
              <a:rPr sz="2400" spc="-200" dirty="0">
                <a:solidFill>
                  <a:srgbClr val="0000FF"/>
                </a:solidFill>
                <a:latin typeface="Arial"/>
                <a:cs typeface="Arial"/>
              </a:rPr>
              <a:t>(n) </a:t>
            </a:r>
            <a:r>
              <a:rPr sz="2400" spc="-105" dirty="0">
                <a:solidFill>
                  <a:srgbClr val="FF0000"/>
                </a:solidFill>
                <a:latin typeface="Arial"/>
                <a:cs typeface="Arial"/>
              </a:rPr>
              <a:t>but </a:t>
            </a:r>
            <a:r>
              <a:rPr sz="2400" spc="-60" dirty="0">
                <a:solidFill>
                  <a:srgbClr val="0000FF"/>
                </a:solidFill>
                <a:latin typeface="Arial"/>
                <a:cs typeface="Arial"/>
              </a:rPr>
              <a:t>10</a:t>
            </a:r>
            <a:r>
              <a:rPr sz="2400" spc="-89" baseline="24305" dirty="0">
                <a:solidFill>
                  <a:srgbClr val="0000FF"/>
                </a:solidFill>
                <a:latin typeface="Arial"/>
                <a:cs typeface="Arial"/>
              </a:rPr>
              <a:t>-8</a:t>
            </a:r>
            <a:r>
              <a:rPr sz="2400" spc="-60" dirty="0">
                <a:solidFill>
                  <a:srgbClr val="0000FF"/>
                </a:solidFill>
                <a:latin typeface="Arial"/>
                <a:cs typeface="Arial"/>
              </a:rPr>
              <a:t>n</a:t>
            </a:r>
            <a:r>
              <a:rPr sz="2400" spc="-89" baseline="24305" dirty="0">
                <a:solidFill>
                  <a:srgbClr val="0000FF"/>
                </a:solidFill>
                <a:latin typeface="Arial"/>
                <a:cs typeface="Arial"/>
              </a:rPr>
              <a:t>2 </a:t>
            </a:r>
            <a:r>
              <a:rPr sz="2400" dirty="0">
                <a:solidFill>
                  <a:srgbClr val="0000FF"/>
                </a:solidFill>
                <a:latin typeface="Symbol"/>
                <a:cs typeface="Symbol"/>
              </a:rPr>
              <a:t></a:t>
            </a:r>
            <a:r>
              <a:rPr sz="2400" spc="-20" dirty="0">
                <a:solidFill>
                  <a:srgbClr val="0000FF"/>
                </a:solidFill>
                <a:latin typeface="Times New Roman"/>
                <a:cs typeface="Times New Roman"/>
              </a:rPr>
              <a:t> </a:t>
            </a:r>
            <a:r>
              <a:rPr sz="2400" spc="-155" dirty="0">
                <a:solidFill>
                  <a:srgbClr val="0000FF"/>
                </a:solidFill>
                <a:latin typeface="Arial"/>
                <a:cs typeface="Arial"/>
              </a:rPr>
              <a:t>O(n)</a:t>
            </a:r>
            <a:endParaRPr sz="2400">
              <a:latin typeface="Arial"/>
              <a:cs typeface="Arial"/>
            </a:endParaRPr>
          </a:p>
        </p:txBody>
      </p:sp>
      <p:sp>
        <p:nvSpPr>
          <p:cNvPr id="11" name="object 11"/>
          <p:cNvSpPr txBox="1"/>
          <p:nvPr/>
        </p:nvSpPr>
        <p:spPr>
          <a:xfrm>
            <a:off x="840739" y="3187700"/>
            <a:ext cx="6828155" cy="1013460"/>
          </a:xfrm>
          <a:prstGeom prst="rect">
            <a:avLst/>
          </a:prstGeom>
        </p:spPr>
        <p:txBody>
          <a:bodyPr vert="horz" wrap="square" lIns="0" tIns="12700" rIns="0" bIns="0" rtlCol="0">
            <a:spAutoFit/>
          </a:bodyPr>
          <a:lstStyle/>
          <a:p>
            <a:pPr marL="12700">
              <a:lnSpc>
                <a:spcPct val="100000"/>
              </a:lnSpc>
              <a:spcBef>
                <a:spcPts val="100"/>
              </a:spcBef>
            </a:pPr>
            <a:r>
              <a:rPr sz="2400" u="heavy" spc="-5" dirty="0">
                <a:solidFill>
                  <a:srgbClr val="FF0000"/>
                </a:solidFill>
                <a:uFill>
                  <a:solidFill>
                    <a:srgbClr val="FF0000"/>
                  </a:solidFill>
                </a:uFill>
                <a:latin typeface="Times New Roman"/>
                <a:cs typeface="Times New Roman"/>
              </a:rPr>
              <a:t>Proof </a:t>
            </a:r>
            <a:r>
              <a:rPr sz="2400" u="heavy" dirty="0">
                <a:solidFill>
                  <a:srgbClr val="FF0000"/>
                </a:solidFill>
                <a:uFill>
                  <a:solidFill>
                    <a:srgbClr val="FF0000"/>
                  </a:solidFill>
                </a:uFill>
                <a:latin typeface="Times New Roman"/>
                <a:cs typeface="Times New Roman"/>
              </a:rPr>
              <a:t>by</a:t>
            </a:r>
            <a:r>
              <a:rPr sz="2400" u="heavy" spc="-10" dirty="0">
                <a:solidFill>
                  <a:srgbClr val="FF0000"/>
                </a:solidFill>
                <a:uFill>
                  <a:solidFill>
                    <a:srgbClr val="FF0000"/>
                  </a:solidFill>
                </a:uFill>
                <a:latin typeface="Times New Roman"/>
                <a:cs typeface="Times New Roman"/>
              </a:rPr>
              <a:t> </a:t>
            </a:r>
            <a:r>
              <a:rPr sz="2400" u="heavy" spc="-5" dirty="0">
                <a:solidFill>
                  <a:srgbClr val="FF0000"/>
                </a:solidFill>
                <a:uFill>
                  <a:solidFill>
                    <a:srgbClr val="FF0000"/>
                  </a:solidFill>
                </a:uFill>
                <a:latin typeface="Times New Roman"/>
                <a:cs typeface="Times New Roman"/>
              </a:rPr>
              <a:t>contradiction</a:t>
            </a:r>
            <a:r>
              <a:rPr sz="2400" spc="-5" dirty="0">
                <a:solidFill>
                  <a:srgbClr val="FF0000"/>
                </a:solidFill>
                <a:latin typeface="Times New Roman"/>
                <a:cs typeface="Times New Roman"/>
              </a:rPr>
              <a:t>:</a:t>
            </a:r>
            <a:endParaRPr sz="2400">
              <a:latin typeface="Times New Roman"/>
              <a:cs typeface="Times New Roman"/>
            </a:endParaRPr>
          </a:p>
          <a:p>
            <a:pPr marL="469900">
              <a:lnSpc>
                <a:spcPct val="100000"/>
              </a:lnSpc>
              <a:spcBef>
                <a:spcPts val="2014"/>
              </a:spcBef>
            </a:pPr>
            <a:r>
              <a:rPr sz="2400" spc="-5" dirty="0">
                <a:solidFill>
                  <a:srgbClr val="FF0000"/>
                </a:solidFill>
                <a:latin typeface="Times New Roman"/>
                <a:cs typeface="Times New Roman"/>
              </a:rPr>
              <a:t>Suppose </a:t>
            </a:r>
            <a:r>
              <a:rPr sz="2400" dirty="0">
                <a:solidFill>
                  <a:srgbClr val="FF0000"/>
                </a:solidFill>
                <a:latin typeface="Times New Roman"/>
                <a:cs typeface="Times New Roman"/>
              </a:rPr>
              <a:t>positive constants </a:t>
            </a:r>
            <a:r>
              <a:rPr sz="2400" spc="-5" dirty="0">
                <a:solidFill>
                  <a:srgbClr val="0000FF"/>
                </a:solidFill>
                <a:latin typeface="Times New Roman"/>
                <a:cs typeface="Times New Roman"/>
              </a:rPr>
              <a:t>c</a:t>
            </a:r>
            <a:r>
              <a:rPr sz="2400" spc="-7" baseline="-20833" dirty="0">
                <a:solidFill>
                  <a:srgbClr val="0000FF"/>
                </a:solidFill>
                <a:latin typeface="Times New Roman"/>
                <a:cs typeface="Times New Roman"/>
              </a:rPr>
              <a:t>2 </a:t>
            </a:r>
            <a:r>
              <a:rPr sz="2400" dirty="0">
                <a:solidFill>
                  <a:srgbClr val="FF0000"/>
                </a:solidFill>
                <a:latin typeface="Times New Roman"/>
                <a:cs typeface="Times New Roman"/>
              </a:rPr>
              <a:t>and </a:t>
            </a:r>
            <a:r>
              <a:rPr sz="2400" spc="-5" dirty="0">
                <a:solidFill>
                  <a:srgbClr val="0000FF"/>
                </a:solidFill>
                <a:latin typeface="Times New Roman"/>
                <a:cs typeface="Times New Roman"/>
              </a:rPr>
              <a:t>n</a:t>
            </a:r>
            <a:r>
              <a:rPr sz="2400" spc="-7" baseline="-20833" dirty="0">
                <a:solidFill>
                  <a:srgbClr val="0000FF"/>
                </a:solidFill>
                <a:latin typeface="Times New Roman"/>
                <a:cs typeface="Times New Roman"/>
              </a:rPr>
              <a:t>0 </a:t>
            </a:r>
            <a:r>
              <a:rPr sz="2400" dirty="0">
                <a:solidFill>
                  <a:srgbClr val="FF0000"/>
                </a:solidFill>
                <a:latin typeface="Times New Roman"/>
                <a:cs typeface="Times New Roman"/>
              </a:rPr>
              <a:t>exist </a:t>
            </a:r>
            <a:r>
              <a:rPr sz="2400" spc="-5" dirty="0">
                <a:solidFill>
                  <a:srgbClr val="FF0000"/>
                </a:solidFill>
                <a:latin typeface="Times New Roman"/>
                <a:cs typeface="Times New Roman"/>
              </a:rPr>
              <a:t>such</a:t>
            </a:r>
            <a:r>
              <a:rPr sz="2400" spc="-100" dirty="0">
                <a:solidFill>
                  <a:srgbClr val="FF0000"/>
                </a:solidFill>
                <a:latin typeface="Times New Roman"/>
                <a:cs typeface="Times New Roman"/>
              </a:rPr>
              <a:t> </a:t>
            </a:r>
            <a:r>
              <a:rPr sz="2400" dirty="0">
                <a:solidFill>
                  <a:srgbClr val="FF0000"/>
                </a:solidFill>
                <a:latin typeface="Times New Roman"/>
                <a:cs typeface="Times New Roman"/>
              </a:rPr>
              <a:t>that:</a:t>
            </a:r>
            <a:endParaRPr sz="2400">
              <a:latin typeface="Times New Roman"/>
              <a:cs typeface="Times New Roman"/>
            </a:endParaRPr>
          </a:p>
        </p:txBody>
      </p:sp>
      <p:sp>
        <p:nvSpPr>
          <p:cNvPr id="12" name="object 12"/>
          <p:cNvSpPr txBox="1"/>
          <p:nvPr/>
        </p:nvSpPr>
        <p:spPr>
          <a:xfrm>
            <a:off x="2745739" y="4431283"/>
            <a:ext cx="1461135" cy="976630"/>
          </a:xfrm>
          <a:prstGeom prst="rect">
            <a:avLst/>
          </a:prstGeom>
        </p:spPr>
        <p:txBody>
          <a:bodyPr vert="horz" wrap="square" lIns="0" tIns="12700" rIns="0" bIns="0" rtlCol="0">
            <a:spAutoFit/>
          </a:bodyPr>
          <a:lstStyle/>
          <a:p>
            <a:pPr marL="12700">
              <a:lnSpc>
                <a:spcPct val="100000"/>
              </a:lnSpc>
              <a:spcBef>
                <a:spcPts val="100"/>
              </a:spcBef>
            </a:pPr>
            <a:r>
              <a:rPr sz="2400" spc="-5" dirty="0">
                <a:solidFill>
                  <a:srgbClr val="0000FF"/>
                </a:solidFill>
                <a:latin typeface="Times New Roman"/>
                <a:cs typeface="Times New Roman"/>
              </a:rPr>
              <a:t>10</a:t>
            </a:r>
            <a:r>
              <a:rPr sz="2400" spc="-7" baseline="24305" dirty="0">
                <a:solidFill>
                  <a:srgbClr val="0000FF"/>
                </a:solidFill>
                <a:latin typeface="Times New Roman"/>
                <a:cs typeface="Times New Roman"/>
              </a:rPr>
              <a:t>-8</a:t>
            </a:r>
            <a:r>
              <a:rPr sz="2400" spc="-5" dirty="0">
                <a:solidFill>
                  <a:srgbClr val="0000FF"/>
                </a:solidFill>
                <a:latin typeface="Times New Roman"/>
                <a:cs typeface="Times New Roman"/>
              </a:rPr>
              <a:t>n</a:t>
            </a:r>
            <a:r>
              <a:rPr sz="2400" spc="-7" baseline="24305" dirty="0">
                <a:solidFill>
                  <a:srgbClr val="0000FF"/>
                </a:solidFill>
                <a:latin typeface="Times New Roman"/>
                <a:cs typeface="Times New Roman"/>
              </a:rPr>
              <a:t>2 </a:t>
            </a:r>
            <a:r>
              <a:rPr sz="2400" dirty="0">
                <a:solidFill>
                  <a:srgbClr val="0000FF"/>
                </a:solidFill>
                <a:latin typeface="Times New Roman"/>
                <a:cs typeface="Times New Roman"/>
              </a:rPr>
              <a:t>≤</a:t>
            </a:r>
            <a:r>
              <a:rPr sz="2400" spc="-65" dirty="0">
                <a:solidFill>
                  <a:srgbClr val="0000FF"/>
                </a:solidFill>
                <a:latin typeface="Times New Roman"/>
                <a:cs typeface="Times New Roman"/>
              </a:rPr>
              <a:t> </a:t>
            </a:r>
            <a:r>
              <a:rPr sz="2400" spc="-5" dirty="0">
                <a:solidFill>
                  <a:srgbClr val="0000FF"/>
                </a:solidFill>
                <a:latin typeface="Times New Roman"/>
                <a:cs typeface="Times New Roman"/>
              </a:rPr>
              <a:t>c</a:t>
            </a:r>
            <a:r>
              <a:rPr sz="2400" spc="-7" baseline="-20833" dirty="0">
                <a:solidFill>
                  <a:srgbClr val="0000FF"/>
                </a:solidFill>
                <a:latin typeface="Times New Roman"/>
                <a:cs typeface="Times New Roman"/>
              </a:rPr>
              <a:t>2</a:t>
            </a:r>
            <a:r>
              <a:rPr sz="2400" spc="-5" dirty="0">
                <a:solidFill>
                  <a:srgbClr val="0000FF"/>
                </a:solidFill>
                <a:latin typeface="Times New Roman"/>
                <a:cs typeface="Times New Roman"/>
              </a:rPr>
              <a:t>n</a:t>
            </a:r>
            <a:endParaRPr sz="2400">
              <a:latin typeface="Times New Roman"/>
              <a:cs typeface="Times New Roman"/>
            </a:endParaRPr>
          </a:p>
          <a:p>
            <a:pPr marL="12700">
              <a:lnSpc>
                <a:spcPct val="100000"/>
              </a:lnSpc>
              <a:spcBef>
                <a:spcPts val="1725"/>
              </a:spcBef>
            </a:pPr>
            <a:r>
              <a:rPr sz="2400" spc="-5" dirty="0">
                <a:solidFill>
                  <a:srgbClr val="0000FF"/>
                </a:solidFill>
                <a:latin typeface="Times New Roman"/>
                <a:cs typeface="Times New Roman"/>
              </a:rPr>
              <a:t>10</a:t>
            </a:r>
            <a:r>
              <a:rPr sz="2400" spc="-7" baseline="24305" dirty="0">
                <a:solidFill>
                  <a:srgbClr val="0000FF"/>
                </a:solidFill>
                <a:latin typeface="Times New Roman"/>
                <a:cs typeface="Times New Roman"/>
              </a:rPr>
              <a:t>-8</a:t>
            </a:r>
            <a:r>
              <a:rPr sz="2400" spc="-5" dirty="0">
                <a:solidFill>
                  <a:srgbClr val="0000FF"/>
                </a:solidFill>
                <a:latin typeface="Times New Roman"/>
                <a:cs typeface="Times New Roman"/>
              </a:rPr>
              <a:t>n </a:t>
            </a:r>
            <a:r>
              <a:rPr sz="2400" dirty="0">
                <a:solidFill>
                  <a:srgbClr val="0000FF"/>
                </a:solidFill>
                <a:latin typeface="Times New Roman"/>
                <a:cs typeface="Times New Roman"/>
              </a:rPr>
              <a:t>≤</a:t>
            </a:r>
            <a:r>
              <a:rPr sz="2400" spc="-25" dirty="0">
                <a:solidFill>
                  <a:srgbClr val="0000FF"/>
                </a:solidFill>
                <a:latin typeface="Times New Roman"/>
                <a:cs typeface="Times New Roman"/>
              </a:rPr>
              <a:t> </a:t>
            </a:r>
            <a:r>
              <a:rPr sz="2400" spc="-10" dirty="0">
                <a:solidFill>
                  <a:srgbClr val="0000FF"/>
                </a:solidFill>
                <a:latin typeface="Times New Roman"/>
                <a:cs typeface="Times New Roman"/>
              </a:rPr>
              <a:t>c</a:t>
            </a:r>
            <a:r>
              <a:rPr sz="2400" spc="-15" baseline="-20833" dirty="0">
                <a:solidFill>
                  <a:srgbClr val="0000FF"/>
                </a:solidFill>
                <a:latin typeface="Times New Roman"/>
                <a:cs typeface="Times New Roman"/>
              </a:rPr>
              <a:t>2</a:t>
            </a:r>
            <a:endParaRPr sz="2400" baseline="-20833">
              <a:latin typeface="Times New Roman"/>
              <a:cs typeface="Times New Roman"/>
            </a:endParaRPr>
          </a:p>
        </p:txBody>
      </p:sp>
      <p:sp>
        <p:nvSpPr>
          <p:cNvPr id="13" name="object 13"/>
          <p:cNvSpPr txBox="1"/>
          <p:nvPr/>
        </p:nvSpPr>
        <p:spPr>
          <a:xfrm>
            <a:off x="4384040" y="4431283"/>
            <a:ext cx="1739264" cy="976630"/>
          </a:xfrm>
          <a:prstGeom prst="rect">
            <a:avLst/>
          </a:prstGeom>
        </p:spPr>
        <p:txBody>
          <a:bodyPr vert="horz" wrap="square" lIns="0" tIns="12700" rIns="0" bIns="0" rtlCol="0">
            <a:spAutoFit/>
          </a:bodyPr>
          <a:lstStyle/>
          <a:p>
            <a:pPr marL="190500">
              <a:lnSpc>
                <a:spcPct val="100000"/>
              </a:lnSpc>
              <a:spcBef>
                <a:spcPts val="100"/>
              </a:spcBef>
            </a:pPr>
            <a:r>
              <a:rPr sz="2400" spc="-5" dirty="0">
                <a:solidFill>
                  <a:srgbClr val="0000FF"/>
                </a:solidFill>
                <a:latin typeface="Times New Roman"/>
                <a:cs typeface="Times New Roman"/>
              </a:rPr>
              <a:t>for </a:t>
            </a:r>
            <a:r>
              <a:rPr sz="2400" dirty="0">
                <a:solidFill>
                  <a:srgbClr val="0000FF"/>
                </a:solidFill>
                <a:latin typeface="Times New Roman"/>
                <a:cs typeface="Times New Roman"/>
              </a:rPr>
              <a:t>all n ≥</a:t>
            </a:r>
            <a:r>
              <a:rPr sz="2400" spc="-90" dirty="0">
                <a:solidFill>
                  <a:srgbClr val="0000FF"/>
                </a:solidFill>
                <a:latin typeface="Times New Roman"/>
                <a:cs typeface="Times New Roman"/>
              </a:rPr>
              <a:t> </a:t>
            </a:r>
            <a:r>
              <a:rPr sz="2400" spc="-15" dirty="0">
                <a:solidFill>
                  <a:srgbClr val="0000FF"/>
                </a:solidFill>
                <a:latin typeface="Times New Roman"/>
                <a:cs typeface="Times New Roman"/>
              </a:rPr>
              <a:t>n</a:t>
            </a:r>
            <a:r>
              <a:rPr sz="2400" spc="-22" baseline="-20833" dirty="0">
                <a:solidFill>
                  <a:srgbClr val="0000FF"/>
                </a:solidFill>
                <a:latin typeface="Times New Roman"/>
                <a:cs typeface="Times New Roman"/>
              </a:rPr>
              <a:t>0</a:t>
            </a:r>
            <a:endParaRPr sz="2400" baseline="-20833">
              <a:latin typeface="Times New Roman"/>
              <a:cs typeface="Times New Roman"/>
            </a:endParaRPr>
          </a:p>
          <a:p>
            <a:pPr marL="12700">
              <a:lnSpc>
                <a:spcPct val="100000"/>
              </a:lnSpc>
              <a:spcBef>
                <a:spcPts val="1725"/>
              </a:spcBef>
            </a:pPr>
            <a:r>
              <a:rPr sz="2400" spc="-5" dirty="0">
                <a:solidFill>
                  <a:srgbClr val="0000FF"/>
                </a:solidFill>
                <a:latin typeface="Times New Roman"/>
                <a:cs typeface="Times New Roman"/>
              </a:rPr>
              <a:t>for </a:t>
            </a:r>
            <a:r>
              <a:rPr sz="2400" spc="10" dirty="0">
                <a:solidFill>
                  <a:srgbClr val="0000FF"/>
                </a:solidFill>
                <a:latin typeface="Times New Roman"/>
                <a:cs typeface="Times New Roman"/>
              </a:rPr>
              <a:t>all </a:t>
            </a:r>
            <a:r>
              <a:rPr sz="2400" dirty="0">
                <a:solidFill>
                  <a:srgbClr val="0000FF"/>
                </a:solidFill>
                <a:latin typeface="Times New Roman"/>
                <a:cs typeface="Times New Roman"/>
              </a:rPr>
              <a:t>n ≥</a:t>
            </a:r>
            <a:r>
              <a:rPr sz="2400" spc="-90" dirty="0">
                <a:solidFill>
                  <a:srgbClr val="0000FF"/>
                </a:solidFill>
                <a:latin typeface="Times New Roman"/>
                <a:cs typeface="Times New Roman"/>
              </a:rPr>
              <a:t> </a:t>
            </a:r>
            <a:r>
              <a:rPr sz="2400" spc="-15" dirty="0">
                <a:solidFill>
                  <a:srgbClr val="0000FF"/>
                </a:solidFill>
                <a:latin typeface="Times New Roman"/>
                <a:cs typeface="Times New Roman"/>
              </a:rPr>
              <a:t>n</a:t>
            </a:r>
            <a:r>
              <a:rPr sz="2400" spc="-22" baseline="-20833" dirty="0">
                <a:solidFill>
                  <a:srgbClr val="0000FF"/>
                </a:solidFill>
                <a:latin typeface="Times New Roman"/>
                <a:cs typeface="Times New Roman"/>
              </a:rPr>
              <a:t>0</a:t>
            </a:r>
            <a:endParaRPr sz="2400" baseline="-20833">
              <a:latin typeface="Times New Roman"/>
              <a:cs typeface="Times New Roman"/>
            </a:endParaRPr>
          </a:p>
        </p:txBody>
      </p:sp>
      <p:sp>
        <p:nvSpPr>
          <p:cNvPr id="14" name="object 14"/>
          <p:cNvSpPr txBox="1"/>
          <p:nvPr/>
        </p:nvSpPr>
        <p:spPr>
          <a:xfrm>
            <a:off x="1907539" y="5549900"/>
            <a:ext cx="3678554" cy="391160"/>
          </a:xfrm>
          <a:prstGeom prst="rect">
            <a:avLst/>
          </a:prstGeom>
        </p:spPr>
        <p:txBody>
          <a:bodyPr vert="horz" wrap="square" lIns="0" tIns="12700" rIns="0" bIns="0" rtlCol="0">
            <a:spAutoFit/>
          </a:bodyPr>
          <a:lstStyle/>
          <a:p>
            <a:pPr marL="12700">
              <a:lnSpc>
                <a:spcPct val="100000"/>
              </a:lnSpc>
              <a:spcBef>
                <a:spcPts val="100"/>
              </a:spcBef>
            </a:pPr>
            <a:r>
              <a:rPr sz="2400" spc="-5" dirty="0">
                <a:solidFill>
                  <a:srgbClr val="FF0000"/>
                </a:solidFill>
                <a:latin typeface="Times New Roman"/>
                <a:cs typeface="Times New Roman"/>
              </a:rPr>
              <a:t>Contradiction: </a:t>
            </a:r>
            <a:r>
              <a:rPr sz="2400" spc="-5" dirty="0">
                <a:solidFill>
                  <a:srgbClr val="0000FF"/>
                </a:solidFill>
                <a:latin typeface="Times New Roman"/>
                <a:cs typeface="Times New Roman"/>
              </a:rPr>
              <a:t>c</a:t>
            </a:r>
            <a:r>
              <a:rPr sz="2400" spc="-7" baseline="-20833" dirty="0">
                <a:solidFill>
                  <a:srgbClr val="0000FF"/>
                </a:solidFill>
                <a:latin typeface="Times New Roman"/>
                <a:cs typeface="Times New Roman"/>
              </a:rPr>
              <a:t>2 </a:t>
            </a:r>
            <a:r>
              <a:rPr sz="2400" dirty="0">
                <a:solidFill>
                  <a:srgbClr val="FF0000"/>
                </a:solidFill>
                <a:latin typeface="Times New Roman"/>
                <a:cs typeface="Times New Roman"/>
              </a:rPr>
              <a:t>is a</a:t>
            </a:r>
            <a:r>
              <a:rPr sz="2400" spc="-85" dirty="0">
                <a:solidFill>
                  <a:srgbClr val="FF0000"/>
                </a:solidFill>
                <a:latin typeface="Times New Roman"/>
                <a:cs typeface="Times New Roman"/>
              </a:rPr>
              <a:t> </a:t>
            </a:r>
            <a:r>
              <a:rPr sz="2400" dirty="0">
                <a:solidFill>
                  <a:srgbClr val="FF0000"/>
                </a:solidFill>
                <a:latin typeface="Times New Roman"/>
                <a:cs typeface="Times New Roman"/>
              </a:rPr>
              <a:t>constant</a:t>
            </a:r>
            <a:endParaRPr sz="2400">
              <a:latin typeface="Times New Roman"/>
              <a:cs typeface="Times New Roman"/>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651129" y="240284"/>
            <a:ext cx="7841741" cy="553998"/>
          </a:xfrm>
        </p:spPr>
        <p:txBody>
          <a:bodyPr/>
          <a:lstStyle/>
          <a:p>
            <a:r>
              <a:rPr lang="en-US" sz="3600" dirty="0"/>
              <a:t>What is </a:t>
            </a:r>
            <a:r>
              <a:rPr lang="en-US" sz="3600" dirty="0" smtClean="0"/>
              <a:t>Asymptotic notation</a:t>
            </a:r>
            <a:endParaRPr lang="en-US" sz="3600" dirty="0"/>
          </a:p>
        </p:txBody>
      </p:sp>
      <p:sp>
        <p:nvSpPr>
          <p:cNvPr id="3" name="Metin Yer Tutucusu 2"/>
          <p:cNvSpPr>
            <a:spLocks noGrp="1"/>
          </p:cNvSpPr>
          <p:nvPr>
            <p:ph type="body" idx="1"/>
          </p:nvPr>
        </p:nvSpPr>
        <p:spPr>
          <a:xfrm>
            <a:off x="651129" y="1295400"/>
            <a:ext cx="2396871" cy="4708981"/>
          </a:xfrm>
        </p:spPr>
        <p:txBody>
          <a:bodyPr/>
          <a:lstStyle/>
          <a:p>
            <a:r>
              <a:rPr lang="en-US" sz="2200" u="none" dirty="0">
                <a:solidFill>
                  <a:schemeClr val="tx1"/>
                </a:solidFill>
                <a:latin typeface="Times New Roman" panose="02020603050405020304" pitchFamily="18" charset="0"/>
                <a:cs typeface="Times New Roman" panose="02020603050405020304" pitchFamily="18" charset="0"/>
              </a:rPr>
              <a:t>By dropping the less significant terms and the constant coefficients, we can focus on the important part of an algorithm's running time—its rate of growth—without getting mired in details that complicate our understanding. </a:t>
            </a:r>
            <a:endParaRPr lang="en-US" sz="2200" u="none" dirty="0" smtClean="0">
              <a:solidFill>
                <a:schemeClr val="tx1"/>
              </a:solidFill>
              <a:latin typeface="Times New Roman" panose="02020603050405020304" pitchFamily="18" charset="0"/>
              <a:cs typeface="Times New Roman" panose="02020603050405020304" pitchFamily="18" charset="0"/>
            </a:endParaRPr>
          </a:p>
          <a:p>
            <a:endParaRPr lang="en-US" sz="2000" u="none" dirty="0">
              <a:solidFill>
                <a:schemeClr val="tx1"/>
              </a:solidFill>
              <a:latin typeface="Times New Roman" panose="02020603050405020304" pitchFamily="18" charset="0"/>
              <a:cs typeface="Times New Roman" panose="02020603050405020304" pitchFamily="18" charset="0"/>
            </a:endParaRPr>
          </a:p>
        </p:txBody>
      </p:sp>
      <p:pic>
        <p:nvPicPr>
          <p:cNvPr id="1026" name="Picture 2" descr="https://s3.amazonaws.com/ka-cs-algorithms/0.6n2_vs_1000n%2B300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6600" y="1295400"/>
            <a:ext cx="5649190" cy="3573728"/>
          </a:xfrm>
          <a:prstGeom prst="rect">
            <a:avLst/>
          </a:prstGeom>
          <a:noFill/>
          <a:extLst>
            <a:ext uri="{909E8E84-426E-40DD-AFC4-6F175D3DCCD1}">
              <a14:hiddenFill xmlns:a14="http://schemas.microsoft.com/office/drawing/2010/main">
                <a:solidFill>
                  <a:srgbClr val="FFFFFF"/>
                </a:solidFill>
              </a14:hiddenFill>
            </a:ext>
          </a:extLst>
        </p:spPr>
      </p:pic>
      <p:sp>
        <p:nvSpPr>
          <p:cNvPr id="4" name="Metin kutusu 3"/>
          <p:cNvSpPr txBox="1"/>
          <p:nvPr/>
        </p:nvSpPr>
        <p:spPr>
          <a:xfrm>
            <a:off x="2850538" y="4795897"/>
            <a:ext cx="6102961" cy="2062103"/>
          </a:xfrm>
          <a:prstGeom prst="rect">
            <a:avLst/>
          </a:prstGeom>
          <a:noFill/>
        </p:spPr>
        <p:txBody>
          <a:bodyPr wrap="square" rtlCol="0">
            <a:spAutoFit/>
          </a:bodyPr>
          <a:lstStyle/>
          <a:p>
            <a:r>
              <a:rPr lang="en-US" sz="2200" dirty="0">
                <a:latin typeface="Times New Roman" panose="02020603050405020304" pitchFamily="18" charset="0"/>
                <a:cs typeface="Times New Roman" panose="02020603050405020304" pitchFamily="18" charset="0"/>
              </a:rPr>
              <a:t>When we drop the constant coefficients and the less significant terms, we use asymptotic notation. </a:t>
            </a:r>
          </a:p>
          <a:p>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We'll see three forms of it: </a:t>
            </a:r>
            <a:r>
              <a:rPr lang="en-US" sz="2200" dirty="0" smtClean="0">
                <a:latin typeface="Times New Roman" panose="02020603050405020304" pitchFamily="18" charset="0"/>
                <a:cs typeface="Times New Roman" panose="02020603050405020304" pitchFamily="18" charset="0"/>
              </a:rPr>
              <a:t>big-Theta </a:t>
            </a:r>
            <a:r>
              <a:rPr lang="en-US" sz="2200" b="1" dirty="0">
                <a:latin typeface="Times New Roman" panose="02020603050405020304" pitchFamily="18" charset="0"/>
                <a:cs typeface="Times New Roman" panose="02020603050405020304" pitchFamily="18" charset="0"/>
              </a:rPr>
              <a:t>Θ</a:t>
            </a:r>
            <a:r>
              <a:rPr lang="en-US" sz="2200" dirty="0">
                <a:latin typeface="Times New Roman" panose="02020603050405020304" pitchFamily="18" charset="0"/>
                <a:cs typeface="Times New Roman" panose="02020603050405020304" pitchFamily="18" charset="0"/>
              </a:rPr>
              <a:t> notation, big-</a:t>
            </a:r>
            <a:r>
              <a:rPr lang="en-US" sz="2200" b="1" dirty="0">
                <a:latin typeface="Times New Roman" panose="02020603050405020304" pitchFamily="18" charset="0"/>
                <a:cs typeface="Times New Roman" panose="02020603050405020304" pitchFamily="18" charset="0"/>
              </a:rPr>
              <a:t>O</a:t>
            </a:r>
            <a:r>
              <a:rPr lang="en-US" sz="2200" dirty="0">
                <a:latin typeface="Times New Roman" panose="02020603050405020304" pitchFamily="18" charset="0"/>
                <a:cs typeface="Times New Roman" panose="02020603050405020304" pitchFamily="18" charset="0"/>
              </a:rPr>
              <a:t> notation, and </a:t>
            </a:r>
            <a:r>
              <a:rPr lang="en-US" sz="2200" dirty="0" smtClean="0">
                <a:latin typeface="Times New Roman" panose="02020603050405020304" pitchFamily="18" charset="0"/>
                <a:cs typeface="Times New Roman" panose="02020603050405020304" pitchFamily="18" charset="0"/>
              </a:rPr>
              <a:t>big-Omega </a:t>
            </a:r>
            <a:r>
              <a:rPr lang="en-US" sz="2200" b="1" dirty="0">
                <a:latin typeface="Times New Roman" panose="02020603050405020304" pitchFamily="18" charset="0"/>
                <a:cs typeface="Times New Roman" panose="02020603050405020304" pitchFamily="18" charset="0"/>
              </a:rPr>
              <a:t>Ω</a:t>
            </a:r>
            <a:r>
              <a:rPr lang="en-US" sz="2200" dirty="0">
                <a:latin typeface="Times New Roman" panose="02020603050405020304" pitchFamily="18" charset="0"/>
                <a:cs typeface="Times New Roman" panose="02020603050405020304" pitchFamily="18" charset="0"/>
              </a:rPr>
              <a:t> notation</a:t>
            </a:r>
            <a:r>
              <a:rPr lang="en-US" sz="2200" u="none" dirty="0" smtClean="0">
                <a:solidFill>
                  <a:schemeClr val="tx1"/>
                </a:solidFill>
                <a:latin typeface="Times New Roman" panose="02020603050405020304" pitchFamily="18" charset="0"/>
                <a:cs typeface="Times New Roman" panose="02020603050405020304" pitchFamily="18" charset="0"/>
              </a:rPr>
              <a:t>.</a:t>
            </a:r>
          </a:p>
          <a:p>
            <a:endParaRPr lang="en-US" dirty="0"/>
          </a:p>
        </p:txBody>
      </p:sp>
    </p:spTree>
    <p:extLst>
      <p:ext uri="{BB962C8B-B14F-4D97-AF65-F5344CB8AC3E}">
        <p14:creationId xmlns:p14="http://schemas.microsoft.com/office/powerpoint/2010/main" val="191733091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1234439"/>
            <a:ext cx="9144000" cy="320040"/>
          </a:xfrm>
          <a:custGeom>
            <a:avLst/>
            <a:gdLst/>
            <a:ahLst/>
            <a:cxnLst/>
            <a:rect l="l" t="t" r="r" b="b"/>
            <a:pathLst>
              <a:path w="9144000" h="320040">
                <a:moveTo>
                  <a:pt x="0" y="320039"/>
                </a:moveTo>
                <a:lnTo>
                  <a:pt x="9144000" y="320039"/>
                </a:lnTo>
                <a:lnTo>
                  <a:pt x="9144000" y="0"/>
                </a:lnTo>
                <a:lnTo>
                  <a:pt x="0" y="0"/>
                </a:lnTo>
                <a:lnTo>
                  <a:pt x="0" y="320039"/>
                </a:lnTo>
                <a:close/>
              </a:path>
            </a:pathLst>
          </a:custGeom>
          <a:solidFill>
            <a:srgbClr val="FFFFFF"/>
          </a:solidFill>
        </p:spPr>
        <p:txBody>
          <a:bodyPr wrap="square" lIns="0" tIns="0" rIns="0" bIns="0" rtlCol="0"/>
          <a:lstStyle/>
          <a:p>
            <a:endParaRPr/>
          </a:p>
        </p:txBody>
      </p:sp>
      <p:sp>
        <p:nvSpPr>
          <p:cNvPr id="3" name="object 3"/>
          <p:cNvSpPr/>
          <p:nvPr/>
        </p:nvSpPr>
        <p:spPr>
          <a:xfrm>
            <a:off x="0" y="1280160"/>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438086"/>
          </a:solidFill>
        </p:spPr>
        <p:txBody>
          <a:bodyPr wrap="square" lIns="0" tIns="0" rIns="0" bIns="0" rtlCol="0"/>
          <a:lstStyle/>
          <a:p>
            <a:endParaRPr/>
          </a:p>
        </p:txBody>
      </p:sp>
      <p:sp>
        <p:nvSpPr>
          <p:cNvPr id="4" name="object 4"/>
          <p:cNvSpPr/>
          <p:nvPr/>
        </p:nvSpPr>
        <p:spPr>
          <a:xfrm>
            <a:off x="0" y="1280160"/>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438086"/>
          </a:solidFill>
        </p:spPr>
        <p:txBody>
          <a:bodyPr wrap="square" lIns="0" tIns="0" rIns="0" bIns="0" rtlCol="0"/>
          <a:lstStyle/>
          <a:p>
            <a:endParaRPr/>
          </a:p>
        </p:txBody>
      </p:sp>
      <p:sp>
        <p:nvSpPr>
          <p:cNvPr id="5" name="object 5"/>
          <p:cNvSpPr/>
          <p:nvPr/>
        </p:nvSpPr>
        <p:spPr>
          <a:xfrm>
            <a:off x="590550" y="1280160"/>
            <a:ext cx="8553450" cy="228600"/>
          </a:xfrm>
          <a:custGeom>
            <a:avLst/>
            <a:gdLst/>
            <a:ahLst/>
            <a:cxnLst/>
            <a:rect l="l" t="t" r="r" b="b"/>
            <a:pathLst>
              <a:path w="8553450" h="228600">
                <a:moveTo>
                  <a:pt x="0" y="0"/>
                </a:moveTo>
                <a:lnTo>
                  <a:pt x="8553450" y="0"/>
                </a:lnTo>
                <a:lnTo>
                  <a:pt x="8553450" y="228600"/>
                </a:lnTo>
                <a:lnTo>
                  <a:pt x="0" y="228600"/>
                </a:lnTo>
                <a:lnTo>
                  <a:pt x="0" y="0"/>
                </a:lnTo>
                <a:close/>
              </a:path>
            </a:pathLst>
          </a:custGeom>
          <a:solidFill>
            <a:srgbClr val="53548A"/>
          </a:solidFill>
        </p:spPr>
        <p:txBody>
          <a:bodyPr wrap="square" lIns="0" tIns="0" rIns="0" bIns="0" rtlCol="0"/>
          <a:lstStyle/>
          <a:p>
            <a:endParaRPr/>
          </a:p>
        </p:txBody>
      </p:sp>
      <p:sp>
        <p:nvSpPr>
          <p:cNvPr id="6" name="object 6"/>
          <p:cNvSpPr/>
          <p:nvPr/>
        </p:nvSpPr>
        <p:spPr>
          <a:xfrm>
            <a:off x="590550" y="1280160"/>
            <a:ext cx="8553450" cy="228600"/>
          </a:xfrm>
          <a:custGeom>
            <a:avLst/>
            <a:gdLst/>
            <a:ahLst/>
            <a:cxnLst/>
            <a:rect l="l" t="t" r="r" b="b"/>
            <a:pathLst>
              <a:path w="8553450" h="228600">
                <a:moveTo>
                  <a:pt x="0" y="0"/>
                </a:moveTo>
                <a:lnTo>
                  <a:pt x="8553450" y="0"/>
                </a:lnTo>
                <a:lnTo>
                  <a:pt x="8553450" y="228600"/>
                </a:lnTo>
                <a:lnTo>
                  <a:pt x="0" y="228600"/>
                </a:lnTo>
                <a:lnTo>
                  <a:pt x="0" y="0"/>
                </a:lnTo>
                <a:close/>
              </a:path>
            </a:pathLst>
          </a:custGeom>
          <a:solidFill>
            <a:srgbClr val="53548A"/>
          </a:solidFill>
        </p:spPr>
        <p:txBody>
          <a:bodyPr wrap="square" lIns="0" tIns="0" rIns="0" bIns="0" rtlCol="0"/>
          <a:lstStyle/>
          <a:p>
            <a:endParaRPr/>
          </a:p>
        </p:txBody>
      </p:sp>
      <p:sp>
        <p:nvSpPr>
          <p:cNvPr id="7" name="object 7"/>
          <p:cNvSpPr/>
          <p:nvPr/>
        </p:nvSpPr>
        <p:spPr>
          <a:xfrm>
            <a:off x="722376" y="6227064"/>
            <a:ext cx="8080248" cy="97535"/>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762000" y="6248400"/>
            <a:ext cx="8001000" cy="0"/>
          </a:xfrm>
          <a:custGeom>
            <a:avLst/>
            <a:gdLst/>
            <a:ahLst/>
            <a:cxnLst/>
            <a:rect l="l" t="t" r="r" b="b"/>
            <a:pathLst>
              <a:path w="8001000">
                <a:moveTo>
                  <a:pt x="0" y="0"/>
                </a:moveTo>
                <a:lnTo>
                  <a:pt x="8001000" y="0"/>
                </a:lnTo>
              </a:path>
            </a:pathLst>
          </a:custGeom>
          <a:ln w="19050">
            <a:solidFill>
              <a:srgbClr val="53548A"/>
            </a:solidFill>
          </a:ln>
        </p:spPr>
        <p:txBody>
          <a:bodyPr wrap="square" lIns="0" tIns="0" rIns="0" bIns="0" rtlCol="0"/>
          <a:lstStyle/>
          <a:p>
            <a:endParaRPr/>
          </a:p>
        </p:txBody>
      </p:sp>
      <p:sp>
        <p:nvSpPr>
          <p:cNvPr id="9" name="object 9"/>
          <p:cNvSpPr txBox="1">
            <a:spLocks noGrp="1"/>
          </p:cNvSpPr>
          <p:nvPr>
            <p:ph type="title"/>
          </p:nvPr>
        </p:nvSpPr>
        <p:spPr>
          <a:xfrm>
            <a:off x="688340" y="423164"/>
            <a:ext cx="6082665" cy="574040"/>
          </a:xfrm>
          <a:prstGeom prst="rect">
            <a:avLst/>
          </a:prstGeom>
        </p:spPr>
        <p:txBody>
          <a:bodyPr vert="horz" wrap="square" lIns="0" tIns="12700" rIns="0" bIns="0" rtlCol="0">
            <a:spAutoFit/>
          </a:bodyPr>
          <a:lstStyle/>
          <a:p>
            <a:pPr marL="12700">
              <a:lnSpc>
                <a:spcPct val="100000"/>
              </a:lnSpc>
              <a:spcBef>
                <a:spcPts val="100"/>
              </a:spcBef>
            </a:pPr>
            <a:r>
              <a:rPr sz="3600" spc="-5" dirty="0"/>
              <a:t>Summary: O, </a:t>
            </a:r>
            <a:r>
              <a:rPr sz="3600" spc="-5" dirty="0">
                <a:solidFill>
                  <a:srgbClr val="000000"/>
                </a:solidFill>
                <a:latin typeface="Symbol"/>
                <a:cs typeface="Symbol"/>
              </a:rPr>
              <a:t></a:t>
            </a:r>
            <a:r>
              <a:rPr sz="3600" spc="-5" dirty="0"/>
              <a:t>, and </a:t>
            </a:r>
            <a:r>
              <a:rPr sz="3600" dirty="0">
                <a:latin typeface="Symbol"/>
                <a:cs typeface="Symbol"/>
              </a:rPr>
              <a:t></a:t>
            </a:r>
            <a:r>
              <a:rPr sz="3600" spc="-25" dirty="0"/>
              <a:t> </a:t>
            </a:r>
            <a:r>
              <a:rPr sz="3600" spc="-5" dirty="0"/>
              <a:t>notations</a:t>
            </a:r>
            <a:endParaRPr sz="3600">
              <a:latin typeface="Symbol"/>
              <a:cs typeface="Symbol"/>
            </a:endParaRPr>
          </a:p>
        </p:txBody>
      </p:sp>
      <p:sp>
        <p:nvSpPr>
          <p:cNvPr id="10" name="object 10"/>
          <p:cNvSpPr txBox="1"/>
          <p:nvPr/>
        </p:nvSpPr>
        <p:spPr>
          <a:xfrm>
            <a:off x="459740" y="1546352"/>
            <a:ext cx="8404225" cy="3196590"/>
          </a:xfrm>
          <a:prstGeom prst="rect">
            <a:avLst/>
          </a:prstGeom>
        </p:spPr>
        <p:txBody>
          <a:bodyPr vert="horz" wrap="square" lIns="0" tIns="12700" rIns="0" bIns="0" rtlCol="0">
            <a:spAutoFit/>
          </a:bodyPr>
          <a:lstStyle/>
          <a:p>
            <a:pPr marL="332740" indent="-320040">
              <a:lnSpc>
                <a:spcPct val="100000"/>
              </a:lnSpc>
              <a:spcBef>
                <a:spcPts val="100"/>
              </a:spcBef>
              <a:buClr>
                <a:srgbClr val="438086"/>
              </a:buClr>
              <a:buSzPct val="60416"/>
              <a:buFont typeface="Wingdings"/>
              <a:buChar char=""/>
              <a:tabLst>
                <a:tab pos="332740" algn="l"/>
              </a:tabLst>
            </a:pPr>
            <a:r>
              <a:rPr sz="2400" spc="-5" dirty="0">
                <a:solidFill>
                  <a:srgbClr val="0000FF"/>
                </a:solidFill>
                <a:latin typeface="Times New Roman"/>
                <a:cs typeface="Times New Roman"/>
              </a:rPr>
              <a:t>O(g(n))</a:t>
            </a:r>
            <a:r>
              <a:rPr sz="2400" spc="-5" dirty="0">
                <a:latin typeface="Times New Roman"/>
                <a:cs typeface="Times New Roman"/>
              </a:rPr>
              <a:t>: The set </a:t>
            </a:r>
            <a:r>
              <a:rPr sz="2400" dirty="0">
                <a:latin typeface="Times New Roman"/>
                <a:cs typeface="Times New Roman"/>
              </a:rPr>
              <a:t>of functions with </a:t>
            </a:r>
            <a:r>
              <a:rPr sz="2400" spc="-5" dirty="0">
                <a:latin typeface="Times New Roman"/>
                <a:cs typeface="Times New Roman"/>
              </a:rPr>
              <a:t>asymptotic </a:t>
            </a:r>
            <a:r>
              <a:rPr sz="2400" dirty="0">
                <a:latin typeface="Times New Roman"/>
                <a:cs typeface="Times New Roman"/>
              </a:rPr>
              <a:t>upper bound</a:t>
            </a:r>
            <a:r>
              <a:rPr sz="2400" spc="-135" dirty="0">
                <a:latin typeface="Times New Roman"/>
                <a:cs typeface="Times New Roman"/>
              </a:rPr>
              <a:t> </a:t>
            </a:r>
            <a:r>
              <a:rPr sz="2400" dirty="0">
                <a:solidFill>
                  <a:srgbClr val="0000FF"/>
                </a:solidFill>
                <a:latin typeface="Times New Roman"/>
                <a:cs typeface="Times New Roman"/>
              </a:rPr>
              <a:t>g(n)</a:t>
            </a:r>
            <a:endParaRPr sz="2400">
              <a:latin typeface="Times New Roman"/>
              <a:cs typeface="Times New Roman"/>
            </a:endParaRPr>
          </a:p>
          <a:p>
            <a:pPr>
              <a:lnSpc>
                <a:spcPct val="100000"/>
              </a:lnSpc>
              <a:buChar char=""/>
            </a:pPr>
            <a:endParaRPr sz="2600">
              <a:latin typeface="Times New Roman"/>
              <a:cs typeface="Times New Roman"/>
            </a:endParaRPr>
          </a:p>
          <a:p>
            <a:pPr marL="332740" indent="-320040">
              <a:lnSpc>
                <a:spcPct val="100000"/>
              </a:lnSpc>
              <a:spcBef>
                <a:spcPts val="1785"/>
              </a:spcBef>
              <a:buClr>
                <a:srgbClr val="438086"/>
              </a:buClr>
              <a:buSzPct val="60416"/>
              <a:buFont typeface="Wingdings"/>
              <a:buChar char=""/>
              <a:tabLst>
                <a:tab pos="332740" algn="l"/>
              </a:tabLst>
            </a:pPr>
            <a:r>
              <a:rPr sz="2400" dirty="0">
                <a:solidFill>
                  <a:srgbClr val="0000FF"/>
                </a:solidFill>
                <a:latin typeface="Symbol"/>
                <a:cs typeface="Symbol"/>
              </a:rPr>
              <a:t></a:t>
            </a:r>
            <a:r>
              <a:rPr sz="2400" dirty="0">
                <a:solidFill>
                  <a:srgbClr val="0000FF"/>
                </a:solidFill>
                <a:latin typeface="Times New Roman"/>
                <a:cs typeface="Times New Roman"/>
              </a:rPr>
              <a:t>(g(n)): </a:t>
            </a:r>
            <a:r>
              <a:rPr sz="2400" spc="-5" dirty="0">
                <a:latin typeface="Times New Roman"/>
                <a:cs typeface="Times New Roman"/>
              </a:rPr>
              <a:t>The </a:t>
            </a:r>
            <a:r>
              <a:rPr sz="2400" dirty="0">
                <a:latin typeface="Times New Roman"/>
                <a:cs typeface="Times New Roman"/>
              </a:rPr>
              <a:t>set of functions with </a:t>
            </a:r>
            <a:r>
              <a:rPr sz="2400" spc="-5" dirty="0">
                <a:latin typeface="Times New Roman"/>
                <a:cs typeface="Times New Roman"/>
              </a:rPr>
              <a:t>asymptotic lower </a:t>
            </a:r>
            <a:r>
              <a:rPr sz="2400" dirty="0">
                <a:latin typeface="Times New Roman"/>
                <a:cs typeface="Times New Roman"/>
              </a:rPr>
              <a:t>bound</a:t>
            </a:r>
            <a:r>
              <a:rPr sz="2400" spc="-175" dirty="0">
                <a:latin typeface="Times New Roman"/>
                <a:cs typeface="Times New Roman"/>
              </a:rPr>
              <a:t> </a:t>
            </a:r>
            <a:r>
              <a:rPr sz="2400" dirty="0">
                <a:solidFill>
                  <a:srgbClr val="0000FF"/>
                </a:solidFill>
                <a:latin typeface="Times New Roman"/>
                <a:cs typeface="Times New Roman"/>
              </a:rPr>
              <a:t>g(n)</a:t>
            </a:r>
            <a:endParaRPr sz="2400">
              <a:latin typeface="Times New Roman"/>
              <a:cs typeface="Times New Roman"/>
            </a:endParaRPr>
          </a:p>
          <a:p>
            <a:pPr>
              <a:lnSpc>
                <a:spcPct val="100000"/>
              </a:lnSpc>
              <a:spcBef>
                <a:spcPts val="15"/>
              </a:spcBef>
              <a:buChar char=""/>
            </a:pPr>
            <a:endParaRPr sz="3700">
              <a:latin typeface="Times New Roman"/>
              <a:cs typeface="Times New Roman"/>
            </a:endParaRPr>
          </a:p>
          <a:p>
            <a:pPr marL="332740" indent="-320040">
              <a:lnSpc>
                <a:spcPct val="100000"/>
              </a:lnSpc>
              <a:buClr>
                <a:srgbClr val="438086"/>
              </a:buClr>
              <a:buSzPct val="60416"/>
              <a:buFont typeface="Wingdings"/>
              <a:buChar char=""/>
              <a:tabLst>
                <a:tab pos="332740" algn="l"/>
              </a:tabLst>
            </a:pPr>
            <a:r>
              <a:rPr sz="2400" spc="-5" dirty="0">
                <a:solidFill>
                  <a:srgbClr val="0000FF"/>
                </a:solidFill>
                <a:latin typeface="Symbol"/>
                <a:cs typeface="Symbol"/>
              </a:rPr>
              <a:t></a:t>
            </a:r>
            <a:r>
              <a:rPr sz="2400" spc="-5" dirty="0">
                <a:solidFill>
                  <a:srgbClr val="0000FF"/>
                </a:solidFill>
                <a:latin typeface="Times New Roman"/>
                <a:cs typeface="Times New Roman"/>
              </a:rPr>
              <a:t>(g(n)): </a:t>
            </a:r>
            <a:r>
              <a:rPr sz="2400" spc="-5" dirty="0">
                <a:latin typeface="Times New Roman"/>
                <a:cs typeface="Times New Roman"/>
              </a:rPr>
              <a:t>The </a:t>
            </a:r>
            <a:r>
              <a:rPr sz="2400" spc="5" dirty="0">
                <a:latin typeface="Times New Roman"/>
                <a:cs typeface="Times New Roman"/>
              </a:rPr>
              <a:t>set </a:t>
            </a:r>
            <a:r>
              <a:rPr sz="2400" dirty="0">
                <a:latin typeface="Times New Roman"/>
                <a:cs typeface="Times New Roman"/>
              </a:rPr>
              <a:t>of functions with </a:t>
            </a:r>
            <a:r>
              <a:rPr sz="2400" spc="-5" dirty="0">
                <a:latin typeface="Times New Roman"/>
                <a:cs typeface="Times New Roman"/>
              </a:rPr>
              <a:t>asymptotically </a:t>
            </a:r>
            <a:r>
              <a:rPr sz="2400" dirty="0">
                <a:latin typeface="Times New Roman"/>
                <a:cs typeface="Times New Roman"/>
              </a:rPr>
              <a:t>tight bound</a:t>
            </a:r>
            <a:r>
              <a:rPr sz="2400" spc="-175" dirty="0">
                <a:latin typeface="Times New Roman"/>
                <a:cs typeface="Times New Roman"/>
              </a:rPr>
              <a:t> </a:t>
            </a:r>
            <a:r>
              <a:rPr sz="2400" dirty="0">
                <a:solidFill>
                  <a:srgbClr val="0000FF"/>
                </a:solidFill>
                <a:latin typeface="Times New Roman"/>
                <a:cs typeface="Times New Roman"/>
              </a:rPr>
              <a:t>g(n)</a:t>
            </a:r>
            <a:endParaRPr sz="2400">
              <a:latin typeface="Times New Roman"/>
              <a:cs typeface="Times New Roman"/>
            </a:endParaRPr>
          </a:p>
          <a:p>
            <a:pPr>
              <a:lnSpc>
                <a:spcPct val="100000"/>
              </a:lnSpc>
              <a:spcBef>
                <a:spcPts val="25"/>
              </a:spcBef>
              <a:buChar char=""/>
            </a:pPr>
            <a:endParaRPr sz="3700">
              <a:latin typeface="Times New Roman"/>
              <a:cs typeface="Times New Roman"/>
            </a:endParaRPr>
          </a:p>
          <a:p>
            <a:pPr marL="332740" indent="-320040">
              <a:lnSpc>
                <a:spcPct val="100000"/>
              </a:lnSpc>
              <a:buClr>
                <a:srgbClr val="438086"/>
              </a:buClr>
              <a:buSzPct val="60000"/>
              <a:buFont typeface="Wingdings"/>
              <a:buChar char=""/>
              <a:tabLst>
                <a:tab pos="332740" algn="l"/>
              </a:tabLst>
            </a:pPr>
            <a:r>
              <a:rPr sz="2500" spc="-10" dirty="0">
                <a:solidFill>
                  <a:srgbClr val="0000FF"/>
                </a:solidFill>
                <a:latin typeface="Times New Roman"/>
                <a:cs typeface="Times New Roman"/>
              </a:rPr>
              <a:t>f(n) </a:t>
            </a:r>
            <a:r>
              <a:rPr sz="2500" spc="-5" dirty="0">
                <a:solidFill>
                  <a:srgbClr val="0000FF"/>
                </a:solidFill>
                <a:latin typeface="Times New Roman"/>
                <a:cs typeface="Times New Roman"/>
              </a:rPr>
              <a:t>= </a:t>
            </a:r>
            <a:r>
              <a:rPr sz="2500" spc="-5" dirty="0">
                <a:solidFill>
                  <a:srgbClr val="0000FF"/>
                </a:solidFill>
                <a:latin typeface="Symbol"/>
                <a:cs typeface="Symbol"/>
              </a:rPr>
              <a:t></a:t>
            </a:r>
            <a:r>
              <a:rPr sz="2500" spc="-5" dirty="0">
                <a:solidFill>
                  <a:srgbClr val="0000FF"/>
                </a:solidFill>
                <a:latin typeface="Times New Roman"/>
                <a:cs typeface="Times New Roman"/>
              </a:rPr>
              <a:t>(g(n)) </a:t>
            </a:r>
            <a:r>
              <a:rPr sz="2500" spc="-5" dirty="0">
                <a:solidFill>
                  <a:srgbClr val="FF0000"/>
                </a:solidFill>
                <a:latin typeface="Times New Roman"/>
                <a:cs typeface="Times New Roman"/>
              </a:rPr>
              <a:t>if and only if </a:t>
            </a:r>
            <a:r>
              <a:rPr sz="2500" spc="-10" dirty="0">
                <a:solidFill>
                  <a:srgbClr val="0000FF"/>
                </a:solidFill>
                <a:latin typeface="Times New Roman"/>
                <a:cs typeface="Times New Roman"/>
              </a:rPr>
              <a:t>f(n) </a:t>
            </a:r>
            <a:r>
              <a:rPr sz="2500" spc="-5" dirty="0">
                <a:solidFill>
                  <a:srgbClr val="0000FF"/>
                </a:solidFill>
                <a:latin typeface="Times New Roman"/>
                <a:cs typeface="Times New Roman"/>
              </a:rPr>
              <a:t>= </a:t>
            </a:r>
            <a:r>
              <a:rPr sz="2500" spc="-10" dirty="0">
                <a:solidFill>
                  <a:srgbClr val="0000FF"/>
                </a:solidFill>
                <a:latin typeface="Times New Roman"/>
                <a:cs typeface="Times New Roman"/>
              </a:rPr>
              <a:t>O(g(n)) </a:t>
            </a:r>
            <a:r>
              <a:rPr sz="2500" spc="-10" dirty="0">
                <a:solidFill>
                  <a:srgbClr val="FF0000"/>
                </a:solidFill>
                <a:latin typeface="Times New Roman"/>
                <a:cs typeface="Times New Roman"/>
              </a:rPr>
              <a:t>and </a:t>
            </a:r>
            <a:r>
              <a:rPr sz="2500" spc="-10" dirty="0">
                <a:solidFill>
                  <a:srgbClr val="0000FF"/>
                </a:solidFill>
                <a:latin typeface="Times New Roman"/>
                <a:cs typeface="Times New Roman"/>
              </a:rPr>
              <a:t>f(n) </a:t>
            </a:r>
            <a:r>
              <a:rPr sz="2500" spc="-5" dirty="0">
                <a:solidFill>
                  <a:srgbClr val="0000FF"/>
                </a:solidFill>
                <a:latin typeface="Times New Roman"/>
                <a:cs typeface="Times New Roman"/>
              </a:rPr>
              <a:t>=</a:t>
            </a:r>
            <a:r>
              <a:rPr sz="2500" spc="305" dirty="0">
                <a:solidFill>
                  <a:srgbClr val="0000FF"/>
                </a:solidFill>
                <a:latin typeface="Times New Roman"/>
                <a:cs typeface="Times New Roman"/>
              </a:rPr>
              <a:t> </a:t>
            </a:r>
            <a:r>
              <a:rPr sz="2500" spc="-5" dirty="0">
                <a:solidFill>
                  <a:srgbClr val="0000FF"/>
                </a:solidFill>
                <a:latin typeface="Symbol"/>
                <a:cs typeface="Symbol"/>
              </a:rPr>
              <a:t></a:t>
            </a:r>
            <a:r>
              <a:rPr sz="2500" spc="-5" dirty="0">
                <a:solidFill>
                  <a:srgbClr val="0000FF"/>
                </a:solidFill>
                <a:latin typeface="Times New Roman"/>
                <a:cs typeface="Times New Roman"/>
              </a:rPr>
              <a:t>(g(n))</a:t>
            </a:r>
            <a:endParaRPr sz="2500">
              <a:latin typeface="Times New Roman"/>
              <a:cs typeface="Times New Roman"/>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1280160"/>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438086"/>
          </a:solidFill>
        </p:spPr>
        <p:txBody>
          <a:bodyPr wrap="square" lIns="0" tIns="0" rIns="0" bIns="0" rtlCol="0"/>
          <a:lstStyle/>
          <a:p>
            <a:endParaRPr/>
          </a:p>
        </p:txBody>
      </p:sp>
      <p:sp>
        <p:nvSpPr>
          <p:cNvPr id="3" name="object 3"/>
          <p:cNvSpPr/>
          <p:nvPr/>
        </p:nvSpPr>
        <p:spPr>
          <a:xfrm>
            <a:off x="590550" y="1280160"/>
            <a:ext cx="8553450" cy="228600"/>
          </a:xfrm>
          <a:custGeom>
            <a:avLst/>
            <a:gdLst/>
            <a:ahLst/>
            <a:cxnLst/>
            <a:rect l="l" t="t" r="r" b="b"/>
            <a:pathLst>
              <a:path w="8553450" h="228600">
                <a:moveTo>
                  <a:pt x="0" y="0"/>
                </a:moveTo>
                <a:lnTo>
                  <a:pt x="8553450" y="0"/>
                </a:lnTo>
                <a:lnTo>
                  <a:pt x="8553450" y="228600"/>
                </a:lnTo>
                <a:lnTo>
                  <a:pt x="0" y="228600"/>
                </a:lnTo>
                <a:lnTo>
                  <a:pt x="0" y="0"/>
                </a:lnTo>
                <a:close/>
              </a:path>
            </a:pathLst>
          </a:custGeom>
          <a:solidFill>
            <a:srgbClr val="53548A"/>
          </a:solidFill>
        </p:spPr>
        <p:txBody>
          <a:bodyPr wrap="square" lIns="0" tIns="0" rIns="0" bIns="0" rtlCol="0"/>
          <a:lstStyle/>
          <a:p>
            <a:endParaRPr/>
          </a:p>
        </p:txBody>
      </p:sp>
      <p:sp>
        <p:nvSpPr>
          <p:cNvPr id="4" name="object 4"/>
          <p:cNvSpPr/>
          <p:nvPr/>
        </p:nvSpPr>
        <p:spPr>
          <a:xfrm>
            <a:off x="722376" y="6227064"/>
            <a:ext cx="8080248" cy="97535"/>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762000" y="6248400"/>
            <a:ext cx="8001000" cy="0"/>
          </a:xfrm>
          <a:custGeom>
            <a:avLst/>
            <a:gdLst/>
            <a:ahLst/>
            <a:cxnLst/>
            <a:rect l="l" t="t" r="r" b="b"/>
            <a:pathLst>
              <a:path w="8001000">
                <a:moveTo>
                  <a:pt x="0" y="0"/>
                </a:moveTo>
                <a:lnTo>
                  <a:pt x="8001000" y="0"/>
                </a:lnTo>
              </a:path>
            </a:pathLst>
          </a:custGeom>
          <a:ln w="19050">
            <a:solidFill>
              <a:srgbClr val="53548A"/>
            </a:solidFill>
          </a:ln>
        </p:spPr>
        <p:txBody>
          <a:bodyPr wrap="square" lIns="0" tIns="0" rIns="0" bIns="0" rtlCol="0"/>
          <a:lstStyle/>
          <a:p>
            <a:endParaRPr/>
          </a:p>
        </p:txBody>
      </p:sp>
      <p:sp>
        <p:nvSpPr>
          <p:cNvPr id="6" name="object 6"/>
          <p:cNvSpPr txBox="1">
            <a:spLocks noGrp="1"/>
          </p:cNvSpPr>
          <p:nvPr>
            <p:ph type="title"/>
          </p:nvPr>
        </p:nvSpPr>
        <p:spPr>
          <a:xfrm>
            <a:off x="688340" y="423164"/>
            <a:ext cx="6082665" cy="574040"/>
          </a:xfrm>
          <a:prstGeom prst="rect">
            <a:avLst/>
          </a:prstGeom>
        </p:spPr>
        <p:txBody>
          <a:bodyPr vert="horz" wrap="square" lIns="0" tIns="12700" rIns="0" bIns="0" rtlCol="0">
            <a:spAutoFit/>
          </a:bodyPr>
          <a:lstStyle/>
          <a:p>
            <a:pPr marL="12700">
              <a:lnSpc>
                <a:spcPct val="100000"/>
              </a:lnSpc>
              <a:spcBef>
                <a:spcPts val="100"/>
              </a:spcBef>
            </a:pPr>
            <a:r>
              <a:rPr sz="3600" spc="-5" dirty="0"/>
              <a:t>Summary: O, </a:t>
            </a:r>
            <a:r>
              <a:rPr sz="3600" spc="-5" dirty="0">
                <a:solidFill>
                  <a:srgbClr val="000000"/>
                </a:solidFill>
                <a:latin typeface="Symbol"/>
                <a:cs typeface="Symbol"/>
              </a:rPr>
              <a:t></a:t>
            </a:r>
            <a:r>
              <a:rPr sz="3600" spc="-5" dirty="0"/>
              <a:t>, and </a:t>
            </a:r>
            <a:r>
              <a:rPr sz="3600" dirty="0">
                <a:latin typeface="Symbol"/>
                <a:cs typeface="Symbol"/>
              </a:rPr>
              <a:t></a:t>
            </a:r>
            <a:r>
              <a:rPr sz="3600" spc="-25" dirty="0"/>
              <a:t> </a:t>
            </a:r>
            <a:r>
              <a:rPr sz="3600" spc="-5" dirty="0"/>
              <a:t>notations</a:t>
            </a:r>
            <a:endParaRPr sz="3600">
              <a:latin typeface="Symbol"/>
              <a:cs typeface="Symbol"/>
            </a:endParaRPr>
          </a:p>
        </p:txBody>
      </p:sp>
      <p:sp>
        <p:nvSpPr>
          <p:cNvPr id="7" name="object 7"/>
          <p:cNvSpPr/>
          <p:nvPr/>
        </p:nvSpPr>
        <p:spPr>
          <a:xfrm>
            <a:off x="2933700" y="1752600"/>
            <a:ext cx="730250" cy="438150"/>
          </a:xfrm>
          <a:custGeom>
            <a:avLst/>
            <a:gdLst/>
            <a:ahLst/>
            <a:cxnLst/>
            <a:rect l="l" t="t" r="r" b="b"/>
            <a:pathLst>
              <a:path w="730250" h="438150">
                <a:moveTo>
                  <a:pt x="0" y="438150"/>
                </a:moveTo>
                <a:lnTo>
                  <a:pt x="730250" y="438150"/>
                </a:lnTo>
                <a:lnTo>
                  <a:pt x="730250" y="0"/>
                </a:lnTo>
                <a:lnTo>
                  <a:pt x="0" y="0"/>
                </a:lnTo>
                <a:lnTo>
                  <a:pt x="0" y="438150"/>
                </a:lnTo>
                <a:close/>
              </a:path>
            </a:pathLst>
          </a:custGeom>
          <a:solidFill>
            <a:srgbClr val="FFFFFF"/>
          </a:solidFill>
        </p:spPr>
        <p:txBody>
          <a:bodyPr wrap="square" lIns="0" tIns="0" rIns="0" bIns="0" rtlCol="0"/>
          <a:lstStyle/>
          <a:p>
            <a:endParaRPr/>
          </a:p>
        </p:txBody>
      </p:sp>
      <p:sp>
        <p:nvSpPr>
          <p:cNvPr id="8" name="object 8"/>
          <p:cNvSpPr txBox="1"/>
          <p:nvPr/>
        </p:nvSpPr>
        <p:spPr>
          <a:xfrm>
            <a:off x="2933700" y="1784688"/>
            <a:ext cx="730250" cy="259079"/>
          </a:xfrm>
          <a:prstGeom prst="rect">
            <a:avLst/>
          </a:prstGeom>
        </p:spPr>
        <p:txBody>
          <a:bodyPr vert="horz" wrap="square" lIns="0" tIns="16510" rIns="0" bIns="0" rtlCol="0">
            <a:spAutoFit/>
          </a:bodyPr>
          <a:lstStyle/>
          <a:p>
            <a:pPr marL="116205">
              <a:lnSpc>
                <a:spcPct val="100000"/>
              </a:lnSpc>
              <a:spcBef>
                <a:spcPts val="130"/>
              </a:spcBef>
            </a:pPr>
            <a:r>
              <a:rPr sz="1500" spc="10" dirty="0">
                <a:latin typeface="Times New Roman"/>
                <a:cs typeface="Times New Roman"/>
              </a:rPr>
              <a:t>cg(n)</a:t>
            </a:r>
            <a:endParaRPr sz="1500">
              <a:latin typeface="Times New Roman"/>
              <a:cs typeface="Times New Roman"/>
            </a:endParaRPr>
          </a:p>
        </p:txBody>
      </p:sp>
      <p:sp>
        <p:nvSpPr>
          <p:cNvPr id="9" name="object 9"/>
          <p:cNvSpPr txBox="1"/>
          <p:nvPr/>
        </p:nvSpPr>
        <p:spPr>
          <a:xfrm>
            <a:off x="3037839" y="2660988"/>
            <a:ext cx="315595" cy="259079"/>
          </a:xfrm>
          <a:prstGeom prst="rect">
            <a:avLst/>
          </a:prstGeom>
        </p:spPr>
        <p:txBody>
          <a:bodyPr vert="horz" wrap="square" lIns="0" tIns="16510" rIns="0" bIns="0" rtlCol="0">
            <a:spAutoFit/>
          </a:bodyPr>
          <a:lstStyle/>
          <a:p>
            <a:pPr marL="12700">
              <a:lnSpc>
                <a:spcPct val="100000"/>
              </a:lnSpc>
              <a:spcBef>
                <a:spcPts val="130"/>
              </a:spcBef>
            </a:pPr>
            <a:r>
              <a:rPr sz="1500" spc="5" dirty="0">
                <a:latin typeface="Times New Roman"/>
                <a:cs typeface="Times New Roman"/>
              </a:rPr>
              <a:t>f(n)</a:t>
            </a:r>
            <a:endParaRPr sz="1500">
              <a:latin typeface="Times New Roman"/>
              <a:cs typeface="Times New Roman"/>
            </a:endParaRPr>
          </a:p>
        </p:txBody>
      </p:sp>
      <p:sp>
        <p:nvSpPr>
          <p:cNvPr id="10" name="object 10"/>
          <p:cNvSpPr txBox="1"/>
          <p:nvPr/>
        </p:nvSpPr>
        <p:spPr>
          <a:xfrm>
            <a:off x="742950" y="2044700"/>
            <a:ext cx="1606550" cy="438150"/>
          </a:xfrm>
          <a:prstGeom prst="rect">
            <a:avLst/>
          </a:prstGeom>
          <a:solidFill>
            <a:srgbClr val="FFFFFF"/>
          </a:solidFill>
        </p:spPr>
        <p:txBody>
          <a:bodyPr vert="horz" wrap="square" lIns="0" tIns="48895" rIns="0" bIns="0" rtlCol="0">
            <a:spAutoFit/>
          </a:bodyPr>
          <a:lstStyle/>
          <a:p>
            <a:pPr marL="116839">
              <a:lnSpc>
                <a:spcPct val="100000"/>
              </a:lnSpc>
              <a:spcBef>
                <a:spcPts val="385"/>
              </a:spcBef>
            </a:pPr>
            <a:r>
              <a:rPr sz="1500" spc="5" dirty="0">
                <a:latin typeface="Times New Roman"/>
                <a:cs typeface="Times New Roman"/>
              </a:rPr>
              <a:t>f(n) </a:t>
            </a:r>
            <a:r>
              <a:rPr sz="1500" spc="15" dirty="0">
                <a:latin typeface="Times New Roman"/>
                <a:cs typeface="Times New Roman"/>
              </a:rPr>
              <a:t>=</a:t>
            </a:r>
            <a:r>
              <a:rPr sz="1500" dirty="0">
                <a:latin typeface="Times New Roman"/>
                <a:cs typeface="Times New Roman"/>
              </a:rPr>
              <a:t> </a:t>
            </a:r>
            <a:r>
              <a:rPr sz="1500" spc="10" dirty="0">
                <a:latin typeface="Times New Roman"/>
                <a:cs typeface="Times New Roman"/>
              </a:rPr>
              <a:t>O(g(n))</a:t>
            </a:r>
            <a:endParaRPr sz="1500">
              <a:latin typeface="Times New Roman"/>
              <a:cs typeface="Times New Roman"/>
            </a:endParaRPr>
          </a:p>
        </p:txBody>
      </p:sp>
      <p:sp>
        <p:nvSpPr>
          <p:cNvPr id="11" name="object 11"/>
          <p:cNvSpPr/>
          <p:nvPr/>
        </p:nvSpPr>
        <p:spPr>
          <a:xfrm>
            <a:off x="2057400" y="3651250"/>
            <a:ext cx="438150" cy="438150"/>
          </a:xfrm>
          <a:custGeom>
            <a:avLst/>
            <a:gdLst/>
            <a:ahLst/>
            <a:cxnLst/>
            <a:rect l="l" t="t" r="r" b="b"/>
            <a:pathLst>
              <a:path w="438150" h="438150">
                <a:moveTo>
                  <a:pt x="0" y="438150"/>
                </a:moveTo>
                <a:lnTo>
                  <a:pt x="438150" y="438150"/>
                </a:lnTo>
                <a:lnTo>
                  <a:pt x="438150" y="0"/>
                </a:lnTo>
                <a:lnTo>
                  <a:pt x="0" y="0"/>
                </a:lnTo>
                <a:lnTo>
                  <a:pt x="0" y="438150"/>
                </a:lnTo>
                <a:close/>
              </a:path>
            </a:pathLst>
          </a:custGeom>
          <a:solidFill>
            <a:srgbClr val="FFFFFF"/>
          </a:solidFill>
        </p:spPr>
        <p:txBody>
          <a:bodyPr wrap="square" lIns="0" tIns="0" rIns="0" bIns="0" rtlCol="0"/>
          <a:lstStyle/>
          <a:p>
            <a:endParaRPr/>
          </a:p>
        </p:txBody>
      </p:sp>
      <p:sp>
        <p:nvSpPr>
          <p:cNvPr id="12" name="object 12"/>
          <p:cNvSpPr txBox="1"/>
          <p:nvPr/>
        </p:nvSpPr>
        <p:spPr>
          <a:xfrm>
            <a:off x="2057400" y="3651243"/>
            <a:ext cx="438150" cy="286385"/>
          </a:xfrm>
          <a:prstGeom prst="rect">
            <a:avLst/>
          </a:prstGeom>
          <a:solidFill>
            <a:srgbClr val="FFFFFF"/>
          </a:solidFill>
        </p:spPr>
        <p:txBody>
          <a:bodyPr vert="horz" wrap="square" lIns="0" tIns="48895" rIns="0" bIns="0" rtlCol="0">
            <a:spAutoFit/>
          </a:bodyPr>
          <a:lstStyle/>
          <a:p>
            <a:pPr marL="116205">
              <a:lnSpc>
                <a:spcPct val="100000"/>
              </a:lnSpc>
              <a:spcBef>
                <a:spcPts val="385"/>
              </a:spcBef>
            </a:pPr>
            <a:r>
              <a:rPr sz="1500" spc="15" dirty="0">
                <a:latin typeface="Times New Roman"/>
                <a:cs typeface="Times New Roman"/>
              </a:rPr>
              <a:t>n</a:t>
            </a:r>
            <a:r>
              <a:rPr sz="1500" spc="22" baseline="-11111" dirty="0">
                <a:latin typeface="Times New Roman"/>
                <a:cs typeface="Times New Roman"/>
              </a:rPr>
              <a:t>0</a:t>
            </a:r>
            <a:endParaRPr sz="1500" baseline="-11111">
              <a:latin typeface="Times New Roman"/>
              <a:cs typeface="Times New Roman"/>
            </a:endParaRPr>
          </a:p>
        </p:txBody>
      </p:sp>
      <p:sp>
        <p:nvSpPr>
          <p:cNvPr id="13" name="object 13"/>
          <p:cNvSpPr/>
          <p:nvPr/>
        </p:nvSpPr>
        <p:spPr>
          <a:xfrm>
            <a:off x="3517900" y="3651237"/>
            <a:ext cx="292100" cy="438784"/>
          </a:xfrm>
          <a:custGeom>
            <a:avLst/>
            <a:gdLst/>
            <a:ahLst/>
            <a:cxnLst/>
            <a:rect l="l" t="t" r="r" b="b"/>
            <a:pathLst>
              <a:path w="292100" h="438785">
                <a:moveTo>
                  <a:pt x="0" y="438162"/>
                </a:moveTo>
                <a:lnTo>
                  <a:pt x="292100" y="438162"/>
                </a:lnTo>
                <a:lnTo>
                  <a:pt x="292100" y="0"/>
                </a:lnTo>
                <a:lnTo>
                  <a:pt x="0" y="0"/>
                </a:lnTo>
                <a:lnTo>
                  <a:pt x="0" y="438162"/>
                </a:lnTo>
                <a:close/>
              </a:path>
            </a:pathLst>
          </a:custGeom>
          <a:solidFill>
            <a:srgbClr val="FFFFFF"/>
          </a:solidFill>
        </p:spPr>
        <p:txBody>
          <a:bodyPr wrap="square" lIns="0" tIns="0" rIns="0" bIns="0" rtlCol="0"/>
          <a:lstStyle/>
          <a:p>
            <a:endParaRPr/>
          </a:p>
        </p:txBody>
      </p:sp>
      <p:sp>
        <p:nvSpPr>
          <p:cNvPr id="14" name="object 14"/>
          <p:cNvSpPr txBox="1"/>
          <p:nvPr/>
        </p:nvSpPr>
        <p:spPr>
          <a:xfrm>
            <a:off x="3517900" y="3683339"/>
            <a:ext cx="292100" cy="259079"/>
          </a:xfrm>
          <a:prstGeom prst="rect">
            <a:avLst/>
          </a:prstGeom>
        </p:spPr>
        <p:txBody>
          <a:bodyPr vert="horz" wrap="square" lIns="0" tIns="16510" rIns="0" bIns="0" rtlCol="0">
            <a:spAutoFit/>
          </a:bodyPr>
          <a:lstStyle/>
          <a:p>
            <a:pPr marL="116205">
              <a:lnSpc>
                <a:spcPct val="100000"/>
              </a:lnSpc>
              <a:spcBef>
                <a:spcPts val="130"/>
              </a:spcBef>
            </a:pPr>
            <a:r>
              <a:rPr sz="1500" spc="15" dirty="0">
                <a:latin typeface="Times New Roman"/>
                <a:cs typeface="Times New Roman"/>
              </a:rPr>
              <a:t>n</a:t>
            </a:r>
            <a:endParaRPr sz="1500">
              <a:latin typeface="Times New Roman"/>
              <a:cs typeface="Times New Roman"/>
            </a:endParaRPr>
          </a:p>
        </p:txBody>
      </p:sp>
      <p:sp>
        <p:nvSpPr>
          <p:cNvPr id="15" name="object 15"/>
          <p:cNvSpPr/>
          <p:nvPr/>
        </p:nvSpPr>
        <p:spPr>
          <a:xfrm>
            <a:off x="596900" y="3943350"/>
            <a:ext cx="2944495" cy="0"/>
          </a:xfrm>
          <a:custGeom>
            <a:avLst/>
            <a:gdLst/>
            <a:ahLst/>
            <a:cxnLst/>
            <a:rect l="l" t="t" r="r" b="b"/>
            <a:pathLst>
              <a:path w="2944495">
                <a:moveTo>
                  <a:pt x="0" y="0"/>
                </a:moveTo>
                <a:lnTo>
                  <a:pt x="2944368" y="0"/>
                </a:lnTo>
              </a:path>
            </a:pathLst>
          </a:custGeom>
          <a:ln w="11684">
            <a:solidFill>
              <a:srgbClr val="000000"/>
            </a:solidFill>
          </a:ln>
        </p:spPr>
        <p:txBody>
          <a:bodyPr wrap="square" lIns="0" tIns="0" rIns="0" bIns="0" rtlCol="0"/>
          <a:lstStyle/>
          <a:p>
            <a:endParaRPr/>
          </a:p>
        </p:txBody>
      </p:sp>
      <p:sp>
        <p:nvSpPr>
          <p:cNvPr id="16" name="object 16"/>
          <p:cNvSpPr/>
          <p:nvPr/>
        </p:nvSpPr>
        <p:spPr>
          <a:xfrm>
            <a:off x="3537368" y="3881030"/>
            <a:ext cx="128905" cy="127000"/>
          </a:xfrm>
          <a:custGeom>
            <a:avLst/>
            <a:gdLst/>
            <a:ahLst/>
            <a:cxnLst/>
            <a:rect l="l" t="t" r="r" b="b"/>
            <a:pathLst>
              <a:path w="128904" h="127000">
                <a:moveTo>
                  <a:pt x="0" y="0"/>
                </a:moveTo>
                <a:lnTo>
                  <a:pt x="0" y="126580"/>
                </a:lnTo>
                <a:lnTo>
                  <a:pt x="128523" y="64262"/>
                </a:lnTo>
                <a:lnTo>
                  <a:pt x="0" y="0"/>
                </a:lnTo>
                <a:close/>
              </a:path>
            </a:pathLst>
          </a:custGeom>
          <a:solidFill>
            <a:srgbClr val="000000"/>
          </a:solidFill>
        </p:spPr>
        <p:txBody>
          <a:bodyPr wrap="square" lIns="0" tIns="0" rIns="0" bIns="0" rtlCol="0"/>
          <a:lstStyle/>
          <a:p>
            <a:endParaRPr/>
          </a:p>
        </p:txBody>
      </p:sp>
      <p:sp>
        <p:nvSpPr>
          <p:cNvPr id="17" name="object 17"/>
          <p:cNvSpPr/>
          <p:nvPr/>
        </p:nvSpPr>
        <p:spPr>
          <a:xfrm>
            <a:off x="596900" y="2021332"/>
            <a:ext cx="0" cy="1922145"/>
          </a:xfrm>
          <a:custGeom>
            <a:avLst/>
            <a:gdLst/>
            <a:ahLst/>
            <a:cxnLst/>
            <a:rect l="l" t="t" r="r" b="b"/>
            <a:pathLst>
              <a:path h="1922145">
                <a:moveTo>
                  <a:pt x="0" y="1922018"/>
                </a:moveTo>
                <a:lnTo>
                  <a:pt x="0" y="0"/>
                </a:lnTo>
              </a:path>
            </a:pathLst>
          </a:custGeom>
          <a:ln w="11684">
            <a:solidFill>
              <a:srgbClr val="000000"/>
            </a:solidFill>
          </a:ln>
        </p:spPr>
        <p:txBody>
          <a:bodyPr wrap="square" lIns="0" tIns="0" rIns="0" bIns="0" rtlCol="0"/>
          <a:lstStyle/>
          <a:p>
            <a:endParaRPr/>
          </a:p>
        </p:txBody>
      </p:sp>
      <p:sp>
        <p:nvSpPr>
          <p:cNvPr id="18" name="object 18"/>
          <p:cNvSpPr/>
          <p:nvPr/>
        </p:nvSpPr>
        <p:spPr>
          <a:xfrm>
            <a:off x="534581" y="1900593"/>
            <a:ext cx="127000" cy="127000"/>
          </a:xfrm>
          <a:custGeom>
            <a:avLst/>
            <a:gdLst/>
            <a:ahLst/>
            <a:cxnLst/>
            <a:rect l="l" t="t" r="r" b="b"/>
            <a:pathLst>
              <a:path w="127000" h="127000">
                <a:moveTo>
                  <a:pt x="62318" y="0"/>
                </a:moveTo>
                <a:lnTo>
                  <a:pt x="0" y="126580"/>
                </a:lnTo>
                <a:lnTo>
                  <a:pt x="126580" y="126580"/>
                </a:lnTo>
                <a:lnTo>
                  <a:pt x="62318" y="0"/>
                </a:lnTo>
                <a:close/>
              </a:path>
            </a:pathLst>
          </a:custGeom>
          <a:solidFill>
            <a:srgbClr val="000000"/>
          </a:solidFill>
        </p:spPr>
        <p:txBody>
          <a:bodyPr wrap="square" lIns="0" tIns="0" rIns="0" bIns="0" rtlCol="0"/>
          <a:lstStyle/>
          <a:p>
            <a:endParaRPr/>
          </a:p>
        </p:txBody>
      </p:sp>
      <p:sp>
        <p:nvSpPr>
          <p:cNvPr id="19" name="object 19"/>
          <p:cNvSpPr/>
          <p:nvPr/>
        </p:nvSpPr>
        <p:spPr>
          <a:xfrm>
            <a:off x="596900" y="2040801"/>
            <a:ext cx="3213100" cy="1464945"/>
          </a:xfrm>
          <a:custGeom>
            <a:avLst/>
            <a:gdLst/>
            <a:ahLst/>
            <a:cxnLst/>
            <a:rect l="l" t="t" r="r" b="b"/>
            <a:pathLst>
              <a:path w="3213100" h="1464945">
                <a:moveTo>
                  <a:pt x="0" y="1464398"/>
                </a:moveTo>
                <a:lnTo>
                  <a:pt x="9740" y="1452714"/>
                </a:lnTo>
                <a:lnTo>
                  <a:pt x="23368" y="1439087"/>
                </a:lnTo>
                <a:lnTo>
                  <a:pt x="36995" y="1421561"/>
                </a:lnTo>
                <a:lnTo>
                  <a:pt x="52577" y="1402080"/>
                </a:lnTo>
                <a:lnTo>
                  <a:pt x="87630" y="1357299"/>
                </a:lnTo>
                <a:lnTo>
                  <a:pt x="128523" y="1308608"/>
                </a:lnTo>
                <a:lnTo>
                  <a:pt x="169418" y="1261872"/>
                </a:lnTo>
                <a:lnTo>
                  <a:pt x="212255" y="1220978"/>
                </a:lnTo>
                <a:lnTo>
                  <a:pt x="253149" y="1189824"/>
                </a:lnTo>
                <a:lnTo>
                  <a:pt x="292100" y="1172298"/>
                </a:lnTo>
                <a:lnTo>
                  <a:pt x="309626" y="1170355"/>
                </a:lnTo>
                <a:lnTo>
                  <a:pt x="327152" y="1172298"/>
                </a:lnTo>
                <a:lnTo>
                  <a:pt x="373888" y="1197610"/>
                </a:lnTo>
                <a:lnTo>
                  <a:pt x="420623" y="1240459"/>
                </a:lnTo>
                <a:lnTo>
                  <a:pt x="455676" y="1271612"/>
                </a:lnTo>
                <a:lnTo>
                  <a:pt x="492671" y="1296924"/>
                </a:lnTo>
                <a:lnTo>
                  <a:pt x="535520" y="1314450"/>
                </a:lnTo>
                <a:lnTo>
                  <a:pt x="558888" y="1318348"/>
                </a:lnTo>
                <a:lnTo>
                  <a:pt x="584200" y="1318348"/>
                </a:lnTo>
                <a:lnTo>
                  <a:pt x="642620" y="1308608"/>
                </a:lnTo>
                <a:lnTo>
                  <a:pt x="708825" y="1293037"/>
                </a:lnTo>
                <a:lnTo>
                  <a:pt x="780884" y="1267714"/>
                </a:lnTo>
                <a:lnTo>
                  <a:pt x="856830" y="1238504"/>
                </a:lnTo>
                <a:lnTo>
                  <a:pt x="932776" y="1205407"/>
                </a:lnTo>
                <a:lnTo>
                  <a:pt x="1008722" y="1170355"/>
                </a:lnTo>
                <a:lnTo>
                  <a:pt x="1078826" y="1133348"/>
                </a:lnTo>
                <a:lnTo>
                  <a:pt x="1143088" y="1098296"/>
                </a:lnTo>
                <a:lnTo>
                  <a:pt x="1201508" y="1061300"/>
                </a:lnTo>
                <a:lnTo>
                  <a:pt x="1256030" y="1022350"/>
                </a:lnTo>
                <a:lnTo>
                  <a:pt x="1308608" y="979512"/>
                </a:lnTo>
                <a:lnTo>
                  <a:pt x="1357287" y="934720"/>
                </a:lnTo>
                <a:lnTo>
                  <a:pt x="1452714" y="845146"/>
                </a:lnTo>
                <a:lnTo>
                  <a:pt x="1499450" y="800354"/>
                </a:lnTo>
                <a:lnTo>
                  <a:pt x="1546186" y="757516"/>
                </a:lnTo>
                <a:lnTo>
                  <a:pt x="1590967" y="716622"/>
                </a:lnTo>
                <a:lnTo>
                  <a:pt x="1631861" y="675728"/>
                </a:lnTo>
                <a:lnTo>
                  <a:pt x="1711706" y="597839"/>
                </a:lnTo>
                <a:lnTo>
                  <a:pt x="1750656" y="556945"/>
                </a:lnTo>
                <a:lnTo>
                  <a:pt x="1795437" y="517994"/>
                </a:lnTo>
                <a:lnTo>
                  <a:pt x="1844128" y="480999"/>
                </a:lnTo>
                <a:lnTo>
                  <a:pt x="1898650" y="442048"/>
                </a:lnTo>
                <a:lnTo>
                  <a:pt x="1959013" y="403098"/>
                </a:lnTo>
                <a:lnTo>
                  <a:pt x="2025230" y="364159"/>
                </a:lnTo>
                <a:lnTo>
                  <a:pt x="2093379" y="323265"/>
                </a:lnTo>
                <a:lnTo>
                  <a:pt x="2167382" y="284314"/>
                </a:lnTo>
                <a:lnTo>
                  <a:pt x="2243328" y="247319"/>
                </a:lnTo>
                <a:lnTo>
                  <a:pt x="2321217" y="212267"/>
                </a:lnTo>
                <a:lnTo>
                  <a:pt x="2401062" y="179158"/>
                </a:lnTo>
                <a:lnTo>
                  <a:pt x="2482850" y="149948"/>
                </a:lnTo>
                <a:lnTo>
                  <a:pt x="2525687" y="136321"/>
                </a:lnTo>
                <a:lnTo>
                  <a:pt x="2574378" y="120738"/>
                </a:lnTo>
                <a:lnTo>
                  <a:pt x="2625001" y="107111"/>
                </a:lnTo>
                <a:lnTo>
                  <a:pt x="2679534" y="91528"/>
                </a:lnTo>
                <a:lnTo>
                  <a:pt x="2790532" y="64262"/>
                </a:lnTo>
                <a:lnTo>
                  <a:pt x="2901530" y="38950"/>
                </a:lnTo>
                <a:lnTo>
                  <a:pt x="2956052" y="29210"/>
                </a:lnTo>
                <a:lnTo>
                  <a:pt x="3006686" y="19481"/>
                </a:lnTo>
                <a:lnTo>
                  <a:pt x="3055366" y="11684"/>
                </a:lnTo>
                <a:lnTo>
                  <a:pt x="3098203" y="5842"/>
                </a:lnTo>
                <a:lnTo>
                  <a:pt x="3137154" y="1955"/>
                </a:lnTo>
                <a:lnTo>
                  <a:pt x="3170262" y="0"/>
                </a:lnTo>
                <a:lnTo>
                  <a:pt x="3195574" y="0"/>
                </a:lnTo>
                <a:lnTo>
                  <a:pt x="3205314" y="1955"/>
                </a:lnTo>
                <a:lnTo>
                  <a:pt x="3213100" y="3898"/>
                </a:lnTo>
              </a:path>
            </a:pathLst>
          </a:custGeom>
          <a:ln w="11684">
            <a:solidFill>
              <a:srgbClr val="0000FF"/>
            </a:solidFill>
          </a:ln>
        </p:spPr>
        <p:txBody>
          <a:bodyPr wrap="square" lIns="0" tIns="0" rIns="0" bIns="0" rtlCol="0"/>
          <a:lstStyle/>
          <a:p>
            <a:endParaRPr/>
          </a:p>
        </p:txBody>
      </p:sp>
      <p:sp>
        <p:nvSpPr>
          <p:cNvPr id="20" name="object 20"/>
          <p:cNvSpPr/>
          <p:nvPr/>
        </p:nvSpPr>
        <p:spPr>
          <a:xfrm>
            <a:off x="596900" y="2545014"/>
            <a:ext cx="3213100" cy="960755"/>
          </a:xfrm>
          <a:custGeom>
            <a:avLst/>
            <a:gdLst/>
            <a:ahLst/>
            <a:cxnLst/>
            <a:rect l="l" t="t" r="r" b="b"/>
            <a:pathLst>
              <a:path w="3213100" h="960754">
                <a:moveTo>
                  <a:pt x="0" y="814135"/>
                </a:moveTo>
                <a:lnTo>
                  <a:pt x="74002" y="866713"/>
                </a:lnTo>
                <a:lnTo>
                  <a:pt x="109054" y="892024"/>
                </a:lnTo>
                <a:lnTo>
                  <a:pt x="146050" y="913449"/>
                </a:lnTo>
                <a:lnTo>
                  <a:pt x="183045" y="932918"/>
                </a:lnTo>
                <a:lnTo>
                  <a:pt x="220052" y="948501"/>
                </a:lnTo>
                <a:lnTo>
                  <a:pt x="255104" y="956286"/>
                </a:lnTo>
                <a:lnTo>
                  <a:pt x="292100" y="960185"/>
                </a:lnTo>
                <a:lnTo>
                  <a:pt x="329095" y="956286"/>
                </a:lnTo>
                <a:lnTo>
                  <a:pt x="366102" y="946558"/>
                </a:lnTo>
                <a:lnTo>
                  <a:pt x="403098" y="932918"/>
                </a:lnTo>
                <a:lnTo>
                  <a:pt x="440093" y="913449"/>
                </a:lnTo>
                <a:lnTo>
                  <a:pt x="477100" y="890081"/>
                </a:lnTo>
                <a:lnTo>
                  <a:pt x="512152" y="866713"/>
                </a:lnTo>
                <a:lnTo>
                  <a:pt x="584200" y="814135"/>
                </a:lnTo>
                <a:lnTo>
                  <a:pt x="617308" y="786868"/>
                </a:lnTo>
                <a:lnTo>
                  <a:pt x="644563" y="753772"/>
                </a:lnTo>
                <a:lnTo>
                  <a:pt x="671830" y="720663"/>
                </a:lnTo>
                <a:lnTo>
                  <a:pt x="697141" y="683668"/>
                </a:lnTo>
                <a:lnTo>
                  <a:pt x="726351" y="646660"/>
                </a:lnTo>
                <a:lnTo>
                  <a:pt x="761403" y="611608"/>
                </a:lnTo>
                <a:lnTo>
                  <a:pt x="802297" y="576556"/>
                </a:lnTo>
                <a:lnTo>
                  <a:pt x="850988" y="545403"/>
                </a:lnTo>
                <a:lnTo>
                  <a:pt x="909408" y="518136"/>
                </a:lnTo>
                <a:lnTo>
                  <a:pt x="971715" y="492825"/>
                </a:lnTo>
                <a:lnTo>
                  <a:pt x="1041819" y="469457"/>
                </a:lnTo>
                <a:lnTo>
                  <a:pt x="1115822" y="446089"/>
                </a:lnTo>
                <a:lnTo>
                  <a:pt x="1195666" y="424664"/>
                </a:lnTo>
                <a:lnTo>
                  <a:pt x="1279398" y="401296"/>
                </a:lnTo>
                <a:lnTo>
                  <a:pt x="1367028" y="375985"/>
                </a:lnTo>
                <a:lnTo>
                  <a:pt x="1460500" y="350674"/>
                </a:lnTo>
                <a:lnTo>
                  <a:pt x="1509179" y="337034"/>
                </a:lnTo>
                <a:lnTo>
                  <a:pt x="1561757" y="323407"/>
                </a:lnTo>
                <a:lnTo>
                  <a:pt x="1618234" y="307824"/>
                </a:lnTo>
                <a:lnTo>
                  <a:pt x="1676654" y="292254"/>
                </a:lnTo>
                <a:lnTo>
                  <a:pt x="1797392" y="261088"/>
                </a:lnTo>
                <a:lnTo>
                  <a:pt x="1920074" y="229935"/>
                </a:lnTo>
                <a:lnTo>
                  <a:pt x="2044700" y="198782"/>
                </a:lnTo>
                <a:lnTo>
                  <a:pt x="2105063" y="183199"/>
                </a:lnTo>
                <a:lnTo>
                  <a:pt x="2163483" y="169572"/>
                </a:lnTo>
                <a:lnTo>
                  <a:pt x="2219960" y="155932"/>
                </a:lnTo>
                <a:lnTo>
                  <a:pt x="2274481" y="142305"/>
                </a:lnTo>
                <a:lnTo>
                  <a:pt x="2327059" y="130621"/>
                </a:lnTo>
                <a:lnTo>
                  <a:pt x="2373795" y="120880"/>
                </a:lnTo>
                <a:lnTo>
                  <a:pt x="2461425" y="103354"/>
                </a:lnTo>
                <a:lnTo>
                  <a:pt x="2541270" y="87784"/>
                </a:lnTo>
                <a:lnTo>
                  <a:pt x="2617216" y="76100"/>
                </a:lnTo>
                <a:lnTo>
                  <a:pt x="2685376" y="66359"/>
                </a:lnTo>
                <a:lnTo>
                  <a:pt x="2749638" y="56618"/>
                </a:lnTo>
                <a:lnTo>
                  <a:pt x="2810002" y="48833"/>
                </a:lnTo>
                <a:lnTo>
                  <a:pt x="2866478" y="42991"/>
                </a:lnTo>
                <a:lnTo>
                  <a:pt x="2921000" y="35206"/>
                </a:lnTo>
                <a:lnTo>
                  <a:pt x="2971634" y="29364"/>
                </a:lnTo>
                <a:lnTo>
                  <a:pt x="3020314" y="21566"/>
                </a:lnTo>
                <a:lnTo>
                  <a:pt x="3063151" y="17680"/>
                </a:lnTo>
                <a:lnTo>
                  <a:pt x="3102102" y="11838"/>
                </a:lnTo>
                <a:lnTo>
                  <a:pt x="3139097" y="7939"/>
                </a:lnTo>
                <a:lnTo>
                  <a:pt x="3170262" y="4040"/>
                </a:lnTo>
                <a:lnTo>
                  <a:pt x="3199472" y="2097"/>
                </a:lnTo>
                <a:lnTo>
                  <a:pt x="3213087" y="0"/>
                </a:lnTo>
              </a:path>
            </a:pathLst>
          </a:custGeom>
          <a:ln w="11684">
            <a:solidFill>
              <a:srgbClr val="000000"/>
            </a:solidFill>
          </a:ln>
        </p:spPr>
        <p:txBody>
          <a:bodyPr wrap="square" lIns="0" tIns="0" rIns="0" bIns="0" rtlCol="0"/>
          <a:lstStyle/>
          <a:p>
            <a:endParaRPr/>
          </a:p>
        </p:txBody>
      </p:sp>
      <p:sp>
        <p:nvSpPr>
          <p:cNvPr id="21" name="object 21"/>
          <p:cNvSpPr/>
          <p:nvPr/>
        </p:nvSpPr>
        <p:spPr>
          <a:xfrm>
            <a:off x="2051557" y="2915157"/>
            <a:ext cx="12065" cy="12065"/>
          </a:xfrm>
          <a:custGeom>
            <a:avLst/>
            <a:gdLst/>
            <a:ahLst/>
            <a:cxnLst/>
            <a:rect l="l" t="t" r="r" b="b"/>
            <a:pathLst>
              <a:path w="12064" h="12064">
                <a:moveTo>
                  <a:pt x="5841" y="0"/>
                </a:moveTo>
                <a:lnTo>
                  <a:pt x="0" y="5841"/>
                </a:lnTo>
                <a:lnTo>
                  <a:pt x="5841" y="11683"/>
                </a:lnTo>
                <a:lnTo>
                  <a:pt x="9740" y="7785"/>
                </a:lnTo>
                <a:lnTo>
                  <a:pt x="11683" y="7785"/>
                </a:lnTo>
                <a:lnTo>
                  <a:pt x="11683" y="5841"/>
                </a:lnTo>
                <a:lnTo>
                  <a:pt x="5841" y="0"/>
                </a:lnTo>
                <a:close/>
              </a:path>
            </a:pathLst>
          </a:custGeom>
          <a:solidFill>
            <a:srgbClr val="000000"/>
          </a:solidFill>
        </p:spPr>
        <p:txBody>
          <a:bodyPr wrap="square" lIns="0" tIns="0" rIns="0" bIns="0" rtlCol="0"/>
          <a:lstStyle/>
          <a:p>
            <a:endParaRPr/>
          </a:p>
        </p:txBody>
      </p:sp>
      <p:sp>
        <p:nvSpPr>
          <p:cNvPr id="22" name="object 22"/>
          <p:cNvSpPr/>
          <p:nvPr/>
        </p:nvSpPr>
        <p:spPr>
          <a:xfrm>
            <a:off x="2051557" y="2938526"/>
            <a:ext cx="12065" cy="12065"/>
          </a:xfrm>
          <a:custGeom>
            <a:avLst/>
            <a:gdLst/>
            <a:ahLst/>
            <a:cxnLst/>
            <a:rect l="l" t="t" r="r" b="b"/>
            <a:pathLst>
              <a:path w="12064" h="12064">
                <a:moveTo>
                  <a:pt x="9740" y="0"/>
                </a:moveTo>
                <a:lnTo>
                  <a:pt x="3898" y="0"/>
                </a:lnTo>
                <a:lnTo>
                  <a:pt x="0" y="3898"/>
                </a:lnTo>
                <a:lnTo>
                  <a:pt x="0" y="5841"/>
                </a:lnTo>
                <a:lnTo>
                  <a:pt x="5841" y="11683"/>
                </a:lnTo>
                <a:lnTo>
                  <a:pt x="9740" y="7785"/>
                </a:lnTo>
                <a:lnTo>
                  <a:pt x="11683" y="7785"/>
                </a:lnTo>
                <a:lnTo>
                  <a:pt x="11683" y="1943"/>
                </a:lnTo>
                <a:lnTo>
                  <a:pt x="9740" y="0"/>
                </a:lnTo>
                <a:close/>
              </a:path>
            </a:pathLst>
          </a:custGeom>
          <a:solidFill>
            <a:srgbClr val="000000"/>
          </a:solidFill>
        </p:spPr>
        <p:txBody>
          <a:bodyPr wrap="square" lIns="0" tIns="0" rIns="0" bIns="0" rtlCol="0"/>
          <a:lstStyle/>
          <a:p>
            <a:endParaRPr/>
          </a:p>
        </p:txBody>
      </p:sp>
      <p:sp>
        <p:nvSpPr>
          <p:cNvPr id="23" name="object 23"/>
          <p:cNvSpPr/>
          <p:nvPr/>
        </p:nvSpPr>
        <p:spPr>
          <a:xfrm>
            <a:off x="2051557" y="2961894"/>
            <a:ext cx="12065" cy="12065"/>
          </a:xfrm>
          <a:custGeom>
            <a:avLst/>
            <a:gdLst/>
            <a:ahLst/>
            <a:cxnLst/>
            <a:rect l="l" t="t" r="r" b="b"/>
            <a:pathLst>
              <a:path w="12064" h="12064">
                <a:moveTo>
                  <a:pt x="9740" y="0"/>
                </a:moveTo>
                <a:lnTo>
                  <a:pt x="3898" y="0"/>
                </a:lnTo>
                <a:lnTo>
                  <a:pt x="0" y="3898"/>
                </a:lnTo>
                <a:lnTo>
                  <a:pt x="0" y="5841"/>
                </a:lnTo>
                <a:lnTo>
                  <a:pt x="5841" y="11683"/>
                </a:lnTo>
                <a:lnTo>
                  <a:pt x="9740" y="7785"/>
                </a:lnTo>
                <a:lnTo>
                  <a:pt x="11683" y="7785"/>
                </a:lnTo>
                <a:lnTo>
                  <a:pt x="11683" y="1943"/>
                </a:lnTo>
                <a:lnTo>
                  <a:pt x="9740" y="0"/>
                </a:lnTo>
                <a:close/>
              </a:path>
            </a:pathLst>
          </a:custGeom>
          <a:solidFill>
            <a:srgbClr val="000000"/>
          </a:solidFill>
        </p:spPr>
        <p:txBody>
          <a:bodyPr wrap="square" lIns="0" tIns="0" rIns="0" bIns="0" rtlCol="0"/>
          <a:lstStyle/>
          <a:p>
            <a:endParaRPr/>
          </a:p>
        </p:txBody>
      </p:sp>
      <p:sp>
        <p:nvSpPr>
          <p:cNvPr id="24" name="object 24"/>
          <p:cNvSpPr/>
          <p:nvPr/>
        </p:nvSpPr>
        <p:spPr>
          <a:xfrm>
            <a:off x="2051557" y="2985261"/>
            <a:ext cx="12065" cy="12065"/>
          </a:xfrm>
          <a:custGeom>
            <a:avLst/>
            <a:gdLst/>
            <a:ahLst/>
            <a:cxnLst/>
            <a:rect l="l" t="t" r="r" b="b"/>
            <a:pathLst>
              <a:path w="12064" h="12064">
                <a:moveTo>
                  <a:pt x="9740" y="0"/>
                </a:moveTo>
                <a:lnTo>
                  <a:pt x="3898" y="0"/>
                </a:lnTo>
                <a:lnTo>
                  <a:pt x="0" y="3898"/>
                </a:lnTo>
                <a:lnTo>
                  <a:pt x="0" y="5841"/>
                </a:lnTo>
                <a:lnTo>
                  <a:pt x="5841" y="11683"/>
                </a:lnTo>
                <a:lnTo>
                  <a:pt x="9740" y="7785"/>
                </a:lnTo>
                <a:lnTo>
                  <a:pt x="11683" y="7785"/>
                </a:lnTo>
                <a:lnTo>
                  <a:pt x="11683" y="1943"/>
                </a:lnTo>
                <a:lnTo>
                  <a:pt x="9740" y="0"/>
                </a:lnTo>
                <a:close/>
              </a:path>
            </a:pathLst>
          </a:custGeom>
          <a:solidFill>
            <a:srgbClr val="000000"/>
          </a:solidFill>
        </p:spPr>
        <p:txBody>
          <a:bodyPr wrap="square" lIns="0" tIns="0" rIns="0" bIns="0" rtlCol="0"/>
          <a:lstStyle/>
          <a:p>
            <a:endParaRPr/>
          </a:p>
        </p:txBody>
      </p:sp>
      <p:sp>
        <p:nvSpPr>
          <p:cNvPr id="25" name="object 25"/>
          <p:cNvSpPr/>
          <p:nvPr/>
        </p:nvSpPr>
        <p:spPr>
          <a:xfrm>
            <a:off x="2051557" y="3008629"/>
            <a:ext cx="12065" cy="12065"/>
          </a:xfrm>
          <a:custGeom>
            <a:avLst/>
            <a:gdLst/>
            <a:ahLst/>
            <a:cxnLst/>
            <a:rect l="l" t="t" r="r" b="b"/>
            <a:pathLst>
              <a:path w="12064" h="12064">
                <a:moveTo>
                  <a:pt x="9740" y="0"/>
                </a:moveTo>
                <a:lnTo>
                  <a:pt x="3898" y="0"/>
                </a:lnTo>
                <a:lnTo>
                  <a:pt x="0" y="3898"/>
                </a:lnTo>
                <a:lnTo>
                  <a:pt x="0" y="5841"/>
                </a:lnTo>
                <a:lnTo>
                  <a:pt x="5841" y="11683"/>
                </a:lnTo>
                <a:lnTo>
                  <a:pt x="9740" y="7785"/>
                </a:lnTo>
                <a:lnTo>
                  <a:pt x="11683" y="7785"/>
                </a:lnTo>
                <a:lnTo>
                  <a:pt x="11683" y="1943"/>
                </a:lnTo>
                <a:lnTo>
                  <a:pt x="9740" y="0"/>
                </a:lnTo>
                <a:close/>
              </a:path>
            </a:pathLst>
          </a:custGeom>
          <a:solidFill>
            <a:srgbClr val="000000"/>
          </a:solidFill>
        </p:spPr>
        <p:txBody>
          <a:bodyPr wrap="square" lIns="0" tIns="0" rIns="0" bIns="0" rtlCol="0"/>
          <a:lstStyle/>
          <a:p>
            <a:endParaRPr/>
          </a:p>
        </p:txBody>
      </p:sp>
      <p:sp>
        <p:nvSpPr>
          <p:cNvPr id="26" name="object 26"/>
          <p:cNvSpPr/>
          <p:nvPr/>
        </p:nvSpPr>
        <p:spPr>
          <a:xfrm>
            <a:off x="2051557" y="3031998"/>
            <a:ext cx="12065" cy="12065"/>
          </a:xfrm>
          <a:custGeom>
            <a:avLst/>
            <a:gdLst/>
            <a:ahLst/>
            <a:cxnLst/>
            <a:rect l="l" t="t" r="r" b="b"/>
            <a:pathLst>
              <a:path w="12064" h="12064">
                <a:moveTo>
                  <a:pt x="9740" y="0"/>
                </a:moveTo>
                <a:lnTo>
                  <a:pt x="3898" y="0"/>
                </a:lnTo>
                <a:lnTo>
                  <a:pt x="0" y="3898"/>
                </a:lnTo>
                <a:lnTo>
                  <a:pt x="0" y="5841"/>
                </a:lnTo>
                <a:lnTo>
                  <a:pt x="5841" y="11683"/>
                </a:lnTo>
                <a:lnTo>
                  <a:pt x="9740" y="7785"/>
                </a:lnTo>
                <a:lnTo>
                  <a:pt x="11683" y="7785"/>
                </a:lnTo>
                <a:lnTo>
                  <a:pt x="11683" y="1943"/>
                </a:lnTo>
                <a:lnTo>
                  <a:pt x="9740" y="0"/>
                </a:lnTo>
                <a:close/>
              </a:path>
            </a:pathLst>
          </a:custGeom>
          <a:solidFill>
            <a:srgbClr val="000000"/>
          </a:solidFill>
        </p:spPr>
        <p:txBody>
          <a:bodyPr wrap="square" lIns="0" tIns="0" rIns="0" bIns="0" rtlCol="0"/>
          <a:lstStyle/>
          <a:p>
            <a:endParaRPr/>
          </a:p>
        </p:txBody>
      </p:sp>
      <p:sp>
        <p:nvSpPr>
          <p:cNvPr id="27" name="object 27"/>
          <p:cNvSpPr/>
          <p:nvPr/>
        </p:nvSpPr>
        <p:spPr>
          <a:xfrm>
            <a:off x="2051557" y="3055366"/>
            <a:ext cx="12065" cy="12065"/>
          </a:xfrm>
          <a:custGeom>
            <a:avLst/>
            <a:gdLst/>
            <a:ahLst/>
            <a:cxnLst/>
            <a:rect l="l" t="t" r="r" b="b"/>
            <a:pathLst>
              <a:path w="12064" h="12064">
                <a:moveTo>
                  <a:pt x="9740" y="0"/>
                </a:moveTo>
                <a:lnTo>
                  <a:pt x="3898" y="0"/>
                </a:lnTo>
                <a:lnTo>
                  <a:pt x="0" y="3898"/>
                </a:lnTo>
                <a:lnTo>
                  <a:pt x="0" y="5841"/>
                </a:lnTo>
                <a:lnTo>
                  <a:pt x="5841" y="11683"/>
                </a:lnTo>
                <a:lnTo>
                  <a:pt x="9740" y="7785"/>
                </a:lnTo>
                <a:lnTo>
                  <a:pt x="11683" y="7785"/>
                </a:lnTo>
                <a:lnTo>
                  <a:pt x="11683" y="1943"/>
                </a:lnTo>
                <a:lnTo>
                  <a:pt x="9740" y="0"/>
                </a:lnTo>
                <a:close/>
              </a:path>
            </a:pathLst>
          </a:custGeom>
          <a:solidFill>
            <a:srgbClr val="000000"/>
          </a:solidFill>
        </p:spPr>
        <p:txBody>
          <a:bodyPr wrap="square" lIns="0" tIns="0" rIns="0" bIns="0" rtlCol="0"/>
          <a:lstStyle/>
          <a:p>
            <a:endParaRPr/>
          </a:p>
        </p:txBody>
      </p:sp>
      <p:sp>
        <p:nvSpPr>
          <p:cNvPr id="28" name="object 28"/>
          <p:cNvSpPr/>
          <p:nvPr/>
        </p:nvSpPr>
        <p:spPr>
          <a:xfrm>
            <a:off x="2051557" y="3078733"/>
            <a:ext cx="12065" cy="12065"/>
          </a:xfrm>
          <a:custGeom>
            <a:avLst/>
            <a:gdLst/>
            <a:ahLst/>
            <a:cxnLst/>
            <a:rect l="l" t="t" r="r" b="b"/>
            <a:pathLst>
              <a:path w="12064" h="12064">
                <a:moveTo>
                  <a:pt x="9740" y="0"/>
                </a:moveTo>
                <a:lnTo>
                  <a:pt x="3898" y="0"/>
                </a:lnTo>
                <a:lnTo>
                  <a:pt x="0" y="3898"/>
                </a:lnTo>
                <a:lnTo>
                  <a:pt x="0" y="5841"/>
                </a:lnTo>
                <a:lnTo>
                  <a:pt x="5841" y="11683"/>
                </a:lnTo>
                <a:lnTo>
                  <a:pt x="9740" y="7785"/>
                </a:lnTo>
                <a:lnTo>
                  <a:pt x="11683" y="7785"/>
                </a:lnTo>
                <a:lnTo>
                  <a:pt x="11683" y="1943"/>
                </a:lnTo>
                <a:lnTo>
                  <a:pt x="9740" y="0"/>
                </a:lnTo>
                <a:close/>
              </a:path>
            </a:pathLst>
          </a:custGeom>
          <a:solidFill>
            <a:srgbClr val="000000"/>
          </a:solidFill>
        </p:spPr>
        <p:txBody>
          <a:bodyPr wrap="square" lIns="0" tIns="0" rIns="0" bIns="0" rtlCol="0"/>
          <a:lstStyle/>
          <a:p>
            <a:endParaRPr/>
          </a:p>
        </p:txBody>
      </p:sp>
      <p:sp>
        <p:nvSpPr>
          <p:cNvPr id="29" name="object 29"/>
          <p:cNvSpPr/>
          <p:nvPr/>
        </p:nvSpPr>
        <p:spPr>
          <a:xfrm>
            <a:off x="2051557" y="3102101"/>
            <a:ext cx="12065" cy="12065"/>
          </a:xfrm>
          <a:custGeom>
            <a:avLst/>
            <a:gdLst/>
            <a:ahLst/>
            <a:cxnLst/>
            <a:rect l="l" t="t" r="r" b="b"/>
            <a:pathLst>
              <a:path w="12064" h="12064">
                <a:moveTo>
                  <a:pt x="9740" y="0"/>
                </a:moveTo>
                <a:lnTo>
                  <a:pt x="3898" y="0"/>
                </a:lnTo>
                <a:lnTo>
                  <a:pt x="0" y="3898"/>
                </a:lnTo>
                <a:lnTo>
                  <a:pt x="0" y="5841"/>
                </a:lnTo>
                <a:lnTo>
                  <a:pt x="5841" y="11683"/>
                </a:lnTo>
                <a:lnTo>
                  <a:pt x="9740" y="7785"/>
                </a:lnTo>
                <a:lnTo>
                  <a:pt x="11683" y="7785"/>
                </a:lnTo>
                <a:lnTo>
                  <a:pt x="11683" y="1943"/>
                </a:lnTo>
                <a:lnTo>
                  <a:pt x="9740" y="0"/>
                </a:lnTo>
                <a:close/>
              </a:path>
            </a:pathLst>
          </a:custGeom>
          <a:solidFill>
            <a:srgbClr val="000000"/>
          </a:solidFill>
        </p:spPr>
        <p:txBody>
          <a:bodyPr wrap="square" lIns="0" tIns="0" rIns="0" bIns="0" rtlCol="0"/>
          <a:lstStyle/>
          <a:p>
            <a:endParaRPr/>
          </a:p>
        </p:txBody>
      </p:sp>
      <p:sp>
        <p:nvSpPr>
          <p:cNvPr id="30" name="object 30"/>
          <p:cNvSpPr/>
          <p:nvPr/>
        </p:nvSpPr>
        <p:spPr>
          <a:xfrm>
            <a:off x="2051557" y="3125470"/>
            <a:ext cx="12065" cy="12065"/>
          </a:xfrm>
          <a:custGeom>
            <a:avLst/>
            <a:gdLst/>
            <a:ahLst/>
            <a:cxnLst/>
            <a:rect l="l" t="t" r="r" b="b"/>
            <a:pathLst>
              <a:path w="12064" h="12064">
                <a:moveTo>
                  <a:pt x="9740" y="0"/>
                </a:moveTo>
                <a:lnTo>
                  <a:pt x="3898" y="0"/>
                </a:lnTo>
                <a:lnTo>
                  <a:pt x="0" y="3898"/>
                </a:lnTo>
                <a:lnTo>
                  <a:pt x="0" y="5841"/>
                </a:lnTo>
                <a:lnTo>
                  <a:pt x="5841" y="11683"/>
                </a:lnTo>
                <a:lnTo>
                  <a:pt x="9740" y="7785"/>
                </a:lnTo>
                <a:lnTo>
                  <a:pt x="11683" y="7785"/>
                </a:lnTo>
                <a:lnTo>
                  <a:pt x="11683" y="1943"/>
                </a:lnTo>
                <a:lnTo>
                  <a:pt x="9740" y="0"/>
                </a:lnTo>
                <a:close/>
              </a:path>
            </a:pathLst>
          </a:custGeom>
          <a:solidFill>
            <a:srgbClr val="000000"/>
          </a:solidFill>
        </p:spPr>
        <p:txBody>
          <a:bodyPr wrap="square" lIns="0" tIns="0" rIns="0" bIns="0" rtlCol="0"/>
          <a:lstStyle/>
          <a:p>
            <a:endParaRPr/>
          </a:p>
        </p:txBody>
      </p:sp>
      <p:sp>
        <p:nvSpPr>
          <p:cNvPr id="31" name="object 31"/>
          <p:cNvSpPr/>
          <p:nvPr/>
        </p:nvSpPr>
        <p:spPr>
          <a:xfrm>
            <a:off x="2051557" y="3148838"/>
            <a:ext cx="12065" cy="12065"/>
          </a:xfrm>
          <a:custGeom>
            <a:avLst/>
            <a:gdLst/>
            <a:ahLst/>
            <a:cxnLst/>
            <a:rect l="l" t="t" r="r" b="b"/>
            <a:pathLst>
              <a:path w="12064" h="12064">
                <a:moveTo>
                  <a:pt x="9740" y="0"/>
                </a:moveTo>
                <a:lnTo>
                  <a:pt x="3898" y="0"/>
                </a:lnTo>
                <a:lnTo>
                  <a:pt x="0" y="3898"/>
                </a:lnTo>
                <a:lnTo>
                  <a:pt x="0" y="5841"/>
                </a:lnTo>
                <a:lnTo>
                  <a:pt x="5841" y="11683"/>
                </a:lnTo>
                <a:lnTo>
                  <a:pt x="9740" y="7785"/>
                </a:lnTo>
                <a:lnTo>
                  <a:pt x="11683" y="7785"/>
                </a:lnTo>
                <a:lnTo>
                  <a:pt x="11683" y="1943"/>
                </a:lnTo>
                <a:lnTo>
                  <a:pt x="9740" y="0"/>
                </a:lnTo>
                <a:close/>
              </a:path>
            </a:pathLst>
          </a:custGeom>
          <a:solidFill>
            <a:srgbClr val="000000"/>
          </a:solidFill>
        </p:spPr>
        <p:txBody>
          <a:bodyPr wrap="square" lIns="0" tIns="0" rIns="0" bIns="0" rtlCol="0"/>
          <a:lstStyle/>
          <a:p>
            <a:endParaRPr/>
          </a:p>
        </p:txBody>
      </p:sp>
      <p:sp>
        <p:nvSpPr>
          <p:cNvPr id="32" name="object 32"/>
          <p:cNvSpPr/>
          <p:nvPr/>
        </p:nvSpPr>
        <p:spPr>
          <a:xfrm>
            <a:off x="2051557" y="3172205"/>
            <a:ext cx="12065" cy="12065"/>
          </a:xfrm>
          <a:custGeom>
            <a:avLst/>
            <a:gdLst/>
            <a:ahLst/>
            <a:cxnLst/>
            <a:rect l="l" t="t" r="r" b="b"/>
            <a:pathLst>
              <a:path w="12064" h="12064">
                <a:moveTo>
                  <a:pt x="9740" y="0"/>
                </a:moveTo>
                <a:lnTo>
                  <a:pt x="3898" y="0"/>
                </a:lnTo>
                <a:lnTo>
                  <a:pt x="0" y="3898"/>
                </a:lnTo>
                <a:lnTo>
                  <a:pt x="0" y="5841"/>
                </a:lnTo>
                <a:lnTo>
                  <a:pt x="5841" y="11683"/>
                </a:lnTo>
                <a:lnTo>
                  <a:pt x="9740" y="7785"/>
                </a:lnTo>
                <a:lnTo>
                  <a:pt x="11683" y="7785"/>
                </a:lnTo>
                <a:lnTo>
                  <a:pt x="11683" y="1943"/>
                </a:lnTo>
                <a:lnTo>
                  <a:pt x="9740" y="0"/>
                </a:lnTo>
                <a:close/>
              </a:path>
            </a:pathLst>
          </a:custGeom>
          <a:solidFill>
            <a:srgbClr val="000000"/>
          </a:solidFill>
        </p:spPr>
        <p:txBody>
          <a:bodyPr wrap="square" lIns="0" tIns="0" rIns="0" bIns="0" rtlCol="0"/>
          <a:lstStyle/>
          <a:p>
            <a:endParaRPr/>
          </a:p>
        </p:txBody>
      </p:sp>
      <p:sp>
        <p:nvSpPr>
          <p:cNvPr id="33" name="object 33"/>
          <p:cNvSpPr/>
          <p:nvPr/>
        </p:nvSpPr>
        <p:spPr>
          <a:xfrm>
            <a:off x="2051557" y="3195573"/>
            <a:ext cx="12065" cy="12065"/>
          </a:xfrm>
          <a:custGeom>
            <a:avLst/>
            <a:gdLst/>
            <a:ahLst/>
            <a:cxnLst/>
            <a:rect l="l" t="t" r="r" b="b"/>
            <a:pathLst>
              <a:path w="12064" h="12064">
                <a:moveTo>
                  <a:pt x="9740" y="0"/>
                </a:moveTo>
                <a:lnTo>
                  <a:pt x="3898" y="0"/>
                </a:lnTo>
                <a:lnTo>
                  <a:pt x="0" y="3898"/>
                </a:lnTo>
                <a:lnTo>
                  <a:pt x="0" y="5841"/>
                </a:lnTo>
                <a:lnTo>
                  <a:pt x="5841" y="11683"/>
                </a:lnTo>
                <a:lnTo>
                  <a:pt x="9740" y="7785"/>
                </a:lnTo>
                <a:lnTo>
                  <a:pt x="11683" y="7785"/>
                </a:lnTo>
                <a:lnTo>
                  <a:pt x="11683" y="1943"/>
                </a:lnTo>
                <a:lnTo>
                  <a:pt x="9740" y="0"/>
                </a:lnTo>
                <a:close/>
              </a:path>
            </a:pathLst>
          </a:custGeom>
          <a:solidFill>
            <a:srgbClr val="000000"/>
          </a:solidFill>
        </p:spPr>
        <p:txBody>
          <a:bodyPr wrap="square" lIns="0" tIns="0" rIns="0" bIns="0" rtlCol="0"/>
          <a:lstStyle/>
          <a:p>
            <a:endParaRPr/>
          </a:p>
        </p:txBody>
      </p:sp>
      <p:sp>
        <p:nvSpPr>
          <p:cNvPr id="34" name="object 34"/>
          <p:cNvSpPr/>
          <p:nvPr/>
        </p:nvSpPr>
        <p:spPr>
          <a:xfrm>
            <a:off x="2051557" y="3218942"/>
            <a:ext cx="12065" cy="12065"/>
          </a:xfrm>
          <a:custGeom>
            <a:avLst/>
            <a:gdLst/>
            <a:ahLst/>
            <a:cxnLst/>
            <a:rect l="l" t="t" r="r" b="b"/>
            <a:pathLst>
              <a:path w="12064" h="12064">
                <a:moveTo>
                  <a:pt x="9740" y="0"/>
                </a:moveTo>
                <a:lnTo>
                  <a:pt x="3898" y="0"/>
                </a:lnTo>
                <a:lnTo>
                  <a:pt x="0" y="3898"/>
                </a:lnTo>
                <a:lnTo>
                  <a:pt x="0" y="5841"/>
                </a:lnTo>
                <a:lnTo>
                  <a:pt x="5841" y="11683"/>
                </a:lnTo>
                <a:lnTo>
                  <a:pt x="9740" y="7785"/>
                </a:lnTo>
                <a:lnTo>
                  <a:pt x="11683" y="7785"/>
                </a:lnTo>
                <a:lnTo>
                  <a:pt x="11683" y="1943"/>
                </a:lnTo>
                <a:lnTo>
                  <a:pt x="9740" y="0"/>
                </a:lnTo>
                <a:close/>
              </a:path>
            </a:pathLst>
          </a:custGeom>
          <a:solidFill>
            <a:srgbClr val="000000"/>
          </a:solidFill>
        </p:spPr>
        <p:txBody>
          <a:bodyPr wrap="square" lIns="0" tIns="0" rIns="0" bIns="0" rtlCol="0"/>
          <a:lstStyle/>
          <a:p>
            <a:endParaRPr/>
          </a:p>
        </p:txBody>
      </p:sp>
      <p:sp>
        <p:nvSpPr>
          <p:cNvPr id="35" name="object 35"/>
          <p:cNvSpPr/>
          <p:nvPr/>
        </p:nvSpPr>
        <p:spPr>
          <a:xfrm>
            <a:off x="2051557" y="3242310"/>
            <a:ext cx="12065" cy="12065"/>
          </a:xfrm>
          <a:custGeom>
            <a:avLst/>
            <a:gdLst/>
            <a:ahLst/>
            <a:cxnLst/>
            <a:rect l="l" t="t" r="r" b="b"/>
            <a:pathLst>
              <a:path w="12064" h="12064">
                <a:moveTo>
                  <a:pt x="9740" y="0"/>
                </a:moveTo>
                <a:lnTo>
                  <a:pt x="3898" y="0"/>
                </a:lnTo>
                <a:lnTo>
                  <a:pt x="0" y="3898"/>
                </a:lnTo>
                <a:lnTo>
                  <a:pt x="0" y="5841"/>
                </a:lnTo>
                <a:lnTo>
                  <a:pt x="5841" y="11683"/>
                </a:lnTo>
                <a:lnTo>
                  <a:pt x="9740" y="7785"/>
                </a:lnTo>
                <a:lnTo>
                  <a:pt x="11683" y="7785"/>
                </a:lnTo>
                <a:lnTo>
                  <a:pt x="11683" y="1943"/>
                </a:lnTo>
                <a:lnTo>
                  <a:pt x="9740" y="0"/>
                </a:lnTo>
                <a:close/>
              </a:path>
            </a:pathLst>
          </a:custGeom>
          <a:solidFill>
            <a:srgbClr val="000000"/>
          </a:solidFill>
        </p:spPr>
        <p:txBody>
          <a:bodyPr wrap="square" lIns="0" tIns="0" rIns="0" bIns="0" rtlCol="0"/>
          <a:lstStyle/>
          <a:p>
            <a:endParaRPr/>
          </a:p>
        </p:txBody>
      </p:sp>
      <p:sp>
        <p:nvSpPr>
          <p:cNvPr id="36" name="object 36"/>
          <p:cNvSpPr/>
          <p:nvPr/>
        </p:nvSpPr>
        <p:spPr>
          <a:xfrm>
            <a:off x="2051557" y="3265678"/>
            <a:ext cx="12065" cy="12065"/>
          </a:xfrm>
          <a:custGeom>
            <a:avLst/>
            <a:gdLst/>
            <a:ahLst/>
            <a:cxnLst/>
            <a:rect l="l" t="t" r="r" b="b"/>
            <a:pathLst>
              <a:path w="12064" h="12064">
                <a:moveTo>
                  <a:pt x="9740" y="0"/>
                </a:moveTo>
                <a:lnTo>
                  <a:pt x="3898" y="0"/>
                </a:lnTo>
                <a:lnTo>
                  <a:pt x="0" y="3898"/>
                </a:lnTo>
                <a:lnTo>
                  <a:pt x="0" y="5841"/>
                </a:lnTo>
                <a:lnTo>
                  <a:pt x="5841" y="11683"/>
                </a:lnTo>
                <a:lnTo>
                  <a:pt x="9740" y="7785"/>
                </a:lnTo>
                <a:lnTo>
                  <a:pt x="11683" y="7785"/>
                </a:lnTo>
                <a:lnTo>
                  <a:pt x="11683" y="1943"/>
                </a:lnTo>
                <a:lnTo>
                  <a:pt x="9740" y="0"/>
                </a:lnTo>
                <a:close/>
              </a:path>
            </a:pathLst>
          </a:custGeom>
          <a:solidFill>
            <a:srgbClr val="000000"/>
          </a:solidFill>
        </p:spPr>
        <p:txBody>
          <a:bodyPr wrap="square" lIns="0" tIns="0" rIns="0" bIns="0" rtlCol="0"/>
          <a:lstStyle/>
          <a:p>
            <a:endParaRPr/>
          </a:p>
        </p:txBody>
      </p:sp>
      <p:sp>
        <p:nvSpPr>
          <p:cNvPr id="37" name="object 37"/>
          <p:cNvSpPr/>
          <p:nvPr/>
        </p:nvSpPr>
        <p:spPr>
          <a:xfrm>
            <a:off x="2051557" y="3289046"/>
            <a:ext cx="12065" cy="12065"/>
          </a:xfrm>
          <a:custGeom>
            <a:avLst/>
            <a:gdLst/>
            <a:ahLst/>
            <a:cxnLst/>
            <a:rect l="l" t="t" r="r" b="b"/>
            <a:pathLst>
              <a:path w="12064" h="12064">
                <a:moveTo>
                  <a:pt x="9740" y="0"/>
                </a:moveTo>
                <a:lnTo>
                  <a:pt x="3898" y="0"/>
                </a:lnTo>
                <a:lnTo>
                  <a:pt x="0" y="3898"/>
                </a:lnTo>
                <a:lnTo>
                  <a:pt x="0" y="5841"/>
                </a:lnTo>
                <a:lnTo>
                  <a:pt x="5841" y="11683"/>
                </a:lnTo>
                <a:lnTo>
                  <a:pt x="9740" y="7785"/>
                </a:lnTo>
                <a:lnTo>
                  <a:pt x="11683" y="7785"/>
                </a:lnTo>
                <a:lnTo>
                  <a:pt x="11683" y="1943"/>
                </a:lnTo>
                <a:lnTo>
                  <a:pt x="9740" y="0"/>
                </a:lnTo>
                <a:close/>
              </a:path>
            </a:pathLst>
          </a:custGeom>
          <a:solidFill>
            <a:srgbClr val="000000"/>
          </a:solidFill>
        </p:spPr>
        <p:txBody>
          <a:bodyPr wrap="square" lIns="0" tIns="0" rIns="0" bIns="0" rtlCol="0"/>
          <a:lstStyle/>
          <a:p>
            <a:endParaRPr/>
          </a:p>
        </p:txBody>
      </p:sp>
      <p:sp>
        <p:nvSpPr>
          <p:cNvPr id="38" name="object 38"/>
          <p:cNvSpPr/>
          <p:nvPr/>
        </p:nvSpPr>
        <p:spPr>
          <a:xfrm>
            <a:off x="2051557" y="3312414"/>
            <a:ext cx="12065" cy="12065"/>
          </a:xfrm>
          <a:custGeom>
            <a:avLst/>
            <a:gdLst/>
            <a:ahLst/>
            <a:cxnLst/>
            <a:rect l="l" t="t" r="r" b="b"/>
            <a:pathLst>
              <a:path w="12064" h="12064">
                <a:moveTo>
                  <a:pt x="9740" y="0"/>
                </a:moveTo>
                <a:lnTo>
                  <a:pt x="3898" y="0"/>
                </a:lnTo>
                <a:lnTo>
                  <a:pt x="0" y="3898"/>
                </a:lnTo>
                <a:lnTo>
                  <a:pt x="0" y="5841"/>
                </a:lnTo>
                <a:lnTo>
                  <a:pt x="5841" y="11683"/>
                </a:lnTo>
                <a:lnTo>
                  <a:pt x="9740" y="7785"/>
                </a:lnTo>
                <a:lnTo>
                  <a:pt x="11683" y="7785"/>
                </a:lnTo>
                <a:lnTo>
                  <a:pt x="11683" y="1943"/>
                </a:lnTo>
                <a:lnTo>
                  <a:pt x="9740" y="0"/>
                </a:lnTo>
                <a:close/>
              </a:path>
            </a:pathLst>
          </a:custGeom>
          <a:solidFill>
            <a:srgbClr val="000000"/>
          </a:solidFill>
        </p:spPr>
        <p:txBody>
          <a:bodyPr wrap="square" lIns="0" tIns="0" rIns="0" bIns="0" rtlCol="0"/>
          <a:lstStyle/>
          <a:p>
            <a:endParaRPr/>
          </a:p>
        </p:txBody>
      </p:sp>
      <p:sp>
        <p:nvSpPr>
          <p:cNvPr id="39" name="object 39"/>
          <p:cNvSpPr/>
          <p:nvPr/>
        </p:nvSpPr>
        <p:spPr>
          <a:xfrm>
            <a:off x="2051557" y="3335782"/>
            <a:ext cx="12065" cy="12065"/>
          </a:xfrm>
          <a:custGeom>
            <a:avLst/>
            <a:gdLst/>
            <a:ahLst/>
            <a:cxnLst/>
            <a:rect l="l" t="t" r="r" b="b"/>
            <a:pathLst>
              <a:path w="12064" h="12064">
                <a:moveTo>
                  <a:pt x="9740" y="0"/>
                </a:moveTo>
                <a:lnTo>
                  <a:pt x="3898" y="0"/>
                </a:lnTo>
                <a:lnTo>
                  <a:pt x="0" y="3898"/>
                </a:lnTo>
                <a:lnTo>
                  <a:pt x="0" y="5841"/>
                </a:lnTo>
                <a:lnTo>
                  <a:pt x="5841" y="11683"/>
                </a:lnTo>
                <a:lnTo>
                  <a:pt x="9740" y="7785"/>
                </a:lnTo>
                <a:lnTo>
                  <a:pt x="11683" y="7785"/>
                </a:lnTo>
                <a:lnTo>
                  <a:pt x="11683" y="1943"/>
                </a:lnTo>
                <a:lnTo>
                  <a:pt x="9740" y="0"/>
                </a:lnTo>
                <a:close/>
              </a:path>
            </a:pathLst>
          </a:custGeom>
          <a:solidFill>
            <a:srgbClr val="000000"/>
          </a:solidFill>
        </p:spPr>
        <p:txBody>
          <a:bodyPr wrap="square" lIns="0" tIns="0" rIns="0" bIns="0" rtlCol="0"/>
          <a:lstStyle/>
          <a:p>
            <a:endParaRPr/>
          </a:p>
        </p:txBody>
      </p:sp>
      <p:sp>
        <p:nvSpPr>
          <p:cNvPr id="40" name="object 40"/>
          <p:cNvSpPr/>
          <p:nvPr/>
        </p:nvSpPr>
        <p:spPr>
          <a:xfrm>
            <a:off x="2051557" y="3359150"/>
            <a:ext cx="12065" cy="12065"/>
          </a:xfrm>
          <a:custGeom>
            <a:avLst/>
            <a:gdLst/>
            <a:ahLst/>
            <a:cxnLst/>
            <a:rect l="l" t="t" r="r" b="b"/>
            <a:pathLst>
              <a:path w="12064" h="12064">
                <a:moveTo>
                  <a:pt x="9740" y="0"/>
                </a:moveTo>
                <a:lnTo>
                  <a:pt x="3898" y="0"/>
                </a:lnTo>
                <a:lnTo>
                  <a:pt x="0" y="3898"/>
                </a:lnTo>
                <a:lnTo>
                  <a:pt x="0" y="5841"/>
                </a:lnTo>
                <a:lnTo>
                  <a:pt x="5841" y="11683"/>
                </a:lnTo>
                <a:lnTo>
                  <a:pt x="9740" y="7785"/>
                </a:lnTo>
                <a:lnTo>
                  <a:pt x="11683" y="7785"/>
                </a:lnTo>
                <a:lnTo>
                  <a:pt x="11683" y="1943"/>
                </a:lnTo>
                <a:lnTo>
                  <a:pt x="9740" y="0"/>
                </a:lnTo>
                <a:close/>
              </a:path>
            </a:pathLst>
          </a:custGeom>
          <a:solidFill>
            <a:srgbClr val="000000"/>
          </a:solidFill>
        </p:spPr>
        <p:txBody>
          <a:bodyPr wrap="square" lIns="0" tIns="0" rIns="0" bIns="0" rtlCol="0"/>
          <a:lstStyle/>
          <a:p>
            <a:endParaRPr/>
          </a:p>
        </p:txBody>
      </p:sp>
      <p:sp>
        <p:nvSpPr>
          <p:cNvPr id="41" name="object 41"/>
          <p:cNvSpPr/>
          <p:nvPr/>
        </p:nvSpPr>
        <p:spPr>
          <a:xfrm>
            <a:off x="2051557" y="3382517"/>
            <a:ext cx="12065" cy="12065"/>
          </a:xfrm>
          <a:custGeom>
            <a:avLst/>
            <a:gdLst/>
            <a:ahLst/>
            <a:cxnLst/>
            <a:rect l="l" t="t" r="r" b="b"/>
            <a:pathLst>
              <a:path w="12064" h="12064">
                <a:moveTo>
                  <a:pt x="9740" y="0"/>
                </a:moveTo>
                <a:lnTo>
                  <a:pt x="3898" y="0"/>
                </a:lnTo>
                <a:lnTo>
                  <a:pt x="0" y="3898"/>
                </a:lnTo>
                <a:lnTo>
                  <a:pt x="0" y="5841"/>
                </a:lnTo>
                <a:lnTo>
                  <a:pt x="5841" y="11683"/>
                </a:lnTo>
                <a:lnTo>
                  <a:pt x="9740" y="7785"/>
                </a:lnTo>
                <a:lnTo>
                  <a:pt x="11683" y="7785"/>
                </a:lnTo>
                <a:lnTo>
                  <a:pt x="11683" y="1943"/>
                </a:lnTo>
                <a:lnTo>
                  <a:pt x="9740" y="0"/>
                </a:lnTo>
                <a:close/>
              </a:path>
            </a:pathLst>
          </a:custGeom>
          <a:solidFill>
            <a:srgbClr val="000000"/>
          </a:solidFill>
        </p:spPr>
        <p:txBody>
          <a:bodyPr wrap="square" lIns="0" tIns="0" rIns="0" bIns="0" rtlCol="0"/>
          <a:lstStyle/>
          <a:p>
            <a:endParaRPr/>
          </a:p>
        </p:txBody>
      </p:sp>
      <p:sp>
        <p:nvSpPr>
          <p:cNvPr id="42" name="object 42"/>
          <p:cNvSpPr/>
          <p:nvPr/>
        </p:nvSpPr>
        <p:spPr>
          <a:xfrm>
            <a:off x="2051557" y="3405885"/>
            <a:ext cx="12065" cy="12065"/>
          </a:xfrm>
          <a:custGeom>
            <a:avLst/>
            <a:gdLst/>
            <a:ahLst/>
            <a:cxnLst/>
            <a:rect l="l" t="t" r="r" b="b"/>
            <a:pathLst>
              <a:path w="12064" h="12064">
                <a:moveTo>
                  <a:pt x="9740" y="0"/>
                </a:moveTo>
                <a:lnTo>
                  <a:pt x="3898" y="0"/>
                </a:lnTo>
                <a:lnTo>
                  <a:pt x="0" y="3898"/>
                </a:lnTo>
                <a:lnTo>
                  <a:pt x="0" y="5841"/>
                </a:lnTo>
                <a:lnTo>
                  <a:pt x="5841" y="11683"/>
                </a:lnTo>
                <a:lnTo>
                  <a:pt x="9740" y="7785"/>
                </a:lnTo>
                <a:lnTo>
                  <a:pt x="11683" y="7785"/>
                </a:lnTo>
                <a:lnTo>
                  <a:pt x="11683" y="1943"/>
                </a:lnTo>
                <a:lnTo>
                  <a:pt x="9740" y="0"/>
                </a:lnTo>
                <a:close/>
              </a:path>
            </a:pathLst>
          </a:custGeom>
          <a:solidFill>
            <a:srgbClr val="000000"/>
          </a:solidFill>
        </p:spPr>
        <p:txBody>
          <a:bodyPr wrap="square" lIns="0" tIns="0" rIns="0" bIns="0" rtlCol="0"/>
          <a:lstStyle/>
          <a:p>
            <a:endParaRPr/>
          </a:p>
        </p:txBody>
      </p:sp>
      <p:sp>
        <p:nvSpPr>
          <p:cNvPr id="43" name="object 43"/>
          <p:cNvSpPr/>
          <p:nvPr/>
        </p:nvSpPr>
        <p:spPr>
          <a:xfrm>
            <a:off x="2051557" y="3429253"/>
            <a:ext cx="12065" cy="12065"/>
          </a:xfrm>
          <a:custGeom>
            <a:avLst/>
            <a:gdLst/>
            <a:ahLst/>
            <a:cxnLst/>
            <a:rect l="l" t="t" r="r" b="b"/>
            <a:pathLst>
              <a:path w="12064" h="12064">
                <a:moveTo>
                  <a:pt x="9740" y="0"/>
                </a:moveTo>
                <a:lnTo>
                  <a:pt x="3898" y="0"/>
                </a:lnTo>
                <a:lnTo>
                  <a:pt x="0" y="3898"/>
                </a:lnTo>
                <a:lnTo>
                  <a:pt x="0" y="5841"/>
                </a:lnTo>
                <a:lnTo>
                  <a:pt x="5841" y="11683"/>
                </a:lnTo>
                <a:lnTo>
                  <a:pt x="9740" y="7785"/>
                </a:lnTo>
                <a:lnTo>
                  <a:pt x="11683" y="7785"/>
                </a:lnTo>
                <a:lnTo>
                  <a:pt x="11683" y="1943"/>
                </a:lnTo>
                <a:lnTo>
                  <a:pt x="9740" y="0"/>
                </a:lnTo>
                <a:close/>
              </a:path>
            </a:pathLst>
          </a:custGeom>
          <a:solidFill>
            <a:srgbClr val="000000"/>
          </a:solidFill>
        </p:spPr>
        <p:txBody>
          <a:bodyPr wrap="square" lIns="0" tIns="0" rIns="0" bIns="0" rtlCol="0"/>
          <a:lstStyle/>
          <a:p>
            <a:endParaRPr/>
          </a:p>
        </p:txBody>
      </p:sp>
      <p:sp>
        <p:nvSpPr>
          <p:cNvPr id="44" name="object 44"/>
          <p:cNvSpPr/>
          <p:nvPr/>
        </p:nvSpPr>
        <p:spPr>
          <a:xfrm>
            <a:off x="2051557" y="3452621"/>
            <a:ext cx="12065" cy="12065"/>
          </a:xfrm>
          <a:custGeom>
            <a:avLst/>
            <a:gdLst/>
            <a:ahLst/>
            <a:cxnLst/>
            <a:rect l="l" t="t" r="r" b="b"/>
            <a:pathLst>
              <a:path w="12064" h="12064">
                <a:moveTo>
                  <a:pt x="9740" y="0"/>
                </a:moveTo>
                <a:lnTo>
                  <a:pt x="3898" y="0"/>
                </a:lnTo>
                <a:lnTo>
                  <a:pt x="0" y="3898"/>
                </a:lnTo>
                <a:lnTo>
                  <a:pt x="0" y="5841"/>
                </a:lnTo>
                <a:lnTo>
                  <a:pt x="5841" y="11683"/>
                </a:lnTo>
                <a:lnTo>
                  <a:pt x="9740" y="7785"/>
                </a:lnTo>
                <a:lnTo>
                  <a:pt x="11683" y="7785"/>
                </a:lnTo>
                <a:lnTo>
                  <a:pt x="11683" y="1943"/>
                </a:lnTo>
                <a:lnTo>
                  <a:pt x="9740" y="0"/>
                </a:lnTo>
                <a:close/>
              </a:path>
            </a:pathLst>
          </a:custGeom>
          <a:solidFill>
            <a:srgbClr val="000000"/>
          </a:solidFill>
        </p:spPr>
        <p:txBody>
          <a:bodyPr wrap="square" lIns="0" tIns="0" rIns="0" bIns="0" rtlCol="0"/>
          <a:lstStyle/>
          <a:p>
            <a:endParaRPr/>
          </a:p>
        </p:txBody>
      </p:sp>
      <p:sp>
        <p:nvSpPr>
          <p:cNvPr id="45" name="object 45"/>
          <p:cNvSpPr/>
          <p:nvPr/>
        </p:nvSpPr>
        <p:spPr>
          <a:xfrm>
            <a:off x="2051557" y="3475990"/>
            <a:ext cx="12065" cy="12065"/>
          </a:xfrm>
          <a:custGeom>
            <a:avLst/>
            <a:gdLst/>
            <a:ahLst/>
            <a:cxnLst/>
            <a:rect l="l" t="t" r="r" b="b"/>
            <a:pathLst>
              <a:path w="12064" h="12064">
                <a:moveTo>
                  <a:pt x="9740" y="0"/>
                </a:moveTo>
                <a:lnTo>
                  <a:pt x="3898" y="0"/>
                </a:lnTo>
                <a:lnTo>
                  <a:pt x="0" y="3898"/>
                </a:lnTo>
                <a:lnTo>
                  <a:pt x="0" y="5841"/>
                </a:lnTo>
                <a:lnTo>
                  <a:pt x="5841" y="11683"/>
                </a:lnTo>
                <a:lnTo>
                  <a:pt x="9740" y="7785"/>
                </a:lnTo>
                <a:lnTo>
                  <a:pt x="11683" y="7785"/>
                </a:lnTo>
                <a:lnTo>
                  <a:pt x="11683" y="1943"/>
                </a:lnTo>
                <a:lnTo>
                  <a:pt x="9740" y="0"/>
                </a:lnTo>
                <a:close/>
              </a:path>
            </a:pathLst>
          </a:custGeom>
          <a:solidFill>
            <a:srgbClr val="000000"/>
          </a:solidFill>
        </p:spPr>
        <p:txBody>
          <a:bodyPr wrap="square" lIns="0" tIns="0" rIns="0" bIns="0" rtlCol="0"/>
          <a:lstStyle/>
          <a:p>
            <a:endParaRPr/>
          </a:p>
        </p:txBody>
      </p:sp>
      <p:sp>
        <p:nvSpPr>
          <p:cNvPr id="46" name="object 46"/>
          <p:cNvSpPr/>
          <p:nvPr/>
        </p:nvSpPr>
        <p:spPr>
          <a:xfrm>
            <a:off x="2051557" y="3499358"/>
            <a:ext cx="12065" cy="12065"/>
          </a:xfrm>
          <a:custGeom>
            <a:avLst/>
            <a:gdLst/>
            <a:ahLst/>
            <a:cxnLst/>
            <a:rect l="l" t="t" r="r" b="b"/>
            <a:pathLst>
              <a:path w="12064" h="12064">
                <a:moveTo>
                  <a:pt x="9740" y="0"/>
                </a:moveTo>
                <a:lnTo>
                  <a:pt x="3898" y="0"/>
                </a:lnTo>
                <a:lnTo>
                  <a:pt x="0" y="3898"/>
                </a:lnTo>
                <a:lnTo>
                  <a:pt x="0" y="5841"/>
                </a:lnTo>
                <a:lnTo>
                  <a:pt x="5841" y="11683"/>
                </a:lnTo>
                <a:lnTo>
                  <a:pt x="9740" y="7785"/>
                </a:lnTo>
                <a:lnTo>
                  <a:pt x="11683" y="7785"/>
                </a:lnTo>
                <a:lnTo>
                  <a:pt x="11683" y="1943"/>
                </a:lnTo>
                <a:lnTo>
                  <a:pt x="9740" y="0"/>
                </a:lnTo>
                <a:close/>
              </a:path>
            </a:pathLst>
          </a:custGeom>
          <a:solidFill>
            <a:srgbClr val="000000"/>
          </a:solidFill>
        </p:spPr>
        <p:txBody>
          <a:bodyPr wrap="square" lIns="0" tIns="0" rIns="0" bIns="0" rtlCol="0"/>
          <a:lstStyle/>
          <a:p>
            <a:endParaRPr/>
          </a:p>
        </p:txBody>
      </p:sp>
      <p:sp>
        <p:nvSpPr>
          <p:cNvPr id="47" name="object 47"/>
          <p:cNvSpPr/>
          <p:nvPr/>
        </p:nvSpPr>
        <p:spPr>
          <a:xfrm>
            <a:off x="2051557" y="3522726"/>
            <a:ext cx="12065" cy="12065"/>
          </a:xfrm>
          <a:custGeom>
            <a:avLst/>
            <a:gdLst/>
            <a:ahLst/>
            <a:cxnLst/>
            <a:rect l="l" t="t" r="r" b="b"/>
            <a:pathLst>
              <a:path w="12064" h="12064">
                <a:moveTo>
                  <a:pt x="9740" y="0"/>
                </a:moveTo>
                <a:lnTo>
                  <a:pt x="3898" y="0"/>
                </a:lnTo>
                <a:lnTo>
                  <a:pt x="0" y="3898"/>
                </a:lnTo>
                <a:lnTo>
                  <a:pt x="0" y="5841"/>
                </a:lnTo>
                <a:lnTo>
                  <a:pt x="5841" y="11683"/>
                </a:lnTo>
                <a:lnTo>
                  <a:pt x="9740" y="7785"/>
                </a:lnTo>
                <a:lnTo>
                  <a:pt x="11683" y="7785"/>
                </a:lnTo>
                <a:lnTo>
                  <a:pt x="11683" y="1943"/>
                </a:lnTo>
                <a:lnTo>
                  <a:pt x="9740" y="0"/>
                </a:lnTo>
                <a:close/>
              </a:path>
            </a:pathLst>
          </a:custGeom>
          <a:solidFill>
            <a:srgbClr val="000000"/>
          </a:solidFill>
        </p:spPr>
        <p:txBody>
          <a:bodyPr wrap="square" lIns="0" tIns="0" rIns="0" bIns="0" rtlCol="0"/>
          <a:lstStyle/>
          <a:p>
            <a:endParaRPr/>
          </a:p>
        </p:txBody>
      </p:sp>
      <p:sp>
        <p:nvSpPr>
          <p:cNvPr id="48" name="object 48"/>
          <p:cNvSpPr/>
          <p:nvPr/>
        </p:nvSpPr>
        <p:spPr>
          <a:xfrm>
            <a:off x="2051557" y="3546094"/>
            <a:ext cx="12065" cy="12065"/>
          </a:xfrm>
          <a:custGeom>
            <a:avLst/>
            <a:gdLst/>
            <a:ahLst/>
            <a:cxnLst/>
            <a:rect l="l" t="t" r="r" b="b"/>
            <a:pathLst>
              <a:path w="12064" h="12064">
                <a:moveTo>
                  <a:pt x="9740" y="0"/>
                </a:moveTo>
                <a:lnTo>
                  <a:pt x="3898" y="0"/>
                </a:lnTo>
                <a:lnTo>
                  <a:pt x="0" y="3898"/>
                </a:lnTo>
                <a:lnTo>
                  <a:pt x="0" y="5841"/>
                </a:lnTo>
                <a:lnTo>
                  <a:pt x="5841" y="11683"/>
                </a:lnTo>
                <a:lnTo>
                  <a:pt x="9740" y="7785"/>
                </a:lnTo>
                <a:lnTo>
                  <a:pt x="11683" y="7785"/>
                </a:lnTo>
                <a:lnTo>
                  <a:pt x="11683" y="1943"/>
                </a:lnTo>
                <a:lnTo>
                  <a:pt x="9740" y="0"/>
                </a:lnTo>
                <a:close/>
              </a:path>
            </a:pathLst>
          </a:custGeom>
          <a:solidFill>
            <a:srgbClr val="000000"/>
          </a:solidFill>
        </p:spPr>
        <p:txBody>
          <a:bodyPr wrap="square" lIns="0" tIns="0" rIns="0" bIns="0" rtlCol="0"/>
          <a:lstStyle/>
          <a:p>
            <a:endParaRPr/>
          </a:p>
        </p:txBody>
      </p:sp>
      <p:sp>
        <p:nvSpPr>
          <p:cNvPr id="49" name="object 49"/>
          <p:cNvSpPr/>
          <p:nvPr/>
        </p:nvSpPr>
        <p:spPr>
          <a:xfrm>
            <a:off x="2051557" y="3569461"/>
            <a:ext cx="12065" cy="12065"/>
          </a:xfrm>
          <a:custGeom>
            <a:avLst/>
            <a:gdLst/>
            <a:ahLst/>
            <a:cxnLst/>
            <a:rect l="l" t="t" r="r" b="b"/>
            <a:pathLst>
              <a:path w="12064" h="12064">
                <a:moveTo>
                  <a:pt x="9740" y="0"/>
                </a:moveTo>
                <a:lnTo>
                  <a:pt x="3898" y="0"/>
                </a:lnTo>
                <a:lnTo>
                  <a:pt x="0" y="3898"/>
                </a:lnTo>
                <a:lnTo>
                  <a:pt x="0" y="5841"/>
                </a:lnTo>
                <a:lnTo>
                  <a:pt x="5841" y="11683"/>
                </a:lnTo>
                <a:lnTo>
                  <a:pt x="9740" y="7785"/>
                </a:lnTo>
                <a:lnTo>
                  <a:pt x="11683" y="7785"/>
                </a:lnTo>
                <a:lnTo>
                  <a:pt x="11683" y="1943"/>
                </a:lnTo>
                <a:lnTo>
                  <a:pt x="9740" y="0"/>
                </a:lnTo>
                <a:close/>
              </a:path>
            </a:pathLst>
          </a:custGeom>
          <a:solidFill>
            <a:srgbClr val="000000"/>
          </a:solidFill>
        </p:spPr>
        <p:txBody>
          <a:bodyPr wrap="square" lIns="0" tIns="0" rIns="0" bIns="0" rtlCol="0"/>
          <a:lstStyle/>
          <a:p>
            <a:endParaRPr/>
          </a:p>
        </p:txBody>
      </p:sp>
      <p:sp>
        <p:nvSpPr>
          <p:cNvPr id="50" name="object 50"/>
          <p:cNvSpPr/>
          <p:nvPr/>
        </p:nvSpPr>
        <p:spPr>
          <a:xfrm>
            <a:off x="2051557" y="3592829"/>
            <a:ext cx="12065" cy="12065"/>
          </a:xfrm>
          <a:custGeom>
            <a:avLst/>
            <a:gdLst/>
            <a:ahLst/>
            <a:cxnLst/>
            <a:rect l="l" t="t" r="r" b="b"/>
            <a:pathLst>
              <a:path w="12064" h="12064">
                <a:moveTo>
                  <a:pt x="9740" y="0"/>
                </a:moveTo>
                <a:lnTo>
                  <a:pt x="3898" y="0"/>
                </a:lnTo>
                <a:lnTo>
                  <a:pt x="0" y="3898"/>
                </a:lnTo>
                <a:lnTo>
                  <a:pt x="0" y="5841"/>
                </a:lnTo>
                <a:lnTo>
                  <a:pt x="5841" y="11683"/>
                </a:lnTo>
                <a:lnTo>
                  <a:pt x="9740" y="7785"/>
                </a:lnTo>
                <a:lnTo>
                  <a:pt x="11683" y="7785"/>
                </a:lnTo>
                <a:lnTo>
                  <a:pt x="11683" y="1943"/>
                </a:lnTo>
                <a:lnTo>
                  <a:pt x="9740" y="0"/>
                </a:lnTo>
                <a:close/>
              </a:path>
            </a:pathLst>
          </a:custGeom>
          <a:solidFill>
            <a:srgbClr val="000000"/>
          </a:solidFill>
        </p:spPr>
        <p:txBody>
          <a:bodyPr wrap="square" lIns="0" tIns="0" rIns="0" bIns="0" rtlCol="0"/>
          <a:lstStyle/>
          <a:p>
            <a:endParaRPr/>
          </a:p>
        </p:txBody>
      </p:sp>
      <p:sp>
        <p:nvSpPr>
          <p:cNvPr id="51" name="object 51"/>
          <p:cNvSpPr/>
          <p:nvPr/>
        </p:nvSpPr>
        <p:spPr>
          <a:xfrm>
            <a:off x="2051557" y="3616197"/>
            <a:ext cx="12065" cy="12065"/>
          </a:xfrm>
          <a:custGeom>
            <a:avLst/>
            <a:gdLst/>
            <a:ahLst/>
            <a:cxnLst/>
            <a:rect l="l" t="t" r="r" b="b"/>
            <a:pathLst>
              <a:path w="12064" h="12064">
                <a:moveTo>
                  <a:pt x="9740" y="0"/>
                </a:moveTo>
                <a:lnTo>
                  <a:pt x="3898" y="0"/>
                </a:lnTo>
                <a:lnTo>
                  <a:pt x="0" y="3898"/>
                </a:lnTo>
                <a:lnTo>
                  <a:pt x="0" y="5841"/>
                </a:lnTo>
                <a:lnTo>
                  <a:pt x="5841" y="11683"/>
                </a:lnTo>
                <a:lnTo>
                  <a:pt x="9740" y="7785"/>
                </a:lnTo>
                <a:lnTo>
                  <a:pt x="11683" y="7785"/>
                </a:lnTo>
                <a:lnTo>
                  <a:pt x="11683" y="1943"/>
                </a:lnTo>
                <a:lnTo>
                  <a:pt x="9740" y="0"/>
                </a:lnTo>
                <a:close/>
              </a:path>
            </a:pathLst>
          </a:custGeom>
          <a:solidFill>
            <a:srgbClr val="000000"/>
          </a:solidFill>
        </p:spPr>
        <p:txBody>
          <a:bodyPr wrap="square" lIns="0" tIns="0" rIns="0" bIns="0" rtlCol="0"/>
          <a:lstStyle/>
          <a:p>
            <a:endParaRPr/>
          </a:p>
        </p:txBody>
      </p:sp>
      <p:sp>
        <p:nvSpPr>
          <p:cNvPr id="52" name="object 52"/>
          <p:cNvSpPr/>
          <p:nvPr/>
        </p:nvSpPr>
        <p:spPr>
          <a:xfrm>
            <a:off x="2051557" y="3639565"/>
            <a:ext cx="12065" cy="12065"/>
          </a:xfrm>
          <a:custGeom>
            <a:avLst/>
            <a:gdLst/>
            <a:ahLst/>
            <a:cxnLst/>
            <a:rect l="l" t="t" r="r" b="b"/>
            <a:pathLst>
              <a:path w="12064" h="12064">
                <a:moveTo>
                  <a:pt x="9740" y="0"/>
                </a:moveTo>
                <a:lnTo>
                  <a:pt x="3898" y="0"/>
                </a:lnTo>
                <a:lnTo>
                  <a:pt x="0" y="3898"/>
                </a:lnTo>
                <a:lnTo>
                  <a:pt x="0" y="5842"/>
                </a:lnTo>
                <a:lnTo>
                  <a:pt x="5841" y="11684"/>
                </a:lnTo>
                <a:lnTo>
                  <a:pt x="9740" y="7785"/>
                </a:lnTo>
                <a:lnTo>
                  <a:pt x="11683" y="7785"/>
                </a:lnTo>
                <a:lnTo>
                  <a:pt x="11683" y="1943"/>
                </a:lnTo>
                <a:lnTo>
                  <a:pt x="9740" y="0"/>
                </a:lnTo>
                <a:close/>
              </a:path>
            </a:pathLst>
          </a:custGeom>
          <a:solidFill>
            <a:srgbClr val="000000"/>
          </a:solidFill>
        </p:spPr>
        <p:txBody>
          <a:bodyPr wrap="square" lIns="0" tIns="0" rIns="0" bIns="0" rtlCol="0"/>
          <a:lstStyle/>
          <a:p>
            <a:endParaRPr/>
          </a:p>
        </p:txBody>
      </p:sp>
      <p:sp>
        <p:nvSpPr>
          <p:cNvPr id="53" name="object 53"/>
          <p:cNvSpPr/>
          <p:nvPr/>
        </p:nvSpPr>
        <p:spPr>
          <a:xfrm>
            <a:off x="2051557" y="3662934"/>
            <a:ext cx="12065" cy="12065"/>
          </a:xfrm>
          <a:custGeom>
            <a:avLst/>
            <a:gdLst/>
            <a:ahLst/>
            <a:cxnLst/>
            <a:rect l="l" t="t" r="r" b="b"/>
            <a:pathLst>
              <a:path w="12064" h="12064">
                <a:moveTo>
                  <a:pt x="9740" y="0"/>
                </a:moveTo>
                <a:lnTo>
                  <a:pt x="3898" y="0"/>
                </a:lnTo>
                <a:lnTo>
                  <a:pt x="0" y="3898"/>
                </a:lnTo>
                <a:lnTo>
                  <a:pt x="0" y="5842"/>
                </a:lnTo>
                <a:lnTo>
                  <a:pt x="5841" y="11684"/>
                </a:lnTo>
                <a:lnTo>
                  <a:pt x="9740" y="7785"/>
                </a:lnTo>
                <a:lnTo>
                  <a:pt x="11683" y="7785"/>
                </a:lnTo>
                <a:lnTo>
                  <a:pt x="11683" y="1943"/>
                </a:lnTo>
                <a:lnTo>
                  <a:pt x="9740" y="0"/>
                </a:lnTo>
                <a:close/>
              </a:path>
            </a:pathLst>
          </a:custGeom>
          <a:solidFill>
            <a:srgbClr val="000000"/>
          </a:solidFill>
        </p:spPr>
        <p:txBody>
          <a:bodyPr wrap="square" lIns="0" tIns="0" rIns="0" bIns="0" rtlCol="0"/>
          <a:lstStyle/>
          <a:p>
            <a:endParaRPr/>
          </a:p>
        </p:txBody>
      </p:sp>
      <p:sp>
        <p:nvSpPr>
          <p:cNvPr id="54" name="object 54"/>
          <p:cNvSpPr/>
          <p:nvPr/>
        </p:nvSpPr>
        <p:spPr>
          <a:xfrm>
            <a:off x="2051557" y="3686302"/>
            <a:ext cx="12065" cy="12065"/>
          </a:xfrm>
          <a:custGeom>
            <a:avLst/>
            <a:gdLst/>
            <a:ahLst/>
            <a:cxnLst/>
            <a:rect l="l" t="t" r="r" b="b"/>
            <a:pathLst>
              <a:path w="12064" h="12064">
                <a:moveTo>
                  <a:pt x="9740" y="0"/>
                </a:moveTo>
                <a:lnTo>
                  <a:pt x="3898" y="0"/>
                </a:lnTo>
                <a:lnTo>
                  <a:pt x="0" y="3898"/>
                </a:lnTo>
                <a:lnTo>
                  <a:pt x="0" y="5842"/>
                </a:lnTo>
                <a:lnTo>
                  <a:pt x="5841" y="11684"/>
                </a:lnTo>
                <a:lnTo>
                  <a:pt x="9740" y="7785"/>
                </a:lnTo>
                <a:lnTo>
                  <a:pt x="11683" y="7785"/>
                </a:lnTo>
                <a:lnTo>
                  <a:pt x="11683" y="1943"/>
                </a:lnTo>
                <a:lnTo>
                  <a:pt x="9740" y="0"/>
                </a:lnTo>
                <a:close/>
              </a:path>
            </a:pathLst>
          </a:custGeom>
          <a:solidFill>
            <a:srgbClr val="000000"/>
          </a:solidFill>
        </p:spPr>
        <p:txBody>
          <a:bodyPr wrap="square" lIns="0" tIns="0" rIns="0" bIns="0" rtlCol="0"/>
          <a:lstStyle/>
          <a:p>
            <a:endParaRPr/>
          </a:p>
        </p:txBody>
      </p:sp>
      <p:sp>
        <p:nvSpPr>
          <p:cNvPr id="55" name="object 55"/>
          <p:cNvSpPr/>
          <p:nvPr/>
        </p:nvSpPr>
        <p:spPr>
          <a:xfrm>
            <a:off x="2051557" y="3709670"/>
            <a:ext cx="12065" cy="12065"/>
          </a:xfrm>
          <a:custGeom>
            <a:avLst/>
            <a:gdLst/>
            <a:ahLst/>
            <a:cxnLst/>
            <a:rect l="l" t="t" r="r" b="b"/>
            <a:pathLst>
              <a:path w="12064" h="12064">
                <a:moveTo>
                  <a:pt x="9740" y="0"/>
                </a:moveTo>
                <a:lnTo>
                  <a:pt x="3898" y="0"/>
                </a:lnTo>
                <a:lnTo>
                  <a:pt x="0" y="3898"/>
                </a:lnTo>
                <a:lnTo>
                  <a:pt x="0" y="5841"/>
                </a:lnTo>
                <a:lnTo>
                  <a:pt x="5841" y="11683"/>
                </a:lnTo>
                <a:lnTo>
                  <a:pt x="9740" y="7785"/>
                </a:lnTo>
                <a:lnTo>
                  <a:pt x="11683" y="7785"/>
                </a:lnTo>
                <a:lnTo>
                  <a:pt x="11683" y="1943"/>
                </a:lnTo>
                <a:lnTo>
                  <a:pt x="9740" y="0"/>
                </a:lnTo>
                <a:close/>
              </a:path>
            </a:pathLst>
          </a:custGeom>
          <a:solidFill>
            <a:srgbClr val="000000"/>
          </a:solidFill>
        </p:spPr>
        <p:txBody>
          <a:bodyPr wrap="square" lIns="0" tIns="0" rIns="0" bIns="0" rtlCol="0"/>
          <a:lstStyle/>
          <a:p>
            <a:endParaRPr/>
          </a:p>
        </p:txBody>
      </p:sp>
      <p:sp>
        <p:nvSpPr>
          <p:cNvPr id="56" name="object 56"/>
          <p:cNvSpPr/>
          <p:nvPr/>
        </p:nvSpPr>
        <p:spPr>
          <a:xfrm>
            <a:off x="2051557" y="3733038"/>
            <a:ext cx="12065" cy="12065"/>
          </a:xfrm>
          <a:custGeom>
            <a:avLst/>
            <a:gdLst/>
            <a:ahLst/>
            <a:cxnLst/>
            <a:rect l="l" t="t" r="r" b="b"/>
            <a:pathLst>
              <a:path w="12064" h="12064">
                <a:moveTo>
                  <a:pt x="9740" y="0"/>
                </a:moveTo>
                <a:lnTo>
                  <a:pt x="3898" y="0"/>
                </a:lnTo>
                <a:lnTo>
                  <a:pt x="0" y="3898"/>
                </a:lnTo>
                <a:lnTo>
                  <a:pt x="0" y="5842"/>
                </a:lnTo>
                <a:lnTo>
                  <a:pt x="5841" y="11684"/>
                </a:lnTo>
                <a:lnTo>
                  <a:pt x="9740" y="7785"/>
                </a:lnTo>
                <a:lnTo>
                  <a:pt x="11683" y="7785"/>
                </a:lnTo>
                <a:lnTo>
                  <a:pt x="11683" y="1943"/>
                </a:lnTo>
                <a:lnTo>
                  <a:pt x="9740" y="0"/>
                </a:lnTo>
                <a:close/>
              </a:path>
            </a:pathLst>
          </a:custGeom>
          <a:solidFill>
            <a:srgbClr val="000000"/>
          </a:solidFill>
        </p:spPr>
        <p:txBody>
          <a:bodyPr wrap="square" lIns="0" tIns="0" rIns="0" bIns="0" rtlCol="0"/>
          <a:lstStyle/>
          <a:p>
            <a:endParaRPr/>
          </a:p>
        </p:txBody>
      </p:sp>
      <p:sp>
        <p:nvSpPr>
          <p:cNvPr id="57" name="object 57"/>
          <p:cNvSpPr/>
          <p:nvPr/>
        </p:nvSpPr>
        <p:spPr>
          <a:xfrm>
            <a:off x="2051557" y="3756405"/>
            <a:ext cx="12065" cy="12065"/>
          </a:xfrm>
          <a:custGeom>
            <a:avLst/>
            <a:gdLst/>
            <a:ahLst/>
            <a:cxnLst/>
            <a:rect l="l" t="t" r="r" b="b"/>
            <a:pathLst>
              <a:path w="12064" h="12064">
                <a:moveTo>
                  <a:pt x="9740" y="0"/>
                </a:moveTo>
                <a:lnTo>
                  <a:pt x="3898" y="0"/>
                </a:lnTo>
                <a:lnTo>
                  <a:pt x="0" y="3898"/>
                </a:lnTo>
                <a:lnTo>
                  <a:pt x="0" y="5842"/>
                </a:lnTo>
                <a:lnTo>
                  <a:pt x="5841" y="11684"/>
                </a:lnTo>
                <a:lnTo>
                  <a:pt x="9740" y="7785"/>
                </a:lnTo>
                <a:lnTo>
                  <a:pt x="11683" y="7785"/>
                </a:lnTo>
                <a:lnTo>
                  <a:pt x="11683" y="1943"/>
                </a:lnTo>
                <a:lnTo>
                  <a:pt x="9740" y="0"/>
                </a:lnTo>
                <a:close/>
              </a:path>
            </a:pathLst>
          </a:custGeom>
          <a:solidFill>
            <a:srgbClr val="000000"/>
          </a:solidFill>
        </p:spPr>
        <p:txBody>
          <a:bodyPr wrap="square" lIns="0" tIns="0" rIns="0" bIns="0" rtlCol="0"/>
          <a:lstStyle/>
          <a:p>
            <a:endParaRPr/>
          </a:p>
        </p:txBody>
      </p:sp>
      <p:sp>
        <p:nvSpPr>
          <p:cNvPr id="58" name="object 58"/>
          <p:cNvSpPr/>
          <p:nvPr/>
        </p:nvSpPr>
        <p:spPr>
          <a:xfrm>
            <a:off x="2051557" y="3779773"/>
            <a:ext cx="12065" cy="12065"/>
          </a:xfrm>
          <a:custGeom>
            <a:avLst/>
            <a:gdLst/>
            <a:ahLst/>
            <a:cxnLst/>
            <a:rect l="l" t="t" r="r" b="b"/>
            <a:pathLst>
              <a:path w="12064" h="12064">
                <a:moveTo>
                  <a:pt x="9740" y="0"/>
                </a:moveTo>
                <a:lnTo>
                  <a:pt x="3898" y="0"/>
                </a:lnTo>
                <a:lnTo>
                  <a:pt x="0" y="3898"/>
                </a:lnTo>
                <a:lnTo>
                  <a:pt x="0" y="5842"/>
                </a:lnTo>
                <a:lnTo>
                  <a:pt x="5841" y="11684"/>
                </a:lnTo>
                <a:lnTo>
                  <a:pt x="9740" y="7785"/>
                </a:lnTo>
                <a:lnTo>
                  <a:pt x="11683" y="7785"/>
                </a:lnTo>
                <a:lnTo>
                  <a:pt x="11683" y="1943"/>
                </a:lnTo>
                <a:lnTo>
                  <a:pt x="9740" y="0"/>
                </a:lnTo>
                <a:close/>
              </a:path>
            </a:pathLst>
          </a:custGeom>
          <a:solidFill>
            <a:srgbClr val="000000"/>
          </a:solidFill>
        </p:spPr>
        <p:txBody>
          <a:bodyPr wrap="square" lIns="0" tIns="0" rIns="0" bIns="0" rtlCol="0"/>
          <a:lstStyle/>
          <a:p>
            <a:endParaRPr/>
          </a:p>
        </p:txBody>
      </p:sp>
      <p:sp>
        <p:nvSpPr>
          <p:cNvPr id="59" name="object 59"/>
          <p:cNvSpPr/>
          <p:nvPr/>
        </p:nvSpPr>
        <p:spPr>
          <a:xfrm>
            <a:off x="2051557" y="3803141"/>
            <a:ext cx="12065" cy="12065"/>
          </a:xfrm>
          <a:custGeom>
            <a:avLst/>
            <a:gdLst/>
            <a:ahLst/>
            <a:cxnLst/>
            <a:rect l="l" t="t" r="r" b="b"/>
            <a:pathLst>
              <a:path w="12064" h="12064">
                <a:moveTo>
                  <a:pt x="9740" y="0"/>
                </a:moveTo>
                <a:lnTo>
                  <a:pt x="3898" y="0"/>
                </a:lnTo>
                <a:lnTo>
                  <a:pt x="0" y="3898"/>
                </a:lnTo>
                <a:lnTo>
                  <a:pt x="0" y="5842"/>
                </a:lnTo>
                <a:lnTo>
                  <a:pt x="5841" y="11684"/>
                </a:lnTo>
                <a:lnTo>
                  <a:pt x="9740" y="7785"/>
                </a:lnTo>
                <a:lnTo>
                  <a:pt x="11683" y="7785"/>
                </a:lnTo>
                <a:lnTo>
                  <a:pt x="11683" y="1943"/>
                </a:lnTo>
                <a:lnTo>
                  <a:pt x="9740" y="0"/>
                </a:lnTo>
                <a:close/>
              </a:path>
            </a:pathLst>
          </a:custGeom>
          <a:solidFill>
            <a:srgbClr val="000000"/>
          </a:solidFill>
        </p:spPr>
        <p:txBody>
          <a:bodyPr wrap="square" lIns="0" tIns="0" rIns="0" bIns="0" rtlCol="0"/>
          <a:lstStyle/>
          <a:p>
            <a:endParaRPr/>
          </a:p>
        </p:txBody>
      </p:sp>
      <p:sp>
        <p:nvSpPr>
          <p:cNvPr id="60" name="object 60"/>
          <p:cNvSpPr/>
          <p:nvPr/>
        </p:nvSpPr>
        <p:spPr>
          <a:xfrm>
            <a:off x="2051557" y="3826509"/>
            <a:ext cx="12065" cy="12065"/>
          </a:xfrm>
          <a:custGeom>
            <a:avLst/>
            <a:gdLst/>
            <a:ahLst/>
            <a:cxnLst/>
            <a:rect l="l" t="t" r="r" b="b"/>
            <a:pathLst>
              <a:path w="12064" h="12064">
                <a:moveTo>
                  <a:pt x="9740" y="0"/>
                </a:moveTo>
                <a:lnTo>
                  <a:pt x="3898" y="0"/>
                </a:lnTo>
                <a:lnTo>
                  <a:pt x="0" y="3898"/>
                </a:lnTo>
                <a:lnTo>
                  <a:pt x="0" y="5842"/>
                </a:lnTo>
                <a:lnTo>
                  <a:pt x="5841" y="11684"/>
                </a:lnTo>
                <a:lnTo>
                  <a:pt x="9740" y="7785"/>
                </a:lnTo>
                <a:lnTo>
                  <a:pt x="11683" y="7785"/>
                </a:lnTo>
                <a:lnTo>
                  <a:pt x="11683" y="1943"/>
                </a:lnTo>
                <a:lnTo>
                  <a:pt x="9740" y="0"/>
                </a:lnTo>
                <a:close/>
              </a:path>
            </a:pathLst>
          </a:custGeom>
          <a:solidFill>
            <a:srgbClr val="000000"/>
          </a:solidFill>
        </p:spPr>
        <p:txBody>
          <a:bodyPr wrap="square" lIns="0" tIns="0" rIns="0" bIns="0" rtlCol="0"/>
          <a:lstStyle/>
          <a:p>
            <a:endParaRPr/>
          </a:p>
        </p:txBody>
      </p:sp>
      <p:sp>
        <p:nvSpPr>
          <p:cNvPr id="61" name="object 61"/>
          <p:cNvSpPr/>
          <p:nvPr/>
        </p:nvSpPr>
        <p:spPr>
          <a:xfrm>
            <a:off x="2051557" y="3849878"/>
            <a:ext cx="12065" cy="12065"/>
          </a:xfrm>
          <a:custGeom>
            <a:avLst/>
            <a:gdLst/>
            <a:ahLst/>
            <a:cxnLst/>
            <a:rect l="l" t="t" r="r" b="b"/>
            <a:pathLst>
              <a:path w="12064" h="12064">
                <a:moveTo>
                  <a:pt x="9740" y="0"/>
                </a:moveTo>
                <a:lnTo>
                  <a:pt x="3898" y="0"/>
                </a:lnTo>
                <a:lnTo>
                  <a:pt x="0" y="3898"/>
                </a:lnTo>
                <a:lnTo>
                  <a:pt x="0" y="5842"/>
                </a:lnTo>
                <a:lnTo>
                  <a:pt x="5841" y="11684"/>
                </a:lnTo>
                <a:lnTo>
                  <a:pt x="9740" y="7785"/>
                </a:lnTo>
                <a:lnTo>
                  <a:pt x="11683" y="7785"/>
                </a:lnTo>
                <a:lnTo>
                  <a:pt x="11683" y="1943"/>
                </a:lnTo>
                <a:lnTo>
                  <a:pt x="9740" y="0"/>
                </a:lnTo>
                <a:close/>
              </a:path>
            </a:pathLst>
          </a:custGeom>
          <a:solidFill>
            <a:srgbClr val="000000"/>
          </a:solidFill>
        </p:spPr>
        <p:txBody>
          <a:bodyPr wrap="square" lIns="0" tIns="0" rIns="0" bIns="0" rtlCol="0"/>
          <a:lstStyle/>
          <a:p>
            <a:endParaRPr/>
          </a:p>
        </p:txBody>
      </p:sp>
      <p:sp>
        <p:nvSpPr>
          <p:cNvPr id="62" name="object 62"/>
          <p:cNvSpPr/>
          <p:nvPr/>
        </p:nvSpPr>
        <p:spPr>
          <a:xfrm>
            <a:off x="2051557" y="3873246"/>
            <a:ext cx="12065" cy="12065"/>
          </a:xfrm>
          <a:custGeom>
            <a:avLst/>
            <a:gdLst/>
            <a:ahLst/>
            <a:cxnLst/>
            <a:rect l="l" t="t" r="r" b="b"/>
            <a:pathLst>
              <a:path w="12064" h="12064">
                <a:moveTo>
                  <a:pt x="9740" y="0"/>
                </a:moveTo>
                <a:lnTo>
                  <a:pt x="3898" y="0"/>
                </a:lnTo>
                <a:lnTo>
                  <a:pt x="0" y="3898"/>
                </a:lnTo>
                <a:lnTo>
                  <a:pt x="0" y="5841"/>
                </a:lnTo>
                <a:lnTo>
                  <a:pt x="5841" y="11683"/>
                </a:lnTo>
                <a:lnTo>
                  <a:pt x="9740" y="7785"/>
                </a:lnTo>
                <a:lnTo>
                  <a:pt x="11683" y="7785"/>
                </a:lnTo>
                <a:lnTo>
                  <a:pt x="11683" y="1943"/>
                </a:lnTo>
                <a:lnTo>
                  <a:pt x="9740" y="0"/>
                </a:lnTo>
                <a:close/>
              </a:path>
            </a:pathLst>
          </a:custGeom>
          <a:solidFill>
            <a:srgbClr val="000000"/>
          </a:solidFill>
        </p:spPr>
        <p:txBody>
          <a:bodyPr wrap="square" lIns="0" tIns="0" rIns="0" bIns="0" rtlCol="0"/>
          <a:lstStyle/>
          <a:p>
            <a:endParaRPr/>
          </a:p>
        </p:txBody>
      </p:sp>
      <p:sp>
        <p:nvSpPr>
          <p:cNvPr id="63" name="object 63"/>
          <p:cNvSpPr/>
          <p:nvPr/>
        </p:nvSpPr>
        <p:spPr>
          <a:xfrm>
            <a:off x="2051557" y="3896614"/>
            <a:ext cx="12065" cy="12065"/>
          </a:xfrm>
          <a:custGeom>
            <a:avLst/>
            <a:gdLst/>
            <a:ahLst/>
            <a:cxnLst/>
            <a:rect l="l" t="t" r="r" b="b"/>
            <a:pathLst>
              <a:path w="12064" h="12064">
                <a:moveTo>
                  <a:pt x="9740" y="0"/>
                </a:moveTo>
                <a:lnTo>
                  <a:pt x="3898" y="0"/>
                </a:lnTo>
                <a:lnTo>
                  <a:pt x="0" y="3898"/>
                </a:lnTo>
                <a:lnTo>
                  <a:pt x="0" y="5842"/>
                </a:lnTo>
                <a:lnTo>
                  <a:pt x="5841" y="11684"/>
                </a:lnTo>
                <a:lnTo>
                  <a:pt x="9740" y="7785"/>
                </a:lnTo>
                <a:lnTo>
                  <a:pt x="11683" y="7785"/>
                </a:lnTo>
                <a:lnTo>
                  <a:pt x="11683" y="1943"/>
                </a:lnTo>
                <a:lnTo>
                  <a:pt x="9740" y="0"/>
                </a:lnTo>
                <a:close/>
              </a:path>
            </a:pathLst>
          </a:custGeom>
          <a:solidFill>
            <a:srgbClr val="000000"/>
          </a:solidFill>
        </p:spPr>
        <p:txBody>
          <a:bodyPr wrap="square" lIns="0" tIns="0" rIns="0" bIns="0" rtlCol="0"/>
          <a:lstStyle/>
          <a:p>
            <a:endParaRPr/>
          </a:p>
        </p:txBody>
      </p:sp>
      <p:sp>
        <p:nvSpPr>
          <p:cNvPr id="64" name="object 64"/>
          <p:cNvSpPr/>
          <p:nvPr/>
        </p:nvSpPr>
        <p:spPr>
          <a:xfrm>
            <a:off x="2051557" y="3919982"/>
            <a:ext cx="12065" cy="12065"/>
          </a:xfrm>
          <a:custGeom>
            <a:avLst/>
            <a:gdLst/>
            <a:ahLst/>
            <a:cxnLst/>
            <a:rect l="l" t="t" r="r" b="b"/>
            <a:pathLst>
              <a:path w="12064" h="12064">
                <a:moveTo>
                  <a:pt x="9740" y="0"/>
                </a:moveTo>
                <a:lnTo>
                  <a:pt x="3898" y="0"/>
                </a:lnTo>
                <a:lnTo>
                  <a:pt x="0" y="3898"/>
                </a:lnTo>
                <a:lnTo>
                  <a:pt x="0" y="5842"/>
                </a:lnTo>
                <a:lnTo>
                  <a:pt x="5841" y="11684"/>
                </a:lnTo>
                <a:lnTo>
                  <a:pt x="9740" y="7785"/>
                </a:lnTo>
                <a:lnTo>
                  <a:pt x="11683" y="7785"/>
                </a:lnTo>
                <a:lnTo>
                  <a:pt x="11683" y="1943"/>
                </a:lnTo>
                <a:lnTo>
                  <a:pt x="9740" y="0"/>
                </a:lnTo>
                <a:close/>
              </a:path>
            </a:pathLst>
          </a:custGeom>
          <a:solidFill>
            <a:srgbClr val="000000"/>
          </a:solidFill>
        </p:spPr>
        <p:txBody>
          <a:bodyPr wrap="square" lIns="0" tIns="0" rIns="0" bIns="0" rtlCol="0"/>
          <a:lstStyle/>
          <a:p>
            <a:endParaRPr/>
          </a:p>
        </p:txBody>
      </p:sp>
      <p:sp>
        <p:nvSpPr>
          <p:cNvPr id="65" name="object 65"/>
          <p:cNvSpPr/>
          <p:nvPr/>
        </p:nvSpPr>
        <p:spPr>
          <a:xfrm>
            <a:off x="4648225" y="1600238"/>
            <a:ext cx="3797604" cy="2527744"/>
          </a:xfrm>
          <a:prstGeom prst="rect">
            <a:avLst/>
          </a:prstGeom>
          <a:blipFill>
            <a:blip r:embed="rId3" cstate="print"/>
            <a:stretch>
              <a:fillRect/>
            </a:stretch>
          </a:blipFill>
        </p:spPr>
        <p:txBody>
          <a:bodyPr wrap="square" lIns="0" tIns="0" rIns="0" bIns="0" rtlCol="0"/>
          <a:lstStyle/>
          <a:p>
            <a:endParaRPr/>
          </a:p>
        </p:txBody>
      </p:sp>
      <p:sp>
        <p:nvSpPr>
          <p:cNvPr id="66" name="object 66"/>
          <p:cNvSpPr/>
          <p:nvPr/>
        </p:nvSpPr>
        <p:spPr>
          <a:xfrm>
            <a:off x="4988721" y="4572024"/>
            <a:ext cx="569595" cy="400050"/>
          </a:xfrm>
          <a:custGeom>
            <a:avLst/>
            <a:gdLst/>
            <a:ahLst/>
            <a:cxnLst/>
            <a:rect l="l" t="t" r="r" b="b"/>
            <a:pathLst>
              <a:path w="569595" h="400050">
                <a:moveTo>
                  <a:pt x="0" y="0"/>
                </a:moveTo>
                <a:lnTo>
                  <a:pt x="568977" y="0"/>
                </a:lnTo>
                <a:lnTo>
                  <a:pt x="568977" y="400047"/>
                </a:lnTo>
                <a:lnTo>
                  <a:pt x="0" y="400047"/>
                </a:lnTo>
                <a:lnTo>
                  <a:pt x="0" y="0"/>
                </a:lnTo>
                <a:close/>
              </a:path>
            </a:pathLst>
          </a:custGeom>
          <a:solidFill>
            <a:srgbClr val="FFFFFF"/>
          </a:solidFill>
        </p:spPr>
        <p:txBody>
          <a:bodyPr wrap="square" lIns="0" tIns="0" rIns="0" bIns="0" rtlCol="0"/>
          <a:lstStyle/>
          <a:p>
            <a:endParaRPr/>
          </a:p>
        </p:txBody>
      </p:sp>
      <p:sp>
        <p:nvSpPr>
          <p:cNvPr id="67" name="object 67"/>
          <p:cNvSpPr txBox="1"/>
          <p:nvPr/>
        </p:nvSpPr>
        <p:spPr>
          <a:xfrm>
            <a:off x="5089652" y="4600194"/>
            <a:ext cx="483234" cy="772160"/>
          </a:xfrm>
          <a:prstGeom prst="rect">
            <a:avLst/>
          </a:prstGeom>
        </p:spPr>
        <p:txBody>
          <a:bodyPr vert="horz" wrap="square" lIns="0" tIns="12700" rIns="0" bIns="0" rtlCol="0">
            <a:spAutoFit/>
          </a:bodyPr>
          <a:lstStyle/>
          <a:p>
            <a:pPr marL="12700">
              <a:lnSpc>
                <a:spcPct val="100000"/>
              </a:lnSpc>
              <a:spcBef>
                <a:spcPts val="100"/>
              </a:spcBef>
            </a:pPr>
            <a:r>
              <a:rPr sz="1400" spc="30" dirty="0">
                <a:latin typeface="Times New Roman"/>
                <a:cs typeface="Times New Roman"/>
              </a:rPr>
              <a:t>f(n)</a:t>
            </a:r>
            <a:endParaRPr sz="1400">
              <a:latin typeface="Times New Roman"/>
              <a:cs typeface="Times New Roman"/>
            </a:endParaRPr>
          </a:p>
          <a:p>
            <a:pPr>
              <a:lnSpc>
                <a:spcPct val="100000"/>
              </a:lnSpc>
              <a:spcBef>
                <a:spcPts val="45"/>
              </a:spcBef>
            </a:pPr>
            <a:endParaRPr sz="2150">
              <a:latin typeface="Times New Roman"/>
              <a:cs typeface="Times New Roman"/>
            </a:endParaRPr>
          </a:p>
          <a:p>
            <a:pPr marL="12700">
              <a:lnSpc>
                <a:spcPct val="100000"/>
              </a:lnSpc>
            </a:pPr>
            <a:r>
              <a:rPr sz="1400" spc="30" dirty="0">
                <a:latin typeface="Times New Roman"/>
                <a:cs typeface="Times New Roman"/>
              </a:rPr>
              <a:t>c</a:t>
            </a:r>
            <a:r>
              <a:rPr sz="1350" spc="82" baseline="-12345" dirty="0">
                <a:latin typeface="Times New Roman"/>
                <a:cs typeface="Times New Roman"/>
              </a:rPr>
              <a:t>1</a:t>
            </a:r>
            <a:r>
              <a:rPr sz="1400" spc="30" dirty="0">
                <a:latin typeface="Times New Roman"/>
                <a:cs typeface="Times New Roman"/>
              </a:rPr>
              <a:t>g</a:t>
            </a:r>
            <a:r>
              <a:rPr sz="1400" spc="25" dirty="0">
                <a:latin typeface="Times New Roman"/>
                <a:cs typeface="Times New Roman"/>
              </a:rPr>
              <a:t>(</a:t>
            </a:r>
            <a:r>
              <a:rPr sz="1400" spc="20" dirty="0">
                <a:latin typeface="Times New Roman"/>
                <a:cs typeface="Times New Roman"/>
              </a:rPr>
              <a:t>n)</a:t>
            </a:r>
            <a:endParaRPr sz="1400">
              <a:latin typeface="Times New Roman"/>
              <a:cs typeface="Times New Roman"/>
            </a:endParaRPr>
          </a:p>
        </p:txBody>
      </p:sp>
      <p:sp>
        <p:nvSpPr>
          <p:cNvPr id="68" name="object 68"/>
          <p:cNvSpPr/>
          <p:nvPr/>
        </p:nvSpPr>
        <p:spPr>
          <a:xfrm>
            <a:off x="4135254" y="5772158"/>
            <a:ext cx="427355" cy="400050"/>
          </a:xfrm>
          <a:custGeom>
            <a:avLst/>
            <a:gdLst/>
            <a:ahLst/>
            <a:cxnLst/>
            <a:rect l="l" t="t" r="r" b="b"/>
            <a:pathLst>
              <a:path w="427354" h="400050">
                <a:moveTo>
                  <a:pt x="0" y="0"/>
                </a:moveTo>
                <a:lnTo>
                  <a:pt x="426733" y="0"/>
                </a:lnTo>
                <a:lnTo>
                  <a:pt x="426733" y="400045"/>
                </a:lnTo>
                <a:lnTo>
                  <a:pt x="0" y="400045"/>
                </a:lnTo>
                <a:lnTo>
                  <a:pt x="0" y="0"/>
                </a:lnTo>
                <a:close/>
              </a:path>
            </a:pathLst>
          </a:custGeom>
          <a:solidFill>
            <a:srgbClr val="FFFFFF"/>
          </a:solidFill>
        </p:spPr>
        <p:txBody>
          <a:bodyPr wrap="square" lIns="0" tIns="0" rIns="0" bIns="0" rtlCol="0"/>
          <a:lstStyle/>
          <a:p>
            <a:endParaRPr/>
          </a:p>
        </p:txBody>
      </p:sp>
      <p:sp>
        <p:nvSpPr>
          <p:cNvPr id="69" name="object 69"/>
          <p:cNvSpPr txBox="1"/>
          <p:nvPr/>
        </p:nvSpPr>
        <p:spPr>
          <a:xfrm>
            <a:off x="4135254" y="5772158"/>
            <a:ext cx="427355" cy="261620"/>
          </a:xfrm>
          <a:prstGeom prst="rect">
            <a:avLst/>
          </a:prstGeom>
          <a:solidFill>
            <a:srgbClr val="FFFFFF"/>
          </a:solidFill>
        </p:spPr>
        <p:txBody>
          <a:bodyPr vert="horz" wrap="square" lIns="0" tIns="40640" rIns="0" bIns="0" rtlCol="0">
            <a:spAutoFit/>
          </a:bodyPr>
          <a:lstStyle/>
          <a:p>
            <a:pPr marL="113030">
              <a:lnSpc>
                <a:spcPct val="100000"/>
              </a:lnSpc>
              <a:spcBef>
                <a:spcPts val="320"/>
              </a:spcBef>
            </a:pPr>
            <a:r>
              <a:rPr sz="1400" spc="45" dirty="0">
                <a:latin typeface="Times New Roman"/>
                <a:cs typeface="Times New Roman"/>
              </a:rPr>
              <a:t>n</a:t>
            </a:r>
            <a:r>
              <a:rPr sz="1350" spc="67" baseline="-12345" dirty="0">
                <a:latin typeface="Times New Roman"/>
                <a:cs typeface="Times New Roman"/>
              </a:rPr>
              <a:t>0</a:t>
            </a:r>
            <a:endParaRPr sz="1350" baseline="-12345">
              <a:latin typeface="Times New Roman"/>
              <a:cs typeface="Times New Roman"/>
            </a:endParaRPr>
          </a:p>
        </p:txBody>
      </p:sp>
      <p:sp>
        <p:nvSpPr>
          <p:cNvPr id="70" name="object 70"/>
          <p:cNvSpPr txBox="1"/>
          <p:nvPr/>
        </p:nvSpPr>
        <p:spPr>
          <a:xfrm>
            <a:off x="6126676" y="5772158"/>
            <a:ext cx="427355" cy="400050"/>
          </a:xfrm>
          <a:prstGeom prst="rect">
            <a:avLst/>
          </a:prstGeom>
          <a:solidFill>
            <a:srgbClr val="FFFFFF"/>
          </a:solidFill>
        </p:spPr>
        <p:txBody>
          <a:bodyPr vert="horz" wrap="square" lIns="0" tIns="40640" rIns="0" bIns="0" rtlCol="0">
            <a:spAutoFit/>
          </a:bodyPr>
          <a:lstStyle/>
          <a:p>
            <a:pPr marL="113030">
              <a:lnSpc>
                <a:spcPct val="100000"/>
              </a:lnSpc>
              <a:spcBef>
                <a:spcPts val="320"/>
              </a:spcBef>
            </a:pPr>
            <a:r>
              <a:rPr sz="1400" spc="45" dirty="0">
                <a:latin typeface="Times New Roman"/>
                <a:cs typeface="Times New Roman"/>
              </a:rPr>
              <a:t>n</a:t>
            </a:r>
            <a:endParaRPr sz="1400">
              <a:latin typeface="Times New Roman"/>
              <a:cs typeface="Times New Roman"/>
            </a:endParaRPr>
          </a:p>
        </p:txBody>
      </p:sp>
      <p:sp>
        <p:nvSpPr>
          <p:cNvPr id="71" name="object 71"/>
          <p:cNvSpPr/>
          <p:nvPr/>
        </p:nvSpPr>
        <p:spPr>
          <a:xfrm>
            <a:off x="2570564" y="6038856"/>
            <a:ext cx="3436620" cy="0"/>
          </a:xfrm>
          <a:custGeom>
            <a:avLst/>
            <a:gdLst/>
            <a:ahLst/>
            <a:cxnLst/>
            <a:rect l="l" t="t" r="r" b="b"/>
            <a:pathLst>
              <a:path w="3436620">
                <a:moveTo>
                  <a:pt x="0" y="0"/>
                </a:moveTo>
                <a:lnTo>
                  <a:pt x="3436625" y="0"/>
                </a:lnTo>
              </a:path>
            </a:pathLst>
          </a:custGeom>
          <a:ln w="10667">
            <a:solidFill>
              <a:srgbClr val="000000"/>
            </a:solidFill>
          </a:ln>
        </p:spPr>
        <p:txBody>
          <a:bodyPr wrap="square" lIns="0" tIns="0" rIns="0" bIns="0" rtlCol="0"/>
          <a:lstStyle/>
          <a:p>
            <a:endParaRPr/>
          </a:p>
        </p:txBody>
      </p:sp>
      <p:sp>
        <p:nvSpPr>
          <p:cNvPr id="72" name="object 72"/>
          <p:cNvSpPr/>
          <p:nvPr/>
        </p:nvSpPr>
        <p:spPr>
          <a:xfrm>
            <a:off x="6003397" y="5981961"/>
            <a:ext cx="125730" cy="115570"/>
          </a:xfrm>
          <a:custGeom>
            <a:avLst/>
            <a:gdLst/>
            <a:ahLst/>
            <a:cxnLst/>
            <a:rect l="l" t="t" r="r" b="b"/>
            <a:pathLst>
              <a:path w="125729" h="115570">
                <a:moveTo>
                  <a:pt x="0" y="115569"/>
                </a:moveTo>
                <a:lnTo>
                  <a:pt x="0" y="0"/>
                </a:lnTo>
                <a:lnTo>
                  <a:pt x="125175" y="58671"/>
                </a:lnTo>
                <a:lnTo>
                  <a:pt x="0" y="115569"/>
                </a:lnTo>
                <a:close/>
              </a:path>
            </a:pathLst>
          </a:custGeom>
          <a:solidFill>
            <a:srgbClr val="000000"/>
          </a:solidFill>
        </p:spPr>
        <p:txBody>
          <a:bodyPr wrap="square" lIns="0" tIns="0" rIns="0" bIns="0" rtlCol="0"/>
          <a:lstStyle/>
          <a:p>
            <a:endParaRPr/>
          </a:p>
        </p:txBody>
      </p:sp>
      <p:sp>
        <p:nvSpPr>
          <p:cNvPr id="73" name="object 73"/>
          <p:cNvSpPr/>
          <p:nvPr/>
        </p:nvSpPr>
        <p:spPr>
          <a:xfrm>
            <a:off x="2570564" y="4283983"/>
            <a:ext cx="0" cy="1755139"/>
          </a:xfrm>
          <a:custGeom>
            <a:avLst/>
            <a:gdLst/>
            <a:ahLst/>
            <a:cxnLst/>
            <a:rect l="l" t="t" r="r" b="b"/>
            <a:pathLst>
              <a:path h="1755139">
                <a:moveTo>
                  <a:pt x="0" y="1754873"/>
                </a:moveTo>
                <a:lnTo>
                  <a:pt x="0" y="0"/>
                </a:lnTo>
              </a:path>
            </a:pathLst>
          </a:custGeom>
          <a:ln w="11379">
            <a:solidFill>
              <a:srgbClr val="000000"/>
            </a:solidFill>
          </a:ln>
        </p:spPr>
        <p:txBody>
          <a:bodyPr wrap="square" lIns="0" tIns="0" rIns="0" bIns="0" rtlCol="0"/>
          <a:lstStyle/>
          <a:p>
            <a:endParaRPr/>
          </a:p>
        </p:txBody>
      </p:sp>
      <p:sp>
        <p:nvSpPr>
          <p:cNvPr id="74" name="object 74"/>
          <p:cNvSpPr/>
          <p:nvPr/>
        </p:nvSpPr>
        <p:spPr>
          <a:xfrm>
            <a:off x="2509873" y="4173755"/>
            <a:ext cx="123825" cy="115570"/>
          </a:xfrm>
          <a:custGeom>
            <a:avLst/>
            <a:gdLst/>
            <a:ahLst/>
            <a:cxnLst/>
            <a:rect l="l" t="t" r="r" b="b"/>
            <a:pathLst>
              <a:path w="123825" h="115570">
                <a:moveTo>
                  <a:pt x="123278" y="115569"/>
                </a:moveTo>
                <a:lnTo>
                  <a:pt x="0" y="115569"/>
                </a:lnTo>
                <a:lnTo>
                  <a:pt x="60690" y="0"/>
                </a:lnTo>
                <a:lnTo>
                  <a:pt x="123278" y="115569"/>
                </a:lnTo>
                <a:close/>
              </a:path>
            </a:pathLst>
          </a:custGeom>
          <a:solidFill>
            <a:srgbClr val="000000"/>
          </a:solidFill>
        </p:spPr>
        <p:txBody>
          <a:bodyPr wrap="square" lIns="0" tIns="0" rIns="0" bIns="0" rtlCol="0"/>
          <a:lstStyle/>
          <a:p>
            <a:endParaRPr/>
          </a:p>
        </p:txBody>
      </p:sp>
      <p:sp>
        <p:nvSpPr>
          <p:cNvPr id="75" name="object 75"/>
          <p:cNvSpPr/>
          <p:nvPr/>
        </p:nvSpPr>
        <p:spPr>
          <a:xfrm>
            <a:off x="4129564" y="4833390"/>
            <a:ext cx="11430" cy="10795"/>
          </a:xfrm>
          <a:custGeom>
            <a:avLst/>
            <a:gdLst/>
            <a:ahLst/>
            <a:cxnLst/>
            <a:rect l="l" t="t" r="r" b="b"/>
            <a:pathLst>
              <a:path w="11429" h="10795">
                <a:moveTo>
                  <a:pt x="5689" y="10667"/>
                </a:moveTo>
                <a:lnTo>
                  <a:pt x="0" y="5332"/>
                </a:lnTo>
                <a:lnTo>
                  <a:pt x="5689" y="0"/>
                </a:lnTo>
                <a:lnTo>
                  <a:pt x="11379" y="5332"/>
                </a:lnTo>
                <a:lnTo>
                  <a:pt x="11379" y="7110"/>
                </a:lnTo>
                <a:lnTo>
                  <a:pt x="9482" y="7110"/>
                </a:lnTo>
                <a:lnTo>
                  <a:pt x="5689" y="10667"/>
                </a:lnTo>
                <a:close/>
              </a:path>
            </a:pathLst>
          </a:custGeom>
          <a:solidFill>
            <a:srgbClr val="000000"/>
          </a:solidFill>
        </p:spPr>
        <p:txBody>
          <a:bodyPr wrap="square" lIns="0" tIns="0" rIns="0" bIns="0" rtlCol="0"/>
          <a:lstStyle/>
          <a:p>
            <a:endParaRPr/>
          </a:p>
        </p:txBody>
      </p:sp>
      <p:sp>
        <p:nvSpPr>
          <p:cNvPr id="76" name="object 76"/>
          <p:cNvSpPr/>
          <p:nvPr/>
        </p:nvSpPr>
        <p:spPr>
          <a:xfrm>
            <a:off x="4129564" y="4854724"/>
            <a:ext cx="11430" cy="10795"/>
          </a:xfrm>
          <a:custGeom>
            <a:avLst/>
            <a:gdLst/>
            <a:ahLst/>
            <a:cxnLst/>
            <a:rect l="l" t="t" r="r" b="b"/>
            <a:pathLst>
              <a:path w="11429" h="10795">
                <a:moveTo>
                  <a:pt x="5689" y="10667"/>
                </a:moveTo>
                <a:lnTo>
                  <a:pt x="0" y="5333"/>
                </a:lnTo>
                <a:lnTo>
                  <a:pt x="0" y="3554"/>
                </a:lnTo>
                <a:lnTo>
                  <a:pt x="3793" y="0"/>
                </a:lnTo>
                <a:lnTo>
                  <a:pt x="9482" y="0"/>
                </a:lnTo>
                <a:lnTo>
                  <a:pt x="11379" y="1777"/>
                </a:lnTo>
                <a:lnTo>
                  <a:pt x="11379" y="7111"/>
                </a:lnTo>
                <a:lnTo>
                  <a:pt x="9482" y="7111"/>
                </a:lnTo>
                <a:lnTo>
                  <a:pt x="5689" y="10667"/>
                </a:lnTo>
                <a:close/>
              </a:path>
            </a:pathLst>
          </a:custGeom>
          <a:solidFill>
            <a:srgbClr val="000000"/>
          </a:solidFill>
        </p:spPr>
        <p:txBody>
          <a:bodyPr wrap="square" lIns="0" tIns="0" rIns="0" bIns="0" rtlCol="0"/>
          <a:lstStyle/>
          <a:p>
            <a:endParaRPr/>
          </a:p>
        </p:txBody>
      </p:sp>
      <p:sp>
        <p:nvSpPr>
          <p:cNvPr id="77" name="object 77"/>
          <p:cNvSpPr/>
          <p:nvPr/>
        </p:nvSpPr>
        <p:spPr>
          <a:xfrm>
            <a:off x="4129564" y="4876060"/>
            <a:ext cx="11430" cy="10795"/>
          </a:xfrm>
          <a:custGeom>
            <a:avLst/>
            <a:gdLst/>
            <a:ahLst/>
            <a:cxnLst/>
            <a:rect l="l" t="t" r="r" b="b"/>
            <a:pathLst>
              <a:path w="11429" h="10795">
                <a:moveTo>
                  <a:pt x="5689" y="10667"/>
                </a:moveTo>
                <a:lnTo>
                  <a:pt x="0" y="5333"/>
                </a:lnTo>
                <a:lnTo>
                  <a:pt x="0" y="3555"/>
                </a:lnTo>
                <a:lnTo>
                  <a:pt x="3793" y="0"/>
                </a:lnTo>
                <a:lnTo>
                  <a:pt x="9482" y="0"/>
                </a:lnTo>
                <a:lnTo>
                  <a:pt x="11379" y="1777"/>
                </a:lnTo>
                <a:lnTo>
                  <a:pt x="11379" y="7111"/>
                </a:lnTo>
                <a:lnTo>
                  <a:pt x="9482" y="7111"/>
                </a:lnTo>
                <a:lnTo>
                  <a:pt x="5689" y="10667"/>
                </a:lnTo>
                <a:close/>
              </a:path>
            </a:pathLst>
          </a:custGeom>
          <a:solidFill>
            <a:srgbClr val="000000"/>
          </a:solidFill>
        </p:spPr>
        <p:txBody>
          <a:bodyPr wrap="square" lIns="0" tIns="0" rIns="0" bIns="0" rtlCol="0"/>
          <a:lstStyle/>
          <a:p>
            <a:endParaRPr/>
          </a:p>
        </p:txBody>
      </p:sp>
      <p:sp>
        <p:nvSpPr>
          <p:cNvPr id="78" name="object 78"/>
          <p:cNvSpPr/>
          <p:nvPr/>
        </p:nvSpPr>
        <p:spPr>
          <a:xfrm>
            <a:off x="4129564" y="4897398"/>
            <a:ext cx="11430" cy="10795"/>
          </a:xfrm>
          <a:custGeom>
            <a:avLst/>
            <a:gdLst/>
            <a:ahLst/>
            <a:cxnLst/>
            <a:rect l="l" t="t" r="r" b="b"/>
            <a:pathLst>
              <a:path w="11429" h="10795">
                <a:moveTo>
                  <a:pt x="5689" y="10667"/>
                </a:moveTo>
                <a:lnTo>
                  <a:pt x="0" y="5332"/>
                </a:lnTo>
                <a:lnTo>
                  <a:pt x="0" y="3554"/>
                </a:lnTo>
                <a:lnTo>
                  <a:pt x="3793" y="0"/>
                </a:lnTo>
                <a:lnTo>
                  <a:pt x="9482" y="0"/>
                </a:lnTo>
                <a:lnTo>
                  <a:pt x="11379" y="1776"/>
                </a:lnTo>
                <a:lnTo>
                  <a:pt x="11379" y="7110"/>
                </a:lnTo>
                <a:lnTo>
                  <a:pt x="9482" y="7110"/>
                </a:lnTo>
                <a:lnTo>
                  <a:pt x="5689" y="10667"/>
                </a:lnTo>
                <a:close/>
              </a:path>
            </a:pathLst>
          </a:custGeom>
          <a:solidFill>
            <a:srgbClr val="000000"/>
          </a:solidFill>
        </p:spPr>
        <p:txBody>
          <a:bodyPr wrap="square" lIns="0" tIns="0" rIns="0" bIns="0" rtlCol="0"/>
          <a:lstStyle/>
          <a:p>
            <a:endParaRPr/>
          </a:p>
        </p:txBody>
      </p:sp>
      <p:sp>
        <p:nvSpPr>
          <p:cNvPr id="79" name="object 79"/>
          <p:cNvSpPr/>
          <p:nvPr/>
        </p:nvSpPr>
        <p:spPr>
          <a:xfrm>
            <a:off x="4129564" y="4918732"/>
            <a:ext cx="11430" cy="10795"/>
          </a:xfrm>
          <a:custGeom>
            <a:avLst/>
            <a:gdLst/>
            <a:ahLst/>
            <a:cxnLst/>
            <a:rect l="l" t="t" r="r" b="b"/>
            <a:pathLst>
              <a:path w="11429" h="10795">
                <a:moveTo>
                  <a:pt x="5689" y="10667"/>
                </a:moveTo>
                <a:lnTo>
                  <a:pt x="0" y="5333"/>
                </a:lnTo>
                <a:lnTo>
                  <a:pt x="0" y="3554"/>
                </a:lnTo>
                <a:lnTo>
                  <a:pt x="3793" y="0"/>
                </a:lnTo>
                <a:lnTo>
                  <a:pt x="9482" y="0"/>
                </a:lnTo>
                <a:lnTo>
                  <a:pt x="11379" y="1777"/>
                </a:lnTo>
                <a:lnTo>
                  <a:pt x="11379" y="7111"/>
                </a:lnTo>
                <a:lnTo>
                  <a:pt x="9482" y="7111"/>
                </a:lnTo>
                <a:lnTo>
                  <a:pt x="5689" y="10667"/>
                </a:lnTo>
                <a:close/>
              </a:path>
            </a:pathLst>
          </a:custGeom>
          <a:solidFill>
            <a:srgbClr val="000000"/>
          </a:solidFill>
        </p:spPr>
        <p:txBody>
          <a:bodyPr wrap="square" lIns="0" tIns="0" rIns="0" bIns="0" rtlCol="0"/>
          <a:lstStyle/>
          <a:p>
            <a:endParaRPr/>
          </a:p>
        </p:txBody>
      </p:sp>
      <p:sp>
        <p:nvSpPr>
          <p:cNvPr id="80" name="object 80"/>
          <p:cNvSpPr/>
          <p:nvPr/>
        </p:nvSpPr>
        <p:spPr>
          <a:xfrm>
            <a:off x="4129564" y="4940068"/>
            <a:ext cx="11430" cy="10795"/>
          </a:xfrm>
          <a:custGeom>
            <a:avLst/>
            <a:gdLst/>
            <a:ahLst/>
            <a:cxnLst/>
            <a:rect l="l" t="t" r="r" b="b"/>
            <a:pathLst>
              <a:path w="11429" h="10795">
                <a:moveTo>
                  <a:pt x="5689" y="10667"/>
                </a:moveTo>
                <a:lnTo>
                  <a:pt x="0" y="5333"/>
                </a:lnTo>
                <a:lnTo>
                  <a:pt x="0" y="3555"/>
                </a:lnTo>
                <a:lnTo>
                  <a:pt x="3793" y="0"/>
                </a:lnTo>
                <a:lnTo>
                  <a:pt x="9482" y="0"/>
                </a:lnTo>
                <a:lnTo>
                  <a:pt x="11379" y="1777"/>
                </a:lnTo>
                <a:lnTo>
                  <a:pt x="11379" y="7111"/>
                </a:lnTo>
                <a:lnTo>
                  <a:pt x="9482" y="7111"/>
                </a:lnTo>
                <a:lnTo>
                  <a:pt x="5689" y="10667"/>
                </a:lnTo>
                <a:close/>
              </a:path>
            </a:pathLst>
          </a:custGeom>
          <a:solidFill>
            <a:srgbClr val="000000"/>
          </a:solidFill>
        </p:spPr>
        <p:txBody>
          <a:bodyPr wrap="square" lIns="0" tIns="0" rIns="0" bIns="0" rtlCol="0"/>
          <a:lstStyle/>
          <a:p>
            <a:endParaRPr/>
          </a:p>
        </p:txBody>
      </p:sp>
      <p:sp>
        <p:nvSpPr>
          <p:cNvPr id="81" name="object 81"/>
          <p:cNvSpPr/>
          <p:nvPr/>
        </p:nvSpPr>
        <p:spPr>
          <a:xfrm>
            <a:off x="4129564" y="4961405"/>
            <a:ext cx="11430" cy="10795"/>
          </a:xfrm>
          <a:custGeom>
            <a:avLst/>
            <a:gdLst/>
            <a:ahLst/>
            <a:cxnLst/>
            <a:rect l="l" t="t" r="r" b="b"/>
            <a:pathLst>
              <a:path w="11429" h="10795">
                <a:moveTo>
                  <a:pt x="5689" y="10667"/>
                </a:moveTo>
                <a:lnTo>
                  <a:pt x="0" y="5332"/>
                </a:lnTo>
                <a:lnTo>
                  <a:pt x="0" y="3554"/>
                </a:lnTo>
                <a:lnTo>
                  <a:pt x="3793" y="0"/>
                </a:lnTo>
                <a:lnTo>
                  <a:pt x="9482" y="0"/>
                </a:lnTo>
                <a:lnTo>
                  <a:pt x="11379" y="1776"/>
                </a:lnTo>
                <a:lnTo>
                  <a:pt x="11379" y="7110"/>
                </a:lnTo>
                <a:lnTo>
                  <a:pt x="9482" y="7110"/>
                </a:lnTo>
                <a:lnTo>
                  <a:pt x="5689" y="10667"/>
                </a:lnTo>
                <a:close/>
              </a:path>
            </a:pathLst>
          </a:custGeom>
          <a:solidFill>
            <a:srgbClr val="000000"/>
          </a:solidFill>
        </p:spPr>
        <p:txBody>
          <a:bodyPr wrap="square" lIns="0" tIns="0" rIns="0" bIns="0" rtlCol="0"/>
          <a:lstStyle/>
          <a:p>
            <a:endParaRPr/>
          </a:p>
        </p:txBody>
      </p:sp>
      <p:sp>
        <p:nvSpPr>
          <p:cNvPr id="82" name="object 82"/>
          <p:cNvSpPr/>
          <p:nvPr/>
        </p:nvSpPr>
        <p:spPr>
          <a:xfrm>
            <a:off x="4129564" y="4982739"/>
            <a:ext cx="11430" cy="10795"/>
          </a:xfrm>
          <a:custGeom>
            <a:avLst/>
            <a:gdLst/>
            <a:ahLst/>
            <a:cxnLst/>
            <a:rect l="l" t="t" r="r" b="b"/>
            <a:pathLst>
              <a:path w="11429" h="10795">
                <a:moveTo>
                  <a:pt x="5689" y="10667"/>
                </a:moveTo>
                <a:lnTo>
                  <a:pt x="0" y="5333"/>
                </a:lnTo>
                <a:lnTo>
                  <a:pt x="0" y="3554"/>
                </a:lnTo>
                <a:lnTo>
                  <a:pt x="3793" y="0"/>
                </a:lnTo>
                <a:lnTo>
                  <a:pt x="9482" y="0"/>
                </a:lnTo>
                <a:lnTo>
                  <a:pt x="11379" y="1777"/>
                </a:lnTo>
                <a:lnTo>
                  <a:pt x="11379" y="7111"/>
                </a:lnTo>
                <a:lnTo>
                  <a:pt x="9482" y="7111"/>
                </a:lnTo>
                <a:lnTo>
                  <a:pt x="5689" y="10667"/>
                </a:lnTo>
                <a:close/>
              </a:path>
            </a:pathLst>
          </a:custGeom>
          <a:solidFill>
            <a:srgbClr val="000000"/>
          </a:solidFill>
        </p:spPr>
        <p:txBody>
          <a:bodyPr wrap="square" lIns="0" tIns="0" rIns="0" bIns="0" rtlCol="0"/>
          <a:lstStyle/>
          <a:p>
            <a:endParaRPr/>
          </a:p>
        </p:txBody>
      </p:sp>
      <p:sp>
        <p:nvSpPr>
          <p:cNvPr id="83" name="object 83"/>
          <p:cNvSpPr/>
          <p:nvPr/>
        </p:nvSpPr>
        <p:spPr>
          <a:xfrm>
            <a:off x="4129564" y="5004075"/>
            <a:ext cx="11430" cy="10795"/>
          </a:xfrm>
          <a:custGeom>
            <a:avLst/>
            <a:gdLst/>
            <a:ahLst/>
            <a:cxnLst/>
            <a:rect l="l" t="t" r="r" b="b"/>
            <a:pathLst>
              <a:path w="11429" h="10795">
                <a:moveTo>
                  <a:pt x="5689" y="10667"/>
                </a:moveTo>
                <a:lnTo>
                  <a:pt x="0" y="5333"/>
                </a:lnTo>
                <a:lnTo>
                  <a:pt x="0" y="3555"/>
                </a:lnTo>
                <a:lnTo>
                  <a:pt x="3793" y="0"/>
                </a:lnTo>
                <a:lnTo>
                  <a:pt x="9482" y="0"/>
                </a:lnTo>
                <a:lnTo>
                  <a:pt x="11379" y="1777"/>
                </a:lnTo>
                <a:lnTo>
                  <a:pt x="11379" y="7111"/>
                </a:lnTo>
                <a:lnTo>
                  <a:pt x="9482" y="7111"/>
                </a:lnTo>
                <a:lnTo>
                  <a:pt x="5689" y="10667"/>
                </a:lnTo>
                <a:close/>
              </a:path>
            </a:pathLst>
          </a:custGeom>
          <a:solidFill>
            <a:srgbClr val="000000"/>
          </a:solidFill>
        </p:spPr>
        <p:txBody>
          <a:bodyPr wrap="square" lIns="0" tIns="0" rIns="0" bIns="0" rtlCol="0"/>
          <a:lstStyle/>
          <a:p>
            <a:endParaRPr/>
          </a:p>
        </p:txBody>
      </p:sp>
      <p:sp>
        <p:nvSpPr>
          <p:cNvPr id="84" name="object 84"/>
          <p:cNvSpPr/>
          <p:nvPr/>
        </p:nvSpPr>
        <p:spPr>
          <a:xfrm>
            <a:off x="4129564" y="5025413"/>
            <a:ext cx="11430" cy="10795"/>
          </a:xfrm>
          <a:custGeom>
            <a:avLst/>
            <a:gdLst/>
            <a:ahLst/>
            <a:cxnLst/>
            <a:rect l="l" t="t" r="r" b="b"/>
            <a:pathLst>
              <a:path w="11429" h="10795">
                <a:moveTo>
                  <a:pt x="5689" y="10667"/>
                </a:moveTo>
                <a:lnTo>
                  <a:pt x="0" y="5332"/>
                </a:lnTo>
                <a:lnTo>
                  <a:pt x="0" y="3554"/>
                </a:lnTo>
                <a:lnTo>
                  <a:pt x="3793" y="0"/>
                </a:lnTo>
                <a:lnTo>
                  <a:pt x="9482" y="0"/>
                </a:lnTo>
                <a:lnTo>
                  <a:pt x="11379" y="1776"/>
                </a:lnTo>
                <a:lnTo>
                  <a:pt x="11379" y="7110"/>
                </a:lnTo>
                <a:lnTo>
                  <a:pt x="9482" y="7110"/>
                </a:lnTo>
                <a:lnTo>
                  <a:pt x="5689" y="10667"/>
                </a:lnTo>
                <a:close/>
              </a:path>
            </a:pathLst>
          </a:custGeom>
          <a:solidFill>
            <a:srgbClr val="000000"/>
          </a:solidFill>
        </p:spPr>
        <p:txBody>
          <a:bodyPr wrap="square" lIns="0" tIns="0" rIns="0" bIns="0" rtlCol="0"/>
          <a:lstStyle/>
          <a:p>
            <a:endParaRPr/>
          </a:p>
        </p:txBody>
      </p:sp>
      <p:sp>
        <p:nvSpPr>
          <p:cNvPr id="85" name="object 85"/>
          <p:cNvSpPr/>
          <p:nvPr/>
        </p:nvSpPr>
        <p:spPr>
          <a:xfrm>
            <a:off x="4129564" y="5046747"/>
            <a:ext cx="11430" cy="10795"/>
          </a:xfrm>
          <a:custGeom>
            <a:avLst/>
            <a:gdLst/>
            <a:ahLst/>
            <a:cxnLst/>
            <a:rect l="l" t="t" r="r" b="b"/>
            <a:pathLst>
              <a:path w="11429" h="10795">
                <a:moveTo>
                  <a:pt x="5689" y="10667"/>
                </a:moveTo>
                <a:lnTo>
                  <a:pt x="0" y="5333"/>
                </a:lnTo>
                <a:lnTo>
                  <a:pt x="0" y="3554"/>
                </a:lnTo>
                <a:lnTo>
                  <a:pt x="3793" y="0"/>
                </a:lnTo>
                <a:lnTo>
                  <a:pt x="9482" y="0"/>
                </a:lnTo>
                <a:lnTo>
                  <a:pt x="11379" y="1777"/>
                </a:lnTo>
                <a:lnTo>
                  <a:pt x="11379" y="7111"/>
                </a:lnTo>
                <a:lnTo>
                  <a:pt x="9482" y="7111"/>
                </a:lnTo>
                <a:lnTo>
                  <a:pt x="5689" y="10667"/>
                </a:lnTo>
                <a:close/>
              </a:path>
            </a:pathLst>
          </a:custGeom>
          <a:solidFill>
            <a:srgbClr val="000000"/>
          </a:solidFill>
        </p:spPr>
        <p:txBody>
          <a:bodyPr wrap="square" lIns="0" tIns="0" rIns="0" bIns="0" rtlCol="0"/>
          <a:lstStyle/>
          <a:p>
            <a:endParaRPr/>
          </a:p>
        </p:txBody>
      </p:sp>
      <p:sp>
        <p:nvSpPr>
          <p:cNvPr id="86" name="object 86"/>
          <p:cNvSpPr/>
          <p:nvPr/>
        </p:nvSpPr>
        <p:spPr>
          <a:xfrm>
            <a:off x="4129564" y="5068084"/>
            <a:ext cx="11430" cy="10795"/>
          </a:xfrm>
          <a:custGeom>
            <a:avLst/>
            <a:gdLst/>
            <a:ahLst/>
            <a:cxnLst/>
            <a:rect l="l" t="t" r="r" b="b"/>
            <a:pathLst>
              <a:path w="11429" h="10795">
                <a:moveTo>
                  <a:pt x="5689" y="10666"/>
                </a:moveTo>
                <a:lnTo>
                  <a:pt x="0" y="5332"/>
                </a:lnTo>
                <a:lnTo>
                  <a:pt x="0" y="3554"/>
                </a:lnTo>
                <a:lnTo>
                  <a:pt x="3793" y="0"/>
                </a:lnTo>
                <a:lnTo>
                  <a:pt x="9482" y="0"/>
                </a:lnTo>
                <a:lnTo>
                  <a:pt x="11379" y="1776"/>
                </a:lnTo>
                <a:lnTo>
                  <a:pt x="11379" y="7110"/>
                </a:lnTo>
                <a:lnTo>
                  <a:pt x="9482" y="7110"/>
                </a:lnTo>
                <a:lnTo>
                  <a:pt x="5689" y="10666"/>
                </a:lnTo>
                <a:close/>
              </a:path>
            </a:pathLst>
          </a:custGeom>
          <a:solidFill>
            <a:srgbClr val="000000"/>
          </a:solidFill>
        </p:spPr>
        <p:txBody>
          <a:bodyPr wrap="square" lIns="0" tIns="0" rIns="0" bIns="0" rtlCol="0"/>
          <a:lstStyle/>
          <a:p>
            <a:endParaRPr/>
          </a:p>
        </p:txBody>
      </p:sp>
      <p:sp>
        <p:nvSpPr>
          <p:cNvPr id="87" name="object 87"/>
          <p:cNvSpPr/>
          <p:nvPr/>
        </p:nvSpPr>
        <p:spPr>
          <a:xfrm>
            <a:off x="4129564" y="5089411"/>
            <a:ext cx="11430" cy="10795"/>
          </a:xfrm>
          <a:custGeom>
            <a:avLst/>
            <a:gdLst/>
            <a:ahLst/>
            <a:cxnLst/>
            <a:rect l="l" t="t" r="r" b="b"/>
            <a:pathLst>
              <a:path w="11429" h="10795">
                <a:moveTo>
                  <a:pt x="5689" y="10667"/>
                </a:moveTo>
                <a:lnTo>
                  <a:pt x="0" y="5332"/>
                </a:lnTo>
                <a:lnTo>
                  <a:pt x="0" y="3554"/>
                </a:lnTo>
                <a:lnTo>
                  <a:pt x="3793" y="0"/>
                </a:lnTo>
                <a:lnTo>
                  <a:pt x="9482" y="0"/>
                </a:lnTo>
                <a:lnTo>
                  <a:pt x="11379" y="1776"/>
                </a:lnTo>
                <a:lnTo>
                  <a:pt x="11379" y="7110"/>
                </a:lnTo>
                <a:lnTo>
                  <a:pt x="9482" y="7110"/>
                </a:lnTo>
                <a:lnTo>
                  <a:pt x="5689" y="10667"/>
                </a:lnTo>
                <a:close/>
              </a:path>
            </a:pathLst>
          </a:custGeom>
          <a:solidFill>
            <a:srgbClr val="000000"/>
          </a:solidFill>
        </p:spPr>
        <p:txBody>
          <a:bodyPr wrap="square" lIns="0" tIns="0" rIns="0" bIns="0" rtlCol="0"/>
          <a:lstStyle/>
          <a:p>
            <a:endParaRPr/>
          </a:p>
        </p:txBody>
      </p:sp>
      <p:sp>
        <p:nvSpPr>
          <p:cNvPr id="88" name="object 88"/>
          <p:cNvSpPr/>
          <p:nvPr/>
        </p:nvSpPr>
        <p:spPr>
          <a:xfrm>
            <a:off x="4129564" y="5110747"/>
            <a:ext cx="11430" cy="10795"/>
          </a:xfrm>
          <a:custGeom>
            <a:avLst/>
            <a:gdLst/>
            <a:ahLst/>
            <a:cxnLst/>
            <a:rect l="l" t="t" r="r" b="b"/>
            <a:pathLst>
              <a:path w="11429" h="10795">
                <a:moveTo>
                  <a:pt x="5689" y="10667"/>
                </a:moveTo>
                <a:lnTo>
                  <a:pt x="0" y="5333"/>
                </a:lnTo>
                <a:lnTo>
                  <a:pt x="0" y="3554"/>
                </a:lnTo>
                <a:lnTo>
                  <a:pt x="3793" y="0"/>
                </a:lnTo>
                <a:lnTo>
                  <a:pt x="9482" y="0"/>
                </a:lnTo>
                <a:lnTo>
                  <a:pt x="11379" y="1777"/>
                </a:lnTo>
                <a:lnTo>
                  <a:pt x="11379" y="7111"/>
                </a:lnTo>
                <a:lnTo>
                  <a:pt x="9482" y="7111"/>
                </a:lnTo>
                <a:lnTo>
                  <a:pt x="5689" y="10667"/>
                </a:lnTo>
                <a:close/>
              </a:path>
            </a:pathLst>
          </a:custGeom>
          <a:solidFill>
            <a:srgbClr val="000000"/>
          </a:solidFill>
        </p:spPr>
        <p:txBody>
          <a:bodyPr wrap="square" lIns="0" tIns="0" rIns="0" bIns="0" rtlCol="0"/>
          <a:lstStyle/>
          <a:p>
            <a:endParaRPr/>
          </a:p>
        </p:txBody>
      </p:sp>
      <p:sp>
        <p:nvSpPr>
          <p:cNvPr id="89" name="object 89"/>
          <p:cNvSpPr/>
          <p:nvPr/>
        </p:nvSpPr>
        <p:spPr>
          <a:xfrm>
            <a:off x="4129564" y="5132085"/>
            <a:ext cx="11430" cy="10795"/>
          </a:xfrm>
          <a:custGeom>
            <a:avLst/>
            <a:gdLst/>
            <a:ahLst/>
            <a:cxnLst/>
            <a:rect l="l" t="t" r="r" b="b"/>
            <a:pathLst>
              <a:path w="11429" h="10795">
                <a:moveTo>
                  <a:pt x="5689" y="10666"/>
                </a:moveTo>
                <a:lnTo>
                  <a:pt x="0" y="5332"/>
                </a:lnTo>
                <a:lnTo>
                  <a:pt x="0" y="3554"/>
                </a:lnTo>
                <a:lnTo>
                  <a:pt x="3793" y="0"/>
                </a:lnTo>
                <a:lnTo>
                  <a:pt x="9482" y="0"/>
                </a:lnTo>
                <a:lnTo>
                  <a:pt x="11379" y="1776"/>
                </a:lnTo>
                <a:lnTo>
                  <a:pt x="11379" y="7110"/>
                </a:lnTo>
                <a:lnTo>
                  <a:pt x="9482" y="7110"/>
                </a:lnTo>
                <a:lnTo>
                  <a:pt x="5689" y="10666"/>
                </a:lnTo>
                <a:close/>
              </a:path>
            </a:pathLst>
          </a:custGeom>
          <a:solidFill>
            <a:srgbClr val="000000"/>
          </a:solidFill>
        </p:spPr>
        <p:txBody>
          <a:bodyPr wrap="square" lIns="0" tIns="0" rIns="0" bIns="0" rtlCol="0"/>
          <a:lstStyle/>
          <a:p>
            <a:endParaRPr/>
          </a:p>
        </p:txBody>
      </p:sp>
      <p:sp>
        <p:nvSpPr>
          <p:cNvPr id="90" name="object 90"/>
          <p:cNvSpPr/>
          <p:nvPr/>
        </p:nvSpPr>
        <p:spPr>
          <a:xfrm>
            <a:off x="4129564" y="5153419"/>
            <a:ext cx="11430" cy="10795"/>
          </a:xfrm>
          <a:custGeom>
            <a:avLst/>
            <a:gdLst/>
            <a:ahLst/>
            <a:cxnLst/>
            <a:rect l="l" t="t" r="r" b="b"/>
            <a:pathLst>
              <a:path w="11429" h="10795">
                <a:moveTo>
                  <a:pt x="5689" y="10667"/>
                </a:moveTo>
                <a:lnTo>
                  <a:pt x="0" y="5332"/>
                </a:lnTo>
                <a:lnTo>
                  <a:pt x="0" y="3554"/>
                </a:lnTo>
                <a:lnTo>
                  <a:pt x="3793" y="0"/>
                </a:lnTo>
                <a:lnTo>
                  <a:pt x="9482" y="0"/>
                </a:lnTo>
                <a:lnTo>
                  <a:pt x="11379" y="1776"/>
                </a:lnTo>
                <a:lnTo>
                  <a:pt x="11379" y="7110"/>
                </a:lnTo>
                <a:lnTo>
                  <a:pt x="9482" y="7110"/>
                </a:lnTo>
                <a:lnTo>
                  <a:pt x="5689" y="10667"/>
                </a:lnTo>
                <a:close/>
              </a:path>
            </a:pathLst>
          </a:custGeom>
          <a:solidFill>
            <a:srgbClr val="000000"/>
          </a:solidFill>
        </p:spPr>
        <p:txBody>
          <a:bodyPr wrap="square" lIns="0" tIns="0" rIns="0" bIns="0" rtlCol="0"/>
          <a:lstStyle/>
          <a:p>
            <a:endParaRPr/>
          </a:p>
        </p:txBody>
      </p:sp>
      <p:sp>
        <p:nvSpPr>
          <p:cNvPr id="91" name="object 91"/>
          <p:cNvSpPr/>
          <p:nvPr/>
        </p:nvSpPr>
        <p:spPr>
          <a:xfrm>
            <a:off x="4129564" y="5174755"/>
            <a:ext cx="11430" cy="10795"/>
          </a:xfrm>
          <a:custGeom>
            <a:avLst/>
            <a:gdLst/>
            <a:ahLst/>
            <a:cxnLst/>
            <a:rect l="l" t="t" r="r" b="b"/>
            <a:pathLst>
              <a:path w="11429" h="10795">
                <a:moveTo>
                  <a:pt x="5689" y="10667"/>
                </a:moveTo>
                <a:lnTo>
                  <a:pt x="0" y="5333"/>
                </a:lnTo>
                <a:lnTo>
                  <a:pt x="0" y="3554"/>
                </a:lnTo>
                <a:lnTo>
                  <a:pt x="3793" y="0"/>
                </a:lnTo>
                <a:lnTo>
                  <a:pt x="9482" y="0"/>
                </a:lnTo>
                <a:lnTo>
                  <a:pt x="11379" y="1777"/>
                </a:lnTo>
                <a:lnTo>
                  <a:pt x="11379" y="7111"/>
                </a:lnTo>
                <a:lnTo>
                  <a:pt x="9482" y="7111"/>
                </a:lnTo>
                <a:lnTo>
                  <a:pt x="5689" y="10667"/>
                </a:lnTo>
                <a:close/>
              </a:path>
            </a:pathLst>
          </a:custGeom>
          <a:solidFill>
            <a:srgbClr val="000000"/>
          </a:solidFill>
        </p:spPr>
        <p:txBody>
          <a:bodyPr wrap="square" lIns="0" tIns="0" rIns="0" bIns="0" rtlCol="0"/>
          <a:lstStyle/>
          <a:p>
            <a:endParaRPr/>
          </a:p>
        </p:txBody>
      </p:sp>
      <p:sp>
        <p:nvSpPr>
          <p:cNvPr id="92" name="object 92"/>
          <p:cNvSpPr/>
          <p:nvPr/>
        </p:nvSpPr>
        <p:spPr>
          <a:xfrm>
            <a:off x="4129564" y="5196090"/>
            <a:ext cx="11430" cy="10795"/>
          </a:xfrm>
          <a:custGeom>
            <a:avLst/>
            <a:gdLst/>
            <a:ahLst/>
            <a:cxnLst/>
            <a:rect l="l" t="t" r="r" b="b"/>
            <a:pathLst>
              <a:path w="11429" h="10795">
                <a:moveTo>
                  <a:pt x="5689" y="10666"/>
                </a:moveTo>
                <a:lnTo>
                  <a:pt x="0" y="5332"/>
                </a:lnTo>
                <a:lnTo>
                  <a:pt x="0" y="3554"/>
                </a:lnTo>
                <a:lnTo>
                  <a:pt x="3793" y="0"/>
                </a:lnTo>
                <a:lnTo>
                  <a:pt x="9482" y="0"/>
                </a:lnTo>
                <a:lnTo>
                  <a:pt x="11379" y="1776"/>
                </a:lnTo>
                <a:lnTo>
                  <a:pt x="11379" y="7110"/>
                </a:lnTo>
                <a:lnTo>
                  <a:pt x="9482" y="7110"/>
                </a:lnTo>
                <a:lnTo>
                  <a:pt x="5689" y="10666"/>
                </a:lnTo>
                <a:close/>
              </a:path>
            </a:pathLst>
          </a:custGeom>
          <a:solidFill>
            <a:srgbClr val="000000"/>
          </a:solidFill>
        </p:spPr>
        <p:txBody>
          <a:bodyPr wrap="square" lIns="0" tIns="0" rIns="0" bIns="0" rtlCol="0"/>
          <a:lstStyle/>
          <a:p>
            <a:endParaRPr/>
          </a:p>
        </p:txBody>
      </p:sp>
      <p:sp>
        <p:nvSpPr>
          <p:cNvPr id="93" name="object 93"/>
          <p:cNvSpPr/>
          <p:nvPr/>
        </p:nvSpPr>
        <p:spPr>
          <a:xfrm>
            <a:off x="4129564" y="5217426"/>
            <a:ext cx="11430" cy="10795"/>
          </a:xfrm>
          <a:custGeom>
            <a:avLst/>
            <a:gdLst/>
            <a:ahLst/>
            <a:cxnLst/>
            <a:rect l="l" t="t" r="r" b="b"/>
            <a:pathLst>
              <a:path w="11429" h="10795">
                <a:moveTo>
                  <a:pt x="5689" y="10667"/>
                </a:moveTo>
                <a:lnTo>
                  <a:pt x="0" y="5332"/>
                </a:lnTo>
                <a:lnTo>
                  <a:pt x="0" y="3554"/>
                </a:lnTo>
                <a:lnTo>
                  <a:pt x="3793" y="0"/>
                </a:lnTo>
                <a:lnTo>
                  <a:pt x="9482" y="0"/>
                </a:lnTo>
                <a:lnTo>
                  <a:pt x="11379" y="1776"/>
                </a:lnTo>
                <a:lnTo>
                  <a:pt x="11379" y="7110"/>
                </a:lnTo>
                <a:lnTo>
                  <a:pt x="9482" y="7110"/>
                </a:lnTo>
                <a:lnTo>
                  <a:pt x="5689" y="10667"/>
                </a:lnTo>
                <a:close/>
              </a:path>
            </a:pathLst>
          </a:custGeom>
          <a:solidFill>
            <a:srgbClr val="000000"/>
          </a:solidFill>
        </p:spPr>
        <p:txBody>
          <a:bodyPr wrap="square" lIns="0" tIns="0" rIns="0" bIns="0" rtlCol="0"/>
          <a:lstStyle/>
          <a:p>
            <a:endParaRPr/>
          </a:p>
        </p:txBody>
      </p:sp>
      <p:sp>
        <p:nvSpPr>
          <p:cNvPr id="94" name="object 94"/>
          <p:cNvSpPr/>
          <p:nvPr/>
        </p:nvSpPr>
        <p:spPr>
          <a:xfrm>
            <a:off x="4129564" y="5238762"/>
            <a:ext cx="11430" cy="10795"/>
          </a:xfrm>
          <a:custGeom>
            <a:avLst/>
            <a:gdLst/>
            <a:ahLst/>
            <a:cxnLst/>
            <a:rect l="l" t="t" r="r" b="b"/>
            <a:pathLst>
              <a:path w="11429" h="10795">
                <a:moveTo>
                  <a:pt x="5689" y="10667"/>
                </a:moveTo>
                <a:lnTo>
                  <a:pt x="0" y="5333"/>
                </a:lnTo>
                <a:lnTo>
                  <a:pt x="0" y="3554"/>
                </a:lnTo>
                <a:lnTo>
                  <a:pt x="3793" y="0"/>
                </a:lnTo>
                <a:lnTo>
                  <a:pt x="9482" y="0"/>
                </a:lnTo>
                <a:lnTo>
                  <a:pt x="11379" y="1777"/>
                </a:lnTo>
                <a:lnTo>
                  <a:pt x="11379" y="7111"/>
                </a:lnTo>
                <a:lnTo>
                  <a:pt x="9482" y="7111"/>
                </a:lnTo>
                <a:lnTo>
                  <a:pt x="5689" y="10667"/>
                </a:lnTo>
                <a:close/>
              </a:path>
            </a:pathLst>
          </a:custGeom>
          <a:solidFill>
            <a:srgbClr val="000000"/>
          </a:solidFill>
        </p:spPr>
        <p:txBody>
          <a:bodyPr wrap="square" lIns="0" tIns="0" rIns="0" bIns="0" rtlCol="0"/>
          <a:lstStyle/>
          <a:p>
            <a:endParaRPr/>
          </a:p>
        </p:txBody>
      </p:sp>
      <p:sp>
        <p:nvSpPr>
          <p:cNvPr id="95" name="object 95"/>
          <p:cNvSpPr/>
          <p:nvPr/>
        </p:nvSpPr>
        <p:spPr>
          <a:xfrm>
            <a:off x="4129564" y="5260098"/>
            <a:ext cx="11430" cy="10795"/>
          </a:xfrm>
          <a:custGeom>
            <a:avLst/>
            <a:gdLst/>
            <a:ahLst/>
            <a:cxnLst/>
            <a:rect l="l" t="t" r="r" b="b"/>
            <a:pathLst>
              <a:path w="11429" h="10795">
                <a:moveTo>
                  <a:pt x="5689" y="10666"/>
                </a:moveTo>
                <a:lnTo>
                  <a:pt x="0" y="5332"/>
                </a:lnTo>
                <a:lnTo>
                  <a:pt x="0" y="3554"/>
                </a:lnTo>
                <a:lnTo>
                  <a:pt x="3793" y="0"/>
                </a:lnTo>
                <a:lnTo>
                  <a:pt x="9482" y="0"/>
                </a:lnTo>
                <a:lnTo>
                  <a:pt x="11379" y="1776"/>
                </a:lnTo>
                <a:lnTo>
                  <a:pt x="11379" y="7110"/>
                </a:lnTo>
                <a:lnTo>
                  <a:pt x="9482" y="7110"/>
                </a:lnTo>
                <a:lnTo>
                  <a:pt x="5689" y="10666"/>
                </a:lnTo>
                <a:close/>
              </a:path>
            </a:pathLst>
          </a:custGeom>
          <a:solidFill>
            <a:srgbClr val="000000"/>
          </a:solidFill>
        </p:spPr>
        <p:txBody>
          <a:bodyPr wrap="square" lIns="0" tIns="0" rIns="0" bIns="0" rtlCol="0"/>
          <a:lstStyle/>
          <a:p>
            <a:endParaRPr/>
          </a:p>
        </p:txBody>
      </p:sp>
      <p:sp>
        <p:nvSpPr>
          <p:cNvPr id="96" name="object 96"/>
          <p:cNvSpPr/>
          <p:nvPr/>
        </p:nvSpPr>
        <p:spPr>
          <a:xfrm>
            <a:off x="4129564" y="5281432"/>
            <a:ext cx="11430" cy="10795"/>
          </a:xfrm>
          <a:custGeom>
            <a:avLst/>
            <a:gdLst/>
            <a:ahLst/>
            <a:cxnLst/>
            <a:rect l="l" t="t" r="r" b="b"/>
            <a:pathLst>
              <a:path w="11429" h="10795">
                <a:moveTo>
                  <a:pt x="5689" y="10669"/>
                </a:moveTo>
                <a:lnTo>
                  <a:pt x="0" y="5333"/>
                </a:lnTo>
                <a:lnTo>
                  <a:pt x="0" y="3555"/>
                </a:lnTo>
                <a:lnTo>
                  <a:pt x="3793" y="0"/>
                </a:lnTo>
                <a:lnTo>
                  <a:pt x="9482" y="0"/>
                </a:lnTo>
                <a:lnTo>
                  <a:pt x="11379" y="1777"/>
                </a:lnTo>
                <a:lnTo>
                  <a:pt x="11379" y="7111"/>
                </a:lnTo>
                <a:lnTo>
                  <a:pt x="9482" y="7111"/>
                </a:lnTo>
                <a:lnTo>
                  <a:pt x="5689" y="10669"/>
                </a:lnTo>
                <a:close/>
              </a:path>
            </a:pathLst>
          </a:custGeom>
          <a:solidFill>
            <a:srgbClr val="000000"/>
          </a:solidFill>
        </p:spPr>
        <p:txBody>
          <a:bodyPr wrap="square" lIns="0" tIns="0" rIns="0" bIns="0" rtlCol="0"/>
          <a:lstStyle/>
          <a:p>
            <a:endParaRPr/>
          </a:p>
        </p:txBody>
      </p:sp>
      <p:sp>
        <p:nvSpPr>
          <p:cNvPr id="97" name="object 97"/>
          <p:cNvSpPr/>
          <p:nvPr/>
        </p:nvSpPr>
        <p:spPr>
          <a:xfrm>
            <a:off x="4129564" y="5302770"/>
            <a:ext cx="11430" cy="10795"/>
          </a:xfrm>
          <a:custGeom>
            <a:avLst/>
            <a:gdLst/>
            <a:ahLst/>
            <a:cxnLst/>
            <a:rect l="l" t="t" r="r" b="b"/>
            <a:pathLst>
              <a:path w="11429" h="10795">
                <a:moveTo>
                  <a:pt x="5689" y="10667"/>
                </a:moveTo>
                <a:lnTo>
                  <a:pt x="0" y="5333"/>
                </a:lnTo>
                <a:lnTo>
                  <a:pt x="0" y="3554"/>
                </a:lnTo>
                <a:lnTo>
                  <a:pt x="3793" y="0"/>
                </a:lnTo>
                <a:lnTo>
                  <a:pt x="9482" y="0"/>
                </a:lnTo>
                <a:lnTo>
                  <a:pt x="11379" y="1777"/>
                </a:lnTo>
                <a:lnTo>
                  <a:pt x="11379" y="7111"/>
                </a:lnTo>
                <a:lnTo>
                  <a:pt x="9482" y="7111"/>
                </a:lnTo>
                <a:lnTo>
                  <a:pt x="5689" y="10667"/>
                </a:lnTo>
                <a:close/>
              </a:path>
            </a:pathLst>
          </a:custGeom>
          <a:solidFill>
            <a:srgbClr val="000000"/>
          </a:solidFill>
        </p:spPr>
        <p:txBody>
          <a:bodyPr wrap="square" lIns="0" tIns="0" rIns="0" bIns="0" rtlCol="0"/>
          <a:lstStyle/>
          <a:p>
            <a:endParaRPr/>
          </a:p>
        </p:txBody>
      </p:sp>
      <p:sp>
        <p:nvSpPr>
          <p:cNvPr id="98" name="object 98"/>
          <p:cNvSpPr/>
          <p:nvPr/>
        </p:nvSpPr>
        <p:spPr>
          <a:xfrm>
            <a:off x="4129564" y="5324107"/>
            <a:ext cx="11430" cy="10795"/>
          </a:xfrm>
          <a:custGeom>
            <a:avLst/>
            <a:gdLst/>
            <a:ahLst/>
            <a:cxnLst/>
            <a:rect l="l" t="t" r="r" b="b"/>
            <a:pathLst>
              <a:path w="11429" h="10795">
                <a:moveTo>
                  <a:pt x="5689" y="10666"/>
                </a:moveTo>
                <a:lnTo>
                  <a:pt x="0" y="5332"/>
                </a:lnTo>
                <a:lnTo>
                  <a:pt x="0" y="3554"/>
                </a:lnTo>
                <a:lnTo>
                  <a:pt x="3793" y="0"/>
                </a:lnTo>
                <a:lnTo>
                  <a:pt x="9482" y="0"/>
                </a:lnTo>
                <a:lnTo>
                  <a:pt x="11379" y="1776"/>
                </a:lnTo>
                <a:lnTo>
                  <a:pt x="11379" y="7110"/>
                </a:lnTo>
                <a:lnTo>
                  <a:pt x="9482" y="7110"/>
                </a:lnTo>
                <a:lnTo>
                  <a:pt x="5689" y="10666"/>
                </a:lnTo>
                <a:close/>
              </a:path>
            </a:pathLst>
          </a:custGeom>
          <a:solidFill>
            <a:srgbClr val="000000"/>
          </a:solidFill>
        </p:spPr>
        <p:txBody>
          <a:bodyPr wrap="square" lIns="0" tIns="0" rIns="0" bIns="0" rtlCol="0"/>
          <a:lstStyle/>
          <a:p>
            <a:endParaRPr/>
          </a:p>
        </p:txBody>
      </p:sp>
      <p:sp>
        <p:nvSpPr>
          <p:cNvPr id="99" name="object 99"/>
          <p:cNvSpPr/>
          <p:nvPr/>
        </p:nvSpPr>
        <p:spPr>
          <a:xfrm>
            <a:off x="4129564" y="5345440"/>
            <a:ext cx="11430" cy="10795"/>
          </a:xfrm>
          <a:custGeom>
            <a:avLst/>
            <a:gdLst/>
            <a:ahLst/>
            <a:cxnLst/>
            <a:rect l="l" t="t" r="r" b="b"/>
            <a:pathLst>
              <a:path w="11429" h="10795">
                <a:moveTo>
                  <a:pt x="5689" y="10669"/>
                </a:moveTo>
                <a:lnTo>
                  <a:pt x="0" y="5333"/>
                </a:lnTo>
                <a:lnTo>
                  <a:pt x="0" y="3555"/>
                </a:lnTo>
                <a:lnTo>
                  <a:pt x="3793" y="0"/>
                </a:lnTo>
                <a:lnTo>
                  <a:pt x="9482" y="0"/>
                </a:lnTo>
                <a:lnTo>
                  <a:pt x="11379" y="1777"/>
                </a:lnTo>
                <a:lnTo>
                  <a:pt x="11379" y="7111"/>
                </a:lnTo>
                <a:lnTo>
                  <a:pt x="9482" y="7111"/>
                </a:lnTo>
                <a:lnTo>
                  <a:pt x="5689" y="10669"/>
                </a:lnTo>
                <a:close/>
              </a:path>
            </a:pathLst>
          </a:custGeom>
          <a:solidFill>
            <a:srgbClr val="000000"/>
          </a:solidFill>
        </p:spPr>
        <p:txBody>
          <a:bodyPr wrap="square" lIns="0" tIns="0" rIns="0" bIns="0" rtlCol="0"/>
          <a:lstStyle/>
          <a:p>
            <a:endParaRPr/>
          </a:p>
        </p:txBody>
      </p:sp>
      <p:sp>
        <p:nvSpPr>
          <p:cNvPr id="100" name="object 100"/>
          <p:cNvSpPr/>
          <p:nvPr/>
        </p:nvSpPr>
        <p:spPr>
          <a:xfrm>
            <a:off x="4129564" y="5366777"/>
            <a:ext cx="11430" cy="10795"/>
          </a:xfrm>
          <a:custGeom>
            <a:avLst/>
            <a:gdLst/>
            <a:ahLst/>
            <a:cxnLst/>
            <a:rect l="l" t="t" r="r" b="b"/>
            <a:pathLst>
              <a:path w="11429" h="10795">
                <a:moveTo>
                  <a:pt x="5689" y="10667"/>
                </a:moveTo>
                <a:lnTo>
                  <a:pt x="0" y="5333"/>
                </a:lnTo>
                <a:lnTo>
                  <a:pt x="0" y="3554"/>
                </a:lnTo>
                <a:lnTo>
                  <a:pt x="3793" y="0"/>
                </a:lnTo>
                <a:lnTo>
                  <a:pt x="9482" y="0"/>
                </a:lnTo>
                <a:lnTo>
                  <a:pt x="11379" y="1777"/>
                </a:lnTo>
                <a:lnTo>
                  <a:pt x="11379" y="7111"/>
                </a:lnTo>
                <a:lnTo>
                  <a:pt x="9482" y="7111"/>
                </a:lnTo>
                <a:lnTo>
                  <a:pt x="5689" y="10667"/>
                </a:lnTo>
                <a:close/>
              </a:path>
            </a:pathLst>
          </a:custGeom>
          <a:solidFill>
            <a:srgbClr val="000000"/>
          </a:solidFill>
        </p:spPr>
        <p:txBody>
          <a:bodyPr wrap="square" lIns="0" tIns="0" rIns="0" bIns="0" rtlCol="0"/>
          <a:lstStyle/>
          <a:p>
            <a:endParaRPr/>
          </a:p>
        </p:txBody>
      </p:sp>
      <p:sp>
        <p:nvSpPr>
          <p:cNvPr id="101" name="object 101"/>
          <p:cNvSpPr/>
          <p:nvPr/>
        </p:nvSpPr>
        <p:spPr>
          <a:xfrm>
            <a:off x="4129564" y="5388113"/>
            <a:ext cx="11430" cy="10795"/>
          </a:xfrm>
          <a:custGeom>
            <a:avLst/>
            <a:gdLst/>
            <a:ahLst/>
            <a:cxnLst/>
            <a:rect l="l" t="t" r="r" b="b"/>
            <a:pathLst>
              <a:path w="11429" h="10795">
                <a:moveTo>
                  <a:pt x="5689" y="10666"/>
                </a:moveTo>
                <a:lnTo>
                  <a:pt x="0" y="5332"/>
                </a:lnTo>
                <a:lnTo>
                  <a:pt x="0" y="3554"/>
                </a:lnTo>
                <a:lnTo>
                  <a:pt x="3793" y="0"/>
                </a:lnTo>
                <a:lnTo>
                  <a:pt x="9482" y="0"/>
                </a:lnTo>
                <a:lnTo>
                  <a:pt x="11379" y="1776"/>
                </a:lnTo>
                <a:lnTo>
                  <a:pt x="11379" y="7110"/>
                </a:lnTo>
                <a:lnTo>
                  <a:pt x="9482" y="7110"/>
                </a:lnTo>
                <a:lnTo>
                  <a:pt x="5689" y="10666"/>
                </a:lnTo>
                <a:close/>
              </a:path>
            </a:pathLst>
          </a:custGeom>
          <a:solidFill>
            <a:srgbClr val="000000"/>
          </a:solidFill>
        </p:spPr>
        <p:txBody>
          <a:bodyPr wrap="square" lIns="0" tIns="0" rIns="0" bIns="0" rtlCol="0"/>
          <a:lstStyle/>
          <a:p>
            <a:endParaRPr/>
          </a:p>
        </p:txBody>
      </p:sp>
      <p:sp>
        <p:nvSpPr>
          <p:cNvPr id="102" name="object 102"/>
          <p:cNvSpPr/>
          <p:nvPr/>
        </p:nvSpPr>
        <p:spPr>
          <a:xfrm>
            <a:off x="4129564" y="5409447"/>
            <a:ext cx="11430" cy="10795"/>
          </a:xfrm>
          <a:custGeom>
            <a:avLst/>
            <a:gdLst/>
            <a:ahLst/>
            <a:cxnLst/>
            <a:rect l="l" t="t" r="r" b="b"/>
            <a:pathLst>
              <a:path w="11429" h="10795">
                <a:moveTo>
                  <a:pt x="5689" y="10669"/>
                </a:moveTo>
                <a:lnTo>
                  <a:pt x="0" y="5333"/>
                </a:lnTo>
                <a:lnTo>
                  <a:pt x="0" y="3555"/>
                </a:lnTo>
                <a:lnTo>
                  <a:pt x="3793" y="0"/>
                </a:lnTo>
                <a:lnTo>
                  <a:pt x="9482" y="0"/>
                </a:lnTo>
                <a:lnTo>
                  <a:pt x="11379" y="1777"/>
                </a:lnTo>
                <a:lnTo>
                  <a:pt x="11379" y="7111"/>
                </a:lnTo>
                <a:lnTo>
                  <a:pt x="9482" y="7111"/>
                </a:lnTo>
                <a:lnTo>
                  <a:pt x="5689" y="10669"/>
                </a:lnTo>
                <a:close/>
              </a:path>
            </a:pathLst>
          </a:custGeom>
          <a:solidFill>
            <a:srgbClr val="000000"/>
          </a:solidFill>
        </p:spPr>
        <p:txBody>
          <a:bodyPr wrap="square" lIns="0" tIns="0" rIns="0" bIns="0" rtlCol="0"/>
          <a:lstStyle/>
          <a:p>
            <a:endParaRPr/>
          </a:p>
        </p:txBody>
      </p:sp>
      <p:sp>
        <p:nvSpPr>
          <p:cNvPr id="103" name="object 103"/>
          <p:cNvSpPr/>
          <p:nvPr/>
        </p:nvSpPr>
        <p:spPr>
          <a:xfrm>
            <a:off x="4129564" y="5430785"/>
            <a:ext cx="11430" cy="10795"/>
          </a:xfrm>
          <a:custGeom>
            <a:avLst/>
            <a:gdLst/>
            <a:ahLst/>
            <a:cxnLst/>
            <a:rect l="l" t="t" r="r" b="b"/>
            <a:pathLst>
              <a:path w="11429" h="10795">
                <a:moveTo>
                  <a:pt x="5689" y="10667"/>
                </a:moveTo>
                <a:lnTo>
                  <a:pt x="0" y="5333"/>
                </a:lnTo>
                <a:lnTo>
                  <a:pt x="0" y="3554"/>
                </a:lnTo>
                <a:lnTo>
                  <a:pt x="3793" y="0"/>
                </a:lnTo>
                <a:lnTo>
                  <a:pt x="9482" y="0"/>
                </a:lnTo>
                <a:lnTo>
                  <a:pt x="11379" y="1777"/>
                </a:lnTo>
                <a:lnTo>
                  <a:pt x="11379" y="7111"/>
                </a:lnTo>
                <a:lnTo>
                  <a:pt x="9482" y="7111"/>
                </a:lnTo>
                <a:lnTo>
                  <a:pt x="5689" y="10667"/>
                </a:lnTo>
                <a:close/>
              </a:path>
            </a:pathLst>
          </a:custGeom>
          <a:solidFill>
            <a:srgbClr val="000000"/>
          </a:solidFill>
        </p:spPr>
        <p:txBody>
          <a:bodyPr wrap="square" lIns="0" tIns="0" rIns="0" bIns="0" rtlCol="0"/>
          <a:lstStyle/>
          <a:p>
            <a:endParaRPr/>
          </a:p>
        </p:txBody>
      </p:sp>
      <p:sp>
        <p:nvSpPr>
          <p:cNvPr id="104" name="object 104"/>
          <p:cNvSpPr/>
          <p:nvPr/>
        </p:nvSpPr>
        <p:spPr>
          <a:xfrm>
            <a:off x="4129564" y="5452123"/>
            <a:ext cx="11430" cy="10795"/>
          </a:xfrm>
          <a:custGeom>
            <a:avLst/>
            <a:gdLst/>
            <a:ahLst/>
            <a:cxnLst/>
            <a:rect l="l" t="t" r="r" b="b"/>
            <a:pathLst>
              <a:path w="11429" h="10795">
                <a:moveTo>
                  <a:pt x="5689" y="10666"/>
                </a:moveTo>
                <a:lnTo>
                  <a:pt x="0" y="5332"/>
                </a:lnTo>
                <a:lnTo>
                  <a:pt x="0" y="3554"/>
                </a:lnTo>
                <a:lnTo>
                  <a:pt x="3793" y="0"/>
                </a:lnTo>
                <a:lnTo>
                  <a:pt x="9482" y="0"/>
                </a:lnTo>
                <a:lnTo>
                  <a:pt x="11379" y="1776"/>
                </a:lnTo>
                <a:lnTo>
                  <a:pt x="11379" y="7110"/>
                </a:lnTo>
                <a:lnTo>
                  <a:pt x="9482" y="7110"/>
                </a:lnTo>
                <a:lnTo>
                  <a:pt x="5689" y="10666"/>
                </a:lnTo>
                <a:close/>
              </a:path>
            </a:pathLst>
          </a:custGeom>
          <a:solidFill>
            <a:srgbClr val="000000"/>
          </a:solidFill>
        </p:spPr>
        <p:txBody>
          <a:bodyPr wrap="square" lIns="0" tIns="0" rIns="0" bIns="0" rtlCol="0"/>
          <a:lstStyle/>
          <a:p>
            <a:endParaRPr/>
          </a:p>
        </p:txBody>
      </p:sp>
      <p:sp>
        <p:nvSpPr>
          <p:cNvPr id="105" name="object 105"/>
          <p:cNvSpPr/>
          <p:nvPr/>
        </p:nvSpPr>
        <p:spPr>
          <a:xfrm>
            <a:off x="4129564" y="5473455"/>
            <a:ext cx="11430" cy="10795"/>
          </a:xfrm>
          <a:custGeom>
            <a:avLst/>
            <a:gdLst/>
            <a:ahLst/>
            <a:cxnLst/>
            <a:rect l="l" t="t" r="r" b="b"/>
            <a:pathLst>
              <a:path w="11429" h="10795">
                <a:moveTo>
                  <a:pt x="5689" y="10669"/>
                </a:moveTo>
                <a:lnTo>
                  <a:pt x="0" y="5333"/>
                </a:lnTo>
                <a:lnTo>
                  <a:pt x="0" y="3555"/>
                </a:lnTo>
                <a:lnTo>
                  <a:pt x="3793" y="0"/>
                </a:lnTo>
                <a:lnTo>
                  <a:pt x="9482" y="0"/>
                </a:lnTo>
                <a:lnTo>
                  <a:pt x="11379" y="1777"/>
                </a:lnTo>
                <a:lnTo>
                  <a:pt x="11379" y="7111"/>
                </a:lnTo>
                <a:lnTo>
                  <a:pt x="9482" y="7111"/>
                </a:lnTo>
                <a:lnTo>
                  <a:pt x="5689" y="10669"/>
                </a:lnTo>
                <a:close/>
              </a:path>
            </a:pathLst>
          </a:custGeom>
          <a:solidFill>
            <a:srgbClr val="000000"/>
          </a:solidFill>
        </p:spPr>
        <p:txBody>
          <a:bodyPr wrap="square" lIns="0" tIns="0" rIns="0" bIns="0" rtlCol="0"/>
          <a:lstStyle/>
          <a:p>
            <a:endParaRPr/>
          </a:p>
        </p:txBody>
      </p:sp>
      <p:sp>
        <p:nvSpPr>
          <p:cNvPr id="106" name="object 106"/>
          <p:cNvSpPr/>
          <p:nvPr/>
        </p:nvSpPr>
        <p:spPr>
          <a:xfrm>
            <a:off x="4129564" y="5494792"/>
            <a:ext cx="11430" cy="10795"/>
          </a:xfrm>
          <a:custGeom>
            <a:avLst/>
            <a:gdLst/>
            <a:ahLst/>
            <a:cxnLst/>
            <a:rect l="l" t="t" r="r" b="b"/>
            <a:pathLst>
              <a:path w="11429" h="10795">
                <a:moveTo>
                  <a:pt x="5689" y="10667"/>
                </a:moveTo>
                <a:lnTo>
                  <a:pt x="0" y="5333"/>
                </a:lnTo>
                <a:lnTo>
                  <a:pt x="0" y="3554"/>
                </a:lnTo>
                <a:lnTo>
                  <a:pt x="3793" y="0"/>
                </a:lnTo>
                <a:lnTo>
                  <a:pt x="9482" y="0"/>
                </a:lnTo>
                <a:lnTo>
                  <a:pt x="11379" y="1777"/>
                </a:lnTo>
                <a:lnTo>
                  <a:pt x="11379" y="7111"/>
                </a:lnTo>
                <a:lnTo>
                  <a:pt x="9482" y="7111"/>
                </a:lnTo>
                <a:lnTo>
                  <a:pt x="5689" y="10667"/>
                </a:lnTo>
                <a:close/>
              </a:path>
            </a:pathLst>
          </a:custGeom>
          <a:solidFill>
            <a:srgbClr val="000000"/>
          </a:solidFill>
        </p:spPr>
        <p:txBody>
          <a:bodyPr wrap="square" lIns="0" tIns="0" rIns="0" bIns="0" rtlCol="0"/>
          <a:lstStyle/>
          <a:p>
            <a:endParaRPr/>
          </a:p>
        </p:txBody>
      </p:sp>
      <p:sp>
        <p:nvSpPr>
          <p:cNvPr id="107" name="object 107"/>
          <p:cNvSpPr/>
          <p:nvPr/>
        </p:nvSpPr>
        <p:spPr>
          <a:xfrm>
            <a:off x="4129564" y="5516128"/>
            <a:ext cx="11430" cy="10795"/>
          </a:xfrm>
          <a:custGeom>
            <a:avLst/>
            <a:gdLst/>
            <a:ahLst/>
            <a:cxnLst/>
            <a:rect l="l" t="t" r="r" b="b"/>
            <a:pathLst>
              <a:path w="11429" h="10795">
                <a:moveTo>
                  <a:pt x="5689" y="10666"/>
                </a:moveTo>
                <a:lnTo>
                  <a:pt x="0" y="5332"/>
                </a:lnTo>
                <a:lnTo>
                  <a:pt x="0" y="3554"/>
                </a:lnTo>
                <a:lnTo>
                  <a:pt x="3793" y="0"/>
                </a:lnTo>
                <a:lnTo>
                  <a:pt x="9482" y="0"/>
                </a:lnTo>
                <a:lnTo>
                  <a:pt x="11379" y="1776"/>
                </a:lnTo>
                <a:lnTo>
                  <a:pt x="11379" y="7110"/>
                </a:lnTo>
                <a:lnTo>
                  <a:pt x="9482" y="7110"/>
                </a:lnTo>
                <a:lnTo>
                  <a:pt x="5689" y="10666"/>
                </a:lnTo>
                <a:close/>
              </a:path>
            </a:pathLst>
          </a:custGeom>
          <a:solidFill>
            <a:srgbClr val="000000"/>
          </a:solidFill>
        </p:spPr>
        <p:txBody>
          <a:bodyPr wrap="square" lIns="0" tIns="0" rIns="0" bIns="0" rtlCol="0"/>
          <a:lstStyle/>
          <a:p>
            <a:endParaRPr/>
          </a:p>
        </p:txBody>
      </p:sp>
      <p:sp>
        <p:nvSpPr>
          <p:cNvPr id="108" name="object 108"/>
          <p:cNvSpPr/>
          <p:nvPr/>
        </p:nvSpPr>
        <p:spPr>
          <a:xfrm>
            <a:off x="4129564" y="5537462"/>
            <a:ext cx="11430" cy="10795"/>
          </a:xfrm>
          <a:custGeom>
            <a:avLst/>
            <a:gdLst/>
            <a:ahLst/>
            <a:cxnLst/>
            <a:rect l="l" t="t" r="r" b="b"/>
            <a:pathLst>
              <a:path w="11429" h="10795">
                <a:moveTo>
                  <a:pt x="5689" y="10669"/>
                </a:moveTo>
                <a:lnTo>
                  <a:pt x="0" y="5333"/>
                </a:lnTo>
                <a:lnTo>
                  <a:pt x="0" y="3555"/>
                </a:lnTo>
                <a:lnTo>
                  <a:pt x="3793" y="0"/>
                </a:lnTo>
                <a:lnTo>
                  <a:pt x="9482" y="0"/>
                </a:lnTo>
                <a:lnTo>
                  <a:pt x="11379" y="1777"/>
                </a:lnTo>
                <a:lnTo>
                  <a:pt x="11379" y="7111"/>
                </a:lnTo>
                <a:lnTo>
                  <a:pt x="9482" y="7111"/>
                </a:lnTo>
                <a:lnTo>
                  <a:pt x="5689" y="10669"/>
                </a:lnTo>
                <a:close/>
              </a:path>
            </a:pathLst>
          </a:custGeom>
          <a:solidFill>
            <a:srgbClr val="000000"/>
          </a:solidFill>
        </p:spPr>
        <p:txBody>
          <a:bodyPr wrap="square" lIns="0" tIns="0" rIns="0" bIns="0" rtlCol="0"/>
          <a:lstStyle/>
          <a:p>
            <a:endParaRPr/>
          </a:p>
        </p:txBody>
      </p:sp>
      <p:sp>
        <p:nvSpPr>
          <p:cNvPr id="109" name="object 109"/>
          <p:cNvSpPr/>
          <p:nvPr/>
        </p:nvSpPr>
        <p:spPr>
          <a:xfrm>
            <a:off x="4129564" y="5558800"/>
            <a:ext cx="11430" cy="10795"/>
          </a:xfrm>
          <a:custGeom>
            <a:avLst/>
            <a:gdLst/>
            <a:ahLst/>
            <a:cxnLst/>
            <a:rect l="l" t="t" r="r" b="b"/>
            <a:pathLst>
              <a:path w="11429" h="10795">
                <a:moveTo>
                  <a:pt x="5689" y="10667"/>
                </a:moveTo>
                <a:lnTo>
                  <a:pt x="0" y="5333"/>
                </a:lnTo>
                <a:lnTo>
                  <a:pt x="0" y="3554"/>
                </a:lnTo>
                <a:lnTo>
                  <a:pt x="3793" y="0"/>
                </a:lnTo>
                <a:lnTo>
                  <a:pt x="9482" y="0"/>
                </a:lnTo>
                <a:lnTo>
                  <a:pt x="11379" y="1777"/>
                </a:lnTo>
                <a:lnTo>
                  <a:pt x="11379" y="7111"/>
                </a:lnTo>
                <a:lnTo>
                  <a:pt x="9482" y="7111"/>
                </a:lnTo>
                <a:lnTo>
                  <a:pt x="5689" y="10667"/>
                </a:lnTo>
                <a:close/>
              </a:path>
            </a:pathLst>
          </a:custGeom>
          <a:solidFill>
            <a:srgbClr val="000000"/>
          </a:solidFill>
        </p:spPr>
        <p:txBody>
          <a:bodyPr wrap="square" lIns="0" tIns="0" rIns="0" bIns="0" rtlCol="0"/>
          <a:lstStyle/>
          <a:p>
            <a:endParaRPr/>
          </a:p>
        </p:txBody>
      </p:sp>
      <p:sp>
        <p:nvSpPr>
          <p:cNvPr id="110" name="object 110"/>
          <p:cNvSpPr/>
          <p:nvPr/>
        </p:nvSpPr>
        <p:spPr>
          <a:xfrm>
            <a:off x="4129564" y="5580136"/>
            <a:ext cx="11430" cy="10795"/>
          </a:xfrm>
          <a:custGeom>
            <a:avLst/>
            <a:gdLst/>
            <a:ahLst/>
            <a:cxnLst/>
            <a:rect l="l" t="t" r="r" b="b"/>
            <a:pathLst>
              <a:path w="11429" h="10795">
                <a:moveTo>
                  <a:pt x="5689" y="10666"/>
                </a:moveTo>
                <a:lnTo>
                  <a:pt x="0" y="5332"/>
                </a:lnTo>
                <a:lnTo>
                  <a:pt x="0" y="3554"/>
                </a:lnTo>
                <a:lnTo>
                  <a:pt x="3793" y="0"/>
                </a:lnTo>
                <a:lnTo>
                  <a:pt x="9482" y="0"/>
                </a:lnTo>
                <a:lnTo>
                  <a:pt x="11379" y="1776"/>
                </a:lnTo>
                <a:lnTo>
                  <a:pt x="11379" y="7110"/>
                </a:lnTo>
                <a:lnTo>
                  <a:pt x="9482" y="7110"/>
                </a:lnTo>
                <a:lnTo>
                  <a:pt x="5689" y="10666"/>
                </a:lnTo>
                <a:close/>
              </a:path>
            </a:pathLst>
          </a:custGeom>
          <a:solidFill>
            <a:srgbClr val="000000"/>
          </a:solidFill>
        </p:spPr>
        <p:txBody>
          <a:bodyPr wrap="square" lIns="0" tIns="0" rIns="0" bIns="0" rtlCol="0"/>
          <a:lstStyle/>
          <a:p>
            <a:endParaRPr/>
          </a:p>
        </p:txBody>
      </p:sp>
      <p:sp>
        <p:nvSpPr>
          <p:cNvPr id="111" name="object 111"/>
          <p:cNvSpPr/>
          <p:nvPr/>
        </p:nvSpPr>
        <p:spPr>
          <a:xfrm>
            <a:off x="4129564" y="5601470"/>
            <a:ext cx="11430" cy="10795"/>
          </a:xfrm>
          <a:custGeom>
            <a:avLst/>
            <a:gdLst/>
            <a:ahLst/>
            <a:cxnLst/>
            <a:rect l="l" t="t" r="r" b="b"/>
            <a:pathLst>
              <a:path w="11429" h="10795">
                <a:moveTo>
                  <a:pt x="5689" y="10669"/>
                </a:moveTo>
                <a:lnTo>
                  <a:pt x="0" y="5333"/>
                </a:lnTo>
                <a:lnTo>
                  <a:pt x="0" y="3555"/>
                </a:lnTo>
                <a:lnTo>
                  <a:pt x="3793" y="0"/>
                </a:lnTo>
                <a:lnTo>
                  <a:pt x="9482" y="0"/>
                </a:lnTo>
                <a:lnTo>
                  <a:pt x="11379" y="1777"/>
                </a:lnTo>
                <a:lnTo>
                  <a:pt x="11379" y="7111"/>
                </a:lnTo>
                <a:lnTo>
                  <a:pt x="9482" y="7111"/>
                </a:lnTo>
                <a:lnTo>
                  <a:pt x="5689" y="10669"/>
                </a:lnTo>
                <a:close/>
              </a:path>
            </a:pathLst>
          </a:custGeom>
          <a:solidFill>
            <a:srgbClr val="000000"/>
          </a:solidFill>
        </p:spPr>
        <p:txBody>
          <a:bodyPr wrap="square" lIns="0" tIns="0" rIns="0" bIns="0" rtlCol="0"/>
          <a:lstStyle/>
          <a:p>
            <a:endParaRPr/>
          </a:p>
        </p:txBody>
      </p:sp>
      <p:sp>
        <p:nvSpPr>
          <p:cNvPr id="112" name="object 112"/>
          <p:cNvSpPr/>
          <p:nvPr/>
        </p:nvSpPr>
        <p:spPr>
          <a:xfrm>
            <a:off x="4129564" y="5622807"/>
            <a:ext cx="11430" cy="10795"/>
          </a:xfrm>
          <a:custGeom>
            <a:avLst/>
            <a:gdLst/>
            <a:ahLst/>
            <a:cxnLst/>
            <a:rect l="l" t="t" r="r" b="b"/>
            <a:pathLst>
              <a:path w="11429" h="10795">
                <a:moveTo>
                  <a:pt x="5689" y="10667"/>
                </a:moveTo>
                <a:lnTo>
                  <a:pt x="0" y="5333"/>
                </a:lnTo>
                <a:lnTo>
                  <a:pt x="0" y="3554"/>
                </a:lnTo>
                <a:lnTo>
                  <a:pt x="3793" y="0"/>
                </a:lnTo>
                <a:lnTo>
                  <a:pt x="9482" y="0"/>
                </a:lnTo>
                <a:lnTo>
                  <a:pt x="11379" y="1777"/>
                </a:lnTo>
                <a:lnTo>
                  <a:pt x="11379" y="7111"/>
                </a:lnTo>
                <a:lnTo>
                  <a:pt x="9482" y="7111"/>
                </a:lnTo>
                <a:lnTo>
                  <a:pt x="5689" y="10667"/>
                </a:lnTo>
                <a:close/>
              </a:path>
            </a:pathLst>
          </a:custGeom>
          <a:solidFill>
            <a:srgbClr val="000000"/>
          </a:solidFill>
        </p:spPr>
        <p:txBody>
          <a:bodyPr wrap="square" lIns="0" tIns="0" rIns="0" bIns="0" rtlCol="0"/>
          <a:lstStyle/>
          <a:p>
            <a:endParaRPr/>
          </a:p>
        </p:txBody>
      </p:sp>
      <p:sp>
        <p:nvSpPr>
          <p:cNvPr id="113" name="object 113"/>
          <p:cNvSpPr/>
          <p:nvPr/>
        </p:nvSpPr>
        <p:spPr>
          <a:xfrm>
            <a:off x="4129564" y="5644143"/>
            <a:ext cx="11430" cy="10795"/>
          </a:xfrm>
          <a:custGeom>
            <a:avLst/>
            <a:gdLst/>
            <a:ahLst/>
            <a:cxnLst/>
            <a:rect l="l" t="t" r="r" b="b"/>
            <a:pathLst>
              <a:path w="11429" h="10795">
                <a:moveTo>
                  <a:pt x="5689" y="10666"/>
                </a:moveTo>
                <a:lnTo>
                  <a:pt x="0" y="5332"/>
                </a:lnTo>
                <a:lnTo>
                  <a:pt x="0" y="3554"/>
                </a:lnTo>
                <a:lnTo>
                  <a:pt x="3793" y="0"/>
                </a:lnTo>
                <a:lnTo>
                  <a:pt x="9482" y="0"/>
                </a:lnTo>
                <a:lnTo>
                  <a:pt x="11379" y="1776"/>
                </a:lnTo>
                <a:lnTo>
                  <a:pt x="11379" y="7110"/>
                </a:lnTo>
                <a:lnTo>
                  <a:pt x="9482" y="7110"/>
                </a:lnTo>
                <a:lnTo>
                  <a:pt x="5689" y="10666"/>
                </a:lnTo>
                <a:close/>
              </a:path>
            </a:pathLst>
          </a:custGeom>
          <a:solidFill>
            <a:srgbClr val="000000"/>
          </a:solidFill>
        </p:spPr>
        <p:txBody>
          <a:bodyPr wrap="square" lIns="0" tIns="0" rIns="0" bIns="0" rtlCol="0"/>
          <a:lstStyle/>
          <a:p>
            <a:endParaRPr/>
          </a:p>
        </p:txBody>
      </p:sp>
      <p:sp>
        <p:nvSpPr>
          <p:cNvPr id="114" name="object 114"/>
          <p:cNvSpPr/>
          <p:nvPr/>
        </p:nvSpPr>
        <p:spPr>
          <a:xfrm>
            <a:off x="4129564" y="5665477"/>
            <a:ext cx="11430" cy="10795"/>
          </a:xfrm>
          <a:custGeom>
            <a:avLst/>
            <a:gdLst/>
            <a:ahLst/>
            <a:cxnLst/>
            <a:rect l="l" t="t" r="r" b="b"/>
            <a:pathLst>
              <a:path w="11429" h="10795">
                <a:moveTo>
                  <a:pt x="5689" y="10669"/>
                </a:moveTo>
                <a:lnTo>
                  <a:pt x="0" y="5333"/>
                </a:lnTo>
                <a:lnTo>
                  <a:pt x="0" y="3555"/>
                </a:lnTo>
                <a:lnTo>
                  <a:pt x="3793" y="0"/>
                </a:lnTo>
                <a:lnTo>
                  <a:pt x="9482" y="0"/>
                </a:lnTo>
                <a:lnTo>
                  <a:pt x="11379" y="1777"/>
                </a:lnTo>
                <a:lnTo>
                  <a:pt x="11379" y="7111"/>
                </a:lnTo>
                <a:lnTo>
                  <a:pt x="9482" y="7111"/>
                </a:lnTo>
                <a:lnTo>
                  <a:pt x="5689" y="10669"/>
                </a:lnTo>
                <a:close/>
              </a:path>
            </a:pathLst>
          </a:custGeom>
          <a:solidFill>
            <a:srgbClr val="000000"/>
          </a:solidFill>
        </p:spPr>
        <p:txBody>
          <a:bodyPr wrap="square" lIns="0" tIns="0" rIns="0" bIns="0" rtlCol="0"/>
          <a:lstStyle/>
          <a:p>
            <a:endParaRPr/>
          </a:p>
        </p:txBody>
      </p:sp>
      <p:sp>
        <p:nvSpPr>
          <p:cNvPr id="115" name="object 115"/>
          <p:cNvSpPr/>
          <p:nvPr/>
        </p:nvSpPr>
        <p:spPr>
          <a:xfrm>
            <a:off x="4129564" y="5686815"/>
            <a:ext cx="11430" cy="10795"/>
          </a:xfrm>
          <a:custGeom>
            <a:avLst/>
            <a:gdLst/>
            <a:ahLst/>
            <a:cxnLst/>
            <a:rect l="l" t="t" r="r" b="b"/>
            <a:pathLst>
              <a:path w="11429" h="10795">
                <a:moveTo>
                  <a:pt x="5689" y="10667"/>
                </a:moveTo>
                <a:lnTo>
                  <a:pt x="0" y="5333"/>
                </a:lnTo>
                <a:lnTo>
                  <a:pt x="0" y="3554"/>
                </a:lnTo>
                <a:lnTo>
                  <a:pt x="3793" y="0"/>
                </a:lnTo>
                <a:lnTo>
                  <a:pt x="9482" y="0"/>
                </a:lnTo>
                <a:lnTo>
                  <a:pt x="11379" y="1777"/>
                </a:lnTo>
                <a:lnTo>
                  <a:pt x="11379" y="7111"/>
                </a:lnTo>
                <a:lnTo>
                  <a:pt x="9482" y="7111"/>
                </a:lnTo>
                <a:lnTo>
                  <a:pt x="5689" y="10667"/>
                </a:lnTo>
                <a:close/>
              </a:path>
            </a:pathLst>
          </a:custGeom>
          <a:solidFill>
            <a:srgbClr val="000000"/>
          </a:solidFill>
        </p:spPr>
        <p:txBody>
          <a:bodyPr wrap="square" lIns="0" tIns="0" rIns="0" bIns="0" rtlCol="0"/>
          <a:lstStyle/>
          <a:p>
            <a:endParaRPr/>
          </a:p>
        </p:txBody>
      </p:sp>
      <p:sp>
        <p:nvSpPr>
          <p:cNvPr id="116" name="object 116"/>
          <p:cNvSpPr/>
          <p:nvPr/>
        </p:nvSpPr>
        <p:spPr>
          <a:xfrm>
            <a:off x="4129564" y="5708151"/>
            <a:ext cx="11430" cy="10795"/>
          </a:xfrm>
          <a:custGeom>
            <a:avLst/>
            <a:gdLst/>
            <a:ahLst/>
            <a:cxnLst/>
            <a:rect l="l" t="t" r="r" b="b"/>
            <a:pathLst>
              <a:path w="11429" h="10795">
                <a:moveTo>
                  <a:pt x="5689" y="10667"/>
                </a:moveTo>
                <a:lnTo>
                  <a:pt x="0" y="5333"/>
                </a:lnTo>
                <a:lnTo>
                  <a:pt x="0" y="3555"/>
                </a:lnTo>
                <a:lnTo>
                  <a:pt x="3793" y="0"/>
                </a:lnTo>
                <a:lnTo>
                  <a:pt x="9482" y="0"/>
                </a:lnTo>
                <a:lnTo>
                  <a:pt x="11379" y="1777"/>
                </a:lnTo>
                <a:lnTo>
                  <a:pt x="11379" y="7111"/>
                </a:lnTo>
                <a:lnTo>
                  <a:pt x="9482" y="7111"/>
                </a:lnTo>
                <a:lnTo>
                  <a:pt x="5689" y="10667"/>
                </a:lnTo>
                <a:close/>
              </a:path>
            </a:pathLst>
          </a:custGeom>
          <a:solidFill>
            <a:srgbClr val="000000"/>
          </a:solidFill>
        </p:spPr>
        <p:txBody>
          <a:bodyPr wrap="square" lIns="0" tIns="0" rIns="0" bIns="0" rtlCol="0"/>
          <a:lstStyle/>
          <a:p>
            <a:endParaRPr/>
          </a:p>
        </p:txBody>
      </p:sp>
      <p:sp>
        <p:nvSpPr>
          <p:cNvPr id="117" name="object 117"/>
          <p:cNvSpPr/>
          <p:nvPr/>
        </p:nvSpPr>
        <p:spPr>
          <a:xfrm>
            <a:off x="4129564" y="5729485"/>
            <a:ext cx="11430" cy="10795"/>
          </a:xfrm>
          <a:custGeom>
            <a:avLst/>
            <a:gdLst/>
            <a:ahLst/>
            <a:cxnLst/>
            <a:rect l="l" t="t" r="r" b="b"/>
            <a:pathLst>
              <a:path w="11429" h="10795">
                <a:moveTo>
                  <a:pt x="5689" y="10669"/>
                </a:moveTo>
                <a:lnTo>
                  <a:pt x="0" y="5333"/>
                </a:lnTo>
                <a:lnTo>
                  <a:pt x="0" y="3555"/>
                </a:lnTo>
                <a:lnTo>
                  <a:pt x="3793" y="0"/>
                </a:lnTo>
                <a:lnTo>
                  <a:pt x="9482" y="0"/>
                </a:lnTo>
                <a:lnTo>
                  <a:pt x="11379" y="1777"/>
                </a:lnTo>
                <a:lnTo>
                  <a:pt x="11379" y="7111"/>
                </a:lnTo>
                <a:lnTo>
                  <a:pt x="9482" y="7111"/>
                </a:lnTo>
                <a:lnTo>
                  <a:pt x="5689" y="10669"/>
                </a:lnTo>
                <a:close/>
              </a:path>
            </a:pathLst>
          </a:custGeom>
          <a:solidFill>
            <a:srgbClr val="000000"/>
          </a:solidFill>
        </p:spPr>
        <p:txBody>
          <a:bodyPr wrap="square" lIns="0" tIns="0" rIns="0" bIns="0" rtlCol="0"/>
          <a:lstStyle/>
          <a:p>
            <a:endParaRPr/>
          </a:p>
        </p:txBody>
      </p:sp>
      <p:sp>
        <p:nvSpPr>
          <p:cNvPr id="118" name="object 118"/>
          <p:cNvSpPr/>
          <p:nvPr/>
        </p:nvSpPr>
        <p:spPr>
          <a:xfrm>
            <a:off x="4129564" y="5750823"/>
            <a:ext cx="11430" cy="10795"/>
          </a:xfrm>
          <a:custGeom>
            <a:avLst/>
            <a:gdLst/>
            <a:ahLst/>
            <a:cxnLst/>
            <a:rect l="l" t="t" r="r" b="b"/>
            <a:pathLst>
              <a:path w="11429" h="10795">
                <a:moveTo>
                  <a:pt x="5689" y="10667"/>
                </a:moveTo>
                <a:lnTo>
                  <a:pt x="0" y="5333"/>
                </a:lnTo>
                <a:lnTo>
                  <a:pt x="0" y="3554"/>
                </a:lnTo>
                <a:lnTo>
                  <a:pt x="3793" y="0"/>
                </a:lnTo>
                <a:lnTo>
                  <a:pt x="9482" y="0"/>
                </a:lnTo>
                <a:lnTo>
                  <a:pt x="11379" y="1777"/>
                </a:lnTo>
                <a:lnTo>
                  <a:pt x="11379" y="7111"/>
                </a:lnTo>
                <a:lnTo>
                  <a:pt x="9482" y="7111"/>
                </a:lnTo>
                <a:lnTo>
                  <a:pt x="5689" y="10667"/>
                </a:lnTo>
                <a:close/>
              </a:path>
            </a:pathLst>
          </a:custGeom>
          <a:solidFill>
            <a:srgbClr val="000000"/>
          </a:solidFill>
        </p:spPr>
        <p:txBody>
          <a:bodyPr wrap="square" lIns="0" tIns="0" rIns="0" bIns="0" rtlCol="0"/>
          <a:lstStyle/>
          <a:p>
            <a:endParaRPr/>
          </a:p>
        </p:txBody>
      </p:sp>
      <p:sp>
        <p:nvSpPr>
          <p:cNvPr id="119" name="object 119"/>
          <p:cNvSpPr/>
          <p:nvPr/>
        </p:nvSpPr>
        <p:spPr>
          <a:xfrm>
            <a:off x="4129564" y="5772158"/>
            <a:ext cx="11430" cy="10795"/>
          </a:xfrm>
          <a:custGeom>
            <a:avLst/>
            <a:gdLst/>
            <a:ahLst/>
            <a:cxnLst/>
            <a:rect l="l" t="t" r="r" b="b"/>
            <a:pathLst>
              <a:path w="11429" h="10795">
                <a:moveTo>
                  <a:pt x="5689" y="10667"/>
                </a:moveTo>
                <a:lnTo>
                  <a:pt x="0" y="5333"/>
                </a:lnTo>
                <a:lnTo>
                  <a:pt x="0" y="3555"/>
                </a:lnTo>
                <a:lnTo>
                  <a:pt x="3793" y="0"/>
                </a:lnTo>
                <a:lnTo>
                  <a:pt x="9482" y="0"/>
                </a:lnTo>
                <a:lnTo>
                  <a:pt x="11379" y="1777"/>
                </a:lnTo>
                <a:lnTo>
                  <a:pt x="11379" y="7111"/>
                </a:lnTo>
                <a:lnTo>
                  <a:pt x="9482" y="7111"/>
                </a:lnTo>
                <a:lnTo>
                  <a:pt x="5689" y="10667"/>
                </a:lnTo>
                <a:close/>
              </a:path>
            </a:pathLst>
          </a:custGeom>
          <a:solidFill>
            <a:srgbClr val="000000"/>
          </a:solidFill>
        </p:spPr>
        <p:txBody>
          <a:bodyPr wrap="square" lIns="0" tIns="0" rIns="0" bIns="0" rtlCol="0"/>
          <a:lstStyle/>
          <a:p>
            <a:endParaRPr/>
          </a:p>
        </p:txBody>
      </p:sp>
      <p:sp>
        <p:nvSpPr>
          <p:cNvPr id="120" name="object 120"/>
          <p:cNvSpPr/>
          <p:nvPr/>
        </p:nvSpPr>
        <p:spPr>
          <a:xfrm>
            <a:off x="4129564" y="5793493"/>
            <a:ext cx="11430" cy="10795"/>
          </a:xfrm>
          <a:custGeom>
            <a:avLst/>
            <a:gdLst/>
            <a:ahLst/>
            <a:cxnLst/>
            <a:rect l="l" t="t" r="r" b="b"/>
            <a:pathLst>
              <a:path w="11429" h="10795">
                <a:moveTo>
                  <a:pt x="5689" y="10669"/>
                </a:moveTo>
                <a:lnTo>
                  <a:pt x="0" y="5333"/>
                </a:lnTo>
                <a:lnTo>
                  <a:pt x="0" y="3555"/>
                </a:lnTo>
                <a:lnTo>
                  <a:pt x="3793" y="0"/>
                </a:lnTo>
                <a:lnTo>
                  <a:pt x="9482" y="0"/>
                </a:lnTo>
                <a:lnTo>
                  <a:pt x="11379" y="1777"/>
                </a:lnTo>
                <a:lnTo>
                  <a:pt x="11379" y="7111"/>
                </a:lnTo>
                <a:lnTo>
                  <a:pt x="9482" y="7111"/>
                </a:lnTo>
                <a:lnTo>
                  <a:pt x="5689" y="10669"/>
                </a:lnTo>
                <a:close/>
              </a:path>
            </a:pathLst>
          </a:custGeom>
          <a:solidFill>
            <a:srgbClr val="000000"/>
          </a:solidFill>
        </p:spPr>
        <p:txBody>
          <a:bodyPr wrap="square" lIns="0" tIns="0" rIns="0" bIns="0" rtlCol="0"/>
          <a:lstStyle/>
          <a:p>
            <a:endParaRPr/>
          </a:p>
        </p:txBody>
      </p:sp>
      <p:sp>
        <p:nvSpPr>
          <p:cNvPr id="121" name="object 121"/>
          <p:cNvSpPr/>
          <p:nvPr/>
        </p:nvSpPr>
        <p:spPr>
          <a:xfrm>
            <a:off x="4129564" y="5814830"/>
            <a:ext cx="11430" cy="10795"/>
          </a:xfrm>
          <a:custGeom>
            <a:avLst/>
            <a:gdLst/>
            <a:ahLst/>
            <a:cxnLst/>
            <a:rect l="l" t="t" r="r" b="b"/>
            <a:pathLst>
              <a:path w="11429" h="10795">
                <a:moveTo>
                  <a:pt x="5689" y="10667"/>
                </a:moveTo>
                <a:lnTo>
                  <a:pt x="0" y="5333"/>
                </a:lnTo>
                <a:lnTo>
                  <a:pt x="0" y="3554"/>
                </a:lnTo>
                <a:lnTo>
                  <a:pt x="3793" y="0"/>
                </a:lnTo>
                <a:lnTo>
                  <a:pt x="9482" y="0"/>
                </a:lnTo>
                <a:lnTo>
                  <a:pt x="11379" y="1777"/>
                </a:lnTo>
                <a:lnTo>
                  <a:pt x="11379" y="7111"/>
                </a:lnTo>
                <a:lnTo>
                  <a:pt x="9482" y="7111"/>
                </a:lnTo>
                <a:lnTo>
                  <a:pt x="5689" y="10667"/>
                </a:lnTo>
                <a:close/>
              </a:path>
            </a:pathLst>
          </a:custGeom>
          <a:solidFill>
            <a:srgbClr val="000000"/>
          </a:solidFill>
        </p:spPr>
        <p:txBody>
          <a:bodyPr wrap="square" lIns="0" tIns="0" rIns="0" bIns="0" rtlCol="0"/>
          <a:lstStyle/>
          <a:p>
            <a:endParaRPr/>
          </a:p>
        </p:txBody>
      </p:sp>
      <p:sp>
        <p:nvSpPr>
          <p:cNvPr id="122" name="object 122"/>
          <p:cNvSpPr/>
          <p:nvPr/>
        </p:nvSpPr>
        <p:spPr>
          <a:xfrm>
            <a:off x="4129564" y="5836166"/>
            <a:ext cx="11430" cy="10795"/>
          </a:xfrm>
          <a:custGeom>
            <a:avLst/>
            <a:gdLst/>
            <a:ahLst/>
            <a:cxnLst/>
            <a:rect l="l" t="t" r="r" b="b"/>
            <a:pathLst>
              <a:path w="11429" h="10795">
                <a:moveTo>
                  <a:pt x="5689" y="10667"/>
                </a:moveTo>
                <a:lnTo>
                  <a:pt x="0" y="5333"/>
                </a:lnTo>
                <a:lnTo>
                  <a:pt x="0" y="3555"/>
                </a:lnTo>
                <a:lnTo>
                  <a:pt x="3793" y="0"/>
                </a:lnTo>
                <a:lnTo>
                  <a:pt x="9482" y="0"/>
                </a:lnTo>
                <a:lnTo>
                  <a:pt x="11379" y="1777"/>
                </a:lnTo>
                <a:lnTo>
                  <a:pt x="11379" y="7111"/>
                </a:lnTo>
                <a:lnTo>
                  <a:pt x="9482" y="7111"/>
                </a:lnTo>
                <a:lnTo>
                  <a:pt x="5689" y="10667"/>
                </a:lnTo>
                <a:close/>
              </a:path>
            </a:pathLst>
          </a:custGeom>
          <a:solidFill>
            <a:srgbClr val="000000"/>
          </a:solidFill>
        </p:spPr>
        <p:txBody>
          <a:bodyPr wrap="square" lIns="0" tIns="0" rIns="0" bIns="0" rtlCol="0"/>
          <a:lstStyle/>
          <a:p>
            <a:endParaRPr/>
          </a:p>
        </p:txBody>
      </p:sp>
      <p:sp>
        <p:nvSpPr>
          <p:cNvPr id="123" name="object 123"/>
          <p:cNvSpPr/>
          <p:nvPr/>
        </p:nvSpPr>
        <p:spPr>
          <a:xfrm>
            <a:off x="4129564" y="5857500"/>
            <a:ext cx="11430" cy="10795"/>
          </a:xfrm>
          <a:custGeom>
            <a:avLst/>
            <a:gdLst/>
            <a:ahLst/>
            <a:cxnLst/>
            <a:rect l="l" t="t" r="r" b="b"/>
            <a:pathLst>
              <a:path w="11429" h="10795">
                <a:moveTo>
                  <a:pt x="5689" y="10669"/>
                </a:moveTo>
                <a:lnTo>
                  <a:pt x="0" y="5333"/>
                </a:lnTo>
                <a:lnTo>
                  <a:pt x="0" y="3555"/>
                </a:lnTo>
                <a:lnTo>
                  <a:pt x="3793" y="0"/>
                </a:lnTo>
                <a:lnTo>
                  <a:pt x="9482" y="0"/>
                </a:lnTo>
                <a:lnTo>
                  <a:pt x="11379" y="1777"/>
                </a:lnTo>
                <a:lnTo>
                  <a:pt x="11379" y="7111"/>
                </a:lnTo>
                <a:lnTo>
                  <a:pt x="9482" y="7111"/>
                </a:lnTo>
                <a:lnTo>
                  <a:pt x="5689" y="10669"/>
                </a:lnTo>
                <a:close/>
              </a:path>
            </a:pathLst>
          </a:custGeom>
          <a:solidFill>
            <a:srgbClr val="000000"/>
          </a:solidFill>
        </p:spPr>
        <p:txBody>
          <a:bodyPr wrap="square" lIns="0" tIns="0" rIns="0" bIns="0" rtlCol="0"/>
          <a:lstStyle/>
          <a:p>
            <a:endParaRPr/>
          </a:p>
        </p:txBody>
      </p:sp>
      <p:sp>
        <p:nvSpPr>
          <p:cNvPr id="124" name="object 124"/>
          <p:cNvSpPr/>
          <p:nvPr/>
        </p:nvSpPr>
        <p:spPr>
          <a:xfrm>
            <a:off x="4129564" y="5878838"/>
            <a:ext cx="11430" cy="10795"/>
          </a:xfrm>
          <a:custGeom>
            <a:avLst/>
            <a:gdLst/>
            <a:ahLst/>
            <a:cxnLst/>
            <a:rect l="l" t="t" r="r" b="b"/>
            <a:pathLst>
              <a:path w="11429" h="10795">
                <a:moveTo>
                  <a:pt x="5689" y="10667"/>
                </a:moveTo>
                <a:lnTo>
                  <a:pt x="0" y="5333"/>
                </a:lnTo>
                <a:lnTo>
                  <a:pt x="0" y="3554"/>
                </a:lnTo>
                <a:lnTo>
                  <a:pt x="3793" y="0"/>
                </a:lnTo>
                <a:lnTo>
                  <a:pt x="9482" y="0"/>
                </a:lnTo>
                <a:lnTo>
                  <a:pt x="11379" y="1777"/>
                </a:lnTo>
                <a:lnTo>
                  <a:pt x="11379" y="7111"/>
                </a:lnTo>
                <a:lnTo>
                  <a:pt x="9482" y="7111"/>
                </a:lnTo>
                <a:lnTo>
                  <a:pt x="5689" y="10667"/>
                </a:lnTo>
                <a:close/>
              </a:path>
            </a:pathLst>
          </a:custGeom>
          <a:solidFill>
            <a:srgbClr val="000000"/>
          </a:solidFill>
        </p:spPr>
        <p:txBody>
          <a:bodyPr wrap="square" lIns="0" tIns="0" rIns="0" bIns="0" rtlCol="0"/>
          <a:lstStyle/>
          <a:p>
            <a:endParaRPr/>
          </a:p>
        </p:txBody>
      </p:sp>
      <p:sp>
        <p:nvSpPr>
          <p:cNvPr id="125" name="object 125"/>
          <p:cNvSpPr/>
          <p:nvPr/>
        </p:nvSpPr>
        <p:spPr>
          <a:xfrm>
            <a:off x="4129564" y="5900173"/>
            <a:ext cx="11430" cy="10795"/>
          </a:xfrm>
          <a:custGeom>
            <a:avLst/>
            <a:gdLst/>
            <a:ahLst/>
            <a:cxnLst/>
            <a:rect l="l" t="t" r="r" b="b"/>
            <a:pathLst>
              <a:path w="11429" h="10795">
                <a:moveTo>
                  <a:pt x="5689" y="10667"/>
                </a:moveTo>
                <a:lnTo>
                  <a:pt x="0" y="5333"/>
                </a:lnTo>
                <a:lnTo>
                  <a:pt x="0" y="3555"/>
                </a:lnTo>
                <a:lnTo>
                  <a:pt x="3793" y="0"/>
                </a:lnTo>
                <a:lnTo>
                  <a:pt x="9482" y="0"/>
                </a:lnTo>
                <a:lnTo>
                  <a:pt x="11379" y="1777"/>
                </a:lnTo>
                <a:lnTo>
                  <a:pt x="11379" y="7111"/>
                </a:lnTo>
                <a:lnTo>
                  <a:pt x="9482" y="7111"/>
                </a:lnTo>
                <a:lnTo>
                  <a:pt x="5689" y="10667"/>
                </a:lnTo>
                <a:close/>
              </a:path>
            </a:pathLst>
          </a:custGeom>
          <a:solidFill>
            <a:srgbClr val="000000"/>
          </a:solidFill>
        </p:spPr>
        <p:txBody>
          <a:bodyPr wrap="square" lIns="0" tIns="0" rIns="0" bIns="0" rtlCol="0"/>
          <a:lstStyle/>
          <a:p>
            <a:endParaRPr/>
          </a:p>
        </p:txBody>
      </p:sp>
      <p:sp>
        <p:nvSpPr>
          <p:cNvPr id="126" name="object 126"/>
          <p:cNvSpPr/>
          <p:nvPr/>
        </p:nvSpPr>
        <p:spPr>
          <a:xfrm>
            <a:off x="4129564" y="5921508"/>
            <a:ext cx="11430" cy="10795"/>
          </a:xfrm>
          <a:custGeom>
            <a:avLst/>
            <a:gdLst/>
            <a:ahLst/>
            <a:cxnLst/>
            <a:rect l="l" t="t" r="r" b="b"/>
            <a:pathLst>
              <a:path w="11429" h="10795">
                <a:moveTo>
                  <a:pt x="5689" y="10669"/>
                </a:moveTo>
                <a:lnTo>
                  <a:pt x="0" y="5333"/>
                </a:lnTo>
                <a:lnTo>
                  <a:pt x="0" y="3555"/>
                </a:lnTo>
                <a:lnTo>
                  <a:pt x="3793" y="0"/>
                </a:lnTo>
                <a:lnTo>
                  <a:pt x="9482" y="0"/>
                </a:lnTo>
                <a:lnTo>
                  <a:pt x="11379" y="1777"/>
                </a:lnTo>
                <a:lnTo>
                  <a:pt x="11379" y="7111"/>
                </a:lnTo>
                <a:lnTo>
                  <a:pt x="9482" y="7111"/>
                </a:lnTo>
                <a:lnTo>
                  <a:pt x="5689" y="10669"/>
                </a:lnTo>
                <a:close/>
              </a:path>
            </a:pathLst>
          </a:custGeom>
          <a:solidFill>
            <a:srgbClr val="000000"/>
          </a:solidFill>
        </p:spPr>
        <p:txBody>
          <a:bodyPr wrap="square" lIns="0" tIns="0" rIns="0" bIns="0" rtlCol="0"/>
          <a:lstStyle/>
          <a:p>
            <a:endParaRPr/>
          </a:p>
        </p:txBody>
      </p:sp>
      <p:sp>
        <p:nvSpPr>
          <p:cNvPr id="127" name="object 127"/>
          <p:cNvSpPr/>
          <p:nvPr/>
        </p:nvSpPr>
        <p:spPr>
          <a:xfrm>
            <a:off x="4129564" y="5942845"/>
            <a:ext cx="11430" cy="10795"/>
          </a:xfrm>
          <a:custGeom>
            <a:avLst/>
            <a:gdLst/>
            <a:ahLst/>
            <a:cxnLst/>
            <a:rect l="l" t="t" r="r" b="b"/>
            <a:pathLst>
              <a:path w="11429" h="10795">
                <a:moveTo>
                  <a:pt x="5689" y="10667"/>
                </a:moveTo>
                <a:lnTo>
                  <a:pt x="0" y="5333"/>
                </a:lnTo>
                <a:lnTo>
                  <a:pt x="0" y="3554"/>
                </a:lnTo>
                <a:lnTo>
                  <a:pt x="3793" y="0"/>
                </a:lnTo>
                <a:lnTo>
                  <a:pt x="9482" y="0"/>
                </a:lnTo>
                <a:lnTo>
                  <a:pt x="11379" y="1776"/>
                </a:lnTo>
                <a:lnTo>
                  <a:pt x="11379" y="7111"/>
                </a:lnTo>
                <a:lnTo>
                  <a:pt x="9482" y="7111"/>
                </a:lnTo>
                <a:lnTo>
                  <a:pt x="5689" y="10667"/>
                </a:lnTo>
                <a:close/>
              </a:path>
            </a:pathLst>
          </a:custGeom>
          <a:solidFill>
            <a:srgbClr val="000000"/>
          </a:solidFill>
        </p:spPr>
        <p:txBody>
          <a:bodyPr wrap="square" lIns="0" tIns="0" rIns="0" bIns="0" rtlCol="0"/>
          <a:lstStyle/>
          <a:p>
            <a:endParaRPr/>
          </a:p>
        </p:txBody>
      </p:sp>
      <p:sp>
        <p:nvSpPr>
          <p:cNvPr id="128" name="object 128"/>
          <p:cNvSpPr/>
          <p:nvPr/>
        </p:nvSpPr>
        <p:spPr>
          <a:xfrm>
            <a:off x="4129564" y="5964181"/>
            <a:ext cx="11430" cy="10795"/>
          </a:xfrm>
          <a:custGeom>
            <a:avLst/>
            <a:gdLst/>
            <a:ahLst/>
            <a:cxnLst/>
            <a:rect l="l" t="t" r="r" b="b"/>
            <a:pathLst>
              <a:path w="11429" h="10795">
                <a:moveTo>
                  <a:pt x="5689" y="10667"/>
                </a:moveTo>
                <a:lnTo>
                  <a:pt x="0" y="5333"/>
                </a:lnTo>
                <a:lnTo>
                  <a:pt x="0" y="3555"/>
                </a:lnTo>
                <a:lnTo>
                  <a:pt x="3793" y="0"/>
                </a:lnTo>
                <a:lnTo>
                  <a:pt x="9482" y="0"/>
                </a:lnTo>
                <a:lnTo>
                  <a:pt x="11379" y="1777"/>
                </a:lnTo>
                <a:lnTo>
                  <a:pt x="11379" y="7111"/>
                </a:lnTo>
                <a:lnTo>
                  <a:pt x="9482" y="7111"/>
                </a:lnTo>
                <a:lnTo>
                  <a:pt x="5689" y="10667"/>
                </a:lnTo>
                <a:close/>
              </a:path>
            </a:pathLst>
          </a:custGeom>
          <a:solidFill>
            <a:srgbClr val="000000"/>
          </a:solidFill>
        </p:spPr>
        <p:txBody>
          <a:bodyPr wrap="square" lIns="0" tIns="0" rIns="0" bIns="0" rtlCol="0"/>
          <a:lstStyle/>
          <a:p>
            <a:endParaRPr/>
          </a:p>
        </p:txBody>
      </p:sp>
      <p:sp>
        <p:nvSpPr>
          <p:cNvPr id="129" name="object 129"/>
          <p:cNvSpPr/>
          <p:nvPr/>
        </p:nvSpPr>
        <p:spPr>
          <a:xfrm>
            <a:off x="4129564" y="5985515"/>
            <a:ext cx="11430" cy="10795"/>
          </a:xfrm>
          <a:custGeom>
            <a:avLst/>
            <a:gdLst/>
            <a:ahLst/>
            <a:cxnLst/>
            <a:rect l="l" t="t" r="r" b="b"/>
            <a:pathLst>
              <a:path w="11429" h="10795">
                <a:moveTo>
                  <a:pt x="5689" y="10669"/>
                </a:moveTo>
                <a:lnTo>
                  <a:pt x="0" y="5333"/>
                </a:lnTo>
                <a:lnTo>
                  <a:pt x="0" y="3555"/>
                </a:lnTo>
                <a:lnTo>
                  <a:pt x="3793" y="0"/>
                </a:lnTo>
                <a:lnTo>
                  <a:pt x="9482" y="0"/>
                </a:lnTo>
                <a:lnTo>
                  <a:pt x="11379" y="1777"/>
                </a:lnTo>
                <a:lnTo>
                  <a:pt x="11379" y="7111"/>
                </a:lnTo>
                <a:lnTo>
                  <a:pt x="9482" y="7111"/>
                </a:lnTo>
                <a:lnTo>
                  <a:pt x="5689" y="10669"/>
                </a:lnTo>
                <a:close/>
              </a:path>
            </a:pathLst>
          </a:custGeom>
          <a:solidFill>
            <a:srgbClr val="000000"/>
          </a:solidFill>
        </p:spPr>
        <p:txBody>
          <a:bodyPr wrap="square" lIns="0" tIns="0" rIns="0" bIns="0" rtlCol="0"/>
          <a:lstStyle/>
          <a:p>
            <a:endParaRPr/>
          </a:p>
        </p:txBody>
      </p:sp>
      <p:sp>
        <p:nvSpPr>
          <p:cNvPr id="130" name="object 130"/>
          <p:cNvSpPr/>
          <p:nvPr/>
        </p:nvSpPr>
        <p:spPr>
          <a:xfrm>
            <a:off x="4129564" y="6006853"/>
            <a:ext cx="11430" cy="10795"/>
          </a:xfrm>
          <a:custGeom>
            <a:avLst/>
            <a:gdLst/>
            <a:ahLst/>
            <a:cxnLst/>
            <a:rect l="l" t="t" r="r" b="b"/>
            <a:pathLst>
              <a:path w="11429" h="10795">
                <a:moveTo>
                  <a:pt x="5689" y="10667"/>
                </a:moveTo>
                <a:lnTo>
                  <a:pt x="0" y="5333"/>
                </a:lnTo>
                <a:lnTo>
                  <a:pt x="0" y="3554"/>
                </a:lnTo>
                <a:lnTo>
                  <a:pt x="3793" y="0"/>
                </a:lnTo>
                <a:lnTo>
                  <a:pt x="9482" y="0"/>
                </a:lnTo>
                <a:lnTo>
                  <a:pt x="11379" y="1777"/>
                </a:lnTo>
                <a:lnTo>
                  <a:pt x="11379" y="7111"/>
                </a:lnTo>
                <a:lnTo>
                  <a:pt x="9482" y="7111"/>
                </a:lnTo>
                <a:lnTo>
                  <a:pt x="5689" y="10667"/>
                </a:lnTo>
                <a:close/>
              </a:path>
            </a:pathLst>
          </a:custGeom>
          <a:solidFill>
            <a:srgbClr val="000000"/>
          </a:solidFill>
        </p:spPr>
        <p:txBody>
          <a:bodyPr wrap="square" lIns="0" tIns="0" rIns="0" bIns="0" rtlCol="0"/>
          <a:lstStyle/>
          <a:p>
            <a:endParaRPr/>
          </a:p>
        </p:txBody>
      </p:sp>
      <p:sp>
        <p:nvSpPr>
          <p:cNvPr id="131" name="object 131"/>
          <p:cNvSpPr/>
          <p:nvPr/>
        </p:nvSpPr>
        <p:spPr>
          <a:xfrm>
            <a:off x="4129564" y="6028189"/>
            <a:ext cx="11430" cy="10795"/>
          </a:xfrm>
          <a:custGeom>
            <a:avLst/>
            <a:gdLst/>
            <a:ahLst/>
            <a:cxnLst/>
            <a:rect l="l" t="t" r="r" b="b"/>
            <a:pathLst>
              <a:path w="11429" h="10795">
                <a:moveTo>
                  <a:pt x="5689" y="10667"/>
                </a:moveTo>
                <a:lnTo>
                  <a:pt x="0" y="5333"/>
                </a:lnTo>
                <a:lnTo>
                  <a:pt x="0" y="3555"/>
                </a:lnTo>
                <a:lnTo>
                  <a:pt x="3793" y="0"/>
                </a:lnTo>
                <a:lnTo>
                  <a:pt x="9482" y="0"/>
                </a:lnTo>
                <a:lnTo>
                  <a:pt x="11379" y="1777"/>
                </a:lnTo>
                <a:lnTo>
                  <a:pt x="11379" y="7111"/>
                </a:lnTo>
                <a:lnTo>
                  <a:pt x="9482" y="7111"/>
                </a:lnTo>
                <a:lnTo>
                  <a:pt x="5689" y="10667"/>
                </a:lnTo>
                <a:close/>
              </a:path>
            </a:pathLst>
          </a:custGeom>
          <a:solidFill>
            <a:srgbClr val="000000"/>
          </a:solidFill>
        </p:spPr>
        <p:txBody>
          <a:bodyPr wrap="square" lIns="0" tIns="0" rIns="0" bIns="0" rtlCol="0"/>
          <a:lstStyle/>
          <a:p>
            <a:endParaRPr/>
          </a:p>
        </p:txBody>
      </p:sp>
      <p:sp>
        <p:nvSpPr>
          <p:cNvPr id="132" name="object 132"/>
          <p:cNvSpPr txBox="1"/>
          <p:nvPr/>
        </p:nvSpPr>
        <p:spPr>
          <a:xfrm>
            <a:off x="4520679" y="4200156"/>
            <a:ext cx="483234" cy="238760"/>
          </a:xfrm>
          <a:prstGeom prst="rect">
            <a:avLst/>
          </a:prstGeom>
        </p:spPr>
        <p:txBody>
          <a:bodyPr vert="horz" wrap="square" lIns="0" tIns="12700" rIns="0" bIns="0" rtlCol="0">
            <a:spAutoFit/>
          </a:bodyPr>
          <a:lstStyle/>
          <a:p>
            <a:pPr marL="12700">
              <a:lnSpc>
                <a:spcPct val="100000"/>
              </a:lnSpc>
              <a:spcBef>
                <a:spcPts val="100"/>
              </a:spcBef>
            </a:pPr>
            <a:r>
              <a:rPr sz="1400" spc="30" dirty="0">
                <a:latin typeface="Times New Roman"/>
                <a:cs typeface="Times New Roman"/>
              </a:rPr>
              <a:t>c</a:t>
            </a:r>
            <a:r>
              <a:rPr sz="1350" spc="82" baseline="-12345" dirty="0">
                <a:latin typeface="Times New Roman"/>
                <a:cs typeface="Times New Roman"/>
              </a:rPr>
              <a:t>2</a:t>
            </a:r>
            <a:r>
              <a:rPr sz="1400" spc="30" dirty="0">
                <a:latin typeface="Times New Roman"/>
                <a:cs typeface="Times New Roman"/>
              </a:rPr>
              <a:t>g</a:t>
            </a:r>
            <a:r>
              <a:rPr sz="1400" spc="25" dirty="0">
                <a:latin typeface="Times New Roman"/>
                <a:cs typeface="Times New Roman"/>
              </a:rPr>
              <a:t>(</a:t>
            </a:r>
            <a:r>
              <a:rPr sz="1400" spc="20" dirty="0">
                <a:latin typeface="Times New Roman"/>
                <a:cs typeface="Times New Roman"/>
              </a:rPr>
              <a:t>n)</a:t>
            </a:r>
            <a:endParaRPr sz="1400">
              <a:latin typeface="Times New Roman"/>
              <a:cs typeface="Times New Roman"/>
            </a:endParaRPr>
          </a:p>
        </p:txBody>
      </p:sp>
      <p:sp>
        <p:nvSpPr>
          <p:cNvPr id="133" name="object 133"/>
          <p:cNvSpPr/>
          <p:nvPr/>
        </p:nvSpPr>
        <p:spPr>
          <a:xfrm>
            <a:off x="2570553" y="4237767"/>
            <a:ext cx="3520440" cy="1801495"/>
          </a:xfrm>
          <a:custGeom>
            <a:avLst/>
            <a:gdLst/>
            <a:ahLst/>
            <a:cxnLst/>
            <a:rect l="l" t="t" r="r" b="b"/>
            <a:pathLst>
              <a:path w="3520440" h="1801495">
                <a:moveTo>
                  <a:pt x="0" y="1801101"/>
                </a:moveTo>
                <a:lnTo>
                  <a:pt x="18965" y="1626858"/>
                </a:lnTo>
                <a:lnTo>
                  <a:pt x="30345" y="1539737"/>
                </a:lnTo>
                <a:lnTo>
                  <a:pt x="43621" y="1454393"/>
                </a:lnTo>
                <a:lnTo>
                  <a:pt x="60690" y="1370828"/>
                </a:lnTo>
                <a:lnTo>
                  <a:pt x="83450" y="1289040"/>
                </a:lnTo>
                <a:lnTo>
                  <a:pt x="110002" y="1210809"/>
                </a:lnTo>
                <a:lnTo>
                  <a:pt x="142244" y="1134355"/>
                </a:lnTo>
                <a:lnTo>
                  <a:pt x="178279" y="1057902"/>
                </a:lnTo>
                <a:lnTo>
                  <a:pt x="218108" y="979671"/>
                </a:lnTo>
                <a:lnTo>
                  <a:pt x="261729" y="901439"/>
                </a:lnTo>
                <a:lnTo>
                  <a:pt x="311041" y="824986"/>
                </a:lnTo>
                <a:lnTo>
                  <a:pt x="337593" y="789426"/>
                </a:lnTo>
                <a:lnTo>
                  <a:pt x="364145" y="755644"/>
                </a:lnTo>
                <a:lnTo>
                  <a:pt x="394491" y="723640"/>
                </a:lnTo>
                <a:lnTo>
                  <a:pt x="424836" y="693415"/>
                </a:lnTo>
                <a:lnTo>
                  <a:pt x="458975" y="666745"/>
                </a:lnTo>
                <a:lnTo>
                  <a:pt x="493114" y="641853"/>
                </a:lnTo>
                <a:lnTo>
                  <a:pt x="529149" y="618739"/>
                </a:lnTo>
                <a:lnTo>
                  <a:pt x="568977" y="600959"/>
                </a:lnTo>
                <a:lnTo>
                  <a:pt x="610702" y="586735"/>
                </a:lnTo>
                <a:lnTo>
                  <a:pt x="656221" y="576067"/>
                </a:lnTo>
                <a:lnTo>
                  <a:pt x="705532" y="568955"/>
                </a:lnTo>
                <a:lnTo>
                  <a:pt x="758637" y="567177"/>
                </a:lnTo>
                <a:lnTo>
                  <a:pt x="813638" y="565399"/>
                </a:lnTo>
                <a:lnTo>
                  <a:pt x="870536" y="567177"/>
                </a:lnTo>
                <a:lnTo>
                  <a:pt x="986228" y="576067"/>
                </a:lnTo>
                <a:lnTo>
                  <a:pt x="1103816" y="586735"/>
                </a:lnTo>
                <a:lnTo>
                  <a:pt x="1219509" y="597403"/>
                </a:lnTo>
                <a:lnTo>
                  <a:pt x="1274510" y="600959"/>
                </a:lnTo>
                <a:lnTo>
                  <a:pt x="1325718" y="602737"/>
                </a:lnTo>
                <a:lnTo>
                  <a:pt x="1376926" y="602737"/>
                </a:lnTo>
                <a:lnTo>
                  <a:pt x="1422444" y="600959"/>
                </a:lnTo>
                <a:lnTo>
                  <a:pt x="1466066" y="595625"/>
                </a:lnTo>
                <a:lnTo>
                  <a:pt x="1507791" y="590291"/>
                </a:lnTo>
                <a:lnTo>
                  <a:pt x="1585551" y="577845"/>
                </a:lnTo>
                <a:lnTo>
                  <a:pt x="1657622" y="561843"/>
                </a:lnTo>
                <a:lnTo>
                  <a:pt x="1724002" y="545842"/>
                </a:lnTo>
                <a:lnTo>
                  <a:pt x="1790383" y="528062"/>
                </a:lnTo>
                <a:lnTo>
                  <a:pt x="1856764" y="508504"/>
                </a:lnTo>
                <a:lnTo>
                  <a:pt x="1923144" y="487168"/>
                </a:lnTo>
                <a:lnTo>
                  <a:pt x="1991422" y="467610"/>
                </a:lnTo>
                <a:lnTo>
                  <a:pt x="2059699" y="448052"/>
                </a:lnTo>
                <a:lnTo>
                  <a:pt x="2124183" y="426716"/>
                </a:lnTo>
                <a:lnTo>
                  <a:pt x="2188667" y="405381"/>
                </a:lnTo>
                <a:lnTo>
                  <a:pt x="2251255" y="382267"/>
                </a:lnTo>
                <a:lnTo>
                  <a:pt x="2319532" y="359153"/>
                </a:lnTo>
                <a:lnTo>
                  <a:pt x="2391603" y="334261"/>
                </a:lnTo>
                <a:lnTo>
                  <a:pt x="2429535" y="320037"/>
                </a:lnTo>
                <a:lnTo>
                  <a:pt x="2471260" y="307591"/>
                </a:lnTo>
                <a:lnTo>
                  <a:pt x="2514881" y="293367"/>
                </a:lnTo>
                <a:lnTo>
                  <a:pt x="2560400" y="279144"/>
                </a:lnTo>
                <a:lnTo>
                  <a:pt x="2611608" y="263142"/>
                </a:lnTo>
                <a:lnTo>
                  <a:pt x="2666609" y="247140"/>
                </a:lnTo>
                <a:lnTo>
                  <a:pt x="2725403" y="229360"/>
                </a:lnTo>
                <a:lnTo>
                  <a:pt x="2789887" y="211580"/>
                </a:lnTo>
                <a:lnTo>
                  <a:pt x="2856268" y="192022"/>
                </a:lnTo>
                <a:lnTo>
                  <a:pt x="2922649" y="172464"/>
                </a:lnTo>
                <a:lnTo>
                  <a:pt x="3061100" y="131571"/>
                </a:lnTo>
                <a:lnTo>
                  <a:pt x="3129377" y="112013"/>
                </a:lnTo>
                <a:lnTo>
                  <a:pt x="3195758" y="94233"/>
                </a:lnTo>
                <a:lnTo>
                  <a:pt x="3260242" y="74675"/>
                </a:lnTo>
                <a:lnTo>
                  <a:pt x="3322830" y="56895"/>
                </a:lnTo>
                <a:lnTo>
                  <a:pt x="3379728" y="40893"/>
                </a:lnTo>
                <a:lnTo>
                  <a:pt x="3432832" y="24891"/>
                </a:lnTo>
                <a:lnTo>
                  <a:pt x="3480247" y="12445"/>
                </a:lnTo>
                <a:lnTo>
                  <a:pt x="3520076" y="0"/>
                </a:lnTo>
              </a:path>
            </a:pathLst>
          </a:custGeom>
          <a:ln w="10815">
            <a:solidFill>
              <a:srgbClr val="0000FF"/>
            </a:solidFill>
          </a:ln>
        </p:spPr>
        <p:txBody>
          <a:bodyPr wrap="square" lIns="0" tIns="0" rIns="0" bIns="0" rtlCol="0"/>
          <a:lstStyle/>
          <a:p>
            <a:endParaRPr/>
          </a:p>
        </p:txBody>
      </p:sp>
      <p:sp>
        <p:nvSpPr>
          <p:cNvPr id="134" name="object 134"/>
          <p:cNvSpPr/>
          <p:nvPr/>
        </p:nvSpPr>
        <p:spPr>
          <a:xfrm>
            <a:off x="2570552" y="4616479"/>
            <a:ext cx="3531870" cy="915669"/>
          </a:xfrm>
          <a:custGeom>
            <a:avLst/>
            <a:gdLst/>
            <a:ahLst/>
            <a:cxnLst/>
            <a:rect l="l" t="t" r="r" b="b"/>
            <a:pathLst>
              <a:path w="3531870" h="915670">
                <a:moveTo>
                  <a:pt x="0" y="622295"/>
                </a:moveTo>
                <a:lnTo>
                  <a:pt x="9482" y="616961"/>
                </a:lnTo>
                <a:lnTo>
                  <a:pt x="22759" y="609849"/>
                </a:lnTo>
                <a:lnTo>
                  <a:pt x="51208" y="592069"/>
                </a:lnTo>
                <a:lnTo>
                  <a:pt x="85346" y="570733"/>
                </a:lnTo>
                <a:lnTo>
                  <a:pt x="125175" y="547620"/>
                </a:lnTo>
                <a:lnTo>
                  <a:pt x="165003" y="524506"/>
                </a:lnTo>
                <a:lnTo>
                  <a:pt x="206728" y="506726"/>
                </a:lnTo>
                <a:lnTo>
                  <a:pt x="246557" y="494280"/>
                </a:lnTo>
                <a:lnTo>
                  <a:pt x="284488" y="488946"/>
                </a:lnTo>
                <a:lnTo>
                  <a:pt x="320524" y="492502"/>
                </a:lnTo>
                <a:lnTo>
                  <a:pt x="356559" y="499614"/>
                </a:lnTo>
                <a:lnTo>
                  <a:pt x="390698" y="513838"/>
                </a:lnTo>
                <a:lnTo>
                  <a:pt x="426733" y="529840"/>
                </a:lnTo>
                <a:lnTo>
                  <a:pt x="462768" y="551176"/>
                </a:lnTo>
                <a:lnTo>
                  <a:pt x="498803" y="572511"/>
                </a:lnTo>
                <a:lnTo>
                  <a:pt x="568977" y="622295"/>
                </a:lnTo>
                <a:lnTo>
                  <a:pt x="586047" y="636519"/>
                </a:lnTo>
                <a:lnTo>
                  <a:pt x="605013" y="650743"/>
                </a:lnTo>
                <a:lnTo>
                  <a:pt x="641048" y="686303"/>
                </a:lnTo>
                <a:lnTo>
                  <a:pt x="675186" y="723640"/>
                </a:lnTo>
                <a:lnTo>
                  <a:pt x="711222" y="764534"/>
                </a:lnTo>
                <a:lnTo>
                  <a:pt x="747257" y="801872"/>
                </a:lnTo>
                <a:lnTo>
                  <a:pt x="783292" y="837432"/>
                </a:lnTo>
                <a:lnTo>
                  <a:pt x="817431" y="867657"/>
                </a:lnTo>
                <a:lnTo>
                  <a:pt x="853466" y="888993"/>
                </a:lnTo>
                <a:lnTo>
                  <a:pt x="921744" y="912107"/>
                </a:lnTo>
                <a:lnTo>
                  <a:pt x="953986" y="915663"/>
                </a:lnTo>
                <a:lnTo>
                  <a:pt x="986228" y="915663"/>
                </a:lnTo>
                <a:lnTo>
                  <a:pt x="1020366" y="912107"/>
                </a:lnTo>
                <a:lnTo>
                  <a:pt x="1056402" y="904995"/>
                </a:lnTo>
                <a:lnTo>
                  <a:pt x="1096230" y="897883"/>
                </a:lnTo>
                <a:lnTo>
                  <a:pt x="1137955" y="888993"/>
                </a:lnTo>
                <a:lnTo>
                  <a:pt x="1183473" y="878325"/>
                </a:lnTo>
                <a:lnTo>
                  <a:pt x="1230888" y="864101"/>
                </a:lnTo>
                <a:lnTo>
                  <a:pt x="1280200" y="848099"/>
                </a:lnTo>
                <a:lnTo>
                  <a:pt x="1333304" y="830320"/>
                </a:lnTo>
                <a:lnTo>
                  <a:pt x="1388305" y="808984"/>
                </a:lnTo>
                <a:lnTo>
                  <a:pt x="1443307" y="787648"/>
                </a:lnTo>
                <a:lnTo>
                  <a:pt x="1503998" y="764534"/>
                </a:lnTo>
                <a:lnTo>
                  <a:pt x="1564688" y="739642"/>
                </a:lnTo>
                <a:lnTo>
                  <a:pt x="1629173" y="712972"/>
                </a:lnTo>
                <a:lnTo>
                  <a:pt x="1697450" y="684525"/>
                </a:lnTo>
                <a:lnTo>
                  <a:pt x="1767624" y="652521"/>
                </a:lnTo>
                <a:lnTo>
                  <a:pt x="1839694" y="620517"/>
                </a:lnTo>
                <a:lnTo>
                  <a:pt x="1987629" y="554732"/>
                </a:lnTo>
                <a:lnTo>
                  <a:pt x="2061596" y="520950"/>
                </a:lnTo>
                <a:lnTo>
                  <a:pt x="2133666" y="488946"/>
                </a:lnTo>
                <a:lnTo>
                  <a:pt x="2203840" y="456942"/>
                </a:lnTo>
                <a:lnTo>
                  <a:pt x="2270221" y="423160"/>
                </a:lnTo>
                <a:lnTo>
                  <a:pt x="2334705" y="389379"/>
                </a:lnTo>
                <a:lnTo>
                  <a:pt x="2401086" y="353819"/>
                </a:lnTo>
                <a:lnTo>
                  <a:pt x="2469363" y="320037"/>
                </a:lnTo>
                <a:lnTo>
                  <a:pt x="2541434" y="286255"/>
                </a:lnTo>
                <a:lnTo>
                  <a:pt x="2619194" y="254252"/>
                </a:lnTo>
                <a:lnTo>
                  <a:pt x="2659022" y="238250"/>
                </a:lnTo>
                <a:lnTo>
                  <a:pt x="2702644" y="222248"/>
                </a:lnTo>
                <a:lnTo>
                  <a:pt x="2748162" y="206246"/>
                </a:lnTo>
                <a:lnTo>
                  <a:pt x="2797474" y="192022"/>
                </a:lnTo>
                <a:lnTo>
                  <a:pt x="2850578" y="176020"/>
                </a:lnTo>
                <a:lnTo>
                  <a:pt x="2905579" y="160018"/>
                </a:lnTo>
                <a:lnTo>
                  <a:pt x="3021272" y="128015"/>
                </a:lnTo>
                <a:lnTo>
                  <a:pt x="3140757" y="97789"/>
                </a:lnTo>
                <a:lnTo>
                  <a:pt x="3197655" y="83565"/>
                </a:lnTo>
                <a:lnTo>
                  <a:pt x="3254553" y="69341"/>
                </a:lnTo>
                <a:lnTo>
                  <a:pt x="3309554" y="55117"/>
                </a:lnTo>
                <a:lnTo>
                  <a:pt x="3362658" y="42671"/>
                </a:lnTo>
                <a:lnTo>
                  <a:pt x="3410073" y="30225"/>
                </a:lnTo>
                <a:lnTo>
                  <a:pt x="3455591" y="19557"/>
                </a:lnTo>
                <a:lnTo>
                  <a:pt x="3495420" y="8889"/>
                </a:lnTo>
                <a:lnTo>
                  <a:pt x="3531455" y="0"/>
                </a:lnTo>
              </a:path>
            </a:pathLst>
          </a:custGeom>
          <a:ln w="10712">
            <a:solidFill>
              <a:srgbClr val="000000"/>
            </a:solidFill>
          </a:ln>
        </p:spPr>
        <p:txBody>
          <a:bodyPr wrap="square" lIns="0" tIns="0" rIns="0" bIns="0" rtlCol="0"/>
          <a:lstStyle/>
          <a:p>
            <a:endParaRPr/>
          </a:p>
        </p:txBody>
      </p:sp>
      <p:sp>
        <p:nvSpPr>
          <p:cNvPr id="135" name="object 135"/>
          <p:cNvSpPr/>
          <p:nvPr/>
        </p:nvSpPr>
        <p:spPr>
          <a:xfrm>
            <a:off x="2570552" y="4883177"/>
            <a:ext cx="3579495" cy="1155700"/>
          </a:xfrm>
          <a:custGeom>
            <a:avLst/>
            <a:gdLst/>
            <a:ahLst/>
            <a:cxnLst/>
            <a:rect l="l" t="t" r="r" b="b"/>
            <a:pathLst>
              <a:path w="3579495" h="1155700">
                <a:moveTo>
                  <a:pt x="0" y="1155691"/>
                </a:moveTo>
                <a:lnTo>
                  <a:pt x="18965" y="1089906"/>
                </a:lnTo>
                <a:lnTo>
                  <a:pt x="43621" y="1022342"/>
                </a:lnTo>
                <a:lnTo>
                  <a:pt x="83450" y="956557"/>
                </a:lnTo>
                <a:lnTo>
                  <a:pt x="110002" y="922775"/>
                </a:lnTo>
                <a:lnTo>
                  <a:pt x="142244" y="888993"/>
                </a:lnTo>
                <a:lnTo>
                  <a:pt x="161210" y="872991"/>
                </a:lnTo>
                <a:lnTo>
                  <a:pt x="182072" y="855211"/>
                </a:lnTo>
                <a:lnTo>
                  <a:pt x="229487" y="819652"/>
                </a:lnTo>
                <a:lnTo>
                  <a:pt x="280695" y="782314"/>
                </a:lnTo>
                <a:lnTo>
                  <a:pt x="337593" y="746754"/>
                </a:lnTo>
                <a:lnTo>
                  <a:pt x="396387" y="712972"/>
                </a:lnTo>
                <a:lnTo>
                  <a:pt x="455182" y="679191"/>
                </a:lnTo>
                <a:lnTo>
                  <a:pt x="513976" y="648965"/>
                </a:lnTo>
                <a:lnTo>
                  <a:pt x="568977" y="622295"/>
                </a:lnTo>
                <a:lnTo>
                  <a:pt x="622082" y="597403"/>
                </a:lnTo>
                <a:lnTo>
                  <a:pt x="671393" y="576067"/>
                </a:lnTo>
                <a:lnTo>
                  <a:pt x="722601" y="556510"/>
                </a:lnTo>
                <a:lnTo>
                  <a:pt x="773809" y="540508"/>
                </a:lnTo>
                <a:lnTo>
                  <a:pt x="825017" y="524506"/>
                </a:lnTo>
                <a:lnTo>
                  <a:pt x="878122" y="510282"/>
                </a:lnTo>
                <a:lnTo>
                  <a:pt x="935020" y="499614"/>
                </a:lnTo>
                <a:lnTo>
                  <a:pt x="995711" y="488946"/>
                </a:lnTo>
                <a:lnTo>
                  <a:pt x="1060195" y="481834"/>
                </a:lnTo>
                <a:lnTo>
                  <a:pt x="1126576" y="478278"/>
                </a:lnTo>
                <a:lnTo>
                  <a:pt x="1196749" y="478278"/>
                </a:lnTo>
                <a:lnTo>
                  <a:pt x="1268820" y="480056"/>
                </a:lnTo>
                <a:lnTo>
                  <a:pt x="1342787" y="480056"/>
                </a:lnTo>
                <a:lnTo>
                  <a:pt x="1418651" y="481834"/>
                </a:lnTo>
                <a:lnTo>
                  <a:pt x="1496411" y="478278"/>
                </a:lnTo>
                <a:lnTo>
                  <a:pt x="1576068" y="472944"/>
                </a:lnTo>
                <a:lnTo>
                  <a:pt x="1617793" y="467610"/>
                </a:lnTo>
                <a:lnTo>
                  <a:pt x="1659518" y="462276"/>
                </a:lnTo>
                <a:lnTo>
                  <a:pt x="1748658" y="449830"/>
                </a:lnTo>
                <a:lnTo>
                  <a:pt x="1841591" y="437384"/>
                </a:lnTo>
                <a:lnTo>
                  <a:pt x="1936421" y="421382"/>
                </a:lnTo>
                <a:lnTo>
                  <a:pt x="2029354" y="405381"/>
                </a:lnTo>
                <a:lnTo>
                  <a:pt x="2118494" y="387601"/>
                </a:lnTo>
                <a:lnTo>
                  <a:pt x="2160219" y="380489"/>
                </a:lnTo>
                <a:lnTo>
                  <a:pt x="2200047" y="371599"/>
                </a:lnTo>
                <a:lnTo>
                  <a:pt x="2239875" y="362709"/>
                </a:lnTo>
                <a:lnTo>
                  <a:pt x="2275911" y="355597"/>
                </a:lnTo>
                <a:lnTo>
                  <a:pt x="2310049" y="348485"/>
                </a:lnTo>
                <a:lnTo>
                  <a:pt x="2338498" y="341373"/>
                </a:lnTo>
                <a:lnTo>
                  <a:pt x="2366947" y="332483"/>
                </a:lnTo>
                <a:lnTo>
                  <a:pt x="2391603" y="325371"/>
                </a:lnTo>
                <a:lnTo>
                  <a:pt x="2435225" y="311147"/>
                </a:lnTo>
                <a:lnTo>
                  <a:pt x="2478846" y="295145"/>
                </a:lnTo>
                <a:lnTo>
                  <a:pt x="2520571" y="279144"/>
                </a:lnTo>
                <a:lnTo>
                  <a:pt x="2545227" y="270254"/>
                </a:lnTo>
                <a:lnTo>
                  <a:pt x="2569883" y="261364"/>
                </a:lnTo>
                <a:lnTo>
                  <a:pt x="2598331" y="252474"/>
                </a:lnTo>
                <a:lnTo>
                  <a:pt x="2628677" y="243584"/>
                </a:lnTo>
                <a:lnTo>
                  <a:pt x="2664712" y="232916"/>
                </a:lnTo>
                <a:lnTo>
                  <a:pt x="2702644" y="222248"/>
                </a:lnTo>
                <a:lnTo>
                  <a:pt x="2746266" y="209802"/>
                </a:lnTo>
                <a:lnTo>
                  <a:pt x="2795577" y="197356"/>
                </a:lnTo>
                <a:lnTo>
                  <a:pt x="2848682" y="183132"/>
                </a:lnTo>
                <a:lnTo>
                  <a:pt x="2905579" y="168908"/>
                </a:lnTo>
                <a:lnTo>
                  <a:pt x="2966270" y="154684"/>
                </a:lnTo>
                <a:lnTo>
                  <a:pt x="3026961" y="138683"/>
                </a:lnTo>
                <a:lnTo>
                  <a:pt x="3154033" y="106679"/>
                </a:lnTo>
                <a:lnTo>
                  <a:pt x="3216621" y="90677"/>
                </a:lnTo>
                <a:lnTo>
                  <a:pt x="3279208" y="74675"/>
                </a:lnTo>
                <a:lnTo>
                  <a:pt x="3339899" y="60451"/>
                </a:lnTo>
                <a:lnTo>
                  <a:pt x="3396797" y="46227"/>
                </a:lnTo>
                <a:lnTo>
                  <a:pt x="3449902" y="32003"/>
                </a:lnTo>
                <a:lnTo>
                  <a:pt x="3497316" y="21335"/>
                </a:lnTo>
                <a:lnTo>
                  <a:pt x="3540938" y="8889"/>
                </a:lnTo>
                <a:lnTo>
                  <a:pt x="3578870" y="0"/>
                </a:lnTo>
              </a:path>
            </a:pathLst>
          </a:custGeom>
          <a:ln w="10735">
            <a:solidFill>
              <a:srgbClr val="FF0000"/>
            </a:solidFill>
          </a:ln>
        </p:spPr>
        <p:txBody>
          <a:bodyPr wrap="square" lIns="0" tIns="0" rIns="0" bIns="0" rtlCol="0"/>
          <a:lstStyle/>
          <a:p>
            <a:endParaRPr/>
          </a:p>
        </p:txBody>
      </p:sp>
      <p:sp>
        <p:nvSpPr>
          <p:cNvPr id="136" name="object 136"/>
          <p:cNvSpPr txBox="1"/>
          <p:nvPr/>
        </p:nvSpPr>
        <p:spPr>
          <a:xfrm>
            <a:off x="2669539" y="4304792"/>
            <a:ext cx="1254760"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Times New Roman"/>
                <a:cs typeface="Times New Roman"/>
              </a:rPr>
              <a:t>f(n) =</a:t>
            </a:r>
            <a:r>
              <a:rPr sz="1800" spc="-85" dirty="0">
                <a:latin typeface="Times New Roman"/>
                <a:cs typeface="Times New Roman"/>
              </a:rPr>
              <a:t> </a:t>
            </a:r>
            <a:r>
              <a:rPr sz="1800" spc="-100" dirty="0">
                <a:latin typeface="Symbol"/>
                <a:cs typeface="Symbol"/>
              </a:rPr>
              <a:t></a:t>
            </a:r>
            <a:r>
              <a:rPr sz="1800" spc="-100" dirty="0">
                <a:latin typeface="Arial"/>
                <a:cs typeface="Arial"/>
              </a:rPr>
              <a:t>(g(n))</a:t>
            </a:r>
            <a:endParaRPr sz="1800">
              <a:latin typeface="Arial"/>
              <a:cs typeface="Arial"/>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12140" y="209803"/>
            <a:ext cx="7723505" cy="2303145"/>
          </a:xfrm>
          <a:prstGeom prst="rect">
            <a:avLst/>
          </a:prstGeom>
        </p:spPr>
        <p:txBody>
          <a:bodyPr vert="horz" wrap="square" lIns="0" tIns="12700" rIns="0" bIns="0" rtlCol="0">
            <a:spAutoFit/>
          </a:bodyPr>
          <a:lstStyle/>
          <a:p>
            <a:pPr marL="814069" marR="306070" indent="1433830">
              <a:lnSpc>
                <a:spcPct val="100000"/>
              </a:lnSpc>
              <a:spcBef>
                <a:spcPts val="100"/>
              </a:spcBef>
            </a:pPr>
            <a:r>
              <a:rPr sz="3200" i="1" dirty="0">
                <a:solidFill>
                  <a:srgbClr val="424456"/>
                </a:solidFill>
                <a:latin typeface="Times New Roman"/>
                <a:cs typeface="Times New Roman"/>
              </a:rPr>
              <a:t>o </a:t>
            </a:r>
            <a:r>
              <a:rPr sz="3200" dirty="0">
                <a:solidFill>
                  <a:srgbClr val="424456"/>
                </a:solidFill>
                <a:latin typeface="Times New Roman"/>
                <a:cs typeface="Times New Roman"/>
              </a:rPr>
              <a:t>(“small </a:t>
            </a:r>
            <a:r>
              <a:rPr sz="3200" spc="5" dirty="0">
                <a:solidFill>
                  <a:srgbClr val="424456"/>
                </a:solidFill>
                <a:latin typeface="Times New Roman"/>
                <a:cs typeface="Times New Roman"/>
              </a:rPr>
              <a:t>o”) </a:t>
            </a:r>
            <a:r>
              <a:rPr sz="3200" dirty="0">
                <a:solidFill>
                  <a:srgbClr val="424456"/>
                </a:solidFill>
                <a:latin typeface="Times New Roman"/>
                <a:cs typeface="Times New Roman"/>
              </a:rPr>
              <a:t>Notation  Asymptotic </a:t>
            </a:r>
            <a:r>
              <a:rPr sz="3200" spc="5" dirty="0">
                <a:solidFill>
                  <a:srgbClr val="424456"/>
                </a:solidFill>
                <a:latin typeface="Times New Roman"/>
                <a:cs typeface="Times New Roman"/>
              </a:rPr>
              <a:t>upper bound </a:t>
            </a:r>
            <a:r>
              <a:rPr sz="3200" dirty="0">
                <a:solidFill>
                  <a:srgbClr val="424456"/>
                </a:solidFill>
                <a:latin typeface="Times New Roman"/>
                <a:cs typeface="Times New Roman"/>
              </a:rPr>
              <a:t>that </a:t>
            </a:r>
            <a:r>
              <a:rPr sz="3200" spc="-5" dirty="0">
                <a:solidFill>
                  <a:srgbClr val="424456"/>
                </a:solidFill>
                <a:latin typeface="Times New Roman"/>
                <a:cs typeface="Times New Roman"/>
              </a:rPr>
              <a:t>is </a:t>
            </a:r>
            <a:r>
              <a:rPr sz="3200" u="heavy" spc="5" dirty="0">
                <a:solidFill>
                  <a:srgbClr val="424456"/>
                </a:solidFill>
                <a:uFill>
                  <a:solidFill>
                    <a:srgbClr val="424456"/>
                  </a:solidFill>
                </a:uFill>
                <a:latin typeface="Times New Roman"/>
                <a:cs typeface="Times New Roman"/>
              </a:rPr>
              <a:t>not</a:t>
            </a:r>
            <a:r>
              <a:rPr sz="3200" u="heavy" spc="-200" dirty="0">
                <a:solidFill>
                  <a:srgbClr val="424456"/>
                </a:solidFill>
                <a:uFill>
                  <a:solidFill>
                    <a:srgbClr val="424456"/>
                  </a:solidFill>
                </a:uFill>
                <a:latin typeface="Times New Roman"/>
                <a:cs typeface="Times New Roman"/>
              </a:rPr>
              <a:t> </a:t>
            </a:r>
            <a:r>
              <a:rPr sz="3200" u="heavy" dirty="0">
                <a:solidFill>
                  <a:srgbClr val="424456"/>
                </a:solidFill>
                <a:uFill>
                  <a:solidFill>
                    <a:srgbClr val="424456"/>
                  </a:solidFill>
                </a:uFill>
                <a:latin typeface="Times New Roman"/>
                <a:cs typeface="Times New Roman"/>
              </a:rPr>
              <a:t>tight</a:t>
            </a:r>
            <a:endParaRPr sz="3200">
              <a:latin typeface="Times New Roman"/>
              <a:cs typeface="Times New Roman"/>
            </a:endParaRPr>
          </a:p>
          <a:p>
            <a:pPr>
              <a:lnSpc>
                <a:spcPct val="100000"/>
              </a:lnSpc>
              <a:spcBef>
                <a:spcPts val="15"/>
              </a:spcBef>
            </a:pPr>
            <a:endParaRPr sz="4050">
              <a:latin typeface="Times New Roman"/>
              <a:cs typeface="Times New Roman"/>
            </a:endParaRPr>
          </a:p>
          <a:p>
            <a:pPr marL="12700" marR="5080" indent="-635">
              <a:lnSpc>
                <a:spcPts val="2810"/>
              </a:lnSpc>
            </a:pPr>
            <a:r>
              <a:rPr sz="2600" u="heavy" spc="-5" dirty="0">
                <a:solidFill>
                  <a:srgbClr val="FF0000"/>
                </a:solidFill>
                <a:uFill>
                  <a:solidFill>
                    <a:srgbClr val="FF0000"/>
                  </a:solidFill>
                </a:uFill>
                <a:latin typeface="Times New Roman"/>
                <a:cs typeface="Times New Roman"/>
              </a:rPr>
              <a:t>Reminder</a:t>
            </a:r>
            <a:r>
              <a:rPr sz="2600" spc="-5" dirty="0">
                <a:latin typeface="Times New Roman"/>
                <a:cs typeface="Times New Roman"/>
              </a:rPr>
              <a:t>: </a:t>
            </a:r>
            <a:r>
              <a:rPr sz="2600" dirty="0">
                <a:latin typeface="Times New Roman"/>
                <a:cs typeface="Times New Roman"/>
              </a:rPr>
              <a:t>Upper </a:t>
            </a:r>
            <a:r>
              <a:rPr sz="2600" spc="5" dirty="0">
                <a:latin typeface="Times New Roman"/>
                <a:cs typeface="Times New Roman"/>
              </a:rPr>
              <a:t>bound </a:t>
            </a:r>
            <a:r>
              <a:rPr sz="2600" dirty="0">
                <a:latin typeface="Times New Roman"/>
                <a:cs typeface="Times New Roman"/>
              </a:rPr>
              <a:t>provided by </a:t>
            </a:r>
            <a:r>
              <a:rPr sz="2600" dirty="0">
                <a:solidFill>
                  <a:srgbClr val="0000FF"/>
                </a:solidFill>
                <a:latin typeface="Times New Roman"/>
                <a:cs typeface="Times New Roman"/>
              </a:rPr>
              <a:t>O </a:t>
            </a:r>
            <a:r>
              <a:rPr sz="2600" spc="-5" dirty="0">
                <a:solidFill>
                  <a:srgbClr val="0000FF"/>
                </a:solidFill>
                <a:latin typeface="Times New Roman"/>
                <a:cs typeface="Times New Roman"/>
              </a:rPr>
              <a:t>(“big </a:t>
            </a:r>
            <a:r>
              <a:rPr sz="2600" dirty="0">
                <a:solidFill>
                  <a:srgbClr val="0000FF"/>
                </a:solidFill>
                <a:latin typeface="Times New Roman"/>
                <a:cs typeface="Times New Roman"/>
              </a:rPr>
              <a:t>O”)</a:t>
            </a:r>
            <a:r>
              <a:rPr sz="2600" spc="-150" dirty="0">
                <a:solidFill>
                  <a:srgbClr val="0000FF"/>
                </a:solidFill>
                <a:latin typeface="Times New Roman"/>
                <a:cs typeface="Times New Roman"/>
              </a:rPr>
              <a:t> </a:t>
            </a:r>
            <a:r>
              <a:rPr sz="2600" dirty="0">
                <a:solidFill>
                  <a:srgbClr val="0000FF"/>
                </a:solidFill>
                <a:latin typeface="Times New Roman"/>
                <a:cs typeface="Times New Roman"/>
              </a:rPr>
              <a:t>notation  </a:t>
            </a:r>
            <a:r>
              <a:rPr sz="2600" spc="-5" dirty="0">
                <a:latin typeface="Times New Roman"/>
                <a:cs typeface="Times New Roman"/>
              </a:rPr>
              <a:t>can </a:t>
            </a:r>
            <a:r>
              <a:rPr sz="2600" dirty="0">
                <a:latin typeface="Times New Roman"/>
                <a:cs typeface="Times New Roman"/>
              </a:rPr>
              <a:t>be tight or </a:t>
            </a:r>
            <a:r>
              <a:rPr sz="2600" spc="5" dirty="0">
                <a:latin typeface="Times New Roman"/>
                <a:cs typeface="Times New Roman"/>
              </a:rPr>
              <a:t>not</a:t>
            </a:r>
            <a:r>
              <a:rPr sz="2600" spc="-80" dirty="0">
                <a:latin typeface="Times New Roman"/>
                <a:cs typeface="Times New Roman"/>
              </a:rPr>
              <a:t> </a:t>
            </a:r>
            <a:r>
              <a:rPr sz="2600" dirty="0">
                <a:latin typeface="Times New Roman"/>
                <a:cs typeface="Times New Roman"/>
              </a:rPr>
              <a:t>tight:</a:t>
            </a:r>
            <a:endParaRPr sz="2600">
              <a:latin typeface="Times New Roman"/>
              <a:cs typeface="Times New Roman"/>
            </a:endParaRPr>
          </a:p>
        </p:txBody>
      </p:sp>
      <p:sp>
        <p:nvSpPr>
          <p:cNvPr id="3" name="object 3"/>
          <p:cNvSpPr txBox="1"/>
          <p:nvPr/>
        </p:nvSpPr>
        <p:spPr>
          <a:xfrm>
            <a:off x="1526480" y="2532379"/>
            <a:ext cx="429259" cy="360680"/>
          </a:xfrm>
          <a:prstGeom prst="rect">
            <a:avLst/>
          </a:prstGeom>
        </p:spPr>
        <p:txBody>
          <a:bodyPr vert="horz" wrap="square" lIns="0" tIns="12065" rIns="0" bIns="0" rtlCol="0">
            <a:spAutoFit/>
          </a:bodyPr>
          <a:lstStyle/>
          <a:p>
            <a:pPr marL="12700">
              <a:lnSpc>
                <a:spcPct val="100000"/>
              </a:lnSpc>
              <a:spcBef>
                <a:spcPts val="95"/>
              </a:spcBef>
            </a:pPr>
            <a:r>
              <a:rPr sz="2200" spc="-10" dirty="0">
                <a:latin typeface="Times New Roman"/>
                <a:cs typeface="Times New Roman"/>
              </a:rPr>
              <a:t>e</a:t>
            </a:r>
            <a:r>
              <a:rPr sz="2200" spc="-5" dirty="0">
                <a:latin typeface="Times New Roman"/>
                <a:cs typeface="Times New Roman"/>
              </a:rPr>
              <a:t>.</a:t>
            </a:r>
            <a:r>
              <a:rPr sz="2200" dirty="0">
                <a:latin typeface="Times New Roman"/>
                <a:cs typeface="Times New Roman"/>
              </a:rPr>
              <a:t>g</a:t>
            </a:r>
            <a:r>
              <a:rPr sz="2200" spc="-5" dirty="0">
                <a:latin typeface="Times New Roman"/>
                <a:cs typeface="Times New Roman"/>
              </a:rPr>
              <a:t>.</a:t>
            </a:r>
            <a:endParaRPr sz="2200">
              <a:latin typeface="Times New Roman"/>
              <a:cs typeface="Times New Roman"/>
            </a:endParaRPr>
          </a:p>
        </p:txBody>
      </p:sp>
      <p:sp>
        <p:nvSpPr>
          <p:cNvPr id="4" name="object 4"/>
          <p:cNvSpPr txBox="1"/>
          <p:nvPr/>
        </p:nvSpPr>
        <p:spPr>
          <a:xfrm>
            <a:off x="2137532" y="2489151"/>
            <a:ext cx="1316355" cy="781685"/>
          </a:xfrm>
          <a:prstGeom prst="rect">
            <a:avLst/>
          </a:prstGeom>
        </p:spPr>
        <p:txBody>
          <a:bodyPr vert="horz" wrap="square" lIns="0" tIns="55244" rIns="0" bIns="0" rtlCol="0">
            <a:spAutoFit/>
          </a:bodyPr>
          <a:lstStyle/>
          <a:p>
            <a:pPr marL="12700">
              <a:lnSpc>
                <a:spcPct val="100000"/>
              </a:lnSpc>
              <a:spcBef>
                <a:spcPts val="434"/>
              </a:spcBef>
            </a:pPr>
            <a:r>
              <a:rPr sz="2200" dirty="0">
                <a:solidFill>
                  <a:srgbClr val="0000FF"/>
                </a:solidFill>
                <a:latin typeface="Times New Roman"/>
                <a:cs typeface="Times New Roman"/>
              </a:rPr>
              <a:t>2n</a:t>
            </a:r>
            <a:r>
              <a:rPr sz="2175" baseline="24904" dirty="0">
                <a:solidFill>
                  <a:srgbClr val="0000FF"/>
                </a:solidFill>
                <a:latin typeface="Times New Roman"/>
                <a:cs typeface="Times New Roman"/>
              </a:rPr>
              <a:t>2 </a:t>
            </a:r>
            <a:r>
              <a:rPr sz="2200" spc="-5" dirty="0">
                <a:solidFill>
                  <a:srgbClr val="0000FF"/>
                </a:solidFill>
                <a:latin typeface="Times New Roman"/>
                <a:cs typeface="Times New Roman"/>
              </a:rPr>
              <a:t>=</a:t>
            </a:r>
            <a:r>
              <a:rPr sz="2200" spc="-65" dirty="0">
                <a:solidFill>
                  <a:srgbClr val="0000FF"/>
                </a:solidFill>
                <a:latin typeface="Times New Roman"/>
                <a:cs typeface="Times New Roman"/>
              </a:rPr>
              <a:t> </a:t>
            </a:r>
            <a:r>
              <a:rPr sz="2200" spc="-5" dirty="0">
                <a:solidFill>
                  <a:srgbClr val="0000FF"/>
                </a:solidFill>
                <a:latin typeface="Times New Roman"/>
                <a:cs typeface="Times New Roman"/>
              </a:rPr>
              <a:t>O(n</a:t>
            </a:r>
            <a:r>
              <a:rPr sz="2175" spc="-7" baseline="24904" dirty="0">
                <a:solidFill>
                  <a:srgbClr val="0000FF"/>
                </a:solidFill>
                <a:latin typeface="Times New Roman"/>
                <a:cs typeface="Times New Roman"/>
              </a:rPr>
              <a:t>2</a:t>
            </a:r>
            <a:r>
              <a:rPr sz="2200" spc="-5" dirty="0">
                <a:solidFill>
                  <a:srgbClr val="0000FF"/>
                </a:solidFill>
                <a:latin typeface="Times New Roman"/>
                <a:cs typeface="Times New Roman"/>
              </a:rPr>
              <a:t>)</a:t>
            </a:r>
            <a:endParaRPr sz="2200">
              <a:latin typeface="Times New Roman"/>
              <a:cs typeface="Times New Roman"/>
            </a:endParaRPr>
          </a:p>
          <a:p>
            <a:pPr marL="27940">
              <a:lnSpc>
                <a:spcPct val="100000"/>
              </a:lnSpc>
              <a:spcBef>
                <a:spcPts val="335"/>
              </a:spcBef>
            </a:pPr>
            <a:r>
              <a:rPr sz="2200" dirty="0">
                <a:solidFill>
                  <a:srgbClr val="0000FF"/>
                </a:solidFill>
                <a:latin typeface="Times New Roman"/>
                <a:cs typeface="Times New Roman"/>
              </a:rPr>
              <a:t>2n </a:t>
            </a:r>
            <a:r>
              <a:rPr sz="2200" spc="-5" dirty="0">
                <a:solidFill>
                  <a:srgbClr val="0000FF"/>
                </a:solidFill>
                <a:latin typeface="Times New Roman"/>
                <a:cs typeface="Times New Roman"/>
              </a:rPr>
              <a:t>=</a:t>
            </a:r>
            <a:r>
              <a:rPr sz="2200" spc="-75" dirty="0">
                <a:solidFill>
                  <a:srgbClr val="0000FF"/>
                </a:solidFill>
                <a:latin typeface="Times New Roman"/>
                <a:cs typeface="Times New Roman"/>
              </a:rPr>
              <a:t> </a:t>
            </a:r>
            <a:r>
              <a:rPr sz="2200" spc="-5" dirty="0">
                <a:solidFill>
                  <a:srgbClr val="0000FF"/>
                </a:solidFill>
                <a:latin typeface="Times New Roman"/>
                <a:cs typeface="Times New Roman"/>
              </a:rPr>
              <a:t>O(n</a:t>
            </a:r>
            <a:r>
              <a:rPr sz="2175" spc="-7" baseline="24904" dirty="0">
                <a:solidFill>
                  <a:srgbClr val="0000FF"/>
                </a:solidFill>
                <a:latin typeface="Times New Roman"/>
                <a:cs typeface="Times New Roman"/>
              </a:rPr>
              <a:t>2</a:t>
            </a:r>
            <a:r>
              <a:rPr sz="2200" spc="-5" dirty="0">
                <a:solidFill>
                  <a:srgbClr val="0000FF"/>
                </a:solidFill>
                <a:latin typeface="Times New Roman"/>
                <a:cs typeface="Times New Roman"/>
              </a:rPr>
              <a:t>)</a:t>
            </a:r>
            <a:endParaRPr sz="2200">
              <a:latin typeface="Times New Roman"/>
              <a:cs typeface="Times New Roman"/>
            </a:endParaRPr>
          </a:p>
        </p:txBody>
      </p:sp>
      <p:sp>
        <p:nvSpPr>
          <p:cNvPr id="5" name="object 5"/>
          <p:cNvSpPr txBox="1"/>
          <p:nvPr/>
        </p:nvSpPr>
        <p:spPr>
          <a:xfrm>
            <a:off x="4269816" y="2489098"/>
            <a:ext cx="2936240" cy="781685"/>
          </a:xfrm>
          <a:prstGeom prst="rect">
            <a:avLst/>
          </a:prstGeom>
        </p:spPr>
        <p:txBody>
          <a:bodyPr vert="horz" wrap="square" lIns="0" tIns="55244" rIns="0" bIns="0" rtlCol="0">
            <a:spAutoFit/>
          </a:bodyPr>
          <a:lstStyle/>
          <a:p>
            <a:pPr marL="12700">
              <a:lnSpc>
                <a:spcPct val="100000"/>
              </a:lnSpc>
              <a:spcBef>
                <a:spcPts val="434"/>
              </a:spcBef>
            </a:pPr>
            <a:r>
              <a:rPr sz="2200" spc="-5" dirty="0">
                <a:latin typeface="Times New Roman"/>
                <a:cs typeface="Times New Roman"/>
              </a:rPr>
              <a:t>is </a:t>
            </a:r>
            <a:r>
              <a:rPr sz="2200" spc="-5" dirty="0">
                <a:solidFill>
                  <a:srgbClr val="FF0000"/>
                </a:solidFill>
                <a:latin typeface="Times New Roman"/>
                <a:cs typeface="Times New Roman"/>
              </a:rPr>
              <a:t>asymptotically</a:t>
            </a:r>
            <a:r>
              <a:rPr sz="2200" spc="-20" dirty="0">
                <a:solidFill>
                  <a:srgbClr val="FF0000"/>
                </a:solidFill>
                <a:latin typeface="Times New Roman"/>
                <a:cs typeface="Times New Roman"/>
              </a:rPr>
              <a:t> </a:t>
            </a:r>
            <a:r>
              <a:rPr sz="2200" dirty="0">
                <a:solidFill>
                  <a:srgbClr val="FF0000"/>
                </a:solidFill>
                <a:latin typeface="Times New Roman"/>
                <a:cs typeface="Times New Roman"/>
              </a:rPr>
              <a:t>tight</a:t>
            </a:r>
            <a:endParaRPr sz="2200">
              <a:latin typeface="Times New Roman"/>
              <a:cs typeface="Times New Roman"/>
            </a:endParaRPr>
          </a:p>
          <a:p>
            <a:pPr marL="12700">
              <a:lnSpc>
                <a:spcPct val="100000"/>
              </a:lnSpc>
              <a:spcBef>
                <a:spcPts val="335"/>
              </a:spcBef>
            </a:pPr>
            <a:r>
              <a:rPr sz="2200" spc="-5" dirty="0">
                <a:latin typeface="Times New Roman"/>
                <a:cs typeface="Times New Roman"/>
              </a:rPr>
              <a:t>is </a:t>
            </a:r>
            <a:r>
              <a:rPr sz="2200" dirty="0">
                <a:solidFill>
                  <a:srgbClr val="FF0000"/>
                </a:solidFill>
                <a:latin typeface="Times New Roman"/>
                <a:cs typeface="Times New Roman"/>
              </a:rPr>
              <a:t>not </a:t>
            </a:r>
            <a:r>
              <a:rPr sz="2200" spc="-5" dirty="0">
                <a:solidFill>
                  <a:srgbClr val="FF0000"/>
                </a:solidFill>
                <a:latin typeface="Times New Roman"/>
                <a:cs typeface="Times New Roman"/>
              </a:rPr>
              <a:t>asymptotically</a:t>
            </a:r>
            <a:r>
              <a:rPr sz="2200" spc="-65" dirty="0">
                <a:solidFill>
                  <a:srgbClr val="FF0000"/>
                </a:solidFill>
                <a:latin typeface="Times New Roman"/>
                <a:cs typeface="Times New Roman"/>
              </a:rPr>
              <a:t> </a:t>
            </a:r>
            <a:r>
              <a:rPr sz="2200" dirty="0">
                <a:solidFill>
                  <a:srgbClr val="FF0000"/>
                </a:solidFill>
                <a:latin typeface="Times New Roman"/>
                <a:cs typeface="Times New Roman"/>
              </a:rPr>
              <a:t>tight</a:t>
            </a:r>
            <a:endParaRPr sz="2200">
              <a:latin typeface="Times New Roman"/>
              <a:cs typeface="Times New Roman"/>
            </a:endParaRPr>
          </a:p>
        </p:txBody>
      </p:sp>
      <p:sp>
        <p:nvSpPr>
          <p:cNvPr id="6" name="object 6"/>
          <p:cNvSpPr txBox="1"/>
          <p:nvPr/>
        </p:nvSpPr>
        <p:spPr>
          <a:xfrm>
            <a:off x="495569" y="4196588"/>
            <a:ext cx="8451850" cy="452120"/>
          </a:xfrm>
          <a:prstGeom prst="rect">
            <a:avLst/>
          </a:prstGeom>
        </p:spPr>
        <p:txBody>
          <a:bodyPr vert="horz" wrap="square" lIns="0" tIns="12065" rIns="0" bIns="0" rtlCol="0">
            <a:spAutoFit/>
          </a:bodyPr>
          <a:lstStyle/>
          <a:p>
            <a:pPr marL="12700">
              <a:lnSpc>
                <a:spcPct val="100000"/>
              </a:lnSpc>
              <a:spcBef>
                <a:spcPts val="95"/>
              </a:spcBef>
            </a:pPr>
            <a:r>
              <a:rPr sz="2800" spc="-5" dirty="0">
                <a:solidFill>
                  <a:srgbClr val="0000FF"/>
                </a:solidFill>
                <a:latin typeface="Times New Roman"/>
                <a:cs typeface="Times New Roman"/>
              </a:rPr>
              <a:t>o-Notation</a:t>
            </a:r>
            <a:r>
              <a:rPr sz="2800" spc="-5" dirty="0">
                <a:latin typeface="Times New Roman"/>
                <a:cs typeface="Times New Roman"/>
              </a:rPr>
              <a:t>: </a:t>
            </a:r>
            <a:r>
              <a:rPr sz="2800" spc="-10" dirty="0">
                <a:latin typeface="Times New Roman"/>
                <a:cs typeface="Times New Roman"/>
              </a:rPr>
              <a:t>An </a:t>
            </a:r>
            <a:r>
              <a:rPr sz="2800" spc="-5" dirty="0">
                <a:latin typeface="Times New Roman"/>
                <a:cs typeface="Times New Roman"/>
              </a:rPr>
              <a:t>upper </a:t>
            </a:r>
            <a:r>
              <a:rPr sz="2800" dirty="0">
                <a:latin typeface="Times New Roman"/>
                <a:cs typeface="Times New Roman"/>
              </a:rPr>
              <a:t>bound </a:t>
            </a:r>
            <a:r>
              <a:rPr sz="2800" spc="-5" dirty="0">
                <a:latin typeface="Times New Roman"/>
                <a:cs typeface="Times New Roman"/>
              </a:rPr>
              <a:t>that is </a:t>
            </a:r>
            <a:r>
              <a:rPr sz="2800" dirty="0">
                <a:latin typeface="Times New Roman"/>
                <a:cs typeface="Times New Roman"/>
              </a:rPr>
              <a:t>not </a:t>
            </a:r>
            <a:r>
              <a:rPr sz="2800" spc="-5" dirty="0">
                <a:latin typeface="Times New Roman"/>
                <a:cs typeface="Times New Roman"/>
              </a:rPr>
              <a:t>asymptotically</a:t>
            </a:r>
            <a:r>
              <a:rPr sz="2800" spc="-195" dirty="0">
                <a:latin typeface="Times New Roman"/>
                <a:cs typeface="Times New Roman"/>
              </a:rPr>
              <a:t> </a:t>
            </a:r>
            <a:r>
              <a:rPr sz="2800" dirty="0">
                <a:latin typeface="Times New Roman"/>
                <a:cs typeface="Times New Roman"/>
              </a:rPr>
              <a:t>tight</a:t>
            </a:r>
            <a:endParaRPr sz="2800">
              <a:latin typeface="Times New Roman"/>
              <a:cs typeface="Times New Roman"/>
            </a:endParaRPr>
          </a:p>
        </p:txBody>
      </p:sp>
      <p:sp>
        <p:nvSpPr>
          <p:cNvPr id="7" name="object 7"/>
          <p:cNvSpPr/>
          <p:nvPr/>
        </p:nvSpPr>
        <p:spPr>
          <a:xfrm>
            <a:off x="7275576" y="2569464"/>
            <a:ext cx="393192" cy="783336"/>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7328916" y="2924555"/>
            <a:ext cx="79248" cy="79248"/>
          </a:xfrm>
          <a:prstGeom prst="rect">
            <a:avLst/>
          </a:prstGeom>
          <a:blipFill>
            <a:blip r:embed="rId3" cstate="print"/>
            <a:stretch>
              <a:fillRect/>
            </a:stretch>
          </a:blipFill>
        </p:spPr>
        <p:txBody>
          <a:bodyPr wrap="square" lIns="0" tIns="0" rIns="0" bIns="0" rtlCol="0"/>
          <a:lstStyle/>
          <a:p>
            <a:endParaRPr/>
          </a:p>
        </p:txBody>
      </p:sp>
      <p:sp>
        <p:nvSpPr>
          <p:cNvPr id="9" name="object 9"/>
          <p:cNvSpPr/>
          <p:nvPr/>
        </p:nvSpPr>
        <p:spPr>
          <a:xfrm>
            <a:off x="7315200" y="2590800"/>
            <a:ext cx="304800" cy="685800"/>
          </a:xfrm>
          <a:custGeom>
            <a:avLst/>
            <a:gdLst/>
            <a:ahLst/>
            <a:cxnLst/>
            <a:rect l="l" t="t" r="r" b="b"/>
            <a:pathLst>
              <a:path w="304800" h="685800">
                <a:moveTo>
                  <a:pt x="0" y="0"/>
                </a:moveTo>
                <a:lnTo>
                  <a:pt x="59318" y="1995"/>
                </a:lnTo>
                <a:lnTo>
                  <a:pt x="107761" y="7437"/>
                </a:lnTo>
                <a:lnTo>
                  <a:pt x="140422" y="15510"/>
                </a:lnTo>
                <a:lnTo>
                  <a:pt x="152400" y="25400"/>
                </a:lnTo>
                <a:lnTo>
                  <a:pt x="152400" y="317500"/>
                </a:lnTo>
                <a:lnTo>
                  <a:pt x="164377" y="327389"/>
                </a:lnTo>
                <a:lnTo>
                  <a:pt x="197038" y="335462"/>
                </a:lnTo>
                <a:lnTo>
                  <a:pt x="245481" y="340904"/>
                </a:lnTo>
                <a:lnTo>
                  <a:pt x="304800" y="342900"/>
                </a:lnTo>
                <a:lnTo>
                  <a:pt x="245481" y="344895"/>
                </a:lnTo>
                <a:lnTo>
                  <a:pt x="197038" y="350337"/>
                </a:lnTo>
                <a:lnTo>
                  <a:pt x="164377" y="358410"/>
                </a:lnTo>
                <a:lnTo>
                  <a:pt x="152400" y="368300"/>
                </a:lnTo>
                <a:lnTo>
                  <a:pt x="152400" y="660400"/>
                </a:lnTo>
                <a:lnTo>
                  <a:pt x="140422" y="670289"/>
                </a:lnTo>
                <a:lnTo>
                  <a:pt x="107761" y="678362"/>
                </a:lnTo>
                <a:lnTo>
                  <a:pt x="59318" y="683804"/>
                </a:lnTo>
                <a:lnTo>
                  <a:pt x="0" y="685800"/>
                </a:lnTo>
              </a:path>
            </a:pathLst>
          </a:custGeom>
          <a:ln w="19050">
            <a:solidFill>
              <a:srgbClr val="53548A"/>
            </a:solidFill>
          </a:ln>
        </p:spPr>
        <p:txBody>
          <a:bodyPr wrap="square" lIns="0" tIns="0" rIns="0" bIns="0" rtlCol="0"/>
          <a:lstStyle/>
          <a:p>
            <a:endParaRPr/>
          </a:p>
        </p:txBody>
      </p:sp>
      <p:sp>
        <p:nvSpPr>
          <p:cNvPr id="10" name="object 10"/>
          <p:cNvSpPr txBox="1"/>
          <p:nvPr/>
        </p:nvSpPr>
        <p:spPr>
          <a:xfrm>
            <a:off x="7774940" y="2654300"/>
            <a:ext cx="1116330" cy="391160"/>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FF0000"/>
                </a:solidFill>
                <a:latin typeface="Times New Roman"/>
                <a:cs typeface="Times New Roman"/>
              </a:rPr>
              <a:t>both</a:t>
            </a:r>
            <a:r>
              <a:rPr sz="2400" spc="-105" dirty="0">
                <a:solidFill>
                  <a:srgbClr val="FF0000"/>
                </a:solidFill>
                <a:latin typeface="Times New Roman"/>
                <a:cs typeface="Times New Roman"/>
              </a:rPr>
              <a:t> </a:t>
            </a:r>
            <a:r>
              <a:rPr sz="2400" dirty="0">
                <a:solidFill>
                  <a:srgbClr val="FF0000"/>
                </a:solidFill>
                <a:latin typeface="Times New Roman"/>
                <a:cs typeface="Times New Roman"/>
              </a:rPr>
              <a:t>true</a:t>
            </a:r>
            <a:endParaRPr sz="2400">
              <a:latin typeface="Times New Roman"/>
              <a:cs typeface="Times New Roman"/>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12140" y="209803"/>
            <a:ext cx="7422515" cy="2794000"/>
          </a:xfrm>
          <a:prstGeom prst="rect">
            <a:avLst/>
          </a:prstGeom>
        </p:spPr>
        <p:txBody>
          <a:bodyPr vert="horz" wrap="square" lIns="0" tIns="12700" rIns="0" bIns="0" rtlCol="0">
            <a:spAutoFit/>
          </a:bodyPr>
          <a:lstStyle/>
          <a:p>
            <a:pPr marL="814069" marR="5080" indent="1433830">
              <a:lnSpc>
                <a:spcPct val="100000"/>
              </a:lnSpc>
              <a:spcBef>
                <a:spcPts val="100"/>
              </a:spcBef>
            </a:pPr>
            <a:r>
              <a:rPr sz="3200" i="1" dirty="0">
                <a:solidFill>
                  <a:srgbClr val="424456"/>
                </a:solidFill>
                <a:latin typeface="Times New Roman"/>
                <a:cs typeface="Times New Roman"/>
              </a:rPr>
              <a:t>o </a:t>
            </a:r>
            <a:r>
              <a:rPr sz="3200" dirty="0">
                <a:solidFill>
                  <a:srgbClr val="424456"/>
                </a:solidFill>
                <a:latin typeface="Times New Roman"/>
                <a:cs typeface="Times New Roman"/>
              </a:rPr>
              <a:t>(“small </a:t>
            </a:r>
            <a:r>
              <a:rPr sz="3200" spc="5" dirty="0">
                <a:solidFill>
                  <a:srgbClr val="424456"/>
                </a:solidFill>
                <a:latin typeface="Times New Roman"/>
                <a:cs typeface="Times New Roman"/>
              </a:rPr>
              <a:t>o”) </a:t>
            </a:r>
            <a:r>
              <a:rPr sz="3200" dirty="0">
                <a:solidFill>
                  <a:srgbClr val="424456"/>
                </a:solidFill>
                <a:latin typeface="Times New Roman"/>
                <a:cs typeface="Times New Roman"/>
              </a:rPr>
              <a:t>Notation  Asymptotic </a:t>
            </a:r>
            <a:r>
              <a:rPr sz="3200" spc="5" dirty="0">
                <a:solidFill>
                  <a:srgbClr val="424456"/>
                </a:solidFill>
                <a:latin typeface="Times New Roman"/>
                <a:cs typeface="Times New Roman"/>
              </a:rPr>
              <a:t>upper bound </a:t>
            </a:r>
            <a:r>
              <a:rPr sz="3200" dirty="0">
                <a:solidFill>
                  <a:srgbClr val="424456"/>
                </a:solidFill>
                <a:latin typeface="Times New Roman"/>
                <a:cs typeface="Times New Roman"/>
              </a:rPr>
              <a:t>that </a:t>
            </a:r>
            <a:r>
              <a:rPr sz="3200" spc="-5" dirty="0">
                <a:solidFill>
                  <a:srgbClr val="424456"/>
                </a:solidFill>
                <a:latin typeface="Times New Roman"/>
                <a:cs typeface="Times New Roman"/>
              </a:rPr>
              <a:t>is </a:t>
            </a:r>
            <a:r>
              <a:rPr sz="3200" u="heavy" spc="5" dirty="0">
                <a:solidFill>
                  <a:srgbClr val="424456"/>
                </a:solidFill>
                <a:uFill>
                  <a:solidFill>
                    <a:srgbClr val="424456"/>
                  </a:solidFill>
                </a:uFill>
                <a:latin typeface="Times New Roman"/>
                <a:cs typeface="Times New Roman"/>
              </a:rPr>
              <a:t>not</a:t>
            </a:r>
            <a:r>
              <a:rPr sz="3200" u="heavy" spc="-200" dirty="0">
                <a:solidFill>
                  <a:srgbClr val="424456"/>
                </a:solidFill>
                <a:uFill>
                  <a:solidFill>
                    <a:srgbClr val="424456"/>
                  </a:solidFill>
                </a:uFill>
                <a:latin typeface="Times New Roman"/>
                <a:cs typeface="Times New Roman"/>
              </a:rPr>
              <a:t> </a:t>
            </a:r>
            <a:r>
              <a:rPr sz="3200" u="heavy" dirty="0">
                <a:solidFill>
                  <a:srgbClr val="424456"/>
                </a:solidFill>
                <a:uFill>
                  <a:solidFill>
                    <a:srgbClr val="424456"/>
                  </a:solidFill>
                </a:uFill>
                <a:latin typeface="Times New Roman"/>
                <a:cs typeface="Times New Roman"/>
              </a:rPr>
              <a:t>tight</a:t>
            </a:r>
            <a:endParaRPr sz="3200">
              <a:latin typeface="Times New Roman"/>
              <a:cs typeface="Times New Roman"/>
            </a:endParaRPr>
          </a:p>
          <a:p>
            <a:pPr marL="332740" indent="-320040">
              <a:lnSpc>
                <a:spcPct val="100000"/>
              </a:lnSpc>
              <a:spcBef>
                <a:spcPts val="2840"/>
              </a:spcBef>
              <a:buClr>
                <a:srgbClr val="438086"/>
              </a:buClr>
              <a:buSzPct val="58928"/>
              <a:buFont typeface="Wingdings"/>
              <a:buChar char=""/>
              <a:tabLst>
                <a:tab pos="332740" algn="l"/>
              </a:tabLst>
            </a:pPr>
            <a:r>
              <a:rPr sz="2800" dirty="0">
                <a:solidFill>
                  <a:srgbClr val="0000FF"/>
                </a:solidFill>
                <a:latin typeface="Times New Roman"/>
                <a:cs typeface="Times New Roman"/>
              </a:rPr>
              <a:t>o(g(n)) </a:t>
            </a:r>
            <a:r>
              <a:rPr sz="2800" spc="-5" dirty="0">
                <a:latin typeface="Times New Roman"/>
                <a:cs typeface="Times New Roman"/>
              </a:rPr>
              <a:t>= </a:t>
            </a:r>
            <a:r>
              <a:rPr sz="2800" dirty="0">
                <a:latin typeface="Times New Roman"/>
                <a:cs typeface="Times New Roman"/>
              </a:rPr>
              <a:t>{</a:t>
            </a:r>
            <a:r>
              <a:rPr sz="2800" dirty="0">
                <a:solidFill>
                  <a:srgbClr val="0000FF"/>
                </a:solidFill>
                <a:latin typeface="Times New Roman"/>
                <a:cs typeface="Times New Roman"/>
              </a:rPr>
              <a:t>f(n)</a:t>
            </a:r>
            <a:r>
              <a:rPr sz="2800" dirty="0">
                <a:latin typeface="Times New Roman"/>
                <a:cs typeface="Times New Roman"/>
              </a:rPr>
              <a:t>: for</a:t>
            </a:r>
            <a:r>
              <a:rPr sz="2800" dirty="0">
                <a:solidFill>
                  <a:srgbClr val="FF0000"/>
                </a:solidFill>
                <a:latin typeface="Times New Roman"/>
                <a:cs typeface="Times New Roman"/>
              </a:rPr>
              <a:t> </a:t>
            </a:r>
            <a:r>
              <a:rPr sz="2800" b="1" u="heavy" dirty="0">
                <a:solidFill>
                  <a:srgbClr val="FF0000"/>
                </a:solidFill>
                <a:uFill>
                  <a:solidFill>
                    <a:srgbClr val="FF0000"/>
                  </a:solidFill>
                </a:uFill>
                <a:latin typeface="Times New Roman"/>
                <a:cs typeface="Times New Roman"/>
              </a:rPr>
              <a:t>any</a:t>
            </a:r>
            <a:r>
              <a:rPr sz="2800" b="1" dirty="0">
                <a:solidFill>
                  <a:srgbClr val="FF0000"/>
                </a:solidFill>
                <a:latin typeface="Times New Roman"/>
                <a:cs typeface="Times New Roman"/>
              </a:rPr>
              <a:t> </a:t>
            </a:r>
            <a:r>
              <a:rPr sz="2800" spc="-5" dirty="0">
                <a:latin typeface="Times New Roman"/>
                <a:cs typeface="Times New Roman"/>
              </a:rPr>
              <a:t>constant </a:t>
            </a:r>
            <a:r>
              <a:rPr sz="2800" spc="-5" dirty="0">
                <a:solidFill>
                  <a:srgbClr val="0000FF"/>
                </a:solidFill>
                <a:latin typeface="Times New Roman"/>
                <a:cs typeface="Times New Roman"/>
              </a:rPr>
              <a:t>c </a:t>
            </a:r>
            <a:r>
              <a:rPr sz="2800" spc="-5" dirty="0">
                <a:solidFill>
                  <a:srgbClr val="0000FF"/>
                </a:solidFill>
                <a:latin typeface="Symbol"/>
                <a:cs typeface="Symbol"/>
              </a:rPr>
              <a:t></a:t>
            </a:r>
            <a:r>
              <a:rPr sz="2800" spc="-55" dirty="0">
                <a:solidFill>
                  <a:srgbClr val="0000FF"/>
                </a:solidFill>
                <a:latin typeface="Times New Roman"/>
                <a:cs typeface="Times New Roman"/>
              </a:rPr>
              <a:t> </a:t>
            </a:r>
            <a:r>
              <a:rPr sz="2800" dirty="0">
                <a:solidFill>
                  <a:srgbClr val="0000FF"/>
                </a:solidFill>
                <a:latin typeface="Times New Roman"/>
                <a:cs typeface="Times New Roman"/>
              </a:rPr>
              <a:t>0</a:t>
            </a:r>
            <a:r>
              <a:rPr sz="2800" dirty="0">
                <a:latin typeface="Times New Roman"/>
                <a:cs typeface="Times New Roman"/>
              </a:rPr>
              <a:t>,</a:t>
            </a:r>
            <a:endParaRPr sz="2800">
              <a:latin typeface="Times New Roman"/>
              <a:cs typeface="Times New Roman"/>
            </a:endParaRPr>
          </a:p>
          <a:p>
            <a:pPr marL="3331845" marR="417195" indent="-576580">
              <a:lnSpc>
                <a:spcPts val="3960"/>
              </a:lnSpc>
              <a:spcBef>
                <a:spcPts val="229"/>
              </a:spcBef>
            </a:pPr>
            <a:r>
              <a:rPr sz="2800" spc="-5" dirty="0">
                <a:latin typeface="Symbol"/>
                <a:cs typeface="Symbol"/>
              </a:rPr>
              <a:t></a:t>
            </a:r>
            <a:r>
              <a:rPr sz="2800" spc="-5" dirty="0">
                <a:latin typeface="Times New Roman"/>
                <a:cs typeface="Times New Roman"/>
              </a:rPr>
              <a:t> a constant </a:t>
            </a:r>
            <a:r>
              <a:rPr sz="2800" dirty="0">
                <a:solidFill>
                  <a:srgbClr val="0000FF"/>
                </a:solidFill>
                <a:latin typeface="Times New Roman"/>
                <a:cs typeface="Times New Roman"/>
              </a:rPr>
              <a:t>n</a:t>
            </a:r>
            <a:r>
              <a:rPr sz="2775" baseline="-21021" dirty="0">
                <a:solidFill>
                  <a:srgbClr val="0000FF"/>
                </a:solidFill>
                <a:latin typeface="Times New Roman"/>
                <a:cs typeface="Times New Roman"/>
              </a:rPr>
              <a:t>0 </a:t>
            </a:r>
            <a:r>
              <a:rPr sz="2800" spc="-5" dirty="0">
                <a:solidFill>
                  <a:srgbClr val="0000FF"/>
                </a:solidFill>
                <a:latin typeface="Symbol"/>
                <a:cs typeface="Symbol"/>
              </a:rPr>
              <a:t></a:t>
            </a:r>
            <a:r>
              <a:rPr sz="2800" spc="-5" dirty="0">
                <a:solidFill>
                  <a:srgbClr val="0000FF"/>
                </a:solidFill>
                <a:latin typeface="Times New Roman"/>
                <a:cs typeface="Times New Roman"/>
              </a:rPr>
              <a:t> </a:t>
            </a:r>
            <a:r>
              <a:rPr sz="2800" dirty="0">
                <a:solidFill>
                  <a:srgbClr val="0000FF"/>
                </a:solidFill>
                <a:latin typeface="Times New Roman"/>
                <a:cs typeface="Times New Roman"/>
              </a:rPr>
              <a:t>0</a:t>
            </a:r>
            <a:r>
              <a:rPr sz="2800" dirty="0">
                <a:latin typeface="Times New Roman"/>
                <a:cs typeface="Times New Roman"/>
              </a:rPr>
              <a:t>, </a:t>
            </a:r>
            <a:r>
              <a:rPr sz="2800" spc="-5" dirty="0">
                <a:latin typeface="Times New Roman"/>
                <a:cs typeface="Times New Roman"/>
              </a:rPr>
              <a:t>such </a:t>
            </a:r>
            <a:r>
              <a:rPr sz="2800" spc="-10" dirty="0">
                <a:latin typeface="Times New Roman"/>
                <a:cs typeface="Times New Roman"/>
              </a:rPr>
              <a:t>that  </a:t>
            </a:r>
            <a:r>
              <a:rPr sz="2800" spc="-5" dirty="0">
                <a:solidFill>
                  <a:srgbClr val="0000FF"/>
                </a:solidFill>
                <a:latin typeface="Times New Roman"/>
                <a:cs typeface="Times New Roman"/>
              </a:rPr>
              <a:t>0 </a:t>
            </a:r>
            <a:r>
              <a:rPr sz="2800" spc="-5" dirty="0">
                <a:solidFill>
                  <a:srgbClr val="0000FF"/>
                </a:solidFill>
                <a:latin typeface="Symbol"/>
                <a:cs typeface="Symbol"/>
              </a:rPr>
              <a:t></a:t>
            </a:r>
            <a:r>
              <a:rPr sz="2800" spc="-5" dirty="0">
                <a:solidFill>
                  <a:srgbClr val="0000FF"/>
                </a:solidFill>
                <a:latin typeface="Times New Roman"/>
                <a:cs typeface="Times New Roman"/>
              </a:rPr>
              <a:t> </a:t>
            </a:r>
            <a:r>
              <a:rPr sz="2800" dirty="0">
                <a:solidFill>
                  <a:srgbClr val="0000FF"/>
                </a:solidFill>
                <a:latin typeface="Times New Roman"/>
                <a:cs typeface="Times New Roman"/>
              </a:rPr>
              <a:t>f(n) </a:t>
            </a:r>
            <a:r>
              <a:rPr sz="2800" spc="-5" dirty="0">
                <a:solidFill>
                  <a:srgbClr val="0000FF"/>
                </a:solidFill>
                <a:latin typeface="Times New Roman"/>
                <a:cs typeface="Times New Roman"/>
              </a:rPr>
              <a:t>&lt; </a:t>
            </a:r>
            <a:r>
              <a:rPr sz="2800" dirty="0">
                <a:solidFill>
                  <a:srgbClr val="0000FF"/>
                </a:solidFill>
                <a:latin typeface="Times New Roman"/>
                <a:cs typeface="Times New Roman"/>
              </a:rPr>
              <a:t>cg(n), </a:t>
            </a:r>
            <a:r>
              <a:rPr sz="2800" spc="-5" dirty="0">
                <a:solidFill>
                  <a:srgbClr val="0000FF"/>
                </a:solidFill>
                <a:latin typeface="Symbol"/>
                <a:cs typeface="Symbol"/>
              </a:rPr>
              <a:t></a:t>
            </a:r>
            <a:r>
              <a:rPr sz="2800" spc="-5" dirty="0">
                <a:solidFill>
                  <a:srgbClr val="0000FF"/>
                </a:solidFill>
                <a:latin typeface="Times New Roman"/>
                <a:cs typeface="Times New Roman"/>
              </a:rPr>
              <a:t>n </a:t>
            </a:r>
            <a:r>
              <a:rPr sz="2800" spc="-5" dirty="0">
                <a:solidFill>
                  <a:srgbClr val="0000FF"/>
                </a:solidFill>
                <a:latin typeface="Symbol"/>
                <a:cs typeface="Symbol"/>
              </a:rPr>
              <a:t></a:t>
            </a:r>
            <a:r>
              <a:rPr sz="2800" spc="-50" dirty="0">
                <a:solidFill>
                  <a:srgbClr val="0000FF"/>
                </a:solidFill>
                <a:latin typeface="Times New Roman"/>
                <a:cs typeface="Times New Roman"/>
              </a:rPr>
              <a:t> </a:t>
            </a:r>
            <a:r>
              <a:rPr sz="2800" dirty="0">
                <a:solidFill>
                  <a:srgbClr val="0000FF"/>
                </a:solidFill>
                <a:latin typeface="Times New Roman"/>
                <a:cs typeface="Times New Roman"/>
              </a:rPr>
              <a:t>n</a:t>
            </a:r>
            <a:r>
              <a:rPr sz="2775" baseline="-21021" dirty="0">
                <a:solidFill>
                  <a:srgbClr val="0000FF"/>
                </a:solidFill>
                <a:latin typeface="Times New Roman"/>
                <a:cs typeface="Times New Roman"/>
              </a:rPr>
              <a:t>0</a:t>
            </a:r>
            <a:r>
              <a:rPr sz="2800" dirty="0">
                <a:latin typeface="Times New Roman"/>
                <a:cs typeface="Times New Roman"/>
              </a:rPr>
              <a:t>}</a:t>
            </a:r>
            <a:endParaRPr sz="2800">
              <a:latin typeface="Times New Roman"/>
              <a:cs typeface="Times New Roman"/>
            </a:endParaRPr>
          </a:p>
        </p:txBody>
      </p:sp>
      <p:sp>
        <p:nvSpPr>
          <p:cNvPr id="3" name="object 3"/>
          <p:cNvSpPr txBox="1"/>
          <p:nvPr/>
        </p:nvSpPr>
        <p:spPr>
          <a:xfrm>
            <a:off x="612140" y="3626611"/>
            <a:ext cx="1928495" cy="452120"/>
          </a:xfrm>
          <a:prstGeom prst="rect">
            <a:avLst/>
          </a:prstGeom>
        </p:spPr>
        <p:txBody>
          <a:bodyPr vert="horz" wrap="square" lIns="0" tIns="12065" rIns="0" bIns="0" rtlCol="0">
            <a:spAutoFit/>
          </a:bodyPr>
          <a:lstStyle/>
          <a:p>
            <a:pPr marL="332740" indent="-320040">
              <a:lnSpc>
                <a:spcPct val="100000"/>
              </a:lnSpc>
              <a:spcBef>
                <a:spcPts val="95"/>
              </a:spcBef>
              <a:buClr>
                <a:srgbClr val="438086"/>
              </a:buClr>
              <a:buSzPct val="58928"/>
              <a:buFont typeface="Wingdings"/>
              <a:buChar char=""/>
              <a:tabLst>
                <a:tab pos="332740" algn="l"/>
              </a:tabLst>
            </a:pPr>
            <a:r>
              <a:rPr sz="2800" spc="-5" dirty="0">
                <a:latin typeface="Times New Roman"/>
                <a:cs typeface="Times New Roman"/>
              </a:rPr>
              <a:t>Intuitively:</a:t>
            </a:r>
            <a:endParaRPr sz="2800">
              <a:latin typeface="Times New Roman"/>
              <a:cs typeface="Times New Roman"/>
            </a:endParaRPr>
          </a:p>
        </p:txBody>
      </p:sp>
      <p:sp>
        <p:nvSpPr>
          <p:cNvPr id="4" name="object 4"/>
          <p:cNvSpPr txBox="1"/>
          <p:nvPr/>
        </p:nvSpPr>
        <p:spPr>
          <a:xfrm>
            <a:off x="1069339" y="4746142"/>
            <a:ext cx="3017520" cy="1052830"/>
          </a:xfrm>
          <a:prstGeom prst="rect">
            <a:avLst/>
          </a:prstGeom>
        </p:spPr>
        <p:txBody>
          <a:bodyPr vert="horz" wrap="square" lIns="0" tIns="99695" rIns="0" bIns="0" rtlCol="0">
            <a:spAutoFit/>
          </a:bodyPr>
          <a:lstStyle/>
          <a:p>
            <a:pPr marL="469900" indent="-457200">
              <a:lnSpc>
                <a:spcPct val="100000"/>
              </a:lnSpc>
              <a:spcBef>
                <a:spcPts val="785"/>
              </a:spcBef>
              <a:buClr>
                <a:srgbClr val="53548A"/>
              </a:buClr>
              <a:buSzPct val="69642"/>
              <a:buFont typeface="Wingdings"/>
              <a:buChar char=""/>
              <a:tabLst>
                <a:tab pos="469265" algn="l"/>
                <a:tab pos="469900" algn="l"/>
                <a:tab pos="1336675" algn="l"/>
              </a:tabLst>
            </a:pPr>
            <a:r>
              <a:rPr sz="2800" spc="-5" dirty="0">
                <a:latin typeface="Times New Roman"/>
                <a:cs typeface="Times New Roman"/>
              </a:rPr>
              <a:t>e.g.,	</a:t>
            </a:r>
            <a:r>
              <a:rPr sz="2800" dirty="0">
                <a:solidFill>
                  <a:srgbClr val="0000FF"/>
                </a:solidFill>
                <a:latin typeface="Times New Roman"/>
                <a:cs typeface="Times New Roman"/>
              </a:rPr>
              <a:t>2n </a:t>
            </a:r>
            <a:r>
              <a:rPr sz="2800" spc="-5" dirty="0">
                <a:solidFill>
                  <a:srgbClr val="0000FF"/>
                </a:solidFill>
                <a:latin typeface="Times New Roman"/>
                <a:cs typeface="Times New Roman"/>
              </a:rPr>
              <a:t>=</a:t>
            </a:r>
            <a:r>
              <a:rPr sz="2800" spc="-50" dirty="0">
                <a:solidFill>
                  <a:srgbClr val="0000FF"/>
                </a:solidFill>
                <a:latin typeface="Times New Roman"/>
                <a:cs typeface="Times New Roman"/>
              </a:rPr>
              <a:t> </a:t>
            </a:r>
            <a:r>
              <a:rPr sz="2800" dirty="0">
                <a:solidFill>
                  <a:srgbClr val="0000FF"/>
                </a:solidFill>
                <a:latin typeface="Times New Roman"/>
                <a:cs typeface="Times New Roman"/>
              </a:rPr>
              <a:t>o(n</a:t>
            </a:r>
            <a:r>
              <a:rPr sz="2775" baseline="25525" dirty="0">
                <a:solidFill>
                  <a:srgbClr val="0000FF"/>
                </a:solidFill>
                <a:latin typeface="Times New Roman"/>
                <a:cs typeface="Times New Roman"/>
              </a:rPr>
              <a:t>2</a:t>
            </a:r>
            <a:r>
              <a:rPr sz="2800" dirty="0">
                <a:solidFill>
                  <a:srgbClr val="0000FF"/>
                </a:solidFill>
                <a:latin typeface="Times New Roman"/>
                <a:cs typeface="Times New Roman"/>
              </a:rPr>
              <a:t>)</a:t>
            </a:r>
            <a:r>
              <a:rPr sz="2800" dirty="0">
                <a:latin typeface="Times New Roman"/>
                <a:cs typeface="Times New Roman"/>
              </a:rPr>
              <a:t>,</a:t>
            </a:r>
            <a:endParaRPr sz="2800">
              <a:latin typeface="Times New Roman"/>
              <a:cs typeface="Times New Roman"/>
            </a:endParaRPr>
          </a:p>
          <a:p>
            <a:pPr marL="544195">
              <a:lnSpc>
                <a:spcPct val="100000"/>
              </a:lnSpc>
              <a:spcBef>
                <a:spcPts val="680"/>
              </a:spcBef>
              <a:tabLst>
                <a:tab pos="1353820" algn="l"/>
              </a:tabLst>
            </a:pPr>
            <a:r>
              <a:rPr sz="2800" i="1" dirty="0">
                <a:solidFill>
                  <a:srgbClr val="FF0000"/>
                </a:solidFill>
                <a:latin typeface="Times New Roman"/>
                <a:cs typeface="Times New Roman"/>
              </a:rPr>
              <a:t>but	</a:t>
            </a:r>
            <a:r>
              <a:rPr sz="2800" spc="5" dirty="0">
                <a:solidFill>
                  <a:srgbClr val="0000FF"/>
                </a:solidFill>
                <a:latin typeface="Times New Roman"/>
                <a:cs typeface="Times New Roman"/>
              </a:rPr>
              <a:t>2n</a:t>
            </a:r>
            <a:r>
              <a:rPr sz="2775" spc="7" baseline="25525" dirty="0">
                <a:solidFill>
                  <a:srgbClr val="0000FF"/>
                </a:solidFill>
                <a:latin typeface="Times New Roman"/>
                <a:cs typeface="Times New Roman"/>
              </a:rPr>
              <a:t>2 </a:t>
            </a:r>
            <a:r>
              <a:rPr sz="2800" spc="-5" dirty="0">
                <a:solidFill>
                  <a:srgbClr val="0000FF"/>
                </a:solidFill>
                <a:latin typeface="Symbol"/>
                <a:cs typeface="Symbol"/>
              </a:rPr>
              <a:t></a:t>
            </a:r>
            <a:r>
              <a:rPr sz="2800" spc="-55" dirty="0">
                <a:solidFill>
                  <a:srgbClr val="0000FF"/>
                </a:solidFill>
                <a:latin typeface="Times New Roman"/>
                <a:cs typeface="Times New Roman"/>
              </a:rPr>
              <a:t> </a:t>
            </a:r>
            <a:r>
              <a:rPr sz="2800" dirty="0">
                <a:solidFill>
                  <a:srgbClr val="0000FF"/>
                </a:solidFill>
                <a:latin typeface="Times New Roman"/>
                <a:cs typeface="Times New Roman"/>
              </a:rPr>
              <a:t>o(n</a:t>
            </a:r>
            <a:r>
              <a:rPr sz="2775" baseline="25525" dirty="0">
                <a:solidFill>
                  <a:srgbClr val="0000FF"/>
                </a:solidFill>
                <a:latin typeface="Times New Roman"/>
                <a:cs typeface="Times New Roman"/>
              </a:rPr>
              <a:t>2</a:t>
            </a:r>
            <a:r>
              <a:rPr sz="2800" dirty="0">
                <a:solidFill>
                  <a:srgbClr val="0000FF"/>
                </a:solidFill>
                <a:latin typeface="Times New Roman"/>
                <a:cs typeface="Times New Roman"/>
              </a:rPr>
              <a:t>)</a:t>
            </a:r>
            <a:r>
              <a:rPr sz="2800" dirty="0">
                <a:latin typeface="Times New Roman"/>
                <a:cs typeface="Times New Roman"/>
              </a:rPr>
              <a:t>,</a:t>
            </a:r>
            <a:endParaRPr sz="2800">
              <a:latin typeface="Times New Roman"/>
              <a:cs typeface="Times New Roman"/>
            </a:endParaRPr>
          </a:p>
        </p:txBody>
      </p:sp>
      <p:sp>
        <p:nvSpPr>
          <p:cNvPr id="5" name="object 5"/>
          <p:cNvSpPr txBox="1"/>
          <p:nvPr/>
        </p:nvSpPr>
        <p:spPr>
          <a:xfrm>
            <a:off x="5184078" y="4746142"/>
            <a:ext cx="3229610" cy="1052830"/>
          </a:xfrm>
          <a:prstGeom prst="rect">
            <a:avLst/>
          </a:prstGeom>
        </p:spPr>
        <p:txBody>
          <a:bodyPr vert="horz" wrap="square" lIns="0" tIns="99695" rIns="0" bIns="0" rtlCol="0">
            <a:spAutoFit/>
          </a:bodyPr>
          <a:lstStyle/>
          <a:p>
            <a:pPr marL="12700">
              <a:lnSpc>
                <a:spcPct val="100000"/>
              </a:lnSpc>
              <a:spcBef>
                <a:spcPts val="785"/>
              </a:spcBef>
            </a:pPr>
            <a:r>
              <a:rPr sz="2800" spc="-5" dirty="0">
                <a:latin typeface="Times New Roman"/>
                <a:cs typeface="Times New Roman"/>
              </a:rPr>
              <a:t>any </a:t>
            </a:r>
            <a:r>
              <a:rPr sz="2800" dirty="0">
                <a:latin typeface="Times New Roman"/>
                <a:cs typeface="Times New Roman"/>
              </a:rPr>
              <a:t>positive </a:t>
            </a:r>
            <a:r>
              <a:rPr sz="2800" i="1" spc="-5" dirty="0">
                <a:solidFill>
                  <a:srgbClr val="006600"/>
                </a:solidFill>
                <a:latin typeface="Times New Roman"/>
                <a:cs typeface="Times New Roman"/>
              </a:rPr>
              <a:t>c</a:t>
            </a:r>
            <a:r>
              <a:rPr sz="2800" i="1" spc="-114" dirty="0">
                <a:solidFill>
                  <a:srgbClr val="006600"/>
                </a:solidFill>
                <a:latin typeface="Times New Roman"/>
                <a:cs typeface="Times New Roman"/>
              </a:rPr>
              <a:t> </a:t>
            </a:r>
            <a:r>
              <a:rPr sz="2800" spc="-5" dirty="0">
                <a:latin typeface="Times New Roman"/>
                <a:cs typeface="Times New Roman"/>
              </a:rPr>
              <a:t>satisfies</a:t>
            </a:r>
            <a:endParaRPr sz="2800">
              <a:latin typeface="Times New Roman"/>
              <a:cs typeface="Times New Roman"/>
            </a:endParaRPr>
          </a:p>
          <a:p>
            <a:pPr marL="12700">
              <a:lnSpc>
                <a:spcPct val="100000"/>
              </a:lnSpc>
              <a:spcBef>
                <a:spcPts val="680"/>
              </a:spcBef>
            </a:pPr>
            <a:r>
              <a:rPr sz="2800" i="1" spc="-5" dirty="0">
                <a:solidFill>
                  <a:srgbClr val="FF0000"/>
                </a:solidFill>
                <a:latin typeface="Times New Roman"/>
                <a:cs typeface="Times New Roman"/>
              </a:rPr>
              <a:t>c </a:t>
            </a:r>
            <a:r>
              <a:rPr sz="2800" spc="-5" dirty="0">
                <a:solidFill>
                  <a:srgbClr val="FF0000"/>
                </a:solidFill>
                <a:latin typeface="Symbol"/>
                <a:cs typeface="Symbol"/>
              </a:rPr>
              <a:t></a:t>
            </a:r>
            <a:r>
              <a:rPr sz="2800" spc="-5" dirty="0">
                <a:solidFill>
                  <a:srgbClr val="FF0000"/>
                </a:solidFill>
                <a:latin typeface="Times New Roman"/>
                <a:cs typeface="Times New Roman"/>
              </a:rPr>
              <a:t> 2 does </a:t>
            </a:r>
            <a:r>
              <a:rPr sz="2800" dirty="0">
                <a:solidFill>
                  <a:srgbClr val="FF0000"/>
                </a:solidFill>
                <a:latin typeface="Times New Roman"/>
                <a:cs typeface="Times New Roman"/>
              </a:rPr>
              <a:t>not</a:t>
            </a:r>
            <a:r>
              <a:rPr sz="2800" spc="-45" dirty="0">
                <a:solidFill>
                  <a:srgbClr val="FF0000"/>
                </a:solidFill>
                <a:latin typeface="Times New Roman"/>
                <a:cs typeface="Times New Roman"/>
              </a:rPr>
              <a:t> </a:t>
            </a:r>
            <a:r>
              <a:rPr sz="2800" spc="-5" dirty="0">
                <a:solidFill>
                  <a:srgbClr val="FF0000"/>
                </a:solidFill>
                <a:latin typeface="Times New Roman"/>
                <a:cs typeface="Times New Roman"/>
              </a:rPr>
              <a:t>satisfy</a:t>
            </a:r>
            <a:endParaRPr sz="2800">
              <a:latin typeface="Times New Roman"/>
              <a:cs typeface="Times New Roman"/>
            </a:endParaRPr>
          </a:p>
        </p:txBody>
      </p:sp>
      <p:sp>
        <p:nvSpPr>
          <p:cNvPr id="6" name="object 6"/>
          <p:cNvSpPr/>
          <p:nvPr/>
        </p:nvSpPr>
        <p:spPr>
          <a:xfrm>
            <a:off x="3679031" y="3781501"/>
            <a:ext cx="772160" cy="0"/>
          </a:xfrm>
          <a:custGeom>
            <a:avLst/>
            <a:gdLst/>
            <a:ahLst/>
            <a:cxnLst/>
            <a:rect l="l" t="t" r="r" b="b"/>
            <a:pathLst>
              <a:path w="772160">
                <a:moveTo>
                  <a:pt x="0" y="0"/>
                </a:moveTo>
                <a:lnTo>
                  <a:pt x="771921" y="0"/>
                </a:lnTo>
              </a:path>
            </a:pathLst>
          </a:custGeom>
          <a:ln w="15778">
            <a:solidFill>
              <a:srgbClr val="000000"/>
            </a:solidFill>
          </a:ln>
        </p:spPr>
        <p:txBody>
          <a:bodyPr wrap="square" lIns="0" tIns="0" rIns="0" bIns="0" rtlCol="0"/>
          <a:lstStyle/>
          <a:p>
            <a:endParaRPr/>
          </a:p>
        </p:txBody>
      </p:sp>
      <p:sp>
        <p:nvSpPr>
          <p:cNvPr id="7" name="object 7"/>
          <p:cNvSpPr txBox="1"/>
          <p:nvPr/>
        </p:nvSpPr>
        <p:spPr>
          <a:xfrm>
            <a:off x="3093796" y="3484801"/>
            <a:ext cx="1953260" cy="480059"/>
          </a:xfrm>
          <a:prstGeom prst="rect">
            <a:avLst/>
          </a:prstGeom>
        </p:spPr>
        <p:txBody>
          <a:bodyPr vert="horz" wrap="square" lIns="0" tIns="16510" rIns="0" bIns="0" rtlCol="0">
            <a:spAutoFit/>
          </a:bodyPr>
          <a:lstStyle/>
          <a:p>
            <a:pPr marL="12700">
              <a:lnSpc>
                <a:spcPct val="100000"/>
              </a:lnSpc>
              <a:spcBef>
                <a:spcPts val="130"/>
              </a:spcBef>
              <a:tabLst>
                <a:tab pos="682625" algn="l"/>
              </a:tabLst>
            </a:pPr>
            <a:r>
              <a:rPr sz="2950" spc="20" dirty="0">
                <a:latin typeface="Times New Roman"/>
                <a:cs typeface="Times New Roman"/>
              </a:rPr>
              <a:t>lim	</a:t>
            </a:r>
            <a:r>
              <a:rPr sz="4425" i="1" spc="15" baseline="35781" dirty="0">
                <a:latin typeface="Times New Roman"/>
                <a:cs typeface="Times New Roman"/>
              </a:rPr>
              <a:t>f </a:t>
            </a:r>
            <a:r>
              <a:rPr sz="4425" spc="82" baseline="35781" dirty="0">
                <a:latin typeface="Times New Roman"/>
                <a:cs typeface="Times New Roman"/>
              </a:rPr>
              <a:t>(</a:t>
            </a:r>
            <a:r>
              <a:rPr sz="4425" i="1" spc="82" baseline="35781" dirty="0">
                <a:latin typeface="Times New Roman"/>
                <a:cs typeface="Times New Roman"/>
              </a:rPr>
              <a:t>n</a:t>
            </a:r>
            <a:r>
              <a:rPr sz="4425" spc="82" baseline="35781" dirty="0">
                <a:latin typeface="Times New Roman"/>
                <a:cs typeface="Times New Roman"/>
              </a:rPr>
              <a:t>) </a:t>
            </a:r>
            <a:r>
              <a:rPr sz="2950" spc="25" dirty="0">
                <a:latin typeface="Symbol"/>
                <a:cs typeface="Symbol"/>
              </a:rPr>
              <a:t></a:t>
            </a:r>
            <a:r>
              <a:rPr sz="2950" spc="-65" dirty="0">
                <a:latin typeface="Times New Roman"/>
                <a:cs typeface="Times New Roman"/>
              </a:rPr>
              <a:t> </a:t>
            </a:r>
            <a:r>
              <a:rPr sz="2950" spc="25" dirty="0">
                <a:latin typeface="Times New Roman"/>
                <a:cs typeface="Times New Roman"/>
              </a:rPr>
              <a:t>0</a:t>
            </a:r>
            <a:endParaRPr sz="2950">
              <a:latin typeface="Times New Roman"/>
              <a:cs typeface="Times New Roman"/>
            </a:endParaRPr>
          </a:p>
        </p:txBody>
      </p:sp>
      <p:sp>
        <p:nvSpPr>
          <p:cNvPr id="8" name="object 8"/>
          <p:cNvSpPr txBox="1"/>
          <p:nvPr/>
        </p:nvSpPr>
        <p:spPr>
          <a:xfrm>
            <a:off x="3095828" y="3780660"/>
            <a:ext cx="1334770" cy="480059"/>
          </a:xfrm>
          <a:prstGeom prst="rect">
            <a:avLst/>
          </a:prstGeom>
        </p:spPr>
        <p:txBody>
          <a:bodyPr vert="horz" wrap="square" lIns="0" tIns="16510" rIns="0" bIns="0" rtlCol="0">
            <a:spAutoFit/>
          </a:bodyPr>
          <a:lstStyle/>
          <a:p>
            <a:pPr marL="12700">
              <a:lnSpc>
                <a:spcPct val="100000"/>
              </a:lnSpc>
              <a:spcBef>
                <a:spcPts val="130"/>
              </a:spcBef>
            </a:pPr>
            <a:r>
              <a:rPr sz="2550" i="1" spc="112" baseline="19607" dirty="0">
                <a:latin typeface="Times New Roman"/>
                <a:cs typeface="Times New Roman"/>
              </a:rPr>
              <a:t>n</a:t>
            </a:r>
            <a:r>
              <a:rPr sz="2550" spc="112" baseline="19607" dirty="0">
                <a:latin typeface="Symbol"/>
                <a:cs typeface="Symbol"/>
              </a:rPr>
              <a:t></a:t>
            </a:r>
            <a:r>
              <a:rPr sz="2550" spc="150" baseline="19607" dirty="0">
                <a:latin typeface="Times New Roman"/>
                <a:cs typeface="Times New Roman"/>
              </a:rPr>
              <a:t> </a:t>
            </a:r>
            <a:r>
              <a:rPr sz="2950" i="1" spc="105" dirty="0">
                <a:latin typeface="Times New Roman"/>
                <a:cs typeface="Times New Roman"/>
              </a:rPr>
              <a:t>g</a:t>
            </a:r>
            <a:r>
              <a:rPr sz="2950" spc="105" dirty="0">
                <a:latin typeface="Times New Roman"/>
                <a:cs typeface="Times New Roman"/>
              </a:rPr>
              <a:t>(</a:t>
            </a:r>
            <a:r>
              <a:rPr sz="2950" i="1" spc="105" dirty="0">
                <a:latin typeface="Times New Roman"/>
                <a:cs typeface="Times New Roman"/>
              </a:rPr>
              <a:t>n</a:t>
            </a:r>
            <a:r>
              <a:rPr sz="2950" spc="105" dirty="0">
                <a:latin typeface="Times New Roman"/>
                <a:cs typeface="Times New Roman"/>
              </a:rPr>
              <a:t>)</a:t>
            </a:r>
            <a:endParaRPr sz="2950">
              <a:latin typeface="Times New Roman"/>
              <a:cs typeface="Times New Roman"/>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1234439"/>
            <a:ext cx="9144000" cy="320040"/>
          </a:xfrm>
          <a:custGeom>
            <a:avLst/>
            <a:gdLst/>
            <a:ahLst/>
            <a:cxnLst/>
            <a:rect l="l" t="t" r="r" b="b"/>
            <a:pathLst>
              <a:path w="9144000" h="320040">
                <a:moveTo>
                  <a:pt x="0" y="320039"/>
                </a:moveTo>
                <a:lnTo>
                  <a:pt x="9144000" y="320039"/>
                </a:lnTo>
                <a:lnTo>
                  <a:pt x="9144000" y="0"/>
                </a:lnTo>
                <a:lnTo>
                  <a:pt x="0" y="0"/>
                </a:lnTo>
                <a:lnTo>
                  <a:pt x="0" y="320039"/>
                </a:lnTo>
                <a:close/>
              </a:path>
            </a:pathLst>
          </a:custGeom>
          <a:solidFill>
            <a:srgbClr val="FFFFFF"/>
          </a:solidFill>
        </p:spPr>
        <p:txBody>
          <a:bodyPr wrap="square" lIns="0" tIns="0" rIns="0" bIns="0" rtlCol="0"/>
          <a:lstStyle/>
          <a:p>
            <a:endParaRPr/>
          </a:p>
        </p:txBody>
      </p:sp>
      <p:sp>
        <p:nvSpPr>
          <p:cNvPr id="3" name="object 3"/>
          <p:cNvSpPr/>
          <p:nvPr/>
        </p:nvSpPr>
        <p:spPr>
          <a:xfrm>
            <a:off x="0" y="1280160"/>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438086"/>
          </a:solidFill>
        </p:spPr>
        <p:txBody>
          <a:bodyPr wrap="square" lIns="0" tIns="0" rIns="0" bIns="0" rtlCol="0"/>
          <a:lstStyle/>
          <a:p>
            <a:endParaRPr/>
          </a:p>
        </p:txBody>
      </p:sp>
      <p:sp>
        <p:nvSpPr>
          <p:cNvPr id="4" name="object 4"/>
          <p:cNvSpPr/>
          <p:nvPr/>
        </p:nvSpPr>
        <p:spPr>
          <a:xfrm>
            <a:off x="0" y="1280160"/>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438086"/>
          </a:solidFill>
        </p:spPr>
        <p:txBody>
          <a:bodyPr wrap="square" lIns="0" tIns="0" rIns="0" bIns="0" rtlCol="0"/>
          <a:lstStyle/>
          <a:p>
            <a:endParaRPr/>
          </a:p>
        </p:txBody>
      </p:sp>
      <p:sp>
        <p:nvSpPr>
          <p:cNvPr id="5" name="object 5"/>
          <p:cNvSpPr/>
          <p:nvPr/>
        </p:nvSpPr>
        <p:spPr>
          <a:xfrm>
            <a:off x="590550" y="1280160"/>
            <a:ext cx="8553450" cy="228600"/>
          </a:xfrm>
          <a:custGeom>
            <a:avLst/>
            <a:gdLst/>
            <a:ahLst/>
            <a:cxnLst/>
            <a:rect l="l" t="t" r="r" b="b"/>
            <a:pathLst>
              <a:path w="8553450" h="228600">
                <a:moveTo>
                  <a:pt x="0" y="0"/>
                </a:moveTo>
                <a:lnTo>
                  <a:pt x="8553450" y="0"/>
                </a:lnTo>
                <a:lnTo>
                  <a:pt x="8553450" y="228600"/>
                </a:lnTo>
                <a:lnTo>
                  <a:pt x="0" y="228600"/>
                </a:lnTo>
                <a:lnTo>
                  <a:pt x="0" y="0"/>
                </a:lnTo>
                <a:close/>
              </a:path>
            </a:pathLst>
          </a:custGeom>
          <a:solidFill>
            <a:srgbClr val="53548A"/>
          </a:solidFill>
        </p:spPr>
        <p:txBody>
          <a:bodyPr wrap="square" lIns="0" tIns="0" rIns="0" bIns="0" rtlCol="0"/>
          <a:lstStyle/>
          <a:p>
            <a:endParaRPr/>
          </a:p>
        </p:txBody>
      </p:sp>
      <p:sp>
        <p:nvSpPr>
          <p:cNvPr id="6" name="object 6"/>
          <p:cNvSpPr/>
          <p:nvPr/>
        </p:nvSpPr>
        <p:spPr>
          <a:xfrm>
            <a:off x="590550" y="1280160"/>
            <a:ext cx="8553450" cy="228600"/>
          </a:xfrm>
          <a:custGeom>
            <a:avLst/>
            <a:gdLst/>
            <a:ahLst/>
            <a:cxnLst/>
            <a:rect l="l" t="t" r="r" b="b"/>
            <a:pathLst>
              <a:path w="8553450" h="228600">
                <a:moveTo>
                  <a:pt x="0" y="0"/>
                </a:moveTo>
                <a:lnTo>
                  <a:pt x="8553450" y="0"/>
                </a:lnTo>
                <a:lnTo>
                  <a:pt x="8553450" y="228600"/>
                </a:lnTo>
                <a:lnTo>
                  <a:pt x="0" y="228600"/>
                </a:lnTo>
                <a:lnTo>
                  <a:pt x="0" y="0"/>
                </a:lnTo>
                <a:close/>
              </a:path>
            </a:pathLst>
          </a:custGeom>
          <a:solidFill>
            <a:srgbClr val="53548A"/>
          </a:solidFill>
        </p:spPr>
        <p:txBody>
          <a:bodyPr wrap="square" lIns="0" tIns="0" rIns="0" bIns="0" rtlCol="0"/>
          <a:lstStyle/>
          <a:p>
            <a:endParaRPr/>
          </a:p>
        </p:txBody>
      </p:sp>
      <p:sp>
        <p:nvSpPr>
          <p:cNvPr id="7" name="object 7"/>
          <p:cNvSpPr/>
          <p:nvPr/>
        </p:nvSpPr>
        <p:spPr>
          <a:xfrm>
            <a:off x="722376" y="6227064"/>
            <a:ext cx="8080248" cy="97535"/>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762000" y="6248400"/>
            <a:ext cx="8001000" cy="0"/>
          </a:xfrm>
          <a:custGeom>
            <a:avLst/>
            <a:gdLst/>
            <a:ahLst/>
            <a:cxnLst/>
            <a:rect l="l" t="t" r="r" b="b"/>
            <a:pathLst>
              <a:path w="8001000">
                <a:moveTo>
                  <a:pt x="0" y="0"/>
                </a:moveTo>
                <a:lnTo>
                  <a:pt x="8001000" y="0"/>
                </a:lnTo>
              </a:path>
            </a:pathLst>
          </a:custGeom>
          <a:ln w="19050">
            <a:solidFill>
              <a:srgbClr val="53548A"/>
            </a:solidFill>
          </a:ln>
        </p:spPr>
        <p:txBody>
          <a:bodyPr wrap="square" lIns="0" tIns="0" rIns="0" bIns="0" rtlCol="0"/>
          <a:lstStyle/>
          <a:p>
            <a:endParaRPr/>
          </a:p>
        </p:txBody>
      </p:sp>
      <p:sp>
        <p:nvSpPr>
          <p:cNvPr id="9" name="object 9"/>
          <p:cNvSpPr txBox="1">
            <a:spLocks noGrp="1"/>
          </p:cNvSpPr>
          <p:nvPr>
            <p:ph type="title"/>
          </p:nvPr>
        </p:nvSpPr>
        <p:spPr>
          <a:prstGeom prst="rect">
            <a:avLst/>
          </a:prstGeom>
        </p:spPr>
        <p:txBody>
          <a:bodyPr vert="horz" wrap="square" lIns="0" tIns="30480" rIns="0" bIns="0" rtlCol="0">
            <a:spAutoFit/>
          </a:bodyPr>
          <a:lstStyle/>
          <a:p>
            <a:pPr marL="775335" marR="5080" indent="955675">
              <a:lnSpc>
                <a:spcPts val="3829"/>
              </a:lnSpc>
              <a:spcBef>
                <a:spcPts val="240"/>
              </a:spcBef>
            </a:pPr>
            <a:r>
              <a:rPr sz="3200" dirty="0">
                <a:solidFill>
                  <a:srgbClr val="000000"/>
                </a:solidFill>
                <a:latin typeface="Symbol"/>
                <a:cs typeface="Symbol"/>
              </a:rPr>
              <a:t></a:t>
            </a:r>
            <a:r>
              <a:rPr sz="3200" dirty="0">
                <a:solidFill>
                  <a:srgbClr val="000000"/>
                </a:solidFill>
              </a:rPr>
              <a:t> </a:t>
            </a:r>
            <a:r>
              <a:rPr sz="3200" dirty="0"/>
              <a:t>(“small </a:t>
            </a:r>
            <a:r>
              <a:rPr sz="3200" spc="5" dirty="0"/>
              <a:t>omega”) </a:t>
            </a:r>
            <a:r>
              <a:rPr sz="3200" dirty="0"/>
              <a:t>Notation  Asymptotic lower </a:t>
            </a:r>
            <a:r>
              <a:rPr sz="3200" spc="5" dirty="0"/>
              <a:t>bound </a:t>
            </a:r>
            <a:r>
              <a:rPr sz="3200" dirty="0"/>
              <a:t>that </a:t>
            </a:r>
            <a:r>
              <a:rPr sz="3200" spc="-5" dirty="0"/>
              <a:t>is </a:t>
            </a:r>
            <a:r>
              <a:rPr sz="3200" u="heavy" spc="5" dirty="0">
                <a:uFill>
                  <a:solidFill>
                    <a:srgbClr val="424456"/>
                  </a:solidFill>
                </a:uFill>
              </a:rPr>
              <a:t>not</a:t>
            </a:r>
            <a:r>
              <a:rPr sz="3200" u="heavy" spc="-175" dirty="0">
                <a:uFill>
                  <a:solidFill>
                    <a:srgbClr val="424456"/>
                  </a:solidFill>
                </a:uFill>
              </a:rPr>
              <a:t> </a:t>
            </a:r>
            <a:r>
              <a:rPr sz="3200" u="heavy" dirty="0">
                <a:uFill>
                  <a:solidFill>
                    <a:srgbClr val="424456"/>
                  </a:solidFill>
                </a:uFill>
              </a:rPr>
              <a:t>tight</a:t>
            </a:r>
            <a:endParaRPr sz="3200" dirty="0">
              <a:latin typeface="Symbol"/>
              <a:cs typeface="Symbol"/>
            </a:endParaRPr>
          </a:p>
        </p:txBody>
      </p:sp>
      <p:sp>
        <p:nvSpPr>
          <p:cNvPr id="10" name="object 10"/>
          <p:cNvSpPr txBox="1"/>
          <p:nvPr/>
        </p:nvSpPr>
        <p:spPr>
          <a:xfrm>
            <a:off x="612140" y="1463879"/>
            <a:ext cx="6862445" cy="1480185"/>
          </a:xfrm>
          <a:prstGeom prst="rect">
            <a:avLst/>
          </a:prstGeom>
        </p:spPr>
        <p:txBody>
          <a:bodyPr vert="horz" wrap="square" lIns="0" tIns="94615" rIns="0" bIns="0" rtlCol="0">
            <a:spAutoFit/>
          </a:bodyPr>
          <a:lstStyle/>
          <a:p>
            <a:pPr marL="332740" indent="-320040">
              <a:lnSpc>
                <a:spcPct val="100000"/>
              </a:lnSpc>
              <a:spcBef>
                <a:spcPts val="745"/>
              </a:spcBef>
              <a:buClr>
                <a:srgbClr val="438086"/>
              </a:buClr>
              <a:buSzPct val="58928"/>
              <a:buFont typeface="Wingdings"/>
              <a:buChar char=""/>
              <a:tabLst>
                <a:tab pos="332740" algn="l"/>
              </a:tabLst>
            </a:pPr>
            <a:r>
              <a:rPr sz="2800" spc="-5" dirty="0">
                <a:solidFill>
                  <a:srgbClr val="3333CC"/>
                </a:solidFill>
                <a:latin typeface="Symbol"/>
                <a:cs typeface="Symbol"/>
              </a:rPr>
              <a:t></a:t>
            </a:r>
            <a:r>
              <a:rPr sz="2800" spc="-5" dirty="0">
                <a:solidFill>
                  <a:srgbClr val="0000FF"/>
                </a:solidFill>
                <a:latin typeface="Times New Roman"/>
                <a:cs typeface="Times New Roman"/>
              </a:rPr>
              <a:t>(g(n)) </a:t>
            </a:r>
            <a:r>
              <a:rPr sz="2600" dirty="0">
                <a:latin typeface="Times New Roman"/>
                <a:cs typeface="Times New Roman"/>
              </a:rPr>
              <a:t>= </a:t>
            </a:r>
            <a:r>
              <a:rPr sz="2600" spc="-5" dirty="0">
                <a:latin typeface="Times New Roman"/>
                <a:cs typeface="Times New Roman"/>
              </a:rPr>
              <a:t>{</a:t>
            </a:r>
            <a:r>
              <a:rPr sz="2600" spc="-5" dirty="0">
                <a:solidFill>
                  <a:srgbClr val="0000FF"/>
                </a:solidFill>
                <a:latin typeface="Times New Roman"/>
                <a:cs typeface="Times New Roman"/>
              </a:rPr>
              <a:t>f(n)</a:t>
            </a:r>
            <a:r>
              <a:rPr sz="2600" spc="-5" dirty="0">
                <a:latin typeface="Times New Roman"/>
                <a:cs typeface="Times New Roman"/>
              </a:rPr>
              <a:t>: </a:t>
            </a:r>
            <a:r>
              <a:rPr sz="2600" dirty="0">
                <a:latin typeface="Times New Roman"/>
                <a:cs typeface="Times New Roman"/>
              </a:rPr>
              <a:t>for</a:t>
            </a:r>
            <a:r>
              <a:rPr sz="2600" dirty="0">
                <a:solidFill>
                  <a:srgbClr val="FF0000"/>
                </a:solidFill>
                <a:latin typeface="Times New Roman"/>
                <a:cs typeface="Times New Roman"/>
              </a:rPr>
              <a:t> </a:t>
            </a:r>
            <a:r>
              <a:rPr sz="2600" b="1" u="heavy" spc="5" dirty="0">
                <a:solidFill>
                  <a:srgbClr val="FF0000"/>
                </a:solidFill>
                <a:uFill>
                  <a:solidFill>
                    <a:srgbClr val="FF0000"/>
                  </a:solidFill>
                </a:uFill>
                <a:latin typeface="Times New Roman"/>
                <a:cs typeface="Times New Roman"/>
              </a:rPr>
              <a:t>any</a:t>
            </a:r>
            <a:r>
              <a:rPr sz="2600" b="1" spc="5" dirty="0">
                <a:solidFill>
                  <a:srgbClr val="FF0000"/>
                </a:solidFill>
                <a:latin typeface="Times New Roman"/>
                <a:cs typeface="Times New Roman"/>
              </a:rPr>
              <a:t> </a:t>
            </a:r>
            <a:r>
              <a:rPr sz="2600" dirty="0">
                <a:latin typeface="Times New Roman"/>
                <a:cs typeface="Times New Roman"/>
              </a:rPr>
              <a:t>constant </a:t>
            </a:r>
            <a:r>
              <a:rPr sz="2600" dirty="0">
                <a:solidFill>
                  <a:srgbClr val="0000FF"/>
                </a:solidFill>
                <a:latin typeface="Times New Roman"/>
                <a:cs typeface="Times New Roman"/>
              </a:rPr>
              <a:t>c </a:t>
            </a:r>
            <a:r>
              <a:rPr sz="2600" dirty="0">
                <a:solidFill>
                  <a:srgbClr val="0000FF"/>
                </a:solidFill>
                <a:latin typeface="Symbol"/>
                <a:cs typeface="Symbol"/>
              </a:rPr>
              <a:t></a:t>
            </a:r>
            <a:r>
              <a:rPr sz="2600" spc="-65" dirty="0">
                <a:solidFill>
                  <a:srgbClr val="0000FF"/>
                </a:solidFill>
                <a:latin typeface="Times New Roman"/>
                <a:cs typeface="Times New Roman"/>
              </a:rPr>
              <a:t> </a:t>
            </a:r>
            <a:r>
              <a:rPr sz="2600" dirty="0">
                <a:solidFill>
                  <a:srgbClr val="0000FF"/>
                </a:solidFill>
                <a:latin typeface="Times New Roman"/>
                <a:cs typeface="Times New Roman"/>
              </a:rPr>
              <a:t>0</a:t>
            </a:r>
            <a:r>
              <a:rPr sz="2600" dirty="0">
                <a:latin typeface="Times New Roman"/>
                <a:cs typeface="Times New Roman"/>
              </a:rPr>
              <a:t>,</a:t>
            </a:r>
            <a:endParaRPr sz="2600">
              <a:latin typeface="Times New Roman"/>
              <a:cs typeface="Times New Roman"/>
            </a:endParaRPr>
          </a:p>
          <a:p>
            <a:pPr marL="2755900">
              <a:lnSpc>
                <a:spcPct val="100000"/>
              </a:lnSpc>
              <a:spcBef>
                <a:spcPts val="605"/>
              </a:spcBef>
            </a:pPr>
            <a:r>
              <a:rPr sz="2600" dirty="0">
                <a:latin typeface="Symbol"/>
                <a:cs typeface="Symbol"/>
              </a:rPr>
              <a:t></a:t>
            </a:r>
            <a:r>
              <a:rPr sz="2600" dirty="0">
                <a:latin typeface="Times New Roman"/>
                <a:cs typeface="Times New Roman"/>
              </a:rPr>
              <a:t> a constant </a:t>
            </a:r>
            <a:r>
              <a:rPr sz="2600" spc="10" dirty="0">
                <a:solidFill>
                  <a:srgbClr val="0000FF"/>
                </a:solidFill>
                <a:latin typeface="Times New Roman"/>
                <a:cs typeface="Times New Roman"/>
              </a:rPr>
              <a:t>n</a:t>
            </a:r>
            <a:r>
              <a:rPr sz="2550" spc="15" baseline="-21241" dirty="0">
                <a:solidFill>
                  <a:srgbClr val="0000FF"/>
                </a:solidFill>
                <a:latin typeface="Times New Roman"/>
                <a:cs typeface="Times New Roman"/>
              </a:rPr>
              <a:t>0 </a:t>
            </a:r>
            <a:r>
              <a:rPr sz="2600" dirty="0">
                <a:solidFill>
                  <a:srgbClr val="0000FF"/>
                </a:solidFill>
                <a:latin typeface="Symbol"/>
                <a:cs typeface="Symbol"/>
              </a:rPr>
              <a:t></a:t>
            </a:r>
            <a:r>
              <a:rPr sz="2600" dirty="0">
                <a:solidFill>
                  <a:srgbClr val="0000FF"/>
                </a:solidFill>
                <a:latin typeface="Times New Roman"/>
                <a:cs typeface="Times New Roman"/>
              </a:rPr>
              <a:t> 0</a:t>
            </a:r>
            <a:r>
              <a:rPr sz="2600" dirty="0">
                <a:latin typeface="Times New Roman"/>
                <a:cs typeface="Times New Roman"/>
              </a:rPr>
              <a:t>, </a:t>
            </a:r>
            <a:r>
              <a:rPr sz="2600" spc="-5" dirty="0">
                <a:latin typeface="Times New Roman"/>
                <a:cs typeface="Times New Roman"/>
              </a:rPr>
              <a:t>such</a:t>
            </a:r>
            <a:r>
              <a:rPr sz="2600" spc="-270" dirty="0">
                <a:latin typeface="Times New Roman"/>
                <a:cs typeface="Times New Roman"/>
              </a:rPr>
              <a:t> </a:t>
            </a:r>
            <a:r>
              <a:rPr sz="2600" dirty="0">
                <a:latin typeface="Times New Roman"/>
                <a:cs typeface="Times New Roman"/>
              </a:rPr>
              <a:t>that</a:t>
            </a:r>
            <a:endParaRPr sz="2600">
              <a:latin typeface="Times New Roman"/>
              <a:cs typeface="Times New Roman"/>
            </a:endParaRPr>
          </a:p>
          <a:p>
            <a:pPr marL="3453129">
              <a:lnSpc>
                <a:spcPct val="100000"/>
              </a:lnSpc>
              <a:spcBef>
                <a:spcPts val="600"/>
              </a:spcBef>
            </a:pPr>
            <a:r>
              <a:rPr sz="2600" dirty="0">
                <a:solidFill>
                  <a:srgbClr val="0000FF"/>
                </a:solidFill>
                <a:latin typeface="Times New Roman"/>
                <a:cs typeface="Times New Roman"/>
              </a:rPr>
              <a:t>0 </a:t>
            </a:r>
            <a:r>
              <a:rPr sz="2600" dirty="0">
                <a:solidFill>
                  <a:srgbClr val="0000FF"/>
                </a:solidFill>
                <a:latin typeface="Symbol"/>
                <a:cs typeface="Symbol"/>
              </a:rPr>
              <a:t></a:t>
            </a:r>
            <a:r>
              <a:rPr sz="2600" dirty="0">
                <a:solidFill>
                  <a:srgbClr val="0000FF"/>
                </a:solidFill>
                <a:latin typeface="Times New Roman"/>
                <a:cs typeface="Times New Roman"/>
              </a:rPr>
              <a:t> cg(n) &lt; </a:t>
            </a:r>
            <a:r>
              <a:rPr sz="2600" spc="-5" dirty="0">
                <a:solidFill>
                  <a:srgbClr val="0000FF"/>
                </a:solidFill>
                <a:latin typeface="Times New Roman"/>
                <a:cs typeface="Times New Roman"/>
              </a:rPr>
              <a:t>f(n), </a:t>
            </a:r>
            <a:r>
              <a:rPr sz="2600" dirty="0">
                <a:solidFill>
                  <a:srgbClr val="0000FF"/>
                </a:solidFill>
                <a:latin typeface="Symbol"/>
                <a:cs typeface="Symbol"/>
              </a:rPr>
              <a:t></a:t>
            </a:r>
            <a:r>
              <a:rPr sz="2600" dirty="0">
                <a:solidFill>
                  <a:srgbClr val="0000FF"/>
                </a:solidFill>
                <a:latin typeface="Times New Roman"/>
                <a:cs typeface="Times New Roman"/>
              </a:rPr>
              <a:t>n </a:t>
            </a:r>
            <a:r>
              <a:rPr sz="2600" dirty="0">
                <a:solidFill>
                  <a:srgbClr val="0000FF"/>
                </a:solidFill>
                <a:latin typeface="Symbol"/>
                <a:cs typeface="Symbol"/>
              </a:rPr>
              <a:t></a:t>
            </a:r>
            <a:r>
              <a:rPr sz="2600" spc="-135" dirty="0">
                <a:solidFill>
                  <a:srgbClr val="0000FF"/>
                </a:solidFill>
                <a:latin typeface="Times New Roman"/>
                <a:cs typeface="Times New Roman"/>
              </a:rPr>
              <a:t> </a:t>
            </a:r>
            <a:r>
              <a:rPr sz="2600" spc="5" dirty="0">
                <a:solidFill>
                  <a:srgbClr val="0000FF"/>
                </a:solidFill>
                <a:latin typeface="Times New Roman"/>
                <a:cs typeface="Times New Roman"/>
              </a:rPr>
              <a:t>n</a:t>
            </a:r>
            <a:r>
              <a:rPr sz="2550" spc="7" baseline="-21241" dirty="0">
                <a:solidFill>
                  <a:srgbClr val="0000FF"/>
                </a:solidFill>
                <a:latin typeface="Times New Roman"/>
                <a:cs typeface="Times New Roman"/>
              </a:rPr>
              <a:t>0</a:t>
            </a:r>
            <a:r>
              <a:rPr sz="2600" spc="5" dirty="0">
                <a:latin typeface="Times New Roman"/>
                <a:cs typeface="Times New Roman"/>
              </a:rPr>
              <a:t>}</a:t>
            </a:r>
            <a:endParaRPr sz="2600">
              <a:latin typeface="Times New Roman"/>
              <a:cs typeface="Times New Roman"/>
            </a:endParaRPr>
          </a:p>
        </p:txBody>
      </p:sp>
      <p:sp>
        <p:nvSpPr>
          <p:cNvPr id="11" name="object 11"/>
          <p:cNvSpPr txBox="1"/>
          <p:nvPr/>
        </p:nvSpPr>
        <p:spPr>
          <a:xfrm>
            <a:off x="612140" y="3519932"/>
            <a:ext cx="1815464" cy="422275"/>
          </a:xfrm>
          <a:prstGeom prst="rect">
            <a:avLst/>
          </a:prstGeom>
        </p:spPr>
        <p:txBody>
          <a:bodyPr vert="horz" wrap="square" lIns="0" tIns="13335" rIns="0" bIns="0" rtlCol="0">
            <a:spAutoFit/>
          </a:bodyPr>
          <a:lstStyle/>
          <a:p>
            <a:pPr marL="332740" indent="-320040">
              <a:lnSpc>
                <a:spcPct val="100000"/>
              </a:lnSpc>
              <a:spcBef>
                <a:spcPts val="105"/>
              </a:spcBef>
              <a:buClr>
                <a:srgbClr val="438086"/>
              </a:buClr>
              <a:buSzPct val="59615"/>
              <a:buFont typeface="Wingdings"/>
              <a:buChar char=""/>
              <a:tabLst>
                <a:tab pos="332740" algn="l"/>
              </a:tabLst>
            </a:pPr>
            <a:r>
              <a:rPr sz="2600" spc="-5" dirty="0">
                <a:latin typeface="Times New Roman"/>
                <a:cs typeface="Times New Roman"/>
              </a:rPr>
              <a:t>I</a:t>
            </a:r>
            <a:r>
              <a:rPr sz="2600" spc="5" dirty="0">
                <a:latin typeface="Times New Roman"/>
                <a:cs typeface="Times New Roman"/>
              </a:rPr>
              <a:t>n</a:t>
            </a:r>
            <a:r>
              <a:rPr sz="2600" spc="-5" dirty="0">
                <a:latin typeface="Times New Roman"/>
                <a:cs typeface="Times New Roman"/>
              </a:rPr>
              <a:t>t</a:t>
            </a:r>
            <a:r>
              <a:rPr sz="2600" spc="5" dirty="0">
                <a:latin typeface="Times New Roman"/>
                <a:cs typeface="Times New Roman"/>
              </a:rPr>
              <a:t>u</a:t>
            </a:r>
            <a:r>
              <a:rPr sz="2600" spc="-5" dirty="0">
                <a:latin typeface="Times New Roman"/>
                <a:cs typeface="Times New Roman"/>
              </a:rPr>
              <a:t>iti</a:t>
            </a:r>
            <a:r>
              <a:rPr sz="2600" spc="5" dirty="0">
                <a:latin typeface="Times New Roman"/>
                <a:cs typeface="Times New Roman"/>
              </a:rPr>
              <a:t>v</a:t>
            </a:r>
            <a:r>
              <a:rPr sz="2600" spc="-5" dirty="0">
                <a:latin typeface="Times New Roman"/>
                <a:cs typeface="Times New Roman"/>
              </a:rPr>
              <a:t>el</a:t>
            </a:r>
            <a:r>
              <a:rPr sz="2600" spc="10" dirty="0">
                <a:latin typeface="Times New Roman"/>
                <a:cs typeface="Times New Roman"/>
              </a:rPr>
              <a:t>y</a:t>
            </a:r>
            <a:r>
              <a:rPr sz="2600" dirty="0">
                <a:latin typeface="Times New Roman"/>
                <a:cs typeface="Times New Roman"/>
              </a:rPr>
              <a:t>:</a:t>
            </a:r>
            <a:endParaRPr sz="2600">
              <a:latin typeface="Times New Roman"/>
              <a:cs typeface="Times New Roman"/>
            </a:endParaRPr>
          </a:p>
        </p:txBody>
      </p:sp>
      <p:sp>
        <p:nvSpPr>
          <p:cNvPr id="12" name="object 12"/>
          <p:cNvSpPr txBox="1"/>
          <p:nvPr/>
        </p:nvSpPr>
        <p:spPr>
          <a:xfrm>
            <a:off x="1069339" y="4562957"/>
            <a:ext cx="2948940" cy="976630"/>
          </a:xfrm>
          <a:prstGeom prst="rect">
            <a:avLst/>
          </a:prstGeom>
        </p:spPr>
        <p:txBody>
          <a:bodyPr vert="horz" wrap="square" lIns="0" tIns="91440" rIns="0" bIns="0" rtlCol="0">
            <a:spAutoFit/>
          </a:bodyPr>
          <a:lstStyle/>
          <a:p>
            <a:pPr marL="469900" indent="-457200">
              <a:lnSpc>
                <a:spcPct val="100000"/>
              </a:lnSpc>
              <a:spcBef>
                <a:spcPts val="720"/>
              </a:spcBef>
              <a:buClr>
                <a:srgbClr val="53548A"/>
              </a:buClr>
              <a:buSzPct val="69230"/>
              <a:buFont typeface="Wingdings"/>
              <a:buChar char=""/>
              <a:tabLst>
                <a:tab pos="469265" algn="l"/>
                <a:tab pos="469900" algn="l"/>
                <a:tab pos="1274445" algn="l"/>
              </a:tabLst>
            </a:pPr>
            <a:r>
              <a:rPr sz="2600" spc="-5" dirty="0">
                <a:latin typeface="Times New Roman"/>
                <a:cs typeface="Times New Roman"/>
              </a:rPr>
              <a:t>e.g.,	</a:t>
            </a:r>
            <a:r>
              <a:rPr sz="2600" dirty="0">
                <a:solidFill>
                  <a:srgbClr val="0000FF"/>
                </a:solidFill>
                <a:latin typeface="Times New Roman"/>
                <a:cs typeface="Times New Roman"/>
              </a:rPr>
              <a:t>n</a:t>
            </a:r>
            <a:r>
              <a:rPr sz="2550" baseline="26143" dirty="0">
                <a:solidFill>
                  <a:srgbClr val="0000FF"/>
                </a:solidFill>
                <a:latin typeface="Times New Roman"/>
                <a:cs typeface="Times New Roman"/>
              </a:rPr>
              <a:t>2</a:t>
            </a:r>
            <a:r>
              <a:rPr sz="2600" dirty="0">
                <a:solidFill>
                  <a:srgbClr val="0000FF"/>
                </a:solidFill>
                <a:latin typeface="Times New Roman"/>
                <a:cs typeface="Times New Roman"/>
              </a:rPr>
              <a:t>/2 =</a:t>
            </a:r>
            <a:r>
              <a:rPr sz="2600" spc="-65" dirty="0">
                <a:solidFill>
                  <a:srgbClr val="0000FF"/>
                </a:solidFill>
                <a:latin typeface="Times New Roman"/>
                <a:cs typeface="Times New Roman"/>
              </a:rPr>
              <a:t> </a:t>
            </a:r>
            <a:r>
              <a:rPr sz="2600" spc="-10" dirty="0">
                <a:solidFill>
                  <a:srgbClr val="0000FF"/>
                </a:solidFill>
                <a:latin typeface="Symbol"/>
                <a:cs typeface="Symbol"/>
              </a:rPr>
              <a:t></a:t>
            </a:r>
            <a:r>
              <a:rPr sz="2600" spc="-10" dirty="0">
                <a:solidFill>
                  <a:srgbClr val="0000FF"/>
                </a:solidFill>
                <a:latin typeface="Times New Roman"/>
                <a:cs typeface="Times New Roman"/>
              </a:rPr>
              <a:t>(n)</a:t>
            </a:r>
            <a:r>
              <a:rPr sz="2600" spc="-10" dirty="0">
                <a:latin typeface="Times New Roman"/>
                <a:cs typeface="Times New Roman"/>
              </a:rPr>
              <a:t>,</a:t>
            </a:r>
            <a:endParaRPr sz="2600">
              <a:latin typeface="Times New Roman"/>
              <a:cs typeface="Times New Roman"/>
            </a:endParaRPr>
          </a:p>
          <a:p>
            <a:pPr marL="506095">
              <a:lnSpc>
                <a:spcPct val="100000"/>
              </a:lnSpc>
              <a:spcBef>
                <a:spcPts val="625"/>
              </a:spcBef>
              <a:tabLst>
                <a:tab pos="1258570" algn="l"/>
              </a:tabLst>
            </a:pPr>
            <a:r>
              <a:rPr sz="2600" i="1" spc="5" dirty="0">
                <a:solidFill>
                  <a:srgbClr val="FF0000"/>
                </a:solidFill>
                <a:latin typeface="Times New Roman"/>
                <a:cs typeface="Times New Roman"/>
              </a:rPr>
              <a:t>but	</a:t>
            </a:r>
            <a:r>
              <a:rPr sz="2600" dirty="0">
                <a:solidFill>
                  <a:srgbClr val="0000FF"/>
                </a:solidFill>
                <a:latin typeface="Times New Roman"/>
                <a:cs typeface="Times New Roman"/>
              </a:rPr>
              <a:t>n</a:t>
            </a:r>
            <a:r>
              <a:rPr sz="2550" baseline="26143" dirty="0">
                <a:solidFill>
                  <a:srgbClr val="0000FF"/>
                </a:solidFill>
                <a:latin typeface="Times New Roman"/>
                <a:cs typeface="Times New Roman"/>
              </a:rPr>
              <a:t>2</a:t>
            </a:r>
            <a:r>
              <a:rPr sz="2600" dirty="0">
                <a:solidFill>
                  <a:srgbClr val="0000FF"/>
                </a:solidFill>
                <a:latin typeface="Times New Roman"/>
                <a:cs typeface="Times New Roman"/>
              </a:rPr>
              <a:t>/2 </a:t>
            </a:r>
            <a:r>
              <a:rPr sz="2600" dirty="0">
                <a:solidFill>
                  <a:srgbClr val="0000FF"/>
                </a:solidFill>
                <a:latin typeface="Symbol"/>
                <a:cs typeface="Symbol"/>
              </a:rPr>
              <a:t></a:t>
            </a:r>
            <a:r>
              <a:rPr sz="2600" spc="-65" dirty="0">
                <a:solidFill>
                  <a:srgbClr val="0000FF"/>
                </a:solidFill>
                <a:latin typeface="Times New Roman"/>
                <a:cs typeface="Times New Roman"/>
              </a:rPr>
              <a:t> </a:t>
            </a:r>
            <a:r>
              <a:rPr sz="2600" spc="-10" dirty="0">
                <a:solidFill>
                  <a:srgbClr val="0000FF"/>
                </a:solidFill>
                <a:latin typeface="Symbol"/>
                <a:cs typeface="Symbol"/>
              </a:rPr>
              <a:t></a:t>
            </a:r>
            <a:r>
              <a:rPr sz="2600" spc="-10" dirty="0">
                <a:solidFill>
                  <a:srgbClr val="0000FF"/>
                </a:solidFill>
                <a:latin typeface="Times New Roman"/>
                <a:cs typeface="Times New Roman"/>
              </a:rPr>
              <a:t>(n</a:t>
            </a:r>
            <a:r>
              <a:rPr sz="2550" spc="-15" baseline="26143" dirty="0">
                <a:solidFill>
                  <a:srgbClr val="0000FF"/>
                </a:solidFill>
                <a:latin typeface="Times New Roman"/>
                <a:cs typeface="Times New Roman"/>
              </a:rPr>
              <a:t>2</a:t>
            </a:r>
            <a:r>
              <a:rPr sz="2600" spc="-10" dirty="0">
                <a:solidFill>
                  <a:srgbClr val="0000FF"/>
                </a:solidFill>
                <a:latin typeface="Times New Roman"/>
                <a:cs typeface="Times New Roman"/>
              </a:rPr>
              <a:t>)</a:t>
            </a:r>
            <a:r>
              <a:rPr sz="2600" spc="-10" dirty="0">
                <a:latin typeface="Times New Roman"/>
                <a:cs typeface="Times New Roman"/>
              </a:rPr>
              <a:t>,</a:t>
            </a:r>
            <a:endParaRPr sz="2600">
              <a:latin typeface="Times New Roman"/>
              <a:cs typeface="Times New Roman"/>
            </a:endParaRPr>
          </a:p>
        </p:txBody>
      </p:sp>
      <p:sp>
        <p:nvSpPr>
          <p:cNvPr id="13" name="object 13"/>
          <p:cNvSpPr txBox="1"/>
          <p:nvPr/>
        </p:nvSpPr>
        <p:spPr>
          <a:xfrm>
            <a:off x="5183932" y="4562957"/>
            <a:ext cx="3072130" cy="976630"/>
          </a:xfrm>
          <a:prstGeom prst="rect">
            <a:avLst/>
          </a:prstGeom>
        </p:spPr>
        <p:txBody>
          <a:bodyPr vert="horz" wrap="square" lIns="0" tIns="91440" rIns="0" bIns="0" rtlCol="0">
            <a:spAutoFit/>
          </a:bodyPr>
          <a:lstStyle/>
          <a:p>
            <a:pPr marL="12700">
              <a:lnSpc>
                <a:spcPct val="100000"/>
              </a:lnSpc>
              <a:spcBef>
                <a:spcPts val="720"/>
              </a:spcBef>
            </a:pPr>
            <a:r>
              <a:rPr sz="2600" dirty="0">
                <a:latin typeface="Times New Roman"/>
                <a:cs typeface="Times New Roman"/>
              </a:rPr>
              <a:t>any positive </a:t>
            </a:r>
            <a:r>
              <a:rPr sz="2600" i="1" dirty="0">
                <a:solidFill>
                  <a:srgbClr val="006600"/>
                </a:solidFill>
                <a:latin typeface="Times New Roman"/>
                <a:cs typeface="Times New Roman"/>
              </a:rPr>
              <a:t>c</a:t>
            </a:r>
            <a:r>
              <a:rPr sz="2600" i="1" spc="-110" dirty="0">
                <a:solidFill>
                  <a:srgbClr val="006600"/>
                </a:solidFill>
                <a:latin typeface="Times New Roman"/>
                <a:cs typeface="Times New Roman"/>
              </a:rPr>
              <a:t> </a:t>
            </a:r>
            <a:r>
              <a:rPr sz="2600" spc="-5" dirty="0">
                <a:latin typeface="Times New Roman"/>
                <a:cs typeface="Times New Roman"/>
              </a:rPr>
              <a:t>satisfies</a:t>
            </a:r>
            <a:endParaRPr sz="2600">
              <a:latin typeface="Times New Roman"/>
              <a:cs typeface="Times New Roman"/>
            </a:endParaRPr>
          </a:p>
          <a:p>
            <a:pPr marL="12700">
              <a:lnSpc>
                <a:spcPct val="100000"/>
              </a:lnSpc>
              <a:spcBef>
                <a:spcPts val="625"/>
              </a:spcBef>
            </a:pPr>
            <a:r>
              <a:rPr sz="2600" i="1" dirty="0">
                <a:solidFill>
                  <a:srgbClr val="FF0000"/>
                </a:solidFill>
                <a:latin typeface="Times New Roman"/>
                <a:cs typeface="Times New Roman"/>
              </a:rPr>
              <a:t>c </a:t>
            </a:r>
            <a:r>
              <a:rPr sz="2600" dirty="0">
                <a:solidFill>
                  <a:srgbClr val="FF0000"/>
                </a:solidFill>
                <a:latin typeface="Symbol"/>
                <a:cs typeface="Symbol"/>
              </a:rPr>
              <a:t></a:t>
            </a:r>
            <a:r>
              <a:rPr sz="2600" dirty="0">
                <a:solidFill>
                  <a:srgbClr val="FF0000"/>
                </a:solidFill>
                <a:latin typeface="Times New Roman"/>
                <a:cs typeface="Times New Roman"/>
              </a:rPr>
              <a:t> 1/2 does </a:t>
            </a:r>
            <a:r>
              <a:rPr sz="2600" spc="5" dirty="0">
                <a:solidFill>
                  <a:srgbClr val="FF0000"/>
                </a:solidFill>
                <a:latin typeface="Times New Roman"/>
                <a:cs typeface="Times New Roman"/>
              </a:rPr>
              <a:t>not</a:t>
            </a:r>
            <a:r>
              <a:rPr sz="2600" spc="-130" dirty="0">
                <a:solidFill>
                  <a:srgbClr val="FF0000"/>
                </a:solidFill>
                <a:latin typeface="Times New Roman"/>
                <a:cs typeface="Times New Roman"/>
              </a:rPr>
              <a:t> </a:t>
            </a:r>
            <a:r>
              <a:rPr sz="2600" spc="-10" dirty="0">
                <a:solidFill>
                  <a:srgbClr val="FF0000"/>
                </a:solidFill>
                <a:latin typeface="Times New Roman"/>
                <a:cs typeface="Times New Roman"/>
              </a:rPr>
              <a:t>satisfy</a:t>
            </a:r>
            <a:endParaRPr sz="2600">
              <a:latin typeface="Times New Roman"/>
              <a:cs typeface="Times New Roman"/>
            </a:endParaRPr>
          </a:p>
        </p:txBody>
      </p:sp>
      <p:sp>
        <p:nvSpPr>
          <p:cNvPr id="14" name="object 14"/>
          <p:cNvSpPr/>
          <p:nvPr/>
        </p:nvSpPr>
        <p:spPr>
          <a:xfrm>
            <a:off x="3604520" y="3629097"/>
            <a:ext cx="774700" cy="0"/>
          </a:xfrm>
          <a:custGeom>
            <a:avLst/>
            <a:gdLst/>
            <a:ahLst/>
            <a:cxnLst/>
            <a:rect l="l" t="t" r="r" b="b"/>
            <a:pathLst>
              <a:path w="774700">
                <a:moveTo>
                  <a:pt x="0" y="0"/>
                </a:moveTo>
                <a:lnTo>
                  <a:pt x="774183" y="0"/>
                </a:lnTo>
              </a:path>
            </a:pathLst>
          </a:custGeom>
          <a:ln w="15778">
            <a:solidFill>
              <a:srgbClr val="000000"/>
            </a:solidFill>
          </a:ln>
        </p:spPr>
        <p:txBody>
          <a:bodyPr wrap="square" lIns="0" tIns="0" rIns="0" bIns="0" rtlCol="0"/>
          <a:lstStyle/>
          <a:p>
            <a:endParaRPr/>
          </a:p>
        </p:txBody>
      </p:sp>
      <p:sp>
        <p:nvSpPr>
          <p:cNvPr id="15" name="object 15"/>
          <p:cNvSpPr txBox="1"/>
          <p:nvPr/>
        </p:nvSpPr>
        <p:spPr>
          <a:xfrm>
            <a:off x="3017957" y="3332502"/>
            <a:ext cx="2040255" cy="480059"/>
          </a:xfrm>
          <a:prstGeom prst="rect">
            <a:avLst/>
          </a:prstGeom>
        </p:spPr>
        <p:txBody>
          <a:bodyPr vert="horz" wrap="square" lIns="0" tIns="16510" rIns="0" bIns="0" rtlCol="0">
            <a:spAutoFit/>
          </a:bodyPr>
          <a:lstStyle/>
          <a:p>
            <a:pPr marL="12700">
              <a:lnSpc>
                <a:spcPct val="100000"/>
              </a:lnSpc>
              <a:spcBef>
                <a:spcPts val="130"/>
              </a:spcBef>
              <a:tabLst>
                <a:tab pos="684530" algn="l"/>
              </a:tabLst>
            </a:pPr>
            <a:r>
              <a:rPr sz="2950" spc="25" dirty="0">
                <a:latin typeface="Times New Roman"/>
                <a:cs typeface="Times New Roman"/>
              </a:rPr>
              <a:t>lim	</a:t>
            </a:r>
            <a:r>
              <a:rPr sz="4425" i="1" spc="22" baseline="35781" dirty="0">
                <a:latin typeface="Times New Roman"/>
                <a:cs typeface="Times New Roman"/>
              </a:rPr>
              <a:t>f </a:t>
            </a:r>
            <a:r>
              <a:rPr sz="4425" spc="89" baseline="35781" dirty="0">
                <a:latin typeface="Times New Roman"/>
                <a:cs typeface="Times New Roman"/>
              </a:rPr>
              <a:t>(</a:t>
            </a:r>
            <a:r>
              <a:rPr sz="4425" i="1" spc="89" baseline="35781" dirty="0">
                <a:latin typeface="Times New Roman"/>
                <a:cs typeface="Times New Roman"/>
              </a:rPr>
              <a:t>n</a:t>
            </a:r>
            <a:r>
              <a:rPr sz="4425" spc="89" baseline="35781" dirty="0">
                <a:latin typeface="Times New Roman"/>
                <a:cs typeface="Times New Roman"/>
              </a:rPr>
              <a:t>) </a:t>
            </a:r>
            <a:r>
              <a:rPr sz="2950" spc="30" dirty="0">
                <a:latin typeface="Symbol"/>
                <a:cs typeface="Symbol"/>
              </a:rPr>
              <a:t></a:t>
            </a:r>
            <a:r>
              <a:rPr sz="2950" spc="-75" dirty="0">
                <a:latin typeface="Times New Roman"/>
                <a:cs typeface="Times New Roman"/>
              </a:rPr>
              <a:t> </a:t>
            </a:r>
            <a:r>
              <a:rPr sz="2950" spc="40" dirty="0">
                <a:latin typeface="Symbol"/>
                <a:cs typeface="Symbol"/>
              </a:rPr>
              <a:t></a:t>
            </a:r>
            <a:endParaRPr sz="2950">
              <a:latin typeface="Symbol"/>
              <a:cs typeface="Symbol"/>
            </a:endParaRPr>
          </a:p>
        </p:txBody>
      </p:sp>
      <p:sp>
        <p:nvSpPr>
          <p:cNvPr id="16" name="object 16"/>
          <p:cNvSpPr txBox="1"/>
          <p:nvPr/>
        </p:nvSpPr>
        <p:spPr>
          <a:xfrm>
            <a:off x="3019793" y="3628260"/>
            <a:ext cx="1339215" cy="480059"/>
          </a:xfrm>
          <a:prstGeom prst="rect">
            <a:avLst/>
          </a:prstGeom>
        </p:spPr>
        <p:txBody>
          <a:bodyPr vert="horz" wrap="square" lIns="0" tIns="16510" rIns="0" bIns="0" rtlCol="0">
            <a:spAutoFit/>
          </a:bodyPr>
          <a:lstStyle/>
          <a:p>
            <a:pPr marL="12700">
              <a:lnSpc>
                <a:spcPct val="100000"/>
              </a:lnSpc>
              <a:spcBef>
                <a:spcPts val="130"/>
              </a:spcBef>
            </a:pPr>
            <a:r>
              <a:rPr sz="2550" i="1" spc="120" baseline="19607" dirty="0">
                <a:latin typeface="Times New Roman"/>
                <a:cs typeface="Times New Roman"/>
              </a:rPr>
              <a:t>n</a:t>
            </a:r>
            <a:r>
              <a:rPr sz="2550" spc="120" baseline="19607" dirty="0">
                <a:latin typeface="Symbol"/>
                <a:cs typeface="Symbol"/>
              </a:rPr>
              <a:t></a:t>
            </a:r>
            <a:r>
              <a:rPr sz="2550" spc="150" baseline="19607" dirty="0">
                <a:latin typeface="Times New Roman"/>
                <a:cs typeface="Times New Roman"/>
              </a:rPr>
              <a:t> </a:t>
            </a:r>
            <a:r>
              <a:rPr sz="2950" i="1" spc="110" dirty="0">
                <a:latin typeface="Times New Roman"/>
                <a:cs typeface="Times New Roman"/>
              </a:rPr>
              <a:t>g</a:t>
            </a:r>
            <a:r>
              <a:rPr sz="2950" spc="110" dirty="0">
                <a:latin typeface="Times New Roman"/>
                <a:cs typeface="Times New Roman"/>
              </a:rPr>
              <a:t>(</a:t>
            </a:r>
            <a:r>
              <a:rPr sz="2950" i="1" spc="110" dirty="0">
                <a:latin typeface="Times New Roman"/>
                <a:cs typeface="Times New Roman"/>
              </a:rPr>
              <a:t>n</a:t>
            </a:r>
            <a:r>
              <a:rPr sz="2950" spc="110" dirty="0">
                <a:latin typeface="Times New Roman"/>
                <a:cs typeface="Times New Roman"/>
              </a:rPr>
              <a:t>)</a:t>
            </a:r>
            <a:endParaRPr sz="2950">
              <a:latin typeface="Times New Roman"/>
              <a:cs typeface="Times New Roman"/>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1234439"/>
            <a:ext cx="9144000" cy="320040"/>
          </a:xfrm>
          <a:custGeom>
            <a:avLst/>
            <a:gdLst/>
            <a:ahLst/>
            <a:cxnLst/>
            <a:rect l="l" t="t" r="r" b="b"/>
            <a:pathLst>
              <a:path w="9144000" h="320040">
                <a:moveTo>
                  <a:pt x="0" y="320039"/>
                </a:moveTo>
                <a:lnTo>
                  <a:pt x="9144000" y="320039"/>
                </a:lnTo>
                <a:lnTo>
                  <a:pt x="9144000" y="0"/>
                </a:lnTo>
                <a:lnTo>
                  <a:pt x="0" y="0"/>
                </a:lnTo>
                <a:lnTo>
                  <a:pt x="0" y="320039"/>
                </a:lnTo>
                <a:close/>
              </a:path>
            </a:pathLst>
          </a:custGeom>
          <a:solidFill>
            <a:srgbClr val="FFFFFF"/>
          </a:solidFill>
        </p:spPr>
        <p:txBody>
          <a:bodyPr wrap="square" lIns="0" tIns="0" rIns="0" bIns="0" rtlCol="0"/>
          <a:lstStyle/>
          <a:p>
            <a:endParaRPr/>
          </a:p>
        </p:txBody>
      </p:sp>
      <p:sp>
        <p:nvSpPr>
          <p:cNvPr id="3" name="object 3"/>
          <p:cNvSpPr/>
          <p:nvPr/>
        </p:nvSpPr>
        <p:spPr>
          <a:xfrm>
            <a:off x="0" y="1280160"/>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438086"/>
          </a:solidFill>
        </p:spPr>
        <p:txBody>
          <a:bodyPr wrap="square" lIns="0" tIns="0" rIns="0" bIns="0" rtlCol="0"/>
          <a:lstStyle/>
          <a:p>
            <a:endParaRPr/>
          </a:p>
        </p:txBody>
      </p:sp>
      <p:sp>
        <p:nvSpPr>
          <p:cNvPr id="4" name="object 4"/>
          <p:cNvSpPr/>
          <p:nvPr/>
        </p:nvSpPr>
        <p:spPr>
          <a:xfrm>
            <a:off x="0" y="1280160"/>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438086"/>
          </a:solidFill>
        </p:spPr>
        <p:txBody>
          <a:bodyPr wrap="square" lIns="0" tIns="0" rIns="0" bIns="0" rtlCol="0"/>
          <a:lstStyle/>
          <a:p>
            <a:endParaRPr/>
          </a:p>
        </p:txBody>
      </p:sp>
      <p:sp>
        <p:nvSpPr>
          <p:cNvPr id="5" name="object 5"/>
          <p:cNvSpPr/>
          <p:nvPr/>
        </p:nvSpPr>
        <p:spPr>
          <a:xfrm>
            <a:off x="590550" y="1280160"/>
            <a:ext cx="8553450" cy="228600"/>
          </a:xfrm>
          <a:custGeom>
            <a:avLst/>
            <a:gdLst/>
            <a:ahLst/>
            <a:cxnLst/>
            <a:rect l="l" t="t" r="r" b="b"/>
            <a:pathLst>
              <a:path w="8553450" h="228600">
                <a:moveTo>
                  <a:pt x="0" y="0"/>
                </a:moveTo>
                <a:lnTo>
                  <a:pt x="8553450" y="0"/>
                </a:lnTo>
                <a:lnTo>
                  <a:pt x="8553450" y="228600"/>
                </a:lnTo>
                <a:lnTo>
                  <a:pt x="0" y="228600"/>
                </a:lnTo>
                <a:lnTo>
                  <a:pt x="0" y="0"/>
                </a:lnTo>
                <a:close/>
              </a:path>
            </a:pathLst>
          </a:custGeom>
          <a:solidFill>
            <a:srgbClr val="53548A"/>
          </a:solidFill>
        </p:spPr>
        <p:txBody>
          <a:bodyPr wrap="square" lIns="0" tIns="0" rIns="0" bIns="0" rtlCol="0"/>
          <a:lstStyle/>
          <a:p>
            <a:endParaRPr/>
          </a:p>
        </p:txBody>
      </p:sp>
      <p:sp>
        <p:nvSpPr>
          <p:cNvPr id="6" name="object 6"/>
          <p:cNvSpPr/>
          <p:nvPr/>
        </p:nvSpPr>
        <p:spPr>
          <a:xfrm>
            <a:off x="590550" y="1280160"/>
            <a:ext cx="8553450" cy="228600"/>
          </a:xfrm>
          <a:custGeom>
            <a:avLst/>
            <a:gdLst/>
            <a:ahLst/>
            <a:cxnLst/>
            <a:rect l="l" t="t" r="r" b="b"/>
            <a:pathLst>
              <a:path w="8553450" h="228600">
                <a:moveTo>
                  <a:pt x="0" y="0"/>
                </a:moveTo>
                <a:lnTo>
                  <a:pt x="8553450" y="0"/>
                </a:lnTo>
                <a:lnTo>
                  <a:pt x="8553450" y="228600"/>
                </a:lnTo>
                <a:lnTo>
                  <a:pt x="0" y="228600"/>
                </a:lnTo>
                <a:lnTo>
                  <a:pt x="0" y="0"/>
                </a:lnTo>
                <a:close/>
              </a:path>
            </a:pathLst>
          </a:custGeom>
          <a:solidFill>
            <a:srgbClr val="53548A"/>
          </a:solidFill>
        </p:spPr>
        <p:txBody>
          <a:bodyPr wrap="square" lIns="0" tIns="0" rIns="0" bIns="0" rtlCol="0"/>
          <a:lstStyle/>
          <a:p>
            <a:endParaRPr/>
          </a:p>
        </p:txBody>
      </p:sp>
      <p:sp>
        <p:nvSpPr>
          <p:cNvPr id="7" name="object 7"/>
          <p:cNvSpPr/>
          <p:nvPr/>
        </p:nvSpPr>
        <p:spPr>
          <a:xfrm>
            <a:off x="722376" y="6227064"/>
            <a:ext cx="8080248" cy="97535"/>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762000" y="6248400"/>
            <a:ext cx="8001000" cy="0"/>
          </a:xfrm>
          <a:custGeom>
            <a:avLst/>
            <a:gdLst/>
            <a:ahLst/>
            <a:cxnLst/>
            <a:rect l="l" t="t" r="r" b="b"/>
            <a:pathLst>
              <a:path w="8001000">
                <a:moveTo>
                  <a:pt x="0" y="0"/>
                </a:moveTo>
                <a:lnTo>
                  <a:pt x="8001000" y="0"/>
                </a:lnTo>
              </a:path>
            </a:pathLst>
          </a:custGeom>
          <a:ln w="19050">
            <a:solidFill>
              <a:srgbClr val="53548A"/>
            </a:solidFill>
          </a:ln>
        </p:spPr>
        <p:txBody>
          <a:bodyPr wrap="square" lIns="0" tIns="0" rIns="0" bIns="0" rtlCol="0"/>
          <a:lstStyle/>
          <a:p>
            <a:endParaRPr/>
          </a:p>
        </p:txBody>
      </p:sp>
      <p:sp>
        <p:nvSpPr>
          <p:cNvPr id="9" name="object 9"/>
          <p:cNvSpPr txBox="1">
            <a:spLocks noGrp="1"/>
          </p:cNvSpPr>
          <p:nvPr>
            <p:ph type="title"/>
          </p:nvPr>
        </p:nvSpPr>
        <p:spPr>
          <a:xfrm>
            <a:off x="688340" y="453644"/>
            <a:ext cx="7806690" cy="513715"/>
          </a:xfrm>
          <a:prstGeom prst="rect">
            <a:avLst/>
          </a:prstGeom>
        </p:spPr>
        <p:txBody>
          <a:bodyPr vert="horz" wrap="square" lIns="0" tIns="13335" rIns="0" bIns="0" rtlCol="0">
            <a:spAutoFit/>
          </a:bodyPr>
          <a:lstStyle/>
          <a:p>
            <a:pPr marL="12700">
              <a:lnSpc>
                <a:spcPct val="100000"/>
              </a:lnSpc>
              <a:spcBef>
                <a:spcPts val="105"/>
              </a:spcBef>
            </a:pPr>
            <a:r>
              <a:rPr sz="3200" dirty="0">
                <a:solidFill>
                  <a:srgbClr val="000000"/>
                </a:solidFill>
              </a:rPr>
              <a:t>Analogy </a:t>
            </a:r>
            <a:r>
              <a:rPr sz="3200" spc="-5" dirty="0">
                <a:solidFill>
                  <a:srgbClr val="000000"/>
                </a:solidFill>
              </a:rPr>
              <a:t>to </a:t>
            </a:r>
            <a:r>
              <a:rPr sz="3200" dirty="0">
                <a:solidFill>
                  <a:srgbClr val="000000"/>
                </a:solidFill>
              </a:rPr>
              <a:t>the comparison of two real</a:t>
            </a:r>
            <a:r>
              <a:rPr sz="3200" spc="-120" dirty="0">
                <a:solidFill>
                  <a:srgbClr val="000000"/>
                </a:solidFill>
              </a:rPr>
              <a:t> </a:t>
            </a:r>
            <a:r>
              <a:rPr sz="3200" dirty="0">
                <a:solidFill>
                  <a:srgbClr val="000000"/>
                </a:solidFill>
              </a:rPr>
              <a:t>numbers</a:t>
            </a:r>
            <a:endParaRPr sz="3200"/>
          </a:p>
        </p:txBody>
      </p:sp>
      <p:sp>
        <p:nvSpPr>
          <p:cNvPr id="10" name="object 10"/>
          <p:cNvSpPr txBox="1"/>
          <p:nvPr/>
        </p:nvSpPr>
        <p:spPr>
          <a:xfrm>
            <a:off x="688340" y="1414678"/>
            <a:ext cx="3616960" cy="3609975"/>
          </a:xfrm>
          <a:prstGeom prst="rect">
            <a:avLst/>
          </a:prstGeom>
        </p:spPr>
        <p:txBody>
          <a:bodyPr vert="horz" wrap="square" lIns="0" tIns="183515" rIns="0" bIns="0" rtlCol="0">
            <a:spAutoFit/>
          </a:bodyPr>
          <a:lstStyle/>
          <a:p>
            <a:pPr marL="332740" indent="-320040">
              <a:lnSpc>
                <a:spcPct val="100000"/>
              </a:lnSpc>
              <a:spcBef>
                <a:spcPts val="1445"/>
              </a:spcBef>
              <a:buClr>
                <a:srgbClr val="438086"/>
              </a:buClr>
              <a:buSzPct val="58928"/>
              <a:buFont typeface="Wingdings"/>
              <a:buChar char=""/>
              <a:tabLst>
                <a:tab pos="332740" algn="l"/>
              </a:tabLst>
            </a:pPr>
            <a:r>
              <a:rPr sz="2800" dirty="0">
                <a:solidFill>
                  <a:srgbClr val="0000FF"/>
                </a:solidFill>
                <a:latin typeface="Times New Roman"/>
                <a:cs typeface="Times New Roman"/>
              </a:rPr>
              <a:t>f(n) </a:t>
            </a:r>
            <a:r>
              <a:rPr sz="2800" spc="-5" dirty="0">
                <a:solidFill>
                  <a:srgbClr val="0000FF"/>
                </a:solidFill>
                <a:latin typeface="Times New Roman"/>
                <a:cs typeface="Times New Roman"/>
              </a:rPr>
              <a:t>= </a:t>
            </a:r>
            <a:r>
              <a:rPr sz="2800" dirty="0">
                <a:solidFill>
                  <a:srgbClr val="0000FF"/>
                </a:solidFill>
                <a:latin typeface="Times New Roman"/>
                <a:cs typeface="Times New Roman"/>
              </a:rPr>
              <a:t>O(g(n)) </a:t>
            </a:r>
            <a:r>
              <a:rPr sz="2800" spc="-5" dirty="0">
                <a:latin typeface="Symbol"/>
                <a:cs typeface="Symbol"/>
              </a:rPr>
              <a:t></a:t>
            </a:r>
            <a:r>
              <a:rPr sz="2800" spc="-5" dirty="0">
                <a:latin typeface="Times New Roman"/>
                <a:cs typeface="Times New Roman"/>
              </a:rPr>
              <a:t> </a:t>
            </a:r>
            <a:r>
              <a:rPr sz="2800" spc="-5" dirty="0">
                <a:solidFill>
                  <a:srgbClr val="FF0000"/>
                </a:solidFill>
                <a:latin typeface="Times New Roman"/>
                <a:cs typeface="Times New Roman"/>
              </a:rPr>
              <a:t>a </a:t>
            </a:r>
            <a:r>
              <a:rPr sz="2800" spc="-5" dirty="0">
                <a:solidFill>
                  <a:srgbClr val="FF0000"/>
                </a:solidFill>
                <a:latin typeface="Symbol"/>
                <a:cs typeface="Symbol"/>
              </a:rPr>
              <a:t></a:t>
            </a:r>
            <a:r>
              <a:rPr sz="2800" spc="-65" dirty="0">
                <a:solidFill>
                  <a:srgbClr val="FF0000"/>
                </a:solidFill>
                <a:latin typeface="Times New Roman"/>
                <a:cs typeface="Times New Roman"/>
              </a:rPr>
              <a:t> </a:t>
            </a:r>
            <a:r>
              <a:rPr sz="2800" spc="-5" dirty="0">
                <a:solidFill>
                  <a:srgbClr val="FF0000"/>
                </a:solidFill>
                <a:latin typeface="Times New Roman"/>
                <a:cs typeface="Times New Roman"/>
              </a:rPr>
              <a:t>b</a:t>
            </a:r>
            <a:endParaRPr sz="2800" dirty="0">
              <a:latin typeface="Times New Roman"/>
              <a:cs typeface="Times New Roman"/>
            </a:endParaRPr>
          </a:p>
          <a:p>
            <a:pPr marL="332740" indent="-320040">
              <a:lnSpc>
                <a:spcPct val="100000"/>
              </a:lnSpc>
              <a:spcBef>
                <a:spcPts val="1340"/>
              </a:spcBef>
              <a:buClr>
                <a:srgbClr val="438086"/>
              </a:buClr>
              <a:buSzPct val="58928"/>
              <a:buFont typeface="Wingdings"/>
              <a:buChar char=""/>
              <a:tabLst>
                <a:tab pos="332740" algn="l"/>
              </a:tabLst>
            </a:pPr>
            <a:r>
              <a:rPr sz="2800" dirty="0">
                <a:solidFill>
                  <a:srgbClr val="0000FF"/>
                </a:solidFill>
                <a:latin typeface="Times New Roman"/>
                <a:cs typeface="Times New Roman"/>
              </a:rPr>
              <a:t>f(n) </a:t>
            </a:r>
            <a:r>
              <a:rPr sz="2800" spc="-5" dirty="0">
                <a:solidFill>
                  <a:srgbClr val="0000FF"/>
                </a:solidFill>
                <a:latin typeface="Times New Roman"/>
                <a:cs typeface="Times New Roman"/>
              </a:rPr>
              <a:t>= </a:t>
            </a:r>
            <a:r>
              <a:rPr sz="2800" dirty="0">
                <a:solidFill>
                  <a:srgbClr val="0000FF"/>
                </a:solidFill>
                <a:latin typeface="Symbol"/>
                <a:cs typeface="Symbol"/>
              </a:rPr>
              <a:t></a:t>
            </a:r>
            <a:r>
              <a:rPr sz="2800" dirty="0">
                <a:solidFill>
                  <a:srgbClr val="0000FF"/>
                </a:solidFill>
                <a:latin typeface="Times New Roman"/>
                <a:cs typeface="Times New Roman"/>
              </a:rPr>
              <a:t>(g(n)) </a:t>
            </a:r>
            <a:r>
              <a:rPr sz="2800" spc="-5" dirty="0">
                <a:latin typeface="Symbol"/>
                <a:cs typeface="Symbol"/>
              </a:rPr>
              <a:t></a:t>
            </a:r>
            <a:r>
              <a:rPr sz="2800" spc="-5" dirty="0">
                <a:latin typeface="Times New Roman"/>
                <a:cs typeface="Times New Roman"/>
              </a:rPr>
              <a:t> </a:t>
            </a:r>
            <a:r>
              <a:rPr sz="2800" spc="-5" dirty="0">
                <a:solidFill>
                  <a:srgbClr val="FF0000"/>
                </a:solidFill>
                <a:latin typeface="Times New Roman"/>
                <a:cs typeface="Times New Roman"/>
              </a:rPr>
              <a:t>a </a:t>
            </a:r>
            <a:r>
              <a:rPr sz="2800" spc="-5" dirty="0">
                <a:solidFill>
                  <a:srgbClr val="FF0000"/>
                </a:solidFill>
                <a:latin typeface="Symbol"/>
                <a:cs typeface="Symbol"/>
              </a:rPr>
              <a:t></a:t>
            </a:r>
            <a:r>
              <a:rPr sz="2800" spc="-80" dirty="0">
                <a:solidFill>
                  <a:srgbClr val="FF0000"/>
                </a:solidFill>
                <a:latin typeface="Times New Roman"/>
                <a:cs typeface="Times New Roman"/>
              </a:rPr>
              <a:t> </a:t>
            </a:r>
            <a:r>
              <a:rPr sz="2800" spc="-5" dirty="0">
                <a:solidFill>
                  <a:srgbClr val="FF0000"/>
                </a:solidFill>
                <a:latin typeface="Times New Roman"/>
                <a:cs typeface="Times New Roman"/>
              </a:rPr>
              <a:t>b</a:t>
            </a:r>
            <a:endParaRPr sz="2800" dirty="0">
              <a:latin typeface="Times New Roman"/>
              <a:cs typeface="Times New Roman"/>
            </a:endParaRPr>
          </a:p>
          <a:p>
            <a:pPr marL="332740" indent="-320040">
              <a:lnSpc>
                <a:spcPct val="100000"/>
              </a:lnSpc>
              <a:spcBef>
                <a:spcPts val="1345"/>
              </a:spcBef>
              <a:buClr>
                <a:srgbClr val="438086"/>
              </a:buClr>
              <a:buSzPct val="58928"/>
              <a:buFont typeface="Wingdings"/>
              <a:buChar char=""/>
              <a:tabLst>
                <a:tab pos="332740" algn="l"/>
              </a:tabLst>
            </a:pPr>
            <a:r>
              <a:rPr sz="2800" dirty="0">
                <a:solidFill>
                  <a:srgbClr val="0000FF"/>
                </a:solidFill>
                <a:latin typeface="Times New Roman"/>
                <a:cs typeface="Times New Roman"/>
              </a:rPr>
              <a:t>f(n) </a:t>
            </a:r>
            <a:r>
              <a:rPr sz="2800" spc="-5" dirty="0">
                <a:solidFill>
                  <a:srgbClr val="0000FF"/>
                </a:solidFill>
                <a:latin typeface="Times New Roman"/>
                <a:cs typeface="Times New Roman"/>
              </a:rPr>
              <a:t>= </a:t>
            </a:r>
            <a:r>
              <a:rPr sz="2800" dirty="0">
                <a:solidFill>
                  <a:srgbClr val="0000FF"/>
                </a:solidFill>
                <a:latin typeface="Symbol"/>
                <a:cs typeface="Symbol"/>
              </a:rPr>
              <a:t></a:t>
            </a:r>
            <a:r>
              <a:rPr sz="2800" dirty="0">
                <a:solidFill>
                  <a:srgbClr val="0000FF"/>
                </a:solidFill>
                <a:latin typeface="Times New Roman"/>
                <a:cs typeface="Times New Roman"/>
              </a:rPr>
              <a:t>(g(n)) </a:t>
            </a:r>
            <a:r>
              <a:rPr sz="2800" spc="-5" dirty="0">
                <a:latin typeface="Symbol"/>
                <a:cs typeface="Symbol"/>
              </a:rPr>
              <a:t></a:t>
            </a:r>
            <a:r>
              <a:rPr sz="2800" spc="-5" dirty="0">
                <a:latin typeface="Times New Roman"/>
                <a:cs typeface="Times New Roman"/>
              </a:rPr>
              <a:t> </a:t>
            </a:r>
            <a:r>
              <a:rPr sz="2800" spc="-5" dirty="0">
                <a:solidFill>
                  <a:srgbClr val="FF0000"/>
                </a:solidFill>
                <a:latin typeface="Times New Roman"/>
                <a:cs typeface="Times New Roman"/>
              </a:rPr>
              <a:t>a =</a:t>
            </a:r>
            <a:r>
              <a:rPr sz="2800" spc="-85" dirty="0">
                <a:solidFill>
                  <a:srgbClr val="FF0000"/>
                </a:solidFill>
                <a:latin typeface="Times New Roman"/>
                <a:cs typeface="Times New Roman"/>
              </a:rPr>
              <a:t> </a:t>
            </a:r>
            <a:r>
              <a:rPr sz="2800" spc="-5" dirty="0">
                <a:solidFill>
                  <a:srgbClr val="FF0000"/>
                </a:solidFill>
                <a:latin typeface="Times New Roman"/>
                <a:cs typeface="Times New Roman"/>
              </a:rPr>
              <a:t>b</a:t>
            </a:r>
            <a:endParaRPr sz="2800" dirty="0">
              <a:latin typeface="Times New Roman"/>
              <a:cs typeface="Times New Roman"/>
            </a:endParaRPr>
          </a:p>
          <a:p>
            <a:pPr>
              <a:lnSpc>
                <a:spcPct val="100000"/>
              </a:lnSpc>
              <a:buClr>
                <a:srgbClr val="438086"/>
              </a:buClr>
              <a:buFont typeface="Wingdings"/>
              <a:buChar char=""/>
            </a:pPr>
            <a:endParaRPr sz="3400" dirty="0">
              <a:latin typeface="Times New Roman"/>
              <a:cs typeface="Times New Roman"/>
            </a:endParaRPr>
          </a:p>
          <a:p>
            <a:pPr marL="332740" indent="-320040">
              <a:lnSpc>
                <a:spcPct val="100000"/>
              </a:lnSpc>
              <a:spcBef>
                <a:spcPts val="2140"/>
              </a:spcBef>
              <a:buClr>
                <a:srgbClr val="438086"/>
              </a:buClr>
              <a:buSzPct val="58928"/>
              <a:buFont typeface="Wingdings"/>
              <a:buChar char=""/>
              <a:tabLst>
                <a:tab pos="332740" algn="l"/>
              </a:tabLst>
            </a:pPr>
            <a:r>
              <a:rPr sz="2800" dirty="0">
                <a:solidFill>
                  <a:srgbClr val="0000FF"/>
                </a:solidFill>
                <a:latin typeface="Times New Roman"/>
                <a:cs typeface="Times New Roman"/>
              </a:rPr>
              <a:t>f(n) </a:t>
            </a:r>
            <a:r>
              <a:rPr sz="2800" spc="-5" dirty="0">
                <a:solidFill>
                  <a:srgbClr val="0000FF"/>
                </a:solidFill>
                <a:latin typeface="Times New Roman"/>
                <a:cs typeface="Times New Roman"/>
              </a:rPr>
              <a:t>= </a:t>
            </a:r>
            <a:r>
              <a:rPr sz="2800" dirty="0">
                <a:solidFill>
                  <a:srgbClr val="0000FF"/>
                </a:solidFill>
                <a:latin typeface="Times New Roman"/>
                <a:cs typeface="Times New Roman"/>
              </a:rPr>
              <a:t>o(g(n)) </a:t>
            </a:r>
            <a:r>
              <a:rPr sz="2800" spc="-5" dirty="0">
                <a:latin typeface="Symbol"/>
                <a:cs typeface="Symbol"/>
              </a:rPr>
              <a:t></a:t>
            </a:r>
            <a:r>
              <a:rPr sz="2800" spc="-5" dirty="0">
                <a:latin typeface="Times New Roman"/>
                <a:cs typeface="Times New Roman"/>
              </a:rPr>
              <a:t> </a:t>
            </a:r>
            <a:r>
              <a:rPr sz="2800" spc="-5" dirty="0">
                <a:solidFill>
                  <a:srgbClr val="FF0000"/>
                </a:solidFill>
                <a:latin typeface="Times New Roman"/>
                <a:cs typeface="Times New Roman"/>
              </a:rPr>
              <a:t>a &lt;</a:t>
            </a:r>
            <a:r>
              <a:rPr sz="2800" spc="-65" dirty="0">
                <a:solidFill>
                  <a:srgbClr val="FF0000"/>
                </a:solidFill>
                <a:latin typeface="Times New Roman"/>
                <a:cs typeface="Times New Roman"/>
              </a:rPr>
              <a:t> </a:t>
            </a:r>
            <a:r>
              <a:rPr sz="2800" spc="-5" dirty="0">
                <a:solidFill>
                  <a:srgbClr val="FF0000"/>
                </a:solidFill>
                <a:latin typeface="Times New Roman"/>
                <a:cs typeface="Times New Roman"/>
              </a:rPr>
              <a:t>b</a:t>
            </a:r>
            <a:endParaRPr sz="2800" dirty="0">
              <a:latin typeface="Times New Roman"/>
              <a:cs typeface="Times New Roman"/>
            </a:endParaRPr>
          </a:p>
          <a:p>
            <a:pPr marL="332740" indent="-320040">
              <a:lnSpc>
                <a:spcPct val="100000"/>
              </a:lnSpc>
              <a:spcBef>
                <a:spcPts val="1345"/>
              </a:spcBef>
              <a:buClr>
                <a:srgbClr val="438086"/>
              </a:buClr>
              <a:buSzPct val="58928"/>
              <a:buFont typeface="Wingdings"/>
              <a:buChar char=""/>
              <a:tabLst>
                <a:tab pos="332740" algn="l"/>
              </a:tabLst>
            </a:pPr>
            <a:r>
              <a:rPr sz="2800" dirty="0">
                <a:solidFill>
                  <a:srgbClr val="0000FF"/>
                </a:solidFill>
                <a:latin typeface="Times New Roman"/>
                <a:cs typeface="Times New Roman"/>
              </a:rPr>
              <a:t>f(n) </a:t>
            </a:r>
            <a:r>
              <a:rPr sz="2800" spc="-5" dirty="0">
                <a:solidFill>
                  <a:srgbClr val="0000FF"/>
                </a:solidFill>
                <a:latin typeface="Times New Roman"/>
                <a:cs typeface="Times New Roman"/>
              </a:rPr>
              <a:t>= </a:t>
            </a:r>
            <a:r>
              <a:rPr sz="2800" spc="-5" dirty="0">
                <a:solidFill>
                  <a:srgbClr val="0000FF"/>
                </a:solidFill>
                <a:latin typeface="Symbol"/>
                <a:cs typeface="Symbol"/>
              </a:rPr>
              <a:t></a:t>
            </a:r>
            <a:r>
              <a:rPr sz="2800" spc="-5" dirty="0">
                <a:solidFill>
                  <a:srgbClr val="0000FF"/>
                </a:solidFill>
                <a:latin typeface="Times New Roman"/>
                <a:cs typeface="Times New Roman"/>
              </a:rPr>
              <a:t>(g(n)) </a:t>
            </a:r>
            <a:r>
              <a:rPr sz="2800" spc="-5" dirty="0">
                <a:latin typeface="Symbol"/>
                <a:cs typeface="Symbol"/>
              </a:rPr>
              <a:t></a:t>
            </a:r>
            <a:r>
              <a:rPr sz="2800" spc="-5" dirty="0">
                <a:latin typeface="Times New Roman"/>
                <a:cs typeface="Times New Roman"/>
              </a:rPr>
              <a:t> </a:t>
            </a:r>
            <a:r>
              <a:rPr sz="2800" spc="-5" dirty="0">
                <a:solidFill>
                  <a:srgbClr val="FF0000"/>
                </a:solidFill>
                <a:latin typeface="Times New Roman"/>
                <a:cs typeface="Times New Roman"/>
              </a:rPr>
              <a:t>a &gt;</a:t>
            </a:r>
            <a:r>
              <a:rPr sz="2800" spc="-25" dirty="0">
                <a:solidFill>
                  <a:srgbClr val="FF0000"/>
                </a:solidFill>
                <a:latin typeface="Times New Roman"/>
                <a:cs typeface="Times New Roman"/>
              </a:rPr>
              <a:t> </a:t>
            </a:r>
            <a:r>
              <a:rPr sz="2800" spc="-5" dirty="0">
                <a:solidFill>
                  <a:srgbClr val="FF0000"/>
                </a:solidFill>
                <a:latin typeface="Times New Roman"/>
                <a:cs typeface="Times New Roman"/>
              </a:rPr>
              <a:t>b</a:t>
            </a:r>
            <a:endParaRPr sz="2800" dirty="0">
              <a:latin typeface="Times New Roman"/>
              <a:cs typeface="Times New Roman"/>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1234439"/>
            <a:ext cx="9144000" cy="320040"/>
          </a:xfrm>
          <a:custGeom>
            <a:avLst/>
            <a:gdLst/>
            <a:ahLst/>
            <a:cxnLst/>
            <a:rect l="l" t="t" r="r" b="b"/>
            <a:pathLst>
              <a:path w="9144000" h="320040">
                <a:moveTo>
                  <a:pt x="0" y="320039"/>
                </a:moveTo>
                <a:lnTo>
                  <a:pt x="9144000" y="320039"/>
                </a:lnTo>
                <a:lnTo>
                  <a:pt x="9144000" y="0"/>
                </a:lnTo>
                <a:lnTo>
                  <a:pt x="0" y="0"/>
                </a:lnTo>
                <a:lnTo>
                  <a:pt x="0" y="320039"/>
                </a:lnTo>
                <a:close/>
              </a:path>
            </a:pathLst>
          </a:custGeom>
          <a:solidFill>
            <a:srgbClr val="FFFFFF"/>
          </a:solidFill>
        </p:spPr>
        <p:txBody>
          <a:bodyPr wrap="square" lIns="0" tIns="0" rIns="0" bIns="0" rtlCol="0"/>
          <a:lstStyle/>
          <a:p>
            <a:endParaRPr/>
          </a:p>
        </p:txBody>
      </p:sp>
      <p:sp>
        <p:nvSpPr>
          <p:cNvPr id="3" name="object 3"/>
          <p:cNvSpPr/>
          <p:nvPr/>
        </p:nvSpPr>
        <p:spPr>
          <a:xfrm>
            <a:off x="0" y="1280160"/>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438086"/>
          </a:solidFill>
        </p:spPr>
        <p:txBody>
          <a:bodyPr wrap="square" lIns="0" tIns="0" rIns="0" bIns="0" rtlCol="0"/>
          <a:lstStyle/>
          <a:p>
            <a:endParaRPr/>
          </a:p>
        </p:txBody>
      </p:sp>
      <p:sp>
        <p:nvSpPr>
          <p:cNvPr id="4" name="object 4"/>
          <p:cNvSpPr/>
          <p:nvPr/>
        </p:nvSpPr>
        <p:spPr>
          <a:xfrm>
            <a:off x="0" y="1280160"/>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438086"/>
          </a:solidFill>
        </p:spPr>
        <p:txBody>
          <a:bodyPr wrap="square" lIns="0" tIns="0" rIns="0" bIns="0" rtlCol="0"/>
          <a:lstStyle/>
          <a:p>
            <a:endParaRPr/>
          </a:p>
        </p:txBody>
      </p:sp>
      <p:sp>
        <p:nvSpPr>
          <p:cNvPr id="5" name="object 5"/>
          <p:cNvSpPr/>
          <p:nvPr/>
        </p:nvSpPr>
        <p:spPr>
          <a:xfrm>
            <a:off x="590550" y="1280160"/>
            <a:ext cx="8553450" cy="228600"/>
          </a:xfrm>
          <a:custGeom>
            <a:avLst/>
            <a:gdLst/>
            <a:ahLst/>
            <a:cxnLst/>
            <a:rect l="l" t="t" r="r" b="b"/>
            <a:pathLst>
              <a:path w="8553450" h="228600">
                <a:moveTo>
                  <a:pt x="0" y="0"/>
                </a:moveTo>
                <a:lnTo>
                  <a:pt x="8553450" y="0"/>
                </a:lnTo>
                <a:lnTo>
                  <a:pt x="8553450" y="228600"/>
                </a:lnTo>
                <a:lnTo>
                  <a:pt x="0" y="228600"/>
                </a:lnTo>
                <a:lnTo>
                  <a:pt x="0" y="0"/>
                </a:lnTo>
                <a:close/>
              </a:path>
            </a:pathLst>
          </a:custGeom>
          <a:solidFill>
            <a:srgbClr val="53548A"/>
          </a:solidFill>
        </p:spPr>
        <p:txBody>
          <a:bodyPr wrap="square" lIns="0" tIns="0" rIns="0" bIns="0" rtlCol="0"/>
          <a:lstStyle/>
          <a:p>
            <a:endParaRPr/>
          </a:p>
        </p:txBody>
      </p:sp>
      <p:sp>
        <p:nvSpPr>
          <p:cNvPr id="6" name="object 6"/>
          <p:cNvSpPr/>
          <p:nvPr/>
        </p:nvSpPr>
        <p:spPr>
          <a:xfrm>
            <a:off x="590550" y="1280160"/>
            <a:ext cx="8553450" cy="228600"/>
          </a:xfrm>
          <a:custGeom>
            <a:avLst/>
            <a:gdLst/>
            <a:ahLst/>
            <a:cxnLst/>
            <a:rect l="l" t="t" r="r" b="b"/>
            <a:pathLst>
              <a:path w="8553450" h="228600">
                <a:moveTo>
                  <a:pt x="0" y="0"/>
                </a:moveTo>
                <a:lnTo>
                  <a:pt x="8553450" y="0"/>
                </a:lnTo>
                <a:lnTo>
                  <a:pt x="8553450" y="228600"/>
                </a:lnTo>
                <a:lnTo>
                  <a:pt x="0" y="228600"/>
                </a:lnTo>
                <a:lnTo>
                  <a:pt x="0" y="0"/>
                </a:lnTo>
                <a:close/>
              </a:path>
            </a:pathLst>
          </a:custGeom>
          <a:solidFill>
            <a:srgbClr val="53548A"/>
          </a:solidFill>
        </p:spPr>
        <p:txBody>
          <a:bodyPr wrap="square" lIns="0" tIns="0" rIns="0" bIns="0" rtlCol="0"/>
          <a:lstStyle/>
          <a:p>
            <a:endParaRPr/>
          </a:p>
        </p:txBody>
      </p:sp>
      <p:sp>
        <p:nvSpPr>
          <p:cNvPr id="7" name="object 7"/>
          <p:cNvSpPr/>
          <p:nvPr/>
        </p:nvSpPr>
        <p:spPr>
          <a:xfrm>
            <a:off x="722376" y="6227064"/>
            <a:ext cx="8080248" cy="97535"/>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762000" y="6248400"/>
            <a:ext cx="8001000" cy="0"/>
          </a:xfrm>
          <a:custGeom>
            <a:avLst/>
            <a:gdLst/>
            <a:ahLst/>
            <a:cxnLst/>
            <a:rect l="l" t="t" r="r" b="b"/>
            <a:pathLst>
              <a:path w="8001000">
                <a:moveTo>
                  <a:pt x="0" y="0"/>
                </a:moveTo>
                <a:lnTo>
                  <a:pt x="8001000" y="0"/>
                </a:lnTo>
              </a:path>
            </a:pathLst>
          </a:custGeom>
          <a:ln w="19050">
            <a:solidFill>
              <a:srgbClr val="53548A"/>
            </a:solidFill>
          </a:ln>
        </p:spPr>
        <p:txBody>
          <a:bodyPr wrap="square" lIns="0" tIns="0" rIns="0" bIns="0" rtlCol="0"/>
          <a:lstStyle/>
          <a:p>
            <a:endParaRPr/>
          </a:p>
        </p:txBody>
      </p:sp>
      <p:sp>
        <p:nvSpPr>
          <p:cNvPr id="9" name="object 9"/>
          <p:cNvSpPr txBox="1">
            <a:spLocks noGrp="1"/>
          </p:cNvSpPr>
          <p:nvPr>
            <p:ph type="title"/>
          </p:nvPr>
        </p:nvSpPr>
        <p:spPr>
          <a:xfrm>
            <a:off x="688340" y="421640"/>
            <a:ext cx="2647950" cy="574040"/>
          </a:xfrm>
          <a:prstGeom prst="rect">
            <a:avLst/>
          </a:prstGeom>
        </p:spPr>
        <p:txBody>
          <a:bodyPr vert="horz" wrap="square" lIns="0" tIns="12700" rIns="0" bIns="0" rtlCol="0">
            <a:spAutoFit/>
          </a:bodyPr>
          <a:lstStyle/>
          <a:p>
            <a:pPr marL="12700">
              <a:lnSpc>
                <a:spcPct val="100000"/>
              </a:lnSpc>
              <a:spcBef>
                <a:spcPts val="100"/>
              </a:spcBef>
            </a:pPr>
            <a:r>
              <a:rPr sz="3600" spc="-35" dirty="0"/>
              <a:t>True </a:t>
            </a:r>
            <a:r>
              <a:rPr sz="3600" dirty="0"/>
              <a:t>or</a:t>
            </a:r>
            <a:r>
              <a:rPr sz="3600" spc="-55" dirty="0"/>
              <a:t> </a:t>
            </a:r>
            <a:r>
              <a:rPr sz="3600" spc="-5" dirty="0"/>
              <a:t>False?</a:t>
            </a:r>
            <a:endParaRPr sz="3600"/>
          </a:p>
        </p:txBody>
      </p:sp>
      <p:sp>
        <p:nvSpPr>
          <p:cNvPr id="10" name="object 10"/>
          <p:cNvSpPr txBox="1"/>
          <p:nvPr/>
        </p:nvSpPr>
        <p:spPr>
          <a:xfrm>
            <a:off x="688256" y="1452859"/>
            <a:ext cx="1683385" cy="2608580"/>
          </a:xfrm>
          <a:prstGeom prst="rect">
            <a:avLst/>
          </a:prstGeom>
        </p:spPr>
        <p:txBody>
          <a:bodyPr vert="horz" wrap="square" lIns="0" tIns="104139" rIns="0" bIns="0" rtlCol="0">
            <a:spAutoFit/>
          </a:bodyPr>
          <a:lstStyle/>
          <a:p>
            <a:pPr marL="12700">
              <a:lnSpc>
                <a:spcPct val="100000"/>
              </a:lnSpc>
              <a:spcBef>
                <a:spcPts val="819"/>
              </a:spcBef>
            </a:pPr>
            <a:r>
              <a:rPr sz="2800" spc="5" dirty="0">
                <a:solidFill>
                  <a:srgbClr val="0000FF"/>
                </a:solidFill>
                <a:latin typeface="Times New Roman"/>
                <a:cs typeface="Times New Roman"/>
              </a:rPr>
              <a:t>5n</a:t>
            </a:r>
            <a:r>
              <a:rPr sz="2775" spc="7" baseline="25525" dirty="0">
                <a:solidFill>
                  <a:srgbClr val="0000FF"/>
                </a:solidFill>
                <a:latin typeface="Times New Roman"/>
                <a:cs typeface="Times New Roman"/>
              </a:rPr>
              <a:t>2 </a:t>
            </a:r>
            <a:r>
              <a:rPr sz="2800" spc="-5" dirty="0">
                <a:solidFill>
                  <a:srgbClr val="0000FF"/>
                </a:solidFill>
                <a:latin typeface="Times New Roman"/>
                <a:cs typeface="Times New Roman"/>
              </a:rPr>
              <a:t>=</a:t>
            </a:r>
            <a:r>
              <a:rPr sz="2800" spc="-114" dirty="0">
                <a:solidFill>
                  <a:srgbClr val="0000FF"/>
                </a:solidFill>
                <a:latin typeface="Times New Roman"/>
                <a:cs typeface="Times New Roman"/>
              </a:rPr>
              <a:t> </a:t>
            </a:r>
            <a:r>
              <a:rPr sz="2800" dirty="0">
                <a:solidFill>
                  <a:srgbClr val="0000FF"/>
                </a:solidFill>
                <a:latin typeface="Times New Roman"/>
                <a:cs typeface="Times New Roman"/>
              </a:rPr>
              <a:t>O(n</a:t>
            </a:r>
            <a:r>
              <a:rPr sz="2775" baseline="25525" dirty="0">
                <a:solidFill>
                  <a:srgbClr val="0000FF"/>
                </a:solidFill>
                <a:latin typeface="Times New Roman"/>
                <a:cs typeface="Times New Roman"/>
              </a:rPr>
              <a:t>2</a:t>
            </a:r>
            <a:r>
              <a:rPr sz="2800" dirty="0">
                <a:solidFill>
                  <a:srgbClr val="0000FF"/>
                </a:solidFill>
                <a:latin typeface="Times New Roman"/>
                <a:cs typeface="Times New Roman"/>
              </a:rPr>
              <a:t>)</a:t>
            </a:r>
            <a:endParaRPr sz="2800" dirty="0">
              <a:latin typeface="Times New Roman"/>
              <a:cs typeface="Times New Roman"/>
            </a:endParaRPr>
          </a:p>
          <a:p>
            <a:pPr marL="12700">
              <a:lnSpc>
                <a:spcPct val="100000"/>
              </a:lnSpc>
              <a:spcBef>
                <a:spcPts val="720"/>
              </a:spcBef>
            </a:pPr>
            <a:r>
              <a:rPr sz="2800" dirty="0">
                <a:solidFill>
                  <a:srgbClr val="0000FF"/>
                </a:solidFill>
                <a:latin typeface="Times New Roman"/>
                <a:cs typeface="Times New Roman"/>
              </a:rPr>
              <a:t>5n</a:t>
            </a:r>
            <a:r>
              <a:rPr sz="2775" baseline="25525" dirty="0">
                <a:solidFill>
                  <a:srgbClr val="0000FF"/>
                </a:solidFill>
                <a:latin typeface="Times New Roman"/>
                <a:cs typeface="Times New Roman"/>
              </a:rPr>
              <a:t>2 </a:t>
            </a:r>
            <a:r>
              <a:rPr sz="2800" spc="-5" dirty="0">
                <a:solidFill>
                  <a:srgbClr val="0000FF"/>
                </a:solidFill>
                <a:latin typeface="Times New Roman"/>
                <a:cs typeface="Times New Roman"/>
              </a:rPr>
              <a:t>=</a:t>
            </a:r>
            <a:r>
              <a:rPr sz="2800" spc="-95" dirty="0">
                <a:solidFill>
                  <a:srgbClr val="0000FF"/>
                </a:solidFill>
                <a:latin typeface="Times New Roman"/>
                <a:cs typeface="Times New Roman"/>
              </a:rPr>
              <a:t> </a:t>
            </a:r>
            <a:r>
              <a:rPr sz="2800" dirty="0">
                <a:solidFill>
                  <a:srgbClr val="0000FF"/>
                </a:solidFill>
                <a:latin typeface="Symbol"/>
                <a:cs typeface="Symbol"/>
              </a:rPr>
              <a:t></a:t>
            </a:r>
            <a:r>
              <a:rPr sz="2800" dirty="0">
                <a:solidFill>
                  <a:srgbClr val="0000FF"/>
                </a:solidFill>
                <a:latin typeface="Times New Roman"/>
                <a:cs typeface="Times New Roman"/>
              </a:rPr>
              <a:t>(n</a:t>
            </a:r>
            <a:r>
              <a:rPr sz="2775" baseline="25525" dirty="0">
                <a:solidFill>
                  <a:srgbClr val="0000FF"/>
                </a:solidFill>
                <a:latin typeface="Times New Roman"/>
                <a:cs typeface="Times New Roman"/>
              </a:rPr>
              <a:t>2</a:t>
            </a:r>
            <a:r>
              <a:rPr sz="2800" dirty="0">
                <a:solidFill>
                  <a:srgbClr val="0000FF"/>
                </a:solidFill>
                <a:latin typeface="Times New Roman"/>
                <a:cs typeface="Times New Roman"/>
              </a:rPr>
              <a:t>)</a:t>
            </a:r>
            <a:endParaRPr sz="2800" dirty="0">
              <a:latin typeface="Times New Roman"/>
              <a:cs typeface="Times New Roman"/>
            </a:endParaRPr>
          </a:p>
          <a:p>
            <a:pPr marL="12700" marR="13970" indent="-635">
              <a:lnSpc>
                <a:spcPct val="120300"/>
              </a:lnSpc>
              <a:spcBef>
                <a:spcPts val="15"/>
              </a:spcBef>
            </a:pPr>
            <a:r>
              <a:rPr sz="2800" spc="5" dirty="0">
                <a:solidFill>
                  <a:srgbClr val="0000FF"/>
                </a:solidFill>
                <a:latin typeface="Times New Roman"/>
                <a:cs typeface="Times New Roman"/>
              </a:rPr>
              <a:t>5n</a:t>
            </a:r>
            <a:r>
              <a:rPr sz="2775" spc="7" baseline="25525" dirty="0">
                <a:solidFill>
                  <a:srgbClr val="0000FF"/>
                </a:solidFill>
                <a:latin typeface="Times New Roman"/>
                <a:cs typeface="Times New Roman"/>
              </a:rPr>
              <a:t>2 </a:t>
            </a:r>
            <a:r>
              <a:rPr sz="2800" spc="-5" dirty="0">
                <a:solidFill>
                  <a:srgbClr val="0000FF"/>
                </a:solidFill>
                <a:latin typeface="Times New Roman"/>
                <a:cs typeface="Times New Roman"/>
              </a:rPr>
              <a:t>= </a:t>
            </a:r>
            <a:r>
              <a:rPr sz="2800" dirty="0">
                <a:solidFill>
                  <a:srgbClr val="0000FF"/>
                </a:solidFill>
                <a:latin typeface="Symbol"/>
                <a:cs typeface="Symbol"/>
              </a:rPr>
              <a:t></a:t>
            </a:r>
            <a:r>
              <a:rPr sz="2800" dirty="0">
                <a:solidFill>
                  <a:srgbClr val="0000FF"/>
                </a:solidFill>
                <a:latin typeface="Times New Roman"/>
                <a:cs typeface="Times New Roman"/>
              </a:rPr>
              <a:t>(n</a:t>
            </a:r>
            <a:r>
              <a:rPr sz="2775" baseline="25525" dirty="0">
                <a:solidFill>
                  <a:srgbClr val="0000FF"/>
                </a:solidFill>
                <a:latin typeface="Times New Roman"/>
                <a:cs typeface="Times New Roman"/>
              </a:rPr>
              <a:t>2</a:t>
            </a:r>
            <a:r>
              <a:rPr sz="2800" dirty="0">
                <a:solidFill>
                  <a:srgbClr val="0000FF"/>
                </a:solidFill>
                <a:latin typeface="Times New Roman"/>
                <a:cs typeface="Times New Roman"/>
              </a:rPr>
              <a:t>)  </a:t>
            </a:r>
            <a:r>
              <a:rPr sz="2800" spc="5" dirty="0">
                <a:solidFill>
                  <a:srgbClr val="0000FF"/>
                </a:solidFill>
                <a:latin typeface="Times New Roman"/>
                <a:cs typeface="Times New Roman"/>
              </a:rPr>
              <a:t>5n</a:t>
            </a:r>
            <a:r>
              <a:rPr sz="2775" spc="7" baseline="25525" dirty="0">
                <a:solidFill>
                  <a:srgbClr val="0000FF"/>
                </a:solidFill>
                <a:latin typeface="Times New Roman"/>
                <a:cs typeface="Times New Roman"/>
              </a:rPr>
              <a:t>2 </a:t>
            </a:r>
            <a:r>
              <a:rPr sz="2800" spc="-5" dirty="0">
                <a:solidFill>
                  <a:srgbClr val="0000FF"/>
                </a:solidFill>
                <a:latin typeface="Times New Roman"/>
                <a:cs typeface="Times New Roman"/>
              </a:rPr>
              <a:t>=</a:t>
            </a:r>
            <a:r>
              <a:rPr sz="2800" spc="-65" dirty="0">
                <a:solidFill>
                  <a:srgbClr val="0000FF"/>
                </a:solidFill>
                <a:latin typeface="Times New Roman"/>
                <a:cs typeface="Times New Roman"/>
              </a:rPr>
              <a:t> </a:t>
            </a:r>
            <a:r>
              <a:rPr sz="2800" dirty="0">
                <a:solidFill>
                  <a:srgbClr val="0000FF"/>
                </a:solidFill>
                <a:latin typeface="Times New Roman"/>
                <a:cs typeface="Times New Roman"/>
              </a:rPr>
              <a:t>o(n</a:t>
            </a:r>
            <a:r>
              <a:rPr sz="2775" baseline="25525" dirty="0">
                <a:solidFill>
                  <a:srgbClr val="0000FF"/>
                </a:solidFill>
                <a:latin typeface="Times New Roman"/>
                <a:cs typeface="Times New Roman"/>
              </a:rPr>
              <a:t>2</a:t>
            </a:r>
            <a:r>
              <a:rPr sz="2800" dirty="0">
                <a:solidFill>
                  <a:srgbClr val="0000FF"/>
                </a:solidFill>
                <a:latin typeface="Times New Roman"/>
                <a:cs typeface="Times New Roman"/>
              </a:rPr>
              <a:t>)</a:t>
            </a:r>
            <a:endParaRPr sz="2800" dirty="0">
              <a:latin typeface="Times New Roman"/>
              <a:cs typeface="Times New Roman"/>
            </a:endParaRPr>
          </a:p>
          <a:p>
            <a:pPr marL="12700">
              <a:lnSpc>
                <a:spcPct val="100000"/>
              </a:lnSpc>
              <a:spcBef>
                <a:spcPts val="720"/>
              </a:spcBef>
            </a:pPr>
            <a:r>
              <a:rPr sz="2800" dirty="0">
                <a:solidFill>
                  <a:srgbClr val="0000FF"/>
                </a:solidFill>
                <a:latin typeface="Times New Roman"/>
                <a:cs typeface="Times New Roman"/>
              </a:rPr>
              <a:t>5n</a:t>
            </a:r>
            <a:r>
              <a:rPr sz="2775" baseline="25525" dirty="0">
                <a:solidFill>
                  <a:srgbClr val="0000FF"/>
                </a:solidFill>
                <a:latin typeface="Times New Roman"/>
                <a:cs typeface="Times New Roman"/>
              </a:rPr>
              <a:t>2 </a:t>
            </a:r>
            <a:r>
              <a:rPr sz="2800" spc="-5" dirty="0">
                <a:solidFill>
                  <a:srgbClr val="0000FF"/>
                </a:solidFill>
                <a:latin typeface="Times New Roman"/>
                <a:cs typeface="Times New Roman"/>
              </a:rPr>
              <a:t>=</a:t>
            </a:r>
            <a:r>
              <a:rPr sz="2800" spc="-80" dirty="0">
                <a:solidFill>
                  <a:srgbClr val="0000FF"/>
                </a:solidFill>
                <a:latin typeface="Times New Roman"/>
                <a:cs typeface="Times New Roman"/>
              </a:rPr>
              <a:t> </a:t>
            </a:r>
            <a:r>
              <a:rPr sz="2800" spc="-10" dirty="0">
                <a:solidFill>
                  <a:srgbClr val="0000FF"/>
                </a:solidFill>
                <a:latin typeface="Symbol"/>
                <a:cs typeface="Symbol"/>
              </a:rPr>
              <a:t></a:t>
            </a:r>
            <a:r>
              <a:rPr sz="2800" spc="-10" dirty="0">
                <a:solidFill>
                  <a:srgbClr val="0000FF"/>
                </a:solidFill>
                <a:latin typeface="Times New Roman"/>
                <a:cs typeface="Times New Roman"/>
              </a:rPr>
              <a:t>(n</a:t>
            </a:r>
            <a:r>
              <a:rPr sz="2775" spc="-15" baseline="25525" dirty="0">
                <a:solidFill>
                  <a:srgbClr val="0000FF"/>
                </a:solidFill>
                <a:latin typeface="Times New Roman"/>
                <a:cs typeface="Times New Roman"/>
              </a:rPr>
              <a:t>2</a:t>
            </a:r>
            <a:r>
              <a:rPr sz="2800" spc="-10" dirty="0" smtClean="0">
                <a:solidFill>
                  <a:srgbClr val="0000FF"/>
                </a:solidFill>
                <a:latin typeface="Times New Roman"/>
                <a:cs typeface="Times New Roman"/>
              </a:rPr>
              <a:t>)</a:t>
            </a:r>
            <a:endParaRPr sz="2800" dirty="0">
              <a:latin typeface="Times New Roman"/>
              <a:cs typeface="Times New Roman"/>
            </a:endParaRPr>
          </a:p>
        </p:txBody>
      </p:sp>
      <p:sp>
        <p:nvSpPr>
          <p:cNvPr id="11" name="object 11"/>
          <p:cNvSpPr txBox="1"/>
          <p:nvPr/>
        </p:nvSpPr>
        <p:spPr>
          <a:xfrm>
            <a:off x="3050539" y="1496060"/>
            <a:ext cx="670560" cy="2463800"/>
          </a:xfrm>
          <a:prstGeom prst="rect">
            <a:avLst/>
          </a:prstGeom>
        </p:spPr>
        <p:txBody>
          <a:bodyPr vert="horz" wrap="square" lIns="0" tIns="12700" rIns="0" bIns="0" rtlCol="0">
            <a:spAutoFit/>
          </a:bodyPr>
          <a:lstStyle/>
          <a:p>
            <a:pPr marL="12700" marR="106045" algn="just">
              <a:lnSpc>
                <a:spcPct val="125000"/>
              </a:lnSpc>
              <a:spcBef>
                <a:spcPts val="100"/>
              </a:spcBef>
            </a:pPr>
            <a:r>
              <a:rPr sz="2400" spc="-90" dirty="0">
                <a:solidFill>
                  <a:srgbClr val="FF0000"/>
                </a:solidFill>
                <a:latin typeface="Times New Roman"/>
                <a:cs typeface="Times New Roman"/>
              </a:rPr>
              <a:t>T</a:t>
            </a:r>
            <a:r>
              <a:rPr sz="2400" spc="5" dirty="0">
                <a:solidFill>
                  <a:srgbClr val="FF0000"/>
                </a:solidFill>
                <a:latin typeface="Times New Roman"/>
                <a:cs typeface="Times New Roman"/>
              </a:rPr>
              <a:t>r</a:t>
            </a:r>
            <a:r>
              <a:rPr sz="2400" spc="-90" dirty="0">
                <a:solidFill>
                  <a:srgbClr val="FF0000"/>
                </a:solidFill>
                <a:latin typeface="Times New Roman"/>
                <a:cs typeface="Times New Roman"/>
              </a:rPr>
              <a:t>ue  T</a:t>
            </a:r>
            <a:r>
              <a:rPr sz="2400" spc="5" dirty="0">
                <a:solidFill>
                  <a:srgbClr val="FF0000"/>
                </a:solidFill>
                <a:latin typeface="Times New Roman"/>
                <a:cs typeface="Times New Roman"/>
              </a:rPr>
              <a:t>r</a:t>
            </a:r>
            <a:r>
              <a:rPr sz="2400" spc="-90" dirty="0">
                <a:solidFill>
                  <a:srgbClr val="FF0000"/>
                </a:solidFill>
                <a:latin typeface="Times New Roman"/>
                <a:cs typeface="Times New Roman"/>
              </a:rPr>
              <a:t>ue  T</a:t>
            </a:r>
            <a:r>
              <a:rPr sz="2400" spc="5" dirty="0">
                <a:solidFill>
                  <a:srgbClr val="FF0000"/>
                </a:solidFill>
                <a:latin typeface="Times New Roman"/>
                <a:cs typeface="Times New Roman"/>
              </a:rPr>
              <a:t>r</a:t>
            </a:r>
            <a:r>
              <a:rPr sz="2400" spc="-90" dirty="0">
                <a:solidFill>
                  <a:srgbClr val="FF0000"/>
                </a:solidFill>
                <a:latin typeface="Times New Roman"/>
                <a:cs typeface="Times New Roman"/>
              </a:rPr>
              <a:t>ue</a:t>
            </a:r>
            <a:endParaRPr sz="2400">
              <a:latin typeface="Times New Roman"/>
              <a:cs typeface="Times New Roman"/>
            </a:endParaRPr>
          </a:p>
          <a:p>
            <a:pPr marL="12700" marR="5080">
              <a:lnSpc>
                <a:spcPct val="145800"/>
              </a:lnSpc>
            </a:pPr>
            <a:r>
              <a:rPr sz="2400" spc="-10" dirty="0">
                <a:solidFill>
                  <a:srgbClr val="FF0000"/>
                </a:solidFill>
                <a:latin typeface="Times New Roman"/>
                <a:cs typeface="Times New Roman"/>
              </a:rPr>
              <a:t>F</a:t>
            </a:r>
            <a:r>
              <a:rPr sz="2400" dirty="0">
                <a:solidFill>
                  <a:srgbClr val="FF0000"/>
                </a:solidFill>
                <a:latin typeface="Times New Roman"/>
                <a:cs typeface="Times New Roman"/>
              </a:rPr>
              <a:t>a</a:t>
            </a:r>
            <a:r>
              <a:rPr sz="2400" spc="5" dirty="0">
                <a:solidFill>
                  <a:srgbClr val="FF0000"/>
                </a:solidFill>
                <a:latin typeface="Times New Roman"/>
                <a:cs typeface="Times New Roman"/>
              </a:rPr>
              <a:t>l</a:t>
            </a:r>
            <a:r>
              <a:rPr sz="2400" spc="-5" dirty="0">
                <a:solidFill>
                  <a:srgbClr val="FF0000"/>
                </a:solidFill>
                <a:latin typeface="Times New Roman"/>
                <a:cs typeface="Times New Roman"/>
              </a:rPr>
              <a:t>se  </a:t>
            </a:r>
            <a:r>
              <a:rPr sz="2400" spc="-10" dirty="0">
                <a:solidFill>
                  <a:srgbClr val="FF0000"/>
                </a:solidFill>
                <a:latin typeface="Times New Roman"/>
                <a:cs typeface="Times New Roman"/>
              </a:rPr>
              <a:t>F</a:t>
            </a:r>
            <a:r>
              <a:rPr sz="2400" dirty="0">
                <a:solidFill>
                  <a:srgbClr val="FF0000"/>
                </a:solidFill>
                <a:latin typeface="Times New Roman"/>
                <a:cs typeface="Times New Roman"/>
              </a:rPr>
              <a:t>a</a:t>
            </a:r>
            <a:r>
              <a:rPr sz="2400" spc="5" dirty="0">
                <a:solidFill>
                  <a:srgbClr val="FF0000"/>
                </a:solidFill>
                <a:latin typeface="Times New Roman"/>
                <a:cs typeface="Times New Roman"/>
              </a:rPr>
              <a:t>l</a:t>
            </a:r>
            <a:r>
              <a:rPr sz="2400" spc="-5" dirty="0">
                <a:solidFill>
                  <a:srgbClr val="FF0000"/>
                </a:solidFill>
                <a:latin typeface="Times New Roman"/>
                <a:cs typeface="Times New Roman"/>
              </a:rPr>
              <a:t>se</a:t>
            </a:r>
            <a:endParaRPr sz="2400">
              <a:latin typeface="Times New Roman"/>
              <a:cs typeface="Times New Roman"/>
            </a:endParaRPr>
          </a:p>
        </p:txBody>
      </p:sp>
      <p:sp>
        <p:nvSpPr>
          <p:cNvPr id="12" name="object 12"/>
          <p:cNvSpPr txBox="1"/>
          <p:nvPr/>
        </p:nvSpPr>
        <p:spPr>
          <a:xfrm>
            <a:off x="5412663" y="1452859"/>
            <a:ext cx="1960880" cy="2608580"/>
          </a:xfrm>
          <a:prstGeom prst="rect">
            <a:avLst/>
          </a:prstGeom>
        </p:spPr>
        <p:txBody>
          <a:bodyPr vert="horz" wrap="square" lIns="0" tIns="14605" rIns="0" bIns="0" rtlCol="0">
            <a:spAutoFit/>
          </a:bodyPr>
          <a:lstStyle/>
          <a:p>
            <a:pPr marL="12700" marR="5080" algn="just">
              <a:lnSpc>
                <a:spcPct val="121000"/>
              </a:lnSpc>
              <a:spcBef>
                <a:spcPts val="115"/>
              </a:spcBef>
            </a:pPr>
            <a:r>
              <a:rPr sz="2800" dirty="0">
                <a:solidFill>
                  <a:srgbClr val="0000FF"/>
                </a:solidFill>
                <a:latin typeface="Times New Roman"/>
                <a:cs typeface="Times New Roman"/>
              </a:rPr>
              <a:t>n</a:t>
            </a:r>
            <a:r>
              <a:rPr sz="2775" baseline="25525" dirty="0">
                <a:solidFill>
                  <a:srgbClr val="0000FF"/>
                </a:solidFill>
                <a:latin typeface="Times New Roman"/>
                <a:cs typeface="Times New Roman"/>
              </a:rPr>
              <a:t>2</a:t>
            </a:r>
            <a:r>
              <a:rPr sz="2800" dirty="0">
                <a:solidFill>
                  <a:srgbClr val="0000FF"/>
                </a:solidFill>
                <a:latin typeface="Times New Roman"/>
                <a:cs typeface="Times New Roman"/>
              </a:rPr>
              <a:t>lgn </a:t>
            </a:r>
            <a:r>
              <a:rPr sz="2800" spc="-5" dirty="0">
                <a:solidFill>
                  <a:srgbClr val="0000FF"/>
                </a:solidFill>
                <a:latin typeface="Times New Roman"/>
                <a:cs typeface="Times New Roman"/>
              </a:rPr>
              <a:t>= </a:t>
            </a:r>
            <a:r>
              <a:rPr sz="2800" dirty="0">
                <a:solidFill>
                  <a:srgbClr val="0000FF"/>
                </a:solidFill>
                <a:latin typeface="Times New Roman"/>
                <a:cs typeface="Times New Roman"/>
              </a:rPr>
              <a:t>O(n</a:t>
            </a:r>
            <a:r>
              <a:rPr sz="2775" baseline="25525" dirty="0">
                <a:solidFill>
                  <a:srgbClr val="0000FF"/>
                </a:solidFill>
                <a:latin typeface="Times New Roman"/>
                <a:cs typeface="Times New Roman"/>
              </a:rPr>
              <a:t>2</a:t>
            </a:r>
            <a:r>
              <a:rPr sz="2800" dirty="0">
                <a:solidFill>
                  <a:srgbClr val="0000FF"/>
                </a:solidFill>
                <a:latin typeface="Times New Roman"/>
                <a:cs typeface="Times New Roman"/>
              </a:rPr>
              <a:t>)  n</a:t>
            </a:r>
            <a:r>
              <a:rPr sz="2775" baseline="25525" dirty="0">
                <a:solidFill>
                  <a:srgbClr val="0000FF"/>
                </a:solidFill>
                <a:latin typeface="Times New Roman"/>
                <a:cs typeface="Times New Roman"/>
              </a:rPr>
              <a:t>2</a:t>
            </a:r>
            <a:r>
              <a:rPr sz="2800" dirty="0">
                <a:solidFill>
                  <a:srgbClr val="0000FF"/>
                </a:solidFill>
                <a:latin typeface="Times New Roman"/>
                <a:cs typeface="Times New Roman"/>
              </a:rPr>
              <a:t>lgn </a:t>
            </a:r>
            <a:r>
              <a:rPr sz="2800" spc="-5" dirty="0">
                <a:solidFill>
                  <a:srgbClr val="0000FF"/>
                </a:solidFill>
                <a:latin typeface="Times New Roman"/>
                <a:cs typeface="Times New Roman"/>
              </a:rPr>
              <a:t>=</a:t>
            </a:r>
            <a:r>
              <a:rPr sz="2800" spc="-105" dirty="0">
                <a:solidFill>
                  <a:srgbClr val="0000FF"/>
                </a:solidFill>
                <a:latin typeface="Times New Roman"/>
                <a:cs typeface="Times New Roman"/>
              </a:rPr>
              <a:t> </a:t>
            </a:r>
            <a:r>
              <a:rPr sz="2800" dirty="0">
                <a:solidFill>
                  <a:srgbClr val="0000FF"/>
                </a:solidFill>
                <a:latin typeface="Symbol"/>
                <a:cs typeface="Symbol"/>
              </a:rPr>
              <a:t></a:t>
            </a:r>
            <a:r>
              <a:rPr sz="2800" dirty="0">
                <a:solidFill>
                  <a:srgbClr val="0000FF"/>
                </a:solidFill>
                <a:latin typeface="Times New Roman"/>
                <a:cs typeface="Times New Roman"/>
              </a:rPr>
              <a:t>(n</a:t>
            </a:r>
            <a:r>
              <a:rPr sz="2775" baseline="25525" dirty="0">
                <a:solidFill>
                  <a:srgbClr val="0000FF"/>
                </a:solidFill>
                <a:latin typeface="Times New Roman"/>
                <a:cs typeface="Times New Roman"/>
              </a:rPr>
              <a:t>2</a:t>
            </a:r>
            <a:r>
              <a:rPr sz="2800" dirty="0">
                <a:solidFill>
                  <a:srgbClr val="0000FF"/>
                </a:solidFill>
                <a:latin typeface="Times New Roman"/>
                <a:cs typeface="Times New Roman"/>
              </a:rPr>
              <a:t>)  n</a:t>
            </a:r>
            <a:r>
              <a:rPr sz="2775" baseline="25525" dirty="0">
                <a:solidFill>
                  <a:srgbClr val="0000FF"/>
                </a:solidFill>
                <a:latin typeface="Times New Roman"/>
                <a:cs typeface="Times New Roman"/>
              </a:rPr>
              <a:t>2</a:t>
            </a:r>
            <a:r>
              <a:rPr sz="2800" dirty="0">
                <a:solidFill>
                  <a:srgbClr val="0000FF"/>
                </a:solidFill>
                <a:latin typeface="Times New Roman"/>
                <a:cs typeface="Times New Roman"/>
              </a:rPr>
              <a:t>lgn </a:t>
            </a:r>
            <a:r>
              <a:rPr sz="2800" spc="-5" dirty="0">
                <a:solidFill>
                  <a:srgbClr val="0000FF"/>
                </a:solidFill>
                <a:latin typeface="Times New Roman"/>
                <a:cs typeface="Times New Roman"/>
              </a:rPr>
              <a:t>= </a:t>
            </a:r>
            <a:r>
              <a:rPr sz="2800" dirty="0">
                <a:solidFill>
                  <a:srgbClr val="0000FF"/>
                </a:solidFill>
                <a:latin typeface="Symbol"/>
                <a:cs typeface="Symbol"/>
              </a:rPr>
              <a:t></a:t>
            </a:r>
            <a:r>
              <a:rPr sz="2800" dirty="0">
                <a:solidFill>
                  <a:srgbClr val="0000FF"/>
                </a:solidFill>
                <a:latin typeface="Times New Roman"/>
                <a:cs typeface="Times New Roman"/>
              </a:rPr>
              <a:t>(n</a:t>
            </a:r>
            <a:r>
              <a:rPr sz="2775" baseline="25525" dirty="0">
                <a:solidFill>
                  <a:srgbClr val="0000FF"/>
                </a:solidFill>
                <a:latin typeface="Times New Roman"/>
                <a:cs typeface="Times New Roman"/>
              </a:rPr>
              <a:t>2</a:t>
            </a:r>
            <a:r>
              <a:rPr sz="2800" dirty="0">
                <a:solidFill>
                  <a:srgbClr val="0000FF"/>
                </a:solidFill>
                <a:latin typeface="Times New Roman"/>
                <a:cs typeface="Times New Roman"/>
              </a:rPr>
              <a:t>)  n</a:t>
            </a:r>
            <a:r>
              <a:rPr sz="2775" baseline="25525" dirty="0">
                <a:solidFill>
                  <a:srgbClr val="0000FF"/>
                </a:solidFill>
                <a:latin typeface="Times New Roman"/>
                <a:cs typeface="Times New Roman"/>
              </a:rPr>
              <a:t>2</a:t>
            </a:r>
            <a:r>
              <a:rPr sz="2800" dirty="0">
                <a:solidFill>
                  <a:srgbClr val="0000FF"/>
                </a:solidFill>
                <a:latin typeface="Times New Roman"/>
                <a:cs typeface="Times New Roman"/>
              </a:rPr>
              <a:t>lgn </a:t>
            </a:r>
            <a:r>
              <a:rPr sz="2800" spc="-5" dirty="0">
                <a:solidFill>
                  <a:srgbClr val="0000FF"/>
                </a:solidFill>
                <a:latin typeface="Times New Roman"/>
                <a:cs typeface="Times New Roman"/>
              </a:rPr>
              <a:t>= </a:t>
            </a:r>
            <a:r>
              <a:rPr sz="2800" dirty="0">
                <a:solidFill>
                  <a:srgbClr val="0000FF"/>
                </a:solidFill>
                <a:latin typeface="Times New Roman"/>
                <a:cs typeface="Times New Roman"/>
              </a:rPr>
              <a:t>o(n</a:t>
            </a:r>
            <a:r>
              <a:rPr sz="2775" baseline="25525" dirty="0">
                <a:solidFill>
                  <a:srgbClr val="0000FF"/>
                </a:solidFill>
                <a:latin typeface="Times New Roman"/>
                <a:cs typeface="Times New Roman"/>
              </a:rPr>
              <a:t>2</a:t>
            </a:r>
            <a:r>
              <a:rPr sz="2800" dirty="0">
                <a:solidFill>
                  <a:srgbClr val="0000FF"/>
                </a:solidFill>
                <a:latin typeface="Times New Roman"/>
                <a:cs typeface="Times New Roman"/>
              </a:rPr>
              <a:t>)  n</a:t>
            </a:r>
            <a:r>
              <a:rPr sz="2775" baseline="25525" dirty="0">
                <a:solidFill>
                  <a:srgbClr val="0000FF"/>
                </a:solidFill>
                <a:latin typeface="Times New Roman"/>
                <a:cs typeface="Times New Roman"/>
              </a:rPr>
              <a:t>2</a:t>
            </a:r>
            <a:r>
              <a:rPr sz="2800" dirty="0">
                <a:solidFill>
                  <a:srgbClr val="0000FF"/>
                </a:solidFill>
                <a:latin typeface="Times New Roman"/>
                <a:cs typeface="Times New Roman"/>
              </a:rPr>
              <a:t>lgn </a:t>
            </a:r>
            <a:r>
              <a:rPr sz="2800" spc="-5" dirty="0">
                <a:solidFill>
                  <a:srgbClr val="0000FF"/>
                </a:solidFill>
                <a:latin typeface="Times New Roman"/>
                <a:cs typeface="Times New Roman"/>
              </a:rPr>
              <a:t>=</a:t>
            </a:r>
            <a:r>
              <a:rPr sz="2800" spc="-95" dirty="0">
                <a:solidFill>
                  <a:srgbClr val="0000FF"/>
                </a:solidFill>
                <a:latin typeface="Times New Roman"/>
                <a:cs typeface="Times New Roman"/>
              </a:rPr>
              <a:t> </a:t>
            </a:r>
            <a:r>
              <a:rPr sz="2800" spc="-5" dirty="0">
                <a:solidFill>
                  <a:srgbClr val="0000FF"/>
                </a:solidFill>
                <a:latin typeface="Symbol"/>
                <a:cs typeface="Symbol"/>
              </a:rPr>
              <a:t></a:t>
            </a:r>
            <a:r>
              <a:rPr sz="2800" spc="-5" dirty="0">
                <a:solidFill>
                  <a:srgbClr val="0000FF"/>
                </a:solidFill>
                <a:latin typeface="Times New Roman"/>
                <a:cs typeface="Times New Roman"/>
              </a:rPr>
              <a:t>(n</a:t>
            </a:r>
            <a:r>
              <a:rPr sz="2775" spc="-7" baseline="25525" dirty="0">
                <a:solidFill>
                  <a:srgbClr val="0000FF"/>
                </a:solidFill>
                <a:latin typeface="Times New Roman"/>
                <a:cs typeface="Times New Roman"/>
              </a:rPr>
              <a:t>2</a:t>
            </a:r>
            <a:r>
              <a:rPr sz="2800" spc="-5" dirty="0">
                <a:solidFill>
                  <a:srgbClr val="0000FF"/>
                </a:solidFill>
                <a:latin typeface="Times New Roman"/>
                <a:cs typeface="Times New Roman"/>
              </a:rPr>
              <a:t>)</a:t>
            </a:r>
            <a:endParaRPr sz="2800">
              <a:latin typeface="Times New Roman"/>
              <a:cs typeface="Times New Roman"/>
            </a:endParaRPr>
          </a:p>
        </p:txBody>
      </p:sp>
      <p:sp>
        <p:nvSpPr>
          <p:cNvPr id="13" name="object 13"/>
          <p:cNvSpPr txBox="1"/>
          <p:nvPr/>
        </p:nvSpPr>
        <p:spPr>
          <a:xfrm>
            <a:off x="7774940" y="1496060"/>
            <a:ext cx="670560" cy="2463800"/>
          </a:xfrm>
          <a:prstGeom prst="rect">
            <a:avLst/>
          </a:prstGeom>
        </p:spPr>
        <p:txBody>
          <a:bodyPr vert="horz" wrap="square" lIns="0" tIns="12700" rIns="0" bIns="0" rtlCol="0">
            <a:spAutoFit/>
          </a:bodyPr>
          <a:lstStyle/>
          <a:p>
            <a:pPr marL="12700" marR="5080">
              <a:lnSpc>
                <a:spcPct val="125000"/>
              </a:lnSpc>
              <a:spcBef>
                <a:spcPts val="100"/>
              </a:spcBef>
            </a:pPr>
            <a:r>
              <a:rPr sz="2400" spc="-10" dirty="0">
                <a:solidFill>
                  <a:srgbClr val="FF0000"/>
                </a:solidFill>
                <a:latin typeface="Times New Roman"/>
                <a:cs typeface="Times New Roman"/>
              </a:rPr>
              <a:t>F</a:t>
            </a:r>
            <a:r>
              <a:rPr sz="2400" dirty="0">
                <a:solidFill>
                  <a:srgbClr val="FF0000"/>
                </a:solidFill>
                <a:latin typeface="Times New Roman"/>
                <a:cs typeface="Times New Roman"/>
              </a:rPr>
              <a:t>a</a:t>
            </a:r>
            <a:r>
              <a:rPr sz="2400" spc="5" dirty="0">
                <a:solidFill>
                  <a:srgbClr val="FF0000"/>
                </a:solidFill>
                <a:latin typeface="Times New Roman"/>
                <a:cs typeface="Times New Roman"/>
              </a:rPr>
              <a:t>l</a:t>
            </a:r>
            <a:r>
              <a:rPr sz="2400" spc="-5" dirty="0">
                <a:solidFill>
                  <a:srgbClr val="FF0000"/>
                </a:solidFill>
                <a:latin typeface="Times New Roman"/>
                <a:cs typeface="Times New Roman"/>
              </a:rPr>
              <a:t>se  </a:t>
            </a:r>
            <a:r>
              <a:rPr sz="2400" spc="-70" dirty="0">
                <a:solidFill>
                  <a:srgbClr val="FF0000"/>
                </a:solidFill>
                <a:latin typeface="Times New Roman"/>
                <a:cs typeface="Times New Roman"/>
              </a:rPr>
              <a:t>True  </a:t>
            </a:r>
            <a:r>
              <a:rPr sz="2400" spc="-10" dirty="0">
                <a:solidFill>
                  <a:srgbClr val="FF0000"/>
                </a:solidFill>
                <a:latin typeface="Times New Roman"/>
                <a:cs typeface="Times New Roman"/>
              </a:rPr>
              <a:t>F</a:t>
            </a:r>
            <a:r>
              <a:rPr sz="2400" dirty="0">
                <a:solidFill>
                  <a:srgbClr val="FF0000"/>
                </a:solidFill>
                <a:latin typeface="Times New Roman"/>
                <a:cs typeface="Times New Roman"/>
              </a:rPr>
              <a:t>a</a:t>
            </a:r>
            <a:r>
              <a:rPr sz="2400" spc="5" dirty="0">
                <a:solidFill>
                  <a:srgbClr val="FF0000"/>
                </a:solidFill>
                <a:latin typeface="Times New Roman"/>
                <a:cs typeface="Times New Roman"/>
              </a:rPr>
              <a:t>l</a:t>
            </a:r>
            <a:r>
              <a:rPr sz="2400" spc="-5" dirty="0">
                <a:solidFill>
                  <a:srgbClr val="FF0000"/>
                </a:solidFill>
                <a:latin typeface="Times New Roman"/>
                <a:cs typeface="Times New Roman"/>
              </a:rPr>
              <a:t>se</a:t>
            </a:r>
            <a:endParaRPr sz="2400">
              <a:latin typeface="Times New Roman"/>
              <a:cs typeface="Times New Roman"/>
            </a:endParaRPr>
          </a:p>
          <a:p>
            <a:pPr marL="12700" marR="5080">
              <a:lnSpc>
                <a:spcPct val="145800"/>
              </a:lnSpc>
            </a:pPr>
            <a:r>
              <a:rPr sz="2400" spc="-10" dirty="0">
                <a:solidFill>
                  <a:srgbClr val="FF0000"/>
                </a:solidFill>
                <a:latin typeface="Times New Roman"/>
                <a:cs typeface="Times New Roman"/>
              </a:rPr>
              <a:t>F</a:t>
            </a:r>
            <a:r>
              <a:rPr sz="2400" dirty="0">
                <a:solidFill>
                  <a:srgbClr val="FF0000"/>
                </a:solidFill>
                <a:latin typeface="Times New Roman"/>
                <a:cs typeface="Times New Roman"/>
              </a:rPr>
              <a:t>a</a:t>
            </a:r>
            <a:r>
              <a:rPr sz="2400" spc="5" dirty="0">
                <a:solidFill>
                  <a:srgbClr val="FF0000"/>
                </a:solidFill>
                <a:latin typeface="Times New Roman"/>
                <a:cs typeface="Times New Roman"/>
              </a:rPr>
              <a:t>l</a:t>
            </a:r>
            <a:r>
              <a:rPr sz="2400" spc="-5" dirty="0">
                <a:solidFill>
                  <a:srgbClr val="FF0000"/>
                </a:solidFill>
                <a:latin typeface="Times New Roman"/>
                <a:cs typeface="Times New Roman"/>
              </a:rPr>
              <a:t>se  </a:t>
            </a:r>
            <a:r>
              <a:rPr sz="2400" spc="-70" dirty="0">
                <a:solidFill>
                  <a:srgbClr val="FF0000"/>
                </a:solidFill>
                <a:latin typeface="Times New Roman"/>
                <a:cs typeface="Times New Roman"/>
              </a:rPr>
              <a:t>True</a:t>
            </a:r>
            <a:endParaRPr sz="2400">
              <a:latin typeface="Times New Roman"/>
              <a:cs typeface="Times New Roman"/>
            </a:endParaRPr>
          </a:p>
        </p:txBody>
      </p:sp>
      <p:sp>
        <p:nvSpPr>
          <p:cNvPr id="14" name="object 14"/>
          <p:cNvSpPr txBox="1"/>
          <p:nvPr/>
        </p:nvSpPr>
        <p:spPr>
          <a:xfrm>
            <a:off x="5946074" y="4851246"/>
            <a:ext cx="1473200" cy="1092200"/>
          </a:xfrm>
          <a:prstGeom prst="rect">
            <a:avLst/>
          </a:prstGeom>
        </p:spPr>
        <p:txBody>
          <a:bodyPr vert="horz" wrap="square" lIns="0" tIns="12700" rIns="0" bIns="0" rtlCol="0">
            <a:spAutoFit/>
          </a:bodyPr>
          <a:lstStyle/>
          <a:p>
            <a:pPr marL="12700" marR="5080">
              <a:lnSpc>
                <a:spcPct val="125000"/>
              </a:lnSpc>
              <a:spcBef>
                <a:spcPts val="100"/>
              </a:spcBef>
            </a:pPr>
            <a:r>
              <a:rPr sz="2800" dirty="0">
                <a:solidFill>
                  <a:srgbClr val="0000FF"/>
                </a:solidFill>
                <a:latin typeface="Times New Roman"/>
                <a:cs typeface="Times New Roman"/>
              </a:rPr>
              <a:t>2</a:t>
            </a:r>
            <a:r>
              <a:rPr sz="2775" baseline="25525" dirty="0">
                <a:solidFill>
                  <a:srgbClr val="0000FF"/>
                </a:solidFill>
                <a:latin typeface="Times New Roman"/>
                <a:cs typeface="Times New Roman"/>
              </a:rPr>
              <a:t>n </a:t>
            </a:r>
            <a:r>
              <a:rPr sz="2800" spc="-5" dirty="0">
                <a:solidFill>
                  <a:srgbClr val="0000FF"/>
                </a:solidFill>
                <a:latin typeface="Times New Roman"/>
                <a:cs typeface="Times New Roman"/>
              </a:rPr>
              <a:t>= </a:t>
            </a:r>
            <a:r>
              <a:rPr sz="2800" dirty="0">
                <a:solidFill>
                  <a:srgbClr val="0000FF"/>
                </a:solidFill>
                <a:latin typeface="Times New Roman"/>
                <a:cs typeface="Times New Roman"/>
              </a:rPr>
              <a:t>o(3</a:t>
            </a:r>
            <a:r>
              <a:rPr sz="2775" baseline="25525" dirty="0">
                <a:solidFill>
                  <a:srgbClr val="0000FF"/>
                </a:solidFill>
                <a:latin typeface="Times New Roman"/>
                <a:cs typeface="Times New Roman"/>
              </a:rPr>
              <a:t>n</a:t>
            </a:r>
            <a:r>
              <a:rPr sz="2800" dirty="0">
                <a:solidFill>
                  <a:srgbClr val="0000FF"/>
                </a:solidFill>
                <a:latin typeface="Times New Roman"/>
                <a:cs typeface="Times New Roman"/>
              </a:rPr>
              <a:t>)  </a:t>
            </a:r>
            <a:r>
              <a:rPr sz="2800" spc="5" dirty="0">
                <a:solidFill>
                  <a:srgbClr val="0000FF"/>
                </a:solidFill>
                <a:latin typeface="Times New Roman"/>
                <a:cs typeface="Times New Roman"/>
              </a:rPr>
              <a:t>2</a:t>
            </a:r>
            <a:r>
              <a:rPr sz="2775" spc="7" baseline="25525" dirty="0">
                <a:solidFill>
                  <a:srgbClr val="0000FF"/>
                </a:solidFill>
                <a:latin typeface="Times New Roman"/>
                <a:cs typeface="Times New Roman"/>
              </a:rPr>
              <a:t>n </a:t>
            </a:r>
            <a:r>
              <a:rPr sz="2800" spc="-5" dirty="0">
                <a:solidFill>
                  <a:srgbClr val="0000FF"/>
                </a:solidFill>
                <a:latin typeface="Times New Roman"/>
                <a:cs typeface="Times New Roman"/>
              </a:rPr>
              <a:t>=</a:t>
            </a:r>
            <a:r>
              <a:rPr sz="2800" spc="-85" dirty="0">
                <a:solidFill>
                  <a:srgbClr val="0000FF"/>
                </a:solidFill>
                <a:latin typeface="Times New Roman"/>
                <a:cs typeface="Times New Roman"/>
              </a:rPr>
              <a:t> </a:t>
            </a:r>
            <a:r>
              <a:rPr sz="2800" spc="-5" dirty="0">
                <a:solidFill>
                  <a:srgbClr val="0000FF"/>
                </a:solidFill>
                <a:latin typeface="Symbol"/>
                <a:cs typeface="Symbol"/>
              </a:rPr>
              <a:t></a:t>
            </a:r>
            <a:r>
              <a:rPr sz="2800" spc="-5" dirty="0">
                <a:solidFill>
                  <a:srgbClr val="0000FF"/>
                </a:solidFill>
                <a:latin typeface="Times New Roman"/>
                <a:cs typeface="Times New Roman"/>
              </a:rPr>
              <a:t>(3</a:t>
            </a:r>
            <a:r>
              <a:rPr sz="2775" spc="-7" baseline="25525" dirty="0">
                <a:solidFill>
                  <a:srgbClr val="0000FF"/>
                </a:solidFill>
                <a:latin typeface="Times New Roman"/>
                <a:cs typeface="Times New Roman"/>
              </a:rPr>
              <a:t>n</a:t>
            </a:r>
            <a:r>
              <a:rPr sz="2800" spc="-5" dirty="0">
                <a:solidFill>
                  <a:srgbClr val="0000FF"/>
                </a:solidFill>
                <a:latin typeface="Times New Roman"/>
                <a:cs typeface="Times New Roman"/>
              </a:rPr>
              <a:t>)</a:t>
            </a:r>
            <a:endParaRPr sz="2800">
              <a:latin typeface="Times New Roman"/>
              <a:cs typeface="Times New Roman"/>
            </a:endParaRPr>
          </a:p>
        </p:txBody>
      </p:sp>
      <p:sp>
        <p:nvSpPr>
          <p:cNvPr id="15" name="object 15"/>
          <p:cNvSpPr txBox="1"/>
          <p:nvPr/>
        </p:nvSpPr>
        <p:spPr>
          <a:xfrm>
            <a:off x="764314" y="4318053"/>
            <a:ext cx="1506855" cy="1625600"/>
          </a:xfrm>
          <a:prstGeom prst="rect">
            <a:avLst/>
          </a:prstGeom>
        </p:spPr>
        <p:txBody>
          <a:bodyPr vert="horz" wrap="square" lIns="0" tIns="119380" rIns="0" bIns="0" rtlCol="0">
            <a:spAutoFit/>
          </a:bodyPr>
          <a:lstStyle/>
          <a:p>
            <a:pPr marL="12700">
              <a:lnSpc>
                <a:spcPct val="100000"/>
              </a:lnSpc>
              <a:spcBef>
                <a:spcPts val="940"/>
              </a:spcBef>
            </a:pPr>
            <a:r>
              <a:rPr sz="2800" spc="5" dirty="0">
                <a:solidFill>
                  <a:srgbClr val="0000FF"/>
                </a:solidFill>
                <a:latin typeface="Times New Roman"/>
                <a:cs typeface="Times New Roman"/>
              </a:rPr>
              <a:t>2</a:t>
            </a:r>
            <a:r>
              <a:rPr sz="2775" spc="7" baseline="25525" dirty="0">
                <a:solidFill>
                  <a:srgbClr val="0000FF"/>
                </a:solidFill>
                <a:latin typeface="Times New Roman"/>
                <a:cs typeface="Times New Roman"/>
              </a:rPr>
              <a:t>n </a:t>
            </a:r>
            <a:r>
              <a:rPr sz="2800" spc="-5" dirty="0">
                <a:solidFill>
                  <a:srgbClr val="0000FF"/>
                </a:solidFill>
                <a:latin typeface="Times New Roman"/>
                <a:cs typeface="Times New Roman"/>
              </a:rPr>
              <a:t>=</a:t>
            </a:r>
            <a:r>
              <a:rPr sz="2800" spc="-100" dirty="0">
                <a:solidFill>
                  <a:srgbClr val="0000FF"/>
                </a:solidFill>
                <a:latin typeface="Times New Roman"/>
                <a:cs typeface="Times New Roman"/>
              </a:rPr>
              <a:t> </a:t>
            </a:r>
            <a:r>
              <a:rPr sz="2800" dirty="0">
                <a:solidFill>
                  <a:srgbClr val="0000FF"/>
                </a:solidFill>
                <a:latin typeface="Times New Roman"/>
                <a:cs typeface="Times New Roman"/>
              </a:rPr>
              <a:t>O(3</a:t>
            </a:r>
            <a:r>
              <a:rPr sz="2775" baseline="25525" dirty="0">
                <a:solidFill>
                  <a:srgbClr val="0000FF"/>
                </a:solidFill>
                <a:latin typeface="Times New Roman"/>
                <a:cs typeface="Times New Roman"/>
              </a:rPr>
              <a:t>n</a:t>
            </a:r>
            <a:r>
              <a:rPr sz="2800" dirty="0">
                <a:solidFill>
                  <a:srgbClr val="0000FF"/>
                </a:solidFill>
                <a:latin typeface="Times New Roman"/>
                <a:cs typeface="Times New Roman"/>
              </a:rPr>
              <a:t>)</a:t>
            </a:r>
            <a:endParaRPr sz="2800">
              <a:latin typeface="Times New Roman"/>
              <a:cs typeface="Times New Roman"/>
            </a:endParaRPr>
          </a:p>
          <a:p>
            <a:pPr marL="12700">
              <a:lnSpc>
                <a:spcPct val="100000"/>
              </a:lnSpc>
              <a:spcBef>
                <a:spcPts val="840"/>
              </a:spcBef>
            </a:pPr>
            <a:r>
              <a:rPr sz="2800" spc="5" dirty="0">
                <a:solidFill>
                  <a:srgbClr val="0000FF"/>
                </a:solidFill>
                <a:latin typeface="Times New Roman"/>
                <a:cs typeface="Times New Roman"/>
              </a:rPr>
              <a:t>2</a:t>
            </a:r>
            <a:r>
              <a:rPr sz="2775" spc="7" baseline="25525" dirty="0">
                <a:solidFill>
                  <a:srgbClr val="0000FF"/>
                </a:solidFill>
                <a:latin typeface="Times New Roman"/>
                <a:cs typeface="Times New Roman"/>
              </a:rPr>
              <a:t>n </a:t>
            </a:r>
            <a:r>
              <a:rPr sz="2800" spc="-5" dirty="0">
                <a:solidFill>
                  <a:srgbClr val="0000FF"/>
                </a:solidFill>
                <a:latin typeface="Times New Roman"/>
                <a:cs typeface="Times New Roman"/>
              </a:rPr>
              <a:t>=</a:t>
            </a:r>
            <a:r>
              <a:rPr sz="2800" spc="-95" dirty="0">
                <a:solidFill>
                  <a:srgbClr val="0000FF"/>
                </a:solidFill>
                <a:latin typeface="Times New Roman"/>
                <a:cs typeface="Times New Roman"/>
              </a:rPr>
              <a:t> </a:t>
            </a:r>
            <a:r>
              <a:rPr sz="2800" dirty="0">
                <a:solidFill>
                  <a:srgbClr val="0000FF"/>
                </a:solidFill>
                <a:latin typeface="Symbol"/>
                <a:cs typeface="Symbol"/>
              </a:rPr>
              <a:t></a:t>
            </a:r>
            <a:r>
              <a:rPr sz="2800" dirty="0">
                <a:solidFill>
                  <a:srgbClr val="0000FF"/>
                </a:solidFill>
                <a:latin typeface="Times New Roman"/>
                <a:cs typeface="Times New Roman"/>
              </a:rPr>
              <a:t>(3</a:t>
            </a:r>
            <a:r>
              <a:rPr sz="2775" baseline="25525" dirty="0">
                <a:solidFill>
                  <a:srgbClr val="0000FF"/>
                </a:solidFill>
                <a:latin typeface="Times New Roman"/>
                <a:cs typeface="Times New Roman"/>
              </a:rPr>
              <a:t>n</a:t>
            </a:r>
            <a:r>
              <a:rPr sz="2800" dirty="0">
                <a:solidFill>
                  <a:srgbClr val="0000FF"/>
                </a:solidFill>
                <a:latin typeface="Times New Roman"/>
                <a:cs typeface="Times New Roman"/>
              </a:rPr>
              <a:t>)</a:t>
            </a:r>
            <a:endParaRPr sz="2800">
              <a:latin typeface="Times New Roman"/>
              <a:cs typeface="Times New Roman"/>
            </a:endParaRPr>
          </a:p>
          <a:p>
            <a:pPr marL="12700">
              <a:lnSpc>
                <a:spcPct val="100000"/>
              </a:lnSpc>
              <a:spcBef>
                <a:spcPts val="840"/>
              </a:spcBef>
            </a:pPr>
            <a:r>
              <a:rPr sz="2800" spc="5" dirty="0">
                <a:solidFill>
                  <a:srgbClr val="0000FF"/>
                </a:solidFill>
                <a:latin typeface="Times New Roman"/>
                <a:cs typeface="Times New Roman"/>
              </a:rPr>
              <a:t>2</a:t>
            </a:r>
            <a:r>
              <a:rPr sz="2775" spc="7" baseline="25525" dirty="0">
                <a:solidFill>
                  <a:srgbClr val="0000FF"/>
                </a:solidFill>
                <a:latin typeface="Times New Roman"/>
                <a:cs typeface="Times New Roman"/>
              </a:rPr>
              <a:t>n </a:t>
            </a:r>
            <a:r>
              <a:rPr sz="2800" spc="-5" dirty="0">
                <a:solidFill>
                  <a:srgbClr val="0000FF"/>
                </a:solidFill>
                <a:latin typeface="Times New Roman"/>
                <a:cs typeface="Times New Roman"/>
              </a:rPr>
              <a:t>=</a:t>
            </a:r>
            <a:r>
              <a:rPr sz="2800" spc="-85" dirty="0">
                <a:solidFill>
                  <a:srgbClr val="0000FF"/>
                </a:solidFill>
                <a:latin typeface="Times New Roman"/>
                <a:cs typeface="Times New Roman"/>
              </a:rPr>
              <a:t> </a:t>
            </a:r>
            <a:r>
              <a:rPr sz="2800" spc="-120" dirty="0">
                <a:solidFill>
                  <a:srgbClr val="0000FF"/>
                </a:solidFill>
                <a:latin typeface="Symbol"/>
                <a:cs typeface="Symbol"/>
              </a:rPr>
              <a:t></a:t>
            </a:r>
            <a:r>
              <a:rPr sz="2800" spc="-120" dirty="0">
                <a:solidFill>
                  <a:srgbClr val="0000FF"/>
                </a:solidFill>
                <a:latin typeface="Arial"/>
                <a:cs typeface="Arial"/>
              </a:rPr>
              <a:t>(3</a:t>
            </a:r>
            <a:r>
              <a:rPr sz="2775" spc="-179" baseline="25525" dirty="0">
                <a:solidFill>
                  <a:srgbClr val="0000FF"/>
                </a:solidFill>
                <a:latin typeface="Arial"/>
                <a:cs typeface="Arial"/>
              </a:rPr>
              <a:t>n</a:t>
            </a:r>
            <a:r>
              <a:rPr sz="2800" spc="-120" dirty="0">
                <a:solidFill>
                  <a:srgbClr val="0000FF"/>
                </a:solidFill>
                <a:latin typeface="Arial"/>
                <a:cs typeface="Arial"/>
              </a:rPr>
              <a:t>)</a:t>
            </a:r>
            <a:endParaRPr sz="2800">
              <a:latin typeface="Arial"/>
              <a:cs typeface="Arial"/>
            </a:endParaRPr>
          </a:p>
        </p:txBody>
      </p:sp>
      <p:sp>
        <p:nvSpPr>
          <p:cNvPr id="16" name="object 16"/>
          <p:cNvSpPr txBox="1"/>
          <p:nvPr/>
        </p:nvSpPr>
        <p:spPr>
          <a:xfrm>
            <a:off x="2821939" y="4406900"/>
            <a:ext cx="670560" cy="1534160"/>
          </a:xfrm>
          <a:prstGeom prst="rect">
            <a:avLst/>
          </a:prstGeom>
        </p:spPr>
        <p:txBody>
          <a:bodyPr vert="horz" wrap="square" lIns="0" tIns="12700" rIns="0" bIns="0" rtlCol="0">
            <a:spAutoFit/>
          </a:bodyPr>
          <a:lstStyle/>
          <a:p>
            <a:pPr marL="12700">
              <a:lnSpc>
                <a:spcPct val="100000"/>
              </a:lnSpc>
              <a:spcBef>
                <a:spcPts val="100"/>
              </a:spcBef>
            </a:pPr>
            <a:r>
              <a:rPr sz="2400" spc="-70" dirty="0">
                <a:solidFill>
                  <a:srgbClr val="FF0000"/>
                </a:solidFill>
                <a:latin typeface="Times New Roman"/>
                <a:cs typeface="Times New Roman"/>
              </a:rPr>
              <a:t>True</a:t>
            </a:r>
            <a:endParaRPr sz="2400">
              <a:latin typeface="Times New Roman"/>
              <a:cs typeface="Times New Roman"/>
            </a:endParaRPr>
          </a:p>
          <a:p>
            <a:pPr marL="12700" marR="5080">
              <a:lnSpc>
                <a:spcPct val="145800"/>
              </a:lnSpc>
              <a:spcBef>
                <a:spcPts val="600"/>
              </a:spcBef>
            </a:pPr>
            <a:r>
              <a:rPr sz="2400" spc="-10" dirty="0">
                <a:solidFill>
                  <a:srgbClr val="FF0000"/>
                </a:solidFill>
                <a:latin typeface="Times New Roman"/>
                <a:cs typeface="Times New Roman"/>
              </a:rPr>
              <a:t>F</a:t>
            </a:r>
            <a:r>
              <a:rPr sz="2400" dirty="0">
                <a:solidFill>
                  <a:srgbClr val="FF0000"/>
                </a:solidFill>
                <a:latin typeface="Times New Roman"/>
                <a:cs typeface="Times New Roman"/>
              </a:rPr>
              <a:t>a</a:t>
            </a:r>
            <a:r>
              <a:rPr sz="2400" spc="5" dirty="0">
                <a:solidFill>
                  <a:srgbClr val="FF0000"/>
                </a:solidFill>
                <a:latin typeface="Times New Roman"/>
                <a:cs typeface="Times New Roman"/>
              </a:rPr>
              <a:t>l</a:t>
            </a:r>
            <a:r>
              <a:rPr sz="2400" spc="-5" dirty="0">
                <a:solidFill>
                  <a:srgbClr val="FF0000"/>
                </a:solidFill>
                <a:latin typeface="Times New Roman"/>
                <a:cs typeface="Times New Roman"/>
              </a:rPr>
              <a:t>se  </a:t>
            </a:r>
            <a:r>
              <a:rPr sz="2400" spc="-10" dirty="0">
                <a:solidFill>
                  <a:srgbClr val="FF0000"/>
                </a:solidFill>
                <a:latin typeface="Times New Roman"/>
                <a:cs typeface="Times New Roman"/>
              </a:rPr>
              <a:t>F</a:t>
            </a:r>
            <a:r>
              <a:rPr sz="2400" dirty="0">
                <a:solidFill>
                  <a:srgbClr val="FF0000"/>
                </a:solidFill>
                <a:latin typeface="Times New Roman"/>
                <a:cs typeface="Times New Roman"/>
              </a:rPr>
              <a:t>a</a:t>
            </a:r>
            <a:r>
              <a:rPr sz="2400" spc="5" dirty="0">
                <a:solidFill>
                  <a:srgbClr val="FF0000"/>
                </a:solidFill>
                <a:latin typeface="Times New Roman"/>
                <a:cs typeface="Times New Roman"/>
              </a:rPr>
              <a:t>l</a:t>
            </a:r>
            <a:r>
              <a:rPr sz="2400" spc="-5" dirty="0">
                <a:solidFill>
                  <a:srgbClr val="FF0000"/>
                </a:solidFill>
                <a:latin typeface="Times New Roman"/>
                <a:cs typeface="Times New Roman"/>
              </a:rPr>
              <a:t>se</a:t>
            </a:r>
            <a:endParaRPr sz="2400">
              <a:latin typeface="Times New Roman"/>
              <a:cs typeface="Times New Roman"/>
            </a:endParaRPr>
          </a:p>
        </p:txBody>
      </p:sp>
      <p:sp>
        <p:nvSpPr>
          <p:cNvPr id="17" name="object 17"/>
          <p:cNvSpPr txBox="1"/>
          <p:nvPr/>
        </p:nvSpPr>
        <p:spPr>
          <a:xfrm>
            <a:off x="7774940" y="5016500"/>
            <a:ext cx="670560" cy="1000760"/>
          </a:xfrm>
          <a:prstGeom prst="rect">
            <a:avLst/>
          </a:prstGeom>
        </p:spPr>
        <p:txBody>
          <a:bodyPr vert="horz" wrap="square" lIns="0" tIns="12700" rIns="0" bIns="0" rtlCol="0">
            <a:spAutoFit/>
          </a:bodyPr>
          <a:lstStyle/>
          <a:p>
            <a:pPr marL="12700">
              <a:lnSpc>
                <a:spcPct val="100000"/>
              </a:lnSpc>
              <a:spcBef>
                <a:spcPts val="100"/>
              </a:spcBef>
            </a:pPr>
            <a:r>
              <a:rPr sz="2400" spc="-70" dirty="0">
                <a:solidFill>
                  <a:srgbClr val="FF0000"/>
                </a:solidFill>
                <a:latin typeface="Times New Roman"/>
                <a:cs typeface="Times New Roman"/>
              </a:rPr>
              <a:t>True</a:t>
            </a:r>
            <a:endParaRPr sz="2400">
              <a:latin typeface="Times New Roman"/>
              <a:cs typeface="Times New Roman"/>
            </a:endParaRPr>
          </a:p>
          <a:p>
            <a:pPr marL="12700">
              <a:lnSpc>
                <a:spcPct val="100000"/>
              </a:lnSpc>
              <a:spcBef>
                <a:spcPts val="1920"/>
              </a:spcBef>
            </a:pPr>
            <a:r>
              <a:rPr sz="2400" spc="-5" dirty="0">
                <a:solidFill>
                  <a:srgbClr val="FF0000"/>
                </a:solidFill>
                <a:latin typeface="Times New Roman"/>
                <a:cs typeface="Times New Roman"/>
              </a:rPr>
              <a:t>False</a:t>
            </a:r>
            <a:endParaRPr sz="2400">
              <a:latin typeface="Times New Roman"/>
              <a:cs typeface="Times New Roman"/>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651129" y="240284"/>
            <a:ext cx="7841741" cy="461665"/>
          </a:xfrm>
        </p:spPr>
        <p:txBody>
          <a:bodyPr/>
          <a:lstStyle/>
          <a:p>
            <a:r>
              <a:rPr lang="en-US" dirty="0" smtClean="0"/>
              <a:t>Asymptotic Growth Rates Comparison</a:t>
            </a:r>
            <a:endParaRPr lang="en-US" dirty="0"/>
          </a:p>
        </p:txBody>
      </p:sp>
      <p:sp>
        <p:nvSpPr>
          <p:cNvPr id="3" name="Metin Yer Tutucusu 2"/>
          <p:cNvSpPr>
            <a:spLocks noGrp="1"/>
          </p:cNvSpPr>
          <p:nvPr>
            <p:ph type="body" idx="1"/>
          </p:nvPr>
        </p:nvSpPr>
        <p:spPr>
          <a:xfrm>
            <a:off x="499108" y="4692024"/>
            <a:ext cx="8619139" cy="2832409"/>
          </a:xfrm>
        </p:spPr>
        <p:txBody>
          <a:bodyPr/>
          <a:lstStyle/>
          <a:p>
            <a:endParaRPr lang="en-US"/>
          </a:p>
        </p:txBody>
      </p:sp>
      <p:pic>
        <p:nvPicPr>
          <p:cNvPr id="1026" name="Picture 2" descr="https://www.cpp.edu/~ftang/courses/CS240/lectures/img/alg-tab.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308656"/>
            <a:ext cx="9170639" cy="47873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784415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1234439"/>
            <a:ext cx="9144000" cy="320040"/>
          </a:xfrm>
          <a:custGeom>
            <a:avLst/>
            <a:gdLst/>
            <a:ahLst/>
            <a:cxnLst/>
            <a:rect l="l" t="t" r="r" b="b"/>
            <a:pathLst>
              <a:path w="9144000" h="320040">
                <a:moveTo>
                  <a:pt x="0" y="320039"/>
                </a:moveTo>
                <a:lnTo>
                  <a:pt x="9144000" y="320039"/>
                </a:lnTo>
                <a:lnTo>
                  <a:pt x="9144000" y="0"/>
                </a:lnTo>
                <a:lnTo>
                  <a:pt x="0" y="0"/>
                </a:lnTo>
                <a:lnTo>
                  <a:pt x="0" y="320039"/>
                </a:lnTo>
                <a:close/>
              </a:path>
            </a:pathLst>
          </a:custGeom>
          <a:solidFill>
            <a:srgbClr val="FFFFFF"/>
          </a:solidFill>
        </p:spPr>
        <p:txBody>
          <a:bodyPr wrap="square" lIns="0" tIns="0" rIns="0" bIns="0" rtlCol="0"/>
          <a:lstStyle/>
          <a:p>
            <a:endParaRPr/>
          </a:p>
        </p:txBody>
      </p:sp>
      <p:sp>
        <p:nvSpPr>
          <p:cNvPr id="3" name="object 3"/>
          <p:cNvSpPr/>
          <p:nvPr/>
        </p:nvSpPr>
        <p:spPr>
          <a:xfrm>
            <a:off x="0" y="1280160"/>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438086"/>
          </a:solidFill>
        </p:spPr>
        <p:txBody>
          <a:bodyPr wrap="square" lIns="0" tIns="0" rIns="0" bIns="0" rtlCol="0"/>
          <a:lstStyle/>
          <a:p>
            <a:endParaRPr/>
          </a:p>
        </p:txBody>
      </p:sp>
      <p:sp>
        <p:nvSpPr>
          <p:cNvPr id="4" name="object 4"/>
          <p:cNvSpPr/>
          <p:nvPr/>
        </p:nvSpPr>
        <p:spPr>
          <a:xfrm>
            <a:off x="0" y="1280160"/>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438086"/>
          </a:solidFill>
        </p:spPr>
        <p:txBody>
          <a:bodyPr wrap="square" lIns="0" tIns="0" rIns="0" bIns="0" rtlCol="0"/>
          <a:lstStyle/>
          <a:p>
            <a:endParaRPr/>
          </a:p>
        </p:txBody>
      </p:sp>
      <p:sp>
        <p:nvSpPr>
          <p:cNvPr id="5" name="object 5"/>
          <p:cNvSpPr/>
          <p:nvPr/>
        </p:nvSpPr>
        <p:spPr>
          <a:xfrm>
            <a:off x="590550" y="1280160"/>
            <a:ext cx="8553450" cy="228600"/>
          </a:xfrm>
          <a:custGeom>
            <a:avLst/>
            <a:gdLst/>
            <a:ahLst/>
            <a:cxnLst/>
            <a:rect l="l" t="t" r="r" b="b"/>
            <a:pathLst>
              <a:path w="8553450" h="228600">
                <a:moveTo>
                  <a:pt x="0" y="0"/>
                </a:moveTo>
                <a:lnTo>
                  <a:pt x="8553450" y="0"/>
                </a:lnTo>
                <a:lnTo>
                  <a:pt x="8553450" y="228600"/>
                </a:lnTo>
                <a:lnTo>
                  <a:pt x="0" y="228600"/>
                </a:lnTo>
                <a:lnTo>
                  <a:pt x="0" y="0"/>
                </a:lnTo>
                <a:close/>
              </a:path>
            </a:pathLst>
          </a:custGeom>
          <a:solidFill>
            <a:srgbClr val="53548A"/>
          </a:solidFill>
        </p:spPr>
        <p:txBody>
          <a:bodyPr wrap="square" lIns="0" tIns="0" rIns="0" bIns="0" rtlCol="0"/>
          <a:lstStyle/>
          <a:p>
            <a:endParaRPr/>
          </a:p>
        </p:txBody>
      </p:sp>
      <p:sp>
        <p:nvSpPr>
          <p:cNvPr id="6" name="object 6"/>
          <p:cNvSpPr/>
          <p:nvPr/>
        </p:nvSpPr>
        <p:spPr>
          <a:xfrm>
            <a:off x="590550" y="1280160"/>
            <a:ext cx="8553450" cy="228600"/>
          </a:xfrm>
          <a:custGeom>
            <a:avLst/>
            <a:gdLst/>
            <a:ahLst/>
            <a:cxnLst/>
            <a:rect l="l" t="t" r="r" b="b"/>
            <a:pathLst>
              <a:path w="8553450" h="228600">
                <a:moveTo>
                  <a:pt x="0" y="0"/>
                </a:moveTo>
                <a:lnTo>
                  <a:pt x="8553450" y="0"/>
                </a:lnTo>
                <a:lnTo>
                  <a:pt x="8553450" y="228600"/>
                </a:lnTo>
                <a:lnTo>
                  <a:pt x="0" y="228600"/>
                </a:lnTo>
                <a:lnTo>
                  <a:pt x="0" y="0"/>
                </a:lnTo>
                <a:close/>
              </a:path>
            </a:pathLst>
          </a:custGeom>
          <a:solidFill>
            <a:srgbClr val="53548A"/>
          </a:solidFill>
        </p:spPr>
        <p:txBody>
          <a:bodyPr wrap="square" lIns="0" tIns="0" rIns="0" bIns="0" rtlCol="0"/>
          <a:lstStyle/>
          <a:p>
            <a:endParaRPr/>
          </a:p>
        </p:txBody>
      </p:sp>
      <p:sp>
        <p:nvSpPr>
          <p:cNvPr id="7" name="object 7"/>
          <p:cNvSpPr/>
          <p:nvPr/>
        </p:nvSpPr>
        <p:spPr>
          <a:xfrm>
            <a:off x="722376" y="6227064"/>
            <a:ext cx="8080248" cy="97535"/>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762000" y="6248400"/>
            <a:ext cx="8001000" cy="0"/>
          </a:xfrm>
          <a:custGeom>
            <a:avLst/>
            <a:gdLst/>
            <a:ahLst/>
            <a:cxnLst/>
            <a:rect l="l" t="t" r="r" b="b"/>
            <a:pathLst>
              <a:path w="8001000">
                <a:moveTo>
                  <a:pt x="0" y="0"/>
                </a:moveTo>
                <a:lnTo>
                  <a:pt x="8001000" y="0"/>
                </a:lnTo>
              </a:path>
            </a:pathLst>
          </a:custGeom>
          <a:ln w="19050">
            <a:solidFill>
              <a:srgbClr val="53548A"/>
            </a:solidFill>
          </a:ln>
        </p:spPr>
        <p:txBody>
          <a:bodyPr wrap="square" lIns="0" tIns="0" rIns="0" bIns="0" rtlCol="0"/>
          <a:lstStyle/>
          <a:p>
            <a:endParaRPr/>
          </a:p>
        </p:txBody>
      </p:sp>
      <p:sp>
        <p:nvSpPr>
          <p:cNvPr id="9" name="object 9"/>
          <p:cNvSpPr txBox="1">
            <a:spLocks noGrp="1"/>
          </p:cNvSpPr>
          <p:nvPr>
            <p:ph type="title"/>
          </p:nvPr>
        </p:nvSpPr>
        <p:spPr>
          <a:xfrm>
            <a:off x="928274" y="377444"/>
            <a:ext cx="7515225" cy="513715"/>
          </a:xfrm>
          <a:prstGeom prst="rect">
            <a:avLst/>
          </a:prstGeom>
        </p:spPr>
        <p:txBody>
          <a:bodyPr vert="horz" wrap="square" lIns="0" tIns="13335" rIns="0" bIns="0" rtlCol="0">
            <a:spAutoFit/>
          </a:bodyPr>
          <a:lstStyle/>
          <a:p>
            <a:pPr marL="12700">
              <a:lnSpc>
                <a:spcPct val="100000"/>
              </a:lnSpc>
              <a:spcBef>
                <a:spcPts val="105"/>
              </a:spcBef>
            </a:pPr>
            <a:r>
              <a:rPr sz="3200" dirty="0"/>
              <a:t>Using O-Notation </a:t>
            </a:r>
            <a:r>
              <a:rPr sz="3200" spc="-5" dirty="0"/>
              <a:t>to </a:t>
            </a:r>
            <a:r>
              <a:rPr sz="3200" dirty="0"/>
              <a:t>Describe Running</a:t>
            </a:r>
            <a:r>
              <a:rPr sz="3200" spc="-180" dirty="0"/>
              <a:t> </a:t>
            </a:r>
            <a:r>
              <a:rPr sz="3200" spc="-20" dirty="0"/>
              <a:t>Times</a:t>
            </a:r>
            <a:endParaRPr sz="3200"/>
          </a:p>
        </p:txBody>
      </p:sp>
      <p:sp>
        <p:nvSpPr>
          <p:cNvPr id="10" name="object 10"/>
          <p:cNvSpPr txBox="1"/>
          <p:nvPr/>
        </p:nvSpPr>
        <p:spPr>
          <a:xfrm>
            <a:off x="688340" y="1453569"/>
            <a:ext cx="7879715" cy="3710304"/>
          </a:xfrm>
          <a:prstGeom prst="rect">
            <a:avLst/>
          </a:prstGeom>
        </p:spPr>
        <p:txBody>
          <a:bodyPr vert="horz" wrap="square" lIns="0" tIns="103505" rIns="0" bIns="0" rtlCol="0">
            <a:spAutoFit/>
          </a:bodyPr>
          <a:lstStyle/>
          <a:p>
            <a:pPr marL="332740" indent="-320040">
              <a:lnSpc>
                <a:spcPct val="100000"/>
              </a:lnSpc>
              <a:spcBef>
                <a:spcPts val="815"/>
              </a:spcBef>
              <a:buClr>
                <a:srgbClr val="438086"/>
              </a:buClr>
              <a:buSzPct val="58928"/>
              <a:buFont typeface="Wingdings"/>
              <a:buChar char=""/>
              <a:tabLst>
                <a:tab pos="332740" algn="l"/>
              </a:tabLst>
            </a:pPr>
            <a:r>
              <a:rPr sz="2800" spc="-5" dirty="0">
                <a:latin typeface="Times New Roman"/>
                <a:cs typeface="Times New Roman"/>
              </a:rPr>
              <a:t>Used to </a:t>
            </a:r>
            <a:r>
              <a:rPr sz="2800" dirty="0">
                <a:latin typeface="Times New Roman"/>
                <a:cs typeface="Times New Roman"/>
              </a:rPr>
              <a:t>bound </a:t>
            </a:r>
            <a:r>
              <a:rPr sz="2800" spc="-5" dirty="0">
                <a:solidFill>
                  <a:srgbClr val="0000FF"/>
                </a:solidFill>
                <a:latin typeface="Times New Roman"/>
                <a:cs typeface="Times New Roman"/>
              </a:rPr>
              <a:t>worst-case </a:t>
            </a:r>
            <a:r>
              <a:rPr sz="2800" dirty="0">
                <a:latin typeface="Times New Roman"/>
                <a:cs typeface="Times New Roman"/>
              </a:rPr>
              <a:t>running</a:t>
            </a:r>
            <a:r>
              <a:rPr sz="2800" spc="-50" dirty="0">
                <a:latin typeface="Times New Roman"/>
                <a:cs typeface="Times New Roman"/>
              </a:rPr>
              <a:t> </a:t>
            </a:r>
            <a:r>
              <a:rPr sz="2800" spc="-10" dirty="0">
                <a:latin typeface="Times New Roman"/>
                <a:cs typeface="Times New Roman"/>
              </a:rPr>
              <a:t>times</a:t>
            </a:r>
            <a:endParaRPr sz="2800" dirty="0">
              <a:latin typeface="Times New Roman"/>
              <a:cs typeface="Times New Roman"/>
            </a:endParaRPr>
          </a:p>
          <a:p>
            <a:pPr marL="377825">
              <a:lnSpc>
                <a:spcPct val="100000"/>
              </a:lnSpc>
              <a:spcBef>
                <a:spcPts val="615"/>
              </a:spcBef>
            </a:pPr>
            <a:r>
              <a:rPr sz="1650" spc="345" dirty="0">
                <a:solidFill>
                  <a:srgbClr val="53548A"/>
                </a:solidFill>
                <a:latin typeface="Arial"/>
                <a:cs typeface="Arial"/>
              </a:rPr>
              <a:t></a:t>
            </a:r>
            <a:r>
              <a:rPr sz="1650" spc="-145" dirty="0">
                <a:solidFill>
                  <a:srgbClr val="53548A"/>
                </a:solidFill>
                <a:latin typeface="Arial"/>
                <a:cs typeface="Arial"/>
              </a:rPr>
              <a:t> </a:t>
            </a:r>
            <a:r>
              <a:rPr sz="2400" spc="-5" dirty="0">
                <a:latin typeface="Times New Roman"/>
                <a:cs typeface="Times New Roman"/>
              </a:rPr>
              <a:t>Implies </a:t>
            </a:r>
            <a:r>
              <a:rPr sz="2400" dirty="0">
                <a:latin typeface="Times New Roman"/>
                <a:cs typeface="Times New Roman"/>
              </a:rPr>
              <a:t>an </a:t>
            </a:r>
            <a:r>
              <a:rPr sz="2400" dirty="0">
                <a:solidFill>
                  <a:srgbClr val="0000FF"/>
                </a:solidFill>
                <a:latin typeface="Times New Roman"/>
                <a:cs typeface="Times New Roman"/>
              </a:rPr>
              <a:t>upper bound </a:t>
            </a:r>
            <a:r>
              <a:rPr sz="2400" spc="-5" dirty="0">
                <a:latin typeface="Times New Roman"/>
                <a:cs typeface="Times New Roman"/>
              </a:rPr>
              <a:t>runtime </a:t>
            </a:r>
            <a:r>
              <a:rPr sz="2400" spc="-5" dirty="0">
                <a:solidFill>
                  <a:srgbClr val="0000FF"/>
                </a:solidFill>
                <a:latin typeface="Times New Roman"/>
                <a:cs typeface="Times New Roman"/>
              </a:rPr>
              <a:t>for </a:t>
            </a:r>
            <a:r>
              <a:rPr sz="2400" spc="5" dirty="0">
                <a:solidFill>
                  <a:srgbClr val="0000FF"/>
                </a:solidFill>
                <a:latin typeface="Times New Roman"/>
                <a:cs typeface="Times New Roman"/>
              </a:rPr>
              <a:t>arbitrary </a:t>
            </a:r>
            <a:r>
              <a:rPr sz="2400" dirty="0">
                <a:solidFill>
                  <a:srgbClr val="0000FF"/>
                </a:solidFill>
                <a:latin typeface="Times New Roman"/>
                <a:cs typeface="Times New Roman"/>
              </a:rPr>
              <a:t>inputs </a:t>
            </a:r>
            <a:r>
              <a:rPr sz="2400" spc="-5" dirty="0">
                <a:latin typeface="Times New Roman"/>
                <a:cs typeface="Times New Roman"/>
              </a:rPr>
              <a:t>as </a:t>
            </a:r>
            <a:r>
              <a:rPr sz="2400" spc="-45" dirty="0">
                <a:latin typeface="Times New Roman"/>
                <a:cs typeface="Times New Roman"/>
              </a:rPr>
              <a:t>well</a:t>
            </a:r>
            <a:endParaRPr sz="2400" dirty="0">
              <a:latin typeface="Times New Roman"/>
              <a:cs typeface="Times New Roman"/>
            </a:endParaRPr>
          </a:p>
          <a:p>
            <a:pPr>
              <a:lnSpc>
                <a:spcPct val="100000"/>
              </a:lnSpc>
            </a:pPr>
            <a:endParaRPr sz="2600" dirty="0">
              <a:latin typeface="Times New Roman"/>
              <a:cs typeface="Times New Roman"/>
            </a:endParaRPr>
          </a:p>
          <a:p>
            <a:pPr marL="332740" indent="-320040">
              <a:lnSpc>
                <a:spcPct val="100000"/>
              </a:lnSpc>
              <a:spcBef>
                <a:spcPts val="1755"/>
              </a:spcBef>
              <a:buClr>
                <a:srgbClr val="438086"/>
              </a:buClr>
              <a:buSzPct val="58928"/>
              <a:buFont typeface="Wingdings"/>
              <a:buChar char=""/>
              <a:tabLst>
                <a:tab pos="332740" algn="l"/>
              </a:tabLst>
            </a:pPr>
            <a:r>
              <a:rPr sz="2800" spc="-10" dirty="0">
                <a:latin typeface="Times New Roman"/>
                <a:cs typeface="Times New Roman"/>
              </a:rPr>
              <a:t>Example:</a:t>
            </a:r>
            <a:endParaRPr sz="2800" dirty="0">
              <a:latin typeface="Times New Roman"/>
              <a:cs typeface="Times New Roman"/>
            </a:endParaRPr>
          </a:p>
          <a:p>
            <a:pPr marL="927100">
              <a:lnSpc>
                <a:spcPct val="100000"/>
              </a:lnSpc>
              <a:spcBef>
                <a:spcPts val="620"/>
              </a:spcBef>
            </a:pPr>
            <a:r>
              <a:rPr sz="2400" spc="-5" dirty="0">
                <a:latin typeface="Times New Roman"/>
                <a:cs typeface="Times New Roman"/>
              </a:rPr>
              <a:t>“</a:t>
            </a:r>
            <a:r>
              <a:rPr sz="2400" spc="-5" dirty="0">
                <a:solidFill>
                  <a:srgbClr val="FF0000"/>
                </a:solidFill>
                <a:latin typeface="Times New Roman"/>
                <a:cs typeface="Times New Roman"/>
              </a:rPr>
              <a:t>Insertion sort has </a:t>
            </a:r>
            <a:r>
              <a:rPr sz="2400" spc="-5" dirty="0">
                <a:solidFill>
                  <a:srgbClr val="0000FF"/>
                </a:solidFill>
                <a:latin typeface="Times New Roman"/>
                <a:cs typeface="Times New Roman"/>
              </a:rPr>
              <a:t>worst-case </a:t>
            </a:r>
            <a:r>
              <a:rPr sz="2400" spc="-5" dirty="0">
                <a:solidFill>
                  <a:srgbClr val="FF0000"/>
                </a:solidFill>
                <a:latin typeface="Times New Roman"/>
                <a:cs typeface="Times New Roman"/>
              </a:rPr>
              <a:t>runtime </a:t>
            </a:r>
            <a:r>
              <a:rPr sz="2400" dirty="0">
                <a:solidFill>
                  <a:srgbClr val="FF0000"/>
                </a:solidFill>
                <a:latin typeface="Times New Roman"/>
                <a:cs typeface="Times New Roman"/>
              </a:rPr>
              <a:t>of</a:t>
            </a:r>
            <a:r>
              <a:rPr sz="2400" spc="-70" dirty="0">
                <a:solidFill>
                  <a:srgbClr val="FF0000"/>
                </a:solidFill>
                <a:latin typeface="Times New Roman"/>
                <a:cs typeface="Times New Roman"/>
              </a:rPr>
              <a:t> </a:t>
            </a:r>
            <a:r>
              <a:rPr sz="2400" spc="-5" dirty="0">
                <a:solidFill>
                  <a:srgbClr val="0000FF"/>
                </a:solidFill>
                <a:latin typeface="Times New Roman"/>
                <a:cs typeface="Times New Roman"/>
              </a:rPr>
              <a:t>O(n</a:t>
            </a:r>
            <a:r>
              <a:rPr sz="2400" spc="-7" baseline="24305" dirty="0">
                <a:solidFill>
                  <a:srgbClr val="0000FF"/>
                </a:solidFill>
                <a:latin typeface="Times New Roman"/>
                <a:cs typeface="Times New Roman"/>
              </a:rPr>
              <a:t>2</a:t>
            </a:r>
            <a:r>
              <a:rPr sz="2400" spc="-5" dirty="0">
                <a:solidFill>
                  <a:srgbClr val="0000FF"/>
                </a:solidFill>
                <a:latin typeface="Times New Roman"/>
                <a:cs typeface="Times New Roman"/>
              </a:rPr>
              <a:t>)</a:t>
            </a:r>
            <a:r>
              <a:rPr sz="2400" spc="-5" dirty="0">
                <a:latin typeface="Times New Roman"/>
                <a:cs typeface="Times New Roman"/>
              </a:rPr>
              <a:t>”</a:t>
            </a:r>
            <a:endParaRPr sz="2400" dirty="0">
              <a:latin typeface="Times New Roman"/>
              <a:cs typeface="Times New Roman"/>
            </a:endParaRPr>
          </a:p>
          <a:p>
            <a:pPr>
              <a:lnSpc>
                <a:spcPct val="100000"/>
              </a:lnSpc>
              <a:spcBef>
                <a:spcPts val="55"/>
              </a:spcBef>
            </a:pPr>
            <a:endParaRPr sz="3500" dirty="0">
              <a:latin typeface="Times New Roman"/>
              <a:cs typeface="Times New Roman"/>
            </a:endParaRPr>
          </a:p>
          <a:p>
            <a:pPr marL="377825" marR="88265" indent="548640">
              <a:lnSpc>
                <a:spcPct val="100000"/>
              </a:lnSpc>
            </a:pPr>
            <a:r>
              <a:rPr sz="2400" u="heavy" spc="-5" dirty="0">
                <a:uFill>
                  <a:solidFill>
                    <a:srgbClr val="000000"/>
                  </a:solidFill>
                </a:uFill>
                <a:latin typeface="Times New Roman"/>
                <a:cs typeface="Times New Roman"/>
              </a:rPr>
              <a:t>Note</a:t>
            </a:r>
            <a:r>
              <a:rPr sz="2400" spc="-5" dirty="0">
                <a:latin typeface="Times New Roman"/>
                <a:cs typeface="Times New Roman"/>
              </a:rPr>
              <a:t>: This </a:t>
            </a:r>
            <a:r>
              <a:rPr sz="2400" spc="-5" dirty="0">
                <a:solidFill>
                  <a:srgbClr val="0000FF"/>
                </a:solidFill>
                <a:latin typeface="Times New Roman"/>
                <a:cs typeface="Times New Roman"/>
              </a:rPr>
              <a:t>O(n</a:t>
            </a:r>
            <a:r>
              <a:rPr sz="2400" spc="-7" baseline="24305" dirty="0">
                <a:solidFill>
                  <a:srgbClr val="0000FF"/>
                </a:solidFill>
                <a:latin typeface="Times New Roman"/>
                <a:cs typeface="Times New Roman"/>
              </a:rPr>
              <a:t>2</a:t>
            </a:r>
            <a:r>
              <a:rPr sz="2400" spc="-5" dirty="0">
                <a:solidFill>
                  <a:srgbClr val="0000FF"/>
                </a:solidFill>
                <a:latin typeface="Times New Roman"/>
                <a:cs typeface="Times New Roman"/>
              </a:rPr>
              <a:t>) </a:t>
            </a:r>
            <a:r>
              <a:rPr sz="2400" dirty="0">
                <a:latin typeface="Times New Roman"/>
                <a:cs typeface="Times New Roman"/>
              </a:rPr>
              <a:t>upper bound also applies to its</a:t>
            </a:r>
            <a:r>
              <a:rPr sz="2400" spc="-170" dirty="0">
                <a:latin typeface="Times New Roman"/>
                <a:cs typeface="Times New Roman"/>
              </a:rPr>
              <a:t> </a:t>
            </a:r>
            <a:r>
              <a:rPr sz="2400" dirty="0">
                <a:latin typeface="Times New Roman"/>
                <a:cs typeface="Times New Roman"/>
              </a:rPr>
              <a:t>running  </a:t>
            </a:r>
            <a:r>
              <a:rPr sz="2400" spc="-5" dirty="0">
                <a:latin typeface="Times New Roman"/>
                <a:cs typeface="Times New Roman"/>
              </a:rPr>
              <a:t>time </a:t>
            </a:r>
            <a:r>
              <a:rPr sz="2400" dirty="0">
                <a:latin typeface="Times New Roman"/>
                <a:cs typeface="Times New Roman"/>
              </a:rPr>
              <a:t>on </a:t>
            </a:r>
            <a:r>
              <a:rPr sz="2400" dirty="0">
                <a:solidFill>
                  <a:srgbClr val="0000FF"/>
                </a:solidFill>
                <a:latin typeface="Times New Roman"/>
                <a:cs typeface="Times New Roman"/>
              </a:rPr>
              <a:t>every</a:t>
            </a:r>
            <a:r>
              <a:rPr sz="2400" spc="-40" dirty="0">
                <a:solidFill>
                  <a:srgbClr val="0000FF"/>
                </a:solidFill>
                <a:latin typeface="Times New Roman"/>
                <a:cs typeface="Times New Roman"/>
              </a:rPr>
              <a:t> </a:t>
            </a:r>
            <a:r>
              <a:rPr sz="2400" dirty="0">
                <a:solidFill>
                  <a:srgbClr val="0000FF"/>
                </a:solidFill>
                <a:latin typeface="Times New Roman"/>
                <a:cs typeface="Times New Roman"/>
              </a:rPr>
              <a:t>input.</a:t>
            </a:r>
            <a:endParaRPr sz="2400" dirty="0">
              <a:latin typeface="Times New Roman"/>
              <a:cs typeface="Times New Roman"/>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1234439"/>
            <a:ext cx="9144000" cy="320040"/>
          </a:xfrm>
          <a:custGeom>
            <a:avLst/>
            <a:gdLst/>
            <a:ahLst/>
            <a:cxnLst/>
            <a:rect l="l" t="t" r="r" b="b"/>
            <a:pathLst>
              <a:path w="9144000" h="320040">
                <a:moveTo>
                  <a:pt x="0" y="320039"/>
                </a:moveTo>
                <a:lnTo>
                  <a:pt x="9144000" y="320039"/>
                </a:lnTo>
                <a:lnTo>
                  <a:pt x="9144000" y="0"/>
                </a:lnTo>
                <a:lnTo>
                  <a:pt x="0" y="0"/>
                </a:lnTo>
                <a:lnTo>
                  <a:pt x="0" y="320039"/>
                </a:lnTo>
                <a:close/>
              </a:path>
            </a:pathLst>
          </a:custGeom>
          <a:solidFill>
            <a:srgbClr val="FFFFFF"/>
          </a:solidFill>
        </p:spPr>
        <p:txBody>
          <a:bodyPr wrap="square" lIns="0" tIns="0" rIns="0" bIns="0" rtlCol="0"/>
          <a:lstStyle/>
          <a:p>
            <a:endParaRPr/>
          </a:p>
        </p:txBody>
      </p:sp>
      <p:sp>
        <p:nvSpPr>
          <p:cNvPr id="3" name="object 3"/>
          <p:cNvSpPr/>
          <p:nvPr/>
        </p:nvSpPr>
        <p:spPr>
          <a:xfrm>
            <a:off x="0" y="1280160"/>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438086"/>
          </a:solidFill>
        </p:spPr>
        <p:txBody>
          <a:bodyPr wrap="square" lIns="0" tIns="0" rIns="0" bIns="0" rtlCol="0"/>
          <a:lstStyle/>
          <a:p>
            <a:endParaRPr/>
          </a:p>
        </p:txBody>
      </p:sp>
      <p:sp>
        <p:nvSpPr>
          <p:cNvPr id="4" name="object 4"/>
          <p:cNvSpPr/>
          <p:nvPr/>
        </p:nvSpPr>
        <p:spPr>
          <a:xfrm>
            <a:off x="0" y="1280160"/>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438086"/>
          </a:solidFill>
        </p:spPr>
        <p:txBody>
          <a:bodyPr wrap="square" lIns="0" tIns="0" rIns="0" bIns="0" rtlCol="0"/>
          <a:lstStyle/>
          <a:p>
            <a:endParaRPr/>
          </a:p>
        </p:txBody>
      </p:sp>
      <p:sp>
        <p:nvSpPr>
          <p:cNvPr id="5" name="object 5"/>
          <p:cNvSpPr/>
          <p:nvPr/>
        </p:nvSpPr>
        <p:spPr>
          <a:xfrm>
            <a:off x="590550" y="1280160"/>
            <a:ext cx="8553450" cy="228600"/>
          </a:xfrm>
          <a:custGeom>
            <a:avLst/>
            <a:gdLst/>
            <a:ahLst/>
            <a:cxnLst/>
            <a:rect l="l" t="t" r="r" b="b"/>
            <a:pathLst>
              <a:path w="8553450" h="228600">
                <a:moveTo>
                  <a:pt x="0" y="0"/>
                </a:moveTo>
                <a:lnTo>
                  <a:pt x="8553450" y="0"/>
                </a:lnTo>
                <a:lnTo>
                  <a:pt x="8553450" y="228600"/>
                </a:lnTo>
                <a:lnTo>
                  <a:pt x="0" y="228600"/>
                </a:lnTo>
                <a:lnTo>
                  <a:pt x="0" y="0"/>
                </a:lnTo>
                <a:close/>
              </a:path>
            </a:pathLst>
          </a:custGeom>
          <a:solidFill>
            <a:srgbClr val="53548A"/>
          </a:solidFill>
        </p:spPr>
        <p:txBody>
          <a:bodyPr wrap="square" lIns="0" tIns="0" rIns="0" bIns="0" rtlCol="0"/>
          <a:lstStyle/>
          <a:p>
            <a:endParaRPr/>
          </a:p>
        </p:txBody>
      </p:sp>
      <p:sp>
        <p:nvSpPr>
          <p:cNvPr id="6" name="object 6"/>
          <p:cNvSpPr/>
          <p:nvPr/>
        </p:nvSpPr>
        <p:spPr>
          <a:xfrm>
            <a:off x="590550" y="1280160"/>
            <a:ext cx="8553450" cy="228600"/>
          </a:xfrm>
          <a:custGeom>
            <a:avLst/>
            <a:gdLst/>
            <a:ahLst/>
            <a:cxnLst/>
            <a:rect l="l" t="t" r="r" b="b"/>
            <a:pathLst>
              <a:path w="8553450" h="228600">
                <a:moveTo>
                  <a:pt x="0" y="0"/>
                </a:moveTo>
                <a:lnTo>
                  <a:pt x="8553450" y="0"/>
                </a:lnTo>
                <a:lnTo>
                  <a:pt x="8553450" y="228600"/>
                </a:lnTo>
                <a:lnTo>
                  <a:pt x="0" y="228600"/>
                </a:lnTo>
                <a:lnTo>
                  <a:pt x="0" y="0"/>
                </a:lnTo>
                <a:close/>
              </a:path>
            </a:pathLst>
          </a:custGeom>
          <a:solidFill>
            <a:srgbClr val="53548A"/>
          </a:solidFill>
        </p:spPr>
        <p:txBody>
          <a:bodyPr wrap="square" lIns="0" tIns="0" rIns="0" bIns="0" rtlCol="0"/>
          <a:lstStyle/>
          <a:p>
            <a:endParaRPr/>
          </a:p>
        </p:txBody>
      </p:sp>
      <p:sp>
        <p:nvSpPr>
          <p:cNvPr id="7" name="object 7"/>
          <p:cNvSpPr/>
          <p:nvPr/>
        </p:nvSpPr>
        <p:spPr>
          <a:xfrm>
            <a:off x="722376" y="6227064"/>
            <a:ext cx="8080248" cy="97535"/>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762000" y="6248400"/>
            <a:ext cx="8001000" cy="0"/>
          </a:xfrm>
          <a:custGeom>
            <a:avLst/>
            <a:gdLst/>
            <a:ahLst/>
            <a:cxnLst/>
            <a:rect l="l" t="t" r="r" b="b"/>
            <a:pathLst>
              <a:path w="8001000">
                <a:moveTo>
                  <a:pt x="0" y="0"/>
                </a:moveTo>
                <a:lnTo>
                  <a:pt x="8001000" y="0"/>
                </a:lnTo>
              </a:path>
            </a:pathLst>
          </a:custGeom>
          <a:ln w="19050">
            <a:solidFill>
              <a:srgbClr val="53548A"/>
            </a:solidFill>
          </a:ln>
        </p:spPr>
        <p:txBody>
          <a:bodyPr wrap="square" lIns="0" tIns="0" rIns="0" bIns="0" rtlCol="0"/>
          <a:lstStyle/>
          <a:p>
            <a:endParaRPr/>
          </a:p>
        </p:txBody>
      </p:sp>
      <p:sp>
        <p:nvSpPr>
          <p:cNvPr id="9" name="object 9"/>
          <p:cNvSpPr txBox="1">
            <a:spLocks noGrp="1"/>
          </p:cNvSpPr>
          <p:nvPr>
            <p:ph type="title"/>
          </p:nvPr>
        </p:nvSpPr>
        <p:spPr>
          <a:xfrm>
            <a:off x="688340" y="453644"/>
            <a:ext cx="7515225" cy="513715"/>
          </a:xfrm>
          <a:prstGeom prst="rect">
            <a:avLst/>
          </a:prstGeom>
        </p:spPr>
        <p:txBody>
          <a:bodyPr vert="horz" wrap="square" lIns="0" tIns="13335" rIns="0" bIns="0" rtlCol="0">
            <a:spAutoFit/>
          </a:bodyPr>
          <a:lstStyle/>
          <a:p>
            <a:pPr marL="12700">
              <a:lnSpc>
                <a:spcPct val="100000"/>
              </a:lnSpc>
              <a:spcBef>
                <a:spcPts val="105"/>
              </a:spcBef>
            </a:pPr>
            <a:r>
              <a:rPr sz="3200" dirty="0"/>
              <a:t>Using O-Notation </a:t>
            </a:r>
            <a:r>
              <a:rPr sz="3200" spc="-5" dirty="0"/>
              <a:t>to </a:t>
            </a:r>
            <a:r>
              <a:rPr sz="3200" dirty="0"/>
              <a:t>Describe Running</a:t>
            </a:r>
            <a:r>
              <a:rPr sz="3200" spc="-180" dirty="0"/>
              <a:t> </a:t>
            </a:r>
            <a:r>
              <a:rPr sz="3200" spc="-20" dirty="0"/>
              <a:t>Times</a:t>
            </a:r>
            <a:endParaRPr sz="3200"/>
          </a:p>
        </p:txBody>
      </p:sp>
      <p:sp>
        <p:nvSpPr>
          <p:cNvPr id="10" name="object 10"/>
          <p:cNvSpPr txBox="1"/>
          <p:nvPr/>
        </p:nvSpPr>
        <p:spPr>
          <a:xfrm>
            <a:off x="688340" y="1544828"/>
            <a:ext cx="7954009" cy="3810635"/>
          </a:xfrm>
          <a:prstGeom prst="rect">
            <a:avLst/>
          </a:prstGeom>
        </p:spPr>
        <p:txBody>
          <a:bodyPr vert="horz" wrap="square" lIns="0" tIns="12065" rIns="0" bIns="0" rtlCol="0">
            <a:spAutoFit/>
          </a:bodyPr>
          <a:lstStyle/>
          <a:p>
            <a:pPr marL="332105" indent="-319405">
              <a:lnSpc>
                <a:spcPct val="100000"/>
              </a:lnSpc>
              <a:spcBef>
                <a:spcPts val="95"/>
              </a:spcBef>
              <a:buClr>
                <a:srgbClr val="438086"/>
              </a:buClr>
              <a:buSzPct val="58928"/>
              <a:buFont typeface="Wingdings"/>
              <a:buChar char=""/>
              <a:tabLst>
                <a:tab pos="332740" algn="l"/>
              </a:tabLst>
            </a:pPr>
            <a:r>
              <a:rPr sz="2800" spc="-5" dirty="0">
                <a:solidFill>
                  <a:srgbClr val="0000FF"/>
                </a:solidFill>
                <a:latin typeface="Times New Roman"/>
                <a:cs typeface="Times New Roman"/>
              </a:rPr>
              <a:t>Abuse </a:t>
            </a:r>
            <a:r>
              <a:rPr sz="2800" spc="-5" dirty="0">
                <a:latin typeface="Times New Roman"/>
                <a:cs typeface="Times New Roman"/>
              </a:rPr>
              <a:t>to say </a:t>
            </a:r>
            <a:r>
              <a:rPr sz="2800" dirty="0">
                <a:latin typeface="Times New Roman"/>
                <a:cs typeface="Times New Roman"/>
              </a:rPr>
              <a:t>“</a:t>
            </a:r>
            <a:r>
              <a:rPr sz="2800" dirty="0">
                <a:solidFill>
                  <a:srgbClr val="0000FF"/>
                </a:solidFill>
                <a:latin typeface="Times New Roman"/>
                <a:cs typeface="Times New Roman"/>
              </a:rPr>
              <a:t>running </a:t>
            </a:r>
            <a:r>
              <a:rPr sz="2800" spc="-10" dirty="0">
                <a:solidFill>
                  <a:srgbClr val="0000FF"/>
                </a:solidFill>
                <a:latin typeface="Times New Roman"/>
                <a:cs typeface="Times New Roman"/>
              </a:rPr>
              <a:t>time </a:t>
            </a:r>
            <a:r>
              <a:rPr sz="2800" dirty="0">
                <a:solidFill>
                  <a:srgbClr val="0000FF"/>
                </a:solidFill>
                <a:latin typeface="Times New Roman"/>
                <a:cs typeface="Times New Roman"/>
              </a:rPr>
              <a:t>of </a:t>
            </a:r>
            <a:r>
              <a:rPr sz="2800" spc="-5" dirty="0">
                <a:solidFill>
                  <a:srgbClr val="0000FF"/>
                </a:solidFill>
                <a:latin typeface="Times New Roman"/>
                <a:cs typeface="Times New Roman"/>
              </a:rPr>
              <a:t>insertion </a:t>
            </a:r>
            <a:r>
              <a:rPr sz="2800" dirty="0">
                <a:solidFill>
                  <a:srgbClr val="0000FF"/>
                </a:solidFill>
                <a:latin typeface="Times New Roman"/>
                <a:cs typeface="Times New Roman"/>
              </a:rPr>
              <a:t>sort </a:t>
            </a:r>
            <a:r>
              <a:rPr sz="2800" spc="-5" dirty="0">
                <a:solidFill>
                  <a:srgbClr val="0000FF"/>
                </a:solidFill>
                <a:latin typeface="Times New Roman"/>
                <a:cs typeface="Times New Roman"/>
              </a:rPr>
              <a:t>is</a:t>
            </a:r>
            <a:r>
              <a:rPr sz="2800" spc="-45" dirty="0">
                <a:solidFill>
                  <a:srgbClr val="0000FF"/>
                </a:solidFill>
                <a:latin typeface="Times New Roman"/>
                <a:cs typeface="Times New Roman"/>
              </a:rPr>
              <a:t> </a:t>
            </a:r>
            <a:r>
              <a:rPr sz="2800" dirty="0">
                <a:solidFill>
                  <a:srgbClr val="0000FF"/>
                </a:solidFill>
                <a:latin typeface="Times New Roman"/>
                <a:cs typeface="Times New Roman"/>
              </a:rPr>
              <a:t>O(n</a:t>
            </a:r>
            <a:r>
              <a:rPr sz="2775" baseline="25525" dirty="0">
                <a:solidFill>
                  <a:srgbClr val="0000FF"/>
                </a:solidFill>
                <a:latin typeface="Times New Roman"/>
                <a:cs typeface="Times New Roman"/>
              </a:rPr>
              <a:t>2</a:t>
            </a:r>
            <a:r>
              <a:rPr sz="2800" dirty="0">
                <a:solidFill>
                  <a:srgbClr val="0000FF"/>
                </a:solidFill>
                <a:latin typeface="Times New Roman"/>
                <a:cs typeface="Times New Roman"/>
              </a:rPr>
              <a:t>)</a:t>
            </a:r>
            <a:r>
              <a:rPr sz="2800" dirty="0">
                <a:latin typeface="Times New Roman"/>
                <a:cs typeface="Times New Roman"/>
              </a:rPr>
              <a:t>”</a:t>
            </a:r>
            <a:endParaRPr sz="2800">
              <a:latin typeface="Times New Roman"/>
              <a:cs typeface="Times New Roman"/>
            </a:endParaRPr>
          </a:p>
          <a:p>
            <a:pPr>
              <a:lnSpc>
                <a:spcPct val="100000"/>
              </a:lnSpc>
              <a:spcBef>
                <a:spcPts val="50"/>
              </a:spcBef>
              <a:buClr>
                <a:srgbClr val="438086"/>
              </a:buClr>
              <a:buFont typeface="Wingdings"/>
              <a:buChar char=""/>
            </a:pPr>
            <a:endParaRPr sz="4100">
              <a:latin typeface="Times New Roman"/>
              <a:cs typeface="Times New Roman"/>
            </a:endParaRPr>
          </a:p>
          <a:p>
            <a:pPr marL="332105" marR="47625" indent="-319405">
              <a:lnSpc>
                <a:spcPct val="100000"/>
              </a:lnSpc>
              <a:buClr>
                <a:srgbClr val="438086"/>
              </a:buClr>
              <a:buSzPct val="58928"/>
              <a:buFont typeface="Wingdings"/>
              <a:buChar char=""/>
              <a:tabLst>
                <a:tab pos="332740" algn="l"/>
              </a:tabLst>
            </a:pPr>
            <a:r>
              <a:rPr sz="2800" dirty="0">
                <a:latin typeface="Times New Roman"/>
                <a:cs typeface="Times New Roman"/>
              </a:rPr>
              <a:t>For </a:t>
            </a:r>
            <a:r>
              <a:rPr sz="2800" spc="-5" dirty="0">
                <a:latin typeface="Times New Roman"/>
                <a:cs typeface="Times New Roman"/>
              </a:rPr>
              <a:t>a given </a:t>
            </a:r>
            <a:r>
              <a:rPr sz="2800" dirty="0">
                <a:solidFill>
                  <a:srgbClr val="0000FF"/>
                </a:solidFill>
                <a:latin typeface="Times New Roman"/>
                <a:cs typeface="Times New Roman"/>
              </a:rPr>
              <a:t>n</a:t>
            </a:r>
            <a:r>
              <a:rPr sz="2800" dirty="0">
                <a:latin typeface="Times New Roman"/>
                <a:cs typeface="Times New Roman"/>
              </a:rPr>
              <a:t>, the </a:t>
            </a:r>
            <a:r>
              <a:rPr sz="2800" spc="-10" dirty="0">
                <a:solidFill>
                  <a:srgbClr val="0000FF"/>
                </a:solidFill>
                <a:latin typeface="Times New Roman"/>
                <a:cs typeface="Times New Roman"/>
              </a:rPr>
              <a:t>actual </a:t>
            </a:r>
            <a:r>
              <a:rPr sz="2800" dirty="0">
                <a:latin typeface="Times New Roman"/>
                <a:cs typeface="Times New Roman"/>
              </a:rPr>
              <a:t>running </a:t>
            </a:r>
            <a:r>
              <a:rPr sz="2800" spc="-10" dirty="0">
                <a:latin typeface="Times New Roman"/>
                <a:cs typeface="Times New Roman"/>
              </a:rPr>
              <a:t>time </a:t>
            </a:r>
            <a:r>
              <a:rPr sz="2800" i="1" u="heavy" spc="-5" dirty="0">
                <a:uFill>
                  <a:solidFill>
                    <a:srgbClr val="000000"/>
                  </a:solidFill>
                </a:uFill>
                <a:latin typeface="Times New Roman"/>
                <a:cs typeface="Times New Roman"/>
              </a:rPr>
              <a:t>depends </a:t>
            </a:r>
            <a:r>
              <a:rPr sz="2800" i="1" u="heavy" dirty="0">
                <a:uFill>
                  <a:solidFill>
                    <a:srgbClr val="000000"/>
                  </a:solidFill>
                </a:uFill>
                <a:latin typeface="Times New Roman"/>
                <a:cs typeface="Times New Roman"/>
              </a:rPr>
              <a:t>on</a:t>
            </a:r>
            <a:r>
              <a:rPr sz="2800" i="1" dirty="0">
                <a:latin typeface="Times New Roman"/>
                <a:cs typeface="Times New Roman"/>
              </a:rPr>
              <a:t> the  </a:t>
            </a:r>
            <a:r>
              <a:rPr sz="2800" i="1" spc="-5" dirty="0">
                <a:latin typeface="Times New Roman"/>
                <a:cs typeface="Times New Roman"/>
              </a:rPr>
              <a:t>particular </a:t>
            </a:r>
            <a:r>
              <a:rPr sz="2800" i="1" dirty="0">
                <a:latin typeface="Times New Roman"/>
                <a:cs typeface="Times New Roman"/>
              </a:rPr>
              <a:t>input </a:t>
            </a:r>
            <a:r>
              <a:rPr sz="2800" dirty="0">
                <a:latin typeface="Times New Roman"/>
                <a:cs typeface="Times New Roman"/>
              </a:rPr>
              <a:t>of </a:t>
            </a:r>
            <a:r>
              <a:rPr sz="2800" spc="-5" dirty="0">
                <a:latin typeface="Times New Roman"/>
                <a:cs typeface="Times New Roman"/>
              </a:rPr>
              <a:t>size</a:t>
            </a:r>
            <a:r>
              <a:rPr sz="2800" spc="-70" dirty="0">
                <a:latin typeface="Times New Roman"/>
                <a:cs typeface="Times New Roman"/>
              </a:rPr>
              <a:t> </a:t>
            </a:r>
            <a:r>
              <a:rPr sz="2800" spc="-5" dirty="0">
                <a:solidFill>
                  <a:srgbClr val="0000FF"/>
                </a:solidFill>
                <a:latin typeface="Times New Roman"/>
                <a:cs typeface="Times New Roman"/>
              </a:rPr>
              <a:t>n</a:t>
            </a:r>
            <a:endParaRPr sz="2800">
              <a:latin typeface="Times New Roman"/>
              <a:cs typeface="Times New Roman"/>
            </a:endParaRPr>
          </a:p>
          <a:p>
            <a:pPr marL="377825">
              <a:lnSpc>
                <a:spcPct val="100000"/>
              </a:lnSpc>
              <a:spcBef>
                <a:spcPts val="615"/>
              </a:spcBef>
            </a:pPr>
            <a:r>
              <a:rPr sz="1650" spc="345" dirty="0">
                <a:solidFill>
                  <a:srgbClr val="53548A"/>
                </a:solidFill>
                <a:latin typeface="Arial"/>
                <a:cs typeface="Arial"/>
              </a:rPr>
              <a:t></a:t>
            </a:r>
            <a:r>
              <a:rPr sz="1650" spc="-135" dirty="0">
                <a:solidFill>
                  <a:srgbClr val="53548A"/>
                </a:solidFill>
                <a:latin typeface="Arial"/>
                <a:cs typeface="Arial"/>
              </a:rPr>
              <a:t> </a:t>
            </a:r>
            <a:r>
              <a:rPr sz="2400" dirty="0">
                <a:latin typeface="Times New Roman"/>
                <a:cs typeface="Times New Roman"/>
              </a:rPr>
              <a:t>i.e., running </a:t>
            </a:r>
            <a:r>
              <a:rPr sz="2400" spc="-5" dirty="0">
                <a:latin typeface="Times New Roman"/>
                <a:cs typeface="Times New Roman"/>
              </a:rPr>
              <a:t>time </a:t>
            </a:r>
            <a:r>
              <a:rPr sz="2400" dirty="0">
                <a:latin typeface="Times New Roman"/>
                <a:cs typeface="Times New Roman"/>
              </a:rPr>
              <a:t>is not only a function of n</a:t>
            </a:r>
            <a:endParaRPr sz="2400">
              <a:latin typeface="Times New Roman"/>
              <a:cs typeface="Times New Roman"/>
            </a:endParaRPr>
          </a:p>
          <a:p>
            <a:pPr>
              <a:lnSpc>
                <a:spcPct val="100000"/>
              </a:lnSpc>
            </a:pPr>
            <a:endParaRPr sz="2600">
              <a:latin typeface="Times New Roman"/>
              <a:cs typeface="Times New Roman"/>
            </a:endParaRPr>
          </a:p>
          <a:p>
            <a:pPr marL="332740" marR="146685" indent="-320040">
              <a:lnSpc>
                <a:spcPct val="100000"/>
              </a:lnSpc>
              <a:spcBef>
                <a:spcPts val="1760"/>
              </a:spcBef>
              <a:buClr>
                <a:srgbClr val="438086"/>
              </a:buClr>
              <a:buSzPct val="58928"/>
              <a:buFont typeface="Wingdings"/>
              <a:buChar char=""/>
              <a:tabLst>
                <a:tab pos="332740" algn="l"/>
              </a:tabLst>
            </a:pPr>
            <a:r>
              <a:rPr sz="2800" spc="-20" dirty="0">
                <a:latin typeface="Times New Roman"/>
                <a:cs typeface="Times New Roman"/>
              </a:rPr>
              <a:t>However, </a:t>
            </a:r>
            <a:r>
              <a:rPr sz="2800" spc="-5" dirty="0">
                <a:solidFill>
                  <a:srgbClr val="0000FF"/>
                </a:solidFill>
                <a:latin typeface="Times New Roman"/>
                <a:cs typeface="Times New Roman"/>
              </a:rPr>
              <a:t>worst-case </a:t>
            </a:r>
            <a:r>
              <a:rPr sz="2800" dirty="0">
                <a:latin typeface="Times New Roman"/>
                <a:cs typeface="Times New Roman"/>
              </a:rPr>
              <a:t>running </a:t>
            </a:r>
            <a:r>
              <a:rPr sz="2800" spc="-10" dirty="0">
                <a:latin typeface="Times New Roman"/>
                <a:cs typeface="Times New Roman"/>
              </a:rPr>
              <a:t>time </a:t>
            </a:r>
            <a:r>
              <a:rPr sz="2800" spc="-5" dirty="0">
                <a:latin typeface="Times New Roman"/>
                <a:cs typeface="Times New Roman"/>
              </a:rPr>
              <a:t>is </a:t>
            </a:r>
            <a:r>
              <a:rPr sz="2800" dirty="0">
                <a:latin typeface="Times New Roman"/>
                <a:cs typeface="Times New Roman"/>
              </a:rPr>
              <a:t>only </a:t>
            </a:r>
            <a:r>
              <a:rPr sz="2800" spc="-5" dirty="0">
                <a:latin typeface="Times New Roman"/>
                <a:cs typeface="Times New Roman"/>
              </a:rPr>
              <a:t>a </a:t>
            </a:r>
            <a:r>
              <a:rPr sz="2800" dirty="0">
                <a:latin typeface="Times New Roman"/>
                <a:cs typeface="Times New Roman"/>
              </a:rPr>
              <a:t>function  of</a:t>
            </a:r>
            <a:r>
              <a:rPr sz="2800" spc="-15" dirty="0">
                <a:latin typeface="Times New Roman"/>
                <a:cs typeface="Times New Roman"/>
              </a:rPr>
              <a:t> </a:t>
            </a:r>
            <a:r>
              <a:rPr sz="2800" spc="-5" dirty="0">
                <a:solidFill>
                  <a:srgbClr val="0000FF"/>
                </a:solidFill>
                <a:latin typeface="Times New Roman"/>
                <a:cs typeface="Times New Roman"/>
              </a:rPr>
              <a:t>n</a:t>
            </a:r>
            <a:endParaRPr sz="2800">
              <a:latin typeface="Times New Roman"/>
              <a:cs typeface="Times New Roman"/>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1280160"/>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438086"/>
          </a:solidFill>
        </p:spPr>
        <p:txBody>
          <a:bodyPr wrap="square" lIns="0" tIns="0" rIns="0" bIns="0" rtlCol="0"/>
          <a:lstStyle/>
          <a:p>
            <a:endParaRPr/>
          </a:p>
        </p:txBody>
      </p:sp>
      <p:sp>
        <p:nvSpPr>
          <p:cNvPr id="3" name="object 3"/>
          <p:cNvSpPr/>
          <p:nvPr/>
        </p:nvSpPr>
        <p:spPr>
          <a:xfrm>
            <a:off x="590550" y="1280160"/>
            <a:ext cx="8553450" cy="228600"/>
          </a:xfrm>
          <a:custGeom>
            <a:avLst/>
            <a:gdLst/>
            <a:ahLst/>
            <a:cxnLst/>
            <a:rect l="l" t="t" r="r" b="b"/>
            <a:pathLst>
              <a:path w="8553450" h="228600">
                <a:moveTo>
                  <a:pt x="0" y="0"/>
                </a:moveTo>
                <a:lnTo>
                  <a:pt x="8553450" y="0"/>
                </a:lnTo>
                <a:lnTo>
                  <a:pt x="8553450" y="228600"/>
                </a:lnTo>
                <a:lnTo>
                  <a:pt x="0" y="228600"/>
                </a:lnTo>
                <a:lnTo>
                  <a:pt x="0" y="0"/>
                </a:lnTo>
                <a:close/>
              </a:path>
            </a:pathLst>
          </a:custGeom>
          <a:solidFill>
            <a:srgbClr val="53548A"/>
          </a:solidFill>
        </p:spPr>
        <p:txBody>
          <a:bodyPr wrap="square" lIns="0" tIns="0" rIns="0" bIns="0" rtlCol="0"/>
          <a:lstStyle/>
          <a:p>
            <a:endParaRPr/>
          </a:p>
        </p:txBody>
      </p:sp>
      <p:sp>
        <p:nvSpPr>
          <p:cNvPr id="4" name="object 4"/>
          <p:cNvSpPr/>
          <p:nvPr/>
        </p:nvSpPr>
        <p:spPr>
          <a:xfrm>
            <a:off x="722376" y="6227064"/>
            <a:ext cx="8080248" cy="97535"/>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762000" y="6248400"/>
            <a:ext cx="8001000" cy="0"/>
          </a:xfrm>
          <a:custGeom>
            <a:avLst/>
            <a:gdLst/>
            <a:ahLst/>
            <a:cxnLst/>
            <a:rect l="l" t="t" r="r" b="b"/>
            <a:pathLst>
              <a:path w="8001000">
                <a:moveTo>
                  <a:pt x="0" y="0"/>
                </a:moveTo>
                <a:lnTo>
                  <a:pt x="8001000" y="0"/>
                </a:lnTo>
              </a:path>
            </a:pathLst>
          </a:custGeom>
          <a:ln w="19050">
            <a:solidFill>
              <a:srgbClr val="53548A"/>
            </a:solidFill>
          </a:ln>
        </p:spPr>
        <p:txBody>
          <a:bodyPr wrap="square" lIns="0" tIns="0" rIns="0" bIns="0" rtlCol="0"/>
          <a:lstStyle/>
          <a:p>
            <a:endParaRPr/>
          </a:p>
        </p:txBody>
      </p:sp>
      <p:sp>
        <p:nvSpPr>
          <p:cNvPr id="6" name="object 6"/>
          <p:cNvSpPr txBox="1">
            <a:spLocks noGrp="1"/>
          </p:cNvSpPr>
          <p:nvPr>
            <p:ph type="title"/>
          </p:nvPr>
        </p:nvSpPr>
        <p:spPr>
          <a:xfrm>
            <a:off x="688340" y="421640"/>
            <a:ext cx="6743065" cy="574040"/>
          </a:xfrm>
          <a:prstGeom prst="rect">
            <a:avLst/>
          </a:prstGeom>
        </p:spPr>
        <p:txBody>
          <a:bodyPr vert="horz" wrap="square" lIns="0" tIns="12700" rIns="0" bIns="0" rtlCol="0">
            <a:spAutoFit/>
          </a:bodyPr>
          <a:lstStyle/>
          <a:p>
            <a:pPr marL="12700">
              <a:lnSpc>
                <a:spcPct val="100000"/>
              </a:lnSpc>
              <a:spcBef>
                <a:spcPts val="100"/>
              </a:spcBef>
            </a:pPr>
            <a:r>
              <a:rPr sz="3600" i="1" spc="-5" dirty="0">
                <a:latin typeface="Times New Roman"/>
                <a:cs typeface="Times New Roman"/>
              </a:rPr>
              <a:t>O</a:t>
            </a:r>
            <a:r>
              <a:rPr sz="3600" spc="-5" dirty="0"/>
              <a:t>-notation: Asymptotic upper</a:t>
            </a:r>
            <a:r>
              <a:rPr sz="3600" spc="-395" dirty="0"/>
              <a:t> </a:t>
            </a:r>
            <a:r>
              <a:rPr sz="3600" dirty="0"/>
              <a:t>bound</a:t>
            </a:r>
            <a:endParaRPr sz="3600" dirty="0">
              <a:latin typeface="Times New Roman"/>
              <a:cs typeface="Times New Roman"/>
            </a:endParaRPr>
          </a:p>
        </p:txBody>
      </p:sp>
      <p:sp>
        <p:nvSpPr>
          <p:cNvPr id="7" name="object 7"/>
          <p:cNvSpPr txBox="1"/>
          <p:nvPr/>
        </p:nvSpPr>
        <p:spPr>
          <a:xfrm>
            <a:off x="688340" y="1457350"/>
            <a:ext cx="7321550" cy="1056005"/>
          </a:xfrm>
          <a:prstGeom prst="rect">
            <a:avLst/>
          </a:prstGeom>
        </p:spPr>
        <p:txBody>
          <a:bodyPr vert="horz" wrap="square" lIns="0" tIns="100965" rIns="0" bIns="0" rtlCol="0">
            <a:spAutoFit/>
          </a:bodyPr>
          <a:lstStyle/>
          <a:p>
            <a:pPr marL="12700">
              <a:lnSpc>
                <a:spcPct val="100000"/>
              </a:lnSpc>
              <a:spcBef>
                <a:spcPts val="795"/>
              </a:spcBef>
            </a:pPr>
            <a:r>
              <a:rPr sz="2800" dirty="0">
                <a:solidFill>
                  <a:srgbClr val="0000FF"/>
                </a:solidFill>
                <a:latin typeface="Times New Roman"/>
                <a:cs typeface="Times New Roman"/>
              </a:rPr>
              <a:t>f(n) </a:t>
            </a:r>
            <a:r>
              <a:rPr sz="2800" spc="-5" dirty="0">
                <a:solidFill>
                  <a:srgbClr val="0000FF"/>
                </a:solidFill>
                <a:latin typeface="Times New Roman"/>
                <a:cs typeface="Times New Roman"/>
              </a:rPr>
              <a:t>= </a:t>
            </a:r>
            <a:r>
              <a:rPr sz="2800" dirty="0">
                <a:solidFill>
                  <a:srgbClr val="0000FF"/>
                </a:solidFill>
                <a:latin typeface="Times New Roman"/>
                <a:cs typeface="Times New Roman"/>
              </a:rPr>
              <a:t>O(g(n)) </a:t>
            </a:r>
            <a:r>
              <a:rPr sz="2800" spc="-5" dirty="0">
                <a:latin typeface="Times New Roman"/>
                <a:cs typeface="Times New Roman"/>
              </a:rPr>
              <a:t>if </a:t>
            </a:r>
            <a:r>
              <a:rPr sz="2800" spc="-5" dirty="0">
                <a:solidFill>
                  <a:srgbClr val="FF0000"/>
                </a:solidFill>
                <a:latin typeface="Symbol"/>
                <a:cs typeface="Symbol"/>
              </a:rPr>
              <a:t></a:t>
            </a:r>
            <a:r>
              <a:rPr sz="2800" spc="-5" dirty="0">
                <a:solidFill>
                  <a:srgbClr val="FF0000"/>
                </a:solidFill>
                <a:latin typeface="Times New Roman"/>
                <a:cs typeface="Times New Roman"/>
              </a:rPr>
              <a:t> </a:t>
            </a:r>
            <a:r>
              <a:rPr sz="2800" dirty="0">
                <a:latin typeface="Times New Roman"/>
                <a:cs typeface="Times New Roman"/>
              </a:rPr>
              <a:t>positive </a:t>
            </a:r>
            <a:r>
              <a:rPr sz="2800" spc="-5" dirty="0">
                <a:latin typeface="Times New Roman"/>
                <a:cs typeface="Times New Roman"/>
              </a:rPr>
              <a:t>constants </a:t>
            </a:r>
            <a:r>
              <a:rPr sz="2800" spc="-10" dirty="0">
                <a:solidFill>
                  <a:srgbClr val="0000FF"/>
                </a:solidFill>
                <a:latin typeface="Times New Roman"/>
                <a:cs typeface="Times New Roman"/>
              </a:rPr>
              <a:t>c</a:t>
            </a:r>
            <a:r>
              <a:rPr sz="2800" spc="-10" dirty="0">
                <a:latin typeface="Times New Roman"/>
                <a:cs typeface="Times New Roman"/>
              </a:rPr>
              <a:t>, </a:t>
            </a:r>
            <a:r>
              <a:rPr sz="2800" dirty="0">
                <a:solidFill>
                  <a:srgbClr val="0000FF"/>
                </a:solidFill>
                <a:latin typeface="Times New Roman"/>
                <a:cs typeface="Times New Roman"/>
              </a:rPr>
              <a:t>n</a:t>
            </a:r>
            <a:r>
              <a:rPr sz="2775" baseline="-21021" dirty="0">
                <a:solidFill>
                  <a:srgbClr val="0000FF"/>
                </a:solidFill>
                <a:latin typeface="Times New Roman"/>
                <a:cs typeface="Times New Roman"/>
              </a:rPr>
              <a:t>0 </a:t>
            </a:r>
            <a:r>
              <a:rPr sz="2800" spc="-5" dirty="0">
                <a:latin typeface="Times New Roman"/>
                <a:cs typeface="Times New Roman"/>
              </a:rPr>
              <a:t>such</a:t>
            </a:r>
            <a:r>
              <a:rPr sz="2800" spc="-40" dirty="0">
                <a:latin typeface="Times New Roman"/>
                <a:cs typeface="Times New Roman"/>
              </a:rPr>
              <a:t> </a:t>
            </a:r>
            <a:r>
              <a:rPr sz="2800" spc="-5" dirty="0">
                <a:latin typeface="Times New Roman"/>
                <a:cs typeface="Times New Roman"/>
              </a:rPr>
              <a:t>that</a:t>
            </a:r>
            <a:endParaRPr sz="2800" dirty="0">
              <a:latin typeface="Times New Roman"/>
              <a:cs typeface="Times New Roman"/>
            </a:endParaRPr>
          </a:p>
          <a:p>
            <a:pPr marL="3413760">
              <a:lnSpc>
                <a:spcPct val="100000"/>
              </a:lnSpc>
              <a:spcBef>
                <a:spcPts val="695"/>
              </a:spcBef>
            </a:pPr>
            <a:r>
              <a:rPr sz="2800" spc="-5" dirty="0">
                <a:solidFill>
                  <a:srgbClr val="0000FF"/>
                </a:solidFill>
                <a:latin typeface="Times New Roman"/>
                <a:cs typeface="Times New Roman"/>
              </a:rPr>
              <a:t>0 ≤ </a:t>
            </a:r>
            <a:r>
              <a:rPr sz="2800" dirty="0">
                <a:solidFill>
                  <a:srgbClr val="0000FF"/>
                </a:solidFill>
                <a:latin typeface="Times New Roman"/>
                <a:cs typeface="Times New Roman"/>
              </a:rPr>
              <a:t>f(n) </a:t>
            </a:r>
            <a:r>
              <a:rPr sz="2800" spc="-5" dirty="0">
                <a:solidFill>
                  <a:srgbClr val="0000FF"/>
                </a:solidFill>
                <a:latin typeface="Times New Roman"/>
                <a:cs typeface="Times New Roman"/>
              </a:rPr>
              <a:t>≤ </a:t>
            </a:r>
            <a:r>
              <a:rPr sz="2800" dirty="0">
                <a:solidFill>
                  <a:srgbClr val="0000FF"/>
                </a:solidFill>
                <a:latin typeface="Times New Roman"/>
                <a:cs typeface="Times New Roman"/>
              </a:rPr>
              <a:t>cg(n), </a:t>
            </a:r>
            <a:r>
              <a:rPr sz="2800" spc="30" dirty="0">
                <a:solidFill>
                  <a:srgbClr val="0000FF"/>
                </a:solidFill>
                <a:latin typeface="DejaVu Serif"/>
                <a:cs typeface="DejaVu Serif"/>
              </a:rPr>
              <a:t>∀</a:t>
            </a:r>
            <a:r>
              <a:rPr sz="2800" spc="30" dirty="0">
                <a:solidFill>
                  <a:srgbClr val="0000FF"/>
                </a:solidFill>
                <a:latin typeface="Times New Roman"/>
                <a:cs typeface="Times New Roman"/>
              </a:rPr>
              <a:t>n </a:t>
            </a:r>
            <a:r>
              <a:rPr sz="2800" spc="-5" dirty="0">
                <a:solidFill>
                  <a:srgbClr val="0000FF"/>
                </a:solidFill>
                <a:latin typeface="Times New Roman"/>
                <a:cs typeface="Times New Roman"/>
              </a:rPr>
              <a:t>≥</a:t>
            </a:r>
            <a:r>
              <a:rPr sz="2800" spc="-45" dirty="0">
                <a:solidFill>
                  <a:srgbClr val="0000FF"/>
                </a:solidFill>
                <a:latin typeface="Times New Roman"/>
                <a:cs typeface="Times New Roman"/>
              </a:rPr>
              <a:t> </a:t>
            </a:r>
            <a:r>
              <a:rPr sz="2800" dirty="0">
                <a:solidFill>
                  <a:srgbClr val="0000FF"/>
                </a:solidFill>
                <a:latin typeface="Times New Roman"/>
                <a:cs typeface="Times New Roman"/>
              </a:rPr>
              <a:t>n</a:t>
            </a:r>
            <a:r>
              <a:rPr sz="2775" baseline="-21021" dirty="0">
                <a:solidFill>
                  <a:srgbClr val="0000FF"/>
                </a:solidFill>
                <a:latin typeface="Times New Roman"/>
                <a:cs typeface="Times New Roman"/>
              </a:rPr>
              <a:t>0</a:t>
            </a:r>
            <a:endParaRPr sz="2775" baseline="-21021" dirty="0">
              <a:latin typeface="Times New Roman"/>
              <a:cs typeface="Times New Roman"/>
            </a:endParaRPr>
          </a:p>
        </p:txBody>
      </p:sp>
      <p:sp>
        <p:nvSpPr>
          <p:cNvPr id="8" name="object 8"/>
          <p:cNvSpPr/>
          <p:nvPr/>
        </p:nvSpPr>
        <p:spPr>
          <a:xfrm>
            <a:off x="4114800" y="2819400"/>
            <a:ext cx="1016000" cy="609600"/>
          </a:xfrm>
          <a:custGeom>
            <a:avLst/>
            <a:gdLst/>
            <a:ahLst/>
            <a:cxnLst/>
            <a:rect l="l" t="t" r="r" b="b"/>
            <a:pathLst>
              <a:path w="1016000" h="609600">
                <a:moveTo>
                  <a:pt x="0" y="609600"/>
                </a:moveTo>
                <a:lnTo>
                  <a:pt x="1016000" y="609600"/>
                </a:lnTo>
                <a:lnTo>
                  <a:pt x="1016000" y="0"/>
                </a:lnTo>
                <a:lnTo>
                  <a:pt x="0" y="0"/>
                </a:lnTo>
                <a:lnTo>
                  <a:pt x="0" y="609600"/>
                </a:lnTo>
                <a:close/>
              </a:path>
            </a:pathLst>
          </a:custGeom>
          <a:solidFill>
            <a:srgbClr val="FFFFFF"/>
          </a:solidFill>
        </p:spPr>
        <p:txBody>
          <a:bodyPr wrap="square" lIns="0" tIns="0" rIns="0" bIns="0" rtlCol="0"/>
          <a:lstStyle/>
          <a:p>
            <a:endParaRPr/>
          </a:p>
        </p:txBody>
      </p:sp>
      <p:sp>
        <p:nvSpPr>
          <p:cNvPr id="9" name="object 9"/>
          <p:cNvSpPr txBox="1"/>
          <p:nvPr/>
        </p:nvSpPr>
        <p:spPr>
          <a:xfrm>
            <a:off x="4114800" y="2869014"/>
            <a:ext cx="1016000" cy="350520"/>
          </a:xfrm>
          <a:prstGeom prst="rect">
            <a:avLst/>
          </a:prstGeom>
        </p:spPr>
        <p:txBody>
          <a:bodyPr vert="horz" wrap="square" lIns="0" tIns="16510" rIns="0" bIns="0" rtlCol="0">
            <a:spAutoFit/>
          </a:bodyPr>
          <a:lstStyle/>
          <a:p>
            <a:pPr marL="162560">
              <a:lnSpc>
                <a:spcPct val="100000"/>
              </a:lnSpc>
              <a:spcBef>
                <a:spcPts val="130"/>
              </a:spcBef>
            </a:pPr>
            <a:r>
              <a:rPr sz="2100" spc="10" dirty="0">
                <a:latin typeface="Times New Roman"/>
                <a:cs typeface="Times New Roman"/>
              </a:rPr>
              <a:t>cg(n)</a:t>
            </a:r>
            <a:endParaRPr sz="2100">
              <a:latin typeface="Times New Roman"/>
              <a:cs typeface="Times New Roman"/>
            </a:endParaRPr>
          </a:p>
        </p:txBody>
      </p:sp>
      <p:sp>
        <p:nvSpPr>
          <p:cNvPr id="10" name="object 10"/>
          <p:cNvSpPr txBox="1"/>
          <p:nvPr/>
        </p:nvSpPr>
        <p:spPr>
          <a:xfrm>
            <a:off x="4264659" y="4088215"/>
            <a:ext cx="428625" cy="350520"/>
          </a:xfrm>
          <a:prstGeom prst="rect">
            <a:avLst/>
          </a:prstGeom>
        </p:spPr>
        <p:txBody>
          <a:bodyPr vert="horz" wrap="square" lIns="0" tIns="16510" rIns="0" bIns="0" rtlCol="0">
            <a:spAutoFit/>
          </a:bodyPr>
          <a:lstStyle/>
          <a:p>
            <a:pPr marL="12700">
              <a:lnSpc>
                <a:spcPct val="100000"/>
              </a:lnSpc>
              <a:spcBef>
                <a:spcPts val="130"/>
              </a:spcBef>
            </a:pPr>
            <a:r>
              <a:rPr sz="2100" dirty="0">
                <a:latin typeface="Times New Roman"/>
                <a:cs typeface="Times New Roman"/>
              </a:rPr>
              <a:t>f(n)</a:t>
            </a:r>
            <a:endParaRPr sz="2100">
              <a:latin typeface="Times New Roman"/>
              <a:cs typeface="Times New Roman"/>
            </a:endParaRPr>
          </a:p>
        </p:txBody>
      </p:sp>
      <p:sp>
        <p:nvSpPr>
          <p:cNvPr id="11" name="object 11"/>
          <p:cNvSpPr txBox="1"/>
          <p:nvPr/>
        </p:nvSpPr>
        <p:spPr>
          <a:xfrm>
            <a:off x="1066800" y="3225800"/>
            <a:ext cx="2235200" cy="609600"/>
          </a:xfrm>
          <a:prstGeom prst="rect">
            <a:avLst/>
          </a:prstGeom>
          <a:solidFill>
            <a:srgbClr val="FFFFFF"/>
          </a:solidFill>
        </p:spPr>
        <p:txBody>
          <a:bodyPr vert="horz" wrap="square" lIns="0" tIns="66040" rIns="0" bIns="0" rtlCol="0">
            <a:spAutoFit/>
          </a:bodyPr>
          <a:lstStyle/>
          <a:p>
            <a:pPr marL="161925">
              <a:lnSpc>
                <a:spcPct val="100000"/>
              </a:lnSpc>
              <a:spcBef>
                <a:spcPts val="520"/>
              </a:spcBef>
            </a:pPr>
            <a:r>
              <a:rPr sz="2100" spc="5" dirty="0">
                <a:latin typeface="Times New Roman"/>
                <a:cs typeface="Times New Roman"/>
              </a:rPr>
              <a:t>f(n) </a:t>
            </a:r>
            <a:r>
              <a:rPr sz="2100" spc="15" dirty="0">
                <a:latin typeface="Times New Roman"/>
                <a:cs typeface="Times New Roman"/>
              </a:rPr>
              <a:t>=</a:t>
            </a:r>
            <a:r>
              <a:rPr sz="2100" dirty="0">
                <a:latin typeface="Times New Roman"/>
                <a:cs typeface="Times New Roman"/>
              </a:rPr>
              <a:t> </a:t>
            </a:r>
            <a:r>
              <a:rPr sz="2100" spc="10" dirty="0">
                <a:latin typeface="Times New Roman"/>
                <a:cs typeface="Times New Roman"/>
              </a:rPr>
              <a:t>O(g(n))</a:t>
            </a:r>
            <a:endParaRPr sz="2100">
              <a:latin typeface="Times New Roman"/>
              <a:cs typeface="Times New Roman"/>
            </a:endParaRPr>
          </a:p>
        </p:txBody>
      </p:sp>
      <p:sp>
        <p:nvSpPr>
          <p:cNvPr id="12" name="object 12"/>
          <p:cNvSpPr/>
          <p:nvPr/>
        </p:nvSpPr>
        <p:spPr>
          <a:xfrm>
            <a:off x="2895600" y="5461000"/>
            <a:ext cx="610235" cy="609600"/>
          </a:xfrm>
          <a:custGeom>
            <a:avLst/>
            <a:gdLst/>
            <a:ahLst/>
            <a:cxnLst/>
            <a:rect l="l" t="t" r="r" b="b"/>
            <a:pathLst>
              <a:path w="610235" h="609600">
                <a:moveTo>
                  <a:pt x="0" y="609600"/>
                </a:moveTo>
                <a:lnTo>
                  <a:pt x="609612" y="609600"/>
                </a:lnTo>
                <a:lnTo>
                  <a:pt x="609612" y="0"/>
                </a:lnTo>
                <a:lnTo>
                  <a:pt x="0" y="0"/>
                </a:lnTo>
                <a:lnTo>
                  <a:pt x="0" y="609600"/>
                </a:lnTo>
                <a:close/>
              </a:path>
            </a:pathLst>
          </a:custGeom>
          <a:solidFill>
            <a:srgbClr val="FFFFFF"/>
          </a:solidFill>
        </p:spPr>
        <p:txBody>
          <a:bodyPr wrap="square" lIns="0" tIns="0" rIns="0" bIns="0" rtlCol="0"/>
          <a:lstStyle/>
          <a:p>
            <a:endParaRPr/>
          </a:p>
        </p:txBody>
      </p:sp>
      <p:sp>
        <p:nvSpPr>
          <p:cNvPr id="13" name="object 13"/>
          <p:cNvSpPr txBox="1"/>
          <p:nvPr/>
        </p:nvSpPr>
        <p:spPr>
          <a:xfrm>
            <a:off x="2895600" y="5461000"/>
            <a:ext cx="610235" cy="398780"/>
          </a:xfrm>
          <a:prstGeom prst="rect">
            <a:avLst/>
          </a:prstGeom>
          <a:solidFill>
            <a:srgbClr val="FFFFFF"/>
          </a:solidFill>
        </p:spPr>
        <p:txBody>
          <a:bodyPr vert="horz" wrap="square" lIns="0" tIns="66675" rIns="0" bIns="0" rtlCol="0">
            <a:spAutoFit/>
          </a:bodyPr>
          <a:lstStyle/>
          <a:p>
            <a:pPr marL="162560">
              <a:lnSpc>
                <a:spcPct val="100000"/>
              </a:lnSpc>
              <a:spcBef>
                <a:spcPts val="525"/>
              </a:spcBef>
            </a:pPr>
            <a:r>
              <a:rPr sz="2100" spc="15" dirty="0">
                <a:latin typeface="Times New Roman"/>
                <a:cs typeface="Times New Roman"/>
              </a:rPr>
              <a:t>n</a:t>
            </a:r>
            <a:r>
              <a:rPr sz="2100" spc="22" baseline="-11904" dirty="0">
                <a:latin typeface="Times New Roman"/>
                <a:cs typeface="Times New Roman"/>
              </a:rPr>
              <a:t>0</a:t>
            </a:r>
            <a:endParaRPr sz="2100" baseline="-11904">
              <a:latin typeface="Times New Roman"/>
              <a:cs typeface="Times New Roman"/>
            </a:endParaRPr>
          </a:p>
        </p:txBody>
      </p:sp>
      <p:sp>
        <p:nvSpPr>
          <p:cNvPr id="14" name="object 14"/>
          <p:cNvSpPr/>
          <p:nvPr/>
        </p:nvSpPr>
        <p:spPr>
          <a:xfrm>
            <a:off x="4927600" y="5461000"/>
            <a:ext cx="406400" cy="609600"/>
          </a:xfrm>
          <a:custGeom>
            <a:avLst/>
            <a:gdLst/>
            <a:ahLst/>
            <a:cxnLst/>
            <a:rect l="l" t="t" r="r" b="b"/>
            <a:pathLst>
              <a:path w="406400" h="609600">
                <a:moveTo>
                  <a:pt x="0" y="609600"/>
                </a:moveTo>
                <a:lnTo>
                  <a:pt x="406400" y="609600"/>
                </a:lnTo>
                <a:lnTo>
                  <a:pt x="406400" y="0"/>
                </a:lnTo>
                <a:lnTo>
                  <a:pt x="0" y="0"/>
                </a:lnTo>
                <a:lnTo>
                  <a:pt x="0" y="609600"/>
                </a:lnTo>
                <a:close/>
              </a:path>
            </a:pathLst>
          </a:custGeom>
          <a:solidFill>
            <a:srgbClr val="FFFFFF"/>
          </a:solidFill>
        </p:spPr>
        <p:txBody>
          <a:bodyPr wrap="square" lIns="0" tIns="0" rIns="0" bIns="0" rtlCol="0"/>
          <a:lstStyle/>
          <a:p>
            <a:endParaRPr/>
          </a:p>
        </p:txBody>
      </p:sp>
      <p:sp>
        <p:nvSpPr>
          <p:cNvPr id="15" name="object 15"/>
          <p:cNvSpPr txBox="1"/>
          <p:nvPr/>
        </p:nvSpPr>
        <p:spPr>
          <a:xfrm>
            <a:off x="4927600" y="5510616"/>
            <a:ext cx="406400" cy="350520"/>
          </a:xfrm>
          <a:prstGeom prst="rect">
            <a:avLst/>
          </a:prstGeom>
        </p:spPr>
        <p:txBody>
          <a:bodyPr vert="horz" wrap="square" lIns="0" tIns="16510" rIns="0" bIns="0" rtlCol="0">
            <a:spAutoFit/>
          </a:bodyPr>
          <a:lstStyle/>
          <a:p>
            <a:pPr marL="162560">
              <a:lnSpc>
                <a:spcPct val="100000"/>
              </a:lnSpc>
              <a:spcBef>
                <a:spcPts val="130"/>
              </a:spcBef>
            </a:pPr>
            <a:r>
              <a:rPr sz="2100" spc="15" dirty="0">
                <a:latin typeface="Times New Roman"/>
                <a:cs typeface="Times New Roman"/>
              </a:rPr>
              <a:t>n</a:t>
            </a:r>
            <a:endParaRPr sz="2100">
              <a:latin typeface="Times New Roman"/>
              <a:cs typeface="Times New Roman"/>
            </a:endParaRPr>
          </a:p>
        </p:txBody>
      </p:sp>
      <p:sp>
        <p:nvSpPr>
          <p:cNvPr id="16" name="object 16"/>
          <p:cNvSpPr/>
          <p:nvPr/>
        </p:nvSpPr>
        <p:spPr>
          <a:xfrm>
            <a:off x="863600" y="5867401"/>
            <a:ext cx="4097020" cy="0"/>
          </a:xfrm>
          <a:custGeom>
            <a:avLst/>
            <a:gdLst/>
            <a:ahLst/>
            <a:cxnLst/>
            <a:rect l="l" t="t" r="r" b="b"/>
            <a:pathLst>
              <a:path w="4097020">
                <a:moveTo>
                  <a:pt x="0" y="0"/>
                </a:moveTo>
                <a:lnTo>
                  <a:pt x="4096512" y="0"/>
                </a:lnTo>
              </a:path>
            </a:pathLst>
          </a:custGeom>
          <a:ln w="16256">
            <a:solidFill>
              <a:srgbClr val="000000"/>
            </a:solidFill>
          </a:ln>
        </p:spPr>
        <p:txBody>
          <a:bodyPr wrap="square" lIns="0" tIns="0" rIns="0" bIns="0" rtlCol="0"/>
          <a:lstStyle/>
          <a:p>
            <a:endParaRPr/>
          </a:p>
        </p:txBody>
      </p:sp>
      <p:sp>
        <p:nvSpPr>
          <p:cNvPr id="17" name="object 17"/>
          <p:cNvSpPr/>
          <p:nvPr/>
        </p:nvSpPr>
        <p:spPr>
          <a:xfrm>
            <a:off x="4954689" y="5780698"/>
            <a:ext cx="179070" cy="176530"/>
          </a:xfrm>
          <a:custGeom>
            <a:avLst/>
            <a:gdLst/>
            <a:ahLst/>
            <a:cxnLst/>
            <a:rect l="l" t="t" r="r" b="b"/>
            <a:pathLst>
              <a:path w="179070" h="176529">
                <a:moveTo>
                  <a:pt x="0" y="0"/>
                </a:moveTo>
                <a:lnTo>
                  <a:pt x="0" y="176110"/>
                </a:lnTo>
                <a:lnTo>
                  <a:pt x="178816" y="89408"/>
                </a:lnTo>
                <a:lnTo>
                  <a:pt x="0" y="0"/>
                </a:lnTo>
                <a:close/>
              </a:path>
            </a:pathLst>
          </a:custGeom>
          <a:solidFill>
            <a:srgbClr val="000000"/>
          </a:solidFill>
        </p:spPr>
        <p:txBody>
          <a:bodyPr wrap="square" lIns="0" tIns="0" rIns="0" bIns="0" rtlCol="0"/>
          <a:lstStyle/>
          <a:p>
            <a:endParaRPr/>
          </a:p>
        </p:txBody>
      </p:sp>
      <p:sp>
        <p:nvSpPr>
          <p:cNvPr id="18" name="object 18"/>
          <p:cNvSpPr/>
          <p:nvPr/>
        </p:nvSpPr>
        <p:spPr>
          <a:xfrm>
            <a:off x="863600" y="3193290"/>
            <a:ext cx="0" cy="2674620"/>
          </a:xfrm>
          <a:custGeom>
            <a:avLst/>
            <a:gdLst/>
            <a:ahLst/>
            <a:cxnLst/>
            <a:rect l="l" t="t" r="r" b="b"/>
            <a:pathLst>
              <a:path h="2674620">
                <a:moveTo>
                  <a:pt x="0" y="2674112"/>
                </a:moveTo>
                <a:lnTo>
                  <a:pt x="0" y="0"/>
                </a:lnTo>
              </a:path>
            </a:pathLst>
          </a:custGeom>
          <a:ln w="16256">
            <a:solidFill>
              <a:srgbClr val="000000"/>
            </a:solidFill>
          </a:ln>
        </p:spPr>
        <p:txBody>
          <a:bodyPr wrap="square" lIns="0" tIns="0" rIns="0" bIns="0" rtlCol="0"/>
          <a:lstStyle/>
          <a:p>
            <a:endParaRPr/>
          </a:p>
        </p:txBody>
      </p:sp>
      <p:sp>
        <p:nvSpPr>
          <p:cNvPr id="19" name="object 19"/>
          <p:cNvSpPr/>
          <p:nvPr/>
        </p:nvSpPr>
        <p:spPr>
          <a:xfrm>
            <a:off x="776897" y="3025305"/>
            <a:ext cx="176530" cy="176530"/>
          </a:xfrm>
          <a:custGeom>
            <a:avLst/>
            <a:gdLst/>
            <a:ahLst/>
            <a:cxnLst/>
            <a:rect l="l" t="t" r="r" b="b"/>
            <a:pathLst>
              <a:path w="176530" h="176530">
                <a:moveTo>
                  <a:pt x="86702" y="0"/>
                </a:moveTo>
                <a:lnTo>
                  <a:pt x="0" y="176110"/>
                </a:lnTo>
                <a:lnTo>
                  <a:pt x="176110" y="176110"/>
                </a:lnTo>
                <a:lnTo>
                  <a:pt x="86702" y="0"/>
                </a:lnTo>
                <a:close/>
              </a:path>
            </a:pathLst>
          </a:custGeom>
          <a:solidFill>
            <a:srgbClr val="000000"/>
          </a:solidFill>
        </p:spPr>
        <p:txBody>
          <a:bodyPr wrap="square" lIns="0" tIns="0" rIns="0" bIns="0" rtlCol="0"/>
          <a:lstStyle/>
          <a:p>
            <a:endParaRPr/>
          </a:p>
        </p:txBody>
      </p:sp>
      <p:sp>
        <p:nvSpPr>
          <p:cNvPr id="20" name="object 20"/>
          <p:cNvSpPr/>
          <p:nvPr/>
        </p:nvSpPr>
        <p:spPr>
          <a:xfrm>
            <a:off x="863600" y="3220377"/>
            <a:ext cx="4470400" cy="2037714"/>
          </a:xfrm>
          <a:custGeom>
            <a:avLst/>
            <a:gdLst/>
            <a:ahLst/>
            <a:cxnLst/>
            <a:rect l="l" t="t" r="r" b="b"/>
            <a:pathLst>
              <a:path w="4470400" h="2037714">
                <a:moveTo>
                  <a:pt x="0" y="2037422"/>
                </a:moveTo>
                <a:lnTo>
                  <a:pt x="13550" y="2021166"/>
                </a:lnTo>
                <a:lnTo>
                  <a:pt x="32512" y="2002205"/>
                </a:lnTo>
                <a:lnTo>
                  <a:pt x="51473" y="1977821"/>
                </a:lnTo>
                <a:lnTo>
                  <a:pt x="73152" y="1950720"/>
                </a:lnTo>
                <a:lnTo>
                  <a:pt x="121920" y="1888413"/>
                </a:lnTo>
                <a:lnTo>
                  <a:pt x="178816" y="1820672"/>
                </a:lnTo>
                <a:lnTo>
                  <a:pt x="235711" y="1755648"/>
                </a:lnTo>
                <a:lnTo>
                  <a:pt x="265518" y="1725853"/>
                </a:lnTo>
                <a:lnTo>
                  <a:pt x="295313" y="1698752"/>
                </a:lnTo>
                <a:lnTo>
                  <a:pt x="325120" y="1674368"/>
                </a:lnTo>
                <a:lnTo>
                  <a:pt x="379310" y="1639150"/>
                </a:lnTo>
                <a:lnTo>
                  <a:pt x="430784" y="1628317"/>
                </a:lnTo>
                <a:lnTo>
                  <a:pt x="455168" y="1631022"/>
                </a:lnTo>
                <a:lnTo>
                  <a:pt x="498513" y="1649984"/>
                </a:lnTo>
                <a:lnTo>
                  <a:pt x="541870" y="1685213"/>
                </a:lnTo>
                <a:lnTo>
                  <a:pt x="585216" y="1725853"/>
                </a:lnTo>
                <a:lnTo>
                  <a:pt x="633984" y="1769198"/>
                </a:lnTo>
                <a:lnTo>
                  <a:pt x="685457" y="1804416"/>
                </a:lnTo>
                <a:lnTo>
                  <a:pt x="745070" y="1828800"/>
                </a:lnTo>
                <a:lnTo>
                  <a:pt x="777582" y="1834222"/>
                </a:lnTo>
                <a:lnTo>
                  <a:pt x="812800" y="1834222"/>
                </a:lnTo>
                <a:lnTo>
                  <a:pt x="850734" y="1828800"/>
                </a:lnTo>
                <a:lnTo>
                  <a:pt x="894080" y="1820672"/>
                </a:lnTo>
                <a:lnTo>
                  <a:pt x="940142" y="1809838"/>
                </a:lnTo>
                <a:lnTo>
                  <a:pt x="986193" y="1799005"/>
                </a:lnTo>
                <a:lnTo>
                  <a:pt x="1086446" y="1763776"/>
                </a:lnTo>
                <a:lnTo>
                  <a:pt x="1192110" y="1723136"/>
                </a:lnTo>
                <a:lnTo>
                  <a:pt x="1297774" y="1677085"/>
                </a:lnTo>
                <a:lnTo>
                  <a:pt x="1403438" y="1628317"/>
                </a:lnTo>
                <a:lnTo>
                  <a:pt x="1500974" y="1576832"/>
                </a:lnTo>
                <a:lnTo>
                  <a:pt x="1547025" y="1552448"/>
                </a:lnTo>
                <a:lnTo>
                  <a:pt x="1590382" y="1528064"/>
                </a:lnTo>
                <a:lnTo>
                  <a:pt x="1671662" y="1476590"/>
                </a:lnTo>
                <a:lnTo>
                  <a:pt x="1747520" y="1422400"/>
                </a:lnTo>
                <a:lnTo>
                  <a:pt x="1820672" y="1362798"/>
                </a:lnTo>
                <a:lnTo>
                  <a:pt x="1888401" y="1300480"/>
                </a:lnTo>
                <a:lnTo>
                  <a:pt x="2021166" y="1175854"/>
                </a:lnTo>
                <a:lnTo>
                  <a:pt x="2086190" y="1113536"/>
                </a:lnTo>
                <a:lnTo>
                  <a:pt x="2151214" y="1053934"/>
                </a:lnTo>
                <a:lnTo>
                  <a:pt x="2213521" y="997038"/>
                </a:lnTo>
                <a:lnTo>
                  <a:pt x="2270417" y="940142"/>
                </a:lnTo>
                <a:lnTo>
                  <a:pt x="2381504" y="831773"/>
                </a:lnTo>
                <a:lnTo>
                  <a:pt x="2435694" y="774877"/>
                </a:lnTo>
                <a:lnTo>
                  <a:pt x="2498001" y="720686"/>
                </a:lnTo>
                <a:lnTo>
                  <a:pt x="2565742" y="669213"/>
                </a:lnTo>
                <a:lnTo>
                  <a:pt x="2603665" y="642112"/>
                </a:lnTo>
                <a:lnTo>
                  <a:pt x="2641600" y="615022"/>
                </a:lnTo>
                <a:lnTo>
                  <a:pt x="2725585" y="560832"/>
                </a:lnTo>
                <a:lnTo>
                  <a:pt x="2817710" y="506653"/>
                </a:lnTo>
                <a:lnTo>
                  <a:pt x="2912529" y="449757"/>
                </a:lnTo>
                <a:lnTo>
                  <a:pt x="3015488" y="395566"/>
                </a:lnTo>
                <a:lnTo>
                  <a:pt x="3121152" y="344093"/>
                </a:lnTo>
                <a:lnTo>
                  <a:pt x="3229521" y="295325"/>
                </a:lnTo>
                <a:lnTo>
                  <a:pt x="3340608" y="249262"/>
                </a:lnTo>
                <a:lnTo>
                  <a:pt x="3454400" y="208622"/>
                </a:lnTo>
                <a:lnTo>
                  <a:pt x="3514001" y="189661"/>
                </a:lnTo>
                <a:lnTo>
                  <a:pt x="3581742" y="167982"/>
                </a:lnTo>
                <a:lnTo>
                  <a:pt x="3652177" y="149021"/>
                </a:lnTo>
                <a:lnTo>
                  <a:pt x="3728046" y="127342"/>
                </a:lnTo>
                <a:lnTo>
                  <a:pt x="3882478" y="89408"/>
                </a:lnTo>
                <a:lnTo>
                  <a:pt x="4036910" y="54190"/>
                </a:lnTo>
                <a:lnTo>
                  <a:pt x="4112767" y="40640"/>
                </a:lnTo>
                <a:lnTo>
                  <a:pt x="4183214" y="27101"/>
                </a:lnTo>
                <a:lnTo>
                  <a:pt x="4250944" y="16256"/>
                </a:lnTo>
                <a:lnTo>
                  <a:pt x="4310545" y="8128"/>
                </a:lnTo>
                <a:lnTo>
                  <a:pt x="4364736" y="2717"/>
                </a:lnTo>
                <a:lnTo>
                  <a:pt x="4410798" y="0"/>
                </a:lnTo>
                <a:lnTo>
                  <a:pt x="4446016" y="0"/>
                </a:lnTo>
                <a:lnTo>
                  <a:pt x="4459566" y="2717"/>
                </a:lnTo>
                <a:lnTo>
                  <a:pt x="4470400" y="5422"/>
                </a:lnTo>
              </a:path>
            </a:pathLst>
          </a:custGeom>
          <a:ln w="16256">
            <a:solidFill>
              <a:srgbClr val="0000FF"/>
            </a:solidFill>
          </a:ln>
        </p:spPr>
        <p:txBody>
          <a:bodyPr wrap="square" lIns="0" tIns="0" rIns="0" bIns="0" rtlCol="0"/>
          <a:lstStyle/>
          <a:p>
            <a:endParaRPr/>
          </a:p>
        </p:txBody>
      </p:sp>
      <p:sp>
        <p:nvSpPr>
          <p:cNvPr id="21" name="object 21"/>
          <p:cNvSpPr/>
          <p:nvPr/>
        </p:nvSpPr>
        <p:spPr>
          <a:xfrm>
            <a:off x="863600" y="3921888"/>
            <a:ext cx="4470400" cy="1336040"/>
          </a:xfrm>
          <a:custGeom>
            <a:avLst/>
            <a:gdLst/>
            <a:ahLst/>
            <a:cxnLst/>
            <a:rect l="l" t="t" r="r" b="b"/>
            <a:pathLst>
              <a:path w="4470400" h="1336039">
                <a:moveTo>
                  <a:pt x="0" y="1132711"/>
                </a:moveTo>
                <a:lnTo>
                  <a:pt x="102958" y="1205863"/>
                </a:lnTo>
                <a:lnTo>
                  <a:pt x="151726" y="1241080"/>
                </a:lnTo>
                <a:lnTo>
                  <a:pt x="203200" y="1270887"/>
                </a:lnTo>
                <a:lnTo>
                  <a:pt x="254673" y="1297976"/>
                </a:lnTo>
                <a:lnTo>
                  <a:pt x="306158" y="1319655"/>
                </a:lnTo>
                <a:lnTo>
                  <a:pt x="354926" y="1330488"/>
                </a:lnTo>
                <a:lnTo>
                  <a:pt x="406400" y="1335911"/>
                </a:lnTo>
                <a:lnTo>
                  <a:pt x="457873" y="1330488"/>
                </a:lnTo>
                <a:lnTo>
                  <a:pt x="509358" y="1316950"/>
                </a:lnTo>
                <a:lnTo>
                  <a:pt x="560832" y="1297976"/>
                </a:lnTo>
                <a:lnTo>
                  <a:pt x="612305" y="1270887"/>
                </a:lnTo>
                <a:lnTo>
                  <a:pt x="663790" y="1238375"/>
                </a:lnTo>
                <a:lnTo>
                  <a:pt x="712558" y="1205863"/>
                </a:lnTo>
                <a:lnTo>
                  <a:pt x="812800" y="1132711"/>
                </a:lnTo>
                <a:lnTo>
                  <a:pt x="858862" y="1094776"/>
                </a:lnTo>
                <a:lnTo>
                  <a:pt x="896785" y="1048726"/>
                </a:lnTo>
                <a:lnTo>
                  <a:pt x="934719" y="1002663"/>
                </a:lnTo>
                <a:lnTo>
                  <a:pt x="969937" y="951190"/>
                </a:lnTo>
                <a:lnTo>
                  <a:pt x="1010577" y="899704"/>
                </a:lnTo>
                <a:lnTo>
                  <a:pt x="1059345" y="850936"/>
                </a:lnTo>
                <a:lnTo>
                  <a:pt x="1116241" y="802168"/>
                </a:lnTo>
                <a:lnTo>
                  <a:pt x="1148753" y="780502"/>
                </a:lnTo>
                <a:lnTo>
                  <a:pt x="1183982" y="758823"/>
                </a:lnTo>
                <a:lnTo>
                  <a:pt x="1265262" y="720888"/>
                </a:lnTo>
                <a:lnTo>
                  <a:pt x="1351953" y="685671"/>
                </a:lnTo>
                <a:lnTo>
                  <a:pt x="1449489" y="653159"/>
                </a:lnTo>
                <a:lnTo>
                  <a:pt x="1552448" y="620647"/>
                </a:lnTo>
                <a:lnTo>
                  <a:pt x="1663534" y="590840"/>
                </a:lnTo>
                <a:lnTo>
                  <a:pt x="1780032" y="558328"/>
                </a:lnTo>
                <a:lnTo>
                  <a:pt x="1901952" y="523111"/>
                </a:lnTo>
                <a:lnTo>
                  <a:pt x="2032000" y="487894"/>
                </a:lnTo>
                <a:lnTo>
                  <a:pt x="2099729" y="468920"/>
                </a:lnTo>
                <a:lnTo>
                  <a:pt x="2172881" y="449959"/>
                </a:lnTo>
                <a:lnTo>
                  <a:pt x="2251456" y="428280"/>
                </a:lnTo>
                <a:lnTo>
                  <a:pt x="2332736" y="406614"/>
                </a:lnTo>
                <a:lnTo>
                  <a:pt x="2500718" y="363256"/>
                </a:lnTo>
                <a:lnTo>
                  <a:pt x="2671406" y="319911"/>
                </a:lnTo>
                <a:lnTo>
                  <a:pt x="2844800" y="276566"/>
                </a:lnTo>
                <a:lnTo>
                  <a:pt x="2928785" y="254887"/>
                </a:lnTo>
                <a:lnTo>
                  <a:pt x="3010065" y="235926"/>
                </a:lnTo>
                <a:lnTo>
                  <a:pt x="3088640" y="216952"/>
                </a:lnTo>
                <a:lnTo>
                  <a:pt x="3164497" y="197991"/>
                </a:lnTo>
                <a:lnTo>
                  <a:pt x="3237649" y="181735"/>
                </a:lnTo>
                <a:lnTo>
                  <a:pt x="3302673" y="168184"/>
                </a:lnTo>
                <a:lnTo>
                  <a:pt x="3424593" y="143800"/>
                </a:lnTo>
                <a:lnTo>
                  <a:pt x="3535679" y="122134"/>
                </a:lnTo>
                <a:lnTo>
                  <a:pt x="3641344" y="105878"/>
                </a:lnTo>
                <a:lnTo>
                  <a:pt x="3736174" y="92327"/>
                </a:lnTo>
                <a:lnTo>
                  <a:pt x="3825582" y="78776"/>
                </a:lnTo>
                <a:lnTo>
                  <a:pt x="3909567" y="67943"/>
                </a:lnTo>
                <a:lnTo>
                  <a:pt x="3988142" y="59815"/>
                </a:lnTo>
                <a:lnTo>
                  <a:pt x="4064000" y="48982"/>
                </a:lnTo>
                <a:lnTo>
                  <a:pt x="4134446" y="40854"/>
                </a:lnTo>
                <a:lnTo>
                  <a:pt x="4202176" y="30008"/>
                </a:lnTo>
                <a:lnTo>
                  <a:pt x="4261777" y="24598"/>
                </a:lnTo>
                <a:lnTo>
                  <a:pt x="4315968" y="16470"/>
                </a:lnTo>
                <a:lnTo>
                  <a:pt x="4367441" y="11047"/>
                </a:lnTo>
                <a:lnTo>
                  <a:pt x="4410798" y="5624"/>
                </a:lnTo>
                <a:lnTo>
                  <a:pt x="4451438" y="2919"/>
                </a:lnTo>
                <a:lnTo>
                  <a:pt x="4470400" y="0"/>
                </a:lnTo>
              </a:path>
            </a:pathLst>
          </a:custGeom>
          <a:ln w="16255">
            <a:solidFill>
              <a:srgbClr val="000000"/>
            </a:solidFill>
          </a:ln>
        </p:spPr>
        <p:txBody>
          <a:bodyPr wrap="square" lIns="0" tIns="0" rIns="0" bIns="0" rtlCol="0"/>
          <a:lstStyle/>
          <a:p>
            <a:endParaRPr/>
          </a:p>
        </p:txBody>
      </p:sp>
      <p:sp>
        <p:nvSpPr>
          <p:cNvPr id="22" name="object 22"/>
          <p:cNvSpPr/>
          <p:nvPr/>
        </p:nvSpPr>
        <p:spPr>
          <a:xfrm>
            <a:off x="2887472" y="4436884"/>
            <a:ext cx="16510" cy="16510"/>
          </a:xfrm>
          <a:custGeom>
            <a:avLst/>
            <a:gdLst/>
            <a:ahLst/>
            <a:cxnLst/>
            <a:rect l="l" t="t" r="r" b="b"/>
            <a:pathLst>
              <a:path w="16510" h="16510">
                <a:moveTo>
                  <a:pt x="8128" y="0"/>
                </a:moveTo>
                <a:lnTo>
                  <a:pt x="0" y="8128"/>
                </a:lnTo>
                <a:lnTo>
                  <a:pt x="8128" y="16256"/>
                </a:lnTo>
                <a:lnTo>
                  <a:pt x="13550" y="10833"/>
                </a:lnTo>
                <a:lnTo>
                  <a:pt x="16256" y="10833"/>
                </a:lnTo>
                <a:lnTo>
                  <a:pt x="16256" y="8128"/>
                </a:lnTo>
                <a:lnTo>
                  <a:pt x="8128" y="0"/>
                </a:lnTo>
                <a:close/>
              </a:path>
            </a:pathLst>
          </a:custGeom>
          <a:solidFill>
            <a:srgbClr val="000000"/>
          </a:solidFill>
        </p:spPr>
        <p:txBody>
          <a:bodyPr wrap="square" lIns="0" tIns="0" rIns="0" bIns="0" rtlCol="0"/>
          <a:lstStyle/>
          <a:p>
            <a:endParaRPr/>
          </a:p>
        </p:txBody>
      </p:sp>
      <p:sp>
        <p:nvSpPr>
          <p:cNvPr id="23" name="object 23"/>
          <p:cNvSpPr/>
          <p:nvPr/>
        </p:nvSpPr>
        <p:spPr>
          <a:xfrm>
            <a:off x="2887472" y="4469384"/>
            <a:ext cx="16510" cy="16510"/>
          </a:xfrm>
          <a:custGeom>
            <a:avLst/>
            <a:gdLst/>
            <a:ahLst/>
            <a:cxnLst/>
            <a:rect l="l" t="t" r="r" b="b"/>
            <a:pathLst>
              <a:path w="16510" h="16510">
                <a:moveTo>
                  <a:pt x="13550" y="0"/>
                </a:moveTo>
                <a:lnTo>
                  <a:pt x="5422" y="0"/>
                </a:lnTo>
                <a:lnTo>
                  <a:pt x="0" y="5422"/>
                </a:lnTo>
                <a:lnTo>
                  <a:pt x="0" y="8127"/>
                </a:lnTo>
                <a:lnTo>
                  <a:pt x="8128" y="16255"/>
                </a:lnTo>
                <a:lnTo>
                  <a:pt x="13550" y="10833"/>
                </a:lnTo>
                <a:lnTo>
                  <a:pt x="16256" y="10833"/>
                </a:lnTo>
                <a:lnTo>
                  <a:pt x="16256" y="2705"/>
                </a:lnTo>
                <a:lnTo>
                  <a:pt x="13550" y="0"/>
                </a:lnTo>
                <a:close/>
              </a:path>
            </a:pathLst>
          </a:custGeom>
          <a:solidFill>
            <a:srgbClr val="000000"/>
          </a:solidFill>
        </p:spPr>
        <p:txBody>
          <a:bodyPr wrap="square" lIns="0" tIns="0" rIns="0" bIns="0" rtlCol="0"/>
          <a:lstStyle/>
          <a:p>
            <a:endParaRPr/>
          </a:p>
        </p:txBody>
      </p:sp>
      <p:sp>
        <p:nvSpPr>
          <p:cNvPr id="24" name="object 24"/>
          <p:cNvSpPr/>
          <p:nvPr/>
        </p:nvSpPr>
        <p:spPr>
          <a:xfrm>
            <a:off x="2887472" y="4501896"/>
            <a:ext cx="16510" cy="16510"/>
          </a:xfrm>
          <a:custGeom>
            <a:avLst/>
            <a:gdLst/>
            <a:ahLst/>
            <a:cxnLst/>
            <a:rect l="l" t="t" r="r" b="b"/>
            <a:pathLst>
              <a:path w="16510" h="16510">
                <a:moveTo>
                  <a:pt x="13550" y="0"/>
                </a:moveTo>
                <a:lnTo>
                  <a:pt x="5422" y="0"/>
                </a:lnTo>
                <a:lnTo>
                  <a:pt x="0" y="5422"/>
                </a:lnTo>
                <a:lnTo>
                  <a:pt x="0" y="8127"/>
                </a:lnTo>
                <a:lnTo>
                  <a:pt x="8128" y="16255"/>
                </a:lnTo>
                <a:lnTo>
                  <a:pt x="13550" y="10833"/>
                </a:lnTo>
                <a:lnTo>
                  <a:pt x="16256" y="10833"/>
                </a:lnTo>
                <a:lnTo>
                  <a:pt x="16256" y="2705"/>
                </a:lnTo>
                <a:lnTo>
                  <a:pt x="13550" y="0"/>
                </a:lnTo>
                <a:close/>
              </a:path>
            </a:pathLst>
          </a:custGeom>
          <a:solidFill>
            <a:srgbClr val="000000"/>
          </a:solidFill>
        </p:spPr>
        <p:txBody>
          <a:bodyPr wrap="square" lIns="0" tIns="0" rIns="0" bIns="0" rtlCol="0"/>
          <a:lstStyle/>
          <a:p>
            <a:endParaRPr/>
          </a:p>
        </p:txBody>
      </p:sp>
      <p:sp>
        <p:nvSpPr>
          <p:cNvPr id="25" name="object 25"/>
          <p:cNvSpPr/>
          <p:nvPr/>
        </p:nvSpPr>
        <p:spPr>
          <a:xfrm>
            <a:off x="2887472" y="4534408"/>
            <a:ext cx="16510" cy="16510"/>
          </a:xfrm>
          <a:custGeom>
            <a:avLst/>
            <a:gdLst/>
            <a:ahLst/>
            <a:cxnLst/>
            <a:rect l="l" t="t" r="r" b="b"/>
            <a:pathLst>
              <a:path w="16510" h="16510">
                <a:moveTo>
                  <a:pt x="13550" y="0"/>
                </a:moveTo>
                <a:lnTo>
                  <a:pt x="5422" y="0"/>
                </a:lnTo>
                <a:lnTo>
                  <a:pt x="0" y="5422"/>
                </a:lnTo>
                <a:lnTo>
                  <a:pt x="0" y="8127"/>
                </a:lnTo>
                <a:lnTo>
                  <a:pt x="8128" y="16255"/>
                </a:lnTo>
                <a:lnTo>
                  <a:pt x="13550" y="10833"/>
                </a:lnTo>
                <a:lnTo>
                  <a:pt x="16256" y="10833"/>
                </a:lnTo>
                <a:lnTo>
                  <a:pt x="16256" y="2705"/>
                </a:lnTo>
                <a:lnTo>
                  <a:pt x="13550" y="0"/>
                </a:lnTo>
                <a:close/>
              </a:path>
            </a:pathLst>
          </a:custGeom>
          <a:solidFill>
            <a:srgbClr val="000000"/>
          </a:solidFill>
        </p:spPr>
        <p:txBody>
          <a:bodyPr wrap="square" lIns="0" tIns="0" rIns="0" bIns="0" rtlCol="0"/>
          <a:lstStyle/>
          <a:p>
            <a:endParaRPr/>
          </a:p>
        </p:txBody>
      </p:sp>
      <p:sp>
        <p:nvSpPr>
          <p:cNvPr id="26" name="object 26"/>
          <p:cNvSpPr/>
          <p:nvPr/>
        </p:nvSpPr>
        <p:spPr>
          <a:xfrm>
            <a:off x="2887472" y="4566920"/>
            <a:ext cx="16510" cy="16510"/>
          </a:xfrm>
          <a:custGeom>
            <a:avLst/>
            <a:gdLst/>
            <a:ahLst/>
            <a:cxnLst/>
            <a:rect l="l" t="t" r="r" b="b"/>
            <a:pathLst>
              <a:path w="16510" h="16510">
                <a:moveTo>
                  <a:pt x="13550" y="0"/>
                </a:moveTo>
                <a:lnTo>
                  <a:pt x="5422" y="0"/>
                </a:lnTo>
                <a:lnTo>
                  <a:pt x="0" y="5422"/>
                </a:lnTo>
                <a:lnTo>
                  <a:pt x="0" y="8127"/>
                </a:lnTo>
                <a:lnTo>
                  <a:pt x="8128" y="16255"/>
                </a:lnTo>
                <a:lnTo>
                  <a:pt x="13550" y="10833"/>
                </a:lnTo>
                <a:lnTo>
                  <a:pt x="16256" y="10833"/>
                </a:lnTo>
                <a:lnTo>
                  <a:pt x="16256" y="2705"/>
                </a:lnTo>
                <a:lnTo>
                  <a:pt x="13550" y="0"/>
                </a:lnTo>
                <a:close/>
              </a:path>
            </a:pathLst>
          </a:custGeom>
          <a:solidFill>
            <a:srgbClr val="000000"/>
          </a:solidFill>
        </p:spPr>
        <p:txBody>
          <a:bodyPr wrap="square" lIns="0" tIns="0" rIns="0" bIns="0" rtlCol="0"/>
          <a:lstStyle/>
          <a:p>
            <a:endParaRPr/>
          </a:p>
        </p:txBody>
      </p:sp>
      <p:sp>
        <p:nvSpPr>
          <p:cNvPr id="27" name="object 27"/>
          <p:cNvSpPr/>
          <p:nvPr/>
        </p:nvSpPr>
        <p:spPr>
          <a:xfrm>
            <a:off x="2887472" y="4599432"/>
            <a:ext cx="16510" cy="16510"/>
          </a:xfrm>
          <a:custGeom>
            <a:avLst/>
            <a:gdLst/>
            <a:ahLst/>
            <a:cxnLst/>
            <a:rect l="l" t="t" r="r" b="b"/>
            <a:pathLst>
              <a:path w="16510" h="16510">
                <a:moveTo>
                  <a:pt x="13550" y="0"/>
                </a:moveTo>
                <a:lnTo>
                  <a:pt x="5422" y="0"/>
                </a:lnTo>
                <a:lnTo>
                  <a:pt x="0" y="5422"/>
                </a:lnTo>
                <a:lnTo>
                  <a:pt x="0" y="8127"/>
                </a:lnTo>
                <a:lnTo>
                  <a:pt x="8128" y="16255"/>
                </a:lnTo>
                <a:lnTo>
                  <a:pt x="13550" y="10833"/>
                </a:lnTo>
                <a:lnTo>
                  <a:pt x="16256" y="10833"/>
                </a:lnTo>
                <a:lnTo>
                  <a:pt x="16256" y="2705"/>
                </a:lnTo>
                <a:lnTo>
                  <a:pt x="13550" y="0"/>
                </a:lnTo>
                <a:close/>
              </a:path>
            </a:pathLst>
          </a:custGeom>
          <a:solidFill>
            <a:srgbClr val="000000"/>
          </a:solidFill>
        </p:spPr>
        <p:txBody>
          <a:bodyPr wrap="square" lIns="0" tIns="0" rIns="0" bIns="0" rtlCol="0"/>
          <a:lstStyle/>
          <a:p>
            <a:endParaRPr/>
          </a:p>
        </p:txBody>
      </p:sp>
      <p:sp>
        <p:nvSpPr>
          <p:cNvPr id="28" name="object 28"/>
          <p:cNvSpPr/>
          <p:nvPr/>
        </p:nvSpPr>
        <p:spPr>
          <a:xfrm>
            <a:off x="2887472" y="4631956"/>
            <a:ext cx="16510" cy="16510"/>
          </a:xfrm>
          <a:custGeom>
            <a:avLst/>
            <a:gdLst/>
            <a:ahLst/>
            <a:cxnLst/>
            <a:rect l="l" t="t" r="r" b="b"/>
            <a:pathLst>
              <a:path w="16510" h="16510">
                <a:moveTo>
                  <a:pt x="13550" y="0"/>
                </a:moveTo>
                <a:lnTo>
                  <a:pt x="5422" y="0"/>
                </a:lnTo>
                <a:lnTo>
                  <a:pt x="0" y="5422"/>
                </a:lnTo>
                <a:lnTo>
                  <a:pt x="0" y="8127"/>
                </a:lnTo>
                <a:lnTo>
                  <a:pt x="8128" y="16255"/>
                </a:lnTo>
                <a:lnTo>
                  <a:pt x="13550" y="10833"/>
                </a:lnTo>
                <a:lnTo>
                  <a:pt x="16256" y="10833"/>
                </a:lnTo>
                <a:lnTo>
                  <a:pt x="16256" y="2705"/>
                </a:lnTo>
                <a:lnTo>
                  <a:pt x="13550" y="0"/>
                </a:lnTo>
                <a:close/>
              </a:path>
            </a:pathLst>
          </a:custGeom>
          <a:solidFill>
            <a:srgbClr val="000000"/>
          </a:solidFill>
        </p:spPr>
        <p:txBody>
          <a:bodyPr wrap="square" lIns="0" tIns="0" rIns="0" bIns="0" rtlCol="0"/>
          <a:lstStyle/>
          <a:p>
            <a:endParaRPr/>
          </a:p>
        </p:txBody>
      </p:sp>
      <p:sp>
        <p:nvSpPr>
          <p:cNvPr id="29" name="object 29"/>
          <p:cNvSpPr/>
          <p:nvPr/>
        </p:nvSpPr>
        <p:spPr>
          <a:xfrm>
            <a:off x="2887472" y="4664468"/>
            <a:ext cx="16510" cy="16510"/>
          </a:xfrm>
          <a:custGeom>
            <a:avLst/>
            <a:gdLst/>
            <a:ahLst/>
            <a:cxnLst/>
            <a:rect l="l" t="t" r="r" b="b"/>
            <a:pathLst>
              <a:path w="16510" h="16510">
                <a:moveTo>
                  <a:pt x="13550" y="0"/>
                </a:moveTo>
                <a:lnTo>
                  <a:pt x="5422" y="0"/>
                </a:lnTo>
                <a:lnTo>
                  <a:pt x="0" y="5422"/>
                </a:lnTo>
                <a:lnTo>
                  <a:pt x="0" y="8127"/>
                </a:lnTo>
                <a:lnTo>
                  <a:pt x="8128" y="16255"/>
                </a:lnTo>
                <a:lnTo>
                  <a:pt x="13550" y="10833"/>
                </a:lnTo>
                <a:lnTo>
                  <a:pt x="16256" y="10833"/>
                </a:lnTo>
                <a:lnTo>
                  <a:pt x="16256" y="2705"/>
                </a:lnTo>
                <a:lnTo>
                  <a:pt x="13550" y="0"/>
                </a:lnTo>
                <a:close/>
              </a:path>
            </a:pathLst>
          </a:custGeom>
          <a:solidFill>
            <a:srgbClr val="000000"/>
          </a:solidFill>
        </p:spPr>
        <p:txBody>
          <a:bodyPr wrap="square" lIns="0" tIns="0" rIns="0" bIns="0" rtlCol="0"/>
          <a:lstStyle/>
          <a:p>
            <a:endParaRPr/>
          </a:p>
        </p:txBody>
      </p:sp>
      <p:sp>
        <p:nvSpPr>
          <p:cNvPr id="30" name="object 30"/>
          <p:cNvSpPr/>
          <p:nvPr/>
        </p:nvSpPr>
        <p:spPr>
          <a:xfrm>
            <a:off x="2887472" y="4696980"/>
            <a:ext cx="16510" cy="16510"/>
          </a:xfrm>
          <a:custGeom>
            <a:avLst/>
            <a:gdLst/>
            <a:ahLst/>
            <a:cxnLst/>
            <a:rect l="l" t="t" r="r" b="b"/>
            <a:pathLst>
              <a:path w="16510" h="16510">
                <a:moveTo>
                  <a:pt x="13550" y="0"/>
                </a:moveTo>
                <a:lnTo>
                  <a:pt x="5422" y="0"/>
                </a:lnTo>
                <a:lnTo>
                  <a:pt x="0" y="5422"/>
                </a:lnTo>
                <a:lnTo>
                  <a:pt x="0" y="8127"/>
                </a:lnTo>
                <a:lnTo>
                  <a:pt x="8128" y="16255"/>
                </a:lnTo>
                <a:lnTo>
                  <a:pt x="13550" y="10833"/>
                </a:lnTo>
                <a:lnTo>
                  <a:pt x="16256" y="10833"/>
                </a:lnTo>
                <a:lnTo>
                  <a:pt x="16256" y="2705"/>
                </a:lnTo>
                <a:lnTo>
                  <a:pt x="13550" y="0"/>
                </a:lnTo>
                <a:close/>
              </a:path>
            </a:pathLst>
          </a:custGeom>
          <a:solidFill>
            <a:srgbClr val="000000"/>
          </a:solidFill>
        </p:spPr>
        <p:txBody>
          <a:bodyPr wrap="square" lIns="0" tIns="0" rIns="0" bIns="0" rtlCol="0"/>
          <a:lstStyle/>
          <a:p>
            <a:endParaRPr/>
          </a:p>
        </p:txBody>
      </p:sp>
      <p:sp>
        <p:nvSpPr>
          <p:cNvPr id="31" name="object 31"/>
          <p:cNvSpPr/>
          <p:nvPr/>
        </p:nvSpPr>
        <p:spPr>
          <a:xfrm>
            <a:off x="2887472" y="4729492"/>
            <a:ext cx="16510" cy="16510"/>
          </a:xfrm>
          <a:custGeom>
            <a:avLst/>
            <a:gdLst/>
            <a:ahLst/>
            <a:cxnLst/>
            <a:rect l="l" t="t" r="r" b="b"/>
            <a:pathLst>
              <a:path w="16510" h="16510">
                <a:moveTo>
                  <a:pt x="13550" y="0"/>
                </a:moveTo>
                <a:lnTo>
                  <a:pt x="5422" y="0"/>
                </a:lnTo>
                <a:lnTo>
                  <a:pt x="0" y="5422"/>
                </a:lnTo>
                <a:lnTo>
                  <a:pt x="0" y="8127"/>
                </a:lnTo>
                <a:lnTo>
                  <a:pt x="8128" y="16255"/>
                </a:lnTo>
                <a:lnTo>
                  <a:pt x="13550" y="10833"/>
                </a:lnTo>
                <a:lnTo>
                  <a:pt x="16256" y="10833"/>
                </a:lnTo>
                <a:lnTo>
                  <a:pt x="16256" y="2705"/>
                </a:lnTo>
                <a:lnTo>
                  <a:pt x="13550" y="0"/>
                </a:lnTo>
                <a:close/>
              </a:path>
            </a:pathLst>
          </a:custGeom>
          <a:solidFill>
            <a:srgbClr val="000000"/>
          </a:solidFill>
        </p:spPr>
        <p:txBody>
          <a:bodyPr wrap="square" lIns="0" tIns="0" rIns="0" bIns="0" rtlCol="0"/>
          <a:lstStyle/>
          <a:p>
            <a:endParaRPr/>
          </a:p>
        </p:txBody>
      </p:sp>
      <p:sp>
        <p:nvSpPr>
          <p:cNvPr id="32" name="object 32"/>
          <p:cNvSpPr/>
          <p:nvPr/>
        </p:nvSpPr>
        <p:spPr>
          <a:xfrm>
            <a:off x="2887472" y="4762004"/>
            <a:ext cx="16510" cy="16510"/>
          </a:xfrm>
          <a:custGeom>
            <a:avLst/>
            <a:gdLst/>
            <a:ahLst/>
            <a:cxnLst/>
            <a:rect l="l" t="t" r="r" b="b"/>
            <a:pathLst>
              <a:path w="16510" h="16510">
                <a:moveTo>
                  <a:pt x="13550" y="0"/>
                </a:moveTo>
                <a:lnTo>
                  <a:pt x="5422" y="0"/>
                </a:lnTo>
                <a:lnTo>
                  <a:pt x="0" y="5422"/>
                </a:lnTo>
                <a:lnTo>
                  <a:pt x="0" y="8127"/>
                </a:lnTo>
                <a:lnTo>
                  <a:pt x="8128" y="16255"/>
                </a:lnTo>
                <a:lnTo>
                  <a:pt x="13550" y="10833"/>
                </a:lnTo>
                <a:lnTo>
                  <a:pt x="16256" y="10833"/>
                </a:lnTo>
                <a:lnTo>
                  <a:pt x="16256" y="2705"/>
                </a:lnTo>
                <a:lnTo>
                  <a:pt x="13550" y="0"/>
                </a:lnTo>
                <a:close/>
              </a:path>
            </a:pathLst>
          </a:custGeom>
          <a:solidFill>
            <a:srgbClr val="000000"/>
          </a:solidFill>
        </p:spPr>
        <p:txBody>
          <a:bodyPr wrap="square" lIns="0" tIns="0" rIns="0" bIns="0" rtlCol="0"/>
          <a:lstStyle/>
          <a:p>
            <a:endParaRPr/>
          </a:p>
        </p:txBody>
      </p:sp>
      <p:sp>
        <p:nvSpPr>
          <p:cNvPr id="33" name="object 33"/>
          <p:cNvSpPr/>
          <p:nvPr/>
        </p:nvSpPr>
        <p:spPr>
          <a:xfrm>
            <a:off x="2887472" y="4794516"/>
            <a:ext cx="16510" cy="16510"/>
          </a:xfrm>
          <a:custGeom>
            <a:avLst/>
            <a:gdLst/>
            <a:ahLst/>
            <a:cxnLst/>
            <a:rect l="l" t="t" r="r" b="b"/>
            <a:pathLst>
              <a:path w="16510" h="16510">
                <a:moveTo>
                  <a:pt x="13550" y="0"/>
                </a:moveTo>
                <a:lnTo>
                  <a:pt x="5422" y="0"/>
                </a:lnTo>
                <a:lnTo>
                  <a:pt x="0" y="5422"/>
                </a:lnTo>
                <a:lnTo>
                  <a:pt x="0" y="8127"/>
                </a:lnTo>
                <a:lnTo>
                  <a:pt x="8128" y="16255"/>
                </a:lnTo>
                <a:lnTo>
                  <a:pt x="13550" y="10833"/>
                </a:lnTo>
                <a:lnTo>
                  <a:pt x="16256" y="10833"/>
                </a:lnTo>
                <a:lnTo>
                  <a:pt x="16256" y="2705"/>
                </a:lnTo>
                <a:lnTo>
                  <a:pt x="13550" y="0"/>
                </a:lnTo>
                <a:close/>
              </a:path>
            </a:pathLst>
          </a:custGeom>
          <a:solidFill>
            <a:srgbClr val="000000"/>
          </a:solidFill>
        </p:spPr>
        <p:txBody>
          <a:bodyPr wrap="square" lIns="0" tIns="0" rIns="0" bIns="0" rtlCol="0"/>
          <a:lstStyle/>
          <a:p>
            <a:endParaRPr/>
          </a:p>
        </p:txBody>
      </p:sp>
      <p:sp>
        <p:nvSpPr>
          <p:cNvPr id="34" name="object 34"/>
          <p:cNvSpPr/>
          <p:nvPr/>
        </p:nvSpPr>
        <p:spPr>
          <a:xfrm>
            <a:off x="2887472" y="4827028"/>
            <a:ext cx="16510" cy="16510"/>
          </a:xfrm>
          <a:custGeom>
            <a:avLst/>
            <a:gdLst/>
            <a:ahLst/>
            <a:cxnLst/>
            <a:rect l="l" t="t" r="r" b="b"/>
            <a:pathLst>
              <a:path w="16510" h="16510">
                <a:moveTo>
                  <a:pt x="13550" y="0"/>
                </a:moveTo>
                <a:lnTo>
                  <a:pt x="5422" y="0"/>
                </a:lnTo>
                <a:lnTo>
                  <a:pt x="0" y="5422"/>
                </a:lnTo>
                <a:lnTo>
                  <a:pt x="0" y="8127"/>
                </a:lnTo>
                <a:lnTo>
                  <a:pt x="8128" y="16255"/>
                </a:lnTo>
                <a:lnTo>
                  <a:pt x="13550" y="10833"/>
                </a:lnTo>
                <a:lnTo>
                  <a:pt x="16256" y="10833"/>
                </a:lnTo>
                <a:lnTo>
                  <a:pt x="16256" y="2705"/>
                </a:lnTo>
                <a:lnTo>
                  <a:pt x="13550" y="0"/>
                </a:lnTo>
                <a:close/>
              </a:path>
            </a:pathLst>
          </a:custGeom>
          <a:solidFill>
            <a:srgbClr val="000000"/>
          </a:solidFill>
        </p:spPr>
        <p:txBody>
          <a:bodyPr wrap="square" lIns="0" tIns="0" rIns="0" bIns="0" rtlCol="0"/>
          <a:lstStyle/>
          <a:p>
            <a:endParaRPr/>
          </a:p>
        </p:txBody>
      </p:sp>
      <p:sp>
        <p:nvSpPr>
          <p:cNvPr id="35" name="object 35"/>
          <p:cNvSpPr/>
          <p:nvPr/>
        </p:nvSpPr>
        <p:spPr>
          <a:xfrm>
            <a:off x="2887472" y="4859540"/>
            <a:ext cx="16510" cy="16510"/>
          </a:xfrm>
          <a:custGeom>
            <a:avLst/>
            <a:gdLst/>
            <a:ahLst/>
            <a:cxnLst/>
            <a:rect l="l" t="t" r="r" b="b"/>
            <a:pathLst>
              <a:path w="16510" h="16510">
                <a:moveTo>
                  <a:pt x="13550" y="0"/>
                </a:moveTo>
                <a:lnTo>
                  <a:pt x="5422" y="0"/>
                </a:lnTo>
                <a:lnTo>
                  <a:pt x="0" y="5422"/>
                </a:lnTo>
                <a:lnTo>
                  <a:pt x="0" y="8127"/>
                </a:lnTo>
                <a:lnTo>
                  <a:pt x="8128" y="16255"/>
                </a:lnTo>
                <a:lnTo>
                  <a:pt x="13550" y="10833"/>
                </a:lnTo>
                <a:lnTo>
                  <a:pt x="16256" y="10833"/>
                </a:lnTo>
                <a:lnTo>
                  <a:pt x="16256" y="2705"/>
                </a:lnTo>
                <a:lnTo>
                  <a:pt x="13550" y="0"/>
                </a:lnTo>
                <a:close/>
              </a:path>
            </a:pathLst>
          </a:custGeom>
          <a:solidFill>
            <a:srgbClr val="000000"/>
          </a:solidFill>
        </p:spPr>
        <p:txBody>
          <a:bodyPr wrap="square" lIns="0" tIns="0" rIns="0" bIns="0" rtlCol="0"/>
          <a:lstStyle/>
          <a:p>
            <a:endParaRPr/>
          </a:p>
        </p:txBody>
      </p:sp>
      <p:sp>
        <p:nvSpPr>
          <p:cNvPr id="36" name="object 36"/>
          <p:cNvSpPr/>
          <p:nvPr/>
        </p:nvSpPr>
        <p:spPr>
          <a:xfrm>
            <a:off x="2887472" y="4892052"/>
            <a:ext cx="16510" cy="16510"/>
          </a:xfrm>
          <a:custGeom>
            <a:avLst/>
            <a:gdLst/>
            <a:ahLst/>
            <a:cxnLst/>
            <a:rect l="l" t="t" r="r" b="b"/>
            <a:pathLst>
              <a:path w="16510" h="16510">
                <a:moveTo>
                  <a:pt x="13550" y="0"/>
                </a:moveTo>
                <a:lnTo>
                  <a:pt x="5422" y="0"/>
                </a:lnTo>
                <a:lnTo>
                  <a:pt x="0" y="5422"/>
                </a:lnTo>
                <a:lnTo>
                  <a:pt x="0" y="8127"/>
                </a:lnTo>
                <a:lnTo>
                  <a:pt x="8128" y="16255"/>
                </a:lnTo>
                <a:lnTo>
                  <a:pt x="13550" y="10833"/>
                </a:lnTo>
                <a:lnTo>
                  <a:pt x="16256" y="10833"/>
                </a:lnTo>
                <a:lnTo>
                  <a:pt x="16256" y="2705"/>
                </a:lnTo>
                <a:lnTo>
                  <a:pt x="13550" y="0"/>
                </a:lnTo>
                <a:close/>
              </a:path>
            </a:pathLst>
          </a:custGeom>
          <a:solidFill>
            <a:srgbClr val="000000"/>
          </a:solidFill>
        </p:spPr>
        <p:txBody>
          <a:bodyPr wrap="square" lIns="0" tIns="0" rIns="0" bIns="0" rtlCol="0"/>
          <a:lstStyle/>
          <a:p>
            <a:endParaRPr/>
          </a:p>
        </p:txBody>
      </p:sp>
      <p:sp>
        <p:nvSpPr>
          <p:cNvPr id="37" name="object 37"/>
          <p:cNvSpPr/>
          <p:nvPr/>
        </p:nvSpPr>
        <p:spPr>
          <a:xfrm>
            <a:off x="2887472" y="4924564"/>
            <a:ext cx="16510" cy="16510"/>
          </a:xfrm>
          <a:custGeom>
            <a:avLst/>
            <a:gdLst/>
            <a:ahLst/>
            <a:cxnLst/>
            <a:rect l="l" t="t" r="r" b="b"/>
            <a:pathLst>
              <a:path w="16510" h="16510">
                <a:moveTo>
                  <a:pt x="13550" y="0"/>
                </a:moveTo>
                <a:lnTo>
                  <a:pt x="5422" y="0"/>
                </a:lnTo>
                <a:lnTo>
                  <a:pt x="0" y="5422"/>
                </a:lnTo>
                <a:lnTo>
                  <a:pt x="0" y="8127"/>
                </a:lnTo>
                <a:lnTo>
                  <a:pt x="8128" y="16255"/>
                </a:lnTo>
                <a:lnTo>
                  <a:pt x="13550" y="10833"/>
                </a:lnTo>
                <a:lnTo>
                  <a:pt x="16256" y="10833"/>
                </a:lnTo>
                <a:lnTo>
                  <a:pt x="16256" y="2705"/>
                </a:lnTo>
                <a:lnTo>
                  <a:pt x="13550" y="0"/>
                </a:lnTo>
                <a:close/>
              </a:path>
            </a:pathLst>
          </a:custGeom>
          <a:solidFill>
            <a:srgbClr val="000000"/>
          </a:solidFill>
        </p:spPr>
        <p:txBody>
          <a:bodyPr wrap="square" lIns="0" tIns="0" rIns="0" bIns="0" rtlCol="0"/>
          <a:lstStyle/>
          <a:p>
            <a:endParaRPr/>
          </a:p>
        </p:txBody>
      </p:sp>
      <p:sp>
        <p:nvSpPr>
          <p:cNvPr id="38" name="object 38"/>
          <p:cNvSpPr/>
          <p:nvPr/>
        </p:nvSpPr>
        <p:spPr>
          <a:xfrm>
            <a:off x="2887472" y="4957076"/>
            <a:ext cx="16510" cy="16510"/>
          </a:xfrm>
          <a:custGeom>
            <a:avLst/>
            <a:gdLst/>
            <a:ahLst/>
            <a:cxnLst/>
            <a:rect l="l" t="t" r="r" b="b"/>
            <a:pathLst>
              <a:path w="16510" h="16510">
                <a:moveTo>
                  <a:pt x="13550" y="0"/>
                </a:moveTo>
                <a:lnTo>
                  <a:pt x="5422" y="0"/>
                </a:lnTo>
                <a:lnTo>
                  <a:pt x="0" y="5422"/>
                </a:lnTo>
                <a:lnTo>
                  <a:pt x="0" y="8127"/>
                </a:lnTo>
                <a:lnTo>
                  <a:pt x="8128" y="16255"/>
                </a:lnTo>
                <a:lnTo>
                  <a:pt x="13550" y="10833"/>
                </a:lnTo>
                <a:lnTo>
                  <a:pt x="16256" y="10833"/>
                </a:lnTo>
                <a:lnTo>
                  <a:pt x="16256" y="2705"/>
                </a:lnTo>
                <a:lnTo>
                  <a:pt x="13550" y="0"/>
                </a:lnTo>
                <a:close/>
              </a:path>
            </a:pathLst>
          </a:custGeom>
          <a:solidFill>
            <a:srgbClr val="000000"/>
          </a:solidFill>
        </p:spPr>
        <p:txBody>
          <a:bodyPr wrap="square" lIns="0" tIns="0" rIns="0" bIns="0" rtlCol="0"/>
          <a:lstStyle/>
          <a:p>
            <a:endParaRPr/>
          </a:p>
        </p:txBody>
      </p:sp>
      <p:sp>
        <p:nvSpPr>
          <p:cNvPr id="39" name="object 39"/>
          <p:cNvSpPr/>
          <p:nvPr/>
        </p:nvSpPr>
        <p:spPr>
          <a:xfrm>
            <a:off x="2887472" y="4989588"/>
            <a:ext cx="16510" cy="16510"/>
          </a:xfrm>
          <a:custGeom>
            <a:avLst/>
            <a:gdLst/>
            <a:ahLst/>
            <a:cxnLst/>
            <a:rect l="l" t="t" r="r" b="b"/>
            <a:pathLst>
              <a:path w="16510" h="16510">
                <a:moveTo>
                  <a:pt x="13550" y="0"/>
                </a:moveTo>
                <a:lnTo>
                  <a:pt x="5422" y="0"/>
                </a:lnTo>
                <a:lnTo>
                  <a:pt x="0" y="5422"/>
                </a:lnTo>
                <a:lnTo>
                  <a:pt x="0" y="8128"/>
                </a:lnTo>
                <a:lnTo>
                  <a:pt x="8128" y="16256"/>
                </a:lnTo>
                <a:lnTo>
                  <a:pt x="13550" y="10833"/>
                </a:lnTo>
                <a:lnTo>
                  <a:pt x="16256" y="10833"/>
                </a:lnTo>
                <a:lnTo>
                  <a:pt x="16256" y="2705"/>
                </a:lnTo>
                <a:lnTo>
                  <a:pt x="13550" y="0"/>
                </a:lnTo>
                <a:close/>
              </a:path>
            </a:pathLst>
          </a:custGeom>
          <a:solidFill>
            <a:srgbClr val="000000"/>
          </a:solidFill>
        </p:spPr>
        <p:txBody>
          <a:bodyPr wrap="square" lIns="0" tIns="0" rIns="0" bIns="0" rtlCol="0"/>
          <a:lstStyle/>
          <a:p>
            <a:endParaRPr/>
          </a:p>
        </p:txBody>
      </p:sp>
      <p:sp>
        <p:nvSpPr>
          <p:cNvPr id="40" name="object 40"/>
          <p:cNvSpPr/>
          <p:nvPr/>
        </p:nvSpPr>
        <p:spPr>
          <a:xfrm>
            <a:off x="2887472" y="5022100"/>
            <a:ext cx="16510" cy="16510"/>
          </a:xfrm>
          <a:custGeom>
            <a:avLst/>
            <a:gdLst/>
            <a:ahLst/>
            <a:cxnLst/>
            <a:rect l="l" t="t" r="r" b="b"/>
            <a:pathLst>
              <a:path w="16510" h="16510">
                <a:moveTo>
                  <a:pt x="13550" y="0"/>
                </a:moveTo>
                <a:lnTo>
                  <a:pt x="5422" y="0"/>
                </a:lnTo>
                <a:lnTo>
                  <a:pt x="0" y="5422"/>
                </a:lnTo>
                <a:lnTo>
                  <a:pt x="0" y="8127"/>
                </a:lnTo>
                <a:lnTo>
                  <a:pt x="8128" y="16255"/>
                </a:lnTo>
                <a:lnTo>
                  <a:pt x="13550" y="10833"/>
                </a:lnTo>
                <a:lnTo>
                  <a:pt x="16256" y="10833"/>
                </a:lnTo>
                <a:lnTo>
                  <a:pt x="16256" y="2705"/>
                </a:lnTo>
                <a:lnTo>
                  <a:pt x="13550" y="0"/>
                </a:lnTo>
                <a:close/>
              </a:path>
            </a:pathLst>
          </a:custGeom>
          <a:solidFill>
            <a:srgbClr val="000000"/>
          </a:solidFill>
        </p:spPr>
        <p:txBody>
          <a:bodyPr wrap="square" lIns="0" tIns="0" rIns="0" bIns="0" rtlCol="0"/>
          <a:lstStyle/>
          <a:p>
            <a:endParaRPr/>
          </a:p>
        </p:txBody>
      </p:sp>
      <p:sp>
        <p:nvSpPr>
          <p:cNvPr id="41" name="object 41"/>
          <p:cNvSpPr/>
          <p:nvPr/>
        </p:nvSpPr>
        <p:spPr>
          <a:xfrm>
            <a:off x="2887472" y="5054612"/>
            <a:ext cx="16510" cy="16510"/>
          </a:xfrm>
          <a:custGeom>
            <a:avLst/>
            <a:gdLst/>
            <a:ahLst/>
            <a:cxnLst/>
            <a:rect l="l" t="t" r="r" b="b"/>
            <a:pathLst>
              <a:path w="16510" h="16510">
                <a:moveTo>
                  <a:pt x="13550" y="0"/>
                </a:moveTo>
                <a:lnTo>
                  <a:pt x="5422" y="0"/>
                </a:lnTo>
                <a:lnTo>
                  <a:pt x="0" y="5422"/>
                </a:lnTo>
                <a:lnTo>
                  <a:pt x="0" y="8128"/>
                </a:lnTo>
                <a:lnTo>
                  <a:pt x="8128" y="16256"/>
                </a:lnTo>
                <a:lnTo>
                  <a:pt x="13550" y="10833"/>
                </a:lnTo>
                <a:lnTo>
                  <a:pt x="16256" y="10833"/>
                </a:lnTo>
                <a:lnTo>
                  <a:pt x="16256" y="2705"/>
                </a:lnTo>
                <a:lnTo>
                  <a:pt x="13550" y="0"/>
                </a:lnTo>
                <a:close/>
              </a:path>
            </a:pathLst>
          </a:custGeom>
          <a:solidFill>
            <a:srgbClr val="000000"/>
          </a:solidFill>
        </p:spPr>
        <p:txBody>
          <a:bodyPr wrap="square" lIns="0" tIns="0" rIns="0" bIns="0" rtlCol="0"/>
          <a:lstStyle/>
          <a:p>
            <a:endParaRPr/>
          </a:p>
        </p:txBody>
      </p:sp>
      <p:sp>
        <p:nvSpPr>
          <p:cNvPr id="42" name="object 42"/>
          <p:cNvSpPr/>
          <p:nvPr/>
        </p:nvSpPr>
        <p:spPr>
          <a:xfrm>
            <a:off x="2887472" y="5087124"/>
            <a:ext cx="16510" cy="16510"/>
          </a:xfrm>
          <a:custGeom>
            <a:avLst/>
            <a:gdLst/>
            <a:ahLst/>
            <a:cxnLst/>
            <a:rect l="l" t="t" r="r" b="b"/>
            <a:pathLst>
              <a:path w="16510" h="16510">
                <a:moveTo>
                  <a:pt x="13550" y="0"/>
                </a:moveTo>
                <a:lnTo>
                  <a:pt x="5422" y="0"/>
                </a:lnTo>
                <a:lnTo>
                  <a:pt x="0" y="5422"/>
                </a:lnTo>
                <a:lnTo>
                  <a:pt x="0" y="8127"/>
                </a:lnTo>
                <a:lnTo>
                  <a:pt x="8128" y="16255"/>
                </a:lnTo>
                <a:lnTo>
                  <a:pt x="13550" y="10833"/>
                </a:lnTo>
                <a:lnTo>
                  <a:pt x="16256" y="10833"/>
                </a:lnTo>
                <a:lnTo>
                  <a:pt x="16256" y="2705"/>
                </a:lnTo>
                <a:lnTo>
                  <a:pt x="13550" y="0"/>
                </a:lnTo>
                <a:close/>
              </a:path>
            </a:pathLst>
          </a:custGeom>
          <a:solidFill>
            <a:srgbClr val="000000"/>
          </a:solidFill>
        </p:spPr>
        <p:txBody>
          <a:bodyPr wrap="square" lIns="0" tIns="0" rIns="0" bIns="0" rtlCol="0"/>
          <a:lstStyle/>
          <a:p>
            <a:endParaRPr/>
          </a:p>
        </p:txBody>
      </p:sp>
      <p:sp>
        <p:nvSpPr>
          <p:cNvPr id="43" name="object 43"/>
          <p:cNvSpPr/>
          <p:nvPr/>
        </p:nvSpPr>
        <p:spPr>
          <a:xfrm>
            <a:off x="2887472" y="5119636"/>
            <a:ext cx="16510" cy="16510"/>
          </a:xfrm>
          <a:custGeom>
            <a:avLst/>
            <a:gdLst/>
            <a:ahLst/>
            <a:cxnLst/>
            <a:rect l="l" t="t" r="r" b="b"/>
            <a:pathLst>
              <a:path w="16510" h="16510">
                <a:moveTo>
                  <a:pt x="13550" y="0"/>
                </a:moveTo>
                <a:lnTo>
                  <a:pt x="5422" y="0"/>
                </a:lnTo>
                <a:lnTo>
                  <a:pt x="0" y="5422"/>
                </a:lnTo>
                <a:lnTo>
                  <a:pt x="0" y="8128"/>
                </a:lnTo>
                <a:lnTo>
                  <a:pt x="8128" y="16256"/>
                </a:lnTo>
                <a:lnTo>
                  <a:pt x="13550" y="10833"/>
                </a:lnTo>
                <a:lnTo>
                  <a:pt x="16256" y="10833"/>
                </a:lnTo>
                <a:lnTo>
                  <a:pt x="16256" y="2705"/>
                </a:lnTo>
                <a:lnTo>
                  <a:pt x="13550" y="0"/>
                </a:lnTo>
                <a:close/>
              </a:path>
            </a:pathLst>
          </a:custGeom>
          <a:solidFill>
            <a:srgbClr val="000000"/>
          </a:solidFill>
        </p:spPr>
        <p:txBody>
          <a:bodyPr wrap="square" lIns="0" tIns="0" rIns="0" bIns="0" rtlCol="0"/>
          <a:lstStyle/>
          <a:p>
            <a:endParaRPr/>
          </a:p>
        </p:txBody>
      </p:sp>
      <p:sp>
        <p:nvSpPr>
          <p:cNvPr id="44" name="object 44"/>
          <p:cNvSpPr/>
          <p:nvPr/>
        </p:nvSpPr>
        <p:spPr>
          <a:xfrm>
            <a:off x="2887472" y="5152148"/>
            <a:ext cx="16510" cy="16510"/>
          </a:xfrm>
          <a:custGeom>
            <a:avLst/>
            <a:gdLst/>
            <a:ahLst/>
            <a:cxnLst/>
            <a:rect l="l" t="t" r="r" b="b"/>
            <a:pathLst>
              <a:path w="16510" h="16510">
                <a:moveTo>
                  <a:pt x="13550" y="0"/>
                </a:moveTo>
                <a:lnTo>
                  <a:pt x="5422" y="0"/>
                </a:lnTo>
                <a:lnTo>
                  <a:pt x="0" y="5422"/>
                </a:lnTo>
                <a:lnTo>
                  <a:pt x="0" y="8127"/>
                </a:lnTo>
                <a:lnTo>
                  <a:pt x="8128" y="16255"/>
                </a:lnTo>
                <a:lnTo>
                  <a:pt x="13550" y="10833"/>
                </a:lnTo>
                <a:lnTo>
                  <a:pt x="16256" y="10833"/>
                </a:lnTo>
                <a:lnTo>
                  <a:pt x="16256" y="2705"/>
                </a:lnTo>
                <a:lnTo>
                  <a:pt x="13550" y="0"/>
                </a:lnTo>
                <a:close/>
              </a:path>
            </a:pathLst>
          </a:custGeom>
          <a:solidFill>
            <a:srgbClr val="000000"/>
          </a:solidFill>
        </p:spPr>
        <p:txBody>
          <a:bodyPr wrap="square" lIns="0" tIns="0" rIns="0" bIns="0" rtlCol="0"/>
          <a:lstStyle/>
          <a:p>
            <a:endParaRPr/>
          </a:p>
        </p:txBody>
      </p:sp>
      <p:sp>
        <p:nvSpPr>
          <p:cNvPr id="45" name="object 45"/>
          <p:cNvSpPr/>
          <p:nvPr/>
        </p:nvSpPr>
        <p:spPr>
          <a:xfrm>
            <a:off x="2887472" y="5184660"/>
            <a:ext cx="16510" cy="16510"/>
          </a:xfrm>
          <a:custGeom>
            <a:avLst/>
            <a:gdLst/>
            <a:ahLst/>
            <a:cxnLst/>
            <a:rect l="l" t="t" r="r" b="b"/>
            <a:pathLst>
              <a:path w="16510" h="16510">
                <a:moveTo>
                  <a:pt x="13550" y="0"/>
                </a:moveTo>
                <a:lnTo>
                  <a:pt x="5422" y="0"/>
                </a:lnTo>
                <a:lnTo>
                  <a:pt x="0" y="5422"/>
                </a:lnTo>
                <a:lnTo>
                  <a:pt x="0" y="8128"/>
                </a:lnTo>
                <a:lnTo>
                  <a:pt x="8128" y="16256"/>
                </a:lnTo>
                <a:lnTo>
                  <a:pt x="13550" y="10833"/>
                </a:lnTo>
                <a:lnTo>
                  <a:pt x="16256" y="10833"/>
                </a:lnTo>
                <a:lnTo>
                  <a:pt x="16256" y="2705"/>
                </a:lnTo>
                <a:lnTo>
                  <a:pt x="13550" y="0"/>
                </a:lnTo>
                <a:close/>
              </a:path>
            </a:pathLst>
          </a:custGeom>
          <a:solidFill>
            <a:srgbClr val="000000"/>
          </a:solidFill>
        </p:spPr>
        <p:txBody>
          <a:bodyPr wrap="square" lIns="0" tIns="0" rIns="0" bIns="0" rtlCol="0"/>
          <a:lstStyle/>
          <a:p>
            <a:endParaRPr/>
          </a:p>
        </p:txBody>
      </p:sp>
      <p:sp>
        <p:nvSpPr>
          <p:cNvPr id="46" name="object 46"/>
          <p:cNvSpPr/>
          <p:nvPr/>
        </p:nvSpPr>
        <p:spPr>
          <a:xfrm>
            <a:off x="2887472" y="5217172"/>
            <a:ext cx="16510" cy="16510"/>
          </a:xfrm>
          <a:custGeom>
            <a:avLst/>
            <a:gdLst/>
            <a:ahLst/>
            <a:cxnLst/>
            <a:rect l="l" t="t" r="r" b="b"/>
            <a:pathLst>
              <a:path w="16510" h="16510">
                <a:moveTo>
                  <a:pt x="13550" y="0"/>
                </a:moveTo>
                <a:lnTo>
                  <a:pt x="5422" y="0"/>
                </a:lnTo>
                <a:lnTo>
                  <a:pt x="0" y="5422"/>
                </a:lnTo>
                <a:lnTo>
                  <a:pt x="0" y="8127"/>
                </a:lnTo>
                <a:lnTo>
                  <a:pt x="8128" y="16255"/>
                </a:lnTo>
                <a:lnTo>
                  <a:pt x="13550" y="10833"/>
                </a:lnTo>
                <a:lnTo>
                  <a:pt x="16256" y="10833"/>
                </a:lnTo>
                <a:lnTo>
                  <a:pt x="16256" y="2705"/>
                </a:lnTo>
                <a:lnTo>
                  <a:pt x="13550" y="0"/>
                </a:lnTo>
                <a:close/>
              </a:path>
            </a:pathLst>
          </a:custGeom>
          <a:solidFill>
            <a:srgbClr val="000000"/>
          </a:solidFill>
        </p:spPr>
        <p:txBody>
          <a:bodyPr wrap="square" lIns="0" tIns="0" rIns="0" bIns="0" rtlCol="0"/>
          <a:lstStyle/>
          <a:p>
            <a:endParaRPr/>
          </a:p>
        </p:txBody>
      </p:sp>
      <p:sp>
        <p:nvSpPr>
          <p:cNvPr id="47" name="object 47"/>
          <p:cNvSpPr/>
          <p:nvPr/>
        </p:nvSpPr>
        <p:spPr>
          <a:xfrm>
            <a:off x="2887472" y="5249684"/>
            <a:ext cx="16510" cy="16510"/>
          </a:xfrm>
          <a:custGeom>
            <a:avLst/>
            <a:gdLst/>
            <a:ahLst/>
            <a:cxnLst/>
            <a:rect l="l" t="t" r="r" b="b"/>
            <a:pathLst>
              <a:path w="16510" h="16510">
                <a:moveTo>
                  <a:pt x="13550" y="0"/>
                </a:moveTo>
                <a:lnTo>
                  <a:pt x="5422" y="0"/>
                </a:lnTo>
                <a:lnTo>
                  <a:pt x="0" y="5422"/>
                </a:lnTo>
                <a:lnTo>
                  <a:pt x="0" y="8128"/>
                </a:lnTo>
                <a:lnTo>
                  <a:pt x="8128" y="16256"/>
                </a:lnTo>
                <a:lnTo>
                  <a:pt x="13550" y="10833"/>
                </a:lnTo>
                <a:lnTo>
                  <a:pt x="16256" y="10833"/>
                </a:lnTo>
                <a:lnTo>
                  <a:pt x="16256" y="2705"/>
                </a:lnTo>
                <a:lnTo>
                  <a:pt x="13550" y="0"/>
                </a:lnTo>
                <a:close/>
              </a:path>
            </a:pathLst>
          </a:custGeom>
          <a:solidFill>
            <a:srgbClr val="000000"/>
          </a:solidFill>
        </p:spPr>
        <p:txBody>
          <a:bodyPr wrap="square" lIns="0" tIns="0" rIns="0" bIns="0" rtlCol="0"/>
          <a:lstStyle/>
          <a:p>
            <a:endParaRPr/>
          </a:p>
        </p:txBody>
      </p:sp>
      <p:sp>
        <p:nvSpPr>
          <p:cNvPr id="48" name="object 48"/>
          <p:cNvSpPr/>
          <p:nvPr/>
        </p:nvSpPr>
        <p:spPr>
          <a:xfrm>
            <a:off x="2887472" y="5282196"/>
            <a:ext cx="16510" cy="16510"/>
          </a:xfrm>
          <a:custGeom>
            <a:avLst/>
            <a:gdLst/>
            <a:ahLst/>
            <a:cxnLst/>
            <a:rect l="l" t="t" r="r" b="b"/>
            <a:pathLst>
              <a:path w="16510" h="16510">
                <a:moveTo>
                  <a:pt x="13550" y="0"/>
                </a:moveTo>
                <a:lnTo>
                  <a:pt x="5422" y="0"/>
                </a:lnTo>
                <a:lnTo>
                  <a:pt x="0" y="5422"/>
                </a:lnTo>
                <a:lnTo>
                  <a:pt x="0" y="8128"/>
                </a:lnTo>
                <a:lnTo>
                  <a:pt x="8128" y="16256"/>
                </a:lnTo>
                <a:lnTo>
                  <a:pt x="13550" y="10833"/>
                </a:lnTo>
                <a:lnTo>
                  <a:pt x="16256" y="10833"/>
                </a:lnTo>
                <a:lnTo>
                  <a:pt x="16256" y="2705"/>
                </a:lnTo>
                <a:lnTo>
                  <a:pt x="13550" y="0"/>
                </a:lnTo>
                <a:close/>
              </a:path>
            </a:pathLst>
          </a:custGeom>
          <a:solidFill>
            <a:srgbClr val="000000"/>
          </a:solidFill>
        </p:spPr>
        <p:txBody>
          <a:bodyPr wrap="square" lIns="0" tIns="0" rIns="0" bIns="0" rtlCol="0"/>
          <a:lstStyle/>
          <a:p>
            <a:endParaRPr/>
          </a:p>
        </p:txBody>
      </p:sp>
      <p:sp>
        <p:nvSpPr>
          <p:cNvPr id="49" name="object 49"/>
          <p:cNvSpPr/>
          <p:nvPr/>
        </p:nvSpPr>
        <p:spPr>
          <a:xfrm>
            <a:off x="2887472" y="5314708"/>
            <a:ext cx="16510" cy="16510"/>
          </a:xfrm>
          <a:custGeom>
            <a:avLst/>
            <a:gdLst/>
            <a:ahLst/>
            <a:cxnLst/>
            <a:rect l="l" t="t" r="r" b="b"/>
            <a:pathLst>
              <a:path w="16510" h="16510">
                <a:moveTo>
                  <a:pt x="13550" y="0"/>
                </a:moveTo>
                <a:lnTo>
                  <a:pt x="5422" y="0"/>
                </a:lnTo>
                <a:lnTo>
                  <a:pt x="0" y="5422"/>
                </a:lnTo>
                <a:lnTo>
                  <a:pt x="0" y="8128"/>
                </a:lnTo>
                <a:lnTo>
                  <a:pt x="8128" y="16256"/>
                </a:lnTo>
                <a:lnTo>
                  <a:pt x="13550" y="10833"/>
                </a:lnTo>
                <a:lnTo>
                  <a:pt x="16256" y="10833"/>
                </a:lnTo>
                <a:lnTo>
                  <a:pt x="16256" y="2705"/>
                </a:lnTo>
                <a:lnTo>
                  <a:pt x="13550" y="0"/>
                </a:lnTo>
                <a:close/>
              </a:path>
            </a:pathLst>
          </a:custGeom>
          <a:solidFill>
            <a:srgbClr val="000000"/>
          </a:solidFill>
        </p:spPr>
        <p:txBody>
          <a:bodyPr wrap="square" lIns="0" tIns="0" rIns="0" bIns="0" rtlCol="0"/>
          <a:lstStyle/>
          <a:p>
            <a:endParaRPr/>
          </a:p>
        </p:txBody>
      </p:sp>
      <p:sp>
        <p:nvSpPr>
          <p:cNvPr id="50" name="object 50"/>
          <p:cNvSpPr/>
          <p:nvPr/>
        </p:nvSpPr>
        <p:spPr>
          <a:xfrm>
            <a:off x="2887472" y="5347220"/>
            <a:ext cx="16510" cy="16510"/>
          </a:xfrm>
          <a:custGeom>
            <a:avLst/>
            <a:gdLst/>
            <a:ahLst/>
            <a:cxnLst/>
            <a:rect l="l" t="t" r="r" b="b"/>
            <a:pathLst>
              <a:path w="16510" h="16510">
                <a:moveTo>
                  <a:pt x="13550" y="0"/>
                </a:moveTo>
                <a:lnTo>
                  <a:pt x="5422" y="0"/>
                </a:lnTo>
                <a:lnTo>
                  <a:pt x="0" y="5422"/>
                </a:lnTo>
                <a:lnTo>
                  <a:pt x="0" y="8128"/>
                </a:lnTo>
                <a:lnTo>
                  <a:pt x="8128" y="16256"/>
                </a:lnTo>
                <a:lnTo>
                  <a:pt x="13550" y="10833"/>
                </a:lnTo>
                <a:lnTo>
                  <a:pt x="16256" y="10833"/>
                </a:lnTo>
                <a:lnTo>
                  <a:pt x="16256" y="2705"/>
                </a:lnTo>
                <a:lnTo>
                  <a:pt x="13550" y="0"/>
                </a:lnTo>
                <a:close/>
              </a:path>
            </a:pathLst>
          </a:custGeom>
          <a:solidFill>
            <a:srgbClr val="000000"/>
          </a:solidFill>
        </p:spPr>
        <p:txBody>
          <a:bodyPr wrap="square" lIns="0" tIns="0" rIns="0" bIns="0" rtlCol="0"/>
          <a:lstStyle/>
          <a:p>
            <a:endParaRPr/>
          </a:p>
        </p:txBody>
      </p:sp>
      <p:sp>
        <p:nvSpPr>
          <p:cNvPr id="51" name="object 51"/>
          <p:cNvSpPr/>
          <p:nvPr/>
        </p:nvSpPr>
        <p:spPr>
          <a:xfrm>
            <a:off x="2887472" y="5379732"/>
            <a:ext cx="16510" cy="16510"/>
          </a:xfrm>
          <a:custGeom>
            <a:avLst/>
            <a:gdLst/>
            <a:ahLst/>
            <a:cxnLst/>
            <a:rect l="l" t="t" r="r" b="b"/>
            <a:pathLst>
              <a:path w="16510" h="16510">
                <a:moveTo>
                  <a:pt x="13550" y="0"/>
                </a:moveTo>
                <a:lnTo>
                  <a:pt x="5422" y="0"/>
                </a:lnTo>
                <a:lnTo>
                  <a:pt x="0" y="5422"/>
                </a:lnTo>
                <a:lnTo>
                  <a:pt x="0" y="8128"/>
                </a:lnTo>
                <a:lnTo>
                  <a:pt x="8128" y="16256"/>
                </a:lnTo>
                <a:lnTo>
                  <a:pt x="13550" y="10833"/>
                </a:lnTo>
                <a:lnTo>
                  <a:pt x="16256" y="10833"/>
                </a:lnTo>
                <a:lnTo>
                  <a:pt x="16256" y="2705"/>
                </a:lnTo>
                <a:lnTo>
                  <a:pt x="13550" y="0"/>
                </a:lnTo>
                <a:close/>
              </a:path>
            </a:pathLst>
          </a:custGeom>
          <a:solidFill>
            <a:srgbClr val="000000"/>
          </a:solidFill>
        </p:spPr>
        <p:txBody>
          <a:bodyPr wrap="square" lIns="0" tIns="0" rIns="0" bIns="0" rtlCol="0"/>
          <a:lstStyle/>
          <a:p>
            <a:endParaRPr/>
          </a:p>
        </p:txBody>
      </p:sp>
      <p:sp>
        <p:nvSpPr>
          <p:cNvPr id="52" name="object 52"/>
          <p:cNvSpPr/>
          <p:nvPr/>
        </p:nvSpPr>
        <p:spPr>
          <a:xfrm>
            <a:off x="2887472" y="5412244"/>
            <a:ext cx="16510" cy="16510"/>
          </a:xfrm>
          <a:custGeom>
            <a:avLst/>
            <a:gdLst/>
            <a:ahLst/>
            <a:cxnLst/>
            <a:rect l="l" t="t" r="r" b="b"/>
            <a:pathLst>
              <a:path w="16510" h="16510">
                <a:moveTo>
                  <a:pt x="13550" y="0"/>
                </a:moveTo>
                <a:lnTo>
                  <a:pt x="5422" y="0"/>
                </a:lnTo>
                <a:lnTo>
                  <a:pt x="0" y="5422"/>
                </a:lnTo>
                <a:lnTo>
                  <a:pt x="0" y="8128"/>
                </a:lnTo>
                <a:lnTo>
                  <a:pt x="8128" y="16256"/>
                </a:lnTo>
                <a:lnTo>
                  <a:pt x="13550" y="10833"/>
                </a:lnTo>
                <a:lnTo>
                  <a:pt x="16256" y="10833"/>
                </a:lnTo>
                <a:lnTo>
                  <a:pt x="16256" y="2705"/>
                </a:lnTo>
                <a:lnTo>
                  <a:pt x="13550" y="0"/>
                </a:lnTo>
                <a:close/>
              </a:path>
            </a:pathLst>
          </a:custGeom>
          <a:solidFill>
            <a:srgbClr val="000000"/>
          </a:solidFill>
        </p:spPr>
        <p:txBody>
          <a:bodyPr wrap="square" lIns="0" tIns="0" rIns="0" bIns="0" rtlCol="0"/>
          <a:lstStyle/>
          <a:p>
            <a:endParaRPr/>
          </a:p>
        </p:txBody>
      </p:sp>
      <p:sp>
        <p:nvSpPr>
          <p:cNvPr id="53" name="object 53"/>
          <p:cNvSpPr/>
          <p:nvPr/>
        </p:nvSpPr>
        <p:spPr>
          <a:xfrm>
            <a:off x="2887472" y="5444756"/>
            <a:ext cx="16510" cy="16510"/>
          </a:xfrm>
          <a:custGeom>
            <a:avLst/>
            <a:gdLst/>
            <a:ahLst/>
            <a:cxnLst/>
            <a:rect l="l" t="t" r="r" b="b"/>
            <a:pathLst>
              <a:path w="16510" h="16510">
                <a:moveTo>
                  <a:pt x="13550" y="0"/>
                </a:moveTo>
                <a:lnTo>
                  <a:pt x="5422" y="0"/>
                </a:lnTo>
                <a:lnTo>
                  <a:pt x="0" y="5422"/>
                </a:lnTo>
                <a:lnTo>
                  <a:pt x="0" y="8128"/>
                </a:lnTo>
                <a:lnTo>
                  <a:pt x="8128" y="16256"/>
                </a:lnTo>
                <a:lnTo>
                  <a:pt x="13550" y="10833"/>
                </a:lnTo>
                <a:lnTo>
                  <a:pt x="16256" y="10833"/>
                </a:lnTo>
                <a:lnTo>
                  <a:pt x="16256" y="2705"/>
                </a:lnTo>
                <a:lnTo>
                  <a:pt x="13550" y="0"/>
                </a:lnTo>
                <a:close/>
              </a:path>
            </a:pathLst>
          </a:custGeom>
          <a:solidFill>
            <a:srgbClr val="000000"/>
          </a:solidFill>
        </p:spPr>
        <p:txBody>
          <a:bodyPr wrap="square" lIns="0" tIns="0" rIns="0" bIns="0" rtlCol="0"/>
          <a:lstStyle/>
          <a:p>
            <a:endParaRPr/>
          </a:p>
        </p:txBody>
      </p:sp>
      <p:sp>
        <p:nvSpPr>
          <p:cNvPr id="54" name="object 54"/>
          <p:cNvSpPr/>
          <p:nvPr/>
        </p:nvSpPr>
        <p:spPr>
          <a:xfrm>
            <a:off x="2887472" y="5477268"/>
            <a:ext cx="16510" cy="16510"/>
          </a:xfrm>
          <a:custGeom>
            <a:avLst/>
            <a:gdLst/>
            <a:ahLst/>
            <a:cxnLst/>
            <a:rect l="l" t="t" r="r" b="b"/>
            <a:pathLst>
              <a:path w="16510" h="16510">
                <a:moveTo>
                  <a:pt x="13550" y="0"/>
                </a:moveTo>
                <a:lnTo>
                  <a:pt x="5422" y="0"/>
                </a:lnTo>
                <a:lnTo>
                  <a:pt x="0" y="5422"/>
                </a:lnTo>
                <a:lnTo>
                  <a:pt x="0" y="8128"/>
                </a:lnTo>
                <a:lnTo>
                  <a:pt x="8128" y="16256"/>
                </a:lnTo>
                <a:lnTo>
                  <a:pt x="13550" y="10833"/>
                </a:lnTo>
                <a:lnTo>
                  <a:pt x="16256" y="10833"/>
                </a:lnTo>
                <a:lnTo>
                  <a:pt x="16256" y="2705"/>
                </a:lnTo>
                <a:lnTo>
                  <a:pt x="13550" y="0"/>
                </a:lnTo>
                <a:close/>
              </a:path>
            </a:pathLst>
          </a:custGeom>
          <a:solidFill>
            <a:srgbClr val="000000"/>
          </a:solidFill>
        </p:spPr>
        <p:txBody>
          <a:bodyPr wrap="square" lIns="0" tIns="0" rIns="0" bIns="0" rtlCol="0"/>
          <a:lstStyle/>
          <a:p>
            <a:endParaRPr/>
          </a:p>
        </p:txBody>
      </p:sp>
      <p:sp>
        <p:nvSpPr>
          <p:cNvPr id="55" name="object 55"/>
          <p:cNvSpPr/>
          <p:nvPr/>
        </p:nvSpPr>
        <p:spPr>
          <a:xfrm>
            <a:off x="2887472" y="5509780"/>
            <a:ext cx="16510" cy="16510"/>
          </a:xfrm>
          <a:custGeom>
            <a:avLst/>
            <a:gdLst/>
            <a:ahLst/>
            <a:cxnLst/>
            <a:rect l="l" t="t" r="r" b="b"/>
            <a:pathLst>
              <a:path w="16510" h="16510">
                <a:moveTo>
                  <a:pt x="13550" y="0"/>
                </a:moveTo>
                <a:lnTo>
                  <a:pt x="5422" y="0"/>
                </a:lnTo>
                <a:lnTo>
                  <a:pt x="0" y="5422"/>
                </a:lnTo>
                <a:lnTo>
                  <a:pt x="0" y="8127"/>
                </a:lnTo>
                <a:lnTo>
                  <a:pt x="8128" y="16255"/>
                </a:lnTo>
                <a:lnTo>
                  <a:pt x="13550" y="10833"/>
                </a:lnTo>
                <a:lnTo>
                  <a:pt x="16256" y="10833"/>
                </a:lnTo>
                <a:lnTo>
                  <a:pt x="16256" y="2705"/>
                </a:lnTo>
                <a:lnTo>
                  <a:pt x="13550" y="0"/>
                </a:lnTo>
                <a:close/>
              </a:path>
            </a:pathLst>
          </a:custGeom>
          <a:solidFill>
            <a:srgbClr val="000000"/>
          </a:solidFill>
        </p:spPr>
        <p:txBody>
          <a:bodyPr wrap="square" lIns="0" tIns="0" rIns="0" bIns="0" rtlCol="0"/>
          <a:lstStyle/>
          <a:p>
            <a:endParaRPr/>
          </a:p>
        </p:txBody>
      </p:sp>
      <p:sp>
        <p:nvSpPr>
          <p:cNvPr id="56" name="object 56"/>
          <p:cNvSpPr/>
          <p:nvPr/>
        </p:nvSpPr>
        <p:spPr>
          <a:xfrm>
            <a:off x="2887472" y="5542292"/>
            <a:ext cx="16510" cy="16510"/>
          </a:xfrm>
          <a:custGeom>
            <a:avLst/>
            <a:gdLst/>
            <a:ahLst/>
            <a:cxnLst/>
            <a:rect l="l" t="t" r="r" b="b"/>
            <a:pathLst>
              <a:path w="16510" h="16510">
                <a:moveTo>
                  <a:pt x="13550" y="0"/>
                </a:moveTo>
                <a:lnTo>
                  <a:pt x="5422" y="0"/>
                </a:lnTo>
                <a:lnTo>
                  <a:pt x="0" y="5422"/>
                </a:lnTo>
                <a:lnTo>
                  <a:pt x="0" y="8127"/>
                </a:lnTo>
                <a:lnTo>
                  <a:pt x="8128" y="16255"/>
                </a:lnTo>
                <a:lnTo>
                  <a:pt x="13550" y="10833"/>
                </a:lnTo>
                <a:lnTo>
                  <a:pt x="16256" y="10833"/>
                </a:lnTo>
                <a:lnTo>
                  <a:pt x="16256" y="2705"/>
                </a:lnTo>
                <a:lnTo>
                  <a:pt x="13550" y="0"/>
                </a:lnTo>
                <a:close/>
              </a:path>
            </a:pathLst>
          </a:custGeom>
          <a:solidFill>
            <a:srgbClr val="000000"/>
          </a:solidFill>
        </p:spPr>
        <p:txBody>
          <a:bodyPr wrap="square" lIns="0" tIns="0" rIns="0" bIns="0" rtlCol="0"/>
          <a:lstStyle/>
          <a:p>
            <a:endParaRPr/>
          </a:p>
        </p:txBody>
      </p:sp>
      <p:sp>
        <p:nvSpPr>
          <p:cNvPr id="57" name="object 57"/>
          <p:cNvSpPr/>
          <p:nvPr/>
        </p:nvSpPr>
        <p:spPr>
          <a:xfrm>
            <a:off x="2887472" y="5574804"/>
            <a:ext cx="16510" cy="16510"/>
          </a:xfrm>
          <a:custGeom>
            <a:avLst/>
            <a:gdLst/>
            <a:ahLst/>
            <a:cxnLst/>
            <a:rect l="l" t="t" r="r" b="b"/>
            <a:pathLst>
              <a:path w="16510" h="16510">
                <a:moveTo>
                  <a:pt x="13550" y="0"/>
                </a:moveTo>
                <a:lnTo>
                  <a:pt x="5422" y="0"/>
                </a:lnTo>
                <a:lnTo>
                  <a:pt x="0" y="5422"/>
                </a:lnTo>
                <a:lnTo>
                  <a:pt x="0" y="8127"/>
                </a:lnTo>
                <a:lnTo>
                  <a:pt x="8128" y="16255"/>
                </a:lnTo>
                <a:lnTo>
                  <a:pt x="13550" y="10833"/>
                </a:lnTo>
                <a:lnTo>
                  <a:pt x="16256" y="10833"/>
                </a:lnTo>
                <a:lnTo>
                  <a:pt x="16256" y="2705"/>
                </a:lnTo>
                <a:lnTo>
                  <a:pt x="13550" y="0"/>
                </a:lnTo>
                <a:close/>
              </a:path>
            </a:pathLst>
          </a:custGeom>
          <a:solidFill>
            <a:srgbClr val="000000"/>
          </a:solidFill>
        </p:spPr>
        <p:txBody>
          <a:bodyPr wrap="square" lIns="0" tIns="0" rIns="0" bIns="0" rtlCol="0"/>
          <a:lstStyle/>
          <a:p>
            <a:endParaRPr/>
          </a:p>
        </p:txBody>
      </p:sp>
      <p:sp>
        <p:nvSpPr>
          <p:cNvPr id="58" name="object 58"/>
          <p:cNvSpPr/>
          <p:nvPr/>
        </p:nvSpPr>
        <p:spPr>
          <a:xfrm>
            <a:off x="2887472" y="5607321"/>
            <a:ext cx="16510" cy="16510"/>
          </a:xfrm>
          <a:custGeom>
            <a:avLst/>
            <a:gdLst/>
            <a:ahLst/>
            <a:cxnLst/>
            <a:rect l="l" t="t" r="r" b="b"/>
            <a:pathLst>
              <a:path w="16510" h="16510">
                <a:moveTo>
                  <a:pt x="13550" y="0"/>
                </a:moveTo>
                <a:lnTo>
                  <a:pt x="5422" y="0"/>
                </a:lnTo>
                <a:lnTo>
                  <a:pt x="0" y="5422"/>
                </a:lnTo>
                <a:lnTo>
                  <a:pt x="0" y="8128"/>
                </a:lnTo>
                <a:lnTo>
                  <a:pt x="8128" y="16256"/>
                </a:lnTo>
                <a:lnTo>
                  <a:pt x="13550" y="10833"/>
                </a:lnTo>
                <a:lnTo>
                  <a:pt x="16256" y="10833"/>
                </a:lnTo>
                <a:lnTo>
                  <a:pt x="16256" y="2705"/>
                </a:lnTo>
                <a:lnTo>
                  <a:pt x="13550" y="0"/>
                </a:lnTo>
                <a:close/>
              </a:path>
            </a:pathLst>
          </a:custGeom>
          <a:solidFill>
            <a:srgbClr val="000000"/>
          </a:solidFill>
        </p:spPr>
        <p:txBody>
          <a:bodyPr wrap="square" lIns="0" tIns="0" rIns="0" bIns="0" rtlCol="0"/>
          <a:lstStyle/>
          <a:p>
            <a:endParaRPr/>
          </a:p>
        </p:txBody>
      </p:sp>
      <p:sp>
        <p:nvSpPr>
          <p:cNvPr id="59" name="object 59"/>
          <p:cNvSpPr/>
          <p:nvPr/>
        </p:nvSpPr>
        <p:spPr>
          <a:xfrm>
            <a:off x="2887472" y="5639833"/>
            <a:ext cx="16510" cy="16510"/>
          </a:xfrm>
          <a:custGeom>
            <a:avLst/>
            <a:gdLst/>
            <a:ahLst/>
            <a:cxnLst/>
            <a:rect l="l" t="t" r="r" b="b"/>
            <a:pathLst>
              <a:path w="16510" h="16510">
                <a:moveTo>
                  <a:pt x="13550" y="0"/>
                </a:moveTo>
                <a:lnTo>
                  <a:pt x="5422" y="0"/>
                </a:lnTo>
                <a:lnTo>
                  <a:pt x="0" y="5422"/>
                </a:lnTo>
                <a:lnTo>
                  <a:pt x="0" y="8127"/>
                </a:lnTo>
                <a:lnTo>
                  <a:pt x="8128" y="16255"/>
                </a:lnTo>
                <a:lnTo>
                  <a:pt x="13550" y="10833"/>
                </a:lnTo>
                <a:lnTo>
                  <a:pt x="16256" y="10833"/>
                </a:lnTo>
                <a:lnTo>
                  <a:pt x="16256" y="2705"/>
                </a:lnTo>
                <a:lnTo>
                  <a:pt x="13550" y="0"/>
                </a:lnTo>
                <a:close/>
              </a:path>
            </a:pathLst>
          </a:custGeom>
          <a:solidFill>
            <a:srgbClr val="000000"/>
          </a:solidFill>
        </p:spPr>
        <p:txBody>
          <a:bodyPr wrap="square" lIns="0" tIns="0" rIns="0" bIns="0" rtlCol="0"/>
          <a:lstStyle/>
          <a:p>
            <a:endParaRPr/>
          </a:p>
        </p:txBody>
      </p:sp>
      <p:sp>
        <p:nvSpPr>
          <p:cNvPr id="60" name="object 60"/>
          <p:cNvSpPr/>
          <p:nvPr/>
        </p:nvSpPr>
        <p:spPr>
          <a:xfrm>
            <a:off x="2887472" y="5672345"/>
            <a:ext cx="16510" cy="16510"/>
          </a:xfrm>
          <a:custGeom>
            <a:avLst/>
            <a:gdLst/>
            <a:ahLst/>
            <a:cxnLst/>
            <a:rect l="l" t="t" r="r" b="b"/>
            <a:pathLst>
              <a:path w="16510" h="16510">
                <a:moveTo>
                  <a:pt x="13550" y="0"/>
                </a:moveTo>
                <a:lnTo>
                  <a:pt x="5422" y="0"/>
                </a:lnTo>
                <a:lnTo>
                  <a:pt x="0" y="5422"/>
                </a:lnTo>
                <a:lnTo>
                  <a:pt x="0" y="8128"/>
                </a:lnTo>
                <a:lnTo>
                  <a:pt x="8128" y="16256"/>
                </a:lnTo>
                <a:lnTo>
                  <a:pt x="13550" y="10833"/>
                </a:lnTo>
                <a:lnTo>
                  <a:pt x="16256" y="10833"/>
                </a:lnTo>
                <a:lnTo>
                  <a:pt x="16256" y="2705"/>
                </a:lnTo>
                <a:lnTo>
                  <a:pt x="13550" y="0"/>
                </a:lnTo>
                <a:close/>
              </a:path>
            </a:pathLst>
          </a:custGeom>
          <a:solidFill>
            <a:srgbClr val="000000"/>
          </a:solidFill>
        </p:spPr>
        <p:txBody>
          <a:bodyPr wrap="square" lIns="0" tIns="0" rIns="0" bIns="0" rtlCol="0"/>
          <a:lstStyle/>
          <a:p>
            <a:endParaRPr/>
          </a:p>
        </p:txBody>
      </p:sp>
      <p:sp>
        <p:nvSpPr>
          <p:cNvPr id="61" name="object 61"/>
          <p:cNvSpPr/>
          <p:nvPr/>
        </p:nvSpPr>
        <p:spPr>
          <a:xfrm>
            <a:off x="2887472" y="5704859"/>
            <a:ext cx="16510" cy="16510"/>
          </a:xfrm>
          <a:custGeom>
            <a:avLst/>
            <a:gdLst/>
            <a:ahLst/>
            <a:cxnLst/>
            <a:rect l="l" t="t" r="r" b="b"/>
            <a:pathLst>
              <a:path w="16510" h="16510">
                <a:moveTo>
                  <a:pt x="13550" y="0"/>
                </a:moveTo>
                <a:lnTo>
                  <a:pt x="5422" y="0"/>
                </a:lnTo>
                <a:lnTo>
                  <a:pt x="0" y="5422"/>
                </a:lnTo>
                <a:lnTo>
                  <a:pt x="0" y="8127"/>
                </a:lnTo>
                <a:lnTo>
                  <a:pt x="8128" y="16255"/>
                </a:lnTo>
                <a:lnTo>
                  <a:pt x="13550" y="10833"/>
                </a:lnTo>
                <a:lnTo>
                  <a:pt x="16256" y="10833"/>
                </a:lnTo>
                <a:lnTo>
                  <a:pt x="16256" y="2705"/>
                </a:lnTo>
                <a:lnTo>
                  <a:pt x="13550" y="0"/>
                </a:lnTo>
                <a:close/>
              </a:path>
            </a:pathLst>
          </a:custGeom>
          <a:solidFill>
            <a:srgbClr val="000000"/>
          </a:solidFill>
        </p:spPr>
        <p:txBody>
          <a:bodyPr wrap="square" lIns="0" tIns="0" rIns="0" bIns="0" rtlCol="0"/>
          <a:lstStyle/>
          <a:p>
            <a:endParaRPr/>
          </a:p>
        </p:txBody>
      </p:sp>
      <p:sp>
        <p:nvSpPr>
          <p:cNvPr id="62" name="object 62"/>
          <p:cNvSpPr/>
          <p:nvPr/>
        </p:nvSpPr>
        <p:spPr>
          <a:xfrm>
            <a:off x="2887472" y="5737371"/>
            <a:ext cx="16510" cy="16510"/>
          </a:xfrm>
          <a:custGeom>
            <a:avLst/>
            <a:gdLst/>
            <a:ahLst/>
            <a:cxnLst/>
            <a:rect l="l" t="t" r="r" b="b"/>
            <a:pathLst>
              <a:path w="16510" h="16510">
                <a:moveTo>
                  <a:pt x="13550" y="0"/>
                </a:moveTo>
                <a:lnTo>
                  <a:pt x="5422" y="0"/>
                </a:lnTo>
                <a:lnTo>
                  <a:pt x="0" y="5422"/>
                </a:lnTo>
                <a:lnTo>
                  <a:pt x="0" y="8127"/>
                </a:lnTo>
                <a:lnTo>
                  <a:pt x="8128" y="16255"/>
                </a:lnTo>
                <a:lnTo>
                  <a:pt x="13550" y="10833"/>
                </a:lnTo>
                <a:lnTo>
                  <a:pt x="16256" y="10833"/>
                </a:lnTo>
                <a:lnTo>
                  <a:pt x="16256" y="2705"/>
                </a:lnTo>
                <a:lnTo>
                  <a:pt x="13550" y="0"/>
                </a:lnTo>
                <a:close/>
              </a:path>
            </a:pathLst>
          </a:custGeom>
          <a:solidFill>
            <a:srgbClr val="000000"/>
          </a:solidFill>
        </p:spPr>
        <p:txBody>
          <a:bodyPr wrap="square" lIns="0" tIns="0" rIns="0" bIns="0" rtlCol="0"/>
          <a:lstStyle/>
          <a:p>
            <a:endParaRPr/>
          </a:p>
        </p:txBody>
      </p:sp>
      <p:sp>
        <p:nvSpPr>
          <p:cNvPr id="63" name="object 63"/>
          <p:cNvSpPr/>
          <p:nvPr/>
        </p:nvSpPr>
        <p:spPr>
          <a:xfrm>
            <a:off x="2887472" y="5769883"/>
            <a:ext cx="16510" cy="16510"/>
          </a:xfrm>
          <a:custGeom>
            <a:avLst/>
            <a:gdLst/>
            <a:ahLst/>
            <a:cxnLst/>
            <a:rect l="l" t="t" r="r" b="b"/>
            <a:pathLst>
              <a:path w="16510" h="16510">
                <a:moveTo>
                  <a:pt x="13550" y="0"/>
                </a:moveTo>
                <a:lnTo>
                  <a:pt x="5422" y="0"/>
                </a:lnTo>
                <a:lnTo>
                  <a:pt x="0" y="5422"/>
                </a:lnTo>
                <a:lnTo>
                  <a:pt x="0" y="8127"/>
                </a:lnTo>
                <a:lnTo>
                  <a:pt x="8128" y="16255"/>
                </a:lnTo>
                <a:lnTo>
                  <a:pt x="13550" y="10833"/>
                </a:lnTo>
                <a:lnTo>
                  <a:pt x="16256" y="10833"/>
                </a:lnTo>
                <a:lnTo>
                  <a:pt x="16256" y="2705"/>
                </a:lnTo>
                <a:lnTo>
                  <a:pt x="13550" y="0"/>
                </a:lnTo>
                <a:close/>
              </a:path>
            </a:pathLst>
          </a:custGeom>
          <a:solidFill>
            <a:srgbClr val="000000"/>
          </a:solidFill>
        </p:spPr>
        <p:txBody>
          <a:bodyPr wrap="square" lIns="0" tIns="0" rIns="0" bIns="0" rtlCol="0"/>
          <a:lstStyle/>
          <a:p>
            <a:endParaRPr/>
          </a:p>
        </p:txBody>
      </p:sp>
      <p:sp>
        <p:nvSpPr>
          <p:cNvPr id="64" name="object 64"/>
          <p:cNvSpPr/>
          <p:nvPr/>
        </p:nvSpPr>
        <p:spPr>
          <a:xfrm>
            <a:off x="2887472" y="5802396"/>
            <a:ext cx="16510" cy="16510"/>
          </a:xfrm>
          <a:custGeom>
            <a:avLst/>
            <a:gdLst/>
            <a:ahLst/>
            <a:cxnLst/>
            <a:rect l="l" t="t" r="r" b="b"/>
            <a:pathLst>
              <a:path w="16510" h="16510">
                <a:moveTo>
                  <a:pt x="13550" y="0"/>
                </a:moveTo>
                <a:lnTo>
                  <a:pt x="5422" y="0"/>
                </a:lnTo>
                <a:lnTo>
                  <a:pt x="0" y="5422"/>
                </a:lnTo>
                <a:lnTo>
                  <a:pt x="0" y="8128"/>
                </a:lnTo>
                <a:lnTo>
                  <a:pt x="8128" y="16256"/>
                </a:lnTo>
                <a:lnTo>
                  <a:pt x="13550" y="10833"/>
                </a:lnTo>
                <a:lnTo>
                  <a:pt x="16256" y="10833"/>
                </a:lnTo>
                <a:lnTo>
                  <a:pt x="16256" y="2705"/>
                </a:lnTo>
                <a:lnTo>
                  <a:pt x="13550" y="0"/>
                </a:lnTo>
                <a:close/>
              </a:path>
            </a:pathLst>
          </a:custGeom>
          <a:solidFill>
            <a:srgbClr val="000000"/>
          </a:solidFill>
        </p:spPr>
        <p:txBody>
          <a:bodyPr wrap="square" lIns="0" tIns="0" rIns="0" bIns="0" rtlCol="0"/>
          <a:lstStyle/>
          <a:p>
            <a:endParaRPr/>
          </a:p>
        </p:txBody>
      </p:sp>
      <p:sp>
        <p:nvSpPr>
          <p:cNvPr id="65" name="object 65"/>
          <p:cNvSpPr/>
          <p:nvPr/>
        </p:nvSpPr>
        <p:spPr>
          <a:xfrm>
            <a:off x="2887472" y="5834908"/>
            <a:ext cx="16510" cy="16510"/>
          </a:xfrm>
          <a:custGeom>
            <a:avLst/>
            <a:gdLst/>
            <a:ahLst/>
            <a:cxnLst/>
            <a:rect l="l" t="t" r="r" b="b"/>
            <a:pathLst>
              <a:path w="16510" h="16510">
                <a:moveTo>
                  <a:pt x="13550" y="0"/>
                </a:moveTo>
                <a:lnTo>
                  <a:pt x="5422" y="0"/>
                </a:lnTo>
                <a:lnTo>
                  <a:pt x="0" y="5422"/>
                </a:lnTo>
                <a:lnTo>
                  <a:pt x="0" y="8128"/>
                </a:lnTo>
                <a:lnTo>
                  <a:pt x="8128" y="16256"/>
                </a:lnTo>
                <a:lnTo>
                  <a:pt x="13550" y="10833"/>
                </a:lnTo>
                <a:lnTo>
                  <a:pt x="16256" y="10833"/>
                </a:lnTo>
                <a:lnTo>
                  <a:pt x="16256" y="2705"/>
                </a:lnTo>
                <a:lnTo>
                  <a:pt x="13550" y="0"/>
                </a:lnTo>
                <a:close/>
              </a:path>
            </a:pathLst>
          </a:custGeom>
          <a:solidFill>
            <a:srgbClr val="000000"/>
          </a:solidFill>
        </p:spPr>
        <p:txBody>
          <a:bodyPr wrap="square" lIns="0" tIns="0" rIns="0" bIns="0" rtlCol="0"/>
          <a:lstStyle/>
          <a:p>
            <a:endParaRPr/>
          </a:p>
        </p:txBody>
      </p:sp>
      <p:sp>
        <p:nvSpPr>
          <p:cNvPr id="66" name="object 66"/>
          <p:cNvSpPr txBox="1"/>
          <p:nvPr/>
        </p:nvSpPr>
        <p:spPr>
          <a:xfrm>
            <a:off x="5791200" y="2971800"/>
            <a:ext cx="3200400" cy="1631314"/>
          </a:xfrm>
          <a:prstGeom prst="rect">
            <a:avLst/>
          </a:prstGeom>
          <a:ln w="9525">
            <a:solidFill>
              <a:srgbClr val="000000"/>
            </a:solidFill>
          </a:ln>
        </p:spPr>
        <p:txBody>
          <a:bodyPr vert="horz" wrap="square" lIns="0" tIns="31114" rIns="0" bIns="0" rtlCol="0">
            <a:spAutoFit/>
          </a:bodyPr>
          <a:lstStyle/>
          <a:p>
            <a:pPr marL="90805" marR="104139">
              <a:lnSpc>
                <a:spcPct val="100000"/>
              </a:lnSpc>
              <a:spcBef>
                <a:spcPts val="244"/>
              </a:spcBef>
            </a:pPr>
            <a:r>
              <a:rPr sz="2000" i="1" spc="-140" dirty="0">
                <a:solidFill>
                  <a:srgbClr val="808080"/>
                </a:solidFill>
                <a:latin typeface="Arial"/>
                <a:cs typeface="Arial"/>
              </a:rPr>
              <a:t>Asymptotic running </a:t>
            </a:r>
            <a:r>
              <a:rPr sz="2000" i="1" spc="-190" dirty="0">
                <a:solidFill>
                  <a:srgbClr val="808080"/>
                </a:solidFill>
                <a:latin typeface="Arial"/>
                <a:cs typeface="Arial"/>
              </a:rPr>
              <a:t>times </a:t>
            </a:r>
            <a:r>
              <a:rPr sz="2000" i="1" dirty="0">
                <a:solidFill>
                  <a:srgbClr val="808080"/>
                </a:solidFill>
                <a:latin typeface="Arial"/>
                <a:cs typeface="Arial"/>
              </a:rPr>
              <a:t>of  </a:t>
            </a:r>
            <a:r>
              <a:rPr sz="2000" i="1" spc="-120" dirty="0">
                <a:solidFill>
                  <a:srgbClr val="808080"/>
                </a:solidFill>
                <a:latin typeface="Arial"/>
                <a:cs typeface="Arial"/>
              </a:rPr>
              <a:t>algorithms </a:t>
            </a:r>
            <a:r>
              <a:rPr sz="2000" i="1" spc="-114" dirty="0">
                <a:solidFill>
                  <a:srgbClr val="808080"/>
                </a:solidFill>
                <a:latin typeface="Arial"/>
                <a:cs typeface="Arial"/>
              </a:rPr>
              <a:t>are </a:t>
            </a:r>
            <a:r>
              <a:rPr sz="2000" i="1" spc="-150" dirty="0">
                <a:solidFill>
                  <a:srgbClr val="808080"/>
                </a:solidFill>
                <a:latin typeface="Arial"/>
                <a:cs typeface="Arial"/>
              </a:rPr>
              <a:t>usually </a:t>
            </a:r>
            <a:r>
              <a:rPr sz="2000" i="1" spc="-120" dirty="0">
                <a:solidFill>
                  <a:srgbClr val="808080"/>
                </a:solidFill>
                <a:latin typeface="Arial"/>
                <a:cs typeface="Arial"/>
              </a:rPr>
              <a:t>defined  </a:t>
            </a:r>
            <a:r>
              <a:rPr sz="2000" i="1" spc="-135" dirty="0">
                <a:solidFill>
                  <a:srgbClr val="808080"/>
                </a:solidFill>
                <a:latin typeface="Arial"/>
                <a:cs typeface="Arial"/>
              </a:rPr>
              <a:t>by </a:t>
            </a:r>
            <a:r>
              <a:rPr sz="2000" i="1" spc="-145" dirty="0">
                <a:solidFill>
                  <a:srgbClr val="808080"/>
                </a:solidFill>
                <a:latin typeface="Arial"/>
                <a:cs typeface="Arial"/>
              </a:rPr>
              <a:t>functions </a:t>
            </a:r>
            <a:r>
              <a:rPr sz="2000" i="1" spc="-225" dirty="0">
                <a:solidFill>
                  <a:srgbClr val="808080"/>
                </a:solidFill>
                <a:latin typeface="Arial"/>
                <a:cs typeface="Arial"/>
              </a:rPr>
              <a:t>whose </a:t>
            </a:r>
            <a:r>
              <a:rPr sz="2000" i="1" spc="-150" dirty="0">
                <a:solidFill>
                  <a:srgbClr val="808080"/>
                </a:solidFill>
                <a:latin typeface="Arial"/>
                <a:cs typeface="Arial"/>
              </a:rPr>
              <a:t>domain </a:t>
            </a:r>
            <a:r>
              <a:rPr sz="2000" i="1" spc="-114" dirty="0">
                <a:solidFill>
                  <a:srgbClr val="808080"/>
                </a:solidFill>
                <a:latin typeface="Arial"/>
                <a:cs typeface="Arial"/>
              </a:rPr>
              <a:t>are  </a:t>
            </a:r>
            <a:r>
              <a:rPr sz="2000" i="1" spc="5" dirty="0">
                <a:solidFill>
                  <a:srgbClr val="808080"/>
                </a:solidFill>
                <a:latin typeface="Arial"/>
                <a:cs typeface="Arial"/>
              </a:rPr>
              <a:t>N={0, </a:t>
            </a:r>
            <a:r>
              <a:rPr sz="2000" i="1" spc="-15" dirty="0">
                <a:solidFill>
                  <a:srgbClr val="808080"/>
                </a:solidFill>
                <a:latin typeface="Arial"/>
                <a:cs typeface="Arial"/>
              </a:rPr>
              <a:t>1, 2, </a:t>
            </a:r>
            <a:r>
              <a:rPr sz="2000" i="1" dirty="0">
                <a:solidFill>
                  <a:srgbClr val="808080"/>
                </a:solidFill>
                <a:latin typeface="Arial"/>
                <a:cs typeface="Arial"/>
              </a:rPr>
              <a:t>…} </a:t>
            </a:r>
            <a:r>
              <a:rPr sz="2000" i="1" spc="-85" dirty="0">
                <a:solidFill>
                  <a:srgbClr val="808080"/>
                </a:solidFill>
                <a:latin typeface="Arial"/>
                <a:cs typeface="Arial"/>
              </a:rPr>
              <a:t>(natural  </a:t>
            </a:r>
            <a:r>
              <a:rPr sz="2000" i="1" spc="-195" dirty="0">
                <a:solidFill>
                  <a:srgbClr val="808080"/>
                </a:solidFill>
                <a:latin typeface="Arial"/>
                <a:cs typeface="Arial"/>
              </a:rPr>
              <a:t>numbers)</a:t>
            </a:r>
            <a:endParaRPr sz="2000">
              <a:latin typeface="Arial"/>
              <a:cs typeface="Arial"/>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1234439"/>
            <a:ext cx="9144000" cy="320040"/>
          </a:xfrm>
          <a:custGeom>
            <a:avLst/>
            <a:gdLst/>
            <a:ahLst/>
            <a:cxnLst/>
            <a:rect l="l" t="t" r="r" b="b"/>
            <a:pathLst>
              <a:path w="9144000" h="320040">
                <a:moveTo>
                  <a:pt x="0" y="320039"/>
                </a:moveTo>
                <a:lnTo>
                  <a:pt x="9144000" y="320039"/>
                </a:lnTo>
                <a:lnTo>
                  <a:pt x="9144000" y="0"/>
                </a:lnTo>
                <a:lnTo>
                  <a:pt x="0" y="0"/>
                </a:lnTo>
                <a:lnTo>
                  <a:pt x="0" y="320039"/>
                </a:lnTo>
                <a:close/>
              </a:path>
            </a:pathLst>
          </a:custGeom>
          <a:solidFill>
            <a:srgbClr val="FFFFFF"/>
          </a:solidFill>
        </p:spPr>
        <p:txBody>
          <a:bodyPr wrap="square" lIns="0" tIns="0" rIns="0" bIns="0" rtlCol="0"/>
          <a:lstStyle/>
          <a:p>
            <a:endParaRPr/>
          </a:p>
        </p:txBody>
      </p:sp>
      <p:sp>
        <p:nvSpPr>
          <p:cNvPr id="3" name="object 3"/>
          <p:cNvSpPr/>
          <p:nvPr/>
        </p:nvSpPr>
        <p:spPr>
          <a:xfrm>
            <a:off x="0" y="1280160"/>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438086"/>
          </a:solidFill>
        </p:spPr>
        <p:txBody>
          <a:bodyPr wrap="square" lIns="0" tIns="0" rIns="0" bIns="0" rtlCol="0"/>
          <a:lstStyle/>
          <a:p>
            <a:endParaRPr/>
          </a:p>
        </p:txBody>
      </p:sp>
      <p:sp>
        <p:nvSpPr>
          <p:cNvPr id="4" name="object 4"/>
          <p:cNvSpPr/>
          <p:nvPr/>
        </p:nvSpPr>
        <p:spPr>
          <a:xfrm>
            <a:off x="0" y="1280160"/>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438086"/>
          </a:solidFill>
        </p:spPr>
        <p:txBody>
          <a:bodyPr wrap="square" lIns="0" tIns="0" rIns="0" bIns="0" rtlCol="0"/>
          <a:lstStyle/>
          <a:p>
            <a:endParaRPr/>
          </a:p>
        </p:txBody>
      </p:sp>
      <p:sp>
        <p:nvSpPr>
          <p:cNvPr id="5" name="object 5"/>
          <p:cNvSpPr/>
          <p:nvPr/>
        </p:nvSpPr>
        <p:spPr>
          <a:xfrm>
            <a:off x="590550" y="1280160"/>
            <a:ext cx="8553450" cy="228600"/>
          </a:xfrm>
          <a:custGeom>
            <a:avLst/>
            <a:gdLst/>
            <a:ahLst/>
            <a:cxnLst/>
            <a:rect l="l" t="t" r="r" b="b"/>
            <a:pathLst>
              <a:path w="8553450" h="228600">
                <a:moveTo>
                  <a:pt x="0" y="0"/>
                </a:moveTo>
                <a:lnTo>
                  <a:pt x="8553450" y="0"/>
                </a:lnTo>
                <a:lnTo>
                  <a:pt x="8553450" y="228600"/>
                </a:lnTo>
                <a:lnTo>
                  <a:pt x="0" y="228600"/>
                </a:lnTo>
                <a:lnTo>
                  <a:pt x="0" y="0"/>
                </a:lnTo>
                <a:close/>
              </a:path>
            </a:pathLst>
          </a:custGeom>
          <a:solidFill>
            <a:srgbClr val="53548A"/>
          </a:solidFill>
        </p:spPr>
        <p:txBody>
          <a:bodyPr wrap="square" lIns="0" tIns="0" rIns="0" bIns="0" rtlCol="0"/>
          <a:lstStyle/>
          <a:p>
            <a:endParaRPr/>
          </a:p>
        </p:txBody>
      </p:sp>
      <p:sp>
        <p:nvSpPr>
          <p:cNvPr id="6" name="object 6"/>
          <p:cNvSpPr/>
          <p:nvPr/>
        </p:nvSpPr>
        <p:spPr>
          <a:xfrm>
            <a:off x="590550" y="1280160"/>
            <a:ext cx="8553450" cy="228600"/>
          </a:xfrm>
          <a:custGeom>
            <a:avLst/>
            <a:gdLst/>
            <a:ahLst/>
            <a:cxnLst/>
            <a:rect l="l" t="t" r="r" b="b"/>
            <a:pathLst>
              <a:path w="8553450" h="228600">
                <a:moveTo>
                  <a:pt x="0" y="0"/>
                </a:moveTo>
                <a:lnTo>
                  <a:pt x="8553450" y="0"/>
                </a:lnTo>
                <a:lnTo>
                  <a:pt x="8553450" y="228600"/>
                </a:lnTo>
                <a:lnTo>
                  <a:pt x="0" y="228600"/>
                </a:lnTo>
                <a:lnTo>
                  <a:pt x="0" y="0"/>
                </a:lnTo>
                <a:close/>
              </a:path>
            </a:pathLst>
          </a:custGeom>
          <a:solidFill>
            <a:srgbClr val="53548A"/>
          </a:solidFill>
        </p:spPr>
        <p:txBody>
          <a:bodyPr wrap="square" lIns="0" tIns="0" rIns="0" bIns="0" rtlCol="0"/>
          <a:lstStyle/>
          <a:p>
            <a:endParaRPr/>
          </a:p>
        </p:txBody>
      </p:sp>
      <p:sp>
        <p:nvSpPr>
          <p:cNvPr id="7" name="object 7"/>
          <p:cNvSpPr/>
          <p:nvPr/>
        </p:nvSpPr>
        <p:spPr>
          <a:xfrm>
            <a:off x="722376" y="6227064"/>
            <a:ext cx="8080248" cy="97535"/>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762000" y="6248400"/>
            <a:ext cx="8001000" cy="0"/>
          </a:xfrm>
          <a:custGeom>
            <a:avLst/>
            <a:gdLst/>
            <a:ahLst/>
            <a:cxnLst/>
            <a:rect l="l" t="t" r="r" b="b"/>
            <a:pathLst>
              <a:path w="8001000">
                <a:moveTo>
                  <a:pt x="0" y="0"/>
                </a:moveTo>
                <a:lnTo>
                  <a:pt x="8001000" y="0"/>
                </a:lnTo>
              </a:path>
            </a:pathLst>
          </a:custGeom>
          <a:ln w="19050">
            <a:solidFill>
              <a:srgbClr val="53548A"/>
            </a:solidFill>
          </a:ln>
        </p:spPr>
        <p:txBody>
          <a:bodyPr wrap="square" lIns="0" tIns="0" rIns="0" bIns="0" rtlCol="0"/>
          <a:lstStyle/>
          <a:p>
            <a:endParaRPr/>
          </a:p>
        </p:txBody>
      </p:sp>
      <p:sp>
        <p:nvSpPr>
          <p:cNvPr id="9" name="object 9"/>
          <p:cNvSpPr txBox="1">
            <a:spLocks noGrp="1"/>
          </p:cNvSpPr>
          <p:nvPr>
            <p:ph type="title"/>
          </p:nvPr>
        </p:nvSpPr>
        <p:spPr>
          <a:xfrm>
            <a:off x="688340" y="453644"/>
            <a:ext cx="7515225" cy="513715"/>
          </a:xfrm>
          <a:prstGeom prst="rect">
            <a:avLst/>
          </a:prstGeom>
        </p:spPr>
        <p:txBody>
          <a:bodyPr vert="horz" wrap="square" lIns="0" tIns="13335" rIns="0" bIns="0" rtlCol="0">
            <a:spAutoFit/>
          </a:bodyPr>
          <a:lstStyle/>
          <a:p>
            <a:pPr marL="12700">
              <a:lnSpc>
                <a:spcPct val="100000"/>
              </a:lnSpc>
              <a:spcBef>
                <a:spcPts val="105"/>
              </a:spcBef>
            </a:pPr>
            <a:r>
              <a:rPr sz="3200" dirty="0"/>
              <a:t>Using O-Notation </a:t>
            </a:r>
            <a:r>
              <a:rPr sz="3200" spc="-5" dirty="0"/>
              <a:t>to </a:t>
            </a:r>
            <a:r>
              <a:rPr sz="3200" dirty="0"/>
              <a:t>Describe Running</a:t>
            </a:r>
            <a:r>
              <a:rPr sz="3200" spc="-180" dirty="0"/>
              <a:t> </a:t>
            </a:r>
            <a:r>
              <a:rPr sz="3200" spc="-20" dirty="0"/>
              <a:t>Times</a:t>
            </a:r>
            <a:endParaRPr sz="3200"/>
          </a:p>
        </p:txBody>
      </p:sp>
      <p:sp>
        <p:nvSpPr>
          <p:cNvPr id="10" name="object 10"/>
          <p:cNvSpPr txBox="1"/>
          <p:nvPr/>
        </p:nvSpPr>
        <p:spPr>
          <a:xfrm>
            <a:off x="688340" y="1468018"/>
            <a:ext cx="7905750" cy="4446905"/>
          </a:xfrm>
          <a:prstGeom prst="rect">
            <a:avLst/>
          </a:prstGeom>
        </p:spPr>
        <p:txBody>
          <a:bodyPr vert="horz" wrap="square" lIns="0" tIns="88900" rIns="0" bIns="0" rtlCol="0">
            <a:spAutoFit/>
          </a:bodyPr>
          <a:lstStyle/>
          <a:p>
            <a:pPr marL="332740" indent="-320040">
              <a:lnSpc>
                <a:spcPct val="100000"/>
              </a:lnSpc>
              <a:spcBef>
                <a:spcPts val="700"/>
              </a:spcBef>
              <a:buClr>
                <a:srgbClr val="438086"/>
              </a:buClr>
              <a:buSzPct val="58928"/>
              <a:buFont typeface="Wingdings"/>
              <a:buChar char=""/>
              <a:tabLst>
                <a:tab pos="332740" algn="l"/>
              </a:tabLst>
            </a:pPr>
            <a:r>
              <a:rPr sz="2800" spc="-5" dirty="0">
                <a:latin typeface="Times New Roman"/>
                <a:cs typeface="Times New Roman"/>
              </a:rPr>
              <a:t>When </a:t>
            </a:r>
            <a:r>
              <a:rPr sz="2800" spc="-10" dirty="0">
                <a:latin typeface="Times New Roman"/>
                <a:cs typeface="Times New Roman"/>
              </a:rPr>
              <a:t>we </a:t>
            </a:r>
            <a:r>
              <a:rPr sz="2800" spc="-5" dirty="0">
                <a:latin typeface="Times New Roman"/>
                <a:cs typeface="Times New Roman"/>
              </a:rPr>
              <a:t>say:</a:t>
            </a:r>
            <a:endParaRPr sz="2800">
              <a:latin typeface="Times New Roman"/>
              <a:cs typeface="Times New Roman"/>
            </a:endParaRPr>
          </a:p>
          <a:p>
            <a:pPr marL="927100">
              <a:lnSpc>
                <a:spcPct val="100000"/>
              </a:lnSpc>
              <a:spcBef>
                <a:spcPts val="600"/>
              </a:spcBef>
            </a:pPr>
            <a:r>
              <a:rPr sz="2800" dirty="0">
                <a:latin typeface="Times New Roman"/>
                <a:cs typeface="Times New Roman"/>
              </a:rPr>
              <a:t>“</a:t>
            </a:r>
            <a:r>
              <a:rPr sz="2800" i="1" dirty="0">
                <a:solidFill>
                  <a:srgbClr val="FF0000"/>
                </a:solidFill>
                <a:latin typeface="Times New Roman"/>
                <a:cs typeface="Times New Roman"/>
              </a:rPr>
              <a:t>Running </a:t>
            </a:r>
            <a:r>
              <a:rPr sz="2800" i="1" spc="-5" dirty="0">
                <a:solidFill>
                  <a:srgbClr val="FF0000"/>
                </a:solidFill>
                <a:latin typeface="Times New Roman"/>
                <a:cs typeface="Times New Roman"/>
              </a:rPr>
              <a:t>time </a:t>
            </a:r>
            <a:r>
              <a:rPr sz="2800" i="1" dirty="0">
                <a:solidFill>
                  <a:srgbClr val="FF0000"/>
                </a:solidFill>
                <a:latin typeface="Times New Roman"/>
                <a:cs typeface="Times New Roman"/>
              </a:rPr>
              <a:t>of </a:t>
            </a:r>
            <a:r>
              <a:rPr sz="2800" i="1" spc="-5" dirty="0">
                <a:solidFill>
                  <a:srgbClr val="FF0000"/>
                </a:solidFill>
                <a:latin typeface="Times New Roman"/>
                <a:cs typeface="Times New Roman"/>
              </a:rPr>
              <a:t>insertion sort is</a:t>
            </a:r>
            <a:r>
              <a:rPr sz="2800" i="1" spc="-90" dirty="0">
                <a:solidFill>
                  <a:srgbClr val="FF0000"/>
                </a:solidFill>
                <a:latin typeface="Times New Roman"/>
                <a:cs typeface="Times New Roman"/>
              </a:rPr>
              <a:t> </a:t>
            </a:r>
            <a:r>
              <a:rPr sz="2800" i="1" spc="-5" dirty="0">
                <a:solidFill>
                  <a:srgbClr val="0000FF"/>
                </a:solidFill>
                <a:latin typeface="Times New Roman"/>
                <a:cs typeface="Times New Roman"/>
              </a:rPr>
              <a:t>O(n</a:t>
            </a:r>
            <a:r>
              <a:rPr sz="2775" i="1" spc="-7" baseline="25525" dirty="0">
                <a:solidFill>
                  <a:srgbClr val="0000FF"/>
                </a:solidFill>
                <a:latin typeface="Times New Roman"/>
                <a:cs typeface="Times New Roman"/>
              </a:rPr>
              <a:t>2</a:t>
            </a:r>
            <a:r>
              <a:rPr sz="2800" i="1" spc="-5" dirty="0">
                <a:solidFill>
                  <a:srgbClr val="FF0000"/>
                </a:solidFill>
                <a:latin typeface="Times New Roman"/>
                <a:cs typeface="Times New Roman"/>
              </a:rPr>
              <a:t>)</a:t>
            </a:r>
            <a:r>
              <a:rPr sz="2800" spc="-5" dirty="0">
                <a:latin typeface="Times New Roman"/>
                <a:cs typeface="Times New Roman"/>
              </a:rPr>
              <a:t>”,</a:t>
            </a:r>
            <a:endParaRPr sz="2800">
              <a:latin typeface="Times New Roman"/>
              <a:cs typeface="Times New Roman"/>
            </a:endParaRPr>
          </a:p>
          <a:p>
            <a:pPr>
              <a:lnSpc>
                <a:spcPct val="100000"/>
              </a:lnSpc>
              <a:spcBef>
                <a:spcPts val="15"/>
              </a:spcBef>
            </a:pPr>
            <a:endParaRPr sz="3950">
              <a:latin typeface="Times New Roman"/>
              <a:cs typeface="Times New Roman"/>
            </a:endParaRPr>
          </a:p>
          <a:p>
            <a:pPr marL="378460">
              <a:lnSpc>
                <a:spcPct val="100000"/>
              </a:lnSpc>
            </a:pPr>
            <a:r>
              <a:rPr sz="2800" spc="-5" dirty="0">
                <a:latin typeface="Times New Roman"/>
                <a:cs typeface="Times New Roman"/>
              </a:rPr>
              <a:t>what </a:t>
            </a:r>
            <a:r>
              <a:rPr sz="2800" spc="-10" dirty="0">
                <a:latin typeface="Times New Roman"/>
                <a:cs typeface="Times New Roman"/>
              </a:rPr>
              <a:t>we </a:t>
            </a:r>
            <a:r>
              <a:rPr sz="2800" spc="-5" dirty="0">
                <a:latin typeface="Times New Roman"/>
                <a:cs typeface="Times New Roman"/>
              </a:rPr>
              <a:t>really </a:t>
            </a:r>
            <a:r>
              <a:rPr sz="2800" spc="-15" dirty="0">
                <a:latin typeface="Times New Roman"/>
                <a:cs typeface="Times New Roman"/>
              </a:rPr>
              <a:t>mean</a:t>
            </a:r>
            <a:r>
              <a:rPr sz="2800" spc="20" dirty="0">
                <a:latin typeface="Times New Roman"/>
                <a:cs typeface="Times New Roman"/>
              </a:rPr>
              <a:t> </a:t>
            </a:r>
            <a:r>
              <a:rPr sz="2800" dirty="0">
                <a:latin typeface="Times New Roman"/>
                <a:cs typeface="Times New Roman"/>
              </a:rPr>
              <a:t>is:</a:t>
            </a:r>
            <a:endParaRPr sz="2800">
              <a:latin typeface="Times New Roman"/>
              <a:cs typeface="Times New Roman"/>
            </a:endParaRPr>
          </a:p>
          <a:p>
            <a:pPr marL="998855">
              <a:lnSpc>
                <a:spcPct val="100000"/>
              </a:lnSpc>
              <a:spcBef>
                <a:spcPts val="600"/>
              </a:spcBef>
            </a:pPr>
            <a:r>
              <a:rPr sz="2800" spc="-25" dirty="0">
                <a:latin typeface="Times New Roman"/>
                <a:cs typeface="Times New Roman"/>
              </a:rPr>
              <a:t>“</a:t>
            </a:r>
            <a:r>
              <a:rPr sz="2600" i="1" spc="-25" dirty="0">
                <a:solidFill>
                  <a:srgbClr val="FF0000"/>
                </a:solidFill>
                <a:latin typeface="Times New Roman"/>
                <a:cs typeface="Times New Roman"/>
              </a:rPr>
              <a:t>Worst-case </a:t>
            </a:r>
            <a:r>
              <a:rPr sz="2600" i="1" dirty="0">
                <a:solidFill>
                  <a:srgbClr val="FF0000"/>
                </a:solidFill>
                <a:latin typeface="Times New Roman"/>
                <a:cs typeface="Times New Roman"/>
              </a:rPr>
              <a:t>running </a:t>
            </a:r>
            <a:r>
              <a:rPr sz="2600" i="1" spc="-5" dirty="0">
                <a:solidFill>
                  <a:srgbClr val="FF0000"/>
                </a:solidFill>
                <a:latin typeface="Times New Roman"/>
                <a:cs typeface="Times New Roman"/>
              </a:rPr>
              <a:t>time </a:t>
            </a:r>
            <a:r>
              <a:rPr sz="2600" i="1" dirty="0">
                <a:solidFill>
                  <a:srgbClr val="FF0000"/>
                </a:solidFill>
                <a:latin typeface="Times New Roman"/>
                <a:cs typeface="Times New Roman"/>
              </a:rPr>
              <a:t>of </a:t>
            </a:r>
            <a:r>
              <a:rPr sz="2600" i="1" spc="-5" dirty="0">
                <a:solidFill>
                  <a:srgbClr val="FF0000"/>
                </a:solidFill>
                <a:latin typeface="Times New Roman"/>
                <a:cs typeface="Times New Roman"/>
              </a:rPr>
              <a:t>insertion sort is</a:t>
            </a:r>
            <a:r>
              <a:rPr sz="2600" i="1" spc="10" dirty="0">
                <a:solidFill>
                  <a:srgbClr val="FF0000"/>
                </a:solidFill>
                <a:latin typeface="Times New Roman"/>
                <a:cs typeface="Times New Roman"/>
              </a:rPr>
              <a:t> </a:t>
            </a:r>
            <a:r>
              <a:rPr sz="2600" i="1" spc="-5" dirty="0">
                <a:solidFill>
                  <a:srgbClr val="0000FF"/>
                </a:solidFill>
                <a:latin typeface="Times New Roman"/>
                <a:cs typeface="Times New Roman"/>
              </a:rPr>
              <a:t>O(n</a:t>
            </a:r>
            <a:r>
              <a:rPr sz="2550" i="1" spc="-7" baseline="26143" dirty="0">
                <a:solidFill>
                  <a:srgbClr val="0000FF"/>
                </a:solidFill>
                <a:latin typeface="Times New Roman"/>
                <a:cs typeface="Times New Roman"/>
              </a:rPr>
              <a:t>2</a:t>
            </a:r>
            <a:r>
              <a:rPr sz="2600" i="1" spc="-5" dirty="0">
                <a:solidFill>
                  <a:srgbClr val="0000FF"/>
                </a:solidFill>
                <a:latin typeface="Times New Roman"/>
                <a:cs typeface="Times New Roman"/>
              </a:rPr>
              <a:t>)</a:t>
            </a:r>
            <a:r>
              <a:rPr sz="2600" spc="-5" dirty="0">
                <a:latin typeface="Times New Roman"/>
                <a:cs typeface="Times New Roman"/>
              </a:rPr>
              <a:t>”</a:t>
            </a:r>
            <a:endParaRPr sz="2600">
              <a:latin typeface="Times New Roman"/>
              <a:cs typeface="Times New Roman"/>
            </a:endParaRPr>
          </a:p>
          <a:p>
            <a:pPr>
              <a:lnSpc>
                <a:spcPct val="100000"/>
              </a:lnSpc>
              <a:spcBef>
                <a:spcPts val="20"/>
              </a:spcBef>
            </a:pPr>
            <a:endParaRPr sz="3950">
              <a:latin typeface="Times New Roman"/>
              <a:cs typeface="Times New Roman"/>
            </a:endParaRPr>
          </a:p>
          <a:p>
            <a:pPr marL="377825">
              <a:lnSpc>
                <a:spcPct val="100000"/>
              </a:lnSpc>
            </a:pPr>
            <a:r>
              <a:rPr sz="2800" dirty="0">
                <a:latin typeface="Times New Roman"/>
                <a:cs typeface="Times New Roman"/>
              </a:rPr>
              <a:t>or</a:t>
            </a:r>
            <a:r>
              <a:rPr sz="2800" spc="-15" dirty="0">
                <a:latin typeface="Times New Roman"/>
                <a:cs typeface="Times New Roman"/>
              </a:rPr>
              <a:t> </a:t>
            </a:r>
            <a:r>
              <a:rPr sz="2800" spc="-5" dirty="0">
                <a:latin typeface="Times New Roman"/>
                <a:cs typeface="Times New Roman"/>
              </a:rPr>
              <a:t>equivalently:</a:t>
            </a:r>
            <a:endParaRPr sz="2800">
              <a:latin typeface="Times New Roman"/>
              <a:cs typeface="Times New Roman"/>
            </a:endParaRPr>
          </a:p>
          <a:p>
            <a:pPr marL="377825" marR="5080" indent="620395">
              <a:lnSpc>
                <a:spcPct val="101600"/>
              </a:lnSpc>
              <a:spcBef>
                <a:spcPts val="750"/>
              </a:spcBef>
            </a:pPr>
            <a:r>
              <a:rPr sz="2600" dirty="0">
                <a:latin typeface="Times New Roman"/>
                <a:cs typeface="Times New Roman"/>
              </a:rPr>
              <a:t>“</a:t>
            </a:r>
            <a:r>
              <a:rPr sz="2600" dirty="0">
                <a:solidFill>
                  <a:srgbClr val="FF0000"/>
                </a:solidFill>
                <a:latin typeface="Times New Roman"/>
                <a:cs typeface="Times New Roman"/>
              </a:rPr>
              <a:t>No </a:t>
            </a:r>
            <a:r>
              <a:rPr sz="2600" spc="-5" dirty="0">
                <a:solidFill>
                  <a:srgbClr val="FF0000"/>
                </a:solidFill>
                <a:latin typeface="Times New Roman"/>
                <a:cs typeface="Times New Roman"/>
              </a:rPr>
              <a:t>matter </a:t>
            </a:r>
            <a:r>
              <a:rPr sz="2600" dirty="0">
                <a:solidFill>
                  <a:srgbClr val="FF0000"/>
                </a:solidFill>
                <a:latin typeface="Times New Roman"/>
                <a:cs typeface="Times New Roman"/>
              </a:rPr>
              <a:t>what </a:t>
            </a:r>
            <a:r>
              <a:rPr sz="2600" spc="-5" dirty="0">
                <a:solidFill>
                  <a:srgbClr val="FF0000"/>
                </a:solidFill>
                <a:latin typeface="Times New Roman"/>
                <a:cs typeface="Times New Roman"/>
              </a:rPr>
              <a:t>particular </a:t>
            </a:r>
            <a:r>
              <a:rPr sz="2600" dirty="0">
                <a:solidFill>
                  <a:srgbClr val="FF0000"/>
                </a:solidFill>
                <a:latin typeface="Times New Roman"/>
                <a:cs typeface="Times New Roman"/>
              </a:rPr>
              <a:t>input of </a:t>
            </a:r>
            <a:r>
              <a:rPr sz="2600" spc="-5" dirty="0">
                <a:solidFill>
                  <a:srgbClr val="FF0000"/>
                </a:solidFill>
                <a:latin typeface="Times New Roman"/>
                <a:cs typeface="Times New Roman"/>
              </a:rPr>
              <a:t>size </a:t>
            </a:r>
            <a:r>
              <a:rPr sz="2600" dirty="0">
                <a:solidFill>
                  <a:srgbClr val="FF0000"/>
                </a:solidFill>
                <a:latin typeface="Times New Roman"/>
                <a:cs typeface="Times New Roman"/>
              </a:rPr>
              <a:t>n </a:t>
            </a:r>
            <a:r>
              <a:rPr sz="2600" spc="-5" dirty="0">
                <a:solidFill>
                  <a:srgbClr val="FF0000"/>
                </a:solidFill>
                <a:latin typeface="Times New Roman"/>
                <a:cs typeface="Times New Roman"/>
              </a:rPr>
              <a:t>is </a:t>
            </a:r>
            <a:r>
              <a:rPr sz="2600" dirty="0">
                <a:solidFill>
                  <a:srgbClr val="FF0000"/>
                </a:solidFill>
                <a:latin typeface="Times New Roman"/>
                <a:cs typeface="Times New Roman"/>
              </a:rPr>
              <a:t>chosen,  the running </a:t>
            </a:r>
            <a:r>
              <a:rPr sz="2600" spc="-5" dirty="0">
                <a:solidFill>
                  <a:srgbClr val="FF0000"/>
                </a:solidFill>
                <a:latin typeface="Times New Roman"/>
                <a:cs typeface="Times New Roman"/>
              </a:rPr>
              <a:t>time </a:t>
            </a:r>
            <a:r>
              <a:rPr sz="2600" dirty="0">
                <a:solidFill>
                  <a:srgbClr val="FF0000"/>
                </a:solidFill>
                <a:latin typeface="Times New Roman"/>
                <a:cs typeface="Times New Roman"/>
              </a:rPr>
              <a:t>on that </a:t>
            </a:r>
            <a:r>
              <a:rPr sz="2600" spc="-5" dirty="0">
                <a:solidFill>
                  <a:srgbClr val="FF0000"/>
                </a:solidFill>
                <a:latin typeface="Times New Roman"/>
                <a:cs typeface="Times New Roman"/>
              </a:rPr>
              <a:t>set </a:t>
            </a:r>
            <a:r>
              <a:rPr sz="2600" dirty="0">
                <a:solidFill>
                  <a:srgbClr val="FF0000"/>
                </a:solidFill>
                <a:latin typeface="Times New Roman"/>
                <a:cs typeface="Times New Roman"/>
              </a:rPr>
              <a:t>of inputs </a:t>
            </a:r>
            <a:r>
              <a:rPr sz="2600" spc="-5" dirty="0">
                <a:solidFill>
                  <a:srgbClr val="FF0000"/>
                </a:solidFill>
                <a:latin typeface="Times New Roman"/>
                <a:cs typeface="Times New Roman"/>
              </a:rPr>
              <a:t>is</a:t>
            </a:r>
            <a:r>
              <a:rPr sz="2600" spc="-60" dirty="0">
                <a:solidFill>
                  <a:srgbClr val="FF0000"/>
                </a:solidFill>
                <a:latin typeface="Times New Roman"/>
                <a:cs typeface="Times New Roman"/>
              </a:rPr>
              <a:t> </a:t>
            </a:r>
            <a:r>
              <a:rPr sz="2600" dirty="0">
                <a:solidFill>
                  <a:srgbClr val="0000FF"/>
                </a:solidFill>
                <a:latin typeface="Times New Roman"/>
                <a:cs typeface="Times New Roman"/>
              </a:rPr>
              <a:t>O(n</a:t>
            </a:r>
            <a:r>
              <a:rPr sz="2550" baseline="26143" dirty="0">
                <a:solidFill>
                  <a:srgbClr val="0000FF"/>
                </a:solidFill>
                <a:latin typeface="Times New Roman"/>
                <a:cs typeface="Times New Roman"/>
              </a:rPr>
              <a:t>2</a:t>
            </a:r>
            <a:r>
              <a:rPr sz="2600" dirty="0">
                <a:solidFill>
                  <a:srgbClr val="0000FF"/>
                </a:solidFill>
                <a:latin typeface="Times New Roman"/>
                <a:cs typeface="Times New Roman"/>
              </a:rPr>
              <a:t>)</a:t>
            </a:r>
            <a:r>
              <a:rPr sz="2600" dirty="0">
                <a:latin typeface="Times New Roman"/>
                <a:cs typeface="Times New Roman"/>
              </a:rPr>
              <a:t>”</a:t>
            </a:r>
            <a:endParaRPr sz="2600">
              <a:latin typeface="Times New Roman"/>
              <a:cs typeface="Times New Roman"/>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1234439"/>
            <a:ext cx="9144000" cy="320040"/>
          </a:xfrm>
          <a:custGeom>
            <a:avLst/>
            <a:gdLst/>
            <a:ahLst/>
            <a:cxnLst/>
            <a:rect l="l" t="t" r="r" b="b"/>
            <a:pathLst>
              <a:path w="9144000" h="320040">
                <a:moveTo>
                  <a:pt x="0" y="320039"/>
                </a:moveTo>
                <a:lnTo>
                  <a:pt x="9144000" y="320039"/>
                </a:lnTo>
                <a:lnTo>
                  <a:pt x="9144000" y="0"/>
                </a:lnTo>
                <a:lnTo>
                  <a:pt x="0" y="0"/>
                </a:lnTo>
                <a:lnTo>
                  <a:pt x="0" y="320039"/>
                </a:lnTo>
                <a:close/>
              </a:path>
            </a:pathLst>
          </a:custGeom>
          <a:solidFill>
            <a:srgbClr val="FFFFFF"/>
          </a:solidFill>
        </p:spPr>
        <p:txBody>
          <a:bodyPr wrap="square" lIns="0" tIns="0" rIns="0" bIns="0" rtlCol="0"/>
          <a:lstStyle/>
          <a:p>
            <a:endParaRPr/>
          </a:p>
        </p:txBody>
      </p:sp>
      <p:sp>
        <p:nvSpPr>
          <p:cNvPr id="3" name="object 3"/>
          <p:cNvSpPr/>
          <p:nvPr/>
        </p:nvSpPr>
        <p:spPr>
          <a:xfrm>
            <a:off x="0" y="1280160"/>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438086"/>
          </a:solidFill>
        </p:spPr>
        <p:txBody>
          <a:bodyPr wrap="square" lIns="0" tIns="0" rIns="0" bIns="0" rtlCol="0"/>
          <a:lstStyle/>
          <a:p>
            <a:endParaRPr/>
          </a:p>
        </p:txBody>
      </p:sp>
      <p:sp>
        <p:nvSpPr>
          <p:cNvPr id="4" name="object 4"/>
          <p:cNvSpPr/>
          <p:nvPr/>
        </p:nvSpPr>
        <p:spPr>
          <a:xfrm>
            <a:off x="0" y="1280160"/>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438086"/>
          </a:solidFill>
        </p:spPr>
        <p:txBody>
          <a:bodyPr wrap="square" lIns="0" tIns="0" rIns="0" bIns="0" rtlCol="0"/>
          <a:lstStyle/>
          <a:p>
            <a:endParaRPr/>
          </a:p>
        </p:txBody>
      </p:sp>
      <p:sp>
        <p:nvSpPr>
          <p:cNvPr id="5" name="object 5"/>
          <p:cNvSpPr/>
          <p:nvPr/>
        </p:nvSpPr>
        <p:spPr>
          <a:xfrm>
            <a:off x="590550" y="1280160"/>
            <a:ext cx="8553450" cy="228600"/>
          </a:xfrm>
          <a:custGeom>
            <a:avLst/>
            <a:gdLst/>
            <a:ahLst/>
            <a:cxnLst/>
            <a:rect l="l" t="t" r="r" b="b"/>
            <a:pathLst>
              <a:path w="8553450" h="228600">
                <a:moveTo>
                  <a:pt x="0" y="0"/>
                </a:moveTo>
                <a:lnTo>
                  <a:pt x="8553450" y="0"/>
                </a:lnTo>
                <a:lnTo>
                  <a:pt x="8553450" y="228600"/>
                </a:lnTo>
                <a:lnTo>
                  <a:pt x="0" y="228600"/>
                </a:lnTo>
                <a:lnTo>
                  <a:pt x="0" y="0"/>
                </a:lnTo>
                <a:close/>
              </a:path>
            </a:pathLst>
          </a:custGeom>
          <a:solidFill>
            <a:srgbClr val="53548A"/>
          </a:solidFill>
        </p:spPr>
        <p:txBody>
          <a:bodyPr wrap="square" lIns="0" tIns="0" rIns="0" bIns="0" rtlCol="0"/>
          <a:lstStyle/>
          <a:p>
            <a:endParaRPr/>
          </a:p>
        </p:txBody>
      </p:sp>
      <p:sp>
        <p:nvSpPr>
          <p:cNvPr id="6" name="object 6"/>
          <p:cNvSpPr/>
          <p:nvPr/>
        </p:nvSpPr>
        <p:spPr>
          <a:xfrm>
            <a:off x="590550" y="1280160"/>
            <a:ext cx="8553450" cy="228600"/>
          </a:xfrm>
          <a:custGeom>
            <a:avLst/>
            <a:gdLst/>
            <a:ahLst/>
            <a:cxnLst/>
            <a:rect l="l" t="t" r="r" b="b"/>
            <a:pathLst>
              <a:path w="8553450" h="228600">
                <a:moveTo>
                  <a:pt x="0" y="0"/>
                </a:moveTo>
                <a:lnTo>
                  <a:pt x="8553450" y="0"/>
                </a:lnTo>
                <a:lnTo>
                  <a:pt x="8553450" y="228600"/>
                </a:lnTo>
                <a:lnTo>
                  <a:pt x="0" y="228600"/>
                </a:lnTo>
                <a:lnTo>
                  <a:pt x="0" y="0"/>
                </a:lnTo>
                <a:close/>
              </a:path>
            </a:pathLst>
          </a:custGeom>
          <a:solidFill>
            <a:srgbClr val="53548A"/>
          </a:solidFill>
        </p:spPr>
        <p:txBody>
          <a:bodyPr wrap="square" lIns="0" tIns="0" rIns="0" bIns="0" rtlCol="0"/>
          <a:lstStyle/>
          <a:p>
            <a:endParaRPr/>
          </a:p>
        </p:txBody>
      </p:sp>
      <p:sp>
        <p:nvSpPr>
          <p:cNvPr id="7" name="object 7"/>
          <p:cNvSpPr/>
          <p:nvPr/>
        </p:nvSpPr>
        <p:spPr>
          <a:xfrm>
            <a:off x="722376" y="6227064"/>
            <a:ext cx="8080248" cy="97535"/>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762000" y="6248400"/>
            <a:ext cx="8001000" cy="0"/>
          </a:xfrm>
          <a:custGeom>
            <a:avLst/>
            <a:gdLst/>
            <a:ahLst/>
            <a:cxnLst/>
            <a:rect l="l" t="t" r="r" b="b"/>
            <a:pathLst>
              <a:path w="8001000">
                <a:moveTo>
                  <a:pt x="0" y="0"/>
                </a:moveTo>
                <a:lnTo>
                  <a:pt x="8001000" y="0"/>
                </a:lnTo>
              </a:path>
            </a:pathLst>
          </a:custGeom>
          <a:ln w="19050">
            <a:solidFill>
              <a:srgbClr val="53548A"/>
            </a:solidFill>
          </a:ln>
        </p:spPr>
        <p:txBody>
          <a:bodyPr wrap="square" lIns="0" tIns="0" rIns="0" bIns="0" rtlCol="0"/>
          <a:lstStyle/>
          <a:p>
            <a:endParaRPr/>
          </a:p>
        </p:txBody>
      </p:sp>
      <p:sp>
        <p:nvSpPr>
          <p:cNvPr id="9" name="object 9"/>
          <p:cNvSpPr txBox="1">
            <a:spLocks noGrp="1"/>
          </p:cNvSpPr>
          <p:nvPr>
            <p:ph type="title"/>
          </p:nvPr>
        </p:nvSpPr>
        <p:spPr>
          <a:xfrm>
            <a:off x="688340" y="455168"/>
            <a:ext cx="7533640" cy="513715"/>
          </a:xfrm>
          <a:prstGeom prst="rect">
            <a:avLst/>
          </a:prstGeom>
        </p:spPr>
        <p:txBody>
          <a:bodyPr vert="horz" wrap="square" lIns="0" tIns="13335" rIns="0" bIns="0" rtlCol="0">
            <a:spAutoFit/>
          </a:bodyPr>
          <a:lstStyle/>
          <a:p>
            <a:pPr marL="12700">
              <a:lnSpc>
                <a:spcPct val="100000"/>
              </a:lnSpc>
              <a:spcBef>
                <a:spcPts val="105"/>
              </a:spcBef>
            </a:pPr>
            <a:r>
              <a:rPr sz="3200" dirty="0"/>
              <a:t>Using </a:t>
            </a:r>
            <a:r>
              <a:rPr sz="3200" dirty="0">
                <a:solidFill>
                  <a:srgbClr val="000000"/>
                </a:solidFill>
                <a:latin typeface="Symbol"/>
                <a:cs typeface="Symbol"/>
              </a:rPr>
              <a:t></a:t>
            </a:r>
            <a:r>
              <a:rPr sz="3200" dirty="0"/>
              <a:t>-Notation </a:t>
            </a:r>
            <a:r>
              <a:rPr sz="3200" spc="-5" dirty="0"/>
              <a:t>to </a:t>
            </a:r>
            <a:r>
              <a:rPr sz="3200" dirty="0"/>
              <a:t>Describe Running</a:t>
            </a:r>
            <a:r>
              <a:rPr sz="3200" spc="-180" dirty="0"/>
              <a:t> </a:t>
            </a:r>
            <a:r>
              <a:rPr sz="3200" spc="-20" dirty="0"/>
              <a:t>Times</a:t>
            </a:r>
            <a:endParaRPr sz="3200">
              <a:latin typeface="Symbol"/>
              <a:cs typeface="Symbol"/>
            </a:endParaRPr>
          </a:p>
        </p:txBody>
      </p:sp>
      <p:sp>
        <p:nvSpPr>
          <p:cNvPr id="10" name="object 10"/>
          <p:cNvSpPr txBox="1"/>
          <p:nvPr/>
        </p:nvSpPr>
        <p:spPr>
          <a:xfrm>
            <a:off x="688340" y="1453569"/>
            <a:ext cx="7727315" cy="3710304"/>
          </a:xfrm>
          <a:prstGeom prst="rect">
            <a:avLst/>
          </a:prstGeom>
        </p:spPr>
        <p:txBody>
          <a:bodyPr vert="horz" wrap="square" lIns="0" tIns="103505" rIns="0" bIns="0" rtlCol="0">
            <a:spAutoFit/>
          </a:bodyPr>
          <a:lstStyle/>
          <a:p>
            <a:pPr marL="332740" indent="-320040">
              <a:lnSpc>
                <a:spcPct val="100000"/>
              </a:lnSpc>
              <a:spcBef>
                <a:spcPts val="815"/>
              </a:spcBef>
              <a:buClr>
                <a:srgbClr val="438086"/>
              </a:buClr>
              <a:buSzPct val="58928"/>
              <a:buFont typeface="Wingdings"/>
              <a:buChar char=""/>
              <a:tabLst>
                <a:tab pos="332740" algn="l"/>
              </a:tabLst>
            </a:pPr>
            <a:r>
              <a:rPr sz="2800" spc="-5" dirty="0">
                <a:latin typeface="Times New Roman"/>
                <a:cs typeface="Times New Roman"/>
              </a:rPr>
              <a:t>Used to </a:t>
            </a:r>
            <a:r>
              <a:rPr sz="2800" dirty="0">
                <a:latin typeface="Times New Roman"/>
                <a:cs typeface="Times New Roman"/>
              </a:rPr>
              <a:t>bound </a:t>
            </a:r>
            <a:r>
              <a:rPr sz="2800" spc="-5" dirty="0">
                <a:solidFill>
                  <a:srgbClr val="0000FF"/>
                </a:solidFill>
                <a:latin typeface="Times New Roman"/>
                <a:cs typeface="Times New Roman"/>
              </a:rPr>
              <a:t>best-case </a:t>
            </a:r>
            <a:r>
              <a:rPr sz="2800" dirty="0">
                <a:latin typeface="Times New Roman"/>
                <a:cs typeface="Times New Roman"/>
              </a:rPr>
              <a:t>running</a:t>
            </a:r>
            <a:r>
              <a:rPr sz="2800" spc="-50" dirty="0">
                <a:latin typeface="Times New Roman"/>
                <a:cs typeface="Times New Roman"/>
              </a:rPr>
              <a:t> </a:t>
            </a:r>
            <a:r>
              <a:rPr sz="2800" spc="-10" dirty="0">
                <a:latin typeface="Times New Roman"/>
                <a:cs typeface="Times New Roman"/>
              </a:rPr>
              <a:t>times</a:t>
            </a:r>
            <a:endParaRPr sz="2800">
              <a:latin typeface="Times New Roman"/>
              <a:cs typeface="Times New Roman"/>
            </a:endParaRPr>
          </a:p>
          <a:p>
            <a:pPr marL="377825">
              <a:lnSpc>
                <a:spcPct val="100000"/>
              </a:lnSpc>
              <a:spcBef>
                <a:spcPts val="615"/>
              </a:spcBef>
            </a:pPr>
            <a:r>
              <a:rPr sz="1650" spc="345" dirty="0">
                <a:solidFill>
                  <a:srgbClr val="53548A"/>
                </a:solidFill>
                <a:latin typeface="Arial"/>
                <a:cs typeface="Arial"/>
              </a:rPr>
              <a:t> </a:t>
            </a:r>
            <a:r>
              <a:rPr sz="2400" spc="-5" dirty="0">
                <a:latin typeface="Times New Roman"/>
                <a:cs typeface="Times New Roman"/>
              </a:rPr>
              <a:t>Implies </a:t>
            </a:r>
            <a:r>
              <a:rPr sz="2400" dirty="0">
                <a:latin typeface="Times New Roman"/>
                <a:cs typeface="Times New Roman"/>
              </a:rPr>
              <a:t>a </a:t>
            </a:r>
            <a:r>
              <a:rPr sz="2400" spc="-5" dirty="0">
                <a:solidFill>
                  <a:srgbClr val="0000FF"/>
                </a:solidFill>
                <a:latin typeface="Times New Roman"/>
                <a:cs typeface="Times New Roman"/>
              </a:rPr>
              <a:t>lower </a:t>
            </a:r>
            <a:r>
              <a:rPr sz="2400" dirty="0">
                <a:solidFill>
                  <a:srgbClr val="0000FF"/>
                </a:solidFill>
                <a:latin typeface="Times New Roman"/>
                <a:cs typeface="Times New Roman"/>
              </a:rPr>
              <a:t>bound </a:t>
            </a:r>
            <a:r>
              <a:rPr sz="2400" spc="-5" dirty="0">
                <a:latin typeface="Times New Roman"/>
                <a:cs typeface="Times New Roman"/>
              </a:rPr>
              <a:t>runtime </a:t>
            </a:r>
            <a:r>
              <a:rPr sz="2400" spc="-5" dirty="0">
                <a:solidFill>
                  <a:srgbClr val="0000FF"/>
                </a:solidFill>
                <a:latin typeface="Times New Roman"/>
                <a:cs typeface="Times New Roman"/>
              </a:rPr>
              <a:t>for </a:t>
            </a:r>
            <a:r>
              <a:rPr sz="2400" spc="5" dirty="0">
                <a:solidFill>
                  <a:srgbClr val="0000FF"/>
                </a:solidFill>
                <a:latin typeface="Times New Roman"/>
                <a:cs typeface="Times New Roman"/>
              </a:rPr>
              <a:t>arbitrary</a:t>
            </a:r>
            <a:r>
              <a:rPr sz="2400" spc="-434" dirty="0">
                <a:solidFill>
                  <a:srgbClr val="0000FF"/>
                </a:solidFill>
                <a:latin typeface="Times New Roman"/>
                <a:cs typeface="Times New Roman"/>
              </a:rPr>
              <a:t> </a:t>
            </a:r>
            <a:r>
              <a:rPr sz="2400" dirty="0">
                <a:solidFill>
                  <a:srgbClr val="0000FF"/>
                </a:solidFill>
                <a:latin typeface="Times New Roman"/>
                <a:cs typeface="Times New Roman"/>
              </a:rPr>
              <a:t>inputs </a:t>
            </a:r>
            <a:r>
              <a:rPr sz="2400" spc="-5" dirty="0">
                <a:latin typeface="Times New Roman"/>
                <a:cs typeface="Times New Roman"/>
              </a:rPr>
              <a:t>as </a:t>
            </a:r>
            <a:r>
              <a:rPr sz="2400" spc="-50" dirty="0">
                <a:latin typeface="Times New Roman"/>
                <a:cs typeface="Times New Roman"/>
              </a:rPr>
              <a:t>well</a:t>
            </a:r>
            <a:endParaRPr sz="2400">
              <a:latin typeface="Times New Roman"/>
              <a:cs typeface="Times New Roman"/>
            </a:endParaRPr>
          </a:p>
          <a:p>
            <a:pPr>
              <a:lnSpc>
                <a:spcPct val="100000"/>
              </a:lnSpc>
            </a:pPr>
            <a:endParaRPr sz="2600">
              <a:latin typeface="Times New Roman"/>
              <a:cs typeface="Times New Roman"/>
            </a:endParaRPr>
          </a:p>
          <a:p>
            <a:pPr marL="332740" indent="-320040">
              <a:lnSpc>
                <a:spcPct val="100000"/>
              </a:lnSpc>
              <a:spcBef>
                <a:spcPts val="1755"/>
              </a:spcBef>
              <a:buClr>
                <a:srgbClr val="438086"/>
              </a:buClr>
              <a:buSzPct val="58928"/>
              <a:buFont typeface="Wingdings"/>
              <a:buChar char=""/>
              <a:tabLst>
                <a:tab pos="332740" algn="l"/>
              </a:tabLst>
            </a:pPr>
            <a:r>
              <a:rPr sz="2800" spc="-10" dirty="0">
                <a:latin typeface="Times New Roman"/>
                <a:cs typeface="Times New Roman"/>
              </a:rPr>
              <a:t>Example:</a:t>
            </a:r>
            <a:endParaRPr sz="2800">
              <a:latin typeface="Times New Roman"/>
              <a:cs typeface="Times New Roman"/>
            </a:endParaRPr>
          </a:p>
          <a:p>
            <a:pPr marL="927100">
              <a:lnSpc>
                <a:spcPct val="100000"/>
              </a:lnSpc>
              <a:spcBef>
                <a:spcPts val="630"/>
              </a:spcBef>
            </a:pPr>
            <a:r>
              <a:rPr sz="2400" spc="-5" dirty="0">
                <a:latin typeface="Times New Roman"/>
                <a:cs typeface="Times New Roman"/>
              </a:rPr>
              <a:t>“</a:t>
            </a:r>
            <a:r>
              <a:rPr sz="2400" spc="-5" dirty="0">
                <a:solidFill>
                  <a:srgbClr val="FF0000"/>
                </a:solidFill>
                <a:latin typeface="Times New Roman"/>
                <a:cs typeface="Times New Roman"/>
              </a:rPr>
              <a:t>Insertion sort has </a:t>
            </a:r>
            <a:r>
              <a:rPr sz="2400" dirty="0">
                <a:solidFill>
                  <a:srgbClr val="0000FF"/>
                </a:solidFill>
                <a:latin typeface="Times New Roman"/>
                <a:cs typeface="Times New Roman"/>
              </a:rPr>
              <a:t>best-case </a:t>
            </a:r>
            <a:r>
              <a:rPr sz="2400" spc="-5" dirty="0">
                <a:solidFill>
                  <a:srgbClr val="FF0000"/>
                </a:solidFill>
                <a:latin typeface="Times New Roman"/>
                <a:cs typeface="Times New Roman"/>
              </a:rPr>
              <a:t>runtime </a:t>
            </a:r>
            <a:r>
              <a:rPr sz="2400" dirty="0">
                <a:solidFill>
                  <a:srgbClr val="FF0000"/>
                </a:solidFill>
                <a:latin typeface="Times New Roman"/>
                <a:cs typeface="Times New Roman"/>
              </a:rPr>
              <a:t>of</a:t>
            </a:r>
            <a:r>
              <a:rPr sz="2400" spc="-105" dirty="0">
                <a:solidFill>
                  <a:srgbClr val="FF0000"/>
                </a:solidFill>
                <a:latin typeface="Times New Roman"/>
                <a:cs typeface="Times New Roman"/>
              </a:rPr>
              <a:t> </a:t>
            </a:r>
            <a:r>
              <a:rPr sz="2400" dirty="0">
                <a:solidFill>
                  <a:srgbClr val="0000FF"/>
                </a:solidFill>
                <a:latin typeface="Symbol"/>
                <a:cs typeface="Symbol"/>
              </a:rPr>
              <a:t></a:t>
            </a:r>
            <a:r>
              <a:rPr sz="2400" dirty="0">
                <a:solidFill>
                  <a:srgbClr val="0000FF"/>
                </a:solidFill>
                <a:latin typeface="Times New Roman"/>
                <a:cs typeface="Times New Roman"/>
              </a:rPr>
              <a:t>(n)</a:t>
            </a:r>
            <a:r>
              <a:rPr sz="2400" dirty="0">
                <a:latin typeface="Times New Roman"/>
                <a:cs typeface="Times New Roman"/>
              </a:rPr>
              <a:t>”</a:t>
            </a:r>
            <a:endParaRPr sz="2400">
              <a:latin typeface="Times New Roman"/>
              <a:cs typeface="Times New Roman"/>
            </a:endParaRPr>
          </a:p>
          <a:p>
            <a:pPr>
              <a:lnSpc>
                <a:spcPct val="100000"/>
              </a:lnSpc>
              <a:spcBef>
                <a:spcPts val="45"/>
              </a:spcBef>
            </a:pPr>
            <a:endParaRPr sz="3600">
              <a:latin typeface="Times New Roman"/>
              <a:cs typeface="Times New Roman"/>
            </a:endParaRPr>
          </a:p>
          <a:p>
            <a:pPr marL="377825" marR="26034" indent="548640">
              <a:lnSpc>
                <a:spcPts val="2870"/>
              </a:lnSpc>
            </a:pPr>
            <a:r>
              <a:rPr sz="2400" u="heavy" spc="-5" dirty="0">
                <a:uFill>
                  <a:solidFill>
                    <a:srgbClr val="000000"/>
                  </a:solidFill>
                </a:uFill>
                <a:latin typeface="Times New Roman"/>
                <a:cs typeface="Times New Roman"/>
              </a:rPr>
              <a:t>Note</a:t>
            </a:r>
            <a:r>
              <a:rPr sz="2400" spc="-5" dirty="0">
                <a:latin typeface="Times New Roman"/>
                <a:cs typeface="Times New Roman"/>
              </a:rPr>
              <a:t>: This </a:t>
            </a:r>
            <a:r>
              <a:rPr sz="2400" dirty="0">
                <a:solidFill>
                  <a:srgbClr val="0000FF"/>
                </a:solidFill>
                <a:latin typeface="Symbol"/>
                <a:cs typeface="Symbol"/>
              </a:rPr>
              <a:t></a:t>
            </a:r>
            <a:r>
              <a:rPr sz="2400" dirty="0">
                <a:solidFill>
                  <a:srgbClr val="0000FF"/>
                </a:solidFill>
                <a:latin typeface="Times New Roman"/>
                <a:cs typeface="Times New Roman"/>
              </a:rPr>
              <a:t>(n) </a:t>
            </a:r>
            <a:r>
              <a:rPr sz="2400" spc="-5" dirty="0">
                <a:latin typeface="Times New Roman"/>
                <a:cs typeface="Times New Roman"/>
              </a:rPr>
              <a:t>lower </a:t>
            </a:r>
            <a:r>
              <a:rPr sz="2400" dirty="0">
                <a:latin typeface="Times New Roman"/>
                <a:cs typeface="Times New Roman"/>
              </a:rPr>
              <a:t>bound also applies to its</a:t>
            </a:r>
            <a:r>
              <a:rPr sz="2400" spc="-190" dirty="0">
                <a:latin typeface="Times New Roman"/>
                <a:cs typeface="Times New Roman"/>
              </a:rPr>
              <a:t> </a:t>
            </a:r>
            <a:r>
              <a:rPr sz="2400" dirty="0">
                <a:latin typeface="Times New Roman"/>
                <a:cs typeface="Times New Roman"/>
              </a:rPr>
              <a:t>running  </a:t>
            </a:r>
            <a:r>
              <a:rPr sz="2400" spc="-5" dirty="0">
                <a:latin typeface="Times New Roman"/>
                <a:cs typeface="Times New Roman"/>
              </a:rPr>
              <a:t>time </a:t>
            </a:r>
            <a:r>
              <a:rPr sz="2400" dirty="0">
                <a:latin typeface="Times New Roman"/>
                <a:cs typeface="Times New Roman"/>
              </a:rPr>
              <a:t>on </a:t>
            </a:r>
            <a:r>
              <a:rPr sz="2400" dirty="0">
                <a:solidFill>
                  <a:srgbClr val="0000FF"/>
                </a:solidFill>
                <a:latin typeface="Times New Roman"/>
                <a:cs typeface="Times New Roman"/>
              </a:rPr>
              <a:t>every</a:t>
            </a:r>
            <a:r>
              <a:rPr sz="2400" spc="-40" dirty="0">
                <a:solidFill>
                  <a:srgbClr val="0000FF"/>
                </a:solidFill>
                <a:latin typeface="Times New Roman"/>
                <a:cs typeface="Times New Roman"/>
              </a:rPr>
              <a:t> </a:t>
            </a:r>
            <a:r>
              <a:rPr sz="2400" dirty="0">
                <a:solidFill>
                  <a:srgbClr val="0000FF"/>
                </a:solidFill>
                <a:latin typeface="Times New Roman"/>
                <a:cs typeface="Times New Roman"/>
              </a:rPr>
              <a:t>input.</a:t>
            </a:r>
            <a:endParaRPr sz="2400">
              <a:latin typeface="Times New Roman"/>
              <a:cs typeface="Times New Roman"/>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1234439"/>
            <a:ext cx="9144000" cy="320040"/>
          </a:xfrm>
          <a:custGeom>
            <a:avLst/>
            <a:gdLst/>
            <a:ahLst/>
            <a:cxnLst/>
            <a:rect l="l" t="t" r="r" b="b"/>
            <a:pathLst>
              <a:path w="9144000" h="320040">
                <a:moveTo>
                  <a:pt x="0" y="320039"/>
                </a:moveTo>
                <a:lnTo>
                  <a:pt x="9144000" y="320039"/>
                </a:lnTo>
                <a:lnTo>
                  <a:pt x="9144000" y="0"/>
                </a:lnTo>
                <a:lnTo>
                  <a:pt x="0" y="0"/>
                </a:lnTo>
                <a:lnTo>
                  <a:pt x="0" y="320039"/>
                </a:lnTo>
                <a:close/>
              </a:path>
            </a:pathLst>
          </a:custGeom>
          <a:solidFill>
            <a:srgbClr val="FFFFFF"/>
          </a:solidFill>
        </p:spPr>
        <p:txBody>
          <a:bodyPr wrap="square" lIns="0" tIns="0" rIns="0" bIns="0" rtlCol="0"/>
          <a:lstStyle/>
          <a:p>
            <a:endParaRPr/>
          </a:p>
        </p:txBody>
      </p:sp>
      <p:sp>
        <p:nvSpPr>
          <p:cNvPr id="3" name="object 3"/>
          <p:cNvSpPr/>
          <p:nvPr/>
        </p:nvSpPr>
        <p:spPr>
          <a:xfrm>
            <a:off x="0" y="1280160"/>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438086"/>
          </a:solidFill>
        </p:spPr>
        <p:txBody>
          <a:bodyPr wrap="square" lIns="0" tIns="0" rIns="0" bIns="0" rtlCol="0"/>
          <a:lstStyle/>
          <a:p>
            <a:endParaRPr/>
          </a:p>
        </p:txBody>
      </p:sp>
      <p:sp>
        <p:nvSpPr>
          <p:cNvPr id="4" name="object 4"/>
          <p:cNvSpPr/>
          <p:nvPr/>
        </p:nvSpPr>
        <p:spPr>
          <a:xfrm>
            <a:off x="0" y="1280160"/>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438086"/>
          </a:solidFill>
        </p:spPr>
        <p:txBody>
          <a:bodyPr wrap="square" lIns="0" tIns="0" rIns="0" bIns="0" rtlCol="0"/>
          <a:lstStyle/>
          <a:p>
            <a:endParaRPr/>
          </a:p>
        </p:txBody>
      </p:sp>
      <p:sp>
        <p:nvSpPr>
          <p:cNvPr id="5" name="object 5"/>
          <p:cNvSpPr/>
          <p:nvPr/>
        </p:nvSpPr>
        <p:spPr>
          <a:xfrm>
            <a:off x="590550" y="1280160"/>
            <a:ext cx="8553450" cy="228600"/>
          </a:xfrm>
          <a:custGeom>
            <a:avLst/>
            <a:gdLst/>
            <a:ahLst/>
            <a:cxnLst/>
            <a:rect l="l" t="t" r="r" b="b"/>
            <a:pathLst>
              <a:path w="8553450" h="228600">
                <a:moveTo>
                  <a:pt x="0" y="0"/>
                </a:moveTo>
                <a:lnTo>
                  <a:pt x="8553450" y="0"/>
                </a:lnTo>
                <a:lnTo>
                  <a:pt x="8553450" y="228600"/>
                </a:lnTo>
                <a:lnTo>
                  <a:pt x="0" y="228600"/>
                </a:lnTo>
                <a:lnTo>
                  <a:pt x="0" y="0"/>
                </a:lnTo>
                <a:close/>
              </a:path>
            </a:pathLst>
          </a:custGeom>
          <a:solidFill>
            <a:srgbClr val="53548A"/>
          </a:solidFill>
        </p:spPr>
        <p:txBody>
          <a:bodyPr wrap="square" lIns="0" tIns="0" rIns="0" bIns="0" rtlCol="0"/>
          <a:lstStyle/>
          <a:p>
            <a:endParaRPr/>
          </a:p>
        </p:txBody>
      </p:sp>
      <p:sp>
        <p:nvSpPr>
          <p:cNvPr id="6" name="object 6"/>
          <p:cNvSpPr/>
          <p:nvPr/>
        </p:nvSpPr>
        <p:spPr>
          <a:xfrm>
            <a:off x="590550" y="1280160"/>
            <a:ext cx="8553450" cy="228600"/>
          </a:xfrm>
          <a:custGeom>
            <a:avLst/>
            <a:gdLst/>
            <a:ahLst/>
            <a:cxnLst/>
            <a:rect l="l" t="t" r="r" b="b"/>
            <a:pathLst>
              <a:path w="8553450" h="228600">
                <a:moveTo>
                  <a:pt x="0" y="0"/>
                </a:moveTo>
                <a:lnTo>
                  <a:pt x="8553450" y="0"/>
                </a:lnTo>
                <a:lnTo>
                  <a:pt x="8553450" y="228600"/>
                </a:lnTo>
                <a:lnTo>
                  <a:pt x="0" y="228600"/>
                </a:lnTo>
                <a:lnTo>
                  <a:pt x="0" y="0"/>
                </a:lnTo>
                <a:close/>
              </a:path>
            </a:pathLst>
          </a:custGeom>
          <a:solidFill>
            <a:srgbClr val="53548A"/>
          </a:solidFill>
        </p:spPr>
        <p:txBody>
          <a:bodyPr wrap="square" lIns="0" tIns="0" rIns="0" bIns="0" rtlCol="0"/>
          <a:lstStyle/>
          <a:p>
            <a:endParaRPr/>
          </a:p>
        </p:txBody>
      </p:sp>
      <p:sp>
        <p:nvSpPr>
          <p:cNvPr id="7" name="object 7"/>
          <p:cNvSpPr/>
          <p:nvPr/>
        </p:nvSpPr>
        <p:spPr>
          <a:xfrm>
            <a:off x="722376" y="6227064"/>
            <a:ext cx="8080248" cy="97535"/>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762000" y="6248400"/>
            <a:ext cx="8001000" cy="0"/>
          </a:xfrm>
          <a:custGeom>
            <a:avLst/>
            <a:gdLst/>
            <a:ahLst/>
            <a:cxnLst/>
            <a:rect l="l" t="t" r="r" b="b"/>
            <a:pathLst>
              <a:path w="8001000">
                <a:moveTo>
                  <a:pt x="0" y="0"/>
                </a:moveTo>
                <a:lnTo>
                  <a:pt x="8001000" y="0"/>
                </a:lnTo>
              </a:path>
            </a:pathLst>
          </a:custGeom>
          <a:ln w="19050">
            <a:solidFill>
              <a:srgbClr val="53548A"/>
            </a:solidFill>
          </a:ln>
        </p:spPr>
        <p:txBody>
          <a:bodyPr wrap="square" lIns="0" tIns="0" rIns="0" bIns="0" rtlCol="0"/>
          <a:lstStyle/>
          <a:p>
            <a:endParaRPr/>
          </a:p>
        </p:txBody>
      </p:sp>
      <p:sp>
        <p:nvSpPr>
          <p:cNvPr id="9" name="object 9"/>
          <p:cNvSpPr txBox="1">
            <a:spLocks noGrp="1"/>
          </p:cNvSpPr>
          <p:nvPr>
            <p:ph type="title"/>
          </p:nvPr>
        </p:nvSpPr>
        <p:spPr>
          <a:xfrm>
            <a:off x="688340" y="455168"/>
            <a:ext cx="7533640" cy="513715"/>
          </a:xfrm>
          <a:prstGeom prst="rect">
            <a:avLst/>
          </a:prstGeom>
        </p:spPr>
        <p:txBody>
          <a:bodyPr vert="horz" wrap="square" lIns="0" tIns="13335" rIns="0" bIns="0" rtlCol="0">
            <a:spAutoFit/>
          </a:bodyPr>
          <a:lstStyle/>
          <a:p>
            <a:pPr marL="12700">
              <a:lnSpc>
                <a:spcPct val="100000"/>
              </a:lnSpc>
              <a:spcBef>
                <a:spcPts val="105"/>
              </a:spcBef>
            </a:pPr>
            <a:r>
              <a:rPr sz="3200" dirty="0"/>
              <a:t>Using </a:t>
            </a:r>
            <a:r>
              <a:rPr sz="3200" dirty="0">
                <a:solidFill>
                  <a:srgbClr val="000000"/>
                </a:solidFill>
                <a:latin typeface="Symbol"/>
                <a:cs typeface="Symbol"/>
              </a:rPr>
              <a:t></a:t>
            </a:r>
            <a:r>
              <a:rPr sz="3200" dirty="0"/>
              <a:t>-Notation </a:t>
            </a:r>
            <a:r>
              <a:rPr sz="3200" spc="-5" dirty="0"/>
              <a:t>to </a:t>
            </a:r>
            <a:r>
              <a:rPr sz="3200" dirty="0"/>
              <a:t>Describe Running</a:t>
            </a:r>
            <a:r>
              <a:rPr sz="3200" spc="-180" dirty="0"/>
              <a:t> </a:t>
            </a:r>
            <a:r>
              <a:rPr sz="3200" spc="-20" dirty="0"/>
              <a:t>Times</a:t>
            </a:r>
            <a:endParaRPr sz="3200">
              <a:latin typeface="Symbol"/>
              <a:cs typeface="Symbol"/>
            </a:endParaRPr>
          </a:p>
        </p:txBody>
      </p:sp>
      <p:sp>
        <p:nvSpPr>
          <p:cNvPr id="10" name="object 10"/>
          <p:cNvSpPr txBox="1"/>
          <p:nvPr/>
        </p:nvSpPr>
        <p:spPr>
          <a:xfrm>
            <a:off x="688340" y="1452859"/>
            <a:ext cx="7559040" cy="3034030"/>
          </a:xfrm>
          <a:prstGeom prst="rect">
            <a:avLst/>
          </a:prstGeom>
        </p:spPr>
        <p:txBody>
          <a:bodyPr vert="horz" wrap="square" lIns="0" tIns="104139" rIns="0" bIns="0" rtlCol="0">
            <a:spAutoFit/>
          </a:bodyPr>
          <a:lstStyle/>
          <a:p>
            <a:pPr marL="332740" indent="-320040">
              <a:lnSpc>
                <a:spcPct val="100000"/>
              </a:lnSpc>
              <a:spcBef>
                <a:spcPts val="819"/>
              </a:spcBef>
              <a:buClr>
                <a:srgbClr val="438086"/>
              </a:buClr>
              <a:buSzPct val="58928"/>
              <a:buFont typeface="Wingdings"/>
              <a:buChar char=""/>
              <a:tabLst>
                <a:tab pos="332740" algn="l"/>
              </a:tabLst>
            </a:pPr>
            <a:r>
              <a:rPr sz="2800" spc="-5" dirty="0">
                <a:latin typeface="Times New Roman"/>
                <a:cs typeface="Times New Roman"/>
              </a:rPr>
              <a:t>When </a:t>
            </a:r>
            <a:r>
              <a:rPr sz="2800" spc="-10" dirty="0">
                <a:latin typeface="Times New Roman"/>
                <a:cs typeface="Times New Roman"/>
              </a:rPr>
              <a:t>we </a:t>
            </a:r>
            <a:r>
              <a:rPr sz="2800" spc="-5" dirty="0">
                <a:latin typeface="Times New Roman"/>
                <a:cs typeface="Times New Roman"/>
              </a:rPr>
              <a:t>say:</a:t>
            </a:r>
            <a:endParaRPr sz="2800">
              <a:latin typeface="Times New Roman"/>
              <a:cs typeface="Times New Roman"/>
            </a:endParaRPr>
          </a:p>
          <a:p>
            <a:pPr marL="926465">
              <a:lnSpc>
                <a:spcPct val="100000"/>
              </a:lnSpc>
              <a:spcBef>
                <a:spcPts val="720"/>
              </a:spcBef>
            </a:pPr>
            <a:r>
              <a:rPr sz="2800" dirty="0">
                <a:latin typeface="Times New Roman"/>
                <a:cs typeface="Times New Roman"/>
              </a:rPr>
              <a:t>“</a:t>
            </a:r>
            <a:r>
              <a:rPr sz="2800" i="1" dirty="0">
                <a:solidFill>
                  <a:srgbClr val="FF0000"/>
                </a:solidFill>
                <a:latin typeface="Times New Roman"/>
                <a:cs typeface="Times New Roman"/>
              </a:rPr>
              <a:t>Running </a:t>
            </a:r>
            <a:r>
              <a:rPr sz="2800" i="1" spc="-5" dirty="0">
                <a:solidFill>
                  <a:srgbClr val="FF0000"/>
                </a:solidFill>
                <a:latin typeface="Times New Roman"/>
                <a:cs typeface="Times New Roman"/>
              </a:rPr>
              <a:t>time </a:t>
            </a:r>
            <a:r>
              <a:rPr sz="2800" i="1" dirty="0">
                <a:solidFill>
                  <a:srgbClr val="FF0000"/>
                </a:solidFill>
                <a:latin typeface="Times New Roman"/>
                <a:cs typeface="Times New Roman"/>
              </a:rPr>
              <a:t>of algorithm </a:t>
            </a:r>
            <a:r>
              <a:rPr sz="2800" i="1" spc="-5" dirty="0">
                <a:solidFill>
                  <a:srgbClr val="FF0000"/>
                </a:solidFill>
                <a:latin typeface="Times New Roman"/>
                <a:cs typeface="Times New Roman"/>
              </a:rPr>
              <a:t>A is</a:t>
            </a:r>
            <a:r>
              <a:rPr sz="2800" i="1" spc="-204" dirty="0">
                <a:solidFill>
                  <a:srgbClr val="FF0000"/>
                </a:solidFill>
                <a:latin typeface="Times New Roman"/>
                <a:cs typeface="Times New Roman"/>
              </a:rPr>
              <a:t> </a:t>
            </a:r>
            <a:r>
              <a:rPr sz="2800" spc="-5" dirty="0">
                <a:solidFill>
                  <a:srgbClr val="0000FF"/>
                </a:solidFill>
                <a:latin typeface="Symbol"/>
                <a:cs typeface="Symbol"/>
              </a:rPr>
              <a:t></a:t>
            </a:r>
            <a:r>
              <a:rPr sz="2800" i="1" spc="-5" dirty="0">
                <a:solidFill>
                  <a:srgbClr val="0000FF"/>
                </a:solidFill>
                <a:latin typeface="Times New Roman"/>
                <a:cs typeface="Times New Roman"/>
              </a:rPr>
              <a:t>(g(n)</a:t>
            </a:r>
            <a:r>
              <a:rPr sz="2800" i="1" spc="-5" dirty="0">
                <a:solidFill>
                  <a:srgbClr val="FF0000"/>
                </a:solidFill>
                <a:latin typeface="Times New Roman"/>
                <a:cs typeface="Times New Roman"/>
              </a:rPr>
              <a:t>)</a:t>
            </a:r>
            <a:r>
              <a:rPr sz="2800" spc="-5" dirty="0">
                <a:latin typeface="Times New Roman"/>
                <a:cs typeface="Times New Roman"/>
              </a:rPr>
              <a:t>”,</a:t>
            </a:r>
            <a:endParaRPr sz="2800">
              <a:latin typeface="Times New Roman"/>
              <a:cs typeface="Times New Roman"/>
            </a:endParaRPr>
          </a:p>
          <a:p>
            <a:pPr>
              <a:lnSpc>
                <a:spcPct val="100000"/>
              </a:lnSpc>
              <a:spcBef>
                <a:spcPts val="20"/>
              </a:spcBef>
            </a:pPr>
            <a:endParaRPr sz="4100">
              <a:latin typeface="Times New Roman"/>
              <a:cs typeface="Times New Roman"/>
            </a:endParaRPr>
          </a:p>
          <a:p>
            <a:pPr marL="365760">
              <a:lnSpc>
                <a:spcPct val="100000"/>
              </a:lnSpc>
              <a:spcBef>
                <a:spcPts val="5"/>
              </a:spcBef>
            </a:pPr>
            <a:r>
              <a:rPr sz="2800" spc="-5" dirty="0">
                <a:latin typeface="Times New Roman"/>
                <a:cs typeface="Times New Roman"/>
              </a:rPr>
              <a:t>what </a:t>
            </a:r>
            <a:r>
              <a:rPr sz="2800" spc="-10" dirty="0">
                <a:latin typeface="Times New Roman"/>
                <a:cs typeface="Times New Roman"/>
              </a:rPr>
              <a:t>we </a:t>
            </a:r>
            <a:r>
              <a:rPr sz="2800" spc="-15" dirty="0">
                <a:latin typeface="Times New Roman"/>
                <a:cs typeface="Times New Roman"/>
              </a:rPr>
              <a:t>mean</a:t>
            </a:r>
            <a:r>
              <a:rPr sz="2800" spc="40" dirty="0">
                <a:latin typeface="Times New Roman"/>
                <a:cs typeface="Times New Roman"/>
              </a:rPr>
              <a:t> </a:t>
            </a:r>
            <a:r>
              <a:rPr sz="2800" spc="-5" dirty="0">
                <a:latin typeface="Times New Roman"/>
                <a:cs typeface="Times New Roman"/>
              </a:rPr>
              <a:t>is:</a:t>
            </a:r>
            <a:endParaRPr sz="2800">
              <a:latin typeface="Times New Roman"/>
              <a:cs typeface="Times New Roman"/>
            </a:endParaRPr>
          </a:p>
          <a:p>
            <a:pPr marL="12700" marR="5080" indent="1000760">
              <a:lnSpc>
                <a:spcPct val="100000"/>
              </a:lnSpc>
              <a:spcBef>
                <a:spcPts val="705"/>
              </a:spcBef>
            </a:pPr>
            <a:r>
              <a:rPr sz="2800" dirty="0">
                <a:latin typeface="Times New Roman"/>
                <a:cs typeface="Times New Roman"/>
              </a:rPr>
              <a:t>“</a:t>
            </a:r>
            <a:r>
              <a:rPr sz="2800" dirty="0">
                <a:solidFill>
                  <a:srgbClr val="FF0000"/>
                </a:solidFill>
                <a:latin typeface="Times New Roman"/>
                <a:cs typeface="Times New Roman"/>
              </a:rPr>
              <a:t>For </a:t>
            </a:r>
            <a:r>
              <a:rPr sz="2800" spc="-5" dirty="0">
                <a:solidFill>
                  <a:srgbClr val="FF0000"/>
                </a:solidFill>
                <a:latin typeface="Times New Roman"/>
                <a:cs typeface="Times New Roman"/>
              </a:rPr>
              <a:t>any </a:t>
            </a:r>
            <a:r>
              <a:rPr sz="2800" dirty="0">
                <a:solidFill>
                  <a:srgbClr val="FF0000"/>
                </a:solidFill>
                <a:latin typeface="Times New Roman"/>
                <a:cs typeface="Times New Roman"/>
              </a:rPr>
              <a:t>input of </a:t>
            </a:r>
            <a:r>
              <a:rPr sz="2800" spc="-5" dirty="0">
                <a:solidFill>
                  <a:srgbClr val="FF0000"/>
                </a:solidFill>
                <a:latin typeface="Times New Roman"/>
                <a:cs typeface="Times New Roman"/>
              </a:rPr>
              <a:t>size </a:t>
            </a:r>
            <a:r>
              <a:rPr sz="2800" dirty="0">
                <a:solidFill>
                  <a:srgbClr val="0000FF"/>
                </a:solidFill>
                <a:latin typeface="Times New Roman"/>
                <a:cs typeface="Times New Roman"/>
              </a:rPr>
              <a:t>n</a:t>
            </a:r>
            <a:r>
              <a:rPr sz="2800" dirty="0">
                <a:solidFill>
                  <a:srgbClr val="FF0000"/>
                </a:solidFill>
                <a:latin typeface="Times New Roman"/>
                <a:cs typeface="Times New Roman"/>
              </a:rPr>
              <a:t>, the </a:t>
            </a:r>
            <a:r>
              <a:rPr sz="2800" spc="-5" dirty="0">
                <a:solidFill>
                  <a:srgbClr val="FF0000"/>
                </a:solidFill>
                <a:latin typeface="Times New Roman"/>
                <a:cs typeface="Times New Roman"/>
              </a:rPr>
              <a:t>runtime </a:t>
            </a:r>
            <a:r>
              <a:rPr sz="2800" dirty="0">
                <a:solidFill>
                  <a:srgbClr val="FF0000"/>
                </a:solidFill>
                <a:latin typeface="Times New Roman"/>
                <a:cs typeface="Times New Roman"/>
              </a:rPr>
              <a:t>of </a:t>
            </a:r>
            <a:r>
              <a:rPr sz="2800" spc="-5" dirty="0">
                <a:solidFill>
                  <a:srgbClr val="FF0000"/>
                </a:solidFill>
                <a:latin typeface="Times New Roman"/>
                <a:cs typeface="Times New Roman"/>
              </a:rPr>
              <a:t>A is</a:t>
            </a:r>
            <a:r>
              <a:rPr sz="2800" spc="-395" dirty="0">
                <a:solidFill>
                  <a:srgbClr val="FF0000"/>
                </a:solidFill>
                <a:latin typeface="Times New Roman"/>
                <a:cs typeface="Times New Roman"/>
              </a:rPr>
              <a:t> </a:t>
            </a:r>
            <a:r>
              <a:rPr sz="2800" u="heavy" spc="-15" dirty="0">
                <a:solidFill>
                  <a:srgbClr val="FF0000"/>
                </a:solidFill>
                <a:uFill>
                  <a:solidFill>
                    <a:srgbClr val="FF0000"/>
                  </a:solidFill>
                </a:uFill>
                <a:latin typeface="Times New Roman"/>
                <a:cs typeface="Times New Roman"/>
              </a:rPr>
              <a:t>at </a:t>
            </a:r>
            <a:r>
              <a:rPr sz="2800" spc="-15" dirty="0">
                <a:solidFill>
                  <a:srgbClr val="FF0000"/>
                </a:solidFill>
                <a:latin typeface="Times New Roman"/>
                <a:cs typeface="Times New Roman"/>
              </a:rPr>
              <a:t> </a:t>
            </a:r>
            <a:r>
              <a:rPr sz="2800" u="heavy" spc="-10" dirty="0">
                <a:solidFill>
                  <a:srgbClr val="FF0000"/>
                </a:solidFill>
                <a:uFill>
                  <a:solidFill>
                    <a:srgbClr val="FF0000"/>
                  </a:solidFill>
                </a:uFill>
                <a:latin typeface="Times New Roman"/>
                <a:cs typeface="Times New Roman"/>
              </a:rPr>
              <a:t>least</a:t>
            </a:r>
            <a:r>
              <a:rPr sz="2800" spc="-10" dirty="0">
                <a:solidFill>
                  <a:srgbClr val="FF0000"/>
                </a:solidFill>
                <a:latin typeface="Times New Roman"/>
                <a:cs typeface="Times New Roman"/>
              </a:rPr>
              <a:t> </a:t>
            </a:r>
            <a:r>
              <a:rPr sz="2800" spc="-5" dirty="0">
                <a:solidFill>
                  <a:srgbClr val="FF0000"/>
                </a:solidFill>
                <a:latin typeface="Times New Roman"/>
                <a:cs typeface="Times New Roman"/>
              </a:rPr>
              <a:t>a constant </a:t>
            </a:r>
            <a:r>
              <a:rPr sz="2800" spc="-10" dirty="0">
                <a:solidFill>
                  <a:srgbClr val="FF0000"/>
                </a:solidFill>
                <a:latin typeface="Times New Roman"/>
                <a:cs typeface="Times New Roman"/>
              </a:rPr>
              <a:t>times </a:t>
            </a:r>
            <a:r>
              <a:rPr sz="2800" dirty="0">
                <a:solidFill>
                  <a:srgbClr val="0000FF"/>
                </a:solidFill>
                <a:latin typeface="Times New Roman"/>
                <a:cs typeface="Times New Roman"/>
              </a:rPr>
              <a:t>g(n) </a:t>
            </a:r>
            <a:r>
              <a:rPr sz="2800" dirty="0">
                <a:solidFill>
                  <a:srgbClr val="FF0000"/>
                </a:solidFill>
                <a:latin typeface="Times New Roman"/>
                <a:cs typeface="Times New Roman"/>
              </a:rPr>
              <a:t>for </a:t>
            </a:r>
            <a:r>
              <a:rPr sz="2800" spc="-10" dirty="0">
                <a:solidFill>
                  <a:srgbClr val="FF0000"/>
                </a:solidFill>
                <a:latin typeface="Times New Roman"/>
                <a:cs typeface="Times New Roman"/>
              </a:rPr>
              <a:t>sufficiently </a:t>
            </a:r>
            <a:r>
              <a:rPr sz="2800" spc="-15" dirty="0">
                <a:solidFill>
                  <a:srgbClr val="FF0000"/>
                </a:solidFill>
                <a:latin typeface="Times New Roman"/>
                <a:cs typeface="Times New Roman"/>
              </a:rPr>
              <a:t>large </a:t>
            </a:r>
            <a:r>
              <a:rPr sz="2800" dirty="0">
                <a:solidFill>
                  <a:srgbClr val="0000FF"/>
                </a:solidFill>
                <a:latin typeface="Times New Roman"/>
                <a:cs typeface="Times New Roman"/>
              </a:rPr>
              <a:t>n</a:t>
            </a:r>
            <a:r>
              <a:rPr sz="2800" dirty="0">
                <a:latin typeface="Times New Roman"/>
                <a:cs typeface="Times New Roman"/>
              </a:rPr>
              <a:t>”</a:t>
            </a:r>
            <a:endParaRPr sz="2800">
              <a:latin typeface="Times New Roman"/>
              <a:cs typeface="Times New Roman"/>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1234439"/>
            <a:ext cx="9144000" cy="320040"/>
          </a:xfrm>
          <a:custGeom>
            <a:avLst/>
            <a:gdLst/>
            <a:ahLst/>
            <a:cxnLst/>
            <a:rect l="l" t="t" r="r" b="b"/>
            <a:pathLst>
              <a:path w="9144000" h="320040">
                <a:moveTo>
                  <a:pt x="0" y="320039"/>
                </a:moveTo>
                <a:lnTo>
                  <a:pt x="9144000" y="320039"/>
                </a:lnTo>
                <a:lnTo>
                  <a:pt x="9144000" y="0"/>
                </a:lnTo>
                <a:lnTo>
                  <a:pt x="0" y="0"/>
                </a:lnTo>
                <a:lnTo>
                  <a:pt x="0" y="320039"/>
                </a:lnTo>
                <a:close/>
              </a:path>
            </a:pathLst>
          </a:custGeom>
          <a:solidFill>
            <a:srgbClr val="FFFFFF"/>
          </a:solidFill>
        </p:spPr>
        <p:txBody>
          <a:bodyPr wrap="square" lIns="0" tIns="0" rIns="0" bIns="0" rtlCol="0"/>
          <a:lstStyle/>
          <a:p>
            <a:endParaRPr/>
          </a:p>
        </p:txBody>
      </p:sp>
      <p:sp>
        <p:nvSpPr>
          <p:cNvPr id="3" name="object 3"/>
          <p:cNvSpPr/>
          <p:nvPr/>
        </p:nvSpPr>
        <p:spPr>
          <a:xfrm>
            <a:off x="0" y="1280160"/>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438086"/>
          </a:solidFill>
        </p:spPr>
        <p:txBody>
          <a:bodyPr wrap="square" lIns="0" tIns="0" rIns="0" bIns="0" rtlCol="0"/>
          <a:lstStyle/>
          <a:p>
            <a:endParaRPr/>
          </a:p>
        </p:txBody>
      </p:sp>
      <p:sp>
        <p:nvSpPr>
          <p:cNvPr id="4" name="object 4"/>
          <p:cNvSpPr/>
          <p:nvPr/>
        </p:nvSpPr>
        <p:spPr>
          <a:xfrm>
            <a:off x="0" y="1280160"/>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438086"/>
          </a:solidFill>
        </p:spPr>
        <p:txBody>
          <a:bodyPr wrap="square" lIns="0" tIns="0" rIns="0" bIns="0" rtlCol="0"/>
          <a:lstStyle/>
          <a:p>
            <a:endParaRPr/>
          </a:p>
        </p:txBody>
      </p:sp>
      <p:sp>
        <p:nvSpPr>
          <p:cNvPr id="5" name="object 5"/>
          <p:cNvSpPr/>
          <p:nvPr/>
        </p:nvSpPr>
        <p:spPr>
          <a:xfrm>
            <a:off x="590550" y="1280160"/>
            <a:ext cx="8553450" cy="228600"/>
          </a:xfrm>
          <a:custGeom>
            <a:avLst/>
            <a:gdLst/>
            <a:ahLst/>
            <a:cxnLst/>
            <a:rect l="l" t="t" r="r" b="b"/>
            <a:pathLst>
              <a:path w="8553450" h="228600">
                <a:moveTo>
                  <a:pt x="0" y="0"/>
                </a:moveTo>
                <a:lnTo>
                  <a:pt x="8553450" y="0"/>
                </a:lnTo>
                <a:lnTo>
                  <a:pt x="8553450" y="228600"/>
                </a:lnTo>
                <a:lnTo>
                  <a:pt x="0" y="228600"/>
                </a:lnTo>
                <a:lnTo>
                  <a:pt x="0" y="0"/>
                </a:lnTo>
                <a:close/>
              </a:path>
            </a:pathLst>
          </a:custGeom>
          <a:solidFill>
            <a:srgbClr val="53548A"/>
          </a:solidFill>
        </p:spPr>
        <p:txBody>
          <a:bodyPr wrap="square" lIns="0" tIns="0" rIns="0" bIns="0" rtlCol="0"/>
          <a:lstStyle/>
          <a:p>
            <a:endParaRPr/>
          </a:p>
        </p:txBody>
      </p:sp>
      <p:sp>
        <p:nvSpPr>
          <p:cNvPr id="6" name="object 6"/>
          <p:cNvSpPr/>
          <p:nvPr/>
        </p:nvSpPr>
        <p:spPr>
          <a:xfrm>
            <a:off x="590550" y="1280160"/>
            <a:ext cx="8553450" cy="228600"/>
          </a:xfrm>
          <a:custGeom>
            <a:avLst/>
            <a:gdLst/>
            <a:ahLst/>
            <a:cxnLst/>
            <a:rect l="l" t="t" r="r" b="b"/>
            <a:pathLst>
              <a:path w="8553450" h="228600">
                <a:moveTo>
                  <a:pt x="0" y="0"/>
                </a:moveTo>
                <a:lnTo>
                  <a:pt x="8553450" y="0"/>
                </a:lnTo>
                <a:lnTo>
                  <a:pt x="8553450" y="228600"/>
                </a:lnTo>
                <a:lnTo>
                  <a:pt x="0" y="228600"/>
                </a:lnTo>
                <a:lnTo>
                  <a:pt x="0" y="0"/>
                </a:lnTo>
                <a:close/>
              </a:path>
            </a:pathLst>
          </a:custGeom>
          <a:solidFill>
            <a:srgbClr val="53548A"/>
          </a:solidFill>
        </p:spPr>
        <p:txBody>
          <a:bodyPr wrap="square" lIns="0" tIns="0" rIns="0" bIns="0" rtlCol="0"/>
          <a:lstStyle/>
          <a:p>
            <a:endParaRPr/>
          </a:p>
        </p:txBody>
      </p:sp>
      <p:sp>
        <p:nvSpPr>
          <p:cNvPr id="7" name="object 7"/>
          <p:cNvSpPr/>
          <p:nvPr/>
        </p:nvSpPr>
        <p:spPr>
          <a:xfrm>
            <a:off x="722376" y="6227064"/>
            <a:ext cx="8080248" cy="97535"/>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762000" y="6248400"/>
            <a:ext cx="8001000" cy="0"/>
          </a:xfrm>
          <a:custGeom>
            <a:avLst/>
            <a:gdLst/>
            <a:ahLst/>
            <a:cxnLst/>
            <a:rect l="l" t="t" r="r" b="b"/>
            <a:pathLst>
              <a:path w="8001000">
                <a:moveTo>
                  <a:pt x="0" y="0"/>
                </a:moveTo>
                <a:lnTo>
                  <a:pt x="8001000" y="0"/>
                </a:lnTo>
              </a:path>
            </a:pathLst>
          </a:custGeom>
          <a:ln w="19050">
            <a:solidFill>
              <a:srgbClr val="53548A"/>
            </a:solidFill>
          </a:ln>
        </p:spPr>
        <p:txBody>
          <a:bodyPr wrap="square" lIns="0" tIns="0" rIns="0" bIns="0" rtlCol="0"/>
          <a:lstStyle/>
          <a:p>
            <a:endParaRPr/>
          </a:p>
        </p:txBody>
      </p:sp>
      <p:sp>
        <p:nvSpPr>
          <p:cNvPr id="9" name="object 9"/>
          <p:cNvSpPr txBox="1">
            <a:spLocks noGrp="1"/>
          </p:cNvSpPr>
          <p:nvPr>
            <p:ph type="title"/>
          </p:nvPr>
        </p:nvSpPr>
        <p:spPr>
          <a:xfrm>
            <a:off x="688340" y="455168"/>
            <a:ext cx="7533640" cy="513715"/>
          </a:xfrm>
          <a:prstGeom prst="rect">
            <a:avLst/>
          </a:prstGeom>
        </p:spPr>
        <p:txBody>
          <a:bodyPr vert="horz" wrap="square" lIns="0" tIns="13335" rIns="0" bIns="0" rtlCol="0">
            <a:spAutoFit/>
          </a:bodyPr>
          <a:lstStyle/>
          <a:p>
            <a:pPr marL="12700">
              <a:lnSpc>
                <a:spcPct val="100000"/>
              </a:lnSpc>
              <a:spcBef>
                <a:spcPts val="105"/>
              </a:spcBef>
            </a:pPr>
            <a:r>
              <a:rPr sz="3200" dirty="0"/>
              <a:t>Using </a:t>
            </a:r>
            <a:r>
              <a:rPr sz="3200" dirty="0">
                <a:solidFill>
                  <a:srgbClr val="000000"/>
                </a:solidFill>
                <a:latin typeface="Symbol"/>
                <a:cs typeface="Symbol"/>
              </a:rPr>
              <a:t></a:t>
            </a:r>
            <a:r>
              <a:rPr sz="3200" dirty="0"/>
              <a:t>-Notation </a:t>
            </a:r>
            <a:r>
              <a:rPr sz="3200" spc="-5" dirty="0"/>
              <a:t>to </a:t>
            </a:r>
            <a:r>
              <a:rPr sz="3200" dirty="0"/>
              <a:t>Describe Running</a:t>
            </a:r>
            <a:r>
              <a:rPr sz="3200" spc="-180" dirty="0"/>
              <a:t> </a:t>
            </a:r>
            <a:r>
              <a:rPr sz="3200" spc="-20" dirty="0"/>
              <a:t>Times</a:t>
            </a:r>
            <a:endParaRPr sz="3200">
              <a:latin typeface="Symbol"/>
              <a:cs typeface="Symbol"/>
            </a:endParaRPr>
          </a:p>
        </p:txBody>
      </p:sp>
      <p:sp>
        <p:nvSpPr>
          <p:cNvPr id="10" name="object 10"/>
          <p:cNvSpPr txBox="1"/>
          <p:nvPr/>
        </p:nvSpPr>
        <p:spPr>
          <a:xfrm>
            <a:off x="688340" y="1475724"/>
            <a:ext cx="7902575" cy="2496185"/>
          </a:xfrm>
          <a:prstGeom prst="rect">
            <a:avLst/>
          </a:prstGeom>
        </p:spPr>
        <p:txBody>
          <a:bodyPr vert="horz" wrap="square" lIns="0" tIns="81280" rIns="0" bIns="0" rtlCol="0">
            <a:spAutoFit/>
          </a:bodyPr>
          <a:lstStyle/>
          <a:p>
            <a:pPr marL="332740" indent="-320040">
              <a:lnSpc>
                <a:spcPct val="100000"/>
              </a:lnSpc>
              <a:spcBef>
                <a:spcPts val="640"/>
              </a:spcBef>
              <a:buClr>
                <a:srgbClr val="438086"/>
              </a:buClr>
              <a:buSzPct val="58928"/>
              <a:buFont typeface="Wingdings"/>
              <a:buChar char=""/>
              <a:tabLst>
                <a:tab pos="332740" algn="l"/>
              </a:tabLst>
            </a:pPr>
            <a:r>
              <a:rPr sz="2800" i="1" spc="-5" dirty="0">
                <a:latin typeface="Times New Roman"/>
                <a:cs typeface="Times New Roman"/>
              </a:rPr>
              <a:t>Note</a:t>
            </a:r>
            <a:r>
              <a:rPr sz="2800" spc="-5" dirty="0">
                <a:latin typeface="Times New Roman"/>
                <a:cs typeface="Times New Roman"/>
              </a:rPr>
              <a:t>: </a:t>
            </a:r>
            <a:r>
              <a:rPr sz="2800" spc="-40" dirty="0">
                <a:latin typeface="Times New Roman"/>
                <a:cs typeface="Times New Roman"/>
              </a:rPr>
              <a:t>It’s </a:t>
            </a:r>
            <a:r>
              <a:rPr sz="2800" dirty="0">
                <a:latin typeface="Times New Roman"/>
                <a:cs typeface="Times New Roman"/>
              </a:rPr>
              <a:t>not </a:t>
            </a:r>
            <a:r>
              <a:rPr sz="2800" spc="-5" dirty="0">
                <a:latin typeface="Times New Roman"/>
                <a:cs typeface="Times New Roman"/>
              </a:rPr>
              <a:t>contradictory to</a:t>
            </a:r>
            <a:r>
              <a:rPr sz="2800" spc="-25" dirty="0">
                <a:latin typeface="Times New Roman"/>
                <a:cs typeface="Times New Roman"/>
              </a:rPr>
              <a:t> </a:t>
            </a:r>
            <a:r>
              <a:rPr sz="2800" spc="-5" dirty="0">
                <a:latin typeface="Times New Roman"/>
                <a:cs typeface="Times New Roman"/>
              </a:rPr>
              <a:t>say:</a:t>
            </a:r>
            <a:endParaRPr sz="2800" dirty="0">
              <a:latin typeface="Times New Roman"/>
              <a:cs typeface="Times New Roman"/>
            </a:endParaRPr>
          </a:p>
          <a:p>
            <a:pPr marL="544195">
              <a:lnSpc>
                <a:spcPct val="100000"/>
              </a:lnSpc>
              <a:spcBef>
                <a:spcPts val="570"/>
              </a:spcBef>
            </a:pPr>
            <a:r>
              <a:rPr sz="2800" spc="-5" dirty="0">
                <a:latin typeface="Times New Roman"/>
                <a:cs typeface="Times New Roman"/>
              </a:rPr>
              <a:t>“</a:t>
            </a:r>
            <a:r>
              <a:rPr sz="2800" i="1" u="heavy" spc="-5" dirty="0">
                <a:solidFill>
                  <a:srgbClr val="FF0000"/>
                </a:solidFill>
                <a:uFill>
                  <a:solidFill>
                    <a:srgbClr val="FF0000"/>
                  </a:solidFill>
                </a:uFill>
                <a:latin typeface="Times New Roman"/>
                <a:cs typeface="Times New Roman"/>
              </a:rPr>
              <a:t>worst-case</a:t>
            </a:r>
            <a:r>
              <a:rPr sz="2800" i="1" spc="-5" dirty="0">
                <a:solidFill>
                  <a:srgbClr val="FF0000"/>
                </a:solidFill>
                <a:latin typeface="Times New Roman"/>
                <a:cs typeface="Times New Roman"/>
              </a:rPr>
              <a:t> </a:t>
            </a:r>
            <a:r>
              <a:rPr sz="2800" i="1" dirty="0">
                <a:solidFill>
                  <a:srgbClr val="FF0000"/>
                </a:solidFill>
                <a:latin typeface="Times New Roman"/>
                <a:cs typeface="Times New Roman"/>
              </a:rPr>
              <a:t>running </a:t>
            </a:r>
            <a:r>
              <a:rPr sz="2800" i="1" spc="-5" dirty="0">
                <a:solidFill>
                  <a:srgbClr val="FF0000"/>
                </a:solidFill>
                <a:latin typeface="Times New Roman"/>
                <a:cs typeface="Times New Roman"/>
              </a:rPr>
              <a:t>time </a:t>
            </a:r>
            <a:r>
              <a:rPr sz="2800" i="1" dirty="0">
                <a:solidFill>
                  <a:srgbClr val="FF0000"/>
                </a:solidFill>
                <a:latin typeface="Times New Roman"/>
                <a:cs typeface="Times New Roman"/>
              </a:rPr>
              <a:t>of </a:t>
            </a:r>
            <a:r>
              <a:rPr sz="2800" i="1" spc="-5" dirty="0">
                <a:solidFill>
                  <a:srgbClr val="FF0000"/>
                </a:solidFill>
                <a:latin typeface="Times New Roman"/>
                <a:cs typeface="Times New Roman"/>
              </a:rPr>
              <a:t>insertion sort is</a:t>
            </a:r>
            <a:r>
              <a:rPr sz="2800" i="1" spc="-65" dirty="0">
                <a:solidFill>
                  <a:srgbClr val="FF0000"/>
                </a:solidFill>
                <a:latin typeface="Times New Roman"/>
                <a:cs typeface="Times New Roman"/>
              </a:rPr>
              <a:t> </a:t>
            </a:r>
            <a:r>
              <a:rPr sz="2950" i="1" spc="-25" dirty="0">
                <a:solidFill>
                  <a:srgbClr val="0000FF"/>
                </a:solidFill>
                <a:latin typeface="Symbol"/>
                <a:cs typeface="Symbol"/>
              </a:rPr>
              <a:t></a:t>
            </a:r>
            <a:r>
              <a:rPr sz="2800" i="1" spc="-25" dirty="0">
                <a:solidFill>
                  <a:srgbClr val="0000FF"/>
                </a:solidFill>
                <a:latin typeface="Times New Roman"/>
                <a:cs typeface="Times New Roman"/>
              </a:rPr>
              <a:t>(n</a:t>
            </a:r>
            <a:r>
              <a:rPr sz="2775" i="1" spc="-37" baseline="25525" dirty="0">
                <a:solidFill>
                  <a:srgbClr val="0000FF"/>
                </a:solidFill>
                <a:latin typeface="Times New Roman"/>
                <a:cs typeface="Times New Roman"/>
              </a:rPr>
              <a:t>2</a:t>
            </a:r>
            <a:r>
              <a:rPr sz="2800" i="1" spc="-25" dirty="0">
                <a:solidFill>
                  <a:srgbClr val="0000FF"/>
                </a:solidFill>
                <a:latin typeface="Times New Roman"/>
                <a:cs typeface="Times New Roman"/>
              </a:rPr>
              <a:t>)</a:t>
            </a:r>
            <a:r>
              <a:rPr sz="2800" spc="-25" dirty="0">
                <a:latin typeface="Times New Roman"/>
                <a:cs typeface="Times New Roman"/>
              </a:rPr>
              <a:t>”</a:t>
            </a:r>
            <a:endParaRPr sz="2800" dirty="0">
              <a:latin typeface="Times New Roman"/>
              <a:cs typeface="Times New Roman"/>
            </a:endParaRPr>
          </a:p>
          <a:p>
            <a:pPr>
              <a:lnSpc>
                <a:spcPct val="100000"/>
              </a:lnSpc>
              <a:spcBef>
                <a:spcPts val="40"/>
              </a:spcBef>
            </a:pPr>
            <a:endParaRPr sz="4050" dirty="0">
              <a:latin typeface="Times New Roman"/>
              <a:cs typeface="Times New Roman"/>
            </a:endParaRPr>
          </a:p>
          <a:p>
            <a:pPr marL="12700" marR="1309370" indent="353060">
              <a:lnSpc>
                <a:spcPct val="100400"/>
              </a:lnSpc>
            </a:pPr>
            <a:r>
              <a:rPr sz="2800" spc="-5" dirty="0">
                <a:latin typeface="Times New Roman"/>
                <a:cs typeface="Times New Roman"/>
              </a:rPr>
              <a:t>because there exists </a:t>
            </a:r>
            <a:r>
              <a:rPr sz="2800" spc="-10" dirty="0">
                <a:latin typeface="Times New Roman"/>
                <a:cs typeface="Times New Roman"/>
              </a:rPr>
              <a:t>an </a:t>
            </a:r>
            <a:r>
              <a:rPr sz="2800" dirty="0">
                <a:latin typeface="Times New Roman"/>
                <a:cs typeface="Times New Roman"/>
              </a:rPr>
              <a:t>input </a:t>
            </a:r>
            <a:r>
              <a:rPr sz="2800" spc="-5" dirty="0">
                <a:latin typeface="Times New Roman"/>
                <a:cs typeface="Times New Roman"/>
              </a:rPr>
              <a:t>that </a:t>
            </a:r>
            <a:r>
              <a:rPr sz="2800" spc="-10" dirty="0">
                <a:latin typeface="Times New Roman"/>
                <a:cs typeface="Times New Roman"/>
              </a:rPr>
              <a:t>causes </a:t>
            </a:r>
            <a:r>
              <a:rPr sz="2800" dirty="0">
                <a:latin typeface="Times New Roman"/>
                <a:cs typeface="Times New Roman"/>
              </a:rPr>
              <a:t>the  </a:t>
            </a:r>
            <a:r>
              <a:rPr sz="2800" spc="-5" dirty="0">
                <a:latin typeface="Times New Roman"/>
                <a:cs typeface="Times New Roman"/>
              </a:rPr>
              <a:t>algorithm to take</a:t>
            </a:r>
            <a:r>
              <a:rPr sz="2800" spc="-50" dirty="0">
                <a:latin typeface="Times New Roman"/>
                <a:cs typeface="Times New Roman"/>
              </a:rPr>
              <a:t> </a:t>
            </a:r>
            <a:r>
              <a:rPr sz="2800" dirty="0">
                <a:solidFill>
                  <a:srgbClr val="0000FF"/>
                </a:solidFill>
                <a:latin typeface="Symbol"/>
                <a:cs typeface="Symbol"/>
              </a:rPr>
              <a:t></a:t>
            </a:r>
            <a:r>
              <a:rPr sz="2800" dirty="0">
                <a:solidFill>
                  <a:srgbClr val="0000FF"/>
                </a:solidFill>
                <a:latin typeface="Times New Roman"/>
                <a:cs typeface="Times New Roman"/>
              </a:rPr>
              <a:t>(n</a:t>
            </a:r>
            <a:r>
              <a:rPr sz="2775" baseline="25525" dirty="0">
                <a:solidFill>
                  <a:srgbClr val="0000FF"/>
                </a:solidFill>
                <a:latin typeface="Times New Roman"/>
                <a:cs typeface="Times New Roman"/>
              </a:rPr>
              <a:t>2</a:t>
            </a:r>
            <a:r>
              <a:rPr sz="2800" dirty="0">
                <a:solidFill>
                  <a:srgbClr val="0000FF"/>
                </a:solidFill>
                <a:latin typeface="Times New Roman"/>
                <a:cs typeface="Times New Roman"/>
              </a:rPr>
              <a:t>)</a:t>
            </a:r>
            <a:r>
              <a:rPr sz="2800" dirty="0">
                <a:latin typeface="Times New Roman"/>
                <a:cs typeface="Times New Roman"/>
              </a:rPr>
              <a:t>.</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1234439"/>
            <a:ext cx="9144000" cy="320040"/>
          </a:xfrm>
          <a:custGeom>
            <a:avLst/>
            <a:gdLst/>
            <a:ahLst/>
            <a:cxnLst/>
            <a:rect l="l" t="t" r="r" b="b"/>
            <a:pathLst>
              <a:path w="9144000" h="320040">
                <a:moveTo>
                  <a:pt x="0" y="320039"/>
                </a:moveTo>
                <a:lnTo>
                  <a:pt x="9144000" y="320039"/>
                </a:lnTo>
                <a:lnTo>
                  <a:pt x="9144000" y="0"/>
                </a:lnTo>
                <a:lnTo>
                  <a:pt x="0" y="0"/>
                </a:lnTo>
                <a:lnTo>
                  <a:pt x="0" y="320039"/>
                </a:lnTo>
                <a:close/>
              </a:path>
            </a:pathLst>
          </a:custGeom>
          <a:solidFill>
            <a:srgbClr val="FFFFFF"/>
          </a:solidFill>
        </p:spPr>
        <p:txBody>
          <a:bodyPr wrap="square" lIns="0" tIns="0" rIns="0" bIns="0" rtlCol="0"/>
          <a:lstStyle/>
          <a:p>
            <a:endParaRPr/>
          </a:p>
        </p:txBody>
      </p:sp>
      <p:sp>
        <p:nvSpPr>
          <p:cNvPr id="3" name="object 3"/>
          <p:cNvSpPr/>
          <p:nvPr/>
        </p:nvSpPr>
        <p:spPr>
          <a:xfrm>
            <a:off x="0" y="1280160"/>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438086"/>
          </a:solidFill>
        </p:spPr>
        <p:txBody>
          <a:bodyPr wrap="square" lIns="0" tIns="0" rIns="0" bIns="0" rtlCol="0"/>
          <a:lstStyle/>
          <a:p>
            <a:endParaRPr/>
          </a:p>
        </p:txBody>
      </p:sp>
      <p:sp>
        <p:nvSpPr>
          <p:cNvPr id="4" name="object 4"/>
          <p:cNvSpPr/>
          <p:nvPr/>
        </p:nvSpPr>
        <p:spPr>
          <a:xfrm>
            <a:off x="0" y="1280160"/>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438086"/>
          </a:solidFill>
        </p:spPr>
        <p:txBody>
          <a:bodyPr wrap="square" lIns="0" tIns="0" rIns="0" bIns="0" rtlCol="0"/>
          <a:lstStyle/>
          <a:p>
            <a:endParaRPr/>
          </a:p>
        </p:txBody>
      </p:sp>
      <p:sp>
        <p:nvSpPr>
          <p:cNvPr id="5" name="object 5"/>
          <p:cNvSpPr/>
          <p:nvPr/>
        </p:nvSpPr>
        <p:spPr>
          <a:xfrm>
            <a:off x="590550" y="1280160"/>
            <a:ext cx="8553450" cy="228600"/>
          </a:xfrm>
          <a:custGeom>
            <a:avLst/>
            <a:gdLst/>
            <a:ahLst/>
            <a:cxnLst/>
            <a:rect l="l" t="t" r="r" b="b"/>
            <a:pathLst>
              <a:path w="8553450" h="228600">
                <a:moveTo>
                  <a:pt x="0" y="0"/>
                </a:moveTo>
                <a:lnTo>
                  <a:pt x="8553450" y="0"/>
                </a:lnTo>
                <a:lnTo>
                  <a:pt x="8553450" y="228600"/>
                </a:lnTo>
                <a:lnTo>
                  <a:pt x="0" y="228600"/>
                </a:lnTo>
                <a:lnTo>
                  <a:pt x="0" y="0"/>
                </a:lnTo>
                <a:close/>
              </a:path>
            </a:pathLst>
          </a:custGeom>
          <a:solidFill>
            <a:srgbClr val="53548A"/>
          </a:solidFill>
        </p:spPr>
        <p:txBody>
          <a:bodyPr wrap="square" lIns="0" tIns="0" rIns="0" bIns="0" rtlCol="0"/>
          <a:lstStyle/>
          <a:p>
            <a:endParaRPr/>
          </a:p>
        </p:txBody>
      </p:sp>
      <p:sp>
        <p:nvSpPr>
          <p:cNvPr id="6" name="object 6"/>
          <p:cNvSpPr/>
          <p:nvPr/>
        </p:nvSpPr>
        <p:spPr>
          <a:xfrm>
            <a:off x="590550" y="1280160"/>
            <a:ext cx="8553450" cy="228600"/>
          </a:xfrm>
          <a:custGeom>
            <a:avLst/>
            <a:gdLst/>
            <a:ahLst/>
            <a:cxnLst/>
            <a:rect l="l" t="t" r="r" b="b"/>
            <a:pathLst>
              <a:path w="8553450" h="228600">
                <a:moveTo>
                  <a:pt x="0" y="0"/>
                </a:moveTo>
                <a:lnTo>
                  <a:pt x="8553450" y="0"/>
                </a:lnTo>
                <a:lnTo>
                  <a:pt x="8553450" y="228600"/>
                </a:lnTo>
                <a:lnTo>
                  <a:pt x="0" y="228600"/>
                </a:lnTo>
                <a:lnTo>
                  <a:pt x="0" y="0"/>
                </a:lnTo>
                <a:close/>
              </a:path>
            </a:pathLst>
          </a:custGeom>
          <a:solidFill>
            <a:srgbClr val="53548A"/>
          </a:solidFill>
        </p:spPr>
        <p:txBody>
          <a:bodyPr wrap="square" lIns="0" tIns="0" rIns="0" bIns="0" rtlCol="0"/>
          <a:lstStyle/>
          <a:p>
            <a:endParaRPr/>
          </a:p>
        </p:txBody>
      </p:sp>
      <p:sp>
        <p:nvSpPr>
          <p:cNvPr id="7" name="object 7"/>
          <p:cNvSpPr/>
          <p:nvPr/>
        </p:nvSpPr>
        <p:spPr>
          <a:xfrm>
            <a:off x="722376" y="6227064"/>
            <a:ext cx="8080248" cy="97535"/>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762000" y="6248400"/>
            <a:ext cx="8001000" cy="0"/>
          </a:xfrm>
          <a:custGeom>
            <a:avLst/>
            <a:gdLst/>
            <a:ahLst/>
            <a:cxnLst/>
            <a:rect l="l" t="t" r="r" b="b"/>
            <a:pathLst>
              <a:path w="8001000">
                <a:moveTo>
                  <a:pt x="0" y="0"/>
                </a:moveTo>
                <a:lnTo>
                  <a:pt x="8001000" y="0"/>
                </a:lnTo>
              </a:path>
            </a:pathLst>
          </a:custGeom>
          <a:ln w="19050">
            <a:solidFill>
              <a:srgbClr val="53548A"/>
            </a:solidFill>
          </a:ln>
        </p:spPr>
        <p:txBody>
          <a:bodyPr wrap="square" lIns="0" tIns="0" rIns="0" bIns="0" rtlCol="0"/>
          <a:lstStyle/>
          <a:p>
            <a:endParaRPr/>
          </a:p>
        </p:txBody>
      </p:sp>
      <p:sp>
        <p:nvSpPr>
          <p:cNvPr id="9" name="object 9"/>
          <p:cNvSpPr txBox="1">
            <a:spLocks noGrp="1"/>
          </p:cNvSpPr>
          <p:nvPr>
            <p:ph type="title"/>
          </p:nvPr>
        </p:nvSpPr>
        <p:spPr>
          <a:xfrm>
            <a:off x="688340" y="455168"/>
            <a:ext cx="7523480" cy="513715"/>
          </a:xfrm>
          <a:prstGeom prst="rect">
            <a:avLst/>
          </a:prstGeom>
        </p:spPr>
        <p:txBody>
          <a:bodyPr vert="horz" wrap="square" lIns="0" tIns="13335" rIns="0" bIns="0" rtlCol="0">
            <a:spAutoFit/>
          </a:bodyPr>
          <a:lstStyle/>
          <a:p>
            <a:pPr marL="12700">
              <a:lnSpc>
                <a:spcPct val="100000"/>
              </a:lnSpc>
              <a:spcBef>
                <a:spcPts val="105"/>
              </a:spcBef>
            </a:pPr>
            <a:r>
              <a:rPr sz="3200" dirty="0"/>
              <a:t>Using </a:t>
            </a:r>
            <a:r>
              <a:rPr sz="3200" dirty="0">
                <a:solidFill>
                  <a:srgbClr val="3E3E3E"/>
                </a:solidFill>
                <a:latin typeface="Symbol"/>
                <a:cs typeface="Symbol"/>
              </a:rPr>
              <a:t></a:t>
            </a:r>
            <a:r>
              <a:rPr sz="3200" dirty="0"/>
              <a:t>-Notation </a:t>
            </a:r>
            <a:r>
              <a:rPr sz="3200" spc="-5" dirty="0"/>
              <a:t>to </a:t>
            </a:r>
            <a:r>
              <a:rPr sz="3200" dirty="0"/>
              <a:t>Describe Running</a:t>
            </a:r>
            <a:r>
              <a:rPr sz="3200" spc="-175" dirty="0"/>
              <a:t> </a:t>
            </a:r>
            <a:r>
              <a:rPr sz="3200" spc="-20" dirty="0"/>
              <a:t>Times</a:t>
            </a:r>
            <a:endParaRPr sz="3200">
              <a:latin typeface="Symbol"/>
              <a:cs typeface="Symbol"/>
            </a:endParaRPr>
          </a:p>
        </p:txBody>
      </p:sp>
      <p:sp>
        <p:nvSpPr>
          <p:cNvPr id="10" name="object 10"/>
          <p:cNvSpPr txBox="1"/>
          <p:nvPr/>
        </p:nvSpPr>
        <p:spPr>
          <a:xfrm>
            <a:off x="688340" y="1544828"/>
            <a:ext cx="7919720" cy="3629660"/>
          </a:xfrm>
          <a:prstGeom prst="rect">
            <a:avLst/>
          </a:prstGeom>
        </p:spPr>
        <p:txBody>
          <a:bodyPr vert="horz" wrap="square" lIns="0" tIns="12065" rIns="0" bIns="0" rtlCol="0">
            <a:spAutoFit/>
          </a:bodyPr>
          <a:lstStyle/>
          <a:p>
            <a:pPr marL="332740" indent="-320040">
              <a:lnSpc>
                <a:spcPct val="100000"/>
              </a:lnSpc>
              <a:spcBef>
                <a:spcPts val="95"/>
              </a:spcBef>
              <a:buClr>
                <a:srgbClr val="438086"/>
              </a:buClr>
              <a:buSzPct val="58928"/>
              <a:buFont typeface="Wingdings"/>
              <a:buChar char=""/>
              <a:tabLst>
                <a:tab pos="332740" algn="l"/>
              </a:tabLst>
            </a:pPr>
            <a:r>
              <a:rPr sz="2800" spc="-5" dirty="0">
                <a:latin typeface="Times New Roman"/>
                <a:cs typeface="Times New Roman"/>
              </a:rPr>
              <a:t>Consider 2 </a:t>
            </a:r>
            <a:r>
              <a:rPr sz="2800" spc="-10" dirty="0">
                <a:latin typeface="Times New Roman"/>
                <a:cs typeface="Times New Roman"/>
              </a:rPr>
              <a:t>cases </a:t>
            </a:r>
            <a:r>
              <a:rPr sz="2800" spc="-5" dirty="0">
                <a:latin typeface="Times New Roman"/>
                <a:cs typeface="Times New Roman"/>
              </a:rPr>
              <a:t>about </a:t>
            </a:r>
            <a:r>
              <a:rPr sz="2800" dirty="0">
                <a:latin typeface="Times New Roman"/>
                <a:cs typeface="Times New Roman"/>
              </a:rPr>
              <a:t>the </a:t>
            </a:r>
            <a:r>
              <a:rPr sz="2800" spc="-5" dirty="0">
                <a:latin typeface="Times New Roman"/>
                <a:cs typeface="Times New Roman"/>
              </a:rPr>
              <a:t>runtime </a:t>
            </a:r>
            <a:r>
              <a:rPr sz="2800" dirty="0">
                <a:latin typeface="Times New Roman"/>
                <a:cs typeface="Times New Roman"/>
              </a:rPr>
              <a:t>of </a:t>
            </a:r>
            <a:r>
              <a:rPr sz="2800" spc="-10" dirty="0">
                <a:latin typeface="Times New Roman"/>
                <a:cs typeface="Times New Roman"/>
              </a:rPr>
              <a:t>an</a:t>
            </a:r>
            <a:r>
              <a:rPr sz="2800" spc="-20" dirty="0">
                <a:latin typeface="Times New Roman"/>
                <a:cs typeface="Times New Roman"/>
              </a:rPr>
              <a:t> </a:t>
            </a:r>
            <a:r>
              <a:rPr sz="2800" spc="-5" dirty="0">
                <a:latin typeface="Times New Roman"/>
                <a:cs typeface="Times New Roman"/>
              </a:rPr>
              <a:t>algorithm:</a:t>
            </a:r>
            <a:endParaRPr sz="2800" dirty="0">
              <a:latin typeface="Times New Roman"/>
              <a:cs typeface="Times New Roman"/>
            </a:endParaRPr>
          </a:p>
          <a:p>
            <a:pPr>
              <a:lnSpc>
                <a:spcPct val="100000"/>
              </a:lnSpc>
              <a:buChar char=""/>
            </a:pPr>
            <a:endParaRPr sz="4150" dirty="0">
              <a:latin typeface="Times New Roman"/>
              <a:cs typeface="Times New Roman"/>
            </a:endParaRPr>
          </a:p>
          <a:p>
            <a:pPr marL="332740" indent="-320040">
              <a:lnSpc>
                <a:spcPct val="100000"/>
              </a:lnSpc>
              <a:spcBef>
                <a:spcPts val="5"/>
              </a:spcBef>
              <a:buClr>
                <a:srgbClr val="438086"/>
              </a:buClr>
              <a:buSzPct val="60000"/>
              <a:buFont typeface="Wingdings"/>
              <a:buChar char=""/>
              <a:tabLst>
                <a:tab pos="332740" algn="l"/>
              </a:tabLst>
            </a:pPr>
            <a:r>
              <a:rPr sz="2500" u="heavy" spc="-5" dirty="0">
                <a:solidFill>
                  <a:srgbClr val="FF0000"/>
                </a:solidFill>
                <a:uFill>
                  <a:solidFill>
                    <a:srgbClr val="FF0000"/>
                  </a:solidFill>
                </a:uFill>
                <a:latin typeface="Times New Roman"/>
                <a:cs typeface="Times New Roman"/>
              </a:rPr>
              <a:t>Case 1</a:t>
            </a:r>
            <a:r>
              <a:rPr sz="2500" spc="-5" dirty="0">
                <a:solidFill>
                  <a:srgbClr val="FF0000"/>
                </a:solidFill>
                <a:latin typeface="Times New Roman"/>
                <a:cs typeface="Times New Roman"/>
              </a:rPr>
              <a:t>: </a:t>
            </a:r>
            <a:r>
              <a:rPr sz="2500" spc="-25" dirty="0">
                <a:solidFill>
                  <a:srgbClr val="FF0000"/>
                </a:solidFill>
                <a:latin typeface="Times New Roman"/>
                <a:cs typeface="Times New Roman"/>
              </a:rPr>
              <a:t>Worst-case </a:t>
            </a:r>
            <a:r>
              <a:rPr sz="2500" spc="-10" dirty="0">
                <a:solidFill>
                  <a:srgbClr val="FF0000"/>
                </a:solidFill>
                <a:latin typeface="Times New Roman"/>
                <a:cs typeface="Times New Roman"/>
              </a:rPr>
              <a:t>and </a:t>
            </a:r>
            <a:r>
              <a:rPr sz="2500" spc="-5" dirty="0">
                <a:solidFill>
                  <a:srgbClr val="FF0000"/>
                </a:solidFill>
                <a:latin typeface="Times New Roman"/>
                <a:cs typeface="Times New Roman"/>
              </a:rPr>
              <a:t>best-case </a:t>
            </a:r>
            <a:r>
              <a:rPr sz="2500" u="heavy" spc="-5" dirty="0">
                <a:solidFill>
                  <a:srgbClr val="FF0000"/>
                </a:solidFill>
                <a:uFill>
                  <a:solidFill>
                    <a:srgbClr val="FF0000"/>
                  </a:solidFill>
                </a:uFill>
                <a:latin typeface="Times New Roman"/>
                <a:cs typeface="Times New Roman"/>
              </a:rPr>
              <a:t>not asymptotically</a:t>
            </a:r>
            <a:r>
              <a:rPr sz="2500" u="heavy" spc="175" dirty="0">
                <a:solidFill>
                  <a:srgbClr val="FF0000"/>
                </a:solidFill>
                <a:uFill>
                  <a:solidFill>
                    <a:srgbClr val="FF0000"/>
                  </a:solidFill>
                </a:uFill>
                <a:latin typeface="Times New Roman"/>
                <a:cs typeface="Times New Roman"/>
              </a:rPr>
              <a:t> </a:t>
            </a:r>
            <a:r>
              <a:rPr sz="2500" u="heavy" spc="-5" dirty="0">
                <a:solidFill>
                  <a:srgbClr val="FF0000"/>
                </a:solidFill>
                <a:uFill>
                  <a:solidFill>
                    <a:srgbClr val="FF0000"/>
                  </a:solidFill>
                </a:uFill>
                <a:latin typeface="Times New Roman"/>
                <a:cs typeface="Times New Roman"/>
              </a:rPr>
              <a:t>equal</a:t>
            </a:r>
            <a:endParaRPr sz="2500" dirty="0">
              <a:latin typeface="Times New Roman"/>
              <a:cs typeface="Times New Roman"/>
            </a:endParaRPr>
          </a:p>
          <a:p>
            <a:pPr marL="652145" marR="5080" indent="-274320">
              <a:lnSpc>
                <a:spcPts val="2870"/>
              </a:lnSpc>
              <a:spcBef>
                <a:spcPts val="720"/>
              </a:spcBef>
            </a:pPr>
            <a:r>
              <a:rPr sz="1650" spc="30" dirty="0">
                <a:solidFill>
                  <a:srgbClr val="53548A"/>
                </a:solidFill>
                <a:latin typeface="Wingdings"/>
                <a:cs typeface="Wingdings"/>
              </a:rPr>
              <a:t></a:t>
            </a:r>
            <a:r>
              <a:rPr sz="1650" spc="30" dirty="0">
                <a:solidFill>
                  <a:srgbClr val="53548A"/>
                </a:solidFill>
                <a:latin typeface="Times New Roman"/>
                <a:cs typeface="Times New Roman"/>
              </a:rPr>
              <a:t> </a:t>
            </a:r>
            <a:r>
              <a:rPr sz="2400" spc="-5" dirty="0">
                <a:solidFill>
                  <a:srgbClr val="000090"/>
                </a:solidFill>
                <a:latin typeface="Times New Roman"/>
                <a:cs typeface="Times New Roman"/>
              </a:rPr>
              <a:t>Use </a:t>
            </a:r>
            <a:r>
              <a:rPr sz="2400" dirty="0">
                <a:solidFill>
                  <a:srgbClr val="0000FF"/>
                </a:solidFill>
                <a:latin typeface="Symbol"/>
                <a:cs typeface="Symbol"/>
              </a:rPr>
              <a:t></a:t>
            </a:r>
            <a:r>
              <a:rPr sz="2400" dirty="0">
                <a:solidFill>
                  <a:srgbClr val="0000FF"/>
                </a:solidFill>
                <a:latin typeface="Times New Roman"/>
                <a:cs typeface="Times New Roman"/>
              </a:rPr>
              <a:t>-notation </a:t>
            </a:r>
            <a:r>
              <a:rPr sz="2400" dirty="0">
                <a:solidFill>
                  <a:srgbClr val="000090"/>
                </a:solidFill>
                <a:latin typeface="Times New Roman"/>
                <a:cs typeface="Times New Roman"/>
              </a:rPr>
              <a:t>to bound </a:t>
            </a:r>
            <a:r>
              <a:rPr sz="2400" spc="-5" dirty="0">
                <a:solidFill>
                  <a:srgbClr val="0000FF"/>
                </a:solidFill>
                <a:latin typeface="Times New Roman"/>
                <a:cs typeface="Times New Roman"/>
              </a:rPr>
              <a:t>worst-case </a:t>
            </a:r>
            <a:r>
              <a:rPr sz="2400" dirty="0">
                <a:solidFill>
                  <a:srgbClr val="000090"/>
                </a:solidFill>
                <a:latin typeface="Times New Roman"/>
                <a:cs typeface="Times New Roman"/>
              </a:rPr>
              <a:t>and </a:t>
            </a:r>
            <a:r>
              <a:rPr sz="2400" dirty="0">
                <a:solidFill>
                  <a:srgbClr val="0000FF"/>
                </a:solidFill>
                <a:latin typeface="Times New Roman"/>
                <a:cs typeface="Times New Roman"/>
              </a:rPr>
              <a:t>best-case</a:t>
            </a:r>
            <a:r>
              <a:rPr sz="2400" spc="-310" dirty="0">
                <a:solidFill>
                  <a:srgbClr val="0000FF"/>
                </a:solidFill>
                <a:latin typeface="Times New Roman"/>
                <a:cs typeface="Times New Roman"/>
              </a:rPr>
              <a:t> </a:t>
            </a:r>
            <a:r>
              <a:rPr sz="2400" spc="-5" dirty="0">
                <a:solidFill>
                  <a:srgbClr val="000090"/>
                </a:solidFill>
                <a:latin typeface="Times New Roman"/>
                <a:cs typeface="Times New Roman"/>
              </a:rPr>
              <a:t>runtimes  </a:t>
            </a:r>
            <a:r>
              <a:rPr sz="2400" u="heavy" spc="-5" dirty="0">
                <a:solidFill>
                  <a:srgbClr val="000090"/>
                </a:solidFill>
                <a:uFill>
                  <a:solidFill>
                    <a:srgbClr val="000090"/>
                  </a:solidFill>
                </a:uFill>
                <a:latin typeface="Times New Roman"/>
                <a:cs typeface="Times New Roman"/>
              </a:rPr>
              <a:t>separately</a:t>
            </a:r>
            <a:endParaRPr sz="2400" dirty="0">
              <a:latin typeface="Times New Roman"/>
              <a:cs typeface="Times New Roman"/>
            </a:endParaRPr>
          </a:p>
          <a:p>
            <a:pPr>
              <a:lnSpc>
                <a:spcPct val="100000"/>
              </a:lnSpc>
              <a:spcBef>
                <a:spcPts val="45"/>
              </a:spcBef>
            </a:pPr>
            <a:endParaRPr sz="3700" dirty="0">
              <a:latin typeface="Times New Roman"/>
              <a:cs typeface="Times New Roman"/>
            </a:endParaRPr>
          </a:p>
          <a:p>
            <a:pPr marL="332740" indent="-320040">
              <a:lnSpc>
                <a:spcPct val="100000"/>
              </a:lnSpc>
              <a:spcBef>
                <a:spcPts val="5"/>
              </a:spcBef>
              <a:buClr>
                <a:srgbClr val="438086"/>
              </a:buClr>
              <a:buSzPct val="60000"/>
              <a:buFont typeface="Wingdings"/>
              <a:buChar char=""/>
              <a:tabLst>
                <a:tab pos="332740" algn="l"/>
              </a:tabLst>
            </a:pPr>
            <a:r>
              <a:rPr sz="2500" u="heavy" spc="-5" dirty="0">
                <a:solidFill>
                  <a:srgbClr val="FF0000"/>
                </a:solidFill>
                <a:uFill>
                  <a:solidFill>
                    <a:srgbClr val="FF0000"/>
                  </a:solidFill>
                </a:uFill>
                <a:latin typeface="Times New Roman"/>
                <a:cs typeface="Times New Roman"/>
              </a:rPr>
              <a:t>Case 2</a:t>
            </a:r>
            <a:r>
              <a:rPr sz="2500" spc="-5" dirty="0">
                <a:solidFill>
                  <a:srgbClr val="FF0000"/>
                </a:solidFill>
                <a:latin typeface="Times New Roman"/>
                <a:cs typeface="Times New Roman"/>
              </a:rPr>
              <a:t>: </a:t>
            </a:r>
            <a:r>
              <a:rPr sz="2500" spc="-25" dirty="0">
                <a:solidFill>
                  <a:srgbClr val="FF0000"/>
                </a:solidFill>
                <a:latin typeface="Times New Roman"/>
                <a:cs typeface="Times New Roman"/>
              </a:rPr>
              <a:t>Worst-case </a:t>
            </a:r>
            <a:r>
              <a:rPr sz="2500" spc="-10" dirty="0">
                <a:solidFill>
                  <a:srgbClr val="FF0000"/>
                </a:solidFill>
                <a:latin typeface="Times New Roman"/>
                <a:cs typeface="Times New Roman"/>
              </a:rPr>
              <a:t>and </a:t>
            </a:r>
            <a:r>
              <a:rPr sz="2500" spc="-5" dirty="0">
                <a:solidFill>
                  <a:srgbClr val="FF0000"/>
                </a:solidFill>
                <a:latin typeface="Times New Roman"/>
                <a:cs typeface="Times New Roman"/>
              </a:rPr>
              <a:t>best-case </a:t>
            </a:r>
            <a:r>
              <a:rPr sz="2500" u="heavy" spc="-5" dirty="0">
                <a:solidFill>
                  <a:srgbClr val="FF0000"/>
                </a:solidFill>
                <a:uFill>
                  <a:solidFill>
                    <a:srgbClr val="FF0000"/>
                  </a:solidFill>
                </a:uFill>
                <a:latin typeface="Times New Roman"/>
                <a:cs typeface="Times New Roman"/>
              </a:rPr>
              <a:t>asymptotically</a:t>
            </a:r>
            <a:r>
              <a:rPr sz="2500" u="heavy" spc="140" dirty="0">
                <a:solidFill>
                  <a:srgbClr val="FF0000"/>
                </a:solidFill>
                <a:uFill>
                  <a:solidFill>
                    <a:srgbClr val="FF0000"/>
                  </a:solidFill>
                </a:uFill>
                <a:latin typeface="Times New Roman"/>
                <a:cs typeface="Times New Roman"/>
              </a:rPr>
              <a:t> </a:t>
            </a:r>
            <a:r>
              <a:rPr sz="2500" u="heavy" spc="-5" dirty="0">
                <a:solidFill>
                  <a:srgbClr val="FF0000"/>
                </a:solidFill>
                <a:uFill>
                  <a:solidFill>
                    <a:srgbClr val="FF0000"/>
                  </a:solidFill>
                </a:uFill>
                <a:latin typeface="Times New Roman"/>
                <a:cs typeface="Times New Roman"/>
              </a:rPr>
              <a:t>equal</a:t>
            </a:r>
            <a:endParaRPr sz="2500" dirty="0">
              <a:latin typeface="Times New Roman"/>
              <a:cs typeface="Times New Roman"/>
            </a:endParaRPr>
          </a:p>
          <a:p>
            <a:pPr marL="377825">
              <a:lnSpc>
                <a:spcPct val="100000"/>
              </a:lnSpc>
              <a:spcBef>
                <a:spcPts val="600"/>
              </a:spcBef>
            </a:pPr>
            <a:r>
              <a:rPr sz="1650" spc="30" dirty="0">
                <a:solidFill>
                  <a:srgbClr val="438086"/>
                </a:solidFill>
                <a:latin typeface="Wingdings"/>
                <a:cs typeface="Wingdings"/>
              </a:rPr>
              <a:t></a:t>
            </a:r>
            <a:r>
              <a:rPr sz="1650" spc="30" dirty="0">
                <a:solidFill>
                  <a:srgbClr val="438086"/>
                </a:solidFill>
                <a:latin typeface="Times New Roman"/>
                <a:cs typeface="Times New Roman"/>
              </a:rPr>
              <a:t> </a:t>
            </a:r>
            <a:r>
              <a:rPr sz="2400" spc="-5" dirty="0">
                <a:solidFill>
                  <a:srgbClr val="000090"/>
                </a:solidFill>
                <a:latin typeface="Times New Roman"/>
                <a:cs typeface="Times New Roman"/>
              </a:rPr>
              <a:t>Use </a:t>
            </a:r>
            <a:r>
              <a:rPr sz="2400" dirty="0">
                <a:solidFill>
                  <a:srgbClr val="0000FF"/>
                </a:solidFill>
                <a:latin typeface="Symbol"/>
                <a:cs typeface="Symbol"/>
              </a:rPr>
              <a:t></a:t>
            </a:r>
            <a:r>
              <a:rPr sz="2400" dirty="0">
                <a:solidFill>
                  <a:srgbClr val="0000FF"/>
                </a:solidFill>
                <a:latin typeface="Times New Roman"/>
                <a:cs typeface="Times New Roman"/>
              </a:rPr>
              <a:t>-notation </a:t>
            </a:r>
            <a:r>
              <a:rPr sz="2400" dirty="0">
                <a:solidFill>
                  <a:srgbClr val="000090"/>
                </a:solidFill>
                <a:latin typeface="Times New Roman"/>
                <a:cs typeface="Times New Roman"/>
              </a:rPr>
              <a:t>to bound the </a:t>
            </a:r>
            <a:r>
              <a:rPr sz="2400" spc="-5" dirty="0">
                <a:solidFill>
                  <a:srgbClr val="000090"/>
                </a:solidFill>
                <a:latin typeface="Times New Roman"/>
                <a:cs typeface="Times New Roman"/>
              </a:rPr>
              <a:t>runtime for </a:t>
            </a:r>
            <a:r>
              <a:rPr sz="2400" dirty="0">
                <a:solidFill>
                  <a:srgbClr val="0000FF"/>
                </a:solidFill>
                <a:latin typeface="Times New Roman"/>
                <a:cs typeface="Times New Roman"/>
              </a:rPr>
              <a:t>any</a:t>
            </a:r>
            <a:r>
              <a:rPr sz="2400" spc="-280" dirty="0">
                <a:solidFill>
                  <a:srgbClr val="0000FF"/>
                </a:solidFill>
                <a:latin typeface="Times New Roman"/>
                <a:cs typeface="Times New Roman"/>
              </a:rPr>
              <a:t> </a:t>
            </a:r>
            <a:r>
              <a:rPr sz="2400" dirty="0">
                <a:solidFill>
                  <a:srgbClr val="0000FF"/>
                </a:solidFill>
                <a:latin typeface="Times New Roman"/>
                <a:cs typeface="Times New Roman"/>
              </a:rPr>
              <a:t>input</a:t>
            </a:r>
            <a:endParaRPr sz="2400" dirty="0">
              <a:latin typeface="Times New Roman"/>
              <a:cs typeface="Times New Roman"/>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1234439"/>
            <a:ext cx="9144000" cy="320040"/>
          </a:xfrm>
          <a:custGeom>
            <a:avLst/>
            <a:gdLst/>
            <a:ahLst/>
            <a:cxnLst/>
            <a:rect l="l" t="t" r="r" b="b"/>
            <a:pathLst>
              <a:path w="9144000" h="320040">
                <a:moveTo>
                  <a:pt x="0" y="320039"/>
                </a:moveTo>
                <a:lnTo>
                  <a:pt x="9144000" y="320039"/>
                </a:lnTo>
                <a:lnTo>
                  <a:pt x="9144000" y="0"/>
                </a:lnTo>
                <a:lnTo>
                  <a:pt x="0" y="0"/>
                </a:lnTo>
                <a:lnTo>
                  <a:pt x="0" y="320039"/>
                </a:lnTo>
                <a:close/>
              </a:path>
            </a:pathLst>
          </a:custGeom>
          <a:solidFill>
            <a:srgbClr val="FFFFFF"/>
          </a:solidFill>
        </p:spPr>
        <p:txBody>
          <a:bodyPr wrap="square" lIns="0" tIns="0" rIns="0" bIns="0" rtlCol="0"/>
          <a:lstStyle/>
          <a:p>
            <a:endParaRPr/>
          </a:p>
        </p:txBody>
      </p:sp>
      <p:sp>
        <p:nvSpPr>
          <p:cNvPr id="3" name="object 3"/>
          <p:cNvSpPr/>
          <p:nvPr/>
        </p:nvSpPr>
        <p:spPr>
          <a:xfrm>
            <a:off x="0" y="1280160"/>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438086"/>
          </a:solidFill>
        </p:spPr>
        <p:txBody>
          <a:bodyPr wrap="square" lIns="0" tIns="0" rIns="0" bIns="0" rtlCol="0"/>
          <a:lstStyle/>
          <a:p>
            <a:endParaRPr/>
          </a:p>
        </p:txBody>
      </p:sp>
      <p:sp>
        <p:nvSpPr>
          <p:cNvPr id="4" name="object 4"/>
          <p:cNvSpPr/>
          <p:nvPr/>
        </p:nvSpPr>
        <p:spPr>
          <a:xfrm>
            <a:off x="0" y="1280160"/>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438086"/>
          </a:solidFill>
        </p:spPr>
        <p:txBody>
          <a:bodyPr wrap="square" lIns="0" tIns="0" rIns="0" bIns="0" rtlCol="0"/>
          <a:lstStyle/>
          <a:p>
            <a:endParaRPr/>
          </a:p>
        </p:txBody>
      </p:sp>
      <p:sp>
        <p:nvSpPr>
          <p:cNvPr id="5" name="object 5"/>
          <p:cNvSpPr/>
          <p:nvPr/>
        </p:nvSpPr>
        <p:spPr>
          <a:xfrm>
            <a:off x="590550" y="1280160"/>
            <a:ext cx="8553450" cy="228600"/>
          </a:xfrm>
          <a:custGeom>
            <a:avLst/>
            <a:gdLst/>
            <a:ahLst/>
            <a:cxnLst/>
            <a:rect l="l" t="t" r="r" b="b"/>
            <a:pathLst>
              <a:path w="8553450" h="228600">
                <a:moveTo>
                  <a:pt x="0" y="0"/>
                </a:moveTo>
                <a:lnTo>
                  <a:pt x="8553450" y="0"/>
                </a:lnTo>
                <a:lnTo>
                  <a:pt x="8553450" y="228600"/>
                </a:lnTo>
                <a:lnTo>
                  <a:pt x="0" y="228600"/>
                </a:lnTo>
                <a:lnTo>
                  <a:pt x="0" y="0"/>
                </a:lnTo>
                <a:close/>
              </a:path>
            </a:pathLst>
          </a:custGeom>
          <a:solidFill>
            <a:srgbClr val="53548A"/>
          </a:solidFill>
        </p:spPr>
        <p:txBody>
          <a:bodyPr wrap="square" lIns="0" tIns="0" rIns="0" bIns="0" rtlCol="0"/>
          <a:lstStyle/>
          <a:p>
            <a:endParaRPr/>
          </a:p>
        </p:txBody>
      </p:sp>
      <p:sp>
        <p:nvSpPr>
          <p:cNvPr id="6" name="object 6"/>
          <p:cNvSpPr/>
          <p:nvPr/>
        </p:nvSpPr>
        <p:spPr>
          <a:xfrm>
            <a:off x="590550" y="1280160"/>
            <a:ext cx="8553450" cy="228600"/>
          </a:xfrm>
          <a:custGeom>
            <a:avLst/>
            <a:gdLst/>
            <a:ahLst/>
            <a:cxnLst/>
            <a:rect l="l" t="t" r="r" b="b"/>
            <a:pathLst>
              <a:path w="8553450" h="228600">
                <a:moveTo>
                  <a:pt x="0" y="0"/>
                </a:moveTo>
                <a:lnTo>
                  <a:pt x="8553450" y="0"/>
                </a:lnTo>
                <a:lnTo>
                  <a:pt x="8553450" y="228600"/>
                </a:lnTo>
                <a:lnTo>
                  <a:pt x="0" y="228600"/>
                </a:lnTo>
                <a:lnTo>
                  <a:pt x="0" y="0"/>
                </a:lnTo>
                <a:close/>
              </a:path>
            </a:pathLst>
          </a:custGeom>
          <a:solidFill>
            <a:srgbClr val="53548A"/>
          </a:solidFill>
        </p:spPr>
        <p:txBody>
          <a:bodyPr wrap="square" lIns="0" tIns="0" rIns="0" bIns="0" rtlCol="0"/>
          <a:lstStyle/>
          <a:p>
            <a:endParaRPr/>
          </a:p>
        </p:txBody>
      </p:sp>
      <p:sp>
        <p:nvSpPr>
          <p:cNvPr id="7" name="object 7"/>
          <p:cNvSpPr/>
          <p:nvPr/>
        </p:nvSpPr>
        <p:spPr>
          <a:xfrm>
            <a:off x="722376" y="6227064"/>
            <a:ext cx="8080248" cy="97535"/>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762000" y="6248400"/>
            <a:ext cx="8001000" cy="0"/>
          </a:xfrm>
          <a:custGeom>
            <a:avLst/>
            <a:gdLst/>
            <a:ahLst/>
            <a:cxnLst/>
            <a:rect l="l" t="t" r="r" b="b"/>
            <a:pathLst>
              <a:path w="8001000">
                <a:moveTo>
                  <a:pt x="0" y="0"/>
                </a:moveTo>
                <a:lnTo>
                  <a:pt x="8001000" y="0"/>
                </a:lnTo>
              </a:path>
            </a:pathLst>
          </a:custGeom>
          <a:ln w="19050">
            <a:solidFill>
              <a:srgbClr val="53548A"/>
            </a:solidFill>
          </a:ln>
        </p:spPr>
        <p:txBody>
          <a:bodyPr wrap="square" lIns="0" tIns="0" rIns="0" bIns="0" rtlCol="0"/>
          <a:lstStyle/>
          <a:p>
            <a:endParaRPr/>
          </a:p>
        </p:txBody>
      </p:sp>
      <p:sp>
        <p:nvSpPr>
          <p:cNvPr id="9" name="object 9"/>
          <p:cNvSpPr txBox="1">
            <a:spLocks noGrp="1"/>
          </p:cNvSpPr>
          <p:nvPr>
            <p:ph type="title"/>
          </p:nvPr>
        </p:nvSpPr>
        <p:spPr>
          <a:prstGeom prst="rect">
            <a:avLst/>
          </a:prstGeom>
        </p:spPr>
        <p:txBody>
          <a:bodyPr vert="horz" wrap="square" lIns="0" tIns="30480" rIns="0" bIns="0" rtlCol="0">
            <a:spAutoFit/>
          </a:bodyPr>
          <a:lstStyle/>
          <a:p>
            <a:pPr marL="3486785" marR="5080" indent="-3201035">
              <a:lnSpc>
                <a:spcPts val="3829"/>
              </a:lnSpc>
              <a:spcBef>
                <a:spcPts val="240"/>
              </a:spcBef>
            </a:pPr>
            <a:r>
              <a:rPr sz="3200" dirty="0"/>
              <a:t>Using </a:t>
            </a:r>
            <a:r>
              <a:rPr sz="3200" dirty="0">
                <a:solidFill>
                  <a:srgbClr val="3E3E3E"/>
                </a:solidFill>
                <a:latin typeface="Symbol"/>
                <a:cs typeface="Symbol"/>
              </a:rPr>
              <a:t></a:t>
            </a:r>
            <a:r>
              <a:rPr sz="3200" dirty="0"/>
              <a:t>-Notation </a:t>
            </a:r>
            <a:r>
              <a:rPr sz="3200" spc="-5" dirty="0"/>
              <a:t>to </a:t>
            </a:r>
            <a:r>
              <a:rPr sz="3200" dirty="0"/>
              <a:t>Describe Running</a:t>
            </a:r>
            <a:r>
              <a:rPr sz="3200" spc="-155" dirty="0"/>
              <a:t> </a:t>
            </a:r>
            <a:r>
              <a:rPr sz="3200" spc="-25" dirty="0"/>
              <a:t>Times  </a:t>
            </a:r>
            <a:r>
              <a:rPr sz="3200" dirty="0"/>
              <a:t>Case</a:t>
            </a:r>
            <a:r>
              <a:rPr sz="3200" spc="-20" dirty="0"/>
              <a:t> </a:t>
            </a:r>
            <a:r>
              <a:rPr sz="3200" dirty="0"/>
              <a:t>1</a:t>
            </a:r>
            <a:endParaRPr sz="3200">
              <a:latin typeface="Symbol"/>
              <a:cs typeface="Symbol"/>
            </a:endParaRPr>
          </a:p>
        </p:txBody>
      </p:sp>
      <p:sp>
        <p:nvSpPr>
          <p:cNvPr id="10" name="object 10"/>
          <p:cNvSpPr txBox="1"/>
          <p:nvPr/>
        </p:nvSpPr>
        <p:spPr>
          <a:xfrm>
            <a:off x="688340" y="1470152"/>
            <a:ext cx="7978775" cy="3503908"/>
          </a:xfrm>
          <a:prstGeom prst="rect">
            <a:avLst/>
          </a:prstGeom>
        </p:spPr>
        <p:txBody>
          <a:bodyPr vert="horz" wrap="square" lIns="0" tIns="12065" rIns="0" bIns="0" rtlCol="0">
            <a:spAutoFit/>
          </a:bodyPr>
          <a:lstStyle/>
          <a:p>
            <a:pPr marL="332740" indent="-320040">
              <a:lnSpc>
                <a:spcPct val="100000"/>
              </a:lnSpc>
              <a:spcBef>
                <a:spcPts val="95"/>
              </a:spcBef>
              <a:buClr>
                <a:srgbClr val="438086"/>
              </a:buClr>
              <a:buSzPct val="60000"/>
              <a:buFont typeface="Wingdings"/>
              <a:buChar char=""/>
              <a:tabLst>
                <a:tab pos="332740" algn="l"/>
              </a:tabLst>
            </a:pPr>
            <a:r>
              <a:rPr sz="2500" u="heavy" spc="-5" dirty="0">
                <a:solidFill>
                  <a:srgbClr val="FF0000"/>
                </a:solidFill>
                <a:uFill>
                  <a:solidFill>
                    <a:srgbClr val="FF0000"/>
                  </a:solidFill>
                </a:uFill>
                <a:latin typeface="Times New Roman"/>
                <a:cs typeface="Times New Roman"/>
              </a:rPr>
              <a:t>Case 1</a:t>
            </a:r>
            <a:r>
              <a:rPr sz="2500" spc="-5" dirty="0">
                <a:solidFill>
                  <a:srgbClr val="FF0000"/>
                </a:solidFill>
                <a:latin typeface="Times New Roman"/>
                <a:cs typeface="Times New Roman"/>
              </a:rPr>
              <a:t>: </a:t>
            </a:r>
            <a:r>
              <a:rPr sz="2500" spc="-25" dirty="0">
                <a:solidFill>
                  <a:srgbClr val="FF0000"/>
                </a:solidFill>
                <a:latin typeface="Times New Roman"/>
                <a:cs typeface="Times New Roman"/>
              </a:rPr>
              <a:t>Worst-case </a:t>
            </a:r>
            <a:r>
              <a:rPr sz="2500" spc="-10" dirty="0">
                <a:solidFill>
                  <a:srgbClr val="FF0000"/>
                </a:solidFill>
                <a:latin typeface="Times New Roman"/>
                <a:cs typeface="Times New Roman"/>
              </a:rPr>
              <a:t>and </a:t>
            </a:r>
            <a:r>
              <a:rPr sz="2500" spc="-5" dirty="0">
                <a:solidFill>
                  <a:srgbClr val="FF0000"/>
                </a:solidFill>
                <a:latin typeface="Times New Roman"/>
                <a:cs typeface="Times New Roman"/>
              </a:rPr>
              <a:t>best-case </a:t>
            </a:r>
            <a:r>
              <a:rPr sz="2500" u="heavy" spc="-5" dirty="0">
                <a:solidFill>
                  <a:srgbClr val="FF0000"/>
                </a:solidFill>
                <a:uFill>
                  <a:solidFill>
                    <a:srgbClr val="FF0000"/>
                  </a:solidFill>
                </a:uFill>
                <a:latin typeface="Times New Roman"/>
                <a:cs typeface="Times New Roman"/>
              </a:rPr>
              <a:t>not asymptotically</a:t>
            </a:r>
            <a:r>
              <a:rPr sz="2500" u="heavy" spc="175" dirty="0">
                <a:solidFill>
                  <a:srgbClr val="FF0000"/>
                </a:solidFill>
                <a:uFill>
                  <a:solidFill>
                    <a:srgbClr val="FF0000"/>
                  </a:solidFill>
                </a:uFill>
                <a:latin typeface="Times New Roman"/>
                <a:cs typeface="Times New Roman"/>
              </a:rPr>
              <a:t> </a:t>
            </a:r>
            <a:r>
              <a:rPr sz="2500" u="heavy" spc="-5" dirty="0">
                <a:solidFill>
                  <a:srgbClr val="FF0000"/>
                </a:solidFill>
                <a:uFill>
                  <a:solidFill>
                    <a:srgbClr val="FF0000"/>
                  </a:solidFill>
                </a:uFill>
                <a:latin typeface="Times New Roman"/>
                <a:cs typeface="Times New Roman"/>
              </a:rPr>
              <a:t>equal</a:t>
            </a:r>
            <a:endParaRPr sz="2500" dirty="0">
              <a:latin typeface="Times New Roman"/>
              <a:cs typeface="Times New Roman"/>
            </a:endParaRPr>
          </a:p>
          <a:p>
            <a:pPr marL="652780" marR="753745" indent="-274320">
              <a:lnSpc>
                <a:spcPct val="79600"/>
              </a:lnSpc>
              <a:spcBef>
                <a:spcPts val="625"/>
              </a:spcBef>
            </a:pPr>
            <a:r>
              <a:rPr sz="1650" spc="30" dirty="0">
                <a:solidFill>
                  <a:srgbClr val="53548A"/>
                </a:solidFill>
                <a:latin typeface="Wingdings"/>
                <a:cs typeface="Wingdings"/>
              </a:rPr>
              <a:t></a:t>
            </a:r>
            <a:r>
              <a:rPr sz="1650" spc="30" dirty="0">
                <a:solidFill>
                  <a:srgbClr val="53548A"/>
                </a:solidFill>
                <a:latin typeface="Times New Roman"/>
                <a:cs typeface="Times New Roman"/>
              </a:rPr>
              <a:t> </a:t>
            </a:r>
            <a:r>
              <a:rPr sz="2400" spc="-5" dirty="0">
                <a:solidFill>
                  <a:srgbClr val="000090"/>
                </a:solidFill>
                <a:latin typeface="Times New Roman"/>
                <a:cs typeface="Times New Roman"/>
              </a:rPr>
              <a:t>Use </a:t>
            </a:r>
            <a:r>
              <a:rPr sz="2400" dirty="0">
                <a:solidFill>
                  <a:srgbClr val="0000FF"/>
                </a:solidFill>
                <a:latin typeface="Symbol"/>
                <a:cs typeface="Symbol"/>
              </a:rPr>
              <a:t></a:t>
            </a:r>
            <a:r>
              <a:rPr sz="2400" dirty="0">
                <a:solidFill>
                  <a:srgbClr val="0000FF"/>
                </a:solidFill>
                <a:latin typeface="Times New Roman"/>
                <a:cs typeface="Times New Roman"/>
              </a:rPr>
              <a:t>-notation </a:t>
            </a:r>
            <a:r>
              <a:rPr sz="2400" dirty="0">
                <a:solidFill>
                  <a:srgbClr val="000090"/>
                </a:solidFill>
                <a:latin typeface="Times New Roman"/>
                <a:cs typeface="Times New Roman"/>
              </a:rPr>
              <a:t>to bound the </a:t>
            </a:r>
            <a:r>
              <a:rPr sz="2400" spc="-5" dirty="0">
                <a:solidFill>
                  <a:srgbClr val="0000FF"/>
                </a:solidFill>
                <a:latin typeface="Times New Roman"/>
                <a:cs typeface="Times New Roman"/>
              </a:rPr>
              <a:t>worst-case </a:t>
            </a:r>
            <a:r>
              <a:rPr sz="2400" dirty="0">
                <a:solidFill>
                  <a:srgbClr val="000090"/>
                </a:solidFill>
                <a:latin typeface="Times New Roman"/>
                <a:cs typeface="Times New Roman"/>
              </a:rPr>
              <a:t>and</a:t>
            </a:r>
            <a:r>
              <a:rPr sz="2400" spc="-295" dirty="0">
                <a:solidFill>
                  <a:srgbClr val="000090"/>
                </a:solidFill>
                <a:latin typeface="Times New Roman"/>
                <a:cs typeface="Times New Roman"/>
              </a:rPr>
              <a:t> </a:t>
            </a:r>
            <a:r>
              <a:rPr sz="2400" dirty="0">
                <a:solidFill>
                  <a:srgbClr val="0000FF"/>
                </a:solidFill>
                <a:latin typeface="Times New Roman"/>
                <a:cs typeface="Times New Roman"/>
              </a:rPr>
              <a:t>best-case  </a:t>
            </a:r>
            <a:r>
              <a:rPr sz="2400" spc="-5" dirty="0">
                <a:solidFill>
                  <a:srgbClr val="000090"/>
                </a:solidFill>
                <a:latin typeface="Times New Roman"/>
                <a:cs typeface="Times New Roman"/>
              </a:rPr>
              <a:t>runtimes</a:t>
            </a:r>
            <a:r>
              <a:rPr sz="2400" spc="-30" dirty="0">
                <a:solidFill>
                  <a:srgbClr val="000090"/>
                </a:solidFill>
                <a:latin typeface="Times New Roman"/>
                <a:cs typeface="Times New Roman"/>
              </a:rPr>
              <a:t> </a:t>
            </a:r>
            <a:r>
              <a:rPr sz="2400" u="heavy" dirty="0">
                <a:solidFill>
                  <a:srgbClr val="000090"/>
                </a:solidFill>
                <a:uFill>
                  <a:solidFill>
                    <a:srgbClr val="000090"/>
                  </a:solidFill>
                </a:uFill>
                <a:latin typeface="Times New Roman"/>
                <a:cs typeface="Times New Roman"/>
              </a:rPr>
              <a:t>separately</a:t>
            </a:r>
            <a:endParaRPr sz="2400" dirty="0">
              <a:latin typeface="Times New Roman"/>
              <a:cs typeface="Times New Roman"/>
            </a:endParaRPr>
          </a:p>
          <a:p>
            <a:pPr>
              <a:lnSpc>
                <a:spcPct val="100000"/>
              </a:lnSpc>
              <a:spcBef>
                <a:spcPts val="50"/>
              </a:spcBef>
            </a:pPr>
            <a:endParaRPr sz="2050" dirty="0">
              <a:latin typeface="Times New Roman"/>
              <a:cs typeface="Times New Roman"/>
            </a:endParaRPr>
          </a:p>
          <a:p>
            <a:pPr marL="652145" lvl="1" indent="-273685">
              <a:lnSpc>
                <a:spcPts val="2625"/>
              </a:lnSpc>
              <a:spcBef>
                <a:spcPts val="5"/>
              </a:spcBef>
              <a:buClr>
                <a:srgbClr val="438086"/>
              </a:buClr>
              <a:buSzPct val="68181"/>
              <a:buFont typeface="Arial"/>
              <a:buChar char=""/>
              <a:tabLst>
                <a:tab pos="652780" algn="l"/>
              </a:tabLst>
            </a:pPr>
            <a:r>
              <a:rPr sz="2200" spc="-95" dirty="0">
                <a:solidFill>
                  <a:srgbClr val="800000"/>
                </a:solidFill>
                <a:latin typeface="Times New Roman"/>
                <a:cs typeface="Times New Roman"/>
              </a:rPr>
              <a:t>We </a:t>
            </a:r>
            <a:r>
              <a:rPr sz="2200" spc="-10" dirty="0">
                <a:solidFill>
                  <a:srgbClr val="800000"/>
                </a:solidFill>
                <a:latin typeface="Times New Roman"/>
                <a:cs typeface="Times New Roman"/>
              </a:rPr>
              <a:t>can</a:t>
            </a:r>
            <a:r>
              <a:rPr sz="2200" spc="80" dirty="0">
                <a:solidFill>
                  <a:srgbClr val="800000"/>
                </a:solidFill>
                <a:latin typeface="Times New Roman"/>
                <a:cs typeface="Times New Roman"/>
              </a:rPr>
              <a:t> </a:t>
            </a:r>
            <a:r>
              <a:rPr sz="2200" spc="-5" dirty="0">
                <a:solidFill>
                  <a:srgbClr val="800000"/>
                </a:solidFill>
                <a:latin typeface="Times New Roman"/>
                <a:cs typeface="Times New Roman"/>
              </a:rPr>
              <a:t>say:</a:t>
            </a:r>
            <a:endParaRPr sz="2200" dirty="0">
              <a:latin typeface="Times New Roman"/>
              <a:cs typeface="Times New Roman"/>
            </a:endParaRPr>
          </a:p>
          <a:p>
            <a:pPr marL="927100" lvl="2" indent="-228600">
              <a:lnSpc>
                <a:spcPts val="2820"/>
              </a:lnSpc>
              <a:buClr>
                <a:srgbClr val="438086"/>
              </a:buClr>
              <a:buSzPct val="75000"/>
              <a:buFont typeface="Wingdings"/>
              <a:buChar char=""/>
              <a:tabLst>
                <a:tab pos="927100" algn="l"/>
              </a:tabLst>
            </a:pPr>
            <a:r>
              <a:rPr sz="2200" spc="-5" dirty="0">
                <a:solidFill>
                  <a:srgbClr val="800000"/>
                </a:solidFill>
                <a:latin typeface="Times New Roman"/>
                <a:cs typeface="Times New Roman"/>
              </a:rPr>
              <a:t>“</a:t>
            </a:r>
            <a:r>
              <a:rPr sz="2200" spc="-5" dirty="0">
                <a:solidFill>
                  <a:srgbClr val="FF0000"/>
                </a:solidFill>
                <a:latin typeface="Times New Roman"/>
                <a:cs typeface="Times New Roman"/>
              </a:rPr>
              <a:t>The worst-case runtime </a:t>
            </a:r>
            <a:r>
              <a:rPr sz="2200" dirty="0">
                <a:solidFill>
                  <a:srgbClr val="FF0000"/>
                </a:solidFill>
                <a:latin typeface="Times New Roman"/>
                <a:cs typeface="Times New Roman"/>
              </a:rPr>
              <a:t>of </a:t>
            </a:r>
            <a:r>
              <a:rPr sz="2200" spc="-5" dirty="0">
                <a:solidFill>
                  <a:srgbClr val="FF0000"/>
                </a:solidFill>
                <a:latin typeface="Times New Roman"/>
                <a:cs typeface="Times New Roman"/>
              </a:rPr>
              <a:t>insertion sort is</a:t>
            </a:r>
            <a:r>
              <a:rPr sz="2200" spc="-20" dirty="0">
                <a:solidFill>
                  <a:srgbClr val="FF0000"/>
                </a:solidFill>
                <a:latin typeface="Times New Roman"/>
                <a:cs typeface="Times New Roman"/>
              </a:rPr>
              <a:t> </a:t>
            </a:r>
            <a:r>
              <a:rPr sz="2400" dirty="0">
                <a:solidFill>
                  <a:srgbClr val="0000FF"/>
                </a:solidFill>
                <a:latin typeface="Symbol"/>
                <a:cs typeface="Symbol"/>
              </a:rPr>
              <a:t></a:t>
            </a:r>
            <a:r>
              <a:rPr sz="2200" dirty="0">
                <a:solidFill>
                  <a:srgbClr val="0000FF"/>
                </a:solidFill>
                <a:latin typeface="Times New Roman"/>
                <a:cs typeface="Times New Roman"/>
              </a:rPr>
              <a:t>(n</a:t>
            </a:r>
            <a:r>
              <a:rPr sz="2175" baseline="24904" dirty="0">
                <a:solidFill>
                  <a:srgbClr val="0000FF"/>
                </a:solidFill>
                <a:latin typeface="Times New Roman"/>
                <a:cs typeface="Times New Roman"/>
              </a:rPr>
              <a:t>2</a:t>
            </a:r>
            <a:r>
              <a:rPr sz="2200" dirty="0">
                <a:solidFill>
                  <a:srgbClr val="0000FF"/>
                </a:solidFill>
                <a:latin typeface="Times New Roman"/>
                <a:cs typeface="Times New Roman"/>
              </a:rPr>
              <a:t>)</a:t>
            </a:r>
            <a:r>
              <a:rPr sz="2200" dirty="0">
                <a:solidFill>
                  <a:srgbClr val="800000"/>
                </a:solidFill>
                <a:latin typeface="Times New Roman"/>
                <a:cs typeface="Times New Roman"/>
              </a:rPr>
              <a:t>”</a:t>
            </a:r>
            <a:endParaRPr sz="2200" dirty="0">
              <a:latin typeface="Times New Roman"/>
              <a:cs typeface="Times New Roman"/>
            </a:endParaRPr>
          </a:p>
          <a:p>
            <a:pPr marL="927100" lvl="2" indent="-228600">
              <a:lnSpc>
                <a:spcPts val="2840"/>
              </a:lnSpc>
              <a:buClr>
                <a:srgbClr val="438086"/>
              </a:buClr>
              <a:buSzPct val="75000"/>
              <a:buFont typeface="Wingdings"/>
              <a:buChar char=""/>
              <a:tabLst>
                <a:tab pos="927100" algn="l"/>
              </a:tabLst>
            </a:pPr>
            <a:r>
              <a:rPr sz="2200" spc="-5" dirty="0">
                <a:solidFill>
                  <a:srgbClr val="800000"/>
                </a:solidFill>
                <a:latin typeface="Times New Roman"/>
                <a:cs typeface="Times New Roman"/>
              </a:rPr>
              <a:t>“</a:t>
            </a:r>
            <a:r>
              <a:rPr sz="2200" spc="-5" dirty="0">
                <a:solidFill>
                  <a:srgbClr val="FF0000"/>
                </a:solidFill>
                <a:latin typeface="Times New Roman"/>
                <a:cs typeface="Times New Roman"/>
              </a:rPr>
              <a:t>The best-case runtime </a:t>
            </a:r>
            <a:r>
              <a:rPr sz="2200" dirty="0">
                <a:solidFill>
                  <a:srgbClr val="FF0000"/>
                </a:solidFill>
                <a:latin typeface="Times New Roman"/>
                <a:cs typeface="Times New Roman"/>
              </a:rPr>
              <a:t>of </a:t>
            </a:r>
            <a:r>
              <a:rPr sz="2200" spc="-5" dirty="0">
                <a:solidFill>
                  <a:srgbClr val="FF0000"/>
                </a:solidFill>
                <a:latin typeface="Times New Roman"/>
                <a:cs typeface="Times New Roman"/>
              </a:rPr>
              <a:t>insertion sort is</a:t>
            </a:r>
            <a:r>
              <a:rPr sz="2200" spc="-20" dirty="0">
                <a:solidFill>
                  <a:srgbClr val="FF0000"/>
                </a:solidFill>
                <a:latin typeface="Times New Roman"/>
                <a:cs typeface="Times New Roman"/>
              </a:rPr>
              <a:t> </a:t>
            </a:r>
            <a:r>
              <a:rPr sz="2400" spc="-5" dirty="0">
                <a:solidFill>
                  <a:srgbClr val="0000FF"/>
                </a:solidFill>
                <a:latin typeface="Symbol"/>
                <a:cs typeface="Symbol"/>
              </a:rPr>
              <a:t></a:t>
            </a:r>
            <a:r>
              <a:rPr sz="2200" spc="-5" dirty="0">
                <a:solidFill>
                  <a:srgbClr val="0000FF"/>
                </a:solidFill>
                <a:latin typeface="Times New Roman"/>
                <a:cs typeface="Times New Roman"/>
              </a:rPr>
              <a:t>(n)</a:t>
            </a:r>
            <a:r>
              <a:rPr sz="2200" spc="-5" dirty="0">
                <a:solidFill>
                  <a:srgbClr val="800000"/>
                </a:solidFill>
                <a:latin typeface="Times New Roman"/>
                <a:cs typeface="Times New Roman"/>
              </a:rPr>
              <a:t>”</a:t>
            </a:r>
            <a:endParaRPr sz="2200" dirty="0">
              <a:latin typeface="Times New Roman"/>
              <a:cs typeface="Times New Roman"/>
            </a:endParaRPr>
          </a:p>
          <a:p>
            <a:pPr lvl="2">
              <a:lnSpc>
                <a:spcPct val="100000"/>
              </a:lnSpc>
              <a:buClr>
                <a:srgbClr val="438086"/>
              </a:buClr>
              <a:buFont typeface="Wingdings"/>
              <a:buChar char=""/>
            </a:pPr>
            <a:endParaRPr sz="2300" dirty="0">
              <a:latin typeface="Times New Roman"/>
              <a:cs typeface="Times New Roman"/>
            </a:endParaRPr>
          </a:p>
          <a:p>
            <a:pPr marL="652145" lvl="1" indent="-273685">
              <a:lnSpc>
                <a:spcPts val="2625"/>
              </a:lnSpc>
              <a:buClr>
                <a:srgbClr val="438086"/>
              </a:buClr>
              <a:buSzPct val="68181"/>
              <a:buFont typeface="Arial"/>
              <a:buChar char=""/>
              <a:tabLst>
                <a:tab pos="652780" algn="l"/>
              </a:tabLst>
            </a:pPr>
            <a:r>
              <a:rPr sz="2200" spc="-5" dirty="0">
                <a:latin typeface="Times New Roman"/>
                <a:cs typeface="Times New Roman"/>
              </a:rPr>
              <a:t>But, we </a:t>
            </a:r>
            <a:r>
              <a:rPr sz="2200" spc="-10" dirty="0">
                <a:latin typeface="Times New Roman"/>
                <a:cs typeface="Times New Roman"/>
              </a:rPr>
              <a:t>can’t</a:t>
            </a:r>
            <a:r>
              <a:rPr sz="2200" spc="-20" dirty="0">
                <a:latin typeface="Times New Roman"/>
                <a:cs typeface="Times New Roman"/>
              </a:rPr>
              <a:t> </a:t>
            </a:r>
            <a:r>
              <a:rPr sz="2200" spc="-5" dirty="0">
                <a:latin typeface="Times New Roman"/>
                <a:cs typeface="Times New Roman"/>
              </a:rPr>
              <a:t>say:</a:t>
            </a:r>
            <a:endParaRPr sz="2200" dirty="0">
              <a:latin typeface="Times New Roman"/>
              <a:cs typeface="Times New Roman"/>
            </a:endParaRPr>
          </a:p>
          <a:p>
            <a:pPr marL="927100" lvl="2" indent="-228600">
              <a:lnSpc>
                <a:spcPts val="2865"/>
              </a:lnSpc>
              <a:buClr>
                <a:srgbClr val="438086"/>
              </a:buClr>
              <a:buSzPct val="75000"/>
              <a:buFont typeface="Wingdings"/>
              <a:buChar char=""/>
              <a:tabLst>
                <a:tab pos="927100" algn="l"/>
              </a:tabLst>
            </a:pPr>
            <a:r>
              <a:rPr sz="2200" spc="-5" dirty="0">
                <a:latin typeface="Times New Roman"/>
                <a:cs typeface="Times New Roman"/>
              </a:rPr>
              <a:t>“</a:t>
            </a:r>
            <a:r>
              <a:rPr sz="2200" spc="-5" dirty="0">
                <a:solidFill>
                  <a:srgbClr val="FF0000"/>
                </a:solidFill>
                <a:latin typeface="Times New Roman"/>
                <a:cs typeface="Times New Roman"/>
              </a:rPr>
              <a:t>The runtime </a:t>
            </a:r>
            <a:r>
              <a:rPr sz="2200" dirty="0">
                <a:solidFill>
                  <a:srgbClr val="FF0000"/>
                </a:solidFill>
                <a:latin typeface="Times New Roman"/>
                <a:cs typeface="Times New Roman"/>
              </a:rPr>
              <a:t>of </a:t>
            </a:r>
            <a:r>
              <a:rPr sz="2200" spc="-5" dirty="0">
                <a:solidFill>
                  <a:srgbClr val="FF0000"/>
                </a:solidFill>
                <a:latin typeface="Times New Roman"/>
                <a:cs typeface="Times New Roman"/>
              </a:rPr>
              <a:t>insertion sort is </a:t>
            </a:r>
            <a:r>
              <a:rPr sz="2400" dirty="0">
                <a:solidFill>
                  <a:srgbClr val="0000FF"/>
                </a:solidFill>
                <a:latin typeface="Symbol"/>
                <a:cs typeface="Symbol"/>
              </a:rPr>
              <a:t></a:t>
            </a:r>
            <a:r>
              <a:rPr sz="2200" dirty="0">
                <a:solidFill>
                  <a:srgbClr val="0000FF"/>
                </a:solidFill>
                <a:latin typeface="Times New Roman"/>
                <a:cs typeface="Times New Roman"/>
              </a:rPr>
              <a:t>(n</a:t>
            </a:r>
            <a:r>
              <a:rPr sz="2175" baseline="24904" dirty="0">
                <a:solidFill>
                  <a:srgbClr val="0000FF"/>
                </a:solidFill>
                <a:latin typeface="Times New Roman"/>
                <a:cs typeface="Times New Roman"/>
              </a:rPr>
              <a:t>2</a:t>
            </a:r>
            <a:r>
              <a:rPr sz="2200" dirty="0">
                <a:solidFill>
                  <a:srgbClr val="0000FF"/>
                </a:solidFill>
                <a:latin typeface="Times New Roman"/>
                <a:cs typeface="Times New Roman"/>
              </a:rPr>
              <a:t>) </a:t>
            </a:r>
            <a:r>
              <a:rPr sz="2200" dirty="0">
                <a:solidFill>
                  <a:srgbClr val="800000"/>
                </a:solidFill>
                <a:latin typeface="Times New Roman"/>
                <a:cs typeface="Times New Roman"/>
              </a:rPr>
              <a:t>for </a:t>
            </a:r>
            <a:r>
              <a:rPr sz="2200" spc="-5" dirty="0">
                <a:solidFill>
                  <a:srgbClr val="800000"/>
                </a:solidFill>
                <a:latin typeface="Times New Roman"/>
                <a:cs typeface="Times New Roman"/>
              </a:rPr>
              <a:t>every</a:t>
            </a:r>
            <a:r>
              <a:rPr sz="2200" spc="-10" dirty="0">
                <a:solidFill>
                  <a:srgbClr val="800000"/>
                </a:solidFill>
                <a:latin typeface="Times New Roman"/>
                <a:cs typeface="Times New Roman"/>
              </a:rPr>
              <a:t> </a:t>
            </a:r>
            <a:r>
              <a:rPr sz="2200" dirty="0">
                <a:solidFill>
                  <a:srgbClr val="800000"/>
                </a:solidFill>
                <a:latin typeface="Times New Roman"/>
                <a:cs typeface="Times New Roman"/>
              </a:rPr>
              <a:t>input</a:t>
            </a:r>
            <a:r>
              <a:rPr sz="2200" dirty="0" smtClean="0">
                <a:latin typeface="Times New Roman"/>
                <a:cs typeface="Times New Roman"/>
              </a:rPr>
              <a:t>”</a:t>
            </a:r>
            <a:endParaRPr sz="2200" dirty="0">
              <a:latin typeface="Times New Roman"/>
              <a:cs typeface="Times New Roman"/>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1234439"/>
            <a:ext cx="9144000" cy="320040"/>
          </a:xfrm>
          <a:custGeom>
            <a:avLst/>
            <a:gdLst/>
            <a:ahLst/>
            <a:cxnLst/>
            <a:rect l="l" t="t" r="r" b="b"/>
            <a:pathLst>
              <a:path w="9144000" h="320040">
                <a:moveTo>
                  <a:pt x="0" y="320039"/>
                </a:moveTo>
                <a:lnTo>
                  <a:pt x="9144000" y="320039"/>
                </a:lnTo>
                <a:lnTo>
                  <a:pt x="9144000" y="0"/>
                </a:lnTo>
                <a:lnTo>
                  <a:pt x="0" y="0"/>
                </a:lnTo>
                <a:lnTo>
                  <a:pt x="0" y="320039"/>
                </a:lnTo>
                <a:close/>
              </a:path>
            </a:pathLst>
          </a:custGeom>
          <a:solidFill>
            <a:srgbClr val="FFFFFF"/>
          </a:solidFill>
        </p:spPr>
        <p:txBody>
          <a:bodyPr wrap="square" lIns="0" tIns="0" rIns="0" bIns="0" rtlCol="0"/>
          <a:lstStyle/>
          <a:p>
            <a:endParaRPr/>
          </a:p>
        </p:txBody>
      </p:sp>
      <p:sp>
        <p:nvSpPr>
          <p:cNvPr id="3" name="object 3"/>
          <p:cNvSpPr/>
          <p:nvPr/>
        </p:nvSpPr>
        <p:spPr>
          <a:xfrm>
            <a:off x="0" y="1280160"/>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438086"/>
          </a:solidFill>
        </p:spPr>
        <p:txBody>
          <a:bodyPr wrap="square" lIns="0" tIns="0" rIns="0" bIns="0" rtlCol="0"/>
          <a:lstStyle/>
          <a:p>
            <a:endParaRPr/>
          </a:p>
        </p:txBody>
      </p:sp>
      <p:sp>
        <p:nvSpPr>
          <p:cNvPr id="4" name="object 4"/>
          <p:cNvSpPr/>
          <p:nvPr/>
        </p:nvSpPr>
        <p:spPr>
          <a:xfrm>
            <a:off x="0" y="1280160"/>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438086"/>
          </a:solidFill>
        </p:spPr>
        <p:txBody>
          <a:bodyPr wrap="square" lIns="0" tIns="0" rIns="0" bIns="0" rtlCol="0"/>
          <a:lstStyle/>
          <a:p>
            <a:endParaRPr/>
          </a:p>
        </p:txBody>
      </p:sp>
      <p:sp>
        <p:nvSpPr>
          <p:cNvPr id="5" name="object 5"/>
          <p:cNvSpPr/>
          <p:nvPr/>
        </p:nvSpPr>
        <p:spPr>
          <a:xfrm>
            <a:off x="590550" y="1280160"/>
            <a:ext cx="8553450" cy="228600"/>
          </a:xfrm>
          <a:custGeom>
            <a:avLst/>
            <a:gdLst/>
            <a:ahLst/>
            <a:cxnLst/>
            <a:rect l="l" t="t" r="r" b="b"/>
            <a:pathLst>
              <a:path w="8553450" h="228600">
                <a:moveTo>
                  <a:pt x="0" y="0"/>
                </a:moveTo>
                <a:lnTo>
                  <a:pt x="8553450" y="0"/>
                </a:lnTo>
                <a:lnTo>
                  <a:pt x="8553450" y="228600"/>
                </a:lnTo>
                <a:lnTo>
                  <a:pt x="0" y="228600"/>
                </a:lnTo>
                <a:lnTo>
                  <a:pt x="0" y="0"/>
                </a:lnTo>
                <a:close/>
              </a:path>
            </a:pathLst>
          </a:custGeom>
          <a:solidFill>
            <a:srgbClr val="53548A"/>
          </a:solidFill>
        </p:spPr>
        <p:txBody>
          <a:bodyPr wrap="square" lIns="0" tIns="0" rIns="0" bIns="0" rtlCol="0"/>
          <a:lstStyle/>
          <a:p>
            <a:endParaRPr/>
          </a:p>
        </p:txBody>
      </p:sp>
      <p:sp>
        <p:nvSpPr>
          <p:cNvPr id="6" name="object 6"/>
          <p:cNvSpPr/>
          <p:nvPr/>
        </p:nvSpPr>
        <p:spPr>
          <a:xfrm>
            <a:off x="590550" y="1280160"/>
            <a:ext cx="8553450" cy="228600"/>
          </a:xfrm>
          <a:custGeom>
            <a:avLst/>
            <a:gdLst/>
            <a:ahLst/>
            <a:cxnLst/>
            <a:rect l="l" t="t" r="r" b="b"/>
            <a:pathLst>
              <a:path w="8553450" h="228600">
                <a:moveTo>
                  <a:pt x="0" y="0"/>
                </a:moveTo>
                <a:lnTo>
                  <a:pt x="8553450" y="0"/>
                </a:lnTo>
                <a:lnTo>
                  <a:pt x="8553450" y="228600"/>
                </a:lnTo>
                <a:lnTo>
                  <a:pt x="0" y="228600"/>
                </a:lnTo>
                <a:lnTo>
                  <a:pt x="0" y="0"/>
                </a:lnTo>
                <a:close/>
              </a:path>
            </a:pathLst>
          </a:custGeom>
          <a:solidFill>
            <a:srgbClr val="53548A"/>
          </a:solidFill>
        </p:spPr>
        <p:txBody>
          <a:bodyPr wrap="square" lIns="0" tIns="0" rIns="0" bIns="0" rtlCol="0"/>
          <a:lstStyle/>
          <a:p>
            <a:endParaRPr/>
          </a:p>
        </p:txBody>
      </p:sp>
      <p:sp>
        <p:nvSpPr>
          <p:cNvPr id="7" name="object 7"/>
          <p:cNvSpPr/>
          <p:nvPr/>
        </p:nvSpPr>
        <p:spPr>
          <a:xfrm>
            <a:off x="722376" y="6227064"/>
            <a:ext cx="8080248" cy="97535"/>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762000" y="6248400"/>
            <a:ext cx="8001000" cy="0"/>
          </a:xfrm>
          <a:custGeom>
            <a:avLst/>
            <a:gdLst/>
            <a:ahLst/>
            <a:cxnLst/>
            <a:rect l="l" t="t" r="r" b="b"/>
            <a:pathLst>
              <a:path w="8001000">
                <a:moveTo>
                  <a:pt x="0" y="0"/>
                </a:moveTo>
                <a:lnTo>
                  <a:pt x="8001000" y="0"/>
                </a:lnTo>
              </a:path>
            </a:pathLst>
          </a:custGeom>
          <a:ln w="19050">
            <a:solidFill>
              <a:srgbClr val="53548A"/>
            </a:solidFill>
          </a:ln>
        </p:spPr>
        <p:txBody>
          <a:bodyPr wrap="square" lIns="0" tIns="0" rIns="0" bIns="0" rtlCol="0"/>
          <a:lstStyle/>
          <a:p>
            <a:endParaRPr/>
          </a:p>
        </p:txBody>
      </p:sp>
      <p:sp>
        <p:nvSpPr>
          <p:cNvPr id="9" name="object 9"/>
          <p:cNvSpPr txBox="1">
            <a:spLocks noGrp="1"/>
          </p:cNvSpPr>
          <p:nvPr>
            <p:ph type="title"/>
          </p:nvPr>
        </p:nvSpPr>
        <p:spPr>
          <a:prstGeom prst="rect">
            <a:avLst/>
          </a:prstGeom>
        </p:spPr>
        <p:txBody>
          <a:bodyPr vert="horz" wrap="square" lIns="0" tIns="30480" rIns="0" bIns="0" rtlCol="0">
            <a:spAutoFit/>
          </a:bodyPr>
          <a:lstStyle/>
          <a:p>
            <a:pPr marL="3486785" marR="5080" indent="-3201035">
              <a:lnSpc>
                <a:spcPts val="3829"/>
              </a:lnSpc>
              <a:spcBef>
                <a:spcPts val="240"/>
              </a:spcBef>
            </a:pPr>
            <a:r>
              <a:rPr sz="3200" dirty="0"/>
              <a:t>Using </a:t>
            </a:r>
            <a:r>
              <a:rPr sz="3200" dirty="0">
                <a:solidFill>
                  <a:srgbClr val="3E3E3E"/>
                </a:solidFill>
                <a:latin typeface="Symbol"/>
                <a:cs typeface="Symbol"/>
              </a:rPr>
              <a:t></a:t>
            </a:r>
            <a:r>
              <a:rPr sz="3200" dirty="0"/>
              <a:t>-Notation </a:t>
            </a:r>
            <a:r>
              <a:rPr sz="3200" spc="-5" dirty="0"/>
              <a:t>to </a:t>
            </a:r>
            <a:r>
              <a:rPr sz="3200" dirty="0"/>
              <a:t>Describe Running</a:t>
            </a:r>
            <a:r>
              <a:rPr sz="3200" spc="-175" dirty="0"/>
              <a:t> </a:t>
            </a:r>
            <a:r>
              <a:rPr sz="3200" spc="-20" dirty="0"/>
              <a:t>Times  </a:t>
            </a:r>
            <a:r>
              <a:rPr sz="3200" dirty="0"/>
              <a:t>Case</a:t>
            </a:r>
            <a:r>
              <a:rPr sz="3200" spc="-20" dirty="0"/>
              <a:t> </a:t>
            </a:r>
            <a:r>
              <a:rPr sz="3200" dirty="0"/>
              <a:t>2</a:t>
            </a:r>
            <a:endParaRPr sz="3200">
              <a:latin typeface="Symbol"/>
              <a:cs typeface="Symbol"/>
            </a:endParaRPr>
          </a:p>
        </p:txBody>
      </p:sp>
      <p:sp>
        <p:nvSpPr>
          <p:cNvPr id="10" name="object 10"/>
          <p:cNvSpPr txBox="1"/>
          <p:nvPr/>
        </p:nvSpPr>
        <p:spPr>
          <a:xfrm>
            <a:off x="688340" y="1464885"/>
            <a:ext cx="7271384" cy="931544"/>
          </a:xfrm>
          <a:prstGeom prst="rect">
            <a:avLst/>
          </a:prstGeom>
        </p:spPr>
        <p:txBody>
          <a:bodyPr vert="horz" wrap="square" lIns="0" tIns="93345" rIns="0" bIns="0" rtlCol="0">
            <a:spAutoFit/>
          </a:bodyPr>
          <a:lstStyle/>
          <a:p>
            <a:pPr marL="332740" indent="-320040">
              <a:lnSpc>
                <a:spcPct val="100000"/>
              </a:lnSpc>
              <a:spcBef>
                <a:spcPts val="735"/>
              </a:spcBef>
              <a:buClr>
                <a:srgbClr val="438086"/>
              </a:buClr>
              <a:buSzPct val="60000"/>
              <a:buFont typeface="Wingdings"/>
              <a:buChar char=""/>
              <a:tabLst>
                <a:tab pos="332740" algn="l"/>
              </a:tabLst>
            </a:pPr>
            <a:r>
              <a:rPr sz="2500" u="heavy" spc="-5" dirty="0">
                <a:solidFill>
                  <a:srgbClr val="FF0000"/>
                </a:solidFill>
                <a:uFill>
                  <a:solidFill>
                    <a:srgbClr val="FF0000"/>
                  </a:solidFill>
                </a:uFill>
                <a:latin typeface="Times New Roman"/>
                <a:cs typeface="Times New Roman"/>
              </a:rPr>
              <a:t>Case 2</a:t>
            </a:r>
            <a:r>
              <a:rPr sz="2500" spc="-5" dirty="0">
                <a:solidFill>
                  <a:srgbClr val="FF0000"/>
                </a:solidFill>
                <a:latin typeface="Times New Roman"/>
                <a:cs typeface="Times New Roman"/>
              </a:rPr>
              <a:t>: </a:t>
            </a:r>
            <a:r>
              <a:rPr sz="2500" spc="-25" dirty="0">
                <a:solidFill>
                  <a:srgbClr val="FF0000"/>
                </a:solidFill>
                <a:latin typeface="Times New Roman"/>
                <a:cs typeface="Times New Roman"/>
              </a:rPr>
              <a:t>Worst-case </a:t>
            </a:r>
            <a:r>
              <a:rPr sz="2500" spc="-10" dirty="0">
                <a:solidFill>
                  <a:srgbClr val="FF0000"/>
                </a:solidFill>
                <a:latin typeface="Times New Roman"/>
                <a:cs typeface="Times New Roman"/>
              </a:rPr>
              <a:t>and </a:t>
            </a:r>
            <a:r>
              <a:rPr sz="2500" spc="-5" dirty="0">
                <a:solidFill>
                  <a:srgbClr val="FF0000"/>
                </a:solidFill>
                <a:latin typeface="Times New Roman"/>
                <a:cs typeface="Times New Roman"/>
              </a:rPr>
              <a:t>best-case </a:t>
            </a:r>
            <a:r>
              <a:rPr sz="2500" u="heavy" spc="-5" dirty="0">
                <a:solidFill>
                  <a:srgbClr val="FF0000"/>
                </a:solidFill>
                <a:uFill>
                  <a:solidFill>
                    <a:srgbClr val="FF0000"/>
                  </a:solidFill>
                </a:uFill>
                <a:latin typeface="Times New Roman"/>
                <a:cs typeface="Times New Roman"/>
              </a:rPr>
              <a:t>asymptotically</a:t>
            </a:r>
            <a:r>
              <a:rPr sz="2500" u="heavy" spc="155" dirty="0">
                <a:solidFill>
                  <a:srgbClr val="FF0000"/>
                </a:solidFill>
                <a:uFill>
                  <a:solidFill>
                    <a:srgbClr val="FF0000"/>
                  </a:solidFill>
                </a:uFill>
                <a:latin typeface="Times New Roman"/>
                <a:cs typeface="Times New Roman"/>
              </a:rPr>
              <a:t> </a:t>
            </a:r>
            <a:r>
              <a:rPr sz="2500" u="heavy" spc="-5" dirty="0">
                <a:solidFill>
                  <a:srgbClr val="FF0000"/>
                </a:solidFill>
                <a:uFill>
                  <a:solidFill>
                    <a:srgbClr val="FF0000"/>
                  </a:solidFill>
                </a:uFill>
                <a:latin typeface="Times New Roman"/>
                <a:cs typeface="Times New Roman"/>
              </a:rPr>
              <a:t>equal</a:t>
            </a:r>
            <a:endParaRPr sz="2500">
              <a:latin typeface="Times New Roman"/>
              <a:cs typeface="Times New Roman"/>
            </a:endParaRPr>
          </a:p>
          <a:p>
            <a:pPr marL="377825">
              <a:lnSpc>
                <a:spcPct val="100000"/>
              </a:lnSpc>
              <a:spcBef>
                <a:spcPts val="615"/>
              </a:spcBef>
            </a:pPr>
            <a:r>
              <a:rPr sz="1650" spc="30" dirty="0">
                <a:solidFill>
                  <a:srgbClr val="438086"/>
                </a:solidFill>
                <a:latin typeface="Wingdings"/>
                <a:cs typeface="Wingdings"/>
              </a:rPr>
              <a:t></a:t>
            </a:r>
            <a:r>
              <a:rPr sz="1650" spc="30" dirty="0">
                <a:solidFill>
                  <a:srgbClr val="438086"/>
                </a:solidFill>
                <a:latin typeface="Times New Roman"/>
                <a:cs typeface="Times New Roman"/>
              </a:rPr>
              <a:t> </a:t>
            </a:r>
            <a:r>
              <a:rPr sz="2400" spc="-5" dirty="0">
                <a:solidFill>
                  <a:srgbClr val="000090"/>
                </a:solidFill>
                <a:latin typeface="Times New Roman"/>
                <a:cs typeface="Times New Roman"/>
              </a:rPr>
              <a:t>Use </a:t>
            </a:r>
            <a:r>
              <a:rPr sz="2400" dirty="0">
                <a:solidFill>
                  <a:srgbClr val="0000FF"/>
                </a:solidFill>
                <a:latin typeface="Symbol"/>
                <a:cs typeface="Symbol"/>
              </a:rPr>
              <a:t></a:t>
            </a:r>
            <a:r>
              <a:rPr sz="2400" dirty="0">
                <a:solidFill>
                  <a:srgbClr val="0000FF"/>
                </a:solidFill>
                <a:latin typeface="Times New Roman"/>
                <a:cs typeface="Times New Roman"/>
              </a:rPr>
              <a:t>-notation </a:t>
            </a:r>
            <a:r>
              <a:rPr sz="2400" dirty="0">
                <a:solidFill>
                  <a:srgbClr val="000090"/>
                </a:solidFill>
                <a:latin typeface="Times New Roman"/>
                <a:cs typeface="Times New Roman"/>
              </a:rPr>
              <a:t>to bound </a:t>
            </a:r>
            <a:r>
              <a:rPr sz="2400" spc="5" dirty="0">
                <a:solidFill>
                  <a:srgbClr val="000090"/>
                </a:solidFill>
                <a:latin typeface="Times New Roman"/>
                <a:cs typeface="Times New Roman"/>
              </a:rPr>
              <a:t>the </a:t>
            </a:r>
            <a:r>
              <a:rPr sz="2400" spc="-5" dirty="0">
                <a:solidFill>
                  <a:srgbClr val="000090"/>
                </a:solidFill>
                <a:latin typeface="Times New Roman"/>
                <a:cs typeface="Times New Roman"/>
              </a:rPr>
              <a:t>runtime for </a:t>
            </a:r>
            <a:r>
              <a:rPr sz="2400" dirty="0">
                <a:solidFill>
                  <a:srgbClr val="0000FF"/>
                </a:solidFill>
                <a:latin typeface="Times New Roman"/>
                <a:cs typeface="Times New Roman"/>
              </a:rPr>
              <a:t>any</a:t>
            </a:r>
            <a:r>
              <a:rPr sz="2400" spc="-300" dirty="0">
                <a:solidFill>
                  <a:srgbClr val="0000FF"/>
                </a:solidFill>
                <a:latin typeface="Times New Roman"/>
                <a:cs typeface="Times New Roman"/>
              </a:rPr>
              <a:t> </a:t>
            </a:r>
            <a:r>
              <a:rPr sz="2400" dirty="0">
                <a:solidFill>
                  <a:srgbClr val="0000FF"/>
                </a:solidFill>
                <a:latin typeface="Times New Roman"/>
                <a:cs typeface="Times New Roman"/>
              </a:rPr>
              <a:t>input</a:t>
            </a:r>
            <a:endParaRPr sz="2400">
              <a:latin typeface="Times New Roman"/>
              <a:cs typeface="Times New Roman"/>
            </a:endParaRPr>
          </a:p>
        </p:txBody>
      </p:sp>
      <p:sp>
        <p:nvSpPr>
          <p:cNvPr id="11" name="object 11"/>
          <p:cNvSpPr txBox="1"/>
          <p:nvPr/>
        </p:nvSpPr>
        <p:spPr>
          <a:xfrm>
            <a:off x="1054100" y="2887367"/>
            <a:ext cx="3872865" cy="1489710"/>
          </a:xfrm>
          <a:prstGeom prst="rect">
            <a:avLst/>
          </a:prstGeom>
        </p:spPr>
        <p:txBody>
          <a:bodyPr vert="horz" wrap="square" lIns="0" tIns="85725" rIns="0" bIns="0" rtlCol="0">
            <a:spAutoFit/>
          </a:bodyPr>
          <a:lstStyle/>
          <a:p>
            <a:pPr algn="ctr">
              <a:lnSpc>
                <a:spcPct val="100000"/>
              </a:lnSpc>
              <a:spcBef>
                <a:spcPts val="675"/>
              </a:spcBef>
            </a:pPr>
            <a:r>
              <a:rPr sz="1650" spc="345" dirty="0">
                <a:solidFill>
                  <a:srgbClr val="53548A"/>
                </a:solidFill>
                <a:latin typeface="Arial"/>
                <a:cs typeface="Arial"/>
              </a:rPr>
              <a:t></a:t>
            </a:r>
            <a:r>
              <a:rPr sz="1650" spc="-90" dirty="0">
                <a:solidFill>
                  <a:srgbClr val="53548A"/>
                </a:solidFill>
                <a:latin typeface="Arial"/>
                <a:cs typeface="Arial"/>
              </a:rPr>
              <a:t> </a:t>
            </a:r>
            <a:r>
              <a:rPr sz="2400" dirty="0">
                <a:latin typeface="Times New Roman"/>
                <a:cs typeface="Times New Roman"/>
              </a:rPr>
              <a:t>e.g. </a:t>
            </a:r>
            <a:r>
              <a:rPr sz="2400" spc="-5" dirty="0">
                <a:latin typeface="Times New Roman"/>
                <a:cs typeface="Times New Roman"/>
              </a:rPr>
              <a:t>For merge-sort, we </a:t>
            </a:r>
            <a:r>
              <a:rPr sz="2400" spc="-15" dirty="0">
                <a:latin typeface="Times New Roman"/>
                <a:cs typeface="Times New Roman"/>
              </a:rPr>
              <a:t>have:</a:t>
            </a:r>
            <a:endParaRPr sz="2400">
              <a:latin typeface="Times New Roman"/>
              <a:cs typeface="Times New Roman"/>
            </a:endParaRPr>
          </a:p>
          <a:p>
            <a:pPr marL="31750" algn="ctr">
              <a:lnSpc>
                <a:spcPct val="100000"/>
              </a:lnSpc>
              <a:spcBef>
                <a:spcPts val="670"/>
              </a:spcBef>
            </a:pPr>
            <a:r>
              <a:rPr sz="2800" spc="-5" dirty="0">
                <a:solidFill>
                  <a:srgbClr val="0000FF"/>
                </a:solidFill>
                <a:latin typeface="Times New Roman"/>
                <a:cs typeface="Times New Roman"/>
              </a:rPr>
              <a:t>T(n) =</a:t>
            </a:r>
            <a:r>
              <a:rPr sz="2800" spc="-70" dirty="0">
                <a:solidFill>
                  <a:srgbClr val="0000FF"/>
                </a:solidFill>
                <a:latin typeface="Times New Roman"/>
                <a:cs typeface="Times New Roman"/>
              </a:rPr>
              <a:t> </a:t>
            </a:r>
            <a:r>
              <a:rPr sz="2800" dirty="0">
                <a:solidFill>
                  <a:srgbClr val="0000FF"/>
                </a:solidFill>
                <a:latin typeface="Times New Roman"/>
                <a:cs typeface="Times New Roman"/>
              </a:rPr>
              <a:t>O(nlgn)</a:t>
            </a:r>
            <a:endParaRPr sz="2800">
              <a:latin typeface="Times New Roman"/>
              <a:cs typeface="Times New Roman"/>
            </a:endParaRPr>
          </a:p>
          <a:p>
            <a:pPr marL="47625" algn="ctr">
              <a:lnSpc>
                <a:spcPct val="100000"/>
              </a:lnSpc>
              <a:spcBef>
                <a:spcPts val="680"/>
              </a:spcBef>
            </a:pPr>
            <a:r>
              <a:rPr sz="2800" spc="-5" dirty="0">
                <a:solidFill>
                  <a:srgbClr val="0000FF"/>
                </a:solidFill>
                <a:latin typeface="Times New Roman"/>
                <a:cs typeface="Times New Roman"/>
              </a:rPr>
              <a:t>T(n) =</a:t>
            </a:r>
            <a:r>
              <a:rPr sz="2800" spc="-70" dirty="0">
                <a:solidFill>
                  <a:srgbClr val="0000FF"/>
                </a:solidFill>
                <a:latin typeface="Times New Roman"/>
                <a:cs typeface="Times New Roman"/>
              </a:rPr>
              <a:t> </a:t>
            </a:r>
            <a:r>
              <a:rPr sz="2800" dirty="0">
                <a:solidFill>
                  <a:srgbClr val="0000FF"/>
                </a:solidFill>
                <a:latin typeface="Symbol"/>
                <a:cs typeface="Symbol"/>
              </a:rPr>
              <a:t></a:t>
            </a:r>
            <a:r>
              <a:rPr sz="2800" dirty="0">
                <a:solidFill>
                  <a:srgbClr val="0000FF"/>
                </a:solidFill>
                <a:latin typeface="Times New Roman"/>
                <a:cs typeface="Times New Roman"/>
              </a:rPr>
              <a:t>(nlgn)</a:t>
            </a:r>
            <a:endParaRPr sz="2800">
              <a:latin typeface="Times New Roman"/>
              <a:cs typeface="Times New Roman"/>
            </a:endParaRPr>
          </a:p>
        </p:txBody>
      </p:sp>
      <p:sp>
        <p:nvSpPr>
          <p:cNvPr id="12" name="object 12"/>
          <p:cNvSpPr/>
          <p:nvPr/>
        </p:nvSpPr>
        <p:spPr>
          <a:xfrm>
            <a:off x="4572000" y="3429000"/>
            <a:ext cx="304800" cy="914400"/>
          </a:xfrm>
          <a:custGeom>
            <a:avLst/>
            <a:gdLst/>
            <a:ahLst/>
            <a:cxnLst/>
            <a:rect l="l" t="t" r="r" b="b"/>
            <a:pathLst>
              <a:path w="304800" h="914400">
                <a:moveTo>
                  <a:pt x="0" y="0"/>
                </a:moveTo>
                <a:lnTo>
                  <a:pt x="59318" y="5987"/>
                </a:lnTo>
                <a:lnTo>
                  <a:pt x="107761" y="22317"/>
                </a:lnTo>
                <a:lnTo>
                  <a:pt x="140422" y="46537"/>
                </a:lnTo>
                <a:lnTo>
                  <a:pt x="152400" y="76200"/>
                </a:lnTo>
                <a:lnTo>
                  <a:pt x="152400" y="381000"/>
                </a:lnTo>
                <a:lnTo>
                  <a:pt x="164377" y="410662"/>
                </a:lnTo>
                <a:lnTo>
                  <a:pt x="197038" y="434882"/>
                </a:lnTo>
                <a:lnTo>
                  <a:pt x="245481" y="451212"/>
                </a:lnTo>
                <a:lnTo>
                  <a:pt x="304800" y="457200"/>
                </a:lnTo>
                <a:lnTo>
                  <a:pt x="245481" y="463187"/>
                </a:lnTo>
                <a:lnTo>
                  <a:pt x="197038" y="479517"/>
                </a:lnTo>
                <a:lnTo>
                  <a:pt x="164377" y="503737"/>
                </a:lnTo>
                <a:lnTo>
                  <a:pt x="152400" y="533400"/>
                </a:lnTo>
                <a:lnTo>
                  <a:pt x="152400" y="838200"/>
                </a:lnTo>
                <a:lnTo>
                  <a:pt x="140422" y="867862"/>
                </a:lnTo>
                <a:lnTo>
                  <a:pt x="107761" y="892082"/>
                </a:lnTo>
                <a:lnTo>
                  <a:pt x="59318" y="908412"/>
                </a:lnTo>
                <a:lnTo>
                  <a:pt x="0" y="914400"/>
                </a:lnTo>
              </a:path>
            </a:pathLst>
          </a:custGeom>
          <a:ln w="22225">
            <a:solidFill>
              <a:srgbClr val="0000FF"/>
            </a:solidFill>
          </a:ln>
        </p:spPr>
        <p:txBody>
          <a:bodyPr wrap="square" lIns="0" tIns="0" rIns="0" bIns="0" rtlCol="0"/>
          <a:lstStyle/>
          <a:p>
            <a:endParaRPr/>
          </a:p>
        </p:txBody>
      </p:sp>
      <p:sp>
        <p:nvSpPr>
          <p:cNvPr id="13" name="object 13"/>
          <p:cNvSpPr txBox="1"/>
          <p:nvPr/>
        </p:nvSpPr>
        <p:spPr>
          <a:xfrm>
            <a:off x="5107940" y="3603752"/>
            <a:ext cx="2170430" cy="452120"/>
          </a:xfrm>
          <a:prstGeom prst="rect">
            <a:avLst/>
          </a:prstGeom>
        </p:spPr>
        <p:txBody>
          <a:bodyPr vert="horz" wrap="square" lIns="0" tIns="12065" rIns="0" bIns="0" rtlCol="0">
            <a:spAutoFit/>
          </a:bodyPr>
          <a:lstStyle/>
          <a:p>
            <a:pPr marL="12700">
              <a:lnSpc>
                <a:spcPct val="100000"/>
              </a:lnSpc>
              <a:spcBef>
                <a:spcPts val="95"/>
              </a:spcBef>
            </a:pPr>
            <a:r>
              <a:rPr sz="2800" spc="-5" dirty="0">
                <a:solidFill>
                  <a:srgbClr val="0000FF"/>
                </a:solidFill>
                <a:latin typeface="Times New Roman"/>
                <a:cs typeface="Times New Roman"/>
              </a:rPr>
              <a:t>T(n) =</a:t>
            </a:r>
            <a:r>
              <a:rPr sz="2800" spc="-70" dirty="0">
                <a:solidFill>
                  <a:srgbClr val="0000FF"/>
                </a:solidFill>
                <a:latin typeface="Times New Roman"/>
                <a:cs typeface="Times New Roman"/>
              </a:rPr>
              <a:t> </a:t>
            </a:r>
            <a:r>
              <a:rPr sz="2800" dirty="0">
                <a:solidFill>
                  <a:srgbClr val="0000FF"/>
                </a:solidFill>
                <a:latin typeface="Symbol"/>
                <a:cs typeface="Symbol"/>
              </a:rPr>
              <a:t></a:t>
            </a:r>
            <a:r>
              <a:rPr sz="2800" dirty="0">
                <a:solidFill>
                  <a:srgbClr val="0000FF"/>
                </a:solidFill>
                <a:latin typeface="Times New Roman"/>
                <a:cs typeface="Times New Roman"/>
              </a:rPr>
              <a:t>(nlgn)</a:t>
            </a:r>
            <a:endParaRPr sz="2800">
              <a:latin typeface="Times New Roman"/>
              <a:cs typeface="Times New Roman"/>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1234439"/>
            <a:ext cx="9144000" cy="320040"/>
          </a:xfrm>
          <a:custGeom>
            <a:avLst/>
            <a:gdLst/>
            <a:ahLst/>
            <a:cxnLst/>
            <a:rect l="l" t="t" r="r" b="b"/>
            <a:pathLst>
              <a:path w="9144000" h="320040">
                <a:moveTo>
                  <a:pt x="0" y="320039"/>
                </a:moveTo>
                <a:lnTo>
                  <a:pt x="9144000" y="320039"/>
                </a:lnTo>
                <a:lnTo>
                  <a:pt x="9144000" y="0"/>
                </a:lnTo>
                <a:lnTo>
                  <a:pt x="0" y="0"/>
                </a:lnTo>
                <a:lnTo>
                  <a:pt x="0" y="320039"/>
                </a:lnTo>
                <a:close/>
              </a:path>
            </a:pathLst>
          </a:custGeom>
          <a:solidFill>
            <a:srgbClr val="FFFFFF"/>
          </a:solidFill>
        </p:spPr>
        <p:txBody>
          <a:bodyPr wrap="square" lIns="0" tIns="0" rIns="0" bIns="0" rtlCol="0"/>
          <a:lstStyle/>
          <a:p>
            <a:endParaRPr/>
          </a:p>
        </p:txBody>
      </p:sp>
      <p:sp>
        <p:nvSpPr>
          <p:cNvPr id="3" name="object 3"/>
          <p:cNvSpPr/>
          <p:nvPr/>
        </p:nvSpPr>
        <p:spPr>
          <a:xfrm>
            <a:off x="0" y="1280160"/>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438086"/>
          </a:solidFill>
        </p:spPr>
        <p:txBody>
          <a:bodyPr wrap="square" lIns="0" tIns="0" rIns="0" bIns="0" rtlCol="0"/>
          <a:lstStyle/>
          <a:p>
            <a:endParaRPr/>
          </a:p>
        </p:txBody>
      </p:sp>
      <p:sp>
        <p:nvSpPr>
          <p:cNvPr id="4" name="object 4"/>
          <p:cNvSpPr/>
          <p:nvPr/>
        </p:nvSpPr>
        <p:spPr>
          <a:xfrm>
            <a:off x="0" y="1280160"/>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438086"/>
          </a:solidFill>
        </p:spPr>
        <p:txBody>
          <a:bodyPr wrap="square" lIns="0" tIns="0" rIns="0" bIns="0" rtlCol="0"/>
          <a:lstStyle/>
          <a:p>
            <a:endParaRPr/>
          </a:p>
        </p:txBody>
      </p:sp>
      <p:sp>
        <p:nvSpPr>
          <p:cNvPr id="5" name="object 5"/>
          <p:cNvSpPr/>
          <p:nvPr/>
        </p:nvSpPr>
        <p:spPr>
          <a:xfrm>
            <a:off x="590550" y="1280160"/>
            <a:ext cx="8553450" cy="228600"/>
          </a:xfrm>
          <a:custGeom>
            <a:avLst/>
            <a:gdLst/>
            <a:ahLst/>
            <a:cxnLst/>
            <a:rect l="l" t="t" r="r" b="b"/>
            <a:pathLst>
              <a:path w="8553450" h="228600">
                <a:moveTo>
                  <a:pt x="0" y="0"/>
                </a:moveTo>
                <a:lnTo>
                  <a:pt x="8553450" y="0"/>
                </a:lnTo>
                <a:lnTo>
                  <a:pt x="8553450" y="228600"/>
                </a:lnTo>
                <a:lnTo>
                  <a:pt x="0" y="228600"/>
                </a:lnTo>
                <a:lnTo>
                  <a:pt x="0" y="0"/>
                </a:lnTo>
                <a:close/>
              </a:path>
            </a:pathLst>
          </a:custGeom>
          <a:solidFill>
            <a:srgbClr val="53548A"/>
          </a:solidFill>
        </p:spPr>
        <p:txBody>
          <a:bodyPr wrap="square" lIns="0" tIns="0" rIns="0" bIns="0" rtlCol="0"/>
          <a:lstStyle/>
          <a:p>
            <a:endParaRPr/>
          </a:p>
        </p:txBody>
      </p:sp>
      <p:sp>
        <p:nvSpPr>
          <p:cNvPr id="6" name="object 6"/>
          <p:cNvSpPr/>
          <p:nvPr/>
        </p:nvSpPr>
        <p:spPr>
          <a:xfrm>
            <a:off x="590550" y="1280160"/>
            <a:ext cx="8553450" cy="228600"/>
          </a:xfrm>
          <a:custGeom>
            <a:avLst/>
            <a:gdLst/>
            <a:ahLst/>
            <a:cxnLst/>
            <a:rect l="l" t="t" r="r" b="b"/>
            <a:pathLst>
              <a:path w="8553450" h="228600">
                <a:moveTo>
                  <a:pt x="0" y="0"/>
                </a:moveTo>
                <a:lnTo>
                  <a:pt x="8553450" y="0"/>
                </a:lnTo>
                <a:lnTo>
                  <a:pt x="8553450" y="228600"/>
                </a:lnTo>
                <a:lnTo>
                  <a:pt x="0" y="228600"/>
                </a:lnTo>
                <a:lnTo>
                  <a:pt x="0" y="0"/>
                </a:lnTo>
                <a:close/>
              </a:path>
            </a:pathLst>
          </a:custGeom>
          <a:solidFill>
            <a:srgbClr val="53548A"/>
          </a:solidFill>
        </p:spPr>
        <p:txBody>
          <a:bodyPr wrap="square" lIns="0" tIns="0" rIns="0" bIns="0" rtlCol="0"/>
          <a:lstStyle/>
          <a:p>
            <a:endParaRPr/>
          </a:p>
        </p:txBody>
      </p:sp>
      <p:sp>
        <p:nvSpPr>
          <p:cNvPr id="7" name="object 7"/>
          <p:cNvSpPr/>
          <p:nvPr/>
        </p:nvSpPr>
        <p:spPr>
          <a:xfrm>
            <a:off x="722376" y="6227064"/>
            <a:ext cx="8080248" cy="97535"/>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762000" y="6248400"/>
            <a:ext cx="8001000" cy="0"/>
          </a:xfrm>
          <a:custGeom>
            <a:avLst/>
            <a:gdLst/>
            <a:ahLst/>
            <a:cxnLst/>
            <a:rect l="l" t="t" r="r" b="b"/>
            <a:pathLst>
              <a:path w="8001000">
                <a:moveTo>
                  <a:pt x="0" y="0"/>
                </a:moveTo>
                <a:lnTo>
                  <a:pt x="8001000" y="0"/>
                </a:lnTo>
              </a:path>
            </a:pathLst>
          </a:custGeom>
          <a:ln w="19050">
            <a:solidFill>
              <a:srgbClr val="53548A"/>
            </a:solidFill>
          </a:ln>
        </p:spPr>
        <p:txBody>
          <a:bodyPr wrap="square" lIns="0" tIns="0" rIns="0" bIns="0" rtlCol="0"/>
          <a:lstStyle/>
          <a:p>
            <a:endParaRPr/>
          </a:p>
        </p:txBody>
      </p:sp>
      <p:sp>
        <p:nvSpPr>
          <p:cNvPr id="9" name="object 9"/>
          <p:cNvSpPr txBox="1">
            <a:spLocks noGrp="1"/>
          </p:cNvSpPr>
          <p:nvPr>
            <p:ph type="title"/>
          </p:nvPr>
        </p:nvSpPr>
        <p:spPr>
          <a:prstGeom prst="rect">
            <a:avLst/>
          </a:prstGeom>
        </p:spPr>
        <p:txBody>
          <a:bodyPr vert="horz" wrap="square" lIns="0" tIns="12700" rIns="0" bIns="0" rtlCol="0">
            <a:spAutoFit/>
          </a:bodyPr>
          <a:lstStyle/>
          <a:p>
            <a:pPr marL="3295015" marR="5080" indent="-3055620">
              <a:lnSpc>
                <a:spcPct val="100000"/>
              </a:lnSpc>
              <a:spcBef>
                <a:spcPts val="100"/>
              </a:spcBef>
            </a:pPr>
            <a:r>
              <a:rPr spc="-5" dirty="0"/>
              <a:t>Using Asymptotic Notation to Describe</a:t>
            </a:r>
            <a:r>
              <a:rPr spc="-110" dirty="0"/>
              <a:t> </a:t>
            </a:r>
            <a:r>
              <a:rPr spc="-5" dirty="0"/>
              <a:t>Runtimes  Summary</a:t>
            </a:r>
          </a:p>
        </p:txBody>
      </p:sp>
      <p:sp>
        <p:nvSpPr>
          <p:cNvPr id="10" name="object 10"/>
          <p:cNvSpPr txBox="1"/>
          <p:nvPr/>
        </p:nvSpPr>
        <p:spPr>
          <a:xfrm>
            <a:off x="688340" y="1470152"/>
            <a:ext cx="7244715" cy="4512310"/>
          </a:xfrm>
          <a:prstGeom prst="rect">
            <a:avLst/>
          </a:prstGeom>
        </p:spPr>
        <p:txBody>
          <a:bodyPr vert="horz" wrap="square" lIns="0" tIns="52069" rIns="0" bIns="0" rtlCol="0">
            <a:spAutoFit/>
          </a:bodyPr>
          <a:lstStyle/>
          <a:p>
            <a:pPr marL="332740" indent="-320040">
              <a:lnSpc>
                <a:spcPct val="100000"/>
              </a:lnSpc>
              <a:spcBef>
                <a:spcPts val="409"/>
              </a:spcBef>
              <a:buClr>
                <a:srgbClr val="438086"/>
              </a:buClr>
              <a:buSzPct val="60416"/>
              <a:buFont typeface="Wingdings"/>
              <a:buChar char=""/>
              <a:tabLst>
                <a:tab pos="332740" algn="l"/>
              </a:tabLst>
            </a:pPr>
            <a:r>
              <a:rPr sz="2400" spc="-5" dirty="0">
                <a:latin typeface="Times New Roman"/>
                <a:cs typeface="Times New Roman"/>
              </a:rPr>
              <a:t>“</a:t>
            </a:r>
            <a:r>
              <a:rPr sz="2400" spc="-5" dirty="0">
                <a:solidFill>
                  <a:srgbClr val="FF0000"/>
                </a:solidFill>
                <a:latin typeface="Times New Roman"/>
                <a:cs typeface="Times New Roman"/>
              </a:rPr>
              <a:t>The </a:t>
            </a:r>
            <a:r>
              <a:rPr sz="2400" u="heavy" spc="-5" dirty="0">
                <a:solidFill>
                  <a:srgbClr val="FF0000"/>
                </a:solidFill>
                <a:uFill>
                  <a:solidFill>
                    <a:srgbClr val="FF0000"/>
                  </a:solidFill>
                </a:uFill>
                <a:latin typeface="Times New Roman"/>
                <a:cs typeface="Times New Roman"/>
              </a:rPr>
              <a:t>worst </a:t>
            </a:r>
            <a:r>
              <a:rPr sz="2400" u="heavy" dirty="0">
                <a:solidFill>
                  <a:srgbClr val="FF0000"/>
                </a:solidFill>
                <a:uFill>
                  <a:solidFill>
                    <a:srgbClr val="FF0000"/>
                  </a:solidFill>
                </a:uFill>
                <a:latin typeface="Times New Roman"/>
                <a:cs typeface="Times New Roman"/>
              </a:rPr>
              <a:t>case</a:t>
            </a:r>
            <a:r>
              <a:rPr sz="2400" dirty="0">
                <a:solidFill>
                  <a:srgbClr val="FF0000"/>
                </a:solidFill>
                <a:latin typeface="Times New Roman"/>
                <a:cs typeface="Times New Roman"/>
              </a:rPr>
              <a:t> </a:t>
            </a:r>
            <a:r>
              <a:rPr sz="2400" spc="-5" dirty="0">
                <a:solidFill>
                  <a:srgbClr val="FF0000"/>
                </a:solidFill>
                <a:latin typeface="Times New Roman"/>
                <a:cs typeface="Times New Roman"/>
              </a:rPr>
              <a:t>runtime </a:t>
            </a:r>
            <a:r>
              <a:rPr sz="2400" dirty="0">
                <a:solidFill>
                  <a:srgbClr val="FF0000"/>
                </a:solidFill>
                <a:latin typeface="Times New Roman"/>
                <a:cs typeface="Times New Roman"/>
              </a:rPr>
              <a:t>of </a:t>
            </a:r>
            <a:r>
              <a:rPr sz="2400" spc="-5" dirty="0">
                <a:solidFill>
                  <a:srgbClr val="FF0000"/>
                </a:solidFill>
                <a:latin typeface="Times New Roman"/>
                <a:cs typeface="Times New Roman"/>
              </a:rPr>
              <a:t>Insertion Sort </a:t>
            </a:r>
            <a:r>
              <a:rPr sz="2400" spc="15" dirty="0">
                <a:solidFill>
                  <a:srgbClr val="FF0000"/>
                </a:solidFill>
                <a:latin typeface="Times New Roman"/>
                <a:cs typeface="Times New Roman"/>
              </a:rPr>
              <a:t>is</a:t>
            </a:r>
            <a:r>
              <a:rPr sz="2400" spc="-114" dirty="0">
                <a:solidFill>
                  <a:srgbClr val="FF0000"/>
                </a:solidFill>
                <a:latin typeface="Times New Roman"/>
                <a:cs typeface="Times New Roman"/>
              </a:rPr>
              <a:t> </a:t>
            </a:r>
            <a:r>
              <a:rPr sz="2400" spc="-5" dirty="0">
                <a:solidFill>
                  <a:srgbClr val="0000FF"/>
                </a:solidFill>
                <a:latin typeface="Times New Roman"/>
                <a:cs typeface="Times New Roman"/>
              </a:rPr>
              <a:t>O(n</a:t>
            </a:r>
            <a:r>
              <a:rPr sz="2400" spc="-7" baseline="24305" dirty="0">
                <a:solidFill>
                  <a:srgbClr val="0000FF"/>
                </a:solidFill>
                <a:latin typeface="Times New Roman"/>
                <a:cs typeface="Times New Roman"/>
              </a:rPr>
              <a:t>2</a:t>
            </a:r>
            <a:r>
              <a:rPr sz="2400" spc="-5" dirty="0">
                <a:solidFill>
                  <a:srgbClr val="0000FF"/>
                </a:solidFill>
                <a:latin typeface="Times New Roman"/>
                <a:cs typeface="Times New Roman"/>
              </a:rPr>
              <a:t>)</a:t>
            </a:r>
            <a:r>
              <a:rPr sz="2400" spc="-5" dirty="0">
                <a:latin typeface="Times New Roman"/>
                <a:cs typeface="Times New Roman"/>
              </a:rPr>
              <a:t>”</a:t>
            </a:r>
            <a:endParaRPr sz="2400">
              <a:latin typeface="Times New Roman"/>
              <a:cs typeface="Times New Roman"/>
            </a:endParaRPr>
          </a:p>
          <a:p>
            <a:pPr marL="652780" lvl="1" indent="-274320">
              <a:lnSpc>
                <a:spcPct val="100000"/>
              </a:lnSpc>
              <a:spcBef>
                <a:spcPts val="310"/>
              </a:spcBef>
              <a:buClr>
                <a:srgbClr val="53548A"/>
              </a:buClr>
              <a:buSzPct val="68750"/>
              <a:buFont typeface="Wingdings"/>
              <a:buChar char=""/>
              <a:tabLst>
                <a:tab pos="652780" algn="l"/>
              </a:tabLst>
            </a:pPr>
            <a:r>
              <a:rPr sz="2400" spc="-5" dirty="0">
                <a:latin typeface="Times New Roman"/>
                <a:cs typeface="Times New Roman"/>
              </a:rPr>
              <a:t>Also implies: “</a:t>
            </a:r>
            <a:r>
              <a:rPr sz="2400" spc="-5" dirty="0">
                <a:solidFill>
                  <a:srgbClr val="FF0000"/>
                </a:solidFill>
                <a:latin typeface="Times New Roman"/>
                <a:cs typeface="Times New Roman"/>
              </a:rPr>
              <a:t>The runtime </a:t>
            </a:r>
            <a:r>
              <a:rPr sz="2400" dirty="0">
                <a:solidFill>
                  <a:srgbClr val="FF0000"/>
                </a:solidFill>
                <a:latin typeface="Times New Roman"/>
                <a:cs typeface="Times New Roman"/>
              </a:rPr>
              <a:t>of Insertion </a:t>
            </a:r>
            <a:r>
              <a:rPr sz="2400" spc="-5" dirty="0">
                <a:solidFill>
                  <a:srgbClr val="FF0000"/>
                </a:solidFill>
                <a:latin typeface="Times New Roman"/>
                <a:cs typeface="Times New Roman"/>
              </a:rPr>
              <a:t>Sort </a:t>
            </a:r>
            <a:r>
              <a:rPr sz="2400" dirty="0">
                <a:solidFill>
                  <a:srgbClr val="FF0000"/>
                </a:solidFill>
                <a:latin typeface="Times New Roman"/>
                <a:cs typeface="Times New Roman"/>
              </a:rPr>
              <a:t>is</a:t>
            </a:r>
            <a:r>
              <a:rPr sz="2400" spc="-85" dirty="0">
                <a:solidFill>
                  <a:srgbClr val="FF0000"/>
                </a:solidFill>
                <a:latin typeface="Times New Roman"/>
                <a:cs typeface="Times New Roman"/>
              </a:rPr>
              <a:t> </a:t>
            </a:r>
            <a:r>
              <a:rPr sz="2400" spc="-5" dirty="0">
                <a:solidFill>
                  <a:srgbClr val="0000FF"/>
                </a:solidFill>
                <a:latin typeface="Times New Roman"/>
                <a:cs typeface="Times New Roman"/>
              </a:rPr>
              <a:t>O(n</a:t>
            </a:r>
            <a:r>
              <a:rPr sz="2400" spc="-7" baseline="24305" dirty="0">
                <a:solidFill>
                  <a:srgbClr val="0000FF"/>
                </a:solidFill>
                <a:latin typeface="Times New Roman"/>
                <a:cs typeface="Times New Roman"/>
              </a:rPr>
              <a:t>2</a:t>
            </a:r>
            <a:r>
              <a:rPr sz="2400" spc="-5" dirty="0">
                <a:solidFill>
                  <a:srgbClr val="0000FF"/>
                </a:solidFill>
                <a:latin typeface="Times New Roman"/>
                <a:cs typeface="Times New Roman"/>
              </a:rPr>
              <a:t>)</a:t>
            </a:r>
            <a:r>
              <a:rPr sz="2400" spc="-5" dirty="0">
                <a:latin typeface="Times New Roman"/>
                <a:cs typeface="Times New Roman"/>
              </a:rPr>
              <a:t>”</a:t>
            </a:r>
            <a:endParaRPr sz="2400">
              <a:latin typeface="Times New Roman"/>
              <a:cs typeface="Times New Roman"/>
            </a:endParaRPr>
          </a:p>
          <a:p>
            <a:pPr lvl="1">
              <a:lnSpc>
                <a:spcPct val="100000"/>
              </a:lnSpc>
              <a:spcBef>
                <a:spcPts val="10"/>
              </a:spcBef>
              <a:buClr>
                <a:srgbClr val="53548A"/>
              </a:buClr>
              <a:buFont typeface="Wingdings"/>
              <a:buChar char=""/>
            </a:pPr>
            <a:endParaRPr sz="3050">
              <a:latin typeface="Times New Roman"/>
              <a:cs typeface="Times New Roman"/>
            </a:endParaRPr>
          </a:p>
          <a:p>
            <a:pPr marL="332740" indent="-320040">
              <a:lnSpc>
                <a:spcPct val="100000"/>
              </a:lnSpc>
              <a:buClr>
                <a:srgbClr val="438086"/>
              </a:buClr>
              <a:buSzPct val="60416"/>
              <a:buFont typeface="Wingdings"/>
              <a:buChar char=""/>
              <a:tabLst>
                <a:tab pos="332740" algn="l"/>
              </a:tabLst>
            </a:pPr>
            <a:r>
              <a:rPr sz="2400" spc="-5" dirty="0">
                <a:latin typeface="Times New Roman"/>
                <a:cs typeface="Times New Roman"/>
              </a:rPr>
              <a:t>“</a:t>
            </a:r>
            <a:r>
              <a:rPr sz="2400" spc="-5" dirty="0">
                <a:solidFill>
                  <a:srgbClr val="FF0000"/>
                </a:solidFill>
                <a:latin typeface="Times New Roman"/>
                <a:cs typeface="Times New Roman"/>
              </a:rPr>
              <a:t>The </a:t>
            </a:r>
            <a:r>
              <a:rPr sz="2400" u="heavy" dirty="0">
                <a:solidFill>
                  <a:srgbClr val="FF0000"/>
                </a:solidFill>
                <a:uFill>
                  <a:solidFill>
                    <a:srgbClr val="FF0000"/>
                  </a:solidFill>
                </a:uFill>
                <a:latin typeface="Times New Roman"/>
                <a:cs typeface="Times New Roman"/>
              </a:rPr>
              <a:t>best-case</a:t>
            </a:r>
            <a:r>
              <a:rPr sz="2400" dirty="0">
                <a:solidFill>
                  <a:srgbClr val="FF0000"/>
                </a:solidFill>
                <a:latin typeface="Times New Roman"/>
                <a:cs typeface="Times New Roman"/>
              </a:rPr>
              <a:t> </a:t>
            </a:r>
            <a:r>
              <a:rPr sz="2400" spc="-5" dirty="0">
                <a:solidFill>
                  <a:srgbClr val="FF0000"/>
                </a:solidFill>
                <a:latin typeface="Times New Roman"/>
                <a:cs typeface="Times New Roman"/>
              </a:rPr>
              <a:t>runtime </a:t>
            </a:r>
            <a:r>
              <a:rPr sz="2400" dirty="0">
                <a:solidFill>
                  <a:srgbClr val="FF0000"/>
                </a:solidFill>
                <a:latin typeface="Times New Roman"/>
                <a:cs typeface="Times New Roman"/>
              </a:rPr>
              <a:t>of </a:t>
            </a:r>
            <a:r>
              <a:rPr sz="2400" spc="-5" dirty="0">
                <a:solidFill>
                  <a:srgbClr val="FF0000"/>
                </a:solidFill>
                <a:latin typeface="Times New Roman"/>
                <a:cs typeface="Times New Roman"/>
              </a:rPr>
              <a:t>Insertion Sort </a:t>
            </a:r>
            <a:r>
              <a:rPr sz="2400" spc="15" dirty="0">
                <a:solidFill>
                  <a:srgbClr val="FF0000"/>
                </a:solidFill>
                <a:latin typeface="Times New Roman"/>
                <a:cs typeface="Times New Roman"/>
              </a:rPr>
              <a:t>is</a:t>
            </a:r>
            <a:r>
              <a:rPr sz="2400" spc="-145" dirty="0">
                <a:solidFill>
                  <a:srgbClr val="FF0000"/>
                </a:solidFill>
                <a:latin typeface="Times New Roman"/>
                <a:cs typeface="Times New Roman"/>
              </a:rPr>
              <a:t> </a:t>
            </a:r>
            <a:r>
              <a:rPr sz="2400" dirty="0">
                <a:solidFill>
                  <a:srgbClr val="0000FF"/>
                </a:solidFill>
                <a:latin typeface="Symbol"/>
                <a:cs typeface="Symbol"/>
              </a:rPr>
              <a:t></a:t>
            </a:r>
            <a:r>
              <a:rPr sz="2400" dirty="0">
                <a:solidFill>
                  <a:srgbClr val="0000FF"/>
                </a:solidFill>
                <a:latin typeface="Times New Roman"/>
                <a:cs typeface="Times New Roman"/>
              </a:rPr>
              <a:t>(n)</a:t>
            </a:r>
            <a:r>
              <a:rPr sz="2400" dirty="0">
                <a:latin typeface="Times New Roman"/>
                <a:cs typeface="Times New Roman"/>
              </a:rPr>
              <a:t>”</a:t>
            </a:r>
            <a:endParaRPr sz="2400">
              <a:latin typeface="Times New Roman"/>
              <a:cs typeface="Times New Roman"/>
            </a:endParaRPr>
          </a:p>
          <a:p>
            <a:pPr marL="619125" lvl="1" indent="-286385">
              <a:lnSpc>
                <a:spcPct val="100000"/>
              </a:lnSpc>
              <a:spcBef>
                <a:spcPts val="315"/>
              </a:spcBef>
              <a:buClr>
                <a:srgbClr val="53548A"/>
              </a:buClr>
              <a:buSzPct val="68750"/>
              <a:buFont typeface="Wingdings"/>
              <a:buChar char=""/>
              <a:tabLst>
                <a:tab pos="619760" algn="l"/>
              </a:tabLst>
            </a:pPr>
            <a:r>
              <a:rPr sz="2400" spc="-5" dirty="0">
                <a:latin typeface="Times New Roman"/>
                <a:cs typeface="Times New Roman"/>
              </a:rPr>
              <a:t>Also implies: “</a:t>
            </a:r>
            <a:r>
              <a:rPr sz="2400" spc="-5" dirty="0">
                <a:solidFill>
                  <a:srgbClr val="FF0000"/>
                </a:solidFill>
                <a:latin typeface="Times New Roman"/>
                <a:cs typeface="Times New Roman"/>
              </a:rPr>
              <a:t>The runtime </a:t>
            </a:r>
            <a:r>
              <a:rPr sz="2400" dirty="0">
                <a:solidFill>
                  <a:srgbClr val="FF0000"/>
                </a:solidFill>
                <a:latin typeface="Times New Roman"/>
                <a:cs typeface="Times New Roman"/>
              </a:rPr>
              <a:t>of Insertion </a:t>
            </a:r>
            <a:r>
              <a:rPr sz="2400" spc="-5" dirty="0">
                <a:solidFill>
                  <a:srgbClr val="FF0000"/>
                </a:solidFill>
                <a:latin typeface="Times New Roman"/>
                <a:cs typeface="Times New Roman"/>
              </a:rPr>
              <a:t>Sort </a:t>
            </a:r>
            <a:r>
              <a:rPr sz="2400" dirty="0">
                <a:solidFill>
                  <a:srgbClr val="FF0000"/>
                </a:solidFill>
                <a:latin typeface="Times New Roman"/>
                <a:cs typeface="Times New Roman"/>
              </a:rPr>
              <a:t>is</a:t>
            </a:r>
            <a:r>
              <a:rPr sz="2400" spc="-100" dirty="0">
                <a:solidFill>
                  <a:srgbClr val="FF0000"/>
                </a:solidFill>
                <a:latin typeface="Times New Roman"/>
                <a:cs typeface="Times New Roman"/>
              </a:rPr>
              <a:t> </a:t>
            </a:r>
            <a:r>
              <a:rPr sz="2400" dirty="0">
                <a:solidFill>
                  <a:srgbClr val="0000FF"/>
                </a:solidFill>
                <a:latin typeface="Symbol"/>
                <a:cs typeface="Symbol"/>
              </a:rPr>
              <a:t></a:t>
            </a:r>
            <a:r>
              <a:rPr sz="2400" dirty="0">
                <a:solidFill>
                  <a:srgbClr val="0000FF"/>
                </a:solidFill>
                <a:latin typeface="Times New Roman"/>
                <a:cs typeface="Times New Roman"/>
              </a:rPr>
              <a:t>(n)</a:t>
            </a:r>
            <a:r>
              <a:rPr sz="2400" dirty="0">
                <a:latin typeface="Times New Roman"/>
                <a:cs typeface="Times New Roman"/>
              </a:rPr>
              <a:t>”</a:t>
            </a:r>
            <a:endParaRPr sz="2400">
              <a:latin typeface="Times New Roman"/>
              <a:cs typeface="Times New Roman"/>
            </a:endParaRPr>
          </a:p>
          <a:p>
            <a:pPr>
              <a:lnSpc>
                <a:spcPct val="100000"/>
              </a:lnSpc>
              <a:spcBef>
                <a:spcPts val="50"/>
              </a:spcBef>
            </a:pPr>
            <a:endParaRPr sz="3000">
              <a:latin typeface="Times New Roman"/>
              <a:cs typeface="Times New Roman"/>
            </a:endParaRPr>
          </a:p>
          <a:p>
            <a:pPr marL="332740" indent="-320040">
              <a:lnSpc>
                <a:spcPct val="100000"/>
              </a:lnSpc>
              <a:spcBef>
                <a:spcPts val="5"/>
              </a:spcBef>
              <a:buClr>
                <a:srgbClr val="438086"/>
              </a:buClr>
              <a:buSzPct val="60416"/>
              <a:buFont typeface="Wingdings"/>
              <a:buChar char=""/>
              <a:tabLst>
                <a:tab pos="332740" algn="l"/>
              </a:tabLst>
            </a:pPr>
            <a:r>
              <a:rPr sz="2400" spc="-5" dirty="0">
                <a:latin typeface="Times New Roman"/>
                <a:cs typeface="Times New Roman"/>
              </a:rPr>
              <a:t>“</a:t>
            </a:r>
            <a:r>
              <a:rPr sz="2400" spc="-5" dirty="0">
                <a:solidFill>
                  <a:srgbClr val="FF0000"/>
                </a:solidFill>
                <a:latin typeface="Times New Roman"/>
                <a:cs typeface="Times New Roman"/>
              </a:rPr>
              <a:t>The </a:t>
            </a:r>
            <a:r>
              <a:rPr sz="2400" u="heavy" spc="-5" dirty="0">
                <a:solidFill>
                  <a:srgbClr val="FF0000"/>
                </a:solidFill>
                <a:uFill>
                  <a:solidFill>
                    <a:srgbClr val="FF0000"/>
                  </a:solidFill>
                </a:uFill>
                <a:latin typeface="Times New Roman"/>
                <a:cs typeface="Times New Roman"/>
              </a:rPr>
              <a:t>worst </a:t>
            </a:r>
            <a:r>
              <a:rPr sz="2400" u="heavy" dirty="0">
                <a:solidFill>
                  <a:srgbClr val="FF0000"/>
                </a:solidFill>
                <a:uFill>
                  <a:solidFill>
                    <a:srgbClr val="FF0000"/>
                  </a:solidFill>
                </a:uFill>
                <a:latin typeface="Times New Roman"/>
                <a:cs typeface="Times New Roman"/>
              </a:rPr>
              <a:t>case</a:t>
            </a:r>
            <a:r>
              <a:rPr sz="2400" dirty="0">
                <a:solidFill>
                  <a:srgbClr val="FF0000"/>
                </a:solidFill>
                <a:latin typeface="Times New Roman"/>
                <a:cs typeface="Times New Roman"/>
              </a:rPr>
              <a:t> </a:t>
            </a:r>
            <a:r>
              <a:rPr sz="2400" spc="-5" dirty="0">
                <a:solidFill>
                  <a:srgbClr val="FF0000"/>
                </a:solidFill>
                <a:latin typeface="Times New Roman"/>
                <a:cs typeface="Times New Roman"/>
              </a:rPr>
              <a:t>runtime </a:t>
            </a:r>
            <a:r>
              <a:rPr sz="2400" dirty="0">
                <a:solidFill>
                  <a:srgbClr val="FF0000"/>
                </a:solidFill>
                <a:latin typeface="Times New Roman"/>
                <a:cs typeface="Times New Roman"/>
              </a:rPr>
              <a:t>of </a:t>
            </a:r>
            <a:r>
              <a:rPr sz="2400" spc="-5" dirty="0">
                <a:solidFill>
                  <a:srgbClr val="FF0000"/>
                </a:solidFill>
                <a:latin typeface="Times New Roman"/>
                <a:cs typeface="Times New Roman"/>
              </a:rPr>
              <a:t>Insertion Sort </a:t>
            </a:r>
            <a:r>
              <a:rPr sz="2400" spc="15" dirty="0">
                <a:solidFill>
                  <a:srgbClr val="FF0000"/>
                </a:solidFill>
                <a:latin typeface="Times New Roman"/>
                <a:cs typeface="Times New Roman"/>
              </a:rPr>
              <a:t>is</a:t>
            </a:r>
            <a:r>
              <a:rPr sz="2400" spc="-114" dirty="0">
                <a:solidFill>
                  <a:srgbClr val="FF0000"/>
                </a:solidFill>
                <a:latin typeface="Times New Roman"/>
                <a:cs typeface="Times New Roman"/>
              </a:rPr>
              <a:t> </a:t>
            </a:r>
            <a:r>
              <a:rPr sz="2400" spc="-5" dirty="0">
                <a:solidFill>
                  <a:srgbClr val="0000FF"/>
                </a:solidFill>
                <a:latin typeface="Symbol"/>
                <a:cs typeface="Symbol"/>
              </a:rPr>
              <a:t></a:t>
            </a:r>
            <a:r>
              <a:rPr sz="2400" spc="-5" dirty="0">
                <a:solidFill>
                  <a:srgbClr val="0000FF"/>
                </a:solidFill>
                <a:latin typeface="Times New Roman"/>
                <a:cs typeface="Times New Roman"/>
              </a:rPr>
              <a:t>(n</a:t>
            </a:r>
            <a:r>
              <a:rPr sz="2400" spc="-7" baseline="24305" dirty="0">
                <a:solidFill>
                  <a:srgbClr val="0000FF"/>
                </a:solidFill>
                <a:latin typeface="Times New Roman"/>
                <a:cs typeface="Times New Roman"/>
              </a:rPr>
              <a:t>2</a:t>
            </a:r>
            <a:r>
              <a:rPr sz="2400" spc="-5" dirty="0">
                <a:solidFill>
                  <a:srgbClr val="0000FF"/>
                </a:solidFill>
                <a:latin typeface="Times New Roman"/>
                <a:cs typeface="Times New Roman"/>
              </a:rPr>
              <a:t>)</a:t>
            </a:r>
            <a:r>
              <a:rPr sz="2400" spc="-5" dirty="0">
                <a:latin typeface="Times New Roman"/>
                <a:cs typeface="Times New Roman"/>
              </a:rPr>
              <a:t>”</a:t>
            </a:r>
            <a:endParaRPr sz="2400">
              <a:latin typeface="Times New Roman"/>
              <a:cs typeface="Times New Roman"/>
            </a:endParaRPr>
          </a:p>
          <a:p>
            <a:pPr marL="652780" lvl="1" indent="-274320">
              <a:lnSpc>
                <a:spcPct val="100000"/>
              </a:lnSpc>
              <a:spcBef>
                <a:spcPts val="310"/>
              </a:spcBef>
              <a:buClr>
                <a:srgbClr val="53548A"/>
              </a:buClr>
              <a:buSzPct val="68750"/>
              <a:buFont typeface="Wingdings"/>
              <a:buChar char=""/>
              <a:tabLst>
                <a:tab pos="652780" algn="l"/>
              </a:tabLst>
            </a:pPr>
            <a:r>
              <a:rPr sz="2400" spc="-5" dirty="0">
                <a:latin typeface="Times New Roman"/>
                <a:cs typeface="Times New Roman"/>
              </a:rPr>
              <a:t>But: “</a:t>
            </a:r>
            <a:r>
              <a:rPr sz="2400" spc="-5" dirty="0">
                <a:solidFill>
                  <a:srgbClr val="FF0000"/>
                </a:solidFill>
                <a:latin typeface="Times New Roman"/>
                <a:cs typeface="Times New Roman"/>
              </a:rPr>
              <a:t>The runtime </a:t>
            </a:r>
            <a:r>
              <a:rPr sz="2400" dirty="0">
                <a:solidFill>
                  <a:srgbClr val="FF0000"/>
                </a:solidFill>
                <a:latin typeface="Times New Roman"/>
                <a:cs typeface="Times New Roman"/>
              </a:rPr>
              <a:t>of Insertion </a:t>
            </a:r>
            <a:r>
              <a:rPr sz="2400" spc="-5" dirty="0">
                <a:solidFill>
                  <a:srgbClr val="FF0000"/>
                </a:solidFill>
                <a:latin typeface="Times New Roman"/>
                <a:cs typeface="Times New Roman"/>
              </a:rPr>
              <a:t>Sort </a:t>
            </a:r>
            <a:r>
              <a:rPr sz="2400" dirty="0">
                <a:solidFill>
                  <a:srgbClr val="FF0000"/>
                </a:solidFill>
                <a:latin typeface="Times New Roman"/>
                <a:cs typeface="Times New Roman"/>
              </a:rPr>
              <a:t>is not</a:t>
            </a:r>
            <a:r>
              <a:rPr sz="2400" spc="-110" dirty="0">
                <a:solidFill>
                  <a:srgbClr val="FF0000"/>
                </a:solidFill>
                <a:latin typeface="Times New Roman"/>
                <a:cs typeface="Times New Roman"/>
              </a:rPr>
              <a:t> </a:t>
            </a:r>
            <a:r>
              <a:rPr sz="2400" spc="-5" dirty="0">
                <a:solidFill>
                  <a:srgbClr val="0000FF"/>
                </a:solidFill>
                <a:latin typeface="Symbol"/>
                <a:cs typeface="Symbol"/>
              </a:rPr>
              <a:t></a:t>
            </a:r>
            <a:r>
              <a:rPr sz="2400" spc="-5" dirty="0">
                <a:solidFill>
                  <a:srgbClr val="0000FF"/>
                </a:solidFill>
                <a:latin typeface="Times New Roman"/>
                <a:cs typeface="Times New Roman"/>
              </a:rPr>
              <a:t>(n</a:t>
            </a:r>
            <a:r>
              <a:rPr sz="2400" spc="-7" baseline="24305" dirty="0">
                <a:solidFill>
                  <a:srgbClr val="0000FF"/>
                </a:solidFill>
                <a:latin typeface="Times New Roman"/>
                <a:cs typeface="Times New Roman"/>
              </a:rPr>
              <a:t>2</a:t>
            </a:r>
            <a:r>
              <a:rPr sz="2400" spc="-5" dirty="0">
                <a:solidFill>
                  <a:srgbClr val="0000FF"/>
                </a:solidFill>
                <a:latin typeface="Times New Roman"/>
                <a:cs typeface="Times New Roman"/>
              </a:rPr>
              <a:t>)</a:t>
            </a:r>
            <a:r>
              <a:rPr sz="2400" spc="-5" dirty="0">
                <a:latin typeface="Times New Roman"/>
                <a:cs typeface="Times New Roman"/>
              </a:rPr>
              <a:t>”</a:t>
            </a:r>
            <a:endParaRPr sz="2400">
              <a:latin typeface="Times New Roman"/>
              <a:cs typeface="Times New Roman"/>
            </a:endParaRPr>
          </a:p>
          <a:p>
            <a:pPr lvl="1">
              <a:lnSpc>
                <a:spcPct val="100000"/>
              </a:lnSpc>
              <a:spcBef>
                <a:spcPts val="25"/>
              </a:spcBef>
              <a:buClr>
                <a:srgbClr val="53548A"/>
              </a:buClr>
              <a:buFont typeface="Wingdings"/>
              <a:buChar char=""/>
            </a:pPr>
            <a:endParaRPr sz="3200">
              <a:latin typeface="Times New Roman"/>
              <a:cs typeface="Times New Roman"/>
            </a:endParaRPr>
          </a:p>
          <a:p>
            <a:pPr marL="332740" indent="-320040">
              <a:lnSpc>
                <a:spcPct val="100000"/>
              </a:lnSpc>
              <a:spcBef>
                <a:spcPts val="5"/>
              </a:spcBef>
              <a:buClr>
                <a:srgbClr val="438086"/>
              </a:buClr>
              <a:buSzPct val="60416"/>
              <a:buFont typeface="Wingdings"/>
              <a:buChar char=""/>
              <a:tabLst>
                <a:tab pos="332740" algn="l"/>
              </a:tabLst>
            </a:pPr>
            <a:r>
              <a:rPr sz="2400" spc="-5" dirty="0">
                <a:latin typeface="Times New Roman"/>
                <a:cs typeface="Times New Roman"/>
              </a:rPr>
              <a:t>“</a:t>
            </a:r>
            <a:r>
              <a:rPr sz="2400" spc="-5" dirty="0">
                <a:solidFill>
                  <a:srgbClr val="FF0000"/>
                </a:solidFill>
                <a:latin typeface="Times New Roman"/>
                <a:cs typeface="Times New Roman"/>
              </a:rPr>
              <a:t>The </a:t>
            </a:r>
            <a:r>
              <a:rPr sz="2400" u="heavy" spc="-5" dirty="0">
                <a:solidFill>
                  <a:srgbClr val="FF0000"/>
                </a:solidFill>
                <a:uFill>
                  <a:solidFill>
                    <a:srgbClr val="FF0000"/>
                  </a:solidFill>
                </a:uFill>
                <a:latin typeface="Times New Roman"/>
                <a:cs typeface="Times New Roman"/>
              </a:rPr>
              <a:t>best </a:t>
            </a:r>
            <a:r>
              <a:rPr sz="2400" u="heavy" dirty="0">
                <a:solidFill>
                  <a:srgbClr val="FF0000"/>
                </a:solidFill>
                <a:uFill>
                  <a:solidFill>
                    <a:srgbClr val="FF0000"/>
                  </a:solidFill>
                </a:uFill>
                <a:latin typeface="Times New Roman"/>
                <a:cs typeface="Times New Roman"/>
              </a:rPr>
              <a:t>case</a:t>
            </a:r>
            <a:r>
              <a:rPr sz="2400" dirty="0">
                <a:solidFill>
                  <a:srgbClr val="FF0000"/>
                </a:solidFill>
                <a:latin typeface="Times New Roman"/>
                <a:cs typeface="Times New Roman"/>
              </a:rPr>
              <a:t> </a:t>
            </a:r>
            <a:r>
              <a:rPr sz="2400" spc="-5" dirty="0">
                <a:solidFill>
                  <a:srgbClr val="FF0000"/>
                </a:solidFill>
                <a:latin typeface="Times New Roman"/>
                <a:cs typeface="Times New Roman"/>
              </a:rPr>
              <a:t>runtime </a:t>
            </a:r>
            <a:r>
              <a:rPr sz="2400" dirty="0">
                <a:solidFill>
                  <a:srgbClr val="FF0000"/>
                </a:solidFill>
                <a:latin typeface="Times New Roman"/>
                <a:cs typeface="Times New Roman"/>
              </a:rPr>
              <a:t>of </a:t>
            </a:r>
            <a:r>
              <a:rPr sz="2400" spc="-5" dirty="0">
                <a:solidFill>
                  <a:srgbClr val="FF0000"/>
                </a:solidFill>
                <a:latin typeface="Times New Roman"/>
                <a:cs typeface="Times New Roman"/>
              </a:rPr>
              <a:t>Insertion Sort </a:t>
            </a:r>
            <a:r>
              <a:rPr sz="2400" dirty="0">
                <a:solidFill>
                  <a:srgbClr val="FF0000"/>
                </a:solidFill>
                <a:latin typeface="Times New Roman"/>
                <a:cs typeface="Times New Roman"/>
              </a:rPr>
              <a:t>is</a:t>
            </a:r>
            <a:r>
              <a:rPr sz="2400" spc="-90" dirty="0">
                <a:solidFill>
                  <a:srgbClr val="FF0000"/>
                </a:solidFill>
                <a:latin typeface="Times New Roman"/>
                <a:cs typeface="Times New Roman"/>
              </a:rPr>
              <a:t> </a:t>
            </a:r>
            <a:r>
              <a:rPr sz="2400" spc="-5" dirty="0">
                <a:solidFill>
                  <a:srgbClr val="0000FF"/>
                </a:solidFill>
                <a:latin typeface="Symbol"/>
                <a:cs typeface="Symbol"/>
              </a:rPr>
              <a:t></a:t>
            </a:r>
            <a:r>
              <a:rPr sz="2400" spc="-5" dirty="0">
                <a:solidFill>
                  <a:srgbClr val="0000FF"/>
                </a:solidFill>
                <a:latin typeface="Times New Roman"/>
                <a:cs typeface="Times New Roman"/>
              </a:rPr>
              <a:t>(n)</a:t>
            </a:r>
            <a:r>
              <a:rPr sz="2400" spc="-5" dirty="0">
                <a:latin typeface="Times New Roman"/>
                <a:cs typeface="Times New Roman"/>
              </a:rPr>
              <a:t>”</a:t>
            </a:r>
            <a:endParaRPr sz="2400">
              <a:latin typeface="Times New Roman"/>
              <a:cs typeface="Times New Roman"/>
            </a:endParaRPr>
          </a:p>
          <a:p>
            <a:pPr marL="652780" lvl="1" indent="-274320">
              <a:lnSpc>
                <a:spcPct val="100000"/>
              </a:lnSpc>
              <a:spcBef>
                <a:spcPts val="310"/>
              </a:spcBef>
              <a:buClr>
                <a:srgbClr val="53548A"/>
              </a:buClr>
              <a:buSzPct val="68750"/>
              <a:buFont typeface="Wingdings"/>
              <a:buChar char=""/>
              <a:tabLst>
                <a:tab pos="652780" algn="l"/>
              </a:tabLst>
            </a:pPr>
            <a:r>
              <a:rPr sz="2400" spc="-5" dirty="0">
                <a:latin typeface="Times New Roman"/>
                <a:cs typeface="Times New Roman"/>
              </a:rPr>
              <a:t>But: “</a:t>
            </a:r>
            <a:r>
              <a:rPr sz="2400" spc="-5" dirty="0">
                <a:solidFill>
                  <a:srgbClr val="FF0000"/>
                </a:solidFill>
                <a:latin typeface="Times New Roman"/>
                <a:cs typeface="Times New Roman"/>
              </a:rPr>
              <a:t>The runtime </a:t>
            </a:r>
            <a:r>
              <a:rPr sz="2400" dirty="0">
                <a:solidFill>
                  <a:srgbClr val="FF0000"/>
                </a:solidFill>
                <a:latin typeface="Times New Roman"/>
                <a:cs typeface="Times New Roman"/>
              </a:rPr>
              <a:t>of Insertion </a:t>
            </a:r>
            <a:r>
              <a:rPr sz="2400" spc="-5" dirty="0">
                <a:solidFill>
                  <a:srgbClr val="FF0000"/>
                </a:solidFill>
                <a:latin typeface="Times New Roman"/>
                <a:cs typeface="Times New Roman"/>
              </a:rPr>
              <a:t>Sort </a:t>
            </a:r>
            <a:r>
              <a:rPr sz="2400" dirty="0">
                <a:solidFill>
                  <a:srgbClr val="FF0000"/>
                </a:solidFill>
                <a:latin typeface="Times New Roman"/>
                <a:cs typeface="Times New Roman"/>
              </a:rPr>
              <a:t>is not</a:t>
            </a:r>
            <a:r>
              <a:rPr sz="2400" spc="-110" dirty="0">
                <a:solidFill>
                  <a:srgbClr val="FF0000"/>
                </a:solidFill>
                <a:latin typeface="Times New Roman"/>
                <a:cs typeface="Times New Roman"/>
              </a:rPr>
              <a:t> </a:t>
            </a:r>
            <a:r>
              <a:rPr sz="2400" spc="-5" dirty="0">
                <a:solidFill>
                  <a:srgbClr val="0000FF"/>
                </a:solidFill>
                <a:latin typeface="Symbol"/>
                <a:cs typeface="Symbol"/>
              </a:rPr>
              <a:t></a:t>
            </a:r>
            <a:r>
              <a:rPr sz="2400" spc="-5" dirty="0">
                <a:solidFill>
                  <a:srgbClr val="0000FF"/>
                </a:solidFill>
                <a:latin typeface="Times New Roman"/>
                <a:cs typeface="Times New Roman"/>
              </a:rPr>
              <a:t>(n)</a:t>
            </a:r>
            <a:r>
              <a:rPr sz="2400" spc="-5" dirty="0">
                <a:latin typeface="Times New Roman"/>
                <a:cs typeface="Times New Roman"/>
              </a:rPr>
              <a:t>”</a:t>
            </a:r>
            <a:endParaRPr sz="2400">
              <a:latin typeface="Times New Roman"/>
              <a:cs typeface="Times New Roman"/>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1234439"/>
            <a:ext cx="9144000" cy="320040"/>
          </a:xfrm>
          <a:custGeom>
            <a:avLst/>
            <a:gdLst/>
            <a:ahLst/>
            <a:cxnLst/>
            <a:rect l="l" t="t" r="r" b="b"/>
            <a:pathLst>
              <a:path w="9144000" h="320040">
                <a:moveTo>
                  <a:pt x="0" y="320039"/>
                </a:moveTo>
                <a:lnTo>
                  <a:pt x="9144000" y="320039"/>
                </a:lnTo>
                <a:lnTo>
                  <a:pt x="9144000" y="0"/>
                </a:lnTo>
                <a:lnTo>
                  <a:pt x="0" y="0"/>
                </a:lnTo>
                <a:lnTo>
                  <a:pt x="0" y="320039"/>
                </a:lnTo>
                <a:close/>
              </a:path>
            </a:pathLst>
          </a:custGeom>
          <a:solidFill>
            <a:srgbClr val="FFFFFF"/>
          </a:solidFill>
        </p:spPr>
        <p:txBody>
          <a:bodyPr wrap="square" lIns="0" tIns="0" rIns="0" bIns="0" rtlCol="0"/>
          <a:lstStyle/>
          <a:p>
            <a:endParaRPr/>
          </a:p>
        </p:txBody>
      </p:sp>
      <p:sp>
        <p:nvSpPr>
          <p:cNvPr id="3" name="object 3"/>
          <p:cNvSpPr/>
          <p:nvPr/>
        </p:nvSpPr>
        <p:spPr>
          <a:xfrm>
            <a:off x="0" y="1280160"/>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438086"/>
          </a:solidFill>
        </p:spPr>
        <p:txBody>
          <a:bodyPr wrap="square" lIns="0" tIns="0" rIns="0" bIns="0" rtlCol="0"/>
          <a:lstStyle/>
          <a:p>
            <a:endParaRPr/>
          </a:p>
        </p:txBody>
      </p:sp>
      <p:sp>
        <p:nvSpPr>
          <p:cNvPr id="4" name="object 4"/>
          <p:cNvSpPr/>
          <p:nvPr/>
        </p:nvSpPr>
        <p:spPr>
          <a:xfrm>
            <a:off x="0" y="1280160"/>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438086"/>
          </a:solidFill>
        </p:spPr>
        <p:txBody>
          <a:bodyPr wrap="square" lIns="0" tIns="0" rIns="0" bIns="0" rtlCol="0"/>
          <a:lstStyle/>
          <a:p>
            <a:endParaRPr/>
          </a:p>
        </p:txBody>
      </p:sp>
      <p:sp>
        <p:nvSpPr>
          <p:cNvPr id="5" name="object 5"/>
          <p:cNvSpPr/>
          <p:nvPr/>
        </p:nvSpPr>
        <p:spPr>
          <a:xfrm>
            <a:off x="590550" y="1280160"/>
            <a:ext cx="8553450" cy="228600"/>
          </a:xfrm>
          <a:custGeom>
            <a:avLst/>
            <a:gdLst/>
            <a:ahLst/>
            <a:cxnLst/>
            <a:rect l="l" t="t" r="r" b="b"/>
            <a:pathLst>
              <a:path w="8553450" h="228600">
                <a:moveTo>
                  <a:pt x="0" y="0"/>
                </a:moveTo>
                <a:lnTo>
                  <a:pt x="8553450" y="0"/>
                </a:lnTo>
                <a:lnTo>
                  <a:pt x="8553450" y="228600"/>
                </a:lnTo>
                <a:lnTo>
                  <a:pt x="0" y="228600"/>
                </a:lnTo>
                <a:lnTo>
                  <a:pt x="0" y="0"/>
                </a:lnTo>
                <a:close/>
              </a:path>
            </a:pathLst>
          </a:custGeom>
          <a:solidFill>
            <a:srgbClr val="53548A"/>
          </a:solidFill>
        </p:spPr>
        <p:txBody>
          <a:bodyPr wrap="square" lIns="0" tIns="0" rIns="0" bIns="0" rtlCol="0"/>
          <a:lstStyle/>
          <a:p>
            <a:endParaRPr/>
          </a:p>
        </p:txBody>
      </p:sp>
      <p:sp>
        <p:nvSpPr>
          <p:cNvPr id="6" name="object 6"/>
          <p:cNvSpPr/>
          <p:nvPr/>
        </p:nvSpPr>
        <p:spPr>
          <a:xfrm>
            <a:off x="590550" y="1280160"/>
            <a:ext cx="8553450" cy="228600"/>
          </a:xfrm>
          <a:custGeom>
            <a:avLst/>
            <a:gdLst/>
            <a:ahLst/>
            <a:cxnLst/>
            <a:rect l="l" t="t" r="r" b="b"/>
            <a:pathLst>
              <a:path w="8553450" h="228600">
                <a:moveTo>
                  <a:pt x="0" y="0"/>
                </a:moveTo>
                <a:lnTo>
                  <a:pt x="8553450" y="0"/>
                </a:lnTo>
                <a:lnTo>
                  <a:pt x="8553450" y="228600"/>
                </a:lnTo>
                <a:lnTo>
                  <a:pt x="0" y="228600"/>
                </a:lnTo>
                <a:lnTo>
                  <a:pt x="0" y="0"/>
                </a:lnTo>
                <a:close/>
              </a:path>
            </a:pathLst>
          </a:custGeom>
          <a:solidFill>
            <a:srgbClr val="53548A"/>
          </a:solidFill>
        </p:spPr>
        <p:txBody>
          <a:bodyPr wrap="square" lIns="0" tIns="0" rIns="0" bIns="0" rtlCol="0"/>
          <a:lstStyle/>
          <a:p>
            <a:endParaRPr/>
          </a:p>
        </p:txBody>
      </p:sp>
      <p:sp>
        <p:nvSpPr>
          <p:cNvPr id="7" name="object 7"/>
          <p:cNvSpPr/>
          <p:nvPr/>
        </p:nvSpPr>
        <p:spPr>
          <a:xfrm>
            <a:off x="722376" y="6227064"/>
            <a:ext cx="8080248" cy="97535"/>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762000" y="6248400"/>
            <a:ext cx="8001000" cy="0"/>
          </a:xfrm>
          <a:custGeom>
            <a:avLst/>
            <a:gdLst/>
            <a:ahLst/>
            <a:cxnLst/>
            <a:rect l="l" t="t" r="r" b="b"/>
            <a:pathLst>
              <a:path w="8001000">
                <a:moveTo>
                  <a:pt x="0" y="0"/>
                </a:moveTo>
                <a:lnTo>
                  <a:pt x="8001000" y="0"/>
                </a:lnTo>
              </a:path>
            </a:pathLst>
          </a:custGeom>
          <a:ln w="19050">
            <a:solidFill>
              <a:srgbClr val="53548A"/>
            </a:solidFill>
          </a:ln>
        </p:spPr>
        <p:txBody>
          <a:bodyPr wrap="square" lIns="0" tIns="0" rIns="0" bIns="0" rtlCol="0"/>
          <a:lstStyle/>
          <a:p>
            <a:endParaRPr/>
          </a:p>
        </p:txBody>
      </p:sp>
      <p:sp>
        <p:nvSpPr>
          <p:cNvPr id="9" name="object 9"/>
          <p:cNvSpPr txBox="1">
            <a:spLocks noGrp="1"/>
          </p:cNvSpPr>
          <p:nvPr>
            <p:ph type="title"/>
          </p:nvPr>
        </p:nvSpPr>
        <p:spPr>
          <a:prstGeom prst="rect">
            <a:avLst/>
          </a:prstGeom>
        </p:spPr>
        <p:txBody>
          <a:bodyPr vert="horz" wrap="square" lIns="0" tIns="12700" rIns="0" bIns="0" rtlCol="0">
            <a:spAutoFit/>
          </a:bodyPr>
          <a:lstStyle/>
          <a:p>
            <a:pPr marL="3295015" marR="5080" indent="-3055620">
              <a:lnSpc>
                <a:spcPct val="100000"/>
              </a:lnSpc>
              <a:spcBef>
                <a:spcPts val="100"/>
              </a:spcBef>
            </a:pPr>
            <a:r>
              <a:rPr spc="-5" dirty="0"/>
              <a:t>Using Asymptotic Notation to Describe</a:t>
            </a:r>
            <a:r>
              <a:rPr spc="-110" dirty="0"/>
              <a:t> </a:t>
            </a:r>
            <a:r>
              <a:rPr spc="-5" dirty="0"/>
              <a:t>Runtimes  Summary</a:t>
            </a:r>
          </a:p>
        </p:txBody>
      </p:sp>
      <p:sp>
        <p:nvSpPr>
          <p:cNvPr id="10" name="object 10"/>
          <p:cNvSpPr txBox="1"/>
          <p:nvPr/>
        </p:nvSpPr>
        <p:spPr>
          <a:xfrm>
            <a:off x="688340" y="2002028"/>
            <a:ext cx="7882890" cy="3018790"/>
          </a:xfrm>
          <a:prstGeom prst="rect">
            <a:avLst/>
          </a:prstGeom>
        </p:spPr>
        <p:txBody>
          <a:bodyPr vert="horz" wrap="square" lIns="0" tIns="12700" rIns="0" bIns="0" rtlCol="0">
            <a:spAutoFit/>
          </a:bodyPr>
          <a:lstStyle/>
          <a:p>
            <a:pPr marL="332740" indent="-320040">
              <a:lnSpc>
                <a:spcPct val="100000"/>
              </a:lnSpc>
              <a:spcBef>
                <a:spcPts val="100"/>
              </a:spcBef>
              <a:buClr>
                <a:srgbClr val="438086"/>
              </a:buClr>
              <a:buSzPct val="60416"/>
              <a:buFont typeface="Wingdings"/>
              <a:buChar char=""/>
              <a:tabLst>
                <a:tab pos="332740" algn="l"/>
              </a:tabLst>
            </a:pPr>
            <a:r>
              <a:rPr sz="2400" spc="-5" dirty="0">
                <a:latin typeface="Times New Roman"/>
                <a:cs typeface="Times New Roman"/>
              </a:rPr>
              <a:t>“</a:t>
            </a:r>
            <a:r>
              <a:rPr sz="2400" spc="-5" dirty="0">
                <a:solidFill>
                  <a:srgbClr val="FF0000"/>
                </a:solidFill>
                <a:latin typeface="Times New Roman"/>
                <a:cs typeface="Times New Roman"/>
              </a:rPr>
              <a:t>The </a:t>
            </a:r>
            <a:r>
              <a:rPr sz="2400" u="heavy" spc="-5" dirty="0">
                <a:solidFill>
                  <a:srgbClr val="FF0000"/>
                </a:solidFill>
                <a:uFill>
                  <a:solidFill>
                    <a:srgbClr val="FF0000"/>
                  </a:solidFill>
                </a:uFill>
                <a:latin typeface="Times New Roman"/>
                <a:cs typeface="Times New Roman"/>
              </a:rPr>
              <a:t>worst </a:t>
            </a:r>
            <a:r>
              <a:rPr sz="2400" u="heavy" dirty="0">
                <a:solidFill>
                  <a:srgbClr val="FF0000"/>
                </a:solidFill>
                <a:uFill>
                  <a:solidFill>
                    <a:srgbClr val="FF0000"/>
                  </a:solidFill>
                </a:uFill>
                <a:latin typeface="Times New Roman"/>
                <a:cs typeface="Times New Roman"/>
              </a:rPr>
              <a:t>case</a:t>
            </a:r>
            <a:r>
              <a:rPr sz="2400" dirty="0">
                <a:solidFill>
                  <a:srgbClr val="FF0000"/>
                </a:solidFill>
                <a:latin typeface="Times New Roman"/>
                <a:cs typeface="Times New Roman"/>
              </a:rPr>
              <a:t> </a:t>
            </a:r>
            <a:r>
              <a:rPr sz="2400" spc="-5" dirty="0">
                <a:solidFill>
                  <a:srgbClr val="FF0000"/>
                </a:solidFill>
                <a:latin typeface="Times New Roman"/>
                <a:cs typeface="Times New Roman"/>
              </a:rPr>
              <a:t>runtime </a:t>
            </a:r>
            <a:r>
              <a:rPr sz="2400" dirty="0">
                <a:solidFill>
                  <a:srgbClr val="FF0000"/>
                </a:solidFill>
                <a:latin typeface="Times New Roman"/>
                <a:cs typeface="Times New Roman"/>
              </a:rPr>
              <a:t>of </a:t>
            </a:r>
            <a:r>
              <a:rPr sz="2400" spc="-10" dirty="0">
                <a:solidFill>
                  <a:srgbClr val="FF0000"/>
                </a:solidFill>
                <a:latin typeface="Times New Roman"/>
                <a:cs typeface="Times New Roman"/>
              </a:rPr>
              <a:t>Merge </a:t>
            </a:r>
            <a:r>
              <a:rPr sz="2400" spc="-5" dirty="0">
                <a:solidFill>
                  <a:srgbClr val="FF0000"/>
                </a:solidFill>
                <a:latin typeface="Times New Roman"/>
                <a:cs typeface="Times New Roman"/>
              </a:rPr>
              <a:t>Sort </a:t>
            </a:r>
            <a:r>
              <a:rPr sz="2400" spc="10" dirty="0">
                <a:solidFill>
                  <a:srgbClr val="FF0000"/>
                </a:solidFill>
                <a:latin typeface="Times New Roman"/>
                <a:cs typeface="Times New Roman"/>
              </a:rPr>
              <a:t>is</a:t>
            </a:r>
            <a:r>
              <a:rPr sz="2400" spc="-85" dirty="0">
                <a:solidFill>
                  <a:srgbClr val="FF0000"/>
                </a:solidFill>
                <a:latin typeface="Times New Roman"/>
                <a:cs typeface="Times New Roman"/>
              </a:rPr>
              <a:t> </a:t>
            </a:r>
            <a:r>
              <a:rPr sz="2400" dirty="0">
                <a:solidFill>
                  <a:srgbClr val="0000FF"/>
                </a:solidFill>
                <a:latin typeface="Symbol"/>
                <a:cs typeface="Symbol"/>
              </a:rPr>
              <a:t></a:t>
            </a:r>
            <a:r>
              <a:rPr sz="2400" dirty="0">
                <a:solidFill>
                  <a:srgbClr val="0000FF"/>
                </a:solidFill>
                <a:latin typeface="Times New Roman"/>
                <a:cs typeface="Times New Roman"/>
              </a:rPr>
              <a:t>(nlgn)</a:t>
            </a:r>
            <a:r>
              <a:rPr sz="2400" dirty="0">
                <a:latin typeface="Times New Roman"/>
                <a:cs typeface="Times New Roman"/>
              </a:rPr>
              <a:t>”</a:t>
            </a:r>
            <a:endParaRPr sz="2400">
              <a:latin typeface="Times New Roman"/>
              <a:cs typeface="Times New Roman"/>
            </a:endParaRPr>
          </a:p>
          <a:p>
            <a:pPr>
              <a:lnSpc>
                <a:spcPct val="100000"/>
              </a:lnSpc>
              <a:spcBef>
                <a:spcPts val="25"/>
              </a:spcBef>
              <a:buClr>
                <a:srgbClr val="438086"/>
              </a:buClr>
              <a:buFont typeface="Wingdings"/>
              <a:buChar char=""/>
            </a:pPr>
            <a:endParaRPr sz="3700">
              <a:latin typeface="Times New Roman"/>
              <a:cs typeface="Times New Roman"/>
            </a:endParaRPr>
          </a:p>
          <a:p>
            <a:pPr marL="332740" indent="-320040">
              <a:lnSpc>
                <a:spcPct val="100000"/>
              </a:lnSpc>
              <a:spcBef>
                <a:spcPts val="5"/>
              </a:spcBef>
              <a:buClr>
                <a:srgbClr val="438086"/>
              </a:buClr>
              <a:buSzPct val="60416"/>
              <a:buFont typeface="Wingdings"/>
              <a:buChar char=""/>
              <a:tabLst>
                <a:tab pos="332740" algn="l"/>
              </a:tabLst>
            </a:pPr>
            <a:r>
              <a:rPr sz="2400" spc="-5" dirty="0">
                <a:latin typeface="Times New Roman"/>
                <a:cs typeface="Times New Roman"/>
              </a:rPr>
              <a:t>“</a:t>
            </a:r>
            <a:r>
              <a:rPr sz="2400" spc="-5" dirty="0">
                <a:solidFill>
                  <a:srgbClr val="FF0000"/>
                </a:solidFill>
                <a:latin typeface="Times New Roman"/>
                <a:cs typeface="Times New Roman"/>
              </a:rPr>
              <a:t>The </a:t>
            </a:r>
            <a:r>
              <a:rPr sz="2400" u="heavy" spc="-5" dirty="0">
                <a:solidFill>
                  <a:srgbClr val="FF0000"/>
                </a:solidFill>
                <a:uFill>
                  <a:solidFill>
                    <a:srgbClr val="FF0000"/>
                  </a:solidFill>
                </a:uFill>
                <a:latin typeface="Times New Roman"/>
                <a:cs typeface="Times New Roman"/>
              </a:rPr>
              <a:t>best </a:t>
            </a:r>
            <a:r>
              <a:rPr sz="2400" u="heavy" dirty="0">
                <a:solidFill>
                  <a:srgbClr val="FF0000"/>
                </a:solidFill>
                <a:uFill>
                  <a:solidFill>
                    <a:srgbClr val="FF0000"/>
                  </a:solidFill>
                </a:uFill>
                <a:latin typeface="Times New Roman"/>
                <a:cs typeface="Times New Roman"/>
              </a:rPr>
              <a:t>case</a:t>
            </a:r>
            <a:r>
              <a:rPr sz="2400" dirty="0">
                <a:solidFill>
                  <a:srgbClr val="FF0000"/>
                </a:solidFill>
                <a:latin typeface="Times New Roman"/>
                <a:cs typeface="Times New Roman"/>
              </a:rPr>
              <a:t> </a:t>
            </a:r>
            <a:r>
              <a:rPr sz="2400" spc="-5" dirty="0">
                <a:solidFill>
                  <a:srgbClr val="FF0000"/>
                </a:solidFill>
                <a:latin typeface="Times New Roman"/>
                <a:cs typeface="Times New Roman"/>
              </a:rPr>
              <a:t>runtime </a:t>
            </a:r>
            <a:r>
              <a:rPr sz="2400" dirty="0">
                <a:solidFill>
                  <a:srgbClr val="FF0000"/>
                </a:solidFill>
                <a:latin typeface="Times New Roman"/>
                <a:cs typeface="Times New Roman"/>
              </a:rPr>
              <a:t>of </a:t>
            </a:r>
            <a:r>
              <a:rPr sz="2400" spc="-10" dirty="0">
                <a:solidFill>
                  <a:srgbClr val="FF0000"/>
                </a:solidFill>
                <a:latin typeface="Times New Roman"/>
                <a:cs typeface="Times New Roman"/>
              </a:rPr>
              <a:t>Merge </a:t>
            </a:r>
            <a:r>
              <a:rPr sz="2400" spc="-5" dirty="0">
                <a:solidFill>
                  <a:srgbClr val="FF0000"/>
                </a:solidFill>
                <a:latin typeface="Times New Roman"/>
                <a:cs typeface="Times New Roman"/>
              </a:rPr>
              <a:t>Sort </a:t>
            </a:r>
            <a:r>
              <a:rPr sz="2400" dirty="0">
                <a:solidFill>
                  <a:srgbClr val="FF0000"/>
                </a:solidFill>
                <a:latin typeface="Times New Roman"/>
                <a:cs typeface="Times New Roman"/>
              </a:rPr>
              <a:t>is</a:t>
            </a:r>
            <a:r>
              <a:rPr sz="2400" spc="-65" dirty="0">
                <a:solidFill>
                  <a:srgbClr val="FF0000"/>
                </a:solidFill>
                <a:latin typeface="Times New Roman"/>
                <a:cs typeface="Times New Roman"/>
              </a:rPr>
              <a:t> </a:t>
            </a:r>
            <a:r>
              <a:rPr sz="2400" dirty="0">
                <a:solidFill>
                  <a:srgbClr val="0000FF"/>
                </a:solidFill>
                <a:latin typeface="Symbol"/>
                <a:cs typeface="Symbol"/>
              </a:rPr>
              <a:t></a:t>
            </a:r>
            <a:r>
              <a:rPr sz="2400" dirty="0">
                <a:solidFill>
                  <a:srgbClr val="0000FF"/>
                </a:solidFill>
                <a:latin typeface="Times New Roman"/>
                <a:cs typeface="Times New Roman"/>
              </a:rPr>
              <a:t>(nlgn)</a:t>
            </a:r>
            <a:r>
              <a:rPr sz="2400" dirty="0">
                <a:latin typeface="Times New Roman"/>
                <a:cs typeface="Times New Roman"/>
              </a:rPr>
              <a:t>”</a:t>
            </a:r>
            <a:endParaRPr sz="2400">
              <a:latin typeface="Times New Roman"/>
              <a:cs typeface="Times New Roman"/>
            </a:endParaRPr>
          </a:p>
          <a:p>
            <a:pPr>
              <a:lnSpc>
                <a:spcPct val="100000"/>
              </a:lnSpc>
              <a:spcBef>
                <a:spcPts val="25"/>
              </a:spcBef>
              <a:buClr>
                <a:srgbClr val="438086"/>
              </a:buClr>
              <a:buFont typeface="Wingdings"/>
              <a:buChar char=""/>
            </a:pPr>
            <a:endParaRPr sz="3700">
              <a:latin typeface="Times New Roman"/>
              <a:cs typeface="Times New Roman"/>
            </a:endParaRPr>
          </a:p>
          <a:p>
            <a:pPr marL="332740" indent="-320040">
              <a:lnSpc>
                <a:spcPct val="100000"/>
              </a:lnSpc>
              <a:buClr>
                <a:srgbClr val="438086"/>
              </a:buClr>
              <a:buSzPct val="60416"/>
              <a:buFont typeface="Wingdings"/>
              <a:buChar char=""/>
              <a:tabLst>
                <a:tab pos="332740" algn="l"/>
              </a:tabLst>
            </a:pPr>
            <a:r>
              <a:rPr sz="2400" spc="-5" dirty="0">
                <a:latin typeface="Times New Roman"/>
                <a:cs typeface="Times New Roman"/>
              </a:rPr>
              <a:t>“</a:t>
            </a:r>
            <a:r>
              <a:rPr sz="2400" spc="-5" dirty="0">
                <a:solidFill>
                  <a:srgbClr val="FF0000"/>
                </a:solidFill>
                <a:latin typeface="Times New Roman"/>
                <a:cs typeface="Times New Roman"/>
              </a:rPr>
              <a:t>The runtime </a:t>
            </a:r>
            <a:r>
              <a:rPr sz="2400" dirty="0">
                <a:solidFill>
                  <a:srgbClr val="FF0000"/>
                </a:solidFill>
                <a:latin typeface="Times New Roman"/>
                <a:cs typeface="Times New Roman"/>
              </a:rPr>
              <a:t>of </a:t>
            </a:r>
            <a:r>
              <a:rPr sz="2400" spc="-10" dirty="0">
                <a:solidFill>
                  <a:srgbClr val="FF0000"/>
                </a:solidFill>
                <a:latin typeface="Times New Roman"/>
                <a:cs typeface="Times New Roman"/>
              </a:rPr>
              <a:t>Merge </a:t>
            </a:r>
            <a:r>
              <a:rPr sz="2400" spc="-5" dirty="0">
                <a:solidFill>
                  <a:srgbClr val="FF0000"/>
                </a:solidFill>
                <a:latin typeface="Times New Roman"/>
                <a:cs typeface="Times New Roman"/>
              </a:rPr>
              <a:t>Sort </a:t>
            </a:r>
            <a:r>
              <a:rPr sz="2400" dirty="0">
                <a:solidFill>
                  <a:srgbClr val="FF0000"/>
                </a:solidFill>
                <a:latin typeface="Times New Roman"/>
                <a:cs typeface="Times New Roman"/>
              </a:rPr>
              <a:t>is</a:t>
            </a:r>
            <a:r>
              <a:rPr sz="2400" spc="-45" dirty="0">
                <a:solidFill>
                  <a:srgbClr val="FF0000"/>
                </a:solidFill>
                <a:latin typeface="Times New Roman"/>
                <a:cs typeface="Times New Roman"/>
              </a:rPr>
              <a:t> </a:t>
            </a:r>
            <a:r>
              <a:rPr sz="2400" dirty="0">
                <a:solidFill>
                  <a:srgbClr val="0000FF"/>
                </a:solidFill>
                <a:latin typeface="Symbol"/>
                <a:cs typeface="Symbol"/>
              </a:rPr>
              <a:t></a:t>
            </a:r>
            <a:r>
              <a:rPr sz="2400" dirty="0">
                <a:solidFill>
                  <a:srgbClr val="0000FF"/>
                </a:solidFill>
                <a:latin typeface="Times New Roman"/>
                <a:cs typeface="Times New Roman"/>
              </a:rPr>
              <a:t>(nlgn)</a:t>
            </a:r>
            <a:r>
              <a:rPr sz="2400" dirty="0">
                <a:latin typeface="Times New Roman"/>
                <a:cs typeface="Times New Roman"/>
              </a:rPr>
              <a:t>”</a:t>
            </a:r>
            <a:endParaRPr sz="2400">
              <a:latin typeface="Times New Roman"/>
              <a:cs typeface="Times New Roman"/>
            </a:endParaRPr>
          </a:p>
          <a:p>
            <a:pPr marL="652780" marR="5080" lvl="1" indent="-274320">
              <a:lnSpc>
                <a:spcPct val="100400"/>
              </a:lnSpc>
              <a:spcBef>
                <a:spcPts val="580"/>
              </a:spcBef>
              <a:buClr>
                <a:srgbClr val="53548A"/>
              </a:buClr>
              <a:buSzPct val="68750"/>
              <a:buFont typeface="Wingdings"/>
              <a:buChar char=""/>
              <a:tabLst>
                <a:tab pos="652780" algn="l"/>
              </a:tabLst>
            </a:pPr>
            <a:r>
              <a:rPr sz="2400" i="1" spc="-5" dirty="0">
                <a:solidFill>
                  <a:srgbClr val="808080"/>
                </a:solidFill>
                <a:latin typeface="Times New Roman"/>
                <a:cs typeface="Times New Roman"/>
              </a:rPr>
              <a:t>This </a:t>
            </a:r>
            <a:r>
              <a:rPr sz="2400" i="1" dirty="0">
                <a:solidFill>
                  <a:srgbClr val="808080"/>
                </a:solidFill>
                <a:latin typeface="Times New Roman"/>
                <a:cs typeface="Times New Roman"/>
              </a:rPr>
              <a:t>is true, </a:t>
            </a:r>
            <a:r>
              <a:rPr sz="2400" i="1" spc="-5" dirty="0">
                <a:solidFill>
                  <a:srgbClr val="808080"/>
                </a:solidFill>
                <a:latin typeface="Times New Roman"/>
                <a:cs typeface="Times New Roman"/>
              </a:rPr>
              <a:t>because </a:t>
            </a:r>
            <a:r>
              <a:rPr sz="2400" i="1" dirty="0">
                <a:solidFill>
                  <a:srgbClr val="808080"/>
                </a:solidFill>
                <a:latin typeface="Times New Roman"/>
                <a:cs typeface="Times New Roman"/>
              </a:rPr>
              <a:t>the </a:t>
            </a:r>
            <a:r>
              <a:rPr sz="2400" i="1" spc="-5" dirty="0">
                <a:solidFill>
                  <a:srgbClr val="808080"/>
                </a:solidFill>
                <a:latin typeface="Times New Roman"/>
                <a:cs typeface="Times New Roman"/>
              </a:rPr>
              <a:t>best </a:t>
            </a:r>
            <a:r>
              <a:rPr sz="2400" i="1" dirty="0">
                <a:solidFill>
                  <a:srgbClr val="808080"/>
                </a:solidFill>
                <a:latin typeface="Times New Roman"/>
                <a:cs typeface="Times New Roman"/>
              </a:rPr>
              <a:t>and </a:t>
            </a:r>
            <a:r>
              <a:rPr sz="2400" i="1" spc="-5" dirty="0">
                <a:solidFill>
                  <a:srgbClr val="808080"/>
                </a:solidFill>
                <a:latin typeface="Times New Roman"/>
                <a:cs typeface="Times New Roman"/>
              </a:rPr>
              <a:t>worst </a:t>
            </a:r>
            <a:r>
              <a:rPr sz="2400" i="1" dirty="0">
                <a:solidFill>
                  <a:srgbClr val="808080"/>
                </a:solidFill>
                <a:latin typeface="Times New Roman"/>
                <a:cs typeface="Times New Roman"/>
              </a:rPr>
              <a:t>case </a:t>
            </a:r>
            <a:r>
              <a:rPr sz="2400" i="1" spc="-5" dirty="0">
                <a:solidFill>
                  <a:srgbClr val="808080"/>
                </a:solidFill>
                <a:latin typeface="Times New Roman"/>
                <a:cs typeface="Times New Roman"/>
              </a:rPr>
              <a:t>runtimes have  asymptotically </a:t>
            </a:r>
            <a:r>
              <a:rPr sz="2400" i="1" dirty="0">
                <a:solidFill>
                  <a:srgbClr val="808080"/>
                </a:solidFill>
                <a:latin typeface="Times New Roman"/>
                <a:cs typeface="Times New Roman"/>
              </a:rPr>
              <a:t>the </a:t>
            </a:r>
            <a:r>
              <a:rPr sz="2400" i="1" spc="-5" dirty="0">
                <a:solidFill>
                  <a:srgbClr val="808080"/>
                </a:solidFill>
                <a:latin typeface="Times New Roman"/>
                <a:cs typeface="Times New Roman"/>
              </a:rPr>
              <a:t>same </a:t>
            </a:r>
            <a:r>
              <a:rPr sz="2400" i="1" dirty="0">
                <a:solidFill>
                  <a:srgbClr val="808080"/>
                </a:solidFill>
                <a:latin typeface="Times New Roman"/>
                <a:cs typeface="Times New Roman"/>
              </a:rPr>
              <a:t>tight bound</a:t>
            </a:r>
            <a:r>
              <a:rPr sz="2400" i="1" spc="-90" dirty="0">
                <a:solidFill>
                  <a:srgbClr val="808080"/>
                </a:solidFill>
                <a:latin typeface="Times New Roman"/>
                <a:cs typeface="Times New Roman"/>
              </a:rPr>
              <a:t> </a:t>
            </a:r>
            <a:r>
              <a:rPr sz="2400" spc="-5" dirty="0">
                <a:solidFill>
                  <a:srgbClr val="6F6F6F"/>
                </a:solidFill>
                <a:latin typeface="Symbol"/>
                <a:cs typeface="Symbol"/>
              </a:rPr>
              <a:t></a:t>
            </a:r>
            <a:r>
              <a:rPr sz="2400" spc="-5" dirty="0">
                <a:solidFill>
                  <a:srgbClr val="6F6F6F"/>
                </a:solidFill>
                <a:latin typeface="Times New Roman"/>
                <a:cs typeface="Times New Roman"/>
              </a:rPr>
              <a:t>(nlgn)</a:t>
            </a:r>
            <a:endParaRPr sz="2400">
              <a:latin typeface="Times New Roman"/>
              <a:cs typeface="Times New Roman"/>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1234439"/>
            <a:ext cx="9144000" cy="320040"/>
          </a:xfrm>
          <a:custGeom>
            <a:avLst/>
            <a:gdLst/>
            <a:ahLst/>
            <a:cxnLst/>
            <a:rect l="l" t="t" r="r" b="b"/>
            <a:pathLst>
              <a:path w="9144000" h="320040">
                <a:moveTo>
                  <a:pt x="0" y="320039"/>
                </a:moveTo>
                <a:lnTo>
                  <a:pt x="9144000" y="320039"/>
                </a:lnTo>
                <a:lnTo>
                  <a:pt x="9144000" y="0"/>
                </a:lnTo>
                <a:lnTo>
                  <a:pt x="0" y="0"/>
                </a:lnTo>
                <a:lnTo>
                  <a:pt x="0" y="320039"/>
                </a:lnTo>
                <a:close/>
              </a:path>
            </a:pathLst>
          </a:custGeom>
          <a:solidFill>
            <a:srgbClr val="FFFFFF"/>
          </a:solidFill>
        </p:spPr>
        <p:txBody>
          <a:bodyPr wrap="square" lIns="0" tIns="0" rIns="0" bIns="0" rtlCol="0"/>
          <a:lstStyle/>
          <a:p>
            <a:endParaRPr/>
          </a:p>
        </p:txBody>
      </p:sp>
      <p:sp>
        <p:nvSpPr>
          <p:cNvPr id="3" name="object 3"/>
          <p:cNvSpPr/>
          <p:nvPr/>
        </p:nvSpPr>
        <p:spPr>
          <a:xfrm>
            <a:off x="0" y="1280160"/>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438086"/>
          </a:solidFill>
        </p:spPr>
        <p:txBody>
          <a:bodyPr wrap="square" lIns="0" tIns="0" rIns="0" bIns="0" rtlCol="0"/>
          <a:lstStyle/>
          <a:p>
            <a:endParaRPr/>
          </a:p>
        </p:txBody>
      </p:sp>
      <p:sp>
        <p:nvSpPr>
          <p:cNvPr id="4" name="object 4"/>
          <p:cNvSpPr/>
          <p:nvPr/>
        </p:nvSpPr>
        <p:spPr>
          <a:xfrm>
            <a:off x="0" y="1280160"/>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438086"/>
          </a:solidFill>
        </p:spPr>
        <p:txBody>
          <a:bodyPr wrap="square" lIns="0" tIns="0" rIns="0" bIns="0" rtlCol="0"/>
          <a:lstStyle/>
          <a:p>
            <a:endParaRPr/>
          </a:p>
        </p:txBody>
      </p:sp>
      <p:sp>
        <p:nvSpPr>
          <p:cNvPr id="5" name="object 5"/>
          <p:cNvSpPr/>
          <p:nvPr/>
        </p:nvSpPr>
        <p:spPr>
          <a:xfrm>
            <a:off x="590550" y="1280160"/>
            <a:ext cx="8553450" cy="228600"/>
          </a:xfrm>
          <a:custGeom>
            <a:avLst/>
            <a:gdLst/>
            <a:ahLst/>
            <a:cxnLst/>
            <a:rect l="l" t="t" r="r" b="b"/>
            <a:pathLst>
              <a:path w="8553450" h="228600">
                <a:moveTo>
                  <a:pt x="0" y="0"/>
                </a:moveTo>
                <a:lnTo>
                  <a:pt x="8553450" y="0"/>
                </a:lnTo>
                <a:lnTo>
                  <a:pt x="8553450" y="228600"/>
                </a:lnTo>
                <a:lnTo>
                  <a:pt x="0" y="228600"/>
                </a:lnTo>
                <a:lnTo>
                  <a:pt x="0" y="0"/>
                </a:lnTo>
                <a:close/>
              </a:path>
            </a:pathLst>
          </a:custGeom>
          <a:solidFill>
            <a:srgbClr val="53548A"/>
          </a:solidFill>
        </p:spPr>
        <p:txBody>
          <a:bodyPr wrap="square" lIns="0" tIns="0" rIns="0" bIns="0" rtlCol="0"/>
          <a:lstStyle/>
          <a:p>
            <a:endParaRPr/>
          </a:p>
        </p:txBody>
      </p:sp>
      <p:sp>
        <p:nvSpPr>
          <p:cNvPr id="6" name="object 6"/>
          <p:cNvSpPr/>
          <p:nvPr/>
        </p:nvSpPr>
        <p:spPr>
          <a:xfrm>
            <a:off x="590550" y="1280160"/>
            <a:ext cx="8553450" cy="228600"/>
          </a:xfrm>
          <a:custGeom>
            <a:avLst/>
            <a:gdLst/>
            <a:ahLst/>
            <a:cxnLst/>
            <a:rect l="l" t="t" r="r" b="b"/>
            <a:pathLst>
              <a:path w="8553450" h="228600">
                <a:moveTo>
                  <a:pt x="0" y="0"/>
                </a:moveTo>
                <a:lnTo>
                  <a:pt x="8553450" y="0"/>
                </a:lnTo>
                <a:lnTo>
                  <a:pt x="8553450" y="228600"/>
                </a:lnTo>
                <a:lnTo>
                  <a:pt x="0" y="228600"/>
                </a:lnTo>
                <a:lnTo>
                  <a:pt x="0" y="0"/>
                </a:lnTo>
                <a:close/>
              </a:path>
            </a:pathLst>
          </a:custGeom>
          <a:solidFill>
            <a:srgbClr val="53548A"/>
          </a:solidFill>
        </p:spPr>
        <p:txBody>
          <a:bodyPr wrap="square" lIns="0" tIns="0" rIns="0" bIns="0" rtlCol="0"/>
          <a:lstStyle/>
          <a:p>
            <a:endParaRPr/>
          </a:p>
        </p:txBody>
      </p:sp>
      <p:sp>
        <p:nvSpPr>
          <p:cNvPr id="7" name="object 7"/>
          <p:cNvSpPr/>
          <p:nvPr/>
        </p:nvSpPr>
        <p:spPr>
          <a:xfrm>
            <a:off x="722376" y="6227064"/>
            <a:ext cx="8080248" cy="97535"/>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762000" y="6248400"/>
            <a:ext cx="8001000" cy="0"/>
          </a:xfrm>
          <a:custGeom>
            <a:avLst/>
            <a:gdLst/>
            <a:ahLst/>
            <a:cxnLst/>
            <a:rect l="l" t="t" r="r" b="b"/>
            <a:pathLst>
              <a:path w="8001000">
                <a:moveTo>
                  <a:pt x="0" y="0"/>
                </a:moveTo>
                <a:lnTo>
                  <a:pt x="8001000" y="0"/>
                </a:lnTo>
              </a:path>
            </a:pathLst>
          </a:custGeom>
          <a:ln w="19050">
            <a:solidFill>
              <a:srgbClr val="53548A"/>
            </a:solidFill>
          </a:ln>
        </p:spPr>
        <p:txBody>
          <a:bodyPr wrap="square" lIns="0" tIns="0" rIns="0" bIns="0" rtlCol="0"/>
          <a:lstStyle/>
          <a:p>
            <a:endParaRPr/>
          </a:p>
        </p:txBody>
      </p:sp>
      <p:sp>
        <p:nvSpPr>
          <p:cNvPr id="9" name="object 9"/>
          <p:cNvSpPr txBox="1">
            <a:spLocks noGrp="1"/>
          </p:cNvSpPr>
          <p:nvPr>
            <p:ph type="title"/>
          </p:nvPr>
        </p:nvSpPr>
        <p:spPr>
          <a:xfrm>
            <a:off x="688340" y="421640"/>
            <a:ext cx="6282690" cy="574040"/>
          </a:xfrm>
          <a:prstGeom prst="rect">
            <a:avLst/>
          </a:prstGeom>
        </p:spPr>
        <p:txBody>
          <a:bodyPr vert="horz" wrap="square" lIns="0" tIns="12700" rIns="0" bIns="0" rtlCol="0">
            <a:spAutoFit/>
          </a:bodyPr>
          <a:lstStyle/>
          <a:p>
            <a:pPr marL="12700">
              <a:lnSpc>
                <a:spcPct val="100000"/>
              </a:lnSpc>
              <a:spcBef>
                <a:spcPts val="100"/>
              </a:spcBef>
            </a:pPr>
            <a:r>
              <a:rPr sz="3600" spc="-5" dirty="0"/>
              <a:t>Asymptotic Notation in</a:t>
            </a:r>
            <a:r>
              <a:rPr sz="3600" spc="-10" dirty="0"/>
              <a:t> </a:t>
            </a:r>
            <a:r>
              <a:rPr sz="3600" spc="-5" dirty="0"/>
              <a:t>Equations</a:t>
            </a:r>
            <a:endParaRPr sz="3600"/>
          </a:p>
        </p:txBody>
      </p:sp>
      <p:sp>
        <p:nvSpPr>
          <p:cNvPr id="10" name="object 10"/>
          <p:cNvSpPr txBox="1"/>
          <p:nvPr/>
        </p:nvSpPr>
        <p:spPr>
          <a:xfrm>
            <a:off x="688340" y="1474717"/>
            <a:ext cx="7984490" cy="4819909"/>
          </a:xfrm>
          <a:prstGeom prst="rect">
            <a:avLst/>
          </a:prstGeom>
        </p:spPr>
        <p:txBody>
          <a:bodyPr vert="horz" wrap="square" lIns="0" tIns="84455" rIns="0" bIns="0" rtlCol="0">
            <a:spAutoFit/>
          </a:bodyPr>
          <a:lstStyle/>
          <a:p>
            <a:pPr marL="332740" indent="-320040">
              <a:lnSpc>
                <a:spcPct val="100000"/>
              </a:lnSpc>
              <a:spcBef>
                <a:spcPts val="665"/>
              </a:spcBef>
              <a:buClr>
                <a:srgbClr val="438086"/>
              </a:buClr>
              <a:buSzPct val="60416"/>
              <a:buFont typeface="Wingdings"/>
              <a:buChar char=""/>
              <a:tabLst>
                <a:tab pos="332740" algn="l"/>
              </a:tabLst>
            </a:pPr>
            <a:r>
              <a:rPr sz="2400" spc="-5" dirty="0">
                <a:latin typeface="Times New Roman"/>
                <a:cs typeface="Times New Roman"/>
              </a:rPr>
              <a:t>Asymptotic </a:t>
            </a:r>
            <a:r>
              <a:rPr sz="2400" dirty="0">
                <a:latin typeface="Times New Roman"/>
                <a:cs typeface="Times New Roman"/>
              </a:rPr>
              <a:t>notation </a:t>
            </a:r>
            <a:r>
              <a:rPr sz="2400" spc="-5" dirty="0">
                <a:latin typeface="Times New Roman"/>
                <a:cs typeface="Times New Roman"/>
              </a:rPr>
              <a:t>appears</a:t>
            </a:r>
            <a:r>
              <a:rPr sz="2400" spc="-5" dirty="0">
                <a:solidFill>
                  <a:srgbClr val="FF0000"/>
                </a:solidFill>
                <a:latin typeface="Times New Roman"/>
                <a:cs typeface="Times New Roman"/>
              </a:rPr>
              <a:t> </a:t>
            </a:r>
            <a:r>
              <a:rPr sz="2400" u="heavy" dirty="0">
                <a:solidFill>
                  <a:srgbClr val="FF0000"/>
                </a:solidFill>
                <a:uFill>
                  <a:solidFill>
                    <a:srgbClr val="FF0000"/>
                  </a:solidFill>
                </a:uFill>
                <a:latin typeface="Times New Roman"/>
                <a:cs typeface="Times New Roman"/>
              </a:rPr>
              <a:t>alone on the </a:t>
            </a:r>
            <a:r>
              <a:rPr sz="2400" u="heavy" spc="-5" dirty="0" smtClean="0">
                <a:solidFill>
                  <a:srgbClr val="FF0000"/>
                </a:solidFill>
                <a:uFill>
                  <a:solidFill>
                    <a:srgbClr val="FF0000"/>
                  </a:solidFill>
                </a:uFill>
                <a:latin typeface="Times New Roman"/>
                <a:cs typeface="Times New Roman"/>
              </a:rPr>
              <a:t>RHS</a:t>
            </a:r>
            <a:r>
              <a:rPr lang="en-US" sz="2400" u="heavy" spc="-5" dirty="0" smtClean="0">
                <a:solidFill>
                  <a:srgbClr val="FF0000"/>
                </a:solidFill>
                <a:uFill>
                  <a:solidFill>
                    <a:srgbClr val="FF0000"/>
                  </a:solidFill>
                </a:uFill>
                <a:latin typeface="Times New Roman"/>
                <a:cs typeface="Times New Roman"/>
              </a:rPr>
              <a:t> (right hand side)</a:t>
            </a:r>
            <a:r>
              <a:rPr sz="2400" spc="-5" dirty="0" smtClean="0">
                <a:solidFill>
                  <a:srgbClr val="FF0000"/>
                </a:solidFill>
                <a:latin typeface="Times New Roman"/>
                <a:cs typeface="Times New Roman"/>
              </a:rPr>
              <a:t> </a:t>
            </a:r>
            <a:r>
              <a:rPr sz="2400" dirty="0">
                <a:latin typeface="Times New Roman"/>
                <a:cs typeface="Times New Roman"/>
              </a:rPr>
              <a:t>of an</a:t>
            </a:r>
            <a:r>
              <a:rPr sz="2400" spc="-90" dirty="0">
                <a:latin typeface="Times New Roman"/>
                <a:cs typeface="Times New Roman"/>
              </a:rPr>
              <a:t> </a:t>
            </a:r>
            <a:r>
              <a:rPr sz="2400" dirty="0">
                <a:latin typeface="Times New Roman"/>
                <a:cs typeface="Times New Roman"/>
              </a:rPr>
              <a:t>equation:</a:t>
            </a:r>
          </a:p>
          <a:p>
            <a:pPr marL="927100" lvl="1" indent="-457200">
              <a:lnSpc>
                <a:spcPct val="100000"/>
              </a:lnSpc>
              <a:spcBef>
                <a:spcPts val="615"/>
              </a:spcBef>
              <a:buClr>
                <a:srgbClr val="53548A"/>
              </a:buClr>
              <a:buSzPct val="69230"/>
              <a:buFont typeface="Wingdings"/>
              <a:buChar char=""/>
              <a:tabLst>
                <a:tab pos="926465" algn="l"/>
                <a:tab pos="927100" algn="l"/>
              </a:tabLst>
            </a:pPr>
            <a:r>
              <a:rPr sz="2600" spc="-5" dirty="0">
                <a:latin typeface="Times New Roman"/>
                <a:cs typeface="Times New Roman"/>
              </a:rPr>
              <a:t>implies set</a:t>
            </a:r>
            <a:r>
              <a:rPr sz="2600" spc="5" dirty="0">
                <a:latin typeface="Times New Roman"/>
                <a:cs typeface="Times New Roman"/>
              </a:rPr>
              <a:t> </a:t>
            </a:r>
            <a:r>
              <a:rPr sz="2600" spc="-5" dirty="0">
                <a:latin typeface="Times New Roman"/>
                <a:cs typeface="Times New Roman"/>
              </a:rPr>
              <a:t>membership</a:t>
            </a:r>
            <a:endParaRPr sz="2600" dirty="0">
              <a:latin typeface="Times New Roman"/>
              <a:cs typeface="Times New Roman"/>
            </a:endParaRPr>
          </a:p>
          <a:p>
            <a:pPr marL="880744">
              <a:lnSpc>
                <a:spcPct val="100000"/>
              </a:lnSpc>
              <a:spcBef>
                <a:spcPts val="635"/>
              </a:spcBef>
            </a:pPr>
            <a:r>
              <a:rPr sz="2600" spc="-5" dirty="0">
                <a:latin typeface="Times New Roman"/>
                <a:cs typeface="Times New Roman"/>
              </a:rPr>
              <a:t>e.g., </a:t>
            </a:r>
            <a:r>
              <a:rPr sz="2600" dirty="0">
                <a:solidFill>
                  <a:srgbClr val="0000FF"/>
                </a:solidFill>
                <a:latin typeface="Times New Roman"/>
                <a:cs typeface="Times New Roman"/>
              </a:rPr>
              <a:t>n = O(n</a:t>
            </a:r>
            <a:r>
              <a:rPr sz="2550" baseline="26143" dirty="0">
                <a:solidFill>
                  <a:srgbClr val="0000FF"/>
                </a:solidFill>
                <a:latin typeface="Times New Roman"/>
                <a:cs typeface="Times New Roman"/>
              </a:rPr>
              <a:t>2</a:t>
            </a:r>
            <a:r>
              <a:rPr sz="2600" dirty="0">
                <a:solidFill>
                  <a:srgbClr val="0000FF"/>
                </a:solidFill>
                <a:latin typeface="Times New Roman"/>
                <a:cs typeface="Times New Roman"/>
              </a:rPr>
              <a:t>) </a:t>
            </a:r>
            <a:r>
              <a:rPr sz="2600" spc="-5" dirty="0">
                <a:solidFill>
                  <a:srgbClr val="FF0000"/>
                </a:solidFill>
                <a:latin typeface="Times New Roman"/>
                <a:cs typeface="Times New Roman"/>
              </a:rPr>
              <a:t>means </a:t>
            </a:r>
            <a:r>
              <a:rPr sz="2600" dirty="0">
                <a:solidFill>
                  <a:srgbClr val="0000FF"/>
                </a:solidFill>
                <a:latin typeface="Times New Roman"/>
                <a:cs typeface="Times New Roman"/>
              </a:rPr>
              <a:t>n </a:t>
            </a:r>
            <a:r>
              <a:rPr sz="2600" dirty="0">
                <a:solidFill>
                  <a:srgbClr val="0000FF"/>
                </a:solidFill>
                <a:latin typeface="Symbol"/>
                <a:cs typeface="Symbol"/>
              </a:rPr>
              <a:t></a:t>
            </a:r>
            <a:r>
              <a:rPr sz="2600" spc="-55" dirty="0">
                <a:solidFill>
                  <a:srgbClr val="0000FF"/>
                </a:solidFill>
                <a:latin typeface="Times New Roman"/>
                <a:cs typeface="Times New Roman"/>
              </a:rPr>
              <a:t> </a:t>
            </a:r>
            <a:r>
              <a:rPr sz="2600" dirty="0">
                <a:solidFill>
                  <a:srgbClr val="0000FF"/>
                </a:solidFill>
                <a:latin typeface="Times New Roman"/>
                <a:cs typeface="Times New Roman"/>
              </a:rPr>
              <a:t>O(n</a:t>
            </a:r>
            <a:r>
              <a:rPr sz="2550" baseline="26143" dirty="0">
                <a:solidFill>
                  <a:srgbClr val="0000FF"/>
                </a:solidFill>
                <a:latin typeface="Times New Roman"/>
                <a:cs typeface="Times New Roman"/>
              </a:rPr>
              <a:t>2</a:t>
            </a:r>
            <a:r>
              <a:rPr sz="2600" dirty="0">
                <a:solidFill>
                  <a:srgbClr val="0000FF"/>
                </a:solidFill>
                <a:latin typeface="Times New Roman"/>
                <a:cs typeface="Times New Roman"/>
              </a:rPr>
              <a:t>)</a:t>
            </a:r>
            <a:endParaRPr sz="2600" dirty="0">
              <a:latin typeface="Times New Roman"/>
              <a:cs typeface="Times New Roman"/>
            </a:endParaRPr>
          </a:p>
          <a:p>
            <a:pPr>
              <a:lnSpc>
                <a:spcPct val="100000"/>
              </a:lnSpc>
            </a:pPr>
            <a:endParaRPr sz="3200" dirty="0">
              <a:latin typeface="Times New Roman"/>
              <a:cs typeface="Times New Roman"/>
            </a:endParaRPr>
          </a:p>
          <a:p>
            <a:pPr marL="332740" indent="-320040">
              <a:lnSpc>
                <a:spcPct val="100000"/>
              </a:lnSpc>
              <a:spcBef>
                <a:spcPts val="1945"/>
              </a:spcBef>
              <a:buClr>
                <a:srgbClr val="438086"/>
              </a:buClr>
              <a:buSzPct val="60416"/>
              <a:buFont typeface="Wingdings"/>
              <a:buChar char=""/>
              <a:tabLst>
                <a:tab pos="332740" algn="l"/>
              </a:tabLst>
            </a:pPr>
            <a:r>
              <a:rPr sz="2400" spc="-5" dirty="0">
                <a:latin typeface="Times New Roman"/>
                <a:cs typeface="Times New Roman"/>
              </a:rPr>
              <a:t>Asymptotic </a:t>
            </a:r>
            <a:r>
              <a:rPr sz="2400" dirty="0">
                <a:latin typeface="Times New Roman"/>
                <a:cs typeface="Times New Roman"/>
              </a:rPr>
              <a:t>notation </a:t>
            </a:r>
            <a:r>
              <a:rPr sz="2400" spc="-5" dirty="0">
                <a:latin typeface="Times New Roman"/>
                <a:cs typeface="Times New Roman"/>
              </a:rPr>
              <a:t>appears</a:t>
            </a:r>
            <a:r>
              <a:rPr sz="2400" spc="-5" dirty="0">
                <a:solidFill>
                  <a:srgbClr val="FF0000"/>
                </a:solidFill>
                <a:latin typeface="Times New Roman"/>
                <a:cs typeface="Times New Roman"/>
              </a:rPr>
              <a:t> </a:t>
            </a:r>
            <a:r>
              <a:rPr sz="2400" u="heavy" dirty="0">
                <a:solidFill>
                  <a:srgbClr val="FF0000"/>
                </a:solidFill>
                <a:uFill>
                  <a:solidFill>
                    <a:srgbClr val="FF0000"/>
                  </a:solidFill>
                </a:uFill>
                <a:latin typeface="Times New Roman"/>
                <a:cs typeface="Times New Roman"/>
              </a:rPr>
              <a:t>on the </a:t>
            </a:r>
            <a:r>
              <a:rPr sz="2400" u="heavy" spc="-5" dirty="0">
                <a:solidFill>
                  <a:srgbClr val="FF0000"/>
                </a:solidFill>
                <a:uFill>
                  <a:solidFill>
                    <a:srgbClr val="FF0000"/>
                  </a:solidFill>
                </a:uFill>
                <a:latin typeface="Times New Roman"/>
                <a:cs typeface="Times New Roman"/>
              </a:rPr>
              <a:t>RHS</a:t>
            </a:r>
            <a:r>
              <a:rPr sz="2400" spc="-5" dirty="0">
                <a:solidFill>
                  <a:srgbClr val="FF0000"/>
                </a:solidFill>
                <a:latin typeface="Times New Roman"/>
                <a:cs typeface="Times New Roman"/>
              </a:rPr>
              <a:t> </a:t>
            </a:r>
            <a:r>
              <a:rPr sz="2400" dirty="0">
                <a:latin typeface="Times New Roman"/>
                <a:cs typeface="Times New Roman"/>
              </a:rPr>
              <a:t>of an</a:t>
            </a:r>
            <a:r>
              <a:rPr sz="2400" spc="-70" dirty="0">
                <a:latin typeface="Times New Roman"/>
                <a:cs typeface="Times New Roman"/>
              </a:rPr>
              <a:t> </a:t>
            </a:r>
            <a:r>
              <a:rPr sz="2400" dirty="0">
                <a:latin typeface="Times New Roman"/>
                <a:cs typeface="Times New Roman"/>
              </a:rPr>
              <a:t>equation</a:t>
            </a:r>
          </a:p>
          <a:p>
            <a:pPr marL="963294" marR="920115" lvl="1" indent="-493395">
              <a:lnSpc>
                <a:spcPts val="3760"/>
              </a:lnSpc>
              <a:spcBef>
                <a:spcPts val="204"/>
              </a:spcBef>
              <a:buClr>
                <a:srgbClr val="53548A"/>
              </a:buClr>
              <a:buSzPct val="69230"/>
              <a:buFont typeface="Wingdings"/>
              <a:buChar char=""/>
              <a:tabLst>
                <a:tab pos="926465" algn="l"/>
                <a:tab pos="927100" algn="l"/>
              </a:tabLst>
            </a:pPr>
            <a:r>
              <a:rPr sz="2600" spc="-5" dirty="0">
                <a:latin typeface="Times New Roman"/>
                <a:cs typeface="Times New Roman"/>
              </a:rPr>
              <a:t>stands </a:t>
            </a:r>
            <a:r>
              <a:rPr sz="2600" dirty="0">
                <a:latin typeface="Times New Roman"/>
                <a:cs typeface="Times New Roman"/>
              </a:rPr>
              <a:t>for</a:t>
            </a:r>
            <a:r>
              <a:rPr sz="2600" dirty="0">
                <a:solidFill>
                  <a:srgbClr val="FF0000"/>
                </a:solidFill>
                <a:latin typeface="Times New Roman"/>
                <a:cs typeface="Times New Roman"/>
              </a:rPr>
              <a:t> </a:t>
            </a:r>
            <a:r>
              <a:rPr sz="2600" u="heavy" spc="-5" dirty="0">
                <a:solidFill>
                  <a:srgbClr val="FF0000"/>
                </a:solidFill>
                <a:uFill>
                  <a:solidFill>
                    <a:srgbClr val="FF0000"/>
                  </a:solidFill>
                </a:uFill>
                <a:latin typeface="Times New Roman"/>
                <a:cs typeface="Times New Roman"/>
              </a:rPr>
              <a:t>some</a:t>
            </a:r>
            <a:r>
              <a:rPr sz="2600" spc="-5" dirty="0">
                <a:solidFill>
                  <a:srgbClr val="FF0000"/>
                </a:solidFill>
                <a:latin typeface="Times New Roman"/>
                <a:cs typeface="Times New Roman"/>
              </a:rPr>
              <a:t> </a:t>
            </a:r>
            <a:r>
              <a:rPr sz="2600" dirty="0">
                <a:latin typeface="Times New Roman"/>
                <a:cs typeface="Times New Roman"/>
              </a:rPr>
              <a:t>anonymous function </a:t>
            </a:r>
            <a:r>
              <a:rPr sz="2600" spc="-5" dirty="0">
                <a:latin typeface="Times New Roman"/>
                <a:cs typeface="Times New Roman"/>
              </a:rPr>
              <a:t>in </a:t>
            </a:r>
            <a:r>
              <a:rPr sz="2600" dirty="0">
                <a:latin typeface="Times New Roman"/>
                <a:cs typeface="Times New Roman"/>
              </a:rPr>
              <a:t>the</a:t>
            </a:r>
            <a:r>
              <a:rPr sz="2600" spc="-100" dirty="0">
                <a:latin typeface="Times New Roman"/>
                <a:cs typeface="Times New Roman"/>
              </a:rPr>
              <a:t> </a:t>
            </a:r>
            <a:r>
              <a:rPr sz="2600" spc="-5" dirty="0">
                <a:latin typeface="Times New Roman"/>
                <a:cs typeface="Times New Roman"/>
              </a:rPr>
              <a:t>set  e.g., </a:t>
            </a:r>
            <a:r>
              <a:rPr sz="2600" spc="5" dirty="0">
                <a:solidFill>
                  <a:srgbClr val="0000FF"/>
                </a:solidFill>
                <a:latin typeface="Times New Roman"/>
                <a:cs typeface="Times New Roman"/>
              </a:rPr>
              <a:t>2n</a:t>
            </a:r>
            <a:r>
              <a:rPr sz="2550" spc="7" baseline="26143" dirty="0">
                <a:solidFill>
                  <a:srgbClr val="0000FF"/>
                </a:solidFill>
                <a:latin typeface="Times New Roman"/>
                <a:cs typeface="Times New Roman"/>
              </a:rPr>
              <a:t>2 </a:t>
            </a:r>
            <a:r>
              <a:rPr sz="2600" dirty="0">
                <a:solidFill>
                  <a:srgbClr val="0000FF"/>
                </a:solidFill>
                <a:latin typeface="Times New Roman"/>
                <a:cs typeface="Times New Roman"/>
              </a:rPr>
              <a:t>+ 3n + 1 = </a:t>
            </a:r>
            <a:r>
              <a:rPr sz="2600" spc="10" dirty="0">
                <a:solidFill>
                  <a:srgbClr val="0000FF"/>
                </a:solidFill>
                <a:latin typeface="Times New Roman"/>
                <a:cs typeface="Times New Roman"/>
              </a:rPr>
              <a:t>2n</a:t>
            </a:r>
            <a:r>
              <a:rPr sz="2550" spc="15" baseline="26143" dirty="0">
                <a:solidFill>
                  <a:srgbClr val="0000FF"/>
                </a:solidFill>
                <a:latin typeface="Times New Roman"/>
                <a:cs typeface="Times New Roman"/>
              </a:rPr>
              <a:t>2 </a:t>
            </a:r>
            <a:r>
              <a:rPr sz="2600" dirty="0">
                <a:solidFill>
                  <a:srgbClr val="0000FF"/>
                </a:solidFill>
                <a:latin typeface="Times New Roman"/>
                <a:cs typeface="Times New Roman"/>
              </a:rPr>
              <a:t>+ </a:t>
            </a:r>
            <a:r>
              <a:rPr sz="2600" dirty="0">
                <a:solidFill>
                  <a:srgbClr val="0000FF"/>
                </a:solidFill>
                <a:latin typeface="Symbol"/>
                <a:cs typeface="Symbol"/>
              </a:rPr>
              <a:t></a:t>
            </a:r>
            <a:r>
              <a:rPr sz="2600" dirty="0">
                <a:solidFill>
                  <a:srgbClr val="0000FF"/>
                </a:solidFill>
                <a:latin typeface="Times New Roman"/>
                <a:cs typeface="Times New Roman"/>
              </a:rPr>
              <a:t>(n)</a:t>
            </a:r>
            <a:r>
              <a:rPr sz="2600" spc="-125" dirty="0">
                <a:solidFill>
                  <a:srgbClr val="0000FF"/>
                </a:solidFill>
                <a:latin typeface="Times New Roman"/>
                <a:cs typeface="Times New Roman"/>
              </a:rPr>
              <a:t> </a:t>
            </a:r>
            <a:r>
              <a:rPr sz="2600" spc="-5" dirty="0">
                <a:latin typeface="Times New Roman"/>
                <a:cs typeface="Times New Roman"/>
              </a:rPr>
              <a:t>means:</a:t>
            </a:r>
            <a:endParaRPr sz="2600" dirty="0">
              <a:latin typeface="Times New Roman"/>
              <a:cs typeface="Times New Roman"/>
            </a:endParaRPr>
          </a:p>
          <a:p>
            <a:pPr marL="1568450">
              <a:lnSpc>
                <a:spcPct val="100000"/>
              </a:lnSpc>
              <a:spcBef>
                <a:spcPts val="580"/>
              </a:spcBef>
            </a:pPr>
            <a:r>
              <a:rPr sz="2400" spc="-5" dirty="0">
                <a:solidFill>
                  <a:srgbClr val="0000FF"/>
                </a:solidFill>
                <a:latin typeface="Times New Roman"/>
                <a:cs typeface="Times New Roman"/>
              </a:rPr>
              <a:t>2n</a:t>
            </a:r>
            <a:r>
              <a:rPr sz="2400" spc="-7" baseline="24305" dirty="0">
                <a:solidFill>
                  <a:srgbClr val="0000FF"/>
                </a:solidFill>
                <a:latin typeface="Times New Roman"/>
                <a:cs typeface="Times New Roman"/>
              </a:rPr>
              <a:t>2 </a:t>
            </a:r>
            <a:r>
              <a:rPr sz="2400" dirty="0">
                <a:solidFill>
                  <a:srgbClr val="0000FF"/>
                </a:solidFill>
                <a:latin typeface="Times New Roman"/>
                <a:cs typeface="Times New Roman"/>
              </a:rPr>
              <a:t>+ 3n + 1 = </a:t>
            </a:r>
            <a:r>
              <a:rPr sz="2400" spc="-5" dirty="0">
                <a:solidFill>
                  <a:srgbClr val="0000FF"/>
                </a:solidFill>
                <a:latin typeface="Times New Roman"/>
                <a:cs typeface="Times New Roman"/>
              </a:rPr>
              <a:t>2n</a:t>
            </a:r>
            <a:r>
              <a:rPr sz="2400" spc="-7" baseline="24305" dirty="0">
                <a:solidFill>
                  <a:srgbClr val="0000FF"/>
                </a:solidFill>
                <a:latin typeface="Times New Roman"/>
                <a:cs typeface="Times New Roman"/>
              </a:rPr>
              <a:t>2 </a:t>
            </a:r>
            <a:r>
              <a:rPr sz="2400" dirty="0">
                <a:solidFill>
                  <a:srgbClr val="0000FF"/>
                </a:solidFill>
                <a:latin typeface="Times New Roman"/>
                <a:cs typeface="Times New Roman"/>
              </a:rPr>
              <a:t>+ h(n)</a:t>
            </a:r>
            <a:r>
              <a:rPr sz="2400" dirty="0">
                <a:latin typeface="Times New Roman"/>
                <a:cs typeface="Times New Roman"/>
              </a:rPr>
              <a:t>, </a:t>
            </a:r>
            <a:r>
              <a:rPr sz="2400" spc="-5" dirty="0">
                <a:latin typeface="Times New Roman"/>
                <a:cs typeface="Times New Roman"/>
              </a:rPr>
              <a:t>for </a:t>
            </a:r>
            <a:r>
              <a:rPr sz="2400" u="heavy" spc="-10" dirty="0">
                <a:solidFill>
                  <a:srgbClr val="FF0000"/>
                </a:solidFill>
                <a:uFill>
                  <a:solidFill>
                    <a:srgbClr val="FF0000"/>
                  </a:solidFill>
                </a:uFill>
                <a:latin typeface="Times New Roman"/>
                <a:cs typeface="Times New Roman"/>
              </a:rPr>
              <a:t>some</a:t>
            </a:r>
            <a:r>
              <a:rPr sz="2400" spc="-10" dirty="0">
                <a:solidFill>
                  <a:srgbClr val="FF0000"/>
                </a:solidFill>
                <a:latin typeface="Times New Roman"/>
                <a:cs typeface="Times New Roman"/>
              </a:rPr>
              <a:t> </a:t>
            </a:r>
            <a:r>
              <a:rPr sz="2400" dirty="0">
                <a:solidFill>
                  <a:srgbClr val="0000FF"/>
                </a:solidFill>
                <a:latin typeface="Times New Roman"/>
                <a:cs typeface="Times New Roman"/>
              </a:rPr>
              <a:t>h(n) </a:t>
            </a:r>
            <a:r>
              <a:rPr sz="2400" dirty="0">
                <a:solidFill>
                  <a:srgbClr val="0000FF"/>
                </a:solidFill>
                <a:latin typeface="Symbol"/>
                <a:cs typeface="Symbol"/>
              </a:rPr>
              <a:t></a:t>
            </a:r>
            <a:r>
              <a:rPr sz="2400" spc="-415" dirty="0">
                <a:solidFill>
                  <a:srgbClr val="0000FF"/>
                </a:solidFill>
                <a:latin typeface="Times New Roman"/>
                <a:cs typeface="Times New Roman"/>
              </a:rPr>
              <a:t> </a:t>
            </a:r>
            <a:r>
              <a:rPr sz="2400" spc="-5" dirty="0">
                <a:solidFill>
                  <a:srgbClr val="0000FF"/>
                </a:solidFill>
                <a:latin typeface="Symbol"/>
                <a:cs typeface="Symbol"/>
              </a:rPr>
              <a:t></a:t>
            </a:r>
            <a:r>
              <a:rPr sz="2400" spc="-5" dirty="0">
                <a:solidFill>
                  <a:srgbClr val="0000FF"/>
                </a:solidFill>
                <a:latin typeface="Times New Roman"/>
                <a:cs typeface="Times New Roman"/>
              </a:rPr>
              <a:t>(n)</a:t>
            </a:r>
            <a:endParaRPr sz="2400" dirty="0">
              <a:latin typeface="Times New Roman"/>
              <a:cs typeface="Times New Roman"/>
            </a:endParaRPr>
          </a:p>
          <a:p>
            <a:pPr marR="92075" algn="r">
              <a:lnSpc>
                <a:spcPct val="100000"/>
              </a:lnSpc>
              <a:spcBef>
                <a:spcPts val="660"/>
              </a:spcBef>
            </a:pPr>
            <a:r>
              <a:rPr sz="2600" i="1" spc="-5" dirty="0">
                <a:solidFill>
                  <a:srgbClr val="808080"/>
                </a:solidFill>
                <a:latin typeface="Times New Roman"/>
                <a:cs typeface="Times New Roman"/>
              </a:rPr>
              <a:t>i.e., h(n) </a:t>
            </a:r>
            <a:r>
              <a:rPr sz="2600" i="1" dirty="0">
                <a:solidFill>
                  <a:srgbClr val="808080"/>
                </a:solidFill>
                <a:latin typeface="Times New Roman"/>
                <a:cs typeface="Times New Roman"/>
              </a:rPr>
              <a:t>= 3n +</a:t>
            </a:r>
            <a:r>
              <a:rPr sz="2600" i="1" spc="-110" dirty="0">
                <a:solidFill>
                  <a:srgbClr val="808080"/>
                </a:solidFill>
                <a:latin typeface="Times New Roman"/>
                <a:cs typeface="Times New Roman"/>
              </a:rPr>
              <a:t> </a:t>
            </a:r>
            <a:r>
              <a:rPr sz="2600" i="1" dirty="0">
                <a:solidFill>
                  <a:srgbClr val="808080"/>
                </a:solidFill>
                <a:latin typeface="Times New Roman"/>
                <a:cs typeface="Times New Roman"/>
              </a:rPr>
              <a:t>1</a:t>
            </a:r>
            <a:endParaRPr sz="2600" dirty="0">
              <a:latin typeface="Times New Roman"/>
              <a:cs typeface="Times New Roman"/>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1234439"/>
            <a:ext cx="9144000" cy="320040"/>
          </a:xfrm>
          <a:custGeom>
            <a:avLst/>
            <a:gdLst/>
            <a:ahLst/>
            <a:cxnLst/>
            <a:rect l="l" t="t" r="r" b="b"/>
            <a:pathLst>
              <a:path w="9144000" h="320040">
                <a:moveTo>
                  <a:pt x="0" y="320039"/>
                </a:moveTo>
                <a:lnTo>
                  <a:pt x="9144000" y="320039"/>
                </a:lnTo>
                <a:lnTo>
                  <a:pt x="9144000" y="0"/>
                </a:lnTo>
                <a:lnTo>
                  <a:pt x="0" y="0"/>
                </a:lnTo>
                <a:lnTo>
                  <a:pt x="0" y="320039"/>
                </a:lnTo>
                <a:close/>
              </a:path>
            </a:pathLst>
          </a:custGeom>
          <a:solidFill>
            <a:srgbClr val="FFFFFF"/>
          </a:solidFill>
        </p:spPr>
        <p:txBody>
          <a:bodyPr wrap="square" lIns="0" tIns="0" rIns="0" bIns="0" rtlCol="0"/>
          <a:lstStyle/>
          <a:p>
            <a:endParaRPr/>
          </a:p>
        </p:txBody>
      </p:sp>
      <p:sp>
        <p:nvSpPr>
          <p:cNvPr id="3" name="object 3"/>
          <p:cNvSpPr/>
          <p:nvPr/>
        </p:nvSpPr>
        <p:spPr>
          <a:xfrm>
            <a:off x="0" y="1280160"/>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438086"/>
          </a:solidFill>
        </p:spPr>
        <p:txBody>
          <a:bodyPr wrap="square" lIns="0" tIns="0" rIns="0" bIns="0" rtlCol="0"/>
          <a:lstStyle/>
          <a:p>
            <a:endParaRPr/>
          </a:p>
        </p:txBody>
      </p:sp>
      <p:sp>
        <p:nvSpPr>
          <p:cNvPr id="4" name="object 4"/>
          <p:cNvSpPr/>
          <p:nvPr/>
        </p:nvSpPr>
        <p:spPr>
          <a:xfrm>
            <a:off x="0" y="1280160"/>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438086"/>
          </a:solidFill>
        </p:spPr>
        <p:txBody>
          <a:bodyPr wrap="square" lIns="0" tIns="0" rIns="0" bIns="0" rtlCol="0"/>
          <a:lstStyle/>
          <a:p>
            <a:endParaRPr/>
          </a:p>
        </p:txBody>
      </p:sp>
      <p:sp>
        <p:nvSpPr>
          <p:cNvPr id="5" name="object 5"/>
          <p:cNvSpPr/>
          <p:nvPr/>
        </p:nvSpPr>
        <p:spPr>
          <a:xfrm>
            <a:off x="590550" y="1280160"/>
            <a:ext cx="8553450" cy="228600"/>
          </a:xfrm>
          <a:custGeom>
            <a:avLst/>
            <a:gdLst/>
            <a:ahLst/>
            <a:cxnLst/>
            <a:rect l="l" t="t" r="r" b="b"/>
            <a:pathLst>
              <a:path w="8553450" h="228600">
                <a:moveTo>
                  <a:pt x="0" y="0"/>
                </a:moveTo>
                <a:lnTo>
                  <a:pt x="8553450" y="0"/>
                </a:lnTo>
                <a:lnTo>
                  <a:pt x="8553450" y="228600"/>
                </a:lnTo>
                <a:lnTo>
                  <a:pt x="0" y="228600"/>
                </a:lnTo>
                <a:lnTo>
                  <a:pt x="0" y="0"/>
                </a:lnTo>
                <a:close/>
              </a:path>
            </a:pathLst>
          </a:custGeom>
          <a:solidFill>
            <a:srgbClr val="53548A"/>
          </a:solidFill>
        </p:spPr>
        <p:txBody>
          <a:bodyPr wrap="square" lIns="0" tIns="0" rIns="0" bIns="0" rtlCol="0"/>
          <a:lstStyle/>
          <a:p>
            <a:endParaRPr/>
          </a:p>
        </p:txBody>
      </p:sp>
      <p:sp>
        <p:nvSpPr>
          <p:cNvPr id="6" name="object 6"/>
          <p:cNvSpPr/>
          <p:nvPr/>
        </p:nvSpPr>
        <p:spPr>
          <a:xfrm>
            <a:off x="590550" y="1280160"/>
            <a:ext cx="8553450" cy="228600"/>
          </a:xfrm>
          <a:custGeom>
            <a:avLst/>
            <a:gdLst/>
            <a:ahLst/>
            <a:cxnLst/>
            <a:rect l="l" t="t" r="r" b="b"/>
            <a:pathLst>
              <a:path w="8553450" h="228600">
                <a:moveTo>
                  <a:pt x="0" y="0"/>
                </a:moveTo>
                <a:lnTo>
                  <a:pt x="8553450" y="0"/>
                </a:lnTo>
                <a:lnTo>
                  <a:pt x="8553450" y="228600"/>
                </a:lnTo>
                <a:lnTo>
                  <a:pt x="0" y="228600"/>
                </a:lnTo>
                <a:lnTo>
                  <a:pt x="0" y="0"/>
                </a:lnTo>
                <a:close/>
              </a:path>
            </a:pathLst>
          </a:custGeom>
          <a:solidFill>
            <a:srgbClr val="53548A"/>
          </a:solidFill>
        </p:spPr>
        <p:txBody>
          <a:bodyPr wrap="square" lIns="0" tIns="0" rIns="0" bIns="0" rtlCol="0"/>
          <a:lstStyle/>
          <a:p>
            <a:endParaRPr/>
          </a:p>
        </p:txBody>
      </p:sp>
      <p:sp>
        <p:nvSpPr>
          <p:cNvPr id="7" name="object 7"/>
          <p:cNvSpPr/>
          <p:nvPr/>
        </p:nvSpPr>
        <p:spPr>
          <a:xfrm>
            <a:off x="722376" y="6227064"/>
            <a:ext cx="8080248" cy="97535"/>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762000" y="6248400"/>
            <a:ext cx="8001000" cy="0"/>
          </a:xfrm>
          <a:custGeom>
            <a:avLst/>
            <a:gdLst/>
            <a:ahLst/>
            <a:cxnLst/>
            <a:rect l="l" t="t" r="r" b="b"/>
            <a:pathLst>
              <a:path w="8001000">
                <a:moveTo>
                  <a:pt x="0" y="0"/>
                </a:moveTo>
                <a:lnTo>
                  <a:pt x="8001000" y="0"/>
                </a:lnTo>
              </a:path>
            </a:pathLst>
          </a:custGeom>
          <a:ln w="19050">
            <a:solidFill>
              <a:srgbClr val="53548A"/>
            </a:solidFill>
          </a:ln>
        </p:spPr>
        <p:txBody>
          <a:bodyPr wrap="square" lIns="0" tIns="0" rIns="0" bIns="0" rtlCol="0"/>
          <a:lstStyle/>
          <a:p>
            <a:endParaRPr/>
          </a:p>
        </p:txBody>
      </p:sp>
      <p:sp>
        <p:nvSpPr>
          <p:cNvPr id="9" name="object 9"/>
          <p:cNvSpPr txBox="1">
            <a:spLocks noGrp="1"/>
          </p:cNvSpPr>
          <p:nvPr>
            <p:ph type="title"/>
          </p:nvPr>
        </p:nvSpPr>
        <p:spPr>
          <a:xfrm>
            <a:off x="688340" y="421640"/>
            <a:ext cx="1649095" cy="574040"/>
          </a:xfrm>
          <a:prstGeom prst="rect">
            <a:avLst/>
          </a:prstGeom>
        </p:spPr>
        <p:txBody>
          <a:bodyPr vert="horz" wrap="square" lIns="0" tIns="12700" rIns="0" bIns="0" rtlCol="0">
            <a:spAutoFit/>
          </a:bodyPr>
          <a:lstStyle/>
          <a:p>
            <a:pPr marL="12700">
              <a:lnSpc>
                <a:spcPct val="100000"/>
              </a:lnSpc>
              <a:spcBef>
                <a:spcPts val="100"/>
              </a:spcBef>
            </a:pPr>
            <a:r>
              <a:rPr sz="3600" spc="-5" dirty="0"/>
              <a:t>Ex</a:t>
            </a:r>
            <a:r>
              <a:rPr sz="3600" dirty="0"/>
              <a:t>a</a:t>
            </a:r>
            <a:r>
              <a:rPr sz="3600" spc="-5" dirty="0"/>
              <a:t>mp</a:t>
            </a:r>
            <a:r>
              <a:rPr sz="3600" dirty="0"/>
              <a:t>le</a:t>
            </a:r>
            <a:endParaRPr sz="3600"/>
          </a:p>
        </p:txBody>
      </p:sp>
      <p:sp>
        <p:nvSpPr>
          <p:cNvPr id="10" name="object 10"/>
          <p:cNvSpPr txBox="1"/>
          <p:nvPr/>
        </p:nvSpPr>
        <p:spPr>
          <a:xfrm>
            <a:off x="688340" y="1543303"/>
            <a:ext cx="7292975" cy="1794510"/>
          </a:xfrm>
          <a:prstGeom prst="rect">
            <a:avLst/>
          </a:prstGeom>
        </p:spPr>
        <p:txBody>
          <a:bodyPr vert="horz" wrap="square" lIns="0" tIns="13335" rIns="0" bIns="0" rtlCol="0">
            <a:spAutoFit/>
          </a:bodyPr>
          <a:lstStyle/>
          <a:p>
            <a:pPr marL="12700">
              <a:lnSpc>
                <a:spcPct val="100000"/>
              </a:lnSpc>
              <a:spcBef>
                <a:spcPts val="105"/>
              </a:spcBef>
            </a:pPr>
            <a:r>
              <a:rPr sz="3200" dirty="0">
                <a:latin typeface="Times New Roman"/>
                <a:cs typeface="Times New Roman"/>
              </a:rPr>
              <a:t>Show that </a:t>
            </a:r>
            <a:r>
              <a:rPr sz="3200" spc="5" dirty="0">
                <a:solidFill>
                  <a:srgbClr val="0000FF"/>
                </a:solidFill>
                <a:latin typeface="Times New Roman"/>
                <a:cs typeface="Times New Roman"/>
              </a:rPr>
              <a:t>2n</a:t>
            </a:r>
            <a:r>
              <a:rPr sz="3150" spc="7" baseline="25132" dirty="0">
                <a:solidFill>
                  <a:srgbClr val="0000FF"/>
                </a:solidFill>
                <a:latin typeface="Times New Roman"/>
                <a:cs typeface="Times New Roman"/>
              </a:rPr>
              <a:t>2 </a:t>
            </a:r>
            <a:r>
              <a:rPr sz="3200" dirty="0">
                <a:solidFill>
                  <a:srgbClr val="0000FF"/>
                </a:solidFill>
                <a:latin typeface="Times New Roman"/>
                <a:cs typeface="Times New Roman"/>
              </a:rPr>
              <a:t>=</a:t>
            </a:r>
            <a:r>
              <a:rPr sz="3200" spc="-85" dirty="0">
                <a:solidFill>
                  <a:srgbClr val="0000FF"/>
                </a:solidFill>
                <a:latin typeface="Times New Roman"/>
                <a:cs typeface="Times New Roman"/>
              </a:rPr>
              <a:t> </a:t>
            </a:r>
            <a:r>
              <a:rPr sz="3200" spc="5" dirty="0">
                <a:solidFill>
                  <a:srgbClr val="0000FF"/>
                </a:solidFill>
                <a:latin typeface="Times New Roman"/>
                <a:cs typeface="Times New Roman"/>
              </a:rPr>
              <a:t>O(n</a:t>
            </a:r>
            <a:r>
              <a:rPr sz="3150" spc="7" baseline="25132" dirty="0">
                <a:solidFill>
                  <a:srgbClr val="0000FF"/>
                </a:solidFill>
                <a:latin typeface="Times New Roman"/>
                <a:cs typeface="Times New Roman"/>
              </a:rPr>
              <a:t>3</a:t>
            </a:r>
            <a:r>
              <a:rPr sz="3200" spc="5" dirty="0">
                <a:solidFill>
                  <a:srgbClr val="0000FF"/>
                </a:solidFill>
                <a:latin typeface="Times New Roman"/>
                <a:cs typeface="Times New Roman"/>
              </a:rPr>
              <a:t>)</a:t>
            </a:r>
            <a:endParaRPr sz="3200">
              <a:latin typeface="Times New Roman"/>
              <a:cs typeface="Times New Roman"/>
            </a:endParaRPr>
          </a:p>
          <a:p>
            <a:pPr>
              <a:lnSpc>
                <a:spcPct val="100000"/>
              </a:lnSpc>
              <a:spcBef>
                <a:spcPts val="25"/>
              </a:spcBef>
            </a:pPr>
            <a:endParaRPr sz="2900">
              <a:latin typeface="Times New Roman"/>
              <a:cs typeface="Times New Roman"/>
            </a:endParaRPr>
          </a:p>
          <a:p>
            <a:pPr marL="88900">
              <a:lnSpc>
                <a:spcPct val="100000"/>
              </a:lnSpc>
            </a:pPr>
            <a:r>
              <a:rPr sz="2400" spc="-110" dirty="0">
                <a:solidFill>
                  <a:srgbClr val="FF0000"/>
                </a:solidFill>
                <a:latin typeface="Times New Roman"/>
                <a:cs typeface="Times New Roman"/>
              </a:rPr>
              <a:t>We </a:t>
            </a:r>
            <a:r>
              <a:rPr sz="2400" dirty="0">
                <a:solidFill>
                  <a:srgbClr val="FF0000"/>
                </a:solidFill>
                <a:latin typeface="Times New Roman"/>
                <a:cs typeface="Times New Roman"/>
              </a:rPr>
              <a:t>need to </a:t>
            </a:r>
            <a:r>
              <a:rPr sz="2400" spc="-5" dirty="0">
                <a:solidFill>
                  <a:srgbClr val="FF0000"/>
                </a:solidFill>
                <a:latin typeface="Times New Roman"/>
                <a:cs typeface="Times New Roman"/>
              </a:rPr>
              <a:t>find two </a:t>
            </a:r>
            <a:r>
              <a:rPr sz="2400" dirty="0">
                <a:solidFill>
                  <a:srgbClr val="FF0000"/>
                </a:solidFill>
                <a:latin typeface="Times New Roman"/>
                <a:cs typeface="Times New Roman"/>
              </a:rPr>
              <a:t>positive constants: </a:t>
            </a:r>
            <a:r>
              <a:rPr sz="2800" b="1" spc="-5" dirty="0">
                <a:solidFill>
                  <a:srgbClr val="0000FF"/>
                </a:solidFill>
                <a:latin typeface="Times New Roman"/>
                <a:cs typeface="Times New Roman"/>
              </a:rPr>
              <a:t>c </a:t>
            </a:r>
            <a:r>
              <a:rPr sz="2400" dirty="0">
                <a:solidFill>
                  <a:srgbClr val="FF0000"/>
                </a:solidFill>
                <a:latin typeface="Times New Roman"/>
                <a:cs typeface="Times New Roman"/>
              </a:rPr>
              <a:t>and </a:t>
            </a:r>
            <a:r>
              <a:rPr sz="2800" b="1" spc="5" dirty="0">
                <a:solidFill>
                  <a:srgbClr val="0000FF"/>
                </a:solidFill>
                <a:latin typeface="Times New Roman"/>
                <a:cs typeface="Times New Roman"/>
              </a:rPr>
              <a:t>n</a:t>
            </a:r>
            <a:r>
              <a:rPr sz="2775" b="1" spc="7" baseline="-21021" dirty="0">
                <a:solidFill>
                  <a:srgbClr val="0000FF"/>
                </a:solidFill>
                <a:latin typeface="Times New Roman"/>
                <a:cs typeface="Times New Roman"/>
              </a:rPr>
              <a:t>0 </a:t>
            </a:r>
            <a:r>
              <a:rPr sz="2400" spc="-5" dirty="0">
                <a:solidFill>
                  <a:srgbClr val="FF0000"/>
                </a:solidFill>
                <a:latin typeface="Times New Roman"/>
                <a:cs typeface="Times New Roman"/>
              </a:rPr>
              <a:t>such</a:t>
            </a:r>
            <a:r>
              <a:rPr sz="2400" spc="-260" dirty="0">
                <a:solidFill>
                  <a:srgbClr val="FF0000"/>
                </a:solidFill>
                <a:latin typeface="Times New Roman"/>
                <a:cs typeface="Times New Roman"/>
              </a:rPr>
              <a:t> </a:t>
            </a:r>
            <a:r>
              <a:rPr sz="2400" dirty="0">
                <a:solidFill>
                  <a:srgbClr val="FF0000"/>
                </a:solidFill>
                <a:latin typeface="Times New Roman"/>
                <a:cs typeface="Times New Roman"/>
              </a:rPr>
              <a:t>that:</a:t>
            </a:r>
            <a:endParaRPr sz="2400">
              <a:latin typeface="Times New Roman"/>
              <a:cs typeface="Times New Roman"/>
            </a:endParaRPr>
          </a:p>
          <a:p>
            <a:pPr marL="1002665">
              <a:lnSpc>
                <a:spcPct val="100000"/>
              </a:lnSpc>
              <a:tabLst>
                <a:tab pos="3121025" algn="l"/>
              </a:tabLst>
            </a:pPr>
            <a:r>
              <a:rPr sz="2800" spc="-5" dirty="0">
                <a:solidFill>
                  <a:srgbClr val="0000FF"/>
                </a:solidFill>
                <a:latin typeface="Times New Roman"/>
                <a:cs typeface="Times New Roman"/>
              </a:rPr>
              <a:t>0 ≤ </a:t>
            </a:r>
            <a:r>
              <a:rPr sz="2800" dirty="0">
                <a:solidFill>
                  <a:srgbClr val="0000FF"/>
                </a:solidFill>
                <a:latin typeface="Times New Roman"/>
                <a:cs typeface="Times New Roman"/>
              </a:rPr>
              <a:t>2n</a:t>
            </a:r>
            <a:r>
              <a:rPr sz="2775" baseline="25525" dirty="0">
                <a:solidFill>
                  <a:srgbClr val="0000FF"/>
                </a:solidFill>
                <a:latin typeface="Times New Roman"/>
                <a:cs typeface="Times New Roman"/>
              </a:rPr>
              <a:t>2</a:t>
            </a:r>
            <a:r>
              <a:rPr sz="2775" spc="15" baseline="25525" dirty="0">
                <a:solidFill>
                  <a:srgbClr val="0000FF"/>
                </a:solidFill>
                <a:latin typeface="Times New Roman"/>
                <a:cs typeface="Times New Roman"/>
              </a:rPr>
              <a:t> </a:t>
            </a:r>
            <a:r>
              <a:rPr sz="2800" spc="-5" dirty="0">
                <a:solidFill>
                  <a:srgbClr val="0000FF"/>
                </a:solidFill>
                <a:latin typeface="Times New Roman"/>
                <a:cs typeface="Times New Roman"/>
              </a:rPr>
              <a:t>≤</a:t>
            </a:r>
            <a:r>
              <a:rPr sz="2800" spc="10" dirty="0">
                <a:solidFill>
                  <a:srgbClr val="0000FF"/>
                </a:solidFill>
                <a:latin typeface="Times New Roman"/>
                <a:cs typeface="Times New Roman"/>
              </a:rPr>
              <a:t> </a:t>
            </a:r>
            <a:r>
              <a:rPr sz="2800" dirty="0">
                <a:solidFill>
                  <a:srgbClr val="0000FF"/>
                </a:solidFill>
                <a:latin typeface="Times New Roman"/>
                <a:cs typeface="Times New Roman"/>
              </a:rPr>
              <a:t>cn</a:t>
            </a:r>
            <a:r>
              <a:rPr sz="2775" baseline="25525" dirty="0">
                <a:solidFill>
                  <a:srgbClr val="0000FF"/>
                </a:solidFill>
                <a:latin typeface="Times New Roman"/>
                <a:cs typeface="Times New Roman"/>
              </a:rPr>
              <a:t>3	</a:t>
            </a:r>
            <a:r>
              <a:rPr sz="2800" dirty="0">
                <a:solidFill>
                  <a:srgbClr val="0000FF"/>
                </a:solidFill>
                <a:latin typeface="Times New Roman"/>
                <a:cs typeface="Times New Roman"/>
              </a:rPr>
              <a:t>for </a:t>
            </a:r>
            <a:r>
              <a:rPr sz="2800" spc="-5" dirty="0">
                <a:solidFill>
                  <a:srgbClr val="0000FF"/>
                </a:solidFill>
                <a:latin typeface="Times New Roman"/>
                <a:cs typeface="Times New Roman"/>
              </a:rPr>
              <a:t>all n ≥</a:t>
            </a:r>
            <a:r>
              <a:rPr sz="2800" spc="-15" dirty="0">
                <a:solidFill>
                  <a:srgbClr val="0000FF"/>
                </a:solidFill>
                <a:latin typeface="Times New Roman"/>
                <a:cs typeface="Times New Roman"/>
              </a:rPr>
              <a:t> </a:t>
            </a:r>
            <a:r>
              <a:rPr sz="2800" spc="5" dirty="0">
                <a:solidFill>
                  <a:srgbClr val="0000FF"/>
                </a:solidFill>
                <a:latin typeface="Times New Roman"/>
                <a:cs typeface="Times New Roman"/>
              </a:rPr>
              <a:t>n</a:t>
            </a:r>
            <a:r>
              <a:rPr sz="2775" spc="7" baseline="-21021" dirty="0">
                <a:solidFill>
                  <a:srgbClr val="0000FF"/>
                </a:solidFill>
                <a:latin typeface="Times New Roman"/>
                <a:cs typeface="Times New Roman"/>
              </a:rPr>
              <a:t>0</a:t>
            </a:r>
            <a:endParaRPr sz="2775" baseline="-21021">
              <a:latin typeface="Times New Roman"/>
              <a:cs typeface="Times New Roman"/>
            </a:endParaRPr>
          </a:p>
        </p:txBody>
      </p:sp>
      <p:sp>
        <p:nvSpPr>
          <p:cNvPr id="11" name="object 11"/>
          <p:cNvSpPr txBox="1"/>
          <p:nvPr/>
        </p:nvSpPr>
        <p:spPr>
          <a:xfrm>
            <a:off x="802640" y="3832352"/>
            <a:ext cx="4912995" cy="2001520"/>
          </a:xfrm>
          <a:prstGeom prst="rect">
            <a:avLst/>
          </a:prstGeom>
        </p:spPr>
        <p:txBody>
          <a:bodyPr vert="horz" wrap="square" lIns="0" tIns="12700" rIns="0" bIns="0" rtlCol="0">
            <a:spAutoFit/>
          </a:bodyPr>
          <a:lstStyle/>
          <a:p>
            <a:pPr marL="50800">
              <a:lnSpc>
                <a:spcPct val="100000"/>
              </a:lnSpc>
              <a:spcBef>
                <a:spcPts val="100"/>
              </a:spcBef>
            </a:pPr>
            <a:r>
              <a:rPr sz="2400" spc="-5" dirty="0">
                <a:solidFill>
                  <a:srgbClr val="FF0000"/>
                </a:solidFill>
                <a:latin typeface="Times New Roman"/>
                <a:cs typeface="Times New Roman"/>
              </a:rPr>
              <a:t>Choose </a:t>
            </a:r>
            <a:r>
              <a:rPr sz="2400" dirty="0">
                <a:solidFill>
                  <a:srgbClr val="0000FF"/>
                </a:solidFill>
                <a:latin typeface="Times New Roman"/>
                <a:cs typeface="Times New Roman"/>
              </a:rPr>
              <a:t>c = 2 </a:t>
            </a:r>
            <a:r>
              <a:rPr sz="2400" dirty="0">
                <a:solidFill>
                  <a:srgbClr val="FF0000"/>
                </a:solidFill>
                <a:latin typeface="Times New Roman"/>
                <a:cs typeface="Times New Roman"/>
              </a:rPr>
              <a:t>and </a:t>
            </a:r>
            <a:r>
              <a:rPr sz="2400" spc="-5" dirty="0">
                <a:solidFill>
                  <a:srgbClr val="0000FF"/>
                </a:solidFill>
                <a:latin typeface="Times New Roman"/>
                <a:cs typeface="Times New Roman"/>
              </a:rPr>
              <a:t>n</a:t>
            </a:r>
            <a:r>
              <a:rPr sz="2400" spc="-7" baseline="-20833" dirty="0">
                <a:solidFill>
                  <a:srgbClr val="0000FF"/>
                </a:solidFill>
                <a:latin typeface="Times New Roman"/>
                <a:cs typeface="Times New Roman"/>
              </a:rPr>
              <a:t>0 </a:t>
            </a:r>
            <a:r>
              <a:rPr sz="2400" dirty="0">
                <a:solidFill>
                  <a:srgbClr val="0000FF"/>
                </a:solidFill>
                <a:latin typeface="Times New Roman"/>
                <a:cs typeface="Times New Roman"/>
              </a:rPr>
              <a:t>=</a:t>
            </a:r>
            <a:r>
              <a:rPr sz="2400" spc="-30" dirty="0">
                <a:solidFill>
                  <a:srgbClr val="0000FF"/>
                </a:solidFill>
                <a:latin typeface="Times New Roman"/>
                <a:cs typeface="Times New Roman"/>
              </a:rPr>
              <a:t> </a:t>
            </a:r>
            <a:r>
              <a:rPr sz="2400" dirty="0">
                <a:solidFill>
                  <a:srgbClr val="0000FF"/>
                </a:solidFill>
                <a:latin typeface="Times New Roman"/>
                <a:cs typeface="Times New Roman"/>
              </a:rPr>
              <a:t>1</a:t>
            </a:r>
            <a:endParaRPr sz="2400">
              <a:latin typeface="Times New Roman"/>
              <a:cs typeface="Times New Roman"/>
            </a:endParaRPr>
          </a:p>
          <a:p>
            <a:pPr marL="1879600">
              <a:lnSpc>
                <a:spcPct val="100000"/>
              </a:lnSpc>
            </a:pPr>
            <a:r>
              <a:rPr sz="2400" dirty="0">
                <a:solidFill>
                  <a:srgbClr val="FF0000"/>
                </a:solidFill>
                <a:latin typeface="Wingdings"/>
                <a:cs typeface="Wingdings"/>
              </a:rPr>
              <a:t></a:t>
            </a:r>
            <a:r>
              <a:rPr sz="2400" dirty="0">
                <a:solidFill>
                  <a:srgbClr val="FF0000"/>
                </a:solidFill>
                <a:latin typeface="Times New Roman"/>
                <a:cs typeface="Times New Roman"/>
              </a:rPr>
              <a:t> </a:t>
            </a:r>
            <a:r>
              <a:rPr sz="2400" spc="-5" dirty="0">
                <a:solidFill>
                  <a:srgbClr val="0000FF"/>
                </a:solidFill>
                <a:latin typeface="Times New Roman"/>
                <a:cs typeface="Times New Roman"/>
              </a:rPr>
              <a:t>2n</a:t>
            </a:r>
            <a:r>
              <a:rPr sz="2400" spc="-7" baseline="24305" dirty="0">
                <a:solidFill>
                  <a:srgbClr val="0000FF"/>
                </a:solidFill>
                <a:latin typeface="Times New Roman"/>
                <a:cs typeface="Times New Roman"/>
              </a:rPr>
              <a:t>2 </a:t>
            </a:r>
            <a:r>
              <a:rPr sz="2400" dirty="0">
                <a:solidFill>
                  <a:srgbClr val="0000FF"/>
                </a:solidFill>
                <a:latin typeface="Times New Roman"/>
                <a:cs typeface="Times New Roman"/>
              </a:rPr>
              <a:t>≤ </a:t>
            </a:r>
            <a:r>
              <a:rPr sz="2400" spc="-5" dirty="0">
                <a:solidFill>
                  <a:srgbClr val="0000FF"/>
                </a:solidFill>
                <a:latin typeface="Times New Roman"/>
                <a:cs typeface="Times New Roman"/>
              </a:rPr>
              <a:t>2n</a:t>
            </a:r>
            <a:r>
              <a:rPr sz="2400" spc="-7" baseline="24305" dirty="0">
                <a:solidFill>
                  <a:srgbClr val="0000FF"/>
                </a:solidFill>
                <a:latin typeface="Times New Roman"/>
                <a:cs typeface="Times New Roman"/>
              </a:rPr>
              <a:t>3 </a:t>
            </a:r>
            <a:r>
              <a:rPr sz="2400" spc="-5" dirty="0">
                <a:solidFill>
                  <a:srgbClr val="0000FF"/>
                </a:solidFill>
                <a:latin typeface="Times New Roman"/>
                <a:cs typeface="Times New Roman"/>
              </a:rPr>
              <a:t>for </a:t>
            </a:r>
            <a:r>
              <a:rPr sz="2400" spc="10" dirty="0">
                <a:solidFill>
                  <a:srgbClr val="0000FF"/>
                </a:solidFill>
                <a:latin typeface="Times New Roman"/>
                <a:cs typeface="Times New Roman"/>
              </a:rPr>
              <a:t>all </a:t>
            </a:r>
            <a:r>
              <a:rPr sz="2400" dirty="0">
                <a:solidFill>
                  <a:srgbClr val="0000FF"/>
                </a:solidFill>
                <a:latin typeface="Times New Roman"/>
                <a:cs typeface="Times New Roman"/>
              </a:rPr>
              <a:t>n ≥</a:t>
            </a:r>
            <a:r>
              <a:rPr sz="2400" spc="-254" dirty="0">
                <a:solidFill>
                  <a:srgbClr val="0000FF"/>
                </a:solidFill>
                <a:latin typeface="Times New Roman"/>
                <a:cs typeface="Times New Roman"/>
              </a:rPr>
              <a:t> </a:t>
            </a:r>
            <a:r>
              <a:rPr sz="2400" dirty="0">
                <a:solidFill>
                  <a:srgbClr val="0000FF"/>
                </a:solidFill>
                <a:latin typeface="Times New Roman"/>
                <a:cs typeface="Times New Roman"/>
              </a:rPr>
              <a:t>1</a:t>
            </a:r>
            <a:endParaRPr sz="2400">
              <a:latin typeface="Times New Roman"/>
              <a:cs typeface="Times New Roman"/>
            </a:endParaRPr>
          </a:p>
          <a:p>
            <a:pPr>
              <a:lnSpc>
                <a:spcPct val="100000"/>
              </a:lnSpc>
              <a:spcBef>
                <a:spcPts val="10"/>
              </a:spcBef>
            </a:pPr>
            <a:endParaRPr sz="3500">
              <a:latin typeface="Times New Roman"/>
              <a:cs typeface="Times New Roman"/>
            </a:endParaRPr>
          </a:p>
          <a:p>
            <a:pPr marL="12700">
              <a:lnSpc>
                <a:spcPct val="100000"/>
              </a:lnSpc>
              <a:spcBef>
                <a:spcPts val="5"/>
              </a:spcBef>
            </a:pPr>
            <a:r>
              <a:rPr sz="2400" spc="-35" dirty="0">
                <a:solidFill>
                  <a:srgbClr val="FF0000"/>
                </a:solidFill>
                <a:latin typeface="Times New Roman"/>
                <a:cs typeface="Times New Roman"/>
              </a:rPr>
              <a:t>Or, </a:t>
            </a:r>
            <a:r>
              <a:rPr sz="2400" dirty="0">
                <a:solidFill>
                  <a:srgbClr val="FF0000"/>
                </a:solidFill>
                <a:latin typeface="Times New Roman"/>
                <a:cs typeface="Times New Roman"/>
              </a:rPr>
              <a:t>choose </a:t>
            </a:r>
            <a:r>
              <a:rPr sz="2400" dirty="0">
                <a:solidFill>
                  <a:srgbClr val="0000FF"/>
                </a:solidFill>
                <a:latin typeface="Times New Roman"/>
                <a:cs typeface="Times New Roman"/>
              </a:rPr>
              <a:t>c = 1 </a:t>
            </a:r>
            <a:r>
              <a:rPr sz="2400" dirty="0">
                <a:solidFill>
                  <a:srgbClr val="FF0000"/>
                </a:solidFill>
                <a:latin typeface="Times New Roman"/>
                <a:cs typeface="Times New Roman"/>
              </a:rPr>
              <a:t>and </a:t>
            </a:r>
            <a:r>
              <a:rPr sz="2400" spc="-5" dirty="0">
                <a:solidFill>
                  <a:srgbClr val="0000FF"/>
                </a:solidFill>
                <a:latin typeface="Times New Roman"/>
                <a:cs typeface="Times New Roman"/>
              </a:rPr>
              <a:t>n</a:t>
            </a:r>
            <a:r>
              <a:rPr sz="2400" spc="-7" baseline="-20833" dirty="0">
                <a:solidFill>
                  <a:srgbClr val="0000FF"/>
                </a:solidFill>
                <a:latin typeface="Times New Roman"/>
                <a:cs typeface="Times New Roman"/>
              </a:rPr>
              <a:t>0 </a:t>
            </a:r>
            <a:r>
              <a:rPr sz="2400" dirty="0">
                <a:solidFill>
                  <a:srgbClr val="0000FF"/>
                </a:solidFill>
                <a:latin typeface="Times New Roman"/>
                <a:cs typeface="Times New Roman"/>
              </a:rPr>
              <a:t>=</a:t>
            </a:r>
            <a:r>
              <a:rPr sz="2400" spc="-35" dirty="0">
                <a:solidFill>
                  <a:srgbClr val="0000FF"/>
                </a:solidFill>
                <a:latin typeface="Times New Roman"/>
                <a:cs typeface="Times New Roman"/>
              </a:rPr>
              <a:t> </a:t>
            </a:r>
            <a:r>
              <a:rPr sz="2400" dirty="0">
                <a:solidFill>
                  <a:srgbClr val="0000FF"/>
                </a:solidFill>
                <a:latin typeface="Times New Roman"/>
                <a:cs typeface="Times New Roman"/>
              </a:rPr>
              <a:t>2</a:t>
            </a:r>
            <a:endParaRPr sz="2400">
              <a:latin typeface="Times New Roman"/>
              <a:cs typeface="Times New Roman"/>
            </a:endParaRPr>
          </a:p>
          <a:p>
            <a:pPr marL="1841500">
              <a:lnSpc>
                <a:spcPct val="100000"/>
              </a:lnSpc>
            </a:pPr>
            <a:r>
              <a:rPr sz="2400" dirty="0">
                <a:solidFill>
                  <a:srgbClr val="FF0000"/>
                </a:solidFill>
                <a:latin typeface="Wingdings"/>
                <a:cs typeface="Wingdings"/>
              </a:rPr>
              <a:t></a:t>
            </a:r>
            <a:r>
              <a:rPr sz="2400" dirty="0">
                <a:solidFill>
                  <a:srgbClr val="FF0000"/>
                </a:solidFill>
                <a:latin typeface="Times New Roman"/>
                <a:cs typeface="Times New Roman"/>
              </a:rPr>
              <a:t> </a:t>
            </a:r>
            <a:r>
              <a:rPr sz="2400" spc="-5" dirty="0">
                <a:solidFill>
                  <a:srgbClr val="0000FF"/>
                </a:solidFill>
                <a:latin typeface="Times New Roman"/>
                <a:cs typeface="Times New Roman"/>
              </a:rPr>
              <a:t>2n</a:t>
            </a:r>
            <a:r>
              <a:rPr sz="2400" spc="-7" baseline="24305" dirty="0">
                <a:solidFill>
                  <a:srgbClr val="0000FF"/>
                </a:solidFill>
                <a:latin typeface="Times New Roman"/>
                <a:cs typeface="Times New Roman"/>
              </a:rPr>
              <a:t>2 </a:t>
            </a:r>
            <a:r>
              <a:rPr sz="2400" dirty="0">
                <a:solidFill>
                  <a:srgbClr val="0000FF"/>
                </a:solidFill>
                <a:latin typeface="Times New Roman"/>
                <a:cs typeface="Times New Roman"/>
              </a:rPr>
              <a:t>≤ </a:t>
            </a:r>
            <a:r>
              <a:rPr sz="2400" spc="-5" dirty="0">
                <a:solidFill>
                  <a:srgbClr val="0000FF"/>
                </a:solidFill>
                <a:latin typeface="Times New Roman"/>
                <a:cs typeface="Times New Roman"/>
              </a:rPr>
              <a:t>n</a:t>
            </a:r>
            <a:r>
              <a:rPr sz="2400" spc="-7" baseline="24305" dirty="0">
                <a:solidFill>
                  <a:srgbClr val="0000FF"/>
                </a:solidFill>
                <a:latin typeface="Times New Roman"/>
                <a:cs typeface="Times New Roman"/>
              </a:rPr>
              <a:t>3 </a:t>
            </a:r>
            <a:r>
              <a:rPr sz="2400" spc="-5" dirty="0">
                <a:solidFill>
                  <a:srgbClr val="0000FF"/>
                </a:solidFill>
                <a:latin typeface="Times New Roman"/>
                <a:cs typeface="Times New Roman"/>
              </a:rPr>
              <a:t>for </a:t>
            </a:r>
            <a:r>
              <a:rPr sz="2400" dirty="0">
                <a:solidFill>
                  <a:srgbClr val="0000FF"/>
                </a:solidFill>
                <a:latin typeface="Times New Roman"/>
                <a:cs typeface="Times New Roman"/>
              </a:rPr>
              <a:t>all n ≥</a:t>
            </a:r>
            <a:r>
              <a:rPr sz="2400" spc="-65" dirty="0">
                <a:solidFill>
                  <a:srgbClr val="0000FF"/>
                </a:solidFill>
                <a:latin typeface="Times New Roman"/>
                <a:cs typeface="Times New Roman"/>
              </a:rPr>
              <a:t> </a:t>
            </a:r>
            <a:r>
              <a:rPr sz="2400" dirty="0">
                <a:solidFill>
                  <a:srgbClr val="0000FF"/>
                </a:solidFill>
                <a:latin typeface="Times New Roman"/>
                <a:cs typeface="Times New Roman"/>
              </a:rPr>
              <a:t>2</a:t>
            </a:r>
            <a:endParaRPr sz="2400">
              <a:latin typeface="Times New Roman"/>
              <a:cs typeface="Times New Roman"/>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1234439"/>
            <a:ext cx="9144000" cy="320040"/>
          </a:xfrm>
          <a:custGeom>
            <a:avLst/>
            <a:gdLst/>
            <a:ahLst/>
            <a:cxnLst/>
            <a:rect l="l" t="t" r="r" b="b"/>
            <a:pathLst>
              <a:path w="9144000" h="320040">
                <a:moveTo>
                  <a:pt x="0" y="320039"/>
                </a:moveTo>
                <a:lnTo>
                  <a:pt x="9144000" y="320039"/>
                </a:lnTo>
                <a:lnTo>
                  <a:pt x="9144000" y="0"/>
                </a:lnTo>
                <a:lnTo>
                  <a:pt x="0" y="0"/>
                </a:lnTo>
                <a:lnTo>
                  <a:pt x="0" y="320039"/>
                </a:lnTo>
                <a:close/>
              </a:path>
            </a:pathLst>
          </a:custGeom>
          <a:solidFill>
            <a:srgbClr val="FFFFFF"/>
          </a:solidFill>
        </p:spPr>
        <p:txBody>
          <a:bodyPr wrap="square" lIns="0" tIns="0" rIns="0" bIns="0" rtlCol="0"/>
          <a:lstStyle/>
          <a:p>
            <a:endParaRPr/>
          </a:p>
        </p:txBody>
      </p:sp>
      <p:sp>
        <p:nvSpPr>
          <p:cNvPr id="3" name="object 3"/>
          <p:cNvSpPr/>
          <p:nvPr/>
        </p:nvSpPr>
        <p:spPr>
          <a:xfrm>
            <a:off x="0" y="1280160"/>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438086"/>
          </a:solidFill>
        </p:spPr>
        <p:txBody>
          <a:bodyPr wrap="square" lIns="0" tIns="0" rIns="0" bIns="0" rtlCol="0"/>
          <a:lstStyle/>
          <a:p>
            <a:endParaRPr/>
          </a:p>
        </p:txBody>
      </p:sp>
      <p:sp>
        <p:nvSpPr>
          <p:cNvPr id="4" name="object 4"/>
          <p:cNvSpPr/>
          <p:nvPr/>
        </p:nvSpPr>
        <p:spPr>
          <a:xfrm>
            <a:off x="0" y="1280160"/>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438086"/>
          </a:solidFill>
        </p:spPr>
        <p:txBody>
          <a:bodyPr wrap="square" lIns="0" tIns="0" rIns="0" bIns="0" rtlCol="0"/>
          <a:lstStyle/>
          <a:p>
            <a:endParaRPr/>
          </a:p>
        </p:txBody>
      </p:sp>
      <p:sp>
        <p:nvSpPr>
          <p:cNvPr id="5" name="object 5"/>
          <p:cNvSpPr/>
          <p:nvPr/>
        </p:nvSpPr>
        <p:spPr>
          <a:xfrm>
            <a:off x="590550" y="1280160"/>
            <a:ext cx="8553450" cy="228600"/>
          </a:xfrm>
          <a:custGeom>
            <a:avLst/>
            <a:gdLst/>
            <a:ahLst/>
            <a:cxnLst/>
            <a:rect l="l" t="t" r="r" b="b"/>
            <a:pathLst>
              <a:path w="8553450" h="228600">
                <a:moveTo>
                  <a:pt x="0" y="0"/>
                </a:moveTo>
                <a:lnTo>
                  <a:pt x="8553450" y="0"/>
                </a:lnTo>
                <a:lnTo>
                  <a:pt x="8553450" y="228600"/>
                </a:lnTo>
                <a:lnTo>
                  <a:pt x="0" y="228600"/>
                </a:lnTo>
                <a:lnTo>
                  <a:pt x="0" y="0"/>
                </a:lnTo>
                <a:close/>
              </a:path>
            </a:pathLst>
          </a:custGeom>
          <a:solidFill>
            <a:srgbClr val="53548A"/>
          </a:solidFill>
        </p:spPr>
        <p:txBody>
          <a:bodyPr wrap="square" lIns="0" tIns="0" rIns="0" bIns="0" rtlCol="0"/>
          <a:lstStyle/>
          <a:p>
            <a:endParaRPr/>
          </a:p>
        </p:txBody>
      </p:sp>
      <p:sp>
        <p:nvSpPr>
          <p:cNvPr id="6" name="object 6"/>
          <p:cNvSpPr/>
          <p:nvPr/>
        </p:nvSpPr>
        <p:spPr>
          <a:xfrm>
            <a:off x="590550" y="1280160"/>
            <a:ext cx="8553450" cy="228600"/>
          </a:xfrm>
          <a:custGeom>
            <a:avLst/>
            <a:gdLst/>
            <a:ahLst/>
            <a:cxnLst/>
            <a:rect l="l" t="t" r="r" b="b"/>
            <a:pathLst>
              <a:path w="8553450" h="228600">
                <a:moveTo>
                  <a:pt x="0" y="0"/>
                </a:moveTo>
                <a:lnTo>
                  <a:pt x="8553450" y="0"/>
                </a:lnTo>
                <a:lnTo>
                  <a:pt x="8553450" y="228600"/>
                </a:lnTo>
                <a:lnTo>
                  <a:pt x="0" y="228600"/>
                </a:lnTo>
                <a:lnTo>
                  <a:pt x="0" y="0"/>
                </a:lnTo>
                <a:close/>
              </a:path>
            </a:pathLst>
          </a:custGeom>
          <a:solidFill>
            <a:srgbClr val="53548A"/>
          </a:solidFill>
        </p:spPr>
        <p:txBody>
          <a:bodyPr wrap="square" lIns="0" tIns="0" rIns="0" bIns="0" rtlCol="0"/>
          <a:lstStyle/>
          <a:p>
            <a:endParaRPr/>
          </a:p>
        </p:txBody>
      </p:sp>
      <p:sp>
        <p:nvSpPr>
          <p:cNvPr id="7" name="object 7"/>
          <p:cNvSpPr/>
          <p:nvPr/>
        </p:nvSpPr>
        <p:spPr>
          <a:xfrm>
            <a:off x="722376" y="6227064"/>
            <a:ext cx="8080248" cy="97535"/>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762000" y="6248400"/>
            <a:ext cx="8001000" cy="0"/>
          </a:xfrm>
          <a:custGeom>
            <a:avLst/>
            <a:gdLst/>
            <a:ahLst/>
            <a:cxnLst/>
            <a:rect l="l" t="t" r="r" b="b"/>
            <a:pathLst>
              <a:path w="8001000">
                <a:moveTo>
                  <a:pt x="0" y="0"/>
                </a:moveTo>
                <a:lnTo>
                  <a:pt x="8001000" y="0"/>
                </a:lnTo>
              </a:path>
            </a:pathLst>
          </a:custGeom>
          <a:ln w="19050">
            <a:solidFill>
              <a:srgbClr val="53548A"/>
            </a:solidFill>
          </a:ln>
        </p:spPr>
        <p:txBody>
          <a:bodyPr wrap="square" lIns="0" tIns="0" rIns="0" bIns="0" rtlCol="0"/>
          <a:lstStyle/>
          <a:p>
            <a:endParaRPr/>
          </a:p>
        </p:txBody>
      </p:sp>
      <p:sp>
        <p:nvSpPr>
          <p:cNvPr id="9" name="object 9"/>
          <p:cNvSpPr txBox="1">
            <a:spLocks noGrp="1"/>
          </p:cNvSpPr>
          <p:nvPr>
            <p:ph type="title"/>
          </p:nvPr>
        </p:nvSpPr>
        <p:spPr>
          <a:xfrm>
            <a:off x="688340" y="421640"/>
            <a:ext cx="6282690" cy="574040"/>
          </a:xfrm>
          <a:prstGeom prst="rect">
            <a:avLst/>
          </a:prstGeom>
        </p:spPr>
        <p:txBody>
          <a:bodyPr vert="horz" wrap="square" lIns="0" tIns="12700" rIns="0" bIns="0" rtlCol="0">
            <a:spAutoFit/>
          </a:bodyPr>
          <a:lstStyle/>
          <a:p>
            <a:pPr marL="12700">
              <a:lnSpc>
                <a:spcPct val="100000"/>
              </a:lnSpc>
              <a:spcBef>
                <a:spcPts val="100"/>
              </a:spcBef>
            </a:pPr>
            <a:r>
              <a:rPr sz="3600" spc="-5" dirty="0"/>
              <a:t>Asymptotic Notation in</a:t>
            </a:r>
            <a:r>
              <a:rPr sz="3600" spc="-10" dirty="0"/>
              <a:t> </a:t>
            </a:r>
            <a:r>
              <a:rPr sz="3600" spc="-5" dirty="0"/>
              <a:t>Equations</a:t>
            </a:r>
            <a:endParaRPr sz="3600"/>
          </a:p>
        </p:txBody>
      </p:sp>
      <p:sp>
        <p:nvSpPr>
          <p:cNvPr id="10" name="object 10"/>
          <p:cNvSpPr txBox="1"/>
          <p:nvPr/>
        </p:nvSpPr>
        <p:spPr>
          <a:xfrm>
            <a:off x="688340" y="1466189"/>
            <a:ext cx="7809865" cy="4055745"/>
          </a:xfrm>
          <a:prstGeom prst="rect">
            <a:avLst/>
          </a:prstGeom>
        </p:spPr>
        <p:txBody>
          <a:bodyPr vert="horz" wrap="square" lIns="0" tIns="91440" rIns="0" bIns="0" rtlCol="0">
            <a:spAutoFit/>
          </a:bodyPr>
          <a:lstStyle/>
          <a:p>
            <a:pPr marL="332740" indent="-320040">
              <a:lnSpc>
                <a:spcPct val="100000"/>
              </a:lnSpc>
              <a:spcBef>
                <a:spcPts val="720"/>
              </a:spcBef>
              <a:buClr>
                <a:srgbClr val="438086"/>
              </a:buClr>
              <a:buSzPct val="59615"/>
              <a:buFont typeface="Wingdings"/>
              <a:buChar char=""/>
              <a:tabLst>
                <a:tab pos="332740" algn="l"/>
              </a:tabLst>
            </a:pPr>
            <a:r>
              <a:rPr sz="2600" spc="-5" dirty="0">
                <a:latin typeface="Times New Roman"/>
                <a:cs typeface="Times New Roman"/>
              </a:rPr>
              <a:t>Asymptotic </a:t>
            </a:r>
            <a:r>
              <a:rPr sz="2600" dirty="0">
                <a:latin typeface="Times New Roman"/>
                <a:cs typeface="Times New Roman"/>
              </a:rPr>
              <a:t>notation appears</a:t>
            </a:r>
            <a:r>
              <a:rPr sz="2600" dirty="0">
                <a:solidFill>
                  <a:srgbClr val="FF0000"/>
                </a:solidFill>
                <a:latin typeface="Times New Roman"/>
                <a:cs typeface="Times New Roman"/>
              </a:rPr>
              <a:t> </a:t>
            </a:r>
            <a:r>
              <a:rPr sz="2600" u="heavy" dirty="0">
                <a:solidFill>
                  <a:srgbClr val="FF0000"/>
                </a:solidFill>
                <a:uFill>
                  <a:solidFill>
                    <a:srgbClr val="FF0000"/>
                  </a:solidFill>
                </a:uFill>
                <a:latin typeface="Times New Roman"/>
                <a:cs typeface="Times New Roman"/>
              </a:rPr>
              <a:t>on the LHS</a:t>
            </a:r>
            <a:r>
              <a:rPr sz="2600" dirty="0">
                <a:solidFill>
                  <a:srgbClr val="FF0000"/>
                </a:solidFill>
                <a:latin typeface="Times New Roman"/>
                <a:cs typeface="Times New Roman"/>
              </a:rPr>
              <a:t> </a:t>
            </a:r>
            <a:r>
              <a:rPr sz="2600" dirty="0">
                <a:latin typeface="Times New Roman"/>
                <a:cs typeface="Times New Roman"/>
              </a:rPr>
              <a:t>of </a:t>
            </a:r>
            <a:r>
              <a:rPr sz="2600" spc="-5" dirty="0">
                <a:latin typeface="Times New Roman"/>
                <a:cs typeface="Times New Roman"/>
              </a:rPr>
              <a:t>an</a:t>
            </a:r>
            <a:r>
              <a:rPr sz="2600" spc="-75" dirty="0">
                <a:latin typeface="Times New Roman"/>
                <a:cs typeface="Times New Roman"/>
              </a:rPr>
              <a:t> </a:t>
            </a:r>
            <a:r>
              <a:rPr sz="2600" dirty="0">
                <a:latin typeface="Times New Roman"/>
                <a:cs typeface="Times New Roman"/>
              </a:rPr>
              <a:t>equation:</a:t>
            </a:r>
          </a:p>
          <a:p>
            <a:pPr marL="652780" lvl="1" indent="-274320">
              <a:lnSpc>
                <a:spcPct val="100000"/>
              </a:lnSpc>
              <a:spcBef>
                <a:spcPts val="625"/>
              </a:spcBef>
              <a:buClr>
                <a:srgbClr val="438086"/>
              </a:buClr>
              <a:buSzPct val="69230"/>
              <a:buFont typeface="Wingdings"/>
              <a:buChar char=""/>
              <a:tabLst>
                <a:tab pos="652780" algn="l"/>
              </a:tabLst>
            </a:pPr>
            <a:r>
              <a:rPr sz="2600" spc="-5" dirty="0">
                <a:latin typeface="Times New Roman"/>
                <a:cs typeface="Times New Roman"/>
              </a:rPr>
              <a:t>stands </a:t>
            </a:r>
            <a:r>
              <a:rPr sz="2600" dirty="0">
                <a:latin typeface="Times New Roman"/>
                <a:cs typeface="Times New Roman"/>
              </a:rPr>
              <a:t>for</a:t>
            </a:r>
            <a:r>
              <a:rPr sz="2600" dirty="0">
                <a:solidFill>
                  <a:srgbClr val="FF0000"/>
                </a:solidFill>
                <a:latin typeface="Times New Roman"/>
                <a:cs typeface="Times New Roman"/>
              </a:rPr>
              <a:t> </a:t>
            </a:r>
            <a:r>
              <a:rPr sz="2600" u="heavy" dirty="0">
                <a:solidFill>
                  <a:srgbClr val="FF0000"/>
                </a:solidFill>
                <a:uFill>
                  <a:solidFill>
                    <a:srgbClr val="FF0000"/>
                  </a:solidFill>
                </a:uFill>
                <a:latin typeface="Times New Roman"/>
                <a:cs typeface="Times New Roman"/>
              </a:rPr>
              <a:t>any</a:t>
            </a:r>
            <a:r>
              <a:rPr sz="2600" dirty="0">
                <a:solidFill>
                  <a:srgbClr val="FF0000"/>
                </a:solidFill>
                <a:latin typeface="Times New Roman"/>
                <a:cs typeface="Times New Roman"/>
              </a:rPr>
              <a:t> </a:t>
            </a:r>
            <a:r>
              <a:rPr sz="2600" dirty="0">
                <a:latin typeface="Times New Roman"/>
                <a:cs typeface="Times New Roman"/>
              </a:rPr>
              <a:t>anonymous function </a:t>
            </a:r>
            <a:r>
              <a:rPr sz="2600" spc="-5" dirty="0">
                <a:latin typeface="Times New Roman"/>
                <a:cs typeface="Times New Roman"/>
              </a:rPr>
              <a:t>in </a:t>
            </a:r>
            <a:r>
              <a:rPr sz="2600" dirty="0">
                <a:latin typeface="Times New Roman"/>
                <a:cs typeface="Times New Roman"/>
              </a:rPr>
              <a:t>the</a:t>
            </a:r>
            <a:r>
              <a:rPr sz="2600" spc="-120" dirty="0">
                <a:latin typeface="Times New Roman"/>
                <a:cs typeface="Times New Roman"/>
              </a:rPr>
              <a:t> </a:t>
            </a:r>
            <a:r>
              <a:rPr sz="2600" spc="-5" dirty="0">
                <a:latin typeface="Times New Roman"/>
                <a:cs typeface="Times New Roman"/>
              </a:rPr>
              <a:t>set</a:t>
            </a:r>
            <a:endParaRPr sz="2600" dirty="0">
              <a:latin typeface="Times New Roman"/>
              <a:cs typeface="Times New Roman"/>
            </a:endParaRPr>
          </a:p>
          <a:p>
            <a:pPr marL="913130">
              <a:lnSpc>
                <a:spcPct val="100000"/>
              </a:lnSpc>
              <a:spcBef>
                <a:spcPts val="675"/>
              </a:spcBef>
            </a:pPr>
            <a:r>
              <a:rPr sz="2800" spc="-5" dirty="0">
                <a:latin typeface="Times New Roman"/>
                <a:cs typeface="Times New Roman"/>
              </a:rPr>
              <a:t>e.g., </a:t>
            </a:r>
            <a:r>
              <a:rPr sz="2800" spc="5" dirty="0">
                <a:solidFill>
                  <a:srgbClr val="0000FF"/>
                </a:solidFill>
                <a:latin typeface="Times New Roman"/>
                <a:cs typeface="Times New Roman"/>
              </a:rPr>
              <a:t>2n</a:t>
            </a:r>
            <a:r>
              <a:rPr sz="2775" spc="7" baseline="25525" dirty="0">
                <a:solidFill>
                  <a:srgbClr val="0000FF"/>
                </a:solidFill>
                <a:latin typeface="Times New Roman"/>
                <a:cs typeface="Times New Roman"/>
              </a:rPr>
              <a:t>2 </a:t>
            </a:r>
            <a:r>
              <a:rPr sz="2800" spc="-5" dirty="0">
                <a:solidFill>
                  <a:srgbClr val="0000FF"/>
                </a:solidFill>
                <a:latin typeface="Times New Roman"/>
                <a:cs typeface="Times New Roman"/>
              </a:rPr>
              <a:t>+ </a:t>
            </a:r>
            <a:r>
              <a:rPr sz="2800" dirty="0">
                <a:solidFill>
                  <a:srgbClr val="0000FF"/>
                </a:solidFill>
                <a:latin typeface="Symbol"/>
                <a:cs typeface="Symbol"/>
              </a:rPr>
              <a:t></a:t>
            </a:r>
            <a:r>
              <a:rPr sz="2800" dirty="0">
                <a:solidFill>
                  <a:srgbClr val="0000FF"/>
                </a:solidFill>
                <a:latin typeface="Times New Roman"/>
                <a:cs typeface="Times New Roman"/>
              </a:rPr>
              <a:t>(n) </a:t>
            </a:r>
            <a:r>
              <a:rPr sz="2800" spc="-5" dirty="0">
                <a:solidFill>
                  <a:srgbClr val="0000FF"/>
                </a:solidFill>
                <a:latin typeface="Times New Roman"/>
                <a:cs typeface="Times New Roman"/>
              </a:rPr>
              <a:t>= </a:t>
            </a:r>
            <a:r>
              <a:rPr sz="2800" dirty="0">
                <a:solidFill>
                  <a:srgbClr val="0000FF"/>
                </a:solidFill>
                <a:latin typeface="Symbol"/>
                <a:cs typeface="Symbol"/>
              </a:rPr>
              <a:t></a:t>
            </a:r>
            <a:r>
              <a:rPr sz="2800" dirty="0">
                <a:solidFill>
                  <a:srgbClr val="0000FF"/>
                </a:solidFill>
                <a:latin typeface="Times New Roman"/>
                <a:cs typeface="Times New Roman"/>
              </a:rPr>
              <a:t>(n</a:t>
            </a:r>
            <a:r>
              <a:rPr sz="2775" baseline="25525" dirty="0">
                <a:solidFill>
                  <a:srgbClr val="0000FF"/>
                </a:solidFill>
                <a:latin typeface="Times New Roman"/>
                <a:cs typeface="Times New Roman"/>
              </a:rPr>
              <a:t>2</a:t>
            </a:r>
            <a:r>
              <a:rPr sz="2800" dirty="0">
                <a:solidFill>
                  <a:srgbClr val="0000FF"/>
                </a:solidFill>
                <a:latin typeface="Times New Roman"/>
                <a:cs typeface="Times New Roman"/>
              </a:rPr>
              <a:t>)</a:t>
            </a:r>
            <a:r>
              <a:rPr sz="2800" spc="-170" dirty="0">
                <a:solidFill>
                  <a:srgbClr val="0000FF"/>
                </a:solidFill>
                <a:latin typeface="Times New Roman"/>
                <a:cs typeface="Times New Roman"/>
              </a:rPr>
              <a:t> </a:t>
            </a:r>
            <a:r>
              <a:rPr sz="2800" spc="-10" dirty="0">
                <a:latin typeface="Times New Roman"/>
                <a:cs typeface="Times New Roman"/>
              </a:rPr>
              <a:t>means:</a:t>
            </a:r>
            <a:endParaRPr sz="2800" dirty="0">
              <a:latin typeface="Times New Roman"/>
              <a:cs typeface="Times New Roman"/>
            </a:endParaRPr>
          </a:p>
          <a:p>
            <a:pPr marL="2094230">
              <a:lnSpc>
                <a:spcPct val="100000"/>
              </a:lnSpc>
              <a:spcBef>
                <a:spcPts val="675"/>
              </a:spcBef>
            </a:pPr>
            <a:r>
              <a:rPr sz="2800" dirty="0">
                <a:latin typeface="Times New Roman"/>
                <a:cs typeface="Times New Roman"/>
              </a:rPr>
              <a:t>for </a:t>
            </a:r>
            <a:r>
              <a:rPr sz="2800" u="heavy" spc="-5" dirty="0">
                <a:solidFill>
                  <a:srgbClr val="FF0000"/>
                </a:solidFill>
                <a:uFill>
                  <a:solidFill>
                    <a:srgbClr val="FF0000"/>
                  </a:solidFill>
                </a:uFill>
                <a:latin typeface="Times New Roman"/>
                <a:cs typeface="Times New Roman"/>
              </a:rPr>
              <a:t>any</a:t>
            </a:r>
            <a:r>
              <a:rPr sz="2800" spc="-5" dirty="0">
                <a:solidFill>
                  <a:srgbClr val="FF0000"/>
                </a:solidFill>
                <a:latin typeface="Times New Roman"/>
                <a:cs typeface="Times New Roman"/>
              </a:rPr>
              <a:t> </a:t>
            </a:r>
            <a:r>
              <a:rPr sz="2800" spc="-5" dirty="0">
                <a:latin typeface="Times New Roman"/>
                <a:cs typeface="Times New Roman"/>
              </a:rPr>
              <a:t>function </a:t>
            </a:r>
            <a:r>
              <a:rPr sz="2800" dirty="0">
                <a:solidFill>
                  <a:srgbClr val="0000FF"/>
                </a:solidFill>
                <a:latin typeface="Times New Roman"/>
                <a:cs typeface="Times New Roman"/>
              </a:rPr>
              <a:t>g(n) </a:t>
            </a:r>
            <a:r>
              <a:rPr sz="2800" spc="-5" dirty="0">
                <a:solidFill>
                  <a:srgbClr val="0000FF"/>
                </a:solidFill>
                <a:latin typeface="Symbol"/>
                <a:cs typeface="Symbol"/>
              </a:rPr>
              <a:t></a:t>
            </a:r>
            <a:r>
              <a:rPr sz="2800" spc="-20" dirty="0">
                <a:solidFill>
                  <a:srgbClr val="0000FF"/>
                </a:solidFill>
                <a:latin typeface="Times New Roman"/>
                <a:cs typeface="Times New Roman"/>
              </a:rPr>
              <a:t> </a:t>
            </a:r>
            <a:r>
              <a:rPr sz="2800" dirty="0">
                <a:solidFill>
                  <a:srgbClr val="0000FF"/>
                </a:solidFill>
                <a:latin typeface="Symbol"/>
                <a:cs typeface="Symbol"/>
              </a:rPr>
              <a:t></a:t>
            </a:r>
            <a:r>
              <a:rPr sz="2800" dirty="0">
                <a:solidFill>
                  <a:srgbClr val="0000FF"/>
                </a:solidFill>
                <a:latin typeface="Times New Roman"/>
                <a:cs typeface="Times New Roman"/>
              </a:rPr>
              <a:t>(n)</a:t>
            </a:r>
            <a:endParaRPr sz="2800" dirty="0">
              <a:latin typeface="Times New Roman"/>
              <a:cs typeface="Times New Roman"/>
            </a:endParaRPr>
          </a:p>
          <a:p>
            <a:pPr marL="3287395" marR="828040" indent="-532130">
              <a:lnSpc>
                <a:spcPct val="119600"/>
              </a:lnSpc>
              <a:spcBef>
                <a:spcPts val="10"/>
              </a:spcBef>
            </a:pPr>
            <a:r>
              <a:rPr sz="2800" spc="-5" dirty="0">
                <a:latin typeface="Symbol"/>
                <a:cs typeface="Symbol"/>
              </a:rPr>
              <a:t></a:t>
            </a:r>
            <a:r>
              <a:rPr sz="2800" spc="-5" dirty="0">
                <a:latin typeface="Times New Roman"/>
                <a:cs typeface="Times New Roman"/>
              </a:rPr>
              <a:t> </a:t>
            </a:r>
            <a:r>
              <a:rPr sz="2800" u="heavy" spc="-5" dirty="0">
                <a:solidFill>
                  <a:srgbClr val="FF0000"/>
                </a:solidFill>
                <a:uFill>
                  <a:solidFill>
                    <a:srgbClr val="FF0000"/>
                  </a:solidFill>
                </a:uFill>
                <a:latin typeface="Times New Roman"/>
                <a:cs typeface="Times New Roman"/>
              </a:rPr>
              <a:t>some</a:t>
            </a:r>
            <a:r>
              <a:rPr sz="2800" spc="-5" dirty="0">
                <a:solidFill>
                  <a:srgbClr val="FF0000"/>
                </a:solidFill>
                <a:latin typeface="Times New Roman"/>
                <a:cs typeface="Times New Roman"/>
              </a:rPr>
              <a:t> </a:t>
            </a:r>
            <a:r>
              <a:rPr sz="2800" spc="-5" dirty="0">
                <a:latin typeface="Times New Roman"/>
                <a:cs typeface="Times New Roman"/>
              </a:rPr>
              <a:t>function </a:t>
            </a:r>
            <a:r>
              <a:rPr sz="2800" dirty="0">
                <a:solidFill>
                  <a:srgbClr val="0000FF"/>
                </a:solidFill>
                <a:latin typeface="Times New Roman"/>
                <a:cs typeface="Times New Roman"/>
              </a:rPr>
              <a:t>h(n) </a:t>
            </a:r>
            <a:r>
              <a:rPr sz="2800" spc="-5" dirty="0">
                <a:solidFill>
                  <a:srgbClr val="0000FF"/>
                </a:solidFill>
                <a:latin typeface="Symbol"/>
                <a:cs typeface="Symbol"/>
              </a:rPr>
              <a:t></a:t>
            </a:r>
            <a:r>
              <a:rPr sz="2800" spc="-5" dirty="0">
                <a:solidFill>
                  <a:srgbClr val="0000FF"/>
                </a:solidFill>
                <a:latin typeface="Times New Roman"/>
                <a:cs typeface="Times New Roman"/>
              </a:rPr>
              <a:t> </a:t>
            </a:r>
            <a:r>
              <a:rPr sz="2800" dirty="0">
                <a:solidFill>
                  <a:srgbClr val="0000FF"/>
                </a:solidFill>
                <a:latin typeface="Symbol"/>
                <a:cs typeface="Symbol"/>
              </a:rPr>
              <a:t></a:t>
            </a:r>
            <a:r>
              <a:rPr sz="2800" dirty="0">
                <a:solidFill>
                  <a:srgbClr val="0000FF"/>
                </a:solidFill>
                <a:latin typeface="Times New Roman"/>
                <a:cs typeface="Times New Roman"/>
              </a:rPr>
              <a:t>(n</a:t>
            </a:r>
            <a:r>
              <a:rPr sz="2775" baseline="25525" dirty="0">
                <a:solidFill>
                  <a:srgbClr val="0000FF"/>
                </a:solidFill>
                <a:latin typeface="Times New Roman"/>
                <a:cs typeface="Times New Roman"/>
              </a:rPr>
              <a:t>2</a:t>
            </a:r>
            <a:r>
              <a:rPr sz="2800" dirty="0">
                <a:latin typeface="Times New Roman"/>
                <a:cs typeface="Times New Roman"/>
              </a:rPr>
              <a:t>)  </a:t>
            </a:r>
            <a:r>
              <a:rPr sz="2800" spc="-5" dirty="0">
                <a:latin typeface="Times New Roman"/>
                <a:cs typeface="Times New Roman"/>
              </a:rPr>
              <a:t>such that </a:t>
            </a:r>
            <a:r>
              <a:rPr sz="2800" dirty="0">
                <a:solidFill>
                  <a:srgbClr val="0000FF"/>
                </a:solidFill>
                <a:latin typeface="Times New Roman"/>
                <a:cs typeface="Times New Roman"/>
              </a:rPr>
              <a:t>2n</a:t>
            </a:r>
            <a:r>
              <a:rPr sz="2775" baseline="25525" dirty="0">
                <a:solidFill>
                  <a:srgbClr val="0000FF"/>
                </a:solidFill>
                <a:latin typeface="Times New Roman"/>
                <a:cs typeface="Times New Roman"/>
              </a:rPr>
              <a:t>2</a:t>
            </a:r>
            <a:r>
              <a:rPr sz="2800" dirty="0">
                <a:solidFill>
                  <a:srgbClr val="0000FF"/>
                </a:solidFill>
                <a:latin typeface="Times New Roman"/>
                <a:cs typeface="Times New Roman"/>
              </a:rPr>
              <a:t>+g(n) </a:t>
            </a:r>
            <a:r>
              <a:rPr sz="2800" spc="-5" dirty="0">
                <a:solidFill>
                  <a:srgbClr val="0000FF"/>
                </a:solidFill>
                <a:latin typeface="Times New Roman"/>
                <a:cs typeface="Times New Roman"/>
              </a:rPr>
              <a:t>=</a:t>
            </a:r>
            <a:r>
              <a:rPr sz="2800" spc="-65" dirty="0">
                <a:solidFill>
                  <a:srgbClr val="0000FF"/>
                </a:solidFill>
                <a:latin typeface="Times New Roman"/>
                <a:cs typeface="Times New Roman"/>
              </a:rPr>
              <a:t> </a:t>
            </a:r>
            <a:r>
              <a:rPr sz="2800" dirty="0">
                <a:solidFill>
                  <a:srgbClr val="0000FF"/>
                </a:solidFill>
                <a:latin typeface="Times New Roman"/>
                <a:cs typeface="Times New Roman"/>
              </a:rPr>
              <a:t>h(n)</a:t>
            </a:r>
            <a:endParaRPr sz="2800" dirty="0">
              <a:latin typeface="Times New Roman"/>
              <a:cs typeface="Times New Roman"/>
            </a:endParaRPr>
          </a:p>
          <a:p>
            <a:pPr>
              <a:lnSpc>
                <a:spcPct val="100000"/>
              </a:lnSpc>
              <a:spcBef>
                <a:spcPts val="50"/>
              </a:spcBef>
            </a:pPr>
            <a:endParaRPr sz="4100" dirty="0">
              <a:latin typeface="Times New Roman"/>
              <a:cs typeface="Times New Roman"/>
            </a:endParaRPr>
          </a:p>
          <a:p>
            <a:pPr marL="332740" indent="-320040">
              <a:lnSpc>
                <a:spcPct val="100000"/>
              </a:lnSpc>
              <a:buClr>
                <a:srgbClr val="438086"/>
              </a:buClr>
              <a:buSzPct val="58928"/>
              <a:buFont typeface="Wingdings"/>
              <a:buChar char=""/>
              <a:tabLst>
                <a:tab pos="332740" algn="l"/>
              </a:tabLst>
            </a:pPr>
            <a:r>
              <a:rPr sz="2800" spc="-10" dirty="0">
                <a:solidFill>
                  <a:srgbClr val="0000FF"/>
                </a:solidFill>
                <a:latin typeface="Times New Roman"/>
                <a:cs typeface="Times New Roman"/>
              </a:rPr>
              <a:t>RHS </a:t>
            </a:r>
            <a:r>
              <a:rPr sz="2800" dirty="0">
                <a:latin typeface="Times New Roman"/>
                <a:cs typeface="Times New Roman"/>
              </a:rPr>
              <a:t>provides </a:t>
            </a:r>
            <a:r>
              <a:rPr sz="2800" spc="-5" dirty="0">
                <a:solidFill>
                  <a:srgbClr val="0000FF"/>
                </a:solidFill>
                <a:latin typeface="Times New Roman"/>
                <a:cs typeface="Times New Roman"/>
              </a:rPr>
              <a:t>coarser </a:t>
            </a:r>
            <a:r>
              <a:rPr sz="2800" spc="-5" dirty="0">
                <a:latin typeface="Times New Roman"/>
                <a:cs typeface="Times New Roman"/>
              </a:rPr>
              <a:t>level </a:t>
            </a:r>
            <a:r>
              <a:rPr sz="2800" dirty="0">
                <a:latin typeface="Times New Roman"/>
                <a:cs typeface="Times New Roman"/>
              </a:rPr>
              <a:t>of </a:t>
            </a:r>
            <a:r>
              <a:rPr sz="2800" spc="-5" dirty="0">
                <a:latin typeface="Times New Roman"/>
                <a:cs typeface="Times New Roman"/>
              </a:rPr>
              <a:t>detail than</a:t>
            </a:r>
            <a:r>
              <a:rPr sz="2800" spc="-50" dirty="0">
                <a:latin typeface="Times New Roman"/>
                <a:cs typeface="Times New Roman"/>
              </a:rPr>
              <a:t> </a:t>
            </a:r>
            <a:r>
              <a:rPr sz="2800" spc="-10" dirty="0">
                <a:solidFill>
                  <a:srgbClr val="0000FF"/>
                </a:solidFill>
                <a:latin typeface="Times New Roman"/>
                <a:cs typeface="Times New Roman"/>
              </a:rPr>
              <a:t>LHS</a:t>
            </a:r>
            <a:endParaRPr sz="2800" dirty="0">
              <a:latin typeface="Times New Roman"/>
              <a:cs typeface="Times New Roman"/>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651129" y="240284"/>
            <a:ext cx="7841741" cy="461665"/>
          </a:xfrm>
        </p:spPr>
        <p:txBody>
          <a:bodyPr/>
          <a:lstStyle/>
          <a:p>
            <a:r>
              <a:rPr lang="en-US" dirty="0" smtClean="0"/>
              <a:t>Asymptotic Growth Rates Comparison</a:t>
            </a:r>
            <a:endParaRPr lang="en-US" dirty="0"/>
          </a:p>
        </p:txBody>
      </p:sp>
      <p:sp>
        <p:nvSpPr>
          <p:cNvPr id="3" name="Metin Yer Tutucusu 2"/>
          <p:cNvSpPr>
            <a:spLocks noGrp="1"/>
          </p:cNvSpPr>
          <p:nvPr>
            <p:ph type="body" idx="1"/>
          </p:nvPr>
        </p:nvSpPr>
        <p:spPr>
          <a:xfrm>
            <a:off x="499108" y="4692024"/>
            <a:ext cx="8619139" cy="2832409"/>
          </a:xfrm>
        </p:spPr>
        <p:txBody>
          <a:bodyPr/>
          <a:lstStyle/>
          <a:p>
            <a:endParaRPr lang="en-US"/>
          </a:p>
        </p:txBody>
      </p:sp>
      <p:pic>
        <p:nvPicPr>
          <p:cNvPr id="1026" name="Picture 2" descr="https://www.cpp.edu/~ftang/courses/CS240/lectures/img/alg-tab.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308656"/>
            <a:ext cx="9170639" cy="47873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070628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p:cNvPicPr>
            <a:picLocks noChangeAspect="1"/>
          </p:cNvPicPr>
          <p:nvPr/>
        </p:nvPicPr>
        <p:blipFill>
          <a:blip r:embed="rId2"/>
          <a:stretch>
            <a:fillRect/>
          </a:stretch>
        </p:blipFill>
        <p:spPr>
          <a:xfrm>
            <a:off x="152400" y="1404655"/>
            <a:ext cx="8839200" cy="5239414"/>
          </a:xfrm>
          <a:prstGeom prst="rect">
            <a:avLst/>
          </a:prstGeom>
        </p:spPr>
      </p:pic>
      <p:sp>
        <p:nvSpPr>
          <p:cNvPr id="6" name="Metin kutusu 5"/>
          <p:cNvSpPr txBox="1"/>
          <p:nvPr/>
        </p:nvSpPr>
        <p:spPr>
          <a:xfrm>
            <a:off x="346364" y="228600"/>
            <a:ext cx="8763000" cy="707886"/>
          </a:xfrm>
          <a:prstGeom prst="rect">
            <a:avLst/>
          </a:prstGeom>
          <a:noFill/>
        </p:spPr>
        <p:txBody>
          <a:bodyPr wrap="square" rtlCol="0">
            <a:spAutoFit/>
          </a:bodyPr>
          <a:lstStyle/>
          <a:p>
            <a:r>
              <a:rPr lang="en-US" sz="2000" dirty="0" smtClean="0">
                <a:latin typeface="Times New Roman" panose="02020603050405020304" pitchFamily="18" charset="0"/>
                <a:cs typeface="Times New Roman" panose="02020603050405020304" pitchFamily="18" charset="0"/>
              </a:rPr>
              <a:t>Source: </a:t>
            </a:r>
            <a:r>
              <a:rPr lang="en-US" sz="2000" dirty="0" smtClean="0">
                <a:latin typeface="Times New Roman" panose="02020603050405020304" pitchFamily="18" charset="0"/>
                <a:cs typeface="Times New Roman" panose="02020603050405020304" pitchFamily="18" charset="0"/>
                <a:hlinkClick r:id="rId3"/>
              </a:rPr>
              <a:t>https://www.khanacademy.org/computing/computer-science/algorithms/asymptotic-notation/e/quiz--asymptotic-notation</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3575089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p:cNvPicPr>
            <a:picLocks noChangeAspect="1"/>
          </p:cNvPicPr>
          <p:nvPr/>
        </p:nvPicPr>
        <p:blipFill>
          <a:blip r:embed="rId2"/>
          <a:stretch>
            <a:fillRect/>
          </a:stretch>
        </p:blipFill>
        <p:spPr>
          <a:xfrm>
            <a:off x="381000" y="540288"/>
            <a:ext cx="8534399" cy="5882467"/>
          </a:xfrm>
          <a:prstGeom prst="rect">
            <a:avLst/>
          </a:prstGeom>
        </p:spPr>
      </p:pic>
    </p:spTree>
    <p:extLst>
      <p:ext uri="{BB962C8B-B14F-4D97-AF65-F5344CB8AC3E}">
        <p14:creationId xmlns:p14="http://schemas.microsoft.com/office/powerpoint/2010/main" val="23053951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p:cNvPicPr>
            <a:picLocks noChangeAspect="1"/>
          </p:cNvPicPr>
          <p:nvPr/>
        </p:nvPicPr>
        <p:blipFill>
          <a:blip r:embed="rId2"/>
          <a:stretch>
            <a:fillRect/>
          </a:stretch>
        </p:blipFill>
        <p:spPr>
          <a:xfrm>
            <a:off x="44449" y="914400"/>
            <a:ext cx="9099551" cy="5053887"/>
          </a:xfrm>
          <a:prstGeom prst="rect">
            <a:avLst/>
          </a:prstGeom>
        </p:spPr>
      </p:pic>
    </p:spTree>
    <p:extLst>
      <p:ext uri="{BB962C8B-B14F-4D97-AF65-F5344CB8AC3E}">
        <p14:creationId xmlns:p14="http://schemas.microsoft.com/office/powerpoint/2010/main" val="272093203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p:cNvPicPr>
            <a:picLocks noChangeAspect="1"/>
          </p:cNvPicPr>
          <p:nvPr/>
        </p:nvPicPr>
        <p:blipFill>
          <a:blip r:embed="rId2"/>
          <a:stretch>
            <a:fillRect/>
          </a:stretch>
        </p:blipFill>
        <p:spPr>
          <a:xfrm>
            <a:off x="69273" y="381000"/>
            <a:ext cx="9047018" cy="5695798"/>
          </a:xfrm>
          <a:prstGeom prst="rect">
            <a:avLst/>
          </a:prstGeom>
        </p:spPr>
      </p:pic>
    </p:spTree>
    <p:extLst>
      <p:ext uri="{BB962C8B-B14F-4D97-AF65-F5344CB8AC3E}">
        <p14:creationId xmlns:p14="http://schemas.microsoft.com/office/powerpoint/2010/main" val="378605538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p:cNvPicPr>
            <a:picLocks noChangeAspect="1"/>
          </p:cNvPicPr>
          <p:nvPr/>
        </p:nvPicPr>
        <p:blipFill>
          <a:blip r:embed="rId2"/>
          <a:stretch>
            <a:fillRect/>
          </a:stretch>
        </p:blipFill>
        <p:spPr>
          <a:xfrm>
            <a:off x="0" y="762000"/>
            <a:ext cx="9120249" cy="4876800"/>
          </a:xfrm>
          <a:prstGeom prst="rect">
            <a:avLst/>
          </a:prstGeom>
        </p:spPr>
      </p:pic>
    </p:spTree>
    <p:extLst>
      <p:ext uri="{BB962C8B-B14F-4D97-AF65-F5344CB8AC3E}">
        <p14:creationId xmlns:p14="http://schemas.microsoft.com/office/powerpoint/2010/main" val="355589432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p:cNvPicPr>
            <a:picLocks noChangeAspect="1"/>
          </p:cNvPicPr>
          <p:nvPr/>
        </p:nvPicPr>
        <p:blipFill>
          <a:blip r:embed="rId2"/>
          <a:stretch>
            <a:fillRect/>
          </a:stretch>
        </p:blipFill>
        <p:spPr>
          <a:xfrm>
            <a:off x="152400" y="609600"/>
            <a:ext cx="8686800" cy="5619391"/>
          </a:xfrm>
          <a:prstGeom prst="rect">
            <a:avLst/>
          </a:prstGeom>
        </p:spPr>
      </p:pic>
    </p:spTree>
    <p:extLst>
      <p:ext uri="{BB962C8B-B14F-4D97-AF65-F5344CB8AC3E}">
        <p14:creationId xmlns:p14="http://schemas.microsoft.com/office/powerpoint/2010/main" val="193192702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p:cNvPicPr>
            <a:picLocks noChangeAspect="1"/>
          </p:cNvPicPr>
          <p:nvPr/>
        </p:nvPicPr>
        <p:blipFill>
          <a:blip r:embed="rId2"/>
          <a:stretch>
            <a:fillRect/>
          </a:stretch>
        </p:blipFill>
        <p:spPr>
          <a:xfrm>
            <a:off x="27709" y="533400"/>
            <a:ext cx="9090354" cy="4876800"/>
          </a:xfrm>
          <a:prstGeom prst="rect">
            <a:avLst/>
          </a:prstGeom>
        </p:spPr>
      </p:pic>
    </p:spTree>
    <p:extLst>
      <p:ext uri="{BB962C8B-B14F-4D97-AF65-F5344CB8AC3E}">
        <p14:creationId xmlns:p14="http://schemas.microsoft.com/office/powerpoint/2010/main" val="255059590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p:cNvPicPr>
            <a:picLocks noChangeAspect="1"/>
          </p:cNvPicPr>
          <p:nvPr/>
        </p:nvPicPr>
        <p:blipFill>
          <a:blip r:embed="rId2"/>
          <a:stretch>
            <a:fillRect/>
          </a:stretch>
        </p:blipFill>
        <p:spPr>
          <a:xfrm>
            <a:off x="228600" y="457200"/>
            <a:ext cx="8661230" cy="5562600"/>
          </a:xfrm>
          <a:prstGeom prst="rect">
            <a:avLst/>
          </a:prstGeom>
        </p:spPr>
      </p:pic>
    </p:spTree>
    <p:extLst>
      <p:ext uri="{BB962C8B-B14F-4D97-AF65-F5344CB8AC3E}">
        <p14:creationId xmlns:p14="http://schemas.microsoft.com/office/powerpoint/2010/main" val="266141882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1234439"/>
            <a:ext cx="9144000" cy="320040"/>
          </a:xfrm>
          <a:custGeom>
            <a:avLst/>
            <a:gdLst/>
            <a:ahLst/>
            <a:cxnLst/>
            <a:rect l="l" t="t" r="r" b="b"/>
            <a:pathLst>
              <a:path w="9144000" h="320040">
                <a:moveTo>
                  <a:pt x="0" y="320039"/>
                </a:moveTo>
                <a:lnTo>
                  <a:pt x="9144000" y="320039"/>
                </a:lnTo>
                <a:lnTo>
                  <a:pt x="9144000" y="0"/>
                </a:lnTo>
                <a:lnTo>
                  <a:pt x="0" y="0"/>
                </a:lnTo>
                <a:lnTo>
                  <a:pt x="0" y="320039"/>
                </a:lnTo>
                <a:close/>
              </a:path>
            </a:pathLst>
          </a:custGeom>
          <a:solidFill>
            <a:srgbClr val="FFFFFF"/>
          </a:solidFill>
        </p:spPr>
        <p:txBody>
          <a:bodyPr wrap="square" lIns="0" tIns="0" rIns="0" bIns="0" rtlCol="0"/>
          <a:lstStyle/>
          <a:p>
            <a:endParaRPr/>
          </a:p>
        </p:txBody>
      </p:sp>
      <p:sp>
        <p:nvSpPr>
          <p:cNvPr id="3" name="object 3"/>
          <p:cNvSpPr/>
          <p:nvPr/>
        </p:nvSpPr>
        <p:spPr>
          <a:xfrm>
            <a:off x="0" y="1280160"/>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438086"/>
          </a:solidFill>
        </p:spPr>
        <p:txBody>
          <a:bodyPr wrap="square" lIns="0" tIns="0" rIns="0" bIns="0" rtlCol="0"/>
          <a:lstStyle/>
          <a:p>
            <a:endParaRPr/>
          </a:p>
        </p:txBody>
      </p:sp>
      <p:sp>
        <p:nvSpPr>
          <p:cNvPr id="4" name="object 4"/>
          <p:cNvSpPr/>
          <p:nvPr/>
        </p:nvSpPr>
        <p:spPr>
          <a:xfrm>
            <a:off x="0" y="1280160"/>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438086"/>
          </a:solidFill>
        </p:spPr>
        <p:txBody>
          <a:bodyPr wrap="square" lIns="0" tIns="0" rIns="0" bIns="0" rtlCol="0"/>
          <a:lstStyle/>
          <a:p>
            <a:endParaRPr/>
          </a:p>
        </p:txBody>
      </p:sp>
      <p:sp>
        <p:nvSpPr>
          <p:cNvPr id="5" name="object 5"/>
          <p:cNvSpPr/>
          <p:nvPr/>
        </p:nvSpPr>
        <p:spPr>
          <a:xfrm>
            <a:off x="590550" y="1280160"/>
            <a:ext cx="8553450" cy="228600"/>
          </a:xfrm>
          <a:custGeom>
            <a:avLst/>
            <a:gdLst/>
            <a:ahLst/>
            <a:cxnLst/>
            <a:rect l="l" t="t" r="r" b="b"/>
            <a:pathLst>
              <a:path w="8553450" h="228600">
                <a:moveTo>
                  <a:pt x="0" y="0"/>
                </a:moveTo>
                <a:lnTo>
                  <a:pt x="8553450" y="0"/>
                </a:lnTo>
                <a:lnTo>
                  <a:pt x="8553450" y="228600"/>
                </a:lnTo>
                <a:lnTo>
                  <a:pt x="0" y="228600"/>
                </a:lnTo>
                <a:lnTo>
                  <a:pt x="0" y="0"/>
                </a:lnTo>
                <a:close/>
              </a:path>
            </a:pathLst>
          </a:custGeom>
          <a:solidFill>
            <a:srgbClr val="53548A"/>
          </a:solidFill>
        </p:spPr>
        <p:txBody>
          <a:bodyPr wrap="square" lIns="0" tIns="0" rIns="0" bIns="0" rtlCol="0"/>
          <a:lstStyle/>
          <a:p>
            <a:endParaRPr/>
          </a:p>
        </p:txBody>
      </p:sp>
      <p:sp>
        <p:nvSpPr>
          <p:cNvPr id="6" name="object 6"/>
          <p:cNvSpPr/>
          <p:nvPr/>
        </p:nvSpPr>
        <p:spPr>
          <a:xfrm>
            <a:off x="590550" y="1280160"/>
            <a:ext cx="8553450" cy="228600"/>
          </a:xfrm>
          <a:custGeom>
            <a:avLst/>
            <a:gdLst/>
            <a:ahLst/>
            <a:cxnLst/>
            <a:rect l="l" t="t" r="r" b="b"/>
            <a:pathLst>
              <a:path w="8553450" h="228600">
                <a:moveTo>
                  <a:pt x="0" y="0"/>
                </a:moveTo>
                <a:lnTo>
                  <a:pt x="8553450" y="0"/>
                </a:lnTo>
                <a:lnTo>
                  <a:pt x="8553450" y="228600"/>
                </a:lnTo>
                <a:lnTo>
                  <a:pt x="0" y="228600"/>
                </a:lnTo>
                <a:lnTo>
                  <a:pt x="0" y="0"/>
                </a:lnTo>
                <a:close/>
              </a:path>
            </a:pathLst>
          </a:custGeom>
          <a:solidFill>
            <a:srgbClr val="53548A"/>
          </a:solidFill>
        </p:spPr>
        <p:txBody>
          <a:bodyPr wrap="square" lIns="0" tIns="0" rIns="0" bIns="0" rtlCol="0"/>
          <a:lstStyle/>
          <a:p>
            <a:endParaRPr/>
          </a:p>
        </p:txBody>
      </p:sp>
      <p:sp>
        <p:nvSpPr>
          <p:cNvPr id="7" name="object 7"/>
          <p:cNvSpPr/>
          <p:nvPr/>
        </p:nvSpPr>
        <p:spPr>
          <a:xfrm>
            <a:off x="722376" y="6227064"/>
            <a:ext cx="8080248" cy="97535"/>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762000" y="6248400"/>
            <a:ext cx="8001000" cy="0"/>
          </a:xfrm>
          <a:custGeom>
            <a:avLst/>
            <a:gdLst/>
            <a:ahLst/>
            <a:cxnLst/>
            <a:rect l="l" t="t" r="r" b="b"/>
            <a:pathLst>
              <a:path w="8001000">
                <a:moveTo>
                  <a:pt x="0" y="0"/>
                </a:moveTo>
                <a:lnTo>
                  <a:pt x="8001000" y="0"/>
                </a:lnTo>
              </a:path>
            </a:pathLst>
          </a:custGeom>
          <a:ln w="19050">
            <a:solidFill>
              <a:srgbClr val="53548A"/>
            </a:solidFill>
          </a:ln>
        </p:spPr>
        <p:txBody>
          <a:bodyPr wrap="square" lIns="0" tIns="0" rIns="0" bIns="0" rtlCol="0"/>
          <a:lstStyle/>
          <a:p>
            <a:endParaRPr/>
          </a:p>
        </p:txBody>
      </p:sp>
      <p:sp>
        <p:nvSpPr>
          <p:cNvPr id="9" name="object 9"/>
          <p:cNvSpPr txBox="1">
            <a:spLocks noGrp="1"/>
          </p:cNvSpPr>
          <p:nvPr>
            <p:ph type="title"/>
          </p:nvPr>
        </p:nvSpPr>
        <p:spPr>
          <a:xfrm>
            <a:off x="688340" y="421640"/>
            <a:ext cx="1649095" cy="574040"/>
          </a:xfrm>
          <a:prstGeom prst="rect">
            <a:avLst/>
          </a:prstGeom>
        </p:spPr>
        <p:txBody>
          <a:bodyPr vert="horz" wrap="square" lIns="0" tIns="12700" rIns="0" bIns="0" rtlCol="0">
            <a:spAutoFit/>
          </a:bodyPr>
          <a:lstStyle/>
          <a:p>
            <a:pPr marL="12700">
              <a:lnSpc>
                <a:spcPct val="100000"/>
              </a:lnSpc>
              <a:spcBef>
                <a:spcPts val="100"/>
              </a:spcBef>
            </a:pPr>
            <a:r>
              <a:rPr sz="3600" spc="-5" dirty="0"/>
              <a:t>Ex</a:t>
            </a:r>
            <a:r>
              <a:rPr sz="3600" dirty="0"/>
              <a:t>a</a:t>
            </a:r>
            <a:r>
              <a:rPr sz="3600" spc="-5" dirty="0"/>
              <a:t>mp</a:t>
            </a:r>
            <a:r>
              <a:rPr sz="3600" dirty="0"/>
              <a:t>le</a:t>
            </a:r>
            <a:endParaRPr sz="3600"/>
          </a:p>
        </p:txBody>
      </p:sp>
      <p:sp>
        <p:nvSpPr>
          <p:cNvPr id="10" name="object 10"/>
          <p:cNvSpPr txBox="1"/>
          <p:nvPr/>
        </p:nvSpPr>
        <p:spPr>
          <a:xfrm>
            <a:off x="688340" y="1695704"/>
            <a:ext cx="7292975" cy="4021454"/>
          </a:xfrm>
          <a:prstGeom prst="rect">
            <a:avLst/>
          </a:prstGeom>
        </p:spPr>
        <p:txBody>
          <a:bodyPr vert="horz" wrap="square" lIns="0" tIns="13335" rIns="0" bIns="0" rtlCol="0">
            <a:spAutoFit/>
          </a:bodyPr>
          <a:lstStyle/>
          <a:p>
            <a:pPr marL="12700">
              <a:lnSpc>
                <a:spcPct val="100000"/>
              </a:lnSpc>
              <a:spcBef>
                <a:spcPts val="105"/>
              </a:spcBef>
            </a:pPr>
            <a:r>
              <a:rPr sz="3200" dirty="0">
                <a:latin typeface="Times New Roman"/>
                <a:cs typeface="Times New Roman"/>
              </a:rPr>
              <a:t>Show that </a:t>
            </a:r>
            <a:r>
              <a:rPr sz="3200" spc="5" dirty="0">
                <a:solidFill>
                  <a:srgbClr val="0000FF"/>
                </a:solidFill>
                <a:latin typeface="Times New Roman"/>
                <a:cs typeface="Times New Roman"/>
              </a:rPr>
              <a:t>2n</a:t>
            </a:r>
            <a:r>
              <a:rPr sz="3150" spc="7" baseline="25132" dirty="0">
                <a:solidFill>
                  <a:srgbClr val="0000FF"/>
                </a:solidFill>
                <a:latin typeface="Times New Roman"/>
                <a:cs typeface="Times New Roman"/>
              </a:rPr>
              <a:t>2 </a:t>
            </a:r>
            <a:r>
              <a:rPr sz="3200" dirty="0">
                <a:solidFill>
                  <a:srgbClr val="0000FF"/>
                </a:solidFill>
                <a:latin typeface="Times New Roman"/>
                <a:cs typeface="Times New Roman"/>
              </a:rPr>
              <a:t>+ n =</a:t>
            </a:r>
            <a:r>
              <a:rPr sz="3200" spc="-105" dirty="0">
                <a:solidFill>
                  <a:srgbClr val="0000FF"/>
                </a:solidFill>
                <a:latin typeface="Times New Roman"/>
                <a:cs typeface="Times New Roman"/>
              </a:rPr>
              <a:t> </a:t>
            </a:r>
            <a:r>
              <a:rPr sz="3200" spc="5" dirty="0">
                <a:solidFill>
                  <a:srgbClr val="0000FF"/>
                </a:solidFill>
                <a:latin typeface="Times New Roman"/>
                <a:cs typeface="Times New Roman"/>
              </a:rPr>
              <a:t>O(n</a:t>
            </a:r>
            <a:r>
              <a:rPr sz="3150" spc="7" baseline="25132" dirty="0">
                <a:solidFill>
                  <a:srgbClr val="0000FF"/>
                </a:solidFill>
                <a:latin typeface="Times New Roman"/>
                <a:cs typeface="Times New Roman"/>
              </a:rPr>
              <a:t>2</a:t>
            </a:r>
            <a:r>
              <a:rPr sz="3200" spc="5" dirty="0">
                <a:solidFill>
                  <a:srgbClr val="0000FF"/>
                </a:solidFill>
                <a:latin typeface="Times New Roman"/>
                <a:cs typeface="Times New Roman"/>
              </a:rPr>
              <a:t>)</a:t>
            </a:r>
            <a:endParaRPr sz="3200">
              <a:latin typeface="Times New Roman"/>
              <a:cs typeface="Times New Roman"/>
            </a:endParaRPr>
          </a:p>
          <a:p>
            <a:pPr marL="1689100" marR="5080" indent="-1600200">
              <a:lnSpc>
                <a:spcPct val="135100"/>
              </a:lnSpc>
              <a:spcBef>
                <a:spcPts val="2180"/>
              </a:spcBef>
              <a:tabLst>
                <a:tab pos="2235835" algn="l"/>
              </a:tabLst>
            </a:pPr>
            <a:r>
              <a:rPr sz="2400" spc="-110" dirty="0">
                <a:solidFill>
                  <a:srgbClr val="FF0000"/>
                </a:solidFill>
                <a:latin typeface="Times New Roman"/>
                <a:cs typeface="Times New Roman"/>
              </a:rPr>
              <a:t>We </a:t>
            </a:r>
            <a:r>
              <a:rPr sz="2400" dirty="0">
                <a:solidFill>
                  <a:srgbClr val="FF0000"/>
                </a:solidFill>
                <a:latin typeface="Times New Roman"/>
                <a:cs typeface="Times New Roman"/>
              </a:rPr>
              <a:t>need to </a:t>
            </a:r>
            <a:r>
              <a:rPr sz="2400" spc="-5" dirty="0">
                <a:solidFill>
                  <a:srgbClr val="FF0000"/>
                </a:solidFill>
                <a:latin typeface="Times New Roman"/>
                <a:cs typeface="Times New Roman"/>
              </a:rPr>
              <a:t>find two </a:t>
            </a:r>
            <a:r>
              <a:rPr sz="2400" dirty="0">
                <a:solidFill>
                  <a:srgbClr val="FF0000"/>
                </a:solidFill>
                <a:latin typeface="Times New Roman"/>
                <a:cs typeface="Times New Roman"/>
              </a:rPr>
              <a:t>positive constants: </a:t>
            </a:r>
            <a:r>
              <a:rPr sz="2800" b="1" spc="-5" dirty="0">
                <a:solidFill>
                  <a:srgbClr val="0000FF"/>
                </a:solidFill>
                <a:latin typeface="Times New Roman"/>
                <a:cs typeface="Times New Roman"/>
              </a:rPr>
              <a:t>c </a:t>
            </a:r>
            <a:r>
              <a:rPr sz="2400" dirty="0">
                <a:solidFill>
                  <a:srgbClr val="FF0000"/>
                </a:solidFill>
                <a:latin typeface="Times New Roman"/>
                <a:cs typeface="Times New Roman"/>
              </a:rPr>
              <a:t>and </a:t>
            </a:r>
            <a:r>
              <a:rPr sz="2800" b="1" spc="5" dirty="0">
                <a:solidFill>
                  <a:srgbClr val="0000FF"/>
                </a:solidFill>
                <a:latin typeface="Times New Roman"/>
                <a:cs typeface="Times New Roman"/>
              </a:rPr>
              <a:t>n</a:t>
            </a:r>
            <a:r>
              <a:rPr sz="2775" b="1" spc="7" baseline="-21021" dirty="0">
                <a:solidFill>
                  <a:srgbClr val="0000FF"/>
                </a:solidFill>
                <a:latin typeface="Times New Roman"/>
                <a:cs typeface="Times New Roman"/>
              </a:rPr>
              <a:t>0 </a:t>
            </a:r>
            <a:r>
              <a:rPr sz="2400" spc="-5" dirty="0">
                <a:solidFill>
                  <a:srgbClr val="FF0000"/>
                </a:solidFill>
                <a:latin typeface="Times New Roman"/>
                <a:cs typeface="Times New Roman"/>
              </a:rPr>
              <a:t>such </a:t>
            </a:r>
            <a:r>
              <a:rPr sz="2400" dirty="0">
                <a:solidFill>
                  <a:srgbClr val="FF0000"/>
                </a:solidFill>
                <a:latin typeface="Times New Roman"/>
                <a:cs typeface="Times New Roman"/>
              </a:rPr>
              <a:t>that:  </a:t>
            </a:r>
            <a:r>
              <a:rPr sz="2400" dirty="0">
                <a:solidFill>
                  <a:srgbClr val="0000FF"/>
                </a:solidFill>
                <a:latin typeface="Times New Roman"/>
                <a:cs typeface="Times New Roman"/>
              </a:rPr>
              <a:t>0 ≤	</a:t>
            </a:r>
            <a:r>
              <a:rPr sz="2400" spc="-10" dirty="0">
                <a:solidFill>
                  <a:srgbClr val="0000FF"/>
                </a:solidFill>
                <a:latin typeface="Times New Roman"/>
                <a:cs typeface="Times New Roman"/>
              </a:rPr>
              <a:t>2n</a:t>
            </a:r>
            <a:r>
              <a:rPr sz="2400" spc="-15" baseline="24305" dirty="0">
                <a:solidFill>
                  <a:srgbClr val="0000FF"/>
                </a:solidFill>
                <a:latin typeface="Times New Roman"/>
                <a:cs typeface="Times New Roman"/>
              </a:rPr>
              <a:t>2 </a:t>
            </a:r>
            <a:r>
              <a:rPr sz="2400" dirty="0">
                <a:solidFill>
                  <a:srgbClr val="0000FF"/>
                </a:solidFill>
                <a:latin typeface="Times New Roman"/>
                <a:cs typeface="Times New Roman"/>
              </a:rPr>
              <a:t>+ n ≤ </a:t>
            </a:r>
            <a:r>
              <a:rPr sz="2400" spc="-5" dirty="0">
                <a:solidFill>
                  <a:srgbClr val="0000FF"/>
                </a:solidFill>
                <a:latin typeface="Times New Roman"/>
                <a:cs typeface="Times New Roman"/>
              </a:rPr>
              <a:t>cn</a:t>
            </a:r>
            <a:r>
              <a:rPr sz="2400" spc="-7" baseline="24305" dirty="0">
                <a:solidFill>
                  <a:srgbClr val="0000FF"/>
                </a:solidFill>
                <a:latin typeface="Times New Roman"/>
                <a:cs typeface="Times New Roman"/>
              </a:rPr>
              <a:t>2 </a:t>
            </a:r>
            <a:r>
              <a:rPr sz="2400" spc="-5" dirty="0">
                <a:solidFill>
                  <a:srgbClr val="FF0000"/>
                </a:solidFill>
                <a:latin typeface="Times New Roman"/>
                <a:cs typeface="Times New Roman"/>
              </a:rPr>
              <a:t>for </a:t>
            </a:r>
            <a:r>
              <a:rPr sz="2400" dirty="0">
                <a:solidFill>
                  <a:srgbClr val="FF0000"/>
                </a:solidFill>
                <a:latin typeface="Times New Roman"/>
                <a:cs typeface="Times New Roman"/>
              </a:rPr>
              <a:t>all </a:t>
            </a:r>
            <a:r>
              <a:rPr sz="2400" dirty="0">
                <a:solidFill>
                  <a:srgbClr val="0000FF"/>
                </a:solidFill>
                <a:latin typeface="Times New Roman"/>
                <a:cs typeface="Times New Roman"/>
              </a:rPr>
              <a:t>n ≥</a:t>
            </a:r>
            <a:r>
              <a:rPr sz="2400" spc="-35" dirty="0">
                <a:solidFill>
                  <a:srgbClr val="0000FF"/>
                </a:solidFill>
                <a:latin typeface="Times New Roman"/>
                <a:cs typeface="Times New Roman"/>
              </a:rPr>
              <a:t> </a:t>
            </a:r>
            <a:r>
              <a:rPr sz="2400" spc="-5" dirty="0">
                <a:solidFill>
                  <a:srgbClr val="0000FF"/>
                </a:solidFill>
                <a:latin typeface="Times New Roman"/>
                <a:cs typeface="Times New Roman"/>
              </a:rPr>
              <a:t>n</a:t>
            </a:r>
            <a:r>
              <a:rPr sz="2400" spc="-7" baseline="-20833" dirty="0">
                <a:solidFill>
                  <a:srgbClr val="0000FF"/>
                </a:solidFill>
                <a:latin typeface="Times New Roman"/>
                <a:cs typeface="Times New Roman"/>
              </a:rPr>
              <a:t>0</a:t>
            </a:r>
            <a:endParaRPr sz="2400" baseline="-20833">
              <a:latin typeface="Times New Roman"/>
              <a:cs typeface="Times New Roman"/>
            </a:endParaRPr>
          </a:p>
          <a:p>
            <a:pPr marL="438784" algn="ctr">
              <a:lnSpc>
                <a:spcPct val="100000"/>
              </a:lnSpc>
              <a:spcBef>
                <a:spcPts val="1920"/>
              </a:spcBef>
            </a:pPr>
            <a:r>
              <a:rPr sz="2400" dirty="0">
                <a:solidFill>
                  <a:srgbClr val="0000FF"/>
                </a:solidFill>
                <a:latin typeface="Times New Roman"/>
                <a:cs typeface="Times New Roman"/>
              </a:rPr>
              <a:t>2 + (1/n) ≤ c </a:t>
            </a:r>
            <a:r>
              <a:rPr sz="2400" spc="-5" dirty="0">
                <a:solidFill>
                  <a:srgbClr val="FF0000"/>
                </a:solidFill>
                <a:latin typeface="Times New Roman"/>
                <a:cs typeface="Times New Roman"/>
              </a:rPr>
              <a:t>for </a:t>
            </a:r>
            <a:r>
              <a:rPr sz="2400" dirty="0">
                <a:solidFill>
                  <a:srgbClr val="FF0000"/>
                </a:solidFill>
                <a:latin typeface="Times New Roman"/>
                <a:cs typeface="Times New Roman"/>
              </a:rPr>
              <a:t>all </a:t>
            </a:r>
            <a:r>
              <a:rPr sz="2400" dirty="0">
                <a:solidFill>
                  <a:srgbClr val="0000FF"/>
                </a:solidFill>
                <a:latin typeface="Times New Roman"/>
                <a:cs typeface="Times New Roman"/>
              </a:rPr>
              <a:t>n ≥</a:t>
            </a:r>
            <a:r>
              <a:rPr sz="2400" spc="-145" dirty="0">
                <a:solidFill>
                  <a:srgbClr val="0000FF"/>
                </a:solidFill>
                <a:latin typeface="Times New Roman"/>
                <a:cs typeface="Times New Roman"/>
              </a:rPr>
              <a:t> </a:t>
            </a:r>
            <a:r>
              <a:rPr sz="2400" spc="-5" dirty="0">
                <a:solidFill>
                  <a:srgbClr val="0000FF"/>
                </a:solidFill>
                <a:latin typeface="Times New Roman"/>
                <a:cs typeface="Times New Roman"/>
              </a:rPr>
              <a:t>n</a:t>
            </a:r>
            <a:r>
              <a:rPr sz="2400" spc="-7" baseline="-20833" dirty="0">
                <a:solidFill>
                  <a:srgbClr val="0000FF"/>
                </a:solidFill>
                <a:latin typeface="Times New Roman"/>
                <a:cs typeface="Times New Roman"/>
              </a:rPr>
              <a:t>0</a:t>
            </a:r>
            <a:endParaRPr sz="2400" baseline="-20833">
              <a:latin typeface="Times New Roman"/>
              <a:cs typeface="Times New Roman"/>
            </a:endParaRPr>
          </a:p>
          <a:p>
            <a:pPr>
              <a:lnSpc>
                <a:spcPct val="100000"/>
              </a:lnSpc>
              <a:spcBef>
                <a:spcPts val="5"/>
              </a:spcBef>
            </a:pPr>
            <a:endParaRPr sz="2950">
              <a:latin typeface="Times New Roman"/>
              <a:cs typeface="Times New Roman"/>
            </a:endParaRPr>
          </a:p>
          <a:p>
            <a:pPr marL="241300">
              <a:lnSpc>
                <a:spcPct val="100000"/>
              </a:lnSpc>
            </a:pPr>
            <a:r>
              <a:rPr sz="2400" spc="-5" dirty="0">
                <a:solidFill>
                  <a:srgbClr val="FF0000"/>
                </a:solidFill>
                <a:latin typeface="Times New Roman"/>
                <a:cs typeface="Times New Roman"/>
              </a:rPr>
              <a:t>Choose </a:t>
            </a:r>
            <a:r>
              <a:rPr sz="2400" dirty="0">
                <a:solidFill>
                  <a:srgbClr val="0000FF"/>
                </a:solidFill>
                <a:latin typeface="Times New Roman"/>
                <a:cs typeface="Times New Roman"/>
              </a:rPr>
              <a:t>c = 3 </a:t>
            </a:r>
            <a:r>
              <a:rPr sz="2400" dirty="0">
                <a:solidFill>
                  <a:srgbClr val="FF0000"/>
                </a:solidFill>
                <a:latin typeface="Times New Roman"/>
                <a:cs typeface="Times New Roman"/>
              </a:rPr>
              <a:t>and </a:t>
            </a:r>
            <a:r>
              <a:rPr sz="2400" spc="-5" dirty="0">
                <a:solidFill>
                  <a:srgbClr val="0000FF"/>
                </a:solidFill>
                <a:latin typeface="Times New Roman"/>
                <a:cs typeface="Times New Roman"/>
              </a:rPr>
              <a:t>n</a:t>
            </a:r>
            <a:r>
              <a:rPr sz="2400" spc="-7" baseline="-20833" dirty="0">
                <a:solidFill>
                  <a:srgbClr val="0000FF"/>
                </a:solidFill>
                <a:latin typeface="Times New Roman"/>
                <a:cs typeface="Times New Roman"/>
              </a:rPr>
              <a:t>0 </a:t>
            </a:r>
            <a:r>
              <a:rPr sz="2400" dirty="0">
                <a:solidFill>
                  <a:srgbClr val="0000FF"/>
                </a:solidFill>
                <a:latin typeface="Times New Roman"/>
                <a:cs typeface="Times New Roman"/>
              </a:rPr>
              <a:t>=</a:t>
            </a:r>
            <a:r>
              <a:rPr sz="2400" spc="-25" dirty="0">
                <a:solidFill>
                  <a:srgbClr val="0000FF"/>
                </a:solidFill>
                <a:latin typeface="Times New Roman"/>
                <a:cs typeface="Times New Roman"/>
              </a:rPr>
              <a:t> </a:t>
            </a:r>
            <a:r>
              <a:rPr sz="2400" dirty="0">
                <a:solidFill>
                  <a:srgbClr val="0000FF"/>
                </a:solidFill>
                <a:latin typeface="Times New Roman"/>
                <a:cs typeface="Times New Roman"/>
              </a:rPr>
              <a:t>1</a:t>
            </a:r>
            <a:endParaRPr sz="2400">
              <a:latin typeface="Times New Roman"/>
              <a:cs typeface="Times New Roman"/>
            </a:endParaRPr>
          </a:p>
          <a:p>
            <a:pPr>
              <a:lnSpc>
                <a:spcPct val="100000"/>
              </a:lnSpc>
              <a:spcBef>
                <a:spcPts val="5"/>
              </a:spcBef>
            </a:pPr>
            <a:endParaRPr sz="2500">
              <a:latin typeface="Times New Roman"/>
              <a:cs typeface="Times New Roman"/>
            </a:endParaRPr>
          </a:p>
          <a:p>
            <a:pPr marL="341630" algn="ctr">
              <a:lnSpc>
                <a:spcPct val="100000"/>
              </a:lnSpc>
            </a:pPr>
            <a:r>
              <a:rPr sz="2400" dirty="0">
                <a:solidFill>
                  <a:srgbClr val="0000FF"/>
                </a:solidFill>
                <a:latin typeface="Wingdings"/>
                <a:cs typeface="Wingdings"/>
              </a:rPr>
              <a:t></a:t>
            </a:r>
            <a:r>
              <a:rPr sz="2400" dirty="0">
                <a:solidFill>
                  <a:srgbClr val="0000FF"/>
                </a:solidFill>
                <a:latin typeface="Times New Roman"/>
                <a:cs typeface="Times New Roman"/>
              </a:rPr>
              <a:t> </a:t>
            </a:r>
            <a:r>
              <a:rPr sz="2400" spc="-5" dirty="0">
                <a:solidFill>
                  <a:srgbClr val="0000FF"/>
                </a:solidFill>
                <a:latin typeface="Times New Roman"/>
                <a:cs typeface="Times New Roman"/>
              </a:rPr>
              <a:t>2n</a:t>
            </a:r>
            <a:r>
              <a:rPr sz="2400" spc="-7" baseline="24305" dirty="0">
                <a:solidFill>
                  <a:srgbClr val="0000FF"/>
                </a:solidFill>
                <a:latin typeface="Times New Roman"/>
                <a:cs typeface="Times New Roman"/>
              </a:rPr>
              <a:t>2 </a:t>
            </a:r>
            <a:r>
              <a:rPr sz="2400" dirty="0">
                <a:solidFill>
                  <a:srgbClr val="0000FF"/>
                </a:solidFill>
                <a:latin typeface="Times New Roman"/>
                <a:cs typeface="Times New Roman"/>
              </a:rPr>
              <a:t>+ n ≤ </a:t>
            </a:r>
            <a:r>
              <a:rPr sz="2400" spc="-5" dirty="0">
                <a:solidFill>
                  <a:srgbClr val="0000FF"/>
                </a:solidFill>
                <a:latin typeface="Times New Roman"/>
                <a:cs typeface="Times New Roman"/>
              </a:rPr>
              <a:t>3n</a:t>
            </a:r>
            <a:r>
              <a:rPr sz="2400" spc="-7" baseline="24305" dirty="0">
                <a:solidFill>
                  <a:srgbClr val="0000FF"/>
                </a:solidFill>
                <a:latin typeface="Times New Roman"/>
                <a:cs typeface="Times New Roman"/>
              </a:rPr>
              <a:t>2 </a:t>
            </a:r>
            <a:r>
              <a:rPr sz="2400" spc="-5" dirty="0">
                <a:solidFill>
                  <a:srgbClr val="FF0000"/>
                </a:solidFill>
                <a:latin typeface="Times New Roman"/>
                <a:cs typeface="Times New Roman"/>
              </a:rPr>
              <a:t>for </a:t>
            </a:r>
            <a:r>
              <a:rPr sz="2400" dirty="0">
                <a:solidFill>
                  <a:srgbClr val="FF0000"/>
                </a:solidFill>
                <a:latin typeface="Times New Roman"/>
                <a:cs typeface="Times New Roman"/>
              </a:rPr>
              <a:t>all </a:t>
            </a:r>
            <a:r>
              <a:rPr sz="2400" dirty="0">
                <a:solidFill>
                  <a:srgbClr val="0000FF"/>
                </a:solidFill>
                <a:latin typeface="Times New Roman"/>
                <a:cs typeface="Times New Roman"/>
              </a:rPr>
              <a:t>n ≥</a:t>
            </a:r>
            <a:r>
              <a:rPr sz="2400" spc="-185" dirty="0">
                <a:solidFill>
                  <a:srgbClr val="0000FF"/>
                </a:solidFill>
                <a:latin typeface="Times New Roman"/>
                <a:cs typeface="Times New Roman"/>
              </a:rPr>
              <a:t> </a:t>
            </a:r>
            <a:r>
              <a:rPr sz="2400" dirty="0">
                <a:solidFill>
                  <a:srgbClr val="0000FF"/>
                </a:solidFill>
                <a:latin typeface="Times New Roman"/>
                <a:cs typeface="Times New Roman"/>
              </a:rPr>
              <a:t>1</a:t>
            </a:r>
            <a:endParaRPr sz="2400">
              <a:latin typeface="Times New Roman"/>
              <a:cs typeface="Times New Roman"/>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p:cNvPicPr>
            <a:picLocks noChangeAspect="1"/>
          </p:cNvPicPr>
          <p:nvPr/>
        </p:nvPicPr>
        <p:blipFill>
          <a:blip r:embed="rId2"/>
          <a:stretch>
            <a:fillRect/>
          </a:stretch>
        </p:blipFill>
        <p:spPr>
          <a:xfrm>
            <a:off x="0" y="1905000"/>
            <a:ext cx="9001125" cy="4800600"/>
          </a:xfrm>
          <a:prstGeom prst="rect">
            <a:avLst/>
          </a:prstGeom>
        </p:spPr>
      </p:pic>
      <p:pic>
        <p:nvPicPr>
          <p:cNvPr id="7" name="Resim 6"/>
          <p:cNvPicPr>
            <a:picLocks noChangeAspect="1"/>
          </p:cNvPicPr>
          <p:nvPr/>
        </p:nvPicPr>
        <p:blipFill>
          <a:blip r:embed="rId3"/>
          <a:stretch>
            <a:fillRect/>
          </a:stretch>
        </p:blipFill>
        <p:spPr>
          <a:xfrm>
            <a:off x="3048000" y="34636"/>
            <a:ext cx="4038600" cy="1383594"/>
          </a:xfrm>
          <a:prstGeom prst="rect">
            <a:avLst/>
          </a:prstGeom>
        </p:spPr>
      </p:pic>
    </p:spTree>
    <p:extLst>
      <p:ext uri="{BB962C8B-B14F-4D97-AF65-F5344CB8AC3E}">
        <p14:creationId xmlns:p14="http://schemas.microsoft.com/office/powerpoint/2010/main" val="89392386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p:cNvPicPr>
            <a:picLocks noChangeAspect="1"/>
          </p:cNvPicPr>
          <p:nvPr/>
        </p:nvPicPr>
        <p:blipFill>
          <a:blip r:embed="rId2"/>
          <a:stretch>
            <a:fillRect/>
          </a:stretch>
        </p:blipFill>
        <p:spPr>
          <a:xfrm>
            <a:off x="228600" y="838200"/>
            <a:ext cx="8680391" cy="5181600"/>
          </a:xfrm>
          <a:prstGeom prst="rect">
            <a:avLst/>
          </a:prstGeom>
        </p:spPr>
      </p:pic>
    </p:spTree>
    <p:extLst>
      <p:ext uri="{BB962C8B-B14F-4D97-AF65-F5344CB8AC3E}">
        <p14:creationId xmlns:p14="http://schemas.microsoft.com/office/powerpoint/2010/main" val="36835667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1234439"/>
            <a:ext cx="9144000" cy="320040"/>
          </a:xfrm>
          <a:custGeom>
            <a:avLst/>
            <a:gdLst/>
            <a:ahLst/>
            <a:cxnLst/>
            <a:rect l="l" t="t" r="r" b="b"/>
            <a:pathLst>
              <a:path w="9144000" h="320040">
                <a:moveTo>
                  <a:pt x="0" y="320039"/>
                </a:moveTo>
                <a:lnTo>
                  <a:pt x="9144000" y="320039"/>
                </a:lnTo>
                <a:lnTo>
                  <a:pt x="9144000" y="0"/>
                </a:lnTo>
                <a:lnTo>
                  <a:pt x="0" y="0"/>
                </a:lnTo>
                <a:lnTo>
                  <a:pt x="0" y="320039"/>
                </a:lnTo>
                <a:close/>
              </a:path>
            </a:pathLst>
          </a:custGeom>
          <a:solidFill>
            <a:srgbClr val="FFFFFF"/>
          </a:solidFill>
        </p:spPr>
        <p:txBody>
          <a:bodyPr wrap="square" lIns="0" tIns="0" rIns="0" bIns="0" rtlCol="0"/>
          <a:lstStyle/>
          <a:p>
            <a:endParaRPr/>
          </a:p>
        </p:txBody>
      </p:sp>
      <p:sp>
        <p:nvSpPr>
          <p:cNvPr id="3" name="object 3"/>
          <p:cNvSpPr/>
          <p:nvPr/>
        </p:nvSpPr>
        <p:spPr>
          <a:xfrm>
            <a:off x="0" y="1280160"/>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438086"/>
          </a:solidFill>
        </p:spPr>
        <p:txBody>
          <a:bodyPr wrap="square" lIns="0" tIns="0" rIns="0" bIns="0" rtlCol="0"/>
          <a:lstStyle/>
          <a:p>
            <a:endParaRPr/>
          </a:p>
        </p:txBody>
      </p:sp>
      <p:sp>
        <p:nvSpPr>
          <p:cNvPr id="4" name="object 4"/>
          <p:cNvSpPr/>
          <p:nvPr/>
        </p:nvSpPr>
        <p:spPr>
          <a:xfrm>
            <a:off x="0" y="1280160"/>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438086"/>
          </a:solidFill>
        </p:spPr>
        <p:txBody>
          <a:bodyPr wrap="square" lIns="0" tIns="0" rIns="0" bIns="0" rtlCol="0"/>
          <a:lstStyle/>
          <a:p>
            <a:endParaRPr/>
          </a:p>
        </p:txBody>
      </p:sp>
      <p:sp>
        <p:nvSpPr>
          <p:cNvPr id="5" name="object 5"/>
          <p:cNvSpPr/>
          <p:nvPr/>
        </p:nvSpPr>
        <p:spPr>
          <a:xfrm>
            <a:off x="590550" y="1280160"/>
            <a:ext cx="8553450" cy="228600"/>
          </a:xfrm>
          <a:custGeom>
            <a:avLst/>
            <a:gdLst/>
            <a:ahLst/>
            <a:cxnLst/>
            <a:rect l="l" t="t" r="r" b="b"/>
            <a:pathLst>
              <a:path w="8553450" h="228600">
                <a:moveTo>
                  <a:pt x="0" y="0"/>
                </a:moveTo>
                <a:lnTo>
                  <a:pt x="8553450" y="0"/>
                </a:lnTo>
                <a:lnTo>
                  <a:pt x="8553450" y="228600"/>
                </a:lnTo>
                <a:lnTo>
                  <a:pt x="0" y="228600"/>
                </a:lnTo>
                <a:lnTo>
                  <a:pt x="0" y="0"/>
                </a:lnTo>
                <a:close/>
              </a:path>
            </a:pathLst>
          </a:custGeom>
          <a:solidFill>
            <a:srgbClr val="53548A"/>
          </a:solidFill>
        </p:spPr>
        <p:txBody>
          <a:bodyPr wrap="square" lIns="0" tIns="0" rIns="0" bIns="0" rtlCol="0"/>
          <a:lstStyle/>
          <a:p>
            <a:endParaRPr/>
          </a:p>
        </p:txBody>
      </p:sp>
      <p:sp>
        <p:nvSpPr>
          <p:cNvPr id="6" name="object 6"/>
          <p:cNvSpPr/>
          <p:nvPr/>
        </p:nvSpPr>
        <p:spPr>
          <a:xfrm>
            <a:off x="590550" y="1280160"/>
            <a:ext cx="8553450" cy="228600"/>
          </a:xfrm>
          <a:custGeom>
            <a:avLst/>
            <a:gdLst/>
            <a:ahLst/>
            <a:cxnLst/>
            <a:rect l="l" t="t" r="r" b="b"/>
            <a:pathLst>
              <a:path w="8553450" h="228600">
                <a:moveTo>
                  <a:pt x="0" y="0"/>
                </a:moveTo>
                <a:lnTo>
                  <a:pt x="8553450" y="0"/>
                </a:lnTo>
                <a:lnTo>
                  <a:pt x="8553450" y="228600"/>
                </a:lnTo>
                <a:lnTo>
                  <a:pt x="0" y="228600"/>
                </a:lnTo>
                <a:lnTo>
                  <a:pt x="0" y="0"/>
                </a:lnTo>
                <a:close/>
              </a:path>
            </a:pathLst>
          </a:custGeom>
          <a:solidFill>
            <a:srgbClr val="53548A"/>
          </a:solidFill>
        </p:spPr>
        <p:txBody>
          <a:bodyPr wrap="square" lIns="0" tIns="0" rIns="0" bIns="0" rtlCol="0"/>
          <a:lstStyle/>
          <a:p>
            <a:endParaRPr/>
          </a:p>
        </p:txBody>
      </p:sp>
      <p:sp>
        <p:nvSpPr>
          <p:cNvPr id="7" name="object 7"/>
          <p:cNvSpPr/>
          <p:nvPr/>
        </p:nvSpPr>
        <p:spPr>
          <a:xfrm>
            <a:off x="722376" y="6227064"/>
            <a:ext cx="8080248" cy="97535"/>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762000" y="6248400"/>
            <a:ext cx="8001000" cy="0"/>
          </a:xfrm>
          <a:custGeom>
            <a:avLst/>
            <a:gdLst/>
            <a:ahLst/>
            <a:cxnLst/>
            <a:rect l="l" t="t" r="r" b="b"/>
            <a:pathLst>
              <a:path w="8001000">
                <a:moveTo>
                  <a:pt x="0" y="0"/>
                </a:moveTo>
                <a:lnTo>
                  <a:pt x="8001000" y="0"/>
                </a:lnTo>
              </a:path>
            </a:pathLst>
          </a:custGeom>
          <a:ln w="19050">
            <a:solidFill>
              <a:srgbClr val="53548A"/>
            </a:solidFill>
          </a:ln>
        </p:spPr>
        <p:txBody>
          <a:bodyPr wrap="square" lIns="0" tIns="0" rIns="0" bIns="0" rtlCol="0"/>
          <a:lstStyle/>
          <a:p>
            <a:endParaRPr/>
          </a:p>
        </p:txBody>
      </p:sp>
      <p:sp>
        <p:nvSpPr>
          <p:cNvPr id="9" name="object 9"/>
          <p:cNvSpPr txBox="1">
            <a:spLocks noGrp="1"/>
          </p:cNvSpPr>
          <p:nvPr>
            <p:ph type="title"/>
          </p:nvPr>
        </p:nvSpPr>
        <p:spPr>
          <a:xfrm>
            <a:off x="688340" y="421640"/>
            <a:ext cx="2005330" cy="574040"/>
          </a:xfrm>
          <a:prstGeom prst="rect">
            <a:avLst/>
          </a:prstGeom>
        </p:spPr>
        <p:txBody>
          <a:bodyPr vert="horz" wrap="square" lIns="0" tIns="12700" rIns="0" bIns="0" rtlCol="0">
            <a:spAutoFit/>
          </a:bodyPr>
          <a:lstStyle/>
          <a:p>
            <a:pPr marL="12700">
              <a:lnSpc>
                <a:spcPct val="100000"/>
              </a:lnSpc>
              <a:spcBef>
                <a:spcPts val="100"/>
              </a:spcBef>
            </a:pPr>
            <a:r>
              <a:rPr sz="3600" i="1" spc="-5" dirty="0">
                <a:latin typeface="Times New Roman"/>
                <a:cs typeface="Times New Roman"/>
              </a:rPr>
              <a:t>O</a:t>
            </a:r>
            <a:r>
              <a:rPr sz="3600" spc="-5" dirty="0"/>
              <a:t>-notation</a:t>
            </a:r>
            <a:endParaRPr sz="3600">
              <a:latin typeface="Times New Roman"/>
              <a:cs typeface="Times New Roman"/>
            </a:endParaRPr>
          </a:p>
        </p:txBody>
      </p:sp>
      <p:sp>
        <p:nvSpPr>
          <p:cNvPr id="10" name="object 10"/>
          <p:cNvSpPr txBox="1"/>
          <p:nvPr/>
        </p:nvSpPr>
        <p:spPr>
          <a:xfrm>
            <a:off x="688340" y="1453569"/>
            <a:ext cx="6907530" cy="4380045"/>
          </a:xfrm>
          <a:prstGeom prst="rect">
            <a:avLst/>
          </a:prstGeom>
        </p:spPr>
        <p:txBody>
          <a:bodyPr vert="horz" wrap="square" lIns="0" tIns="103505" rIns="0" bIns="0" rtlCol="0">
            <a:spAutoFit/>
          </a:bodyPr>
          <a:lstStyle/>
          <a:p>
            <a:pPr marL="332740" indent="-320040">
              <a:lnSpc>
                <a:spcPct val="100000"/>
              </a:lnSpc>
              <a:spcBef>
                <a:spcPts val="815"/>
              </a:spcBef>
              <a:buClr>
                <a:srgbClr val="438086"/>
              </a:buClr>
              <a:buSzPct val="58928"/>
              <a:buFont typeface="Wingdings"/>
              <a:buChar char=""/>
              <a:tabLst>
                <a:tab pos="332740" algn="l"/>
              </a:tabLst>
            </a:pPr>
            <a:r>
              <a:rPr sz="2800" spc="-5" dirty="0">
                <a:latin typeface="Times New Roman"/>
                <a:cs typeface="Times New Roman"/>
              </a:rPr>
              <a:t>What does </a:t>
            </a:r>
            <a:r>
              <a:rPr sz="2800" dirty="0">
                <a:solidFill>
                  <a:srgbClr val="0000FF"/>
                </a:solidFill>
                <a:latin typeface="Times New Roman"/>
                <a:cs typeface="Times New Roman"/>
              </a:rPr>
              <a:t>f(n) </a:t>
            </a:r>
            <a:r>
              <a:rPr sz="2800" spc="-5" dirty="0">
                <a:solidFill>
                  <a:srgbClr val="0000FF"/>
                </a:solidFill>
                <a:latin typeface="Times New Roman"/>
                <a:cs typeface="Times New Roman"/>
              </a:rPr>
              <a:t>= </a:t>
            </a:r>
            <a:r>
              <a:rPr sz="2800" dirty="0">
                <a:solidFill>
                  <a:srgbClr val="0000FF"/>
                </a:solidFill>
                <a:latin typeface="Times New Roman"/>
                <a:cs typeface="Times New Roman"/>
              </a:rPr>
              <a:t>O(g(n)) </a:t>
            </a:r>
            <a:r>
              <a:rPr sz="2800" spc="-5" dirty="0">
                <a:latin typeface="Times New Roman"/>
                <a:cs typeface="Times New Roman"/>
              </a:rPr>
              <a:t>really</a:t>
            </a:r>
            <a:r>
              <a:rPr sz="2800" spc="-30" dirty="0">
                <a:latin typeface="Times New Roman"/>
                <a:cs typeface="Times New Roman"/>
              </a:rPr>
              <a:t> </a:t>
            </a:r>
            <a:r>
              <a:rPr sz="2800" spc="-10" dirty="0">
                <a:latin typeface="Times New Roman"/>
                <a:cs typeface="Times New Roman"/>
              </a:rPr>
              <a:t>mean?</a:t>
            </a:r>
            <a:endParaRPr sz="2800" dirty="0">
              <a:latin typeface="Times New Roman"/>
              <a:cs typeface="Times New Roman"/>
            </a:endParaRPr>
          </a:p>
          <a:p>
            <a:pPr marL="652780" lvl="1" indent="-274320">
              <a:lnSpc>
                <a:spcPct val="100000"/>
              </a:lnSpc>
              <a:spcBef>
                <a:spcPts val="615"/>
              </a:spcBef>
              <a:buClr>
                <a:srgbClr val="53548A"/>
              </a:buClr>
              <a:buSzPct val="68750"/>
              <a:buFont typeface="Arial"/>
              <a:buChar char=""/>
              <a:tabLst>
                <a:tab pos="652780" algn="l"/>
              </a:tabLst>
            </a:pPr>
            <a:r>
              <a:rPr sz="2400" spc="-5" dirty="0">
                <a:solidFill>
                  <a:srgbClr val="808080"/>
                </a:solidFill>
                <a:latin typeface="Times New Roman"/>
                <a:cs typeface="Times New Roman"/>
              </a:rPr>
              <a:t>The </a:t>
            </a:r>
            <a:r>
              <a:rPr sz="2400" dirty="0">
                <a:solidFill>
                  <a:srgbClr val="808080"/>
                </a:solidFill>
                <a:latin typeface="Times New Roman"/>
                <a:cs typeface="Times New Roman"/>
              </a:rPr>
              <a:t>notation is a little</a:t>
            </a:r>
            <a:r>
              <a:rPr sz="2400" spc="-130" dirty="0">
                <a:solidFill>
                  <a:srgbClr val="808080"/>
                </a:solidFill>
                <a:latin typeface="Times New Roman"/>
                <a:cs typeface="Times New Roman"/>
              </a:rPr>
              <a:t> </a:t>
            </a:r>
            <a:r>
              <a:rPr sz="2400" dirty="0">
                <a:solidFill>
                  <a:srgbClr val="808080"/>
                </a:solidFill>
                <a:latin typeface="Times New Roman"/>
                <a:cs typeface="Times New Roman"/>
              </a:rPr>
              <a:t>sloppy</a:t>
            </a:r>
            <a:endParaRPr sz="2400" dirty="0">
              <a:latin typeface="Times New Roman"/>
              <a:cs typeface="Times New Roman"/>
            </a:endParaRPr>
          </a:p>
          <a:p>
            <a:pPr marL="652780" lvl="1" indent="-274320">
              <a:lnSpc>
                <a:spcPct val="100000"/>
              </a:lnSpc>
              <a:spcBef>
                <a:spcPts val="600"/>
              </a:spcBef>
              <a:buClr>
                <a:srgbClr val="53548A"/>
              </a:buClr>
              <a:buSzPct val="68750"/>
              <a:buFont typeface="Arial"/>
              <a:buChar char=""/>
              <a:tabLst>
                <a:tab pos="652780" algn="l"/>
              </a:tabLst>
            </a:pPr>
            <a:r>
              <a:rPr sz="2400" spc="-5" dirty="0">
                <a:solidFill>
                  <a:srgbClr val="808080"/>
                </a:solidFill>
                <a:latin typeface="Times New Roman"/>
                <a:cs typeface="Times New Roman"/>
              </a:rPr>
              <a:t>One-way</a:t>
            </a:r>
            <a:r>
              <a:rPr sz="2400" spc="-20" dirty="0">
                <a:solidFill>
                  <a:srgbClr val="808080"/>
                </a:solidFill>
                <a:latin typeface="Times New Roman"/>
                <a:cs typeface="Times New Roman"/>
              </a:rPr>
              <a:t> </a:t>
            </a:r>
            <a:r>
              <a:rPr sz="2400" dirty="0">
                <a:solidFill>
                  <a:srgbClr val="808080"/>
                </a:solidFill>
                <a:latin typeface="Times New Roman"/>
                <a:cs typeface="Times New Roman"/>
              </a:rPr>
              <a:t>equation</a:t>
            </a:r>
            <a:endParaRPr sz="2400" dirty="0">
              <a:latin typeface="Times New Roman"/>
              <a:cs typeface="Times New Roman"/>
            </a:endParaRPr>
          </a:p>
          <a:p>
            <a:pPr marL="927100" lvl="2" indent="-228600">
              <a:lnSpc>
                <a:spcPct val="100000"/>
              </a:lnSpc>
              <a:spcBef>
                <a:spcPts val="505"/>
              </a:spcBef>
              <a:buClr>
                <a:srgbClr val="438086"/>
              </a:buClr>
              <a:buSzPct val="75000"/>
              <a:buFont typeface="Wingdings"/>
              <a:buChar char=""/>
              <a:tabLst>
                <a:tab pos="927100" algn="l"/>
              </a:tabLst>
            </a:pPr>
            <a:r>
              <a:rPr sz="2400" dirty="0">
                <a:solidFill>
                  <a:srgbClr val="808080"/>
                </a:solidFill>
                <a:latin typeface="Times New Roman"/>
                <a:cs typeface="Times New Roman"/>
              </a:rPr>
              <a:t>e.g. </a:t>
            </a:r>
            <a:r>
              <a:rPr sz="2400" spc="-5" dirty="0">
                <a:solidFill>
                  <a:srgbClr val="808080"/>
                </a:solidFill>
                <a:latin typeface="Times New Roman"/>
                <a:cs typeface="Times New Roman"/>
              </a:rPr>
              <a:t>n</a:t>
            </a:r>
            <a:r>
              <a:rPr sz="2400" spc="-7" baseline="24305" dirty="0">
                <a:solidFill>
                  <a:srgbClr val="808080"/>
                </a:solidFill>
                <a:latin typeface="Times New Roman"/>
                <a:cs typeface="Times New Roman"/>
              </a:rPr>
              <a:t>2 </a:t>
            </a:r>
            <a:r>
              <a:rPr sz="2400" dirty="0">
                <a:solidFill>
                  <a:srgbClr val="808080"/>
                </a:solidFill>
                <a:latin typeface="Times New Roman"/>
                <a:cs typeface="Times New Roman"/>
              </a:rPr>
              <a:t>= </a:t>
            </a:r>
            <a:r>
              <a:rPr sz="2400" spc="-5" dirty="0">
                <a:solidFill>
                  <a:srgbClr val="808080"/>
                </a:solidFill>
                <a:latin typeface="Times New Roman"/>
                <a:cs typeface="Times New Roman"/>
              </a:rPr>
              <a:t>O (n</a:t>
            </a:r>
            <a:r>
              <a:rPr sz="2400" spc="-7" baseline="24305" dirty="0">
                <a:solidFill>
                  <a:srgbClr val="808080"/>
                </a:solidFill>
                <a:latin typeface="Times New Roman"/>
                <a:cs typeface="Times New Roman"/>
              </a:rPr>
              <a:t>3</a:t>
            </a:r>
            <a:r>
              <a:rPr sz="2400" spc="-5" dirty="0">
                <a:solidFill>
                  <a:srgbClr val="808080"/>
                </a:solidFill>
                <a:latin typeface="Times New Roman"/>
                <a:cs typeface="Times New Roman"/>
              </a:rPr>
              <a:t>), </a:t>
            </a:r>
            <a:r>
              <a:rPr sz="2400" dirty="0">
                <a:solidFill>
                  <a:srgbClr val="808080"/>
                </a:solidFill>
                <a:latin typeface="Times New Roman"/>
                <a:cs typeface="Times New Roman"/>
              </a:rPr>
              <a:t>but </a:t>
            </a:r>
            <a:r>
              <a:rPr sz="2400" spc="-5" dirty="0">
                <a:solidFill>
                  <a:srgbClr val="808080"/>
                </a:solidFill>
                <a:latin typeface="Times New Roman"/>
                <a:cs typeface="Times New Roman"/>
              </a:rPr>
              <a:t>we </a:t>
            </a:r>
            <a:r>
              <a:rPr sz="2400" dirty="0">
                <a:solidFill>
                  <a:srgbClr val="808080"/>
                </a:solidFill>
                <a:latin typeface="Times New Roman"/>
                <a:cs typeface="Times New Roman"/>
              </a:rPr>
              <a:t>cannot </a:t>
            </a:r>
            <a:r>
              <a:rPr sz="2400" spc="-5" dirty="0">
                <a:solidFill>
                  <a:srgbClr val="808080"/>
                </a:solidFill>
                <a:latin typeface="Times New Roman"/>
                <a:cs typeface="Times New Roman"/>
              </a:rPr>
              <a:t>say O(n</a:t>
            </a:r>
            <a:r>
              <a:rPr sz="2400" spc="-7" baseline="24305" dirty="0">
                <a:solidFill>
                  <a:srgbClr val="808080"/>
                </a:solidFill>
                <a:latin typeface="Times New Roman"/>
                <a:cs typeface="Times New Roman"/>
              </a:rPr>
              <a:t>3</a:t>
            </a:r>
            <a:r>
              <a:rPr sz="2400" spc="-5" dirty="0">
                <a:solidFill>
                  <a:srgbClr val="808080"/>
                </a:solidFill>
                <a:latin typeface="Times New Roman"/>
                <a:cs typeface="Times New Roman"/>
              </a:rPr>
              <a:t>) </a:t>
            </a:r>
            <a:r>
              <a:rPr sz="2400" dirty="0">
                <a:solidFill>
                  <a:srgbClr val="808080"/>
                </a:solidFill>
                <a:latin typeface="Times New Roman"/>
                <a:cs typeface="Times New Roman"/>
              </a:rPr>
              <a:t>=</a:t>
            </a:r>
            <a:r>
              <a:rPr sz="2400" spc="-50" dirty="0">
                <a:solidFill>
                  <a:srgbClr val="808080"/>
                </a:solidFill>
                <a:latin typeface="Times New Roman"/>
                <a:cs typeface="Times New Roman"/>
              </a:rPr>
              <a:t> </a:t>
            </a:r>
            <a:r>
              <a:rPr sz="2400" spc="-5" dirty="0">
                <a:solidFill>
                  <a:srgbClr val="808080"/>
                </a:solidFill>
                <a:latin typeface="Times New Roman"/>
                <a:cs typeface="Times New Roman"/>
              </a:rPr>
              <a:t>n</a:t>
            </a:r>
            <a:r>
              <a:rPr sz="2400" spc="-7" baseline="24305" dirty="0">
                <a:solidFill>
                  <a:srgbClr val="808080"/>
                </a:solidFill>
                <a:latin typeface="Times New Roman"/>
                <a:cs typeface="Times New Roman"/>
              </a:rPr>
              <a:t>2</a:t>
            </a:r>
            <a:endParaRPr sz="2400" baseline="24305" dirty="0">
              <a:latin typeface="Times New Roman"/>
              <a:cs typeface="Times New Roman"/>
            </a:endParaRPr>
          </a:p>
          <a:p>
            <a:pPr lvl="2">
              <a:lnSpc>
                <a:spcPct val="100000"/>
              </a:lnSpc>
              <a:buClr>
                <a:srgbClr val="438086"/>
              </a:buClr>
              <a:buFont typeface="Wingdings"/>
              <a:buChar char=""/>
            </a:pPr>
            <a:endParaRPr sz="2600" dirty="0">
              <a:latin typeface="Times New Roman"/>
              <a:cs typeface="Times New Roman"/>
            </a:endParaRPr>
          </a:p>
          <a:p>
            <a:pPr marL="332740" indent="-320040">
              <a:lnSpc>
                <a:spcPct val="100000"/>
              </a:lnSpc>
              <a:spcBef>
                <a:spcPts val="1755"/>
              </a:spcBef>
              <a:buClr>
                <a:srgbClr val="438086"/>
              </a:buClr>
              <a:buSzPct val="58928"/>
              <a:buFont typeface="Wingdings"/>
              <a:buChar char=""/>
              <a:tabLst>
                <a:tab pos="332740" algn="l"/>
              </a:tabLst>
            </a:pPr>
            <a:r>
              <a:rPr sz="2800" dirty="0">
                <a:latin typeface="Times New Roman"/>
                <a:cs typeface="Times New Roman"/>
              </a:rPr>
              <a:t>O(g(n)) </a:t>
            </a:r>
            <a:r>
              <a:rPr sz="2800" spc="-5" dirty="0">
                <a:latin typeface="Times New Roman"/>
                <a:cs typeface="Times New Roman"/>
              </a:rPr>
              <a:t>is in </a:t>
            </a:r>
            <a:r>
              <a:rPr sz="2800" spc="-10" dirty="0">
                <a:latin typeface="Times New Roman"/>
                <a:cs typeface="Times New Roman"/>
              </a:rPr>
              <a:t>fact </a:t>
            </a:r>
            <a:r>
              <a:rPr sz="2800" spc="-5" dirty="0">
                <a:latin typeface="Times New Roman"/>
                <a:cs typeface="Times New Roman"/>
              </a:rPr>
              <a:t>a set </a:t>
            </a:r>
            <a:r>
              <a:rPr sz="2800" dirty="0">
                <a:latin typeface="Times New Roman"/>
                <a:cs typeface="Times New Roman"/>
              </a:rPr>
              <a:t>of</a:t>
            </a:r>
            <a:r>
              <a:rPr sz="2800" spc="-10" dirty="0">
                <a:latin typeface="Times New Roman"/>
                <a:cs typeface="Times New Roman"/>
              </a:rPr>
              <a:t> </a:t>
            </a:r>
            <a:r>
              <a:rPr sz="2800" dirty="0">
                <a:latin typeface="Times New Roman"/>
                <a:cs typeface="Times New Roman"/>
              </a:rPr>
              <a:t>functions:</a:t>
            </a:r>
          </a:p>
          <a:p>
            <a:pPr>
              <a:lnSpc>
                <a:spcPct val="100000"/>
              </a:lnSpc>
            </a:pPr>
            <a:endParaRPr sz="3750" dirty="0">
              <a:latin typeface="Times New Roman"/>
              <a:cs typeface="Times New Roman"/>
            </a:endParaRPr>
          </a:p>
          <a:p>
            <a:pPr marL="698500">
              <a:lnSpc>
                <a:spcPct val="100000"/>
              </a:lnSpc>
            </a:pPr>
            <a:r>
              <a:rPr sz="2400" spc="-5" dirty="0">
                <a:solidFill>
                  <a:srgbClr val="0000FF"/>
                </a:solidFill>
                <a:latin typeface="Times New Roman"/>
                <a:cs typeface="Times New Roman"/>
              </a:rPr>
              <a:t>O(g(n)) </a:t>
            </a:r>
            <a:r>
              <a:rPr sz="2400" dirty="0">
                <a:solidFill>
                  <a:srgbClr val="FF0000"/>
                </a:solidFill>
                <a:latin typeface="Times New Roman"/>
                <a:cs typeface="Times New Roman"/>
              </a:rPr>
              <a:t>= </a:t>
            </a:r>
            <a:r>
              <a:rPr sz="2400" spc="-5" dirty="0">
                <a:solidFill>
                  <a:srgbClr val="FF0000"/>
                </a:solidFill>
                <a:latin typeface="Times New Roman"/>
                <a:cs typeface="Times New Roman"/>
              </a:rPr>
              <a:t>{</a:t>
            </a:r>
            <a:r>
              <a:rPr sz="2400" spc="-5" dirty="0">
                <a:solidFill>
                  <a:srgbClr val="0000FF"/>
                </a:solidFill>
                <a:latin typeface="Times New Roman"/>
                <a:cs typeface="Times New Roman"/>
              </a:rPr>
              <a:t>f(n)</a:t>
            </a:r>
            <a:r>
              <a:rPr sz="2400" spc="-5" dirty="0">
                <a:solidFill>
                  <a:srgbClr val="FF0000"/>
                </a:solidFill>
                <a:latin typeface="Times New Roman"/>
                <a:cs typeface="Times New Roman"/>
              </a:rPr>
              <a:t>: </a:t>
            </a:r>
            <a:r>
              <a:rPr sz="2400" dirty="0">
                <a:solidFill>
                  <a:srgbClr val="FF0000"/>
                </a:solidFill>
                <a:latin typeface="Symbol"/>
                <a:cs typeface="Symbol"/>
              </a:rPr>
              <a:t></a:t>
            </a:r>
            <a:r>
              <a:rPr sz="2400" dirty="0">
                <a:solidFill>
                  <a:srgbClr val="FF0000"/>
                </a:solidFill>
                <a:latin typeface="Times New Roman"/>
                <a:cs typeface="Times New Roman"/>
              </a:rPr>
              <a:t> positive constants </a:t>
            </a:r>
            <a:r>
              <a:rPr sz="2400" dirty="0">
                <a:solidFill>
                  <a:srgbClr val="0000FF"/>
                </a:solidFill>
                <a:latin typeface="Times New Roman"/>
                <a:cs typeface="Times New Roman"/>
              </a:rPr>
              <a:t>c</a:t>
            </a:r>
            <a:r>
              <a:rPr sz="2400" dirty="0">
                <a:solidFill>
                  <a:srgbClr val="FF0000"/>
                </a:solidFill>
                <a:latin typeface="Times New Roman"/>
                <a:cs typeface="Times New Roman"/>
              </a:rPr>
              <a:t>, </a:t>
            </a:r>
            <a:r>
              <a:rPr sz="2400" spc="-5" dirty="0">
                <a:solidFill>
                  <a:srgbClr val="0000FF"/>
                </a:solidFill>
                <a:latin typeface="Times New Roman"/>
                <a:cs typeface="Times New Roman"/>
              </a:rPr>
              <a:t>n</a:t>
            </a:r>
            <a:r>
              <a:rPr sz="2400" spc="-7" baseline="-20833" dirty="0">
                <a:solidFill>
                  <a:srgbClr val="0000FF"/>
                </a:solidFill>
                <a:latin typeface="Times New Roman"/>
                <a:cs typeface="Times New Roman"/>
              </a:rPr>
              <a:t>0 </a:t>
            </a:r>
            <a:r>
              <a:rPr sz="2400" spc="-5" dirty="0">
                <a:solidFill>
                  <a:srgbClr val="FF0000"/>
                </a:solidFill>
                <a:latin typeface="Times New Roman"/>
                <a:cs typeface="Times New Roman"/>
              </a:rPr>
              <a:t>such</a:t>
            </a:r>
            <a:r>
              <a:rPr sz="2400" spc="-225" dirty="0">
                <a:solidFill>
                  <a:srgbClr val="FF0000"/>
                </a:solidFill>
                <a:latin typeface="Times New Roman"/>
                <a:cs typeface="Times New Roman"/>
              </a:rPr>
              <a:t> </a:t>
            </a:r>
            <a:r>
              <a:rPr sz="2400" dirty="0">
                <a:solidFill>
                  <a:srgbClr val="FF0000"/>
                </a:solidFill>
                <a:latin typeface="Times New Roman"/>
                <a:cs typeface="Times New Roman"/>
              </a:rPr>
              <a:t>that</a:t>
            </a:r>
            <a:endParaRPr sz="2400" dirty="0">
              <a:latin typeface="Times New Roman"/>
              <a:cs typeface="Times New Roman"/>
            </a:endParaRPr>
          </a:p>
          <a:p>
            <a:pPr marL="3515995">
              <a:lnSpc>
                <a:spcPct val="100000"/>
              </a:lnSpc>
              <a:spcBef>
                <a:spcPts val="1105"/>
              </a:spcBef>
            </a:pPr>
            <a:r>
              <a:rPr sz="2400" dirty="0">
                <a:solidFill>
                  <a:srgbClr val="0000FF"/>
                </a:solidFill>
                <a:latin typeface="Times New Roman"/>
                <a:cs typeface="Times New Roman"/>
              </a:rPr>
              <a:t>0 </a:t>
            </a:r>
            <a:r>
              <a:rPr sz="2400" dirty="0">
                <a:solidFill>
                  <a:srgbClr val="0000FF"/>
                </a:solidFill>
                <a:latin typeface="Symbol"/>
                <a:cs typeface="Symbol"/>
              </a:rPr>
              <a:t></a:t>
            </a:r>
            <a:r>
              <a:rPr sz="2400" dirty="0">
                <a:solidFill>
                  <a:srgbClr val="0000FF"/>
                </a:solidFill>
                <a:latin typeface="Times New Roman"/>
                <a:cs typeface="Times New Roman"/>
              </a:rPr>
              <a:t> </a:t>
            </a:r>
            <a:r>
              <a:rPr sz="2400" spc="-5" dirty="0">
                <a:solidFill>
                  <a:srgbClr val="0000FF"/>
                </a:solidFill>
                <a:latin typeface="Times New Roman"/>
                <a:cs typeface="Times New Roman"/>
              </a:rPr>
              <a:t>f(n) </a:t>
            </a:r>
            <a:r>
              <a:rPr sz="2400" dirty="0">
                <a:solidFill>
                  <a:srgbClr val="0000FF"/>
                </a:solidFill>
                <a:latin typeface="Symbol"/>
                <a:cs typeface="Symbol"/>
              </a:rPr>
              <a:t></a:t>
            </a:r>
            <a:r>
              <a:rPr sz="2400" dirty="0">
                <a:solidFill>
                  <a:srgbClr val="0000FF"/>
                </a:solidFill>
                <a:latin typeface="Times New Roman"/>
                <a:cs typeface="Times New Roman"/>
              </a:rPr>
              <a:t> cg(n), </a:t>
            </a:r>
            <a:r>
              <a:rPr sz="2400" dirty="0">
                <a:solidFill>
                  <a:srgbClr val="0000FF"/>
                </a:solidFill>
                <a:latin typeface="Symbol"/>
                <a:cs typeface="Symbol"/>
              </a:rPr>
              <a:t></a:t>
            </a:r>
            <a:r>
              <a:rPr sz="2400" dirty="0">
                <a:solidFill>
                  <a:srgbClr val="0000FF"/>
                </a:solidFill>
                <a:latin typeface="Times New Roman"/>
                <a:cs typeface="Times New Roman"/>
              </a:rPr>
              <a:t>n </a:t>
            </a:r>
            <a:r>
              <a:rPr sz="2400" dirty="0">
                <a:solidFill>
                  <a:srgbClr val="0000FF"/>
                </a:solidFill>
                <a:latin typeface="Symbol"/>
                <a:cs typeface="Symbol"/>
              </a:rPr>
              <a:t></a:t>
            </a:r>
            <a:r>
              <a:rPr sz="2400" spc="-85" dirty="0">
                <a:solidFill>
                  <a:srgbClr val="0000FF"/>
                </a:solidFill>
                <a:latin typeface="Times New Roman"/>
                <a:cs typeface="Times New Roman"/>
              </a:rPr>
              <a:t> </a:t>
            </a:r>
            <a:r>
              <a:rPr sz="2400" spc="-5" dirty="0">
                <a:solidFill>
                  <a:srgbClr val="0000FF"/>
                </a:solidFill>
                <a:latin typeface="Times New Roman"/>
                <a:cs typeface="Times New Roman"/>
              </a:rPr>
              <a:t>n</a:t>
            </a:r>
            <a:r>
              <a:rPr sz="2400" spc="-7" baseline="-20833" dirty="0">
                <a:solidFill>
                  <a:srgbClr val="0000FF"/>
                </a:solidFill>
                <a:latin typeface="Times New Roman"/>
                <a:cs typeface="Times New Roman"/>
              </a:rPr>
              <a:t>0</a:t>
            </a:r>
            <a:r>
              <a:rPr sz="2400" spc="-5" dirty="0">
                <a:solidFill>
                  <a:srgbClr val="FF0000"/>
                </a:solidFill>
                <a:latin typeface="Times New Roman"/>
                <a:cs typeface="Times New Roman"/>
              </a:rPr>
              <a:t>}</a:t>
            </a:r>
            <a:endParaRPr sz="2400" dirty="0">
              <a:solidFill>
                <a:srgbClr val="FF0000"/>
              </a:solidFill>
              <a:latin typeface="Times New Roman"/>
              <a:cs typeface="Times New Roman"/>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1234439"/>
            <a:ext cx="9144000" cy="320040"/>
          </a:xfrm>
          <a:custGeom>
            <a:avLst/>
            <a:gdLst/>
            <a:ahLst/>
            <a:cxnLst/>
            <a:rect l="l" t="t" r="r" b="b"/>
            <a:pathLst>
              <a:path w="9144000" h="320040">
                <a:moveTo>
                  <a:pt x="0" y="320039"/>
                </a:moveTo>
                <a:lnTo>
                  <a:pt x="9144000" y="320039"/>
                </a:lnTo>
                <a:lnTo>
                  <a:pt x="9144000" y="0"/>
                </a:lnTo>
                <a:lnTo>
                  <a:pt x="0" y="0"/>
                </a:lnTo>
                <a:lnTo>
                  <a:pt x="0" y="320039"/>
                </a:lnTo>
                <a:close/>
              </a:path>
            </a:pathLst>
          </a:custGeom>
          <a:solidFill>
            <a:srgbClr val="FFFFFF"/>
          </a:solidFill>
        </p:spPr>
        <p:txBody>
          <a:bodyPr wrap="square" lIns="0" tIns="0" rIns="0" bIns="0" rtlCol="0"/>
          <a:lstStyle/>
          <a:p>
            <a:endParaRPr/>
          </a:p>
        </p:txBody>
      </p:sp>
      <p:sp>
        <p:nvSpPr>
          <p:cNvPr id="3" name="object 3"/>
          <p:cNvSpPr/>
          <p:nvPr/>
        </p:nvSpPr>
        <p:spPr>
          <a:xfrm>
            <a:off x="0" y="1280160"/>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438086"/>
          </a:solidFill>
        </p:spPr>
        <p:txBody>
          <a:bodyPr wrap="square" lIns="0" tIns="0" rIns="0" bIns="0" rtlCol="0"/>
          <a:lstStyle/>
          <a:p>
            <a:endParaRPr/>
          </a:p>
        </p:txBody>
      </p:sp>
      <p:sp>
        <p:nvSpPr>
          <p:cNvPr id="4" name="object 4"/>
          <p:cNvSpPr/>
          <p:nvPr/>
        </p:nvSpPr>
        <p:spPr>
          <a:xfrm>
            <a:off x="0" y="1280160"/>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438086"/>
          </a:solidFill>
        </p:spPr>
        <p:txBody>
          <a:bodyPr wrap="square" lIns="0" tIns="0" rIns="0" bIns="0" rtlCol="0"/>
          <a:lstStyle/>
          <a:p>
            <a:endParaRPr/>
          </a:p>
        </p:txBody>
      </p:sp>
      <p:sp>
        <p:nvSpPr>
          <p:cNvPr id="5" name="object 5"/>
          <p:cNvSpPr/>
          <p:nvPr/>
        </p:nvSpPr>
        <p:spPr>
          <a:xfrm>
            <a:off x="590550" y="1280160"/>
            <a:ext cx="8553450" cy="228600"/>
          </a:xfrm>
          <a:custGeom>
            <a:avLst/>
            <a:gdLst/>
            <a:ahLst/>
            <a:cxnLst/>
            <a:rect l="l" t="t" r="r" b="b"/>
            <a:pathLst>
              <a:path w="8553450" h="228600">
                <a:moveTo>
                  <a:pt x="0" y="0"/>
                </a:moveTo>
                <a:lnTo>
                  <a:pt x="8553450" y="0"/>
                </a:lnTo>
                <a:lnTo>
                  <a:pt x="8553450" y="228600"/>
                </a:lnTo>
                <a:lnTo>
                  <a:pt x="0" y="228600"/>
                </a:lnTo>
                <a:lnTo>
                  <a:pt x="0" y="0"/>
                </a:lnTo>
                <a:close/>
              </a:path>
            </a:pathLst>
          </a:custGeom>
          <a:solidFill>
            <a:srgbClr val="53548A"/>
          </a:solidFill>
        </p:spPr>
        <p:txBody>
          <a:bodyPr wrap="square" lIns="0" tIns="0" rIns="0" bIns="0" rtlCol="0"/>
          <a:lstStyle/>
          <a:p>
            <a:endParaRPr/>
          </a:p>
        </p:txBody>
      </p:sp>
      <p:sp>
        <p:nvSpPr>
          <p:cNvPr id="6" name="object 6"/>
          <p:cNvSpPr/>
          <p:nvPr/>
        </p:nvSpPr>
        <p:spPr>
          <a:xfrm>
            <a:off x="590550" y="1280160"/>
            <a:ext cx="8553450" cy="228600"/>
          </a:xfrm>
          <a:custGeom>
            <a:avLst/>
            <a:gdLst/>
            <a:ahLst/>
            <a:cxnLst/>
            <a:rect l="l" t="t" r="r" b="b"/>
            <a:pathLst>
              <a:path w="8553450" h="228600">
                <a:moveTo>
                  <a:pt x="0" y="0"/>
                </a:moveTo>
                <a:lnTo>
                  <a:pt x="8553450" y="0"/>
                </a:lnTo>
                <a:lnTo>
                  <a:pt x="8553450" y="228600"/>
                </a:lnTo>
                <a:lnTo>
                  <a:pt x="0" y="228600"/>
                </a:lnTo>
                <a:lnTo>
                  <a:pt x="0" y="0"/>
                </a:lnTo>
                <a:close/>
              </a:path>
            </a:pathLst>
          </a:custGeom>
          <a:solidFill>
            <a:srgbClr val="53548A"/>
          </a:solidFill>
        </p:spPr>
        <p:txBody>
          <a:bodyPr wrap="square" lIns="0" tIns="0" rIns="0" bIns="0" rtlCol="0"/>
          <a:lstStyle/>
          <a:p>
            <a:endParaRPr/>
          </a:p>
        </p:txBody>
      </p:sp>
      <p:sp>
        <p:nvSpPr>
          <p:cNvPr id="7" name="object 7"/>
          <p:cNvSpPr/>
          <p:nvPr/>
        </p:nvSpPr>
        <p:spPr>
          <a:xfrm>
            <a:off x="722376" y="6227064"/>
            <a:ext cx="8080248" cy="97535"/>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762000" y="6248400"/>
            <a:ext cx="8001000" cy="0"/>
          </a:xfrm>
          <a:custGeom>
            <a:avLst/>
            <a:gdLst/>
            <a:ahLst/>
            <a:cxnLst/>
            <a:rect l="l" t="t" r="r" b="b"/>
            <a:pathLst>
              <a:path w="8001000">
                <a:moveTo>
                  <a:pt x="0" y="0"/>
                </a:moveTo>
                <a:lnTo>
                  <a:pt x="8001000" y="0"/>
                </a:lnTo>
              </a:path>
            </a:pathLst>
          </a:custGeom>
          <a:ln w="19050">
            <a:solidFill>
              <a:srgbClr val="53548A"/>
            </a:solidFill>
          </a:ln>
        </p:spPr>
        <p:txBody>
          <a:bodyPr wrap="square" lIns="0" tIns="0" rIns="0" bIns="0" rtlCol="0"/>
          <a:lstStyle/>
          <a:p>
            <a:endParaRPr/>
          </a:p>
        </p:txBody>
      </p:sp>
      <p:sp>
        <p:nvSpPr>
          <p:cNvPr id="9" name="object 9"/>
          <p:cNvSpPr txBox="1">
            <a:spLocks noGrp="1"/>
          </p:cNvSpPr>
          <p:nvPr>
            <p:ph type="title"/>
          </p:nvPr>
        </p:nvSpPr>
        <p:spPr>
          <a:xfrm>
            <a:off x="688340" y="421640"/>
            <a:ext cx="2005330" cy="574040"/>
          </a:xfrm>
          <a:prstGeom prst="rect">
            <a:avLst/>
          </a:prstGeom>
        </p:spPr>
        <p:txBody>
          <a:bodyPr vert="horz" wrap="square" lIns="0" tIns="12700" rIns="0" bIns="0" rtlCol="0">
            <a:spAutoFit/>
          </a:bodyPr>
          <a:lstStyle/>
          <a:p>
            <a:pPr marL="12700">
              <a:lnSpc>
                <a:spcPct val="100000"/>
              </a:lnSpc>
              <a:spcBef>
                <a:spcPts val="100"/>
              </a:spcBef>
            </a:pPr>
            <a:r>
              <a:rPr sz="3600" i="1" spc="-5" dirty="0">
                <a:latin typeface="Times New Roman"/>
                <a:cs typeface="Times New Roman"/>
              </a:rPr>
              <a:t>O</a:t>
            </a:r>
            <a:r>
              <a:rPr sz="3600" spc="-5" dirty="0"/>
              <a:t>-notation</a:t>
            </a:r>
            <a:endParaRPr sz="3600">
              <a:latin typeface="Times New Roman"/>
              <a:cs typeface="Times New Roman"/>
            </a:endParaRPr>
          </a:p>
        </p:txBody>
      </p:sp>
      <p:sp>
        <p:nvSpPr>
          <p:cNvPr id="10" name="object 10"/>
          <p:cNvSpPr txBox="1"/>
          <p:nvPr/>
        </p:nvSpPr>
        <p:spPr>
          <a:xfrm>
            <a:off x="612140" y="1523492"/>
            <a:ext cx="7814945" cy="3756025"/>
          </a:xfrm>
          <a:prstGeom prst="rect">
            <a:avLst/>
          </a:prstGeom>
        </p:spPr>
        <p:txBody>
          <a:bodyPr vert="horz" wrap="square" lIns="0" tIns="152400" rIns="0" bIns="0" rtlCol="0">
            <a:spAutoFit/>
          </a:bodyPr>
          <a:lstStyle/>
          <a:p>
            <a:pPr marL="546100" indent="-457200">
              <a:lnSpc>
                <a:spcPct val="100000"/>
              </a:lnSpc>
              <a:spcBef>
                <a:spcPts val="1200"/>
              </a:spcBef>
              <a:buClr>
                <a:srgbClr val="438086"/>
              </a:buClr>
              <a:buSzPct val="60416"/>
              <a:buFont typeface="Wingdings"/>
              <a:buChar char=""/>
              <a:tabLst>
                <a:tab pos="545465" algn="l"/>
                <a:tab pos="546100" algn="l"/>
              </a:tabLst>
            </a:pPr>
            <a:r>
              <a:rPr sz="2400" spc="-5" dirty="0">
                <a:solidFill>
                  <a:srgbClr val="0000FF"/>
                </a:solidFill>
                <a:latin typeface="Times New Roman"/>
                <a:cs typeface="Times New Roman"/>
              </a:rPr>
              <a:t>O(g(n)) </a:t>
            </a:r>
            <a:r>
              <a:rPr sz="2400" dirty="0">
                <a:solidFill>
                  <a:srgbClr val="FF0000"/>
                </a:solidFill>
                <a:latin typeface="Times New Roman"/>
                <a:cs typeface="Times New Roman"/>
              </a:rPr>
              <a:t>= </a:t>
            </a:r>
            <a:r>
              <a:rPr sz="2400" spc="-5" dirty="0">
                <a:solidFill>
                  <a:srgbClr val="FF0000"/>
                </a:solidFill>
                <a:latin typeface="Times New Roman"/>
                <a:cs typeface="Times New Roman"/>
              </a:rPr>
              <a:t>{f(n): </a:t>
            </a:r>
            <a:r>
              <a:rPr sz="2400" dirty="0">
                <a:solidFill>
                  <a:srgbClr val="FF0000"/>
                </a:solidFill>
                <a:latin typeface="Symbol"/>
                <a:cs typeface="Symbol"/>
              </a:rPr>
              <a:t></a:t>
            </a:r>
            <a:r>
              <a:rPr sz="2400" dirty="0">
                <a:solidFill>
                  <a:srgbClr val="FF0000"/>
                </a:solidFill>
                <a:latin typeface="Times New Roman"/>
                <a:cs typeface="Times New Roman"/>
              </a:rPr>
              <a:t> positive constants </a:t>
            </a:r>
            <a:r>
              <a:rPr sz="2400" dirty="0">
                <a:solidFill>
                  <a:srgbClr val="0000FF"/>
                </a:solidFill>
                <a:latin typeface="Times New Roman"/>
                <a:cs typeface="Times New Roman"/>
              </a:rPr>
              <a:t>c</a:t>
            </a:r>
            <a:r>
              <a:rPr sz="2400" dirty="0">
                <a:solidFill>
                  <a:srgbClr val="FF0000"/>
                </a:solidFill>
                <a:latin typeface="Times New Roman"/>
                <a:cs typeface="Times New Roman"/>
              </a:rPr>
              <a:t>, </a:t>
            </a:r>
            <a:r>
              <a:rPr sz="2400" spc="-5" dirty="0">
                <a:solidFill>
                  <a:srgbClr val="0000FF"/>
                </a:solidFill>
                <a:latin typeface="Times New Roman"/>
                <a:cs typeface="Times New Roman"/>
              </a:rPr>
              <a:t>n</a:t>
            </a:r>
            <a:r>
              <a:rPr sz="2400" spc="-7" baseline="-20833" dirty="0">
                <a:solidFill>
                  <a:srgbClr val="0000FF"/>
                </a:solidFill>
                <a:latin typeface="Times New Roman"/>
                <a:cs typeface="Times New Roman"/>
              </a:rPr>
              <a:t>0 </a:t>
            </a:r>
            <a:r>
              <a:rPr sz="2400" spc="-5" dirty="0">
                <a:solidFill>
                  <a:srgbClr val="FF0000"/>
                </a:solidFill>
                <a:latin typeface="Times New Roman"/>
                <a:cs typeface="Times New Roman"/>
              </a:rPr>
              <a:t>such</a:t>
            </a:r>
            <a:r>
              <a:rPr sz="2400" spc="-225" dirty="0">
                <a:solidFill>
                  <a:srgbClr val="FF0000"/>
                </a:solidFill>
                <a:latin typeface="Times New Roman"/>
                <a:cs typeface="Times New Roman"/>
              </a:rPr>
              <a:t> </a:t>
            </a:r>
            <a:r>
              <a:rPr sz="2400" dirty="0">
                <a:solidFill>
                  <a:srgbClr val="FF0000"/>
                </a:solidFill>
                <a:latin typeface="Times New Roman"/>
                <a:cs typeface="Times New Roman"/>
              </a:rPr>
              <a:t>that</a:t>
            </a:r>
            <a:endParaRPr sz="2400">
              <a:latin typeface="Times New Roman"/>
              <a:cs typeface="Times New Roman"/>
            </a:endParaRPr>
          </a:p>
          <a:p>
            <a:pPr marL="3820795">
              <a:lnSpc>
                <a:spcPct val="100000"/>
              </a:lnSpc>
              <a:spcBef>
                <a:spcPts val="1105"/>
              </a:spcBef>
            </a:pPr>
            <a:r>
              <a:rPr sz="2400" dirty="0">
                <a:solidFill>
                  <a:srgbClr val="0000FF"/>
                </a:solidFill>
                <a:latin typeface="Times New Roman"/>
                <a:cs typeface="Times New Roman"/>
              </a:rPr>
              <a:t>0 </a:t>
            </a:r>
            <a:r>
              <a:rPr sz="2400" dirty="0">
                <a:solidFill>
                  <a:srgbClr val="0000FF"/>
                </a:solidFill>
                <a:latin typeface="Symbol"/>
                <a:cs typeface="Symbol"/>
              </a:rPr>
              <a:t></a:t>
            </a:r>
            <a:r>
              <a:rPr sz="2400" dirty="0">
                <a:solidFill>
                  <a:srgbClr val="0000FF"/>
                </a:solidFill>
                <a:latin typeface="Times New Roman"/>
                <a:cs typeface="Times New Roman"/>
              </a:rPr>
              <a:t> </a:t>
            </a:r>
            <a:r>
              <a:rPr sz="2400" spc="-5" dirty="0">
                <a:solidFill>
                  <a:srgbClr val="0000FF"/>
                </a:solidFill>
                <a:latin typeface="Times New Roman"/>
                <a:cs typeface="Times New Roman"/>
              </a:rPr>
              <a:t>f(n) </a:t>
            </a:r>
            <a:r>
              <a:rPr sz="2400" dirty="0">
                <a:solidFill>
                  <a:srgbClr val="0000FF"/>
                </a:solidFill>
                <a:latin typeface="Symbol"/>
                <a:cs typeface="Symbol"/>
              </a:rPr>
              <a:t></a:t>
            </a:r>
            <a:r>
              <a:rPr sz="2400" dirty="0">
                <a:solidFill>
                  <a:srgbClr val="0000FF"/>
                </a:solidFill>
                <a:latin typeface="Times New Roman"/>
                <a:cs typeface="Times New Roman"/>
              </a:rPr>
              <a:t> cg(n), </a:t>
            </a:r>
            <a:r>
              <a:rPr sz="2400" dirty="0">
                <a:solidFill>
                  <a:srgbClr val="0000FF"/>
                </a:solidFill>
                <a:latin typeface="Symbol"/>
                <a:cs typeface="Symbol"/>
              </a:rPr>
              <a:t></a:t>
            </a:r>
            <a:r>
              <a:rPr sz="2400" dirty="0">
                <a:solidFill>
                  <a:srgbClr val="0000FF"/>
                </a:solidFill>
                <a:latin typeface="Times New Roman"/>
                <a:cs typeface="Times New Roman"/>
              </a:rPr>
              <a:t>n </a:t>
            </a:r>
            <a:r>
              <a:rPr sz="2400" dirty="0">
                <a:solidFill>
                  <a:srgbClr val="0000FF"/>
                </a:solidFill>
                <a:latin typeface="Symbol"/>
                <a:cs typeface="Symbol"/>
              </a:rPr>
              <a:t></a:t>
            </a:r>
            <a:r>
              <a:rPr sz="2400" spc="-65" dirty="0">
                <a:solidFill>
                  <a:srgbClr val="0000FF"/>
                </a:solidFill>
                <a:latin typeface="Times New Roman"/>
                <a:cs typeface="Times New Roman"/>
              </a:rPr>
              <a:t> </a:t>
            </a:r>
            <a:r>
              <a:rPr sz="2400" spc="-5" dirty="0">
                <a:solidFill>
                  <a:srgbClr val="0000FF"/>
                </a:solidFill>
                <a:latin typeface="Times New Roman"/>
                <a:cs typeface="Times New Roman"/>
              </a:rPr>
              <a:t>n</a:t>
            </a:r>
            <a:r>
              <a:rPr sz="2400" spc="-7" baseline="-20833" dirty="0">
                <a:solidFill>
                  <a:srgbClr val="0000FF"/>
                </a:solidFill>
                <a:latin typeface="Times New Roman"/>
                <a:cs typeface="Times New Roman"/>
              </a:rPr>
              <a:t>0</a:t>
            </a:r>
            <a:r>
              <a:rPr sz="2400" spc="-5" dirty="0">
                <a:solidFill>
                  <a:srgbClr val="FF0000"/>
                </a:solidFill>
                <a:latin typeface="Times New Roman"/>
                <a:cs typeface="Times New Roman"/>
              </a:rPr>
              <a:t>}</a:t>
            </a:r>
            <a:endParaRPr sz="2400">
              <a:latin typeface="Times New Roman"/>
              <a:cs typeface="Times New Roman"/>
            </a:endParaRPr>
          </a:p>
          <a:p>
            <a:pPr marL="408940" indent="-320040">
              <a:lnSpc>
                <a:spcPct val="100000"/>
              </a:lnSpc>
              <a:spcBef>
                <a:spcPts val="565"/>
              </a:spcBef>
              <a:buClr>
                <a:srgbClr val="438086"/>
              </a:buClr>
              <a:buSzPct val="60416"/>
              <a:buFont typeface="Wingdings"/>
              <a:buChar char=""/>
              <a:tabLst>
                <a:tab pos="408940" algn="l"/>
              </a:tabLst>
            </a:pPr>
            <a:r>
              <a:rPr sz="2400" dirty="0">
                <a:solidFill>
                  <a:srgbClr val="FF0000"/>
                </a:solidFill>
                <a:latin typeface="Times New Roman"/>
                <a:cs typeface="Times New Roman"/>
              </a:rPr>
              <a:t>In other </a:t>
            </a:r>
            <a:r>
              <a:rPr sz="2400" spc="-5" dirty="0">
                <a:solidFill>
                  <a:srgbClr val="FF0000"/>
                </a:solidFill>
                <a:latin typeface="Times New Roman"/>
                <a:cs typeface="Times New Roman"/>
              </a:rPr>
              <a:t>words: </a:t>
            </a:r>
            <a:r>
              <a:rPr sz="2400" spc="-5" dirty="0">
                <a:solidFill>
                  <a:srgbClr val="0000FF"/>
                </a:solidFill>
                <a:latin typeface="Times New Roman"/>
                <a:cs typeface="Times New Roman"/>
              </a:rPr>
              <a:t>O(g(n)) </a:t>
            </a:r>
            <a:r>
              <a:rPr sz="2400" dirty="0">
                <a:solidFill>
                  <a:srgbClr val="FF0000"/>
                </a:solidFill>
                <a:latin typeface="Times New Roman"/>
                <a:cs typeface="Times New Roman"/>
              </a:rPr>
              <a:t>is </a:t>
            </a:r>
            <a:r>
              <a:rPr sz="2400" spc="5" dirty="0">
                <a:solidFill>
                  <a:srgbClr val="FF0000"/>
                </a:solidFill>
                <a:latin typeface="Times New Roman"/>
                <a:cs typeface="Times New Roman"/>
              </a:rPr>
              <a:t>in</a:t>
            </a:r>
            <a:r>
              <a:rPr sz="2400" spc="-60" dirty="0">
                <a:solidFill>
                  <a:srgbClr val="FF0000"/>
                </a:solidFill>
                <a:latin typeface="Times New Roman"/>
                <a:cs typeface="Times New Roman"/>
              </a:rPr>
              <a:t> </a:t>
            </a:r>
            <a:r>
              <a:rPr sz="2400" spc="-5" dirty="0">
                <a:solidFill>
                  <a:srgbClr val="FF0000"/>
                </a:solidFill>
                <a:latin typeface="Times New Roman"/>
                <a:cs typeface="Times New Roman"/>
              </a:rPr>
              <a:t>fact:</a:t>
            </a:r>
            <a:endParaRPr sz="2400">
              <a:latin typeface="Times New Roman"/>
              <a:cs typeface="Times New Roman"/>
            </a:endParaRPr>
          </a:p>
          <a:p>
            <a:pPr marL="707390">
              <a:lnSpc>
                <a:spcPct val="100000"/>
              </a:lnSpc>
              <a:spcBef>
                <a:spcPts val="575"/>
              </a:spcBef>
            </a:pPr>
            <a:r>
              <a:rPr sz="2400" i="1" u="heavy" dirty="0">
                <a:solidFill>
                  <a:srgbClr val="0000FF"/>
                </a:solidFill>
                <a:uFill>
                  <a:solidFill>
                    <a:srgbClr val="0000FF"/>
                  </a:solidFill>
                </a:uFill>
                <a:latin typeface="Times New Roman"/>
                <a:cs typeface="Times New Roman"/>
              </a:rPr>
              <a:t>the </a:t>
            </a:r>
            <a:r>
              <a:rPr sz="2400" i="1" u="heavy" spc="-5" dirty="0">
                <a:solidFill>
                  <a:srgbClr val="0000FF"/>
                </a:solidFill>
                <a:uFill>
                  <a:solidFill>
                    <a:srgbClr val="0000FF"/>
                  </a:solidFill>
                </a:uFill>
                <a:latin typeface="Times New Roman"/>
                <a:cs typeface="Times New Roman"/>
              </a:rPr>
              <a:t>set </a:t>
            </a:r>
            <a:r>
              <a:rPr sz="2400" i="1" u="heavy" dirty="0">
                <a:solidFill>
                  <a:srgbClr val="0000FF"/>
                </a:solidFill>
                <a:uFill>
                  <a:solidFill>
                    <a:srgbClr val="0000FF"/>
                  </a:solidFill>
                </a:uFill>
                <a:latin typeface="Times New Roman"/>
                <a:cs typeface="Times New Roman"/>
              </a:rPr>
              <a:t>of functions that have </a:t>
            </a:r>
            <a:r>
              <a:rPr sz="2400" i="1" u="heavy" spc="-5" dirty="0">
                <a:solidFill>
                  <a:srgbClr val="0000FF"/>
                </a:solidFill>
                <a:uFill>
                  <a:solidFill>
                    <a:srgbClr val="0000FF"/>
                  </a:solidFill>
                </a:uFill>
                <a:latin typeface="Times New Roman"/>
                <a:cs typeface="Times New Roman"/>
              </a:rPr>
              <a:t>asymptotic upper </a:t>
            </a:r>
            <a:r>
              <a:rPr sz="2400" i="1" u="heavy" dirty="0">
                <a:solidFill>
                  <a:srgbClr val="0000FF"/>
                </a:solidFill>
                <a:uFill>
                  <a:solidFill>
                    <a:srgbClr val="0000FF"/>
                  </a:solidFill>
                </a:uFill>
                <a:latin typeface="Times New Roman"/>
                <a:cs typeface="Times New Roman"/>
              </a:rPr>
              <a:t>bound</a:t>
            </a:r>
            <a:r>
              <a:rPr sz="2400" i="1" u="heavy" spc="-150" dirty="0">
                <a:solidFill>
                  <a:srgbClr val="0000FF"/>
                </a:solidFill>
                <a:uFill>
                  <a:solidFill>
                    <a:srgbClr val="0000FF"/>
                  </a:solidFill>
                </a:uFill>
                <a:latin typeface="Times New Roman"/>
                <a:cs typeface="Times New Roman"/>
              </a:rPr>
              <a:t> </a:t>
            </a:r>
            <a:r>
              <a:rPr sz="2400" i="1" u="heavy" spc="10" dirty="0">
                <a:solidFill>
                  <a:srgbClr val="0000FF"/>
                </a:solidFill>
                <a:uFill>
                  <a:solidFill>
                    <a:srgbClr val="0000FF"/>
                  </a:solidFill>
                </a:uFill>
                <a:latin typeface="Times New Roman"/>
                <a:cs typeface="Times New Roman"/>
              </a:rPr>
              <a:t>g(n)</a:t>
            </a:r>
            <a:endParaRPr sz="2400">
              <a:latin typeface="Times New Roman"/>
              <a:cs typeface="Times New Roman"/>
            </a:endParaRPr>
          </a:p>
          <a:p>
            <a:pPr>
              <a:lnSpc>
                <a:spcPct val="100000"/>
              </a:lnSpc>
            </a:pPr>
            <a:endParaRPr sz="2600">
              <a:latin typeface="Times New Roman"/>
              <a:cs typeface="Times New Roman"/>
            </a:endParaRPr>
          </a:p>
          <a:p>
            <a:pPr marL="332740" indent="-320040">
              <a:lnSpc>
                <a:spcPct val="100000"/>
              </a:lnSpc>
              <a:spcBef>
                <a:spcPts val="1520"/>
              </a:spcBef>
              <a:buClr>
                <a:srgbClr val="438086"/>
              </a:buClr>
              <a:buSzPct val="58928"/>
              <a:buFont typeface="Wingdings"/>
              <a:buChar char=""/>
              <a:tabLst>
                <a:tab pos="332740" algn="l"/>
                <a:tab pos="3840479" algn="l"/>
              </a:tabLst>
            </a:pPr>
            <a:r>
              <a:rPr sz="2800" spc="-5" dirty="0">
                <a:solidFill>
                  <a:srgbClr val="FF0000"/>
                </a:solidFill>
                <a:latin typeface="Times New Roman"/>
                <a:cs typeface="Times New Roman"/>
              </a:rPr>
              <a:t>e.g. </a:t>
            </a:r>
            <a:r>
              <a:rPr sz="2800" spc="5" dirty="0">
                <a:solidFill>
                  <a:srgbClr val="0000FF"/>
                </a:solidFill>
                <a:latin typeface="Times New Roman"/>
                <a:cs typeface="Times New Roman"/>
              </a:rPr>
              <a:t>2n</a:t>
            </a:r>
            <a:r>
              <a:rPr sz="2775" spc="7" baseline="25525" dirty="0">
                <a:solidFill>
                  <a:srgbClr val="0000FF"/>
                </a:solidFill>
                <a:latin typeface="Times New Roman"/>
                <a:cs typeface="Times New Roman"/>
              </a:rPr>
              <a:t>2 </a:t>
            </a:r>
            <a:r>
              <a:rPr sz="2800" spc="-5" dirty="0">
                <a:solidFill>
                  <a:srgbClr val="0000FF"/>
                </a:solidFill>
                <a:latin typeface="Times New Roman"/>
                <a:cs typeface="Times New Roman"/>
              </a:rPr>
              <a:t>=</a:t>
            </a:r>
            <a:r>
              <a:rPr sz="2800" spc="-10" dirty="0">
                <a:solidFill>
                  <a:srgbClr val="0000FF"/>
                </a:solidFill>
                <a:latin typeface="Times New Roman"/>
                <a:cs typeface="Times New Roman"/>
              </a:rPr>
              <a:t> </a:t>
            </a:r>
            <a:r>
              <a:rPr sz="2800" dirty="0">
                <a:solidFill>
                  <a:srgbClr val="0000FF"/>
                </a:solidFill>
                <a:latin typeface="Times New Roman"/>
                <a:cs typeface="Times New Roman"/>
              </a:rPr>
              <a:t>O(n</a:t>
            </a:r>
            <a:r>
              <a:rPr sz="2775" baseline="25525" dirty="0">
                <a:solidFill>
                  <a:srgbClr val="0000FF"/>
                </a:solidFill>
                <a:latin typeface="Times New Roman"/>
                <a:cs typeface="Times New Roman"/>
              </a:rPr>
              <a:t>3</a:t>
            </a:r>
            <a:r>
              <a:rPr sz="2800" dirty="0">
                <a:solidFill>
                  <a:srgbClr val="0000FF"/>
                </a:solidFill>
                <a:latin typeface="Times New Roman"/>
                <a:cs typeface="Times New Roman"/>
              </a:rPr>
              <a:t>)</a:t>
            </a:r>
            <a:r>
              <a:rPr sz="2800" spc="15" dirty="0">
                <a:solidFill>
                  <a:srgbClr val="FF0000"/>
                </a:solidFill>
                <a:latin typeface="Times New Roman"/>
                <a:cs typeface="Times New Roman"/>
              </a:rPr>
              <a:t> </a:t>
            </a:r>
            <a:r>
              <a:rPr sz="2800" i="1" u="heavy" spc="-5" dirty="0">
                <a:solidFill>
                  <a:srgbClr val="FF0000"/>
                </a:solidFill>
                <a:uFill>
                  <a:solidFill>
                    <a:srgbClr val="FF0000"/>
                  </a:solidFill>
                </a:uFill>
                <a:latin typeface="Times New Roman"/>
                <a:cs typeface="Times New Roman"/>
              </a:rPr>
              <a:t>means</a:t>
            </a:r>
            <a:r>
              <a:rPr sz="2800" i="1" spc="-5" dirty="0">
                <a:solidFill>
                  <a:srgbClr val="FF0000"/>
                </a:solidFill>
                <a:latin typeface="Times New Roman"/>
                <a:cs typeface="Times New Roman"/>
              </a:rPr>
              <a:t>	</a:t>
            </a:r>
            <a:r>
              <a:rPr sz="2800" spc="5" dirty="0">
                <a:solidFill>
                  <a:srgbClr val="0000FF"/>
                </a:solidFill>
                <a:latin typeface="Times New Roman"/>
                <a:cs typeface="Times New Roman"/>
              </a:rPr>
              <a:t>2n</a:t>
            </a:r>
            <a:r>
              <a:rPr sz="2775" spc="7" baseline="25525" dirty="0">
                <a:solidFill>
                  <a:srgbClr val="0000FF"/>
                </a:solidFill>
                <a:latin typeface="Times New Roman"/>
                <a:cs typeface="Times New Roman"/>
              </a:rPr>
              <a:t>2 </a:t>
            </a:r>
            <a:r>
              <a:rPr sz="2800" spc="-5" dirty="0">
                <a:solidFill>
                  <a:srgbClr val="0000FF"/>
                </a:solidFill>
                <a:latin typeface="Symbol"/>
                <a:cs typeface="Symbol"/>
              </a:rPr>
              <a:t></a:t>
            </a:r>
            <a:r>
              <a:rPr sz="2800" spc="-15" dirty="0">
                <a:solidFill>
                  <a:srgbClr val="0000FF"/>
                </a:solidFill>
                <a:latin typeface="Times New Roman"/>
                <a:cs typeface="Times New Roman"/>
              </a:rPr>
              <a:t> </a:t>
            </a:r>
            <a:r>
              <a:rPr sz="2800" dirty="0">
                <a:solidFill>
                  <a:srgbClr val="0000FF"/>
                </a:solidFill>
                <a:latin typeface="Times New Roman"/>
                <a:cs typeface="Times New Roman"/>
              </a:rPr>
              <a:t>O(n</a:t>
            </a:r>
            <a:r>
              <a:rPr sz="2775" baseline="25525" dirty="0">
                <a:solidFill>
                  <a:srgbClr val="0000FF"/>
                </a:solidFill>
                <a:latin typeface="Times New Roman"/>
                <a:cs typeface="Times New Roman"/>
              </a:rPr>
              <a:t>3</a:t>
            </a:r>
            <a:r>
              <a:rPr sz="2800" dirty="0">
                <a:solidFill>
                  <a:srgbClr val="0000FF"/>
                </a:solidFill>
                <a:latin typeface="Times New Roman"/>
                <a:cs typeface="Times New Roman"/>
              </a:rPr>
              <a:t>)</a:t>
            </a:r>
            <a:endParaRPr sz="2800">
              <a:latin typeface="Times New Roman"/>
              <a:cs typeface="Times New Roman"/>
            </a:endParaRPr>
          </a:p>
          <a:p>
            <a:pPr>
              <a:lnSpc>
                <a:spcPct val="100000"/>
              </a:lnSpc>
              <a:spcBef>
                <a:spcPts val="30"/>
              </a:spcBef>
            </a:pPr>
            <a:endParaRPr sz="3450">
              <a:latin typeface="Times New Roman"/>
              <a:cs typeface="Times New Roman"/>
            </a:endParaRPr>
          </a:p>
          <a:p>
            <a:pPr marL="12700">
              <a:lnSpc>
                <a:spcPct val="100000"/>
              </a:lnSpc>
            </a:pPr>
            <a:r>
              <a:rPr sz="2200" i="1" dirty="0">
                <a:solidFill>
                  <a:srgbClr val="808080"/>
                </a:solidFill>
                <a:latin typeface="Times New Roman"/>
                <a:cs typeface="Times New Roman"/>
              </a:rPr>
              <a:t>2n</a:t>
            </a:r>
            <a:r>
              <a:rPr sz="2175" i="1" baseline="24904" dirty="0">
                <a:solidFill>
                  <a:srgbClr val="808080"/>
                </a:solidFill>
                <a:latin typeface="Times New Roman"/>
                <a:cs typeface="Times New Roman"/>
              </a:rPr>
              <a:t>2 </a:t>
            </a:r>
            <a:r>
              <a:rPr sz="2200" i="1" spc="-5" dirty="0">
                <a:solidFill>
                  <a:srgbClr val="808080"/>
                </a:solidFill>
                <a:latin typeface="Times New Roman"/>
                <a:cs typeface="Times New Roman"/>
              </a:rPr>
              <a:t>is in </a:t>
            </a:r>
            <a:r>
              <a:rPr sz="2200" i="1" dirty="0">
                <a:solidFill>
                  <a:srgbClr val="808080"/>
                </a:solidFill>
                <a:latin typeface="Times New Roman"/>
                <a:cs typeface="Times New Roman"/>
              </a:rPr>
              <a:t>the </a:t>
            </a:r>
            <a:r>
              <a:rPr sz="2200" i="1" spc="-5" dirty="0">
                <a:solidFill>
                  <a:srgbClr val="808080"/>
                </a:solidFill>
                <a:latin typeface="Times New Roman"/>
                <a:cs typeface="Times New Roman"/>
              </a:rPr>
              <a:t>set </a:t>
            </a:r>
            <a:r>
              <a:rPr sz="2200" i="1" dirty="0">
                <a:solidFill>
                  <a:srgbClr val="808080"/>
                </a:solidFill>
                <a:latin typeface="Times New Roman"/>
                <a:cs typeface="Times New Roman"/>
              </a:rPr>
              <a:t>of functions that </a:t>
            </a:r>
            <a:r>
              <a:rPr sz="2200" i="1" spc="-5" dirty="0">
                <a:solidFill>
                  <a:srgbClr val="808080"/>
                </a:solidFill>
                <a:latin typeface="Times New Roman"/>
                <a:cs typeface="Times New Roman"/>
              </a:rPr>
              <a:t>have asymptotic </a:t>
            </a:r>
            <a:r>
              <a:rPr sz="2200" i="1" dirty="0">
                <a:solidFill>
                  <a:srgbClr val="808080"/>
                </a:solidFill>
                <a:latin typeface="Times New Roman"/>
                <a:cs typeface="Times New Roman"/>
              </a:rPr>
              <a:t>upper bound</a:t>
            </a:r>
            <a:r>
              <a:rPr sz="2200" i="1" spc="-90" dirty="0">
                <a:solidFill>
                  <a:srgbClr val="808080"/>
                </a:solidFill>
                <a:latin typeface="Times New Roman"/>
                <a:cs typeface="Times New Roman"/>
              </a:rPr>
              <a:t> </a:t>
            </a:r>
            <a:r>
              <a:rPr sz="2200" i="1" spc="-5" dirty="0">
                <a:solidFill>
                  <a:srgbClr val="808080"/>
                </a:solidFill>
                <a:latin typeface="Times New Roman"/>
                <a:cs typeface="Times New Roman"/>
              </a:rPr>
              <a:t>n</a:t>
            </a:r>
            <a:r>
              <a:rPr sz="2175" i="1" spc="-7" baseline="24904" dirty="0">
                <a:solidFill>
                  <a:srgbClr val="808080"/>
                </a:solidFill>
                <a:latin typeface="Times New Roman"/>
                <a:cs typeface="Times New Roman"/>
              </a:rPr>
              <a:t>3</a:t>
            </a:r>
            <a:endParaRPr sz="2175" baseline="24904">
              <a:latin typeface="Times New Roman"/>
              <a:cs typeface="Times New Roman"/>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1234439"/>
            <a:ext cx="9144000" cy="320040"/>
          </a:xfrm>
          <a:custGeom>
            <a:avLst/>
            <a:gdLst/>
            <a:ahLst/>
            <a:cxnLst/>
            <a:rect l="l" t="t" r="r" b="b"/>
            <a:pathLst>
              <a:path w="9144000" h="320040">
                <a:moveTo>
                  <a:pt x="0" y="320039"/>
                </a:moveTo>
                <a:lnTo>
                  <a:pt x="9144000" y="320039"/>
                </a:lnTo>
                <a:lnTo>
                  <a:pt x="9144000" y="0"/>
                </a:lnTo>
                <a:lnTo>
                  <a:pt x="0" y="0"/>
                </a:lnTo>
                <a:lnTo>
                  <a:pt x="0" y="320039"/>
                </a:lnTo>
                <a:close/>
              </a:path>
            </a:pathLst>
          </a:custGeom>
          <a:solidFill>
            <a:srgbClr val="FFFFFF"/>
          </a:solidFill>
        </p:spPr>
        <p:txBody>
          <a:bodyPr wrap="square" lIns="0" tIns="0" rIns="0" bIns="0" rtlCol="0"/>
          <a:lstStyle/>
          <a:p>
            <a:endParaRPr/>
          </a:p>
        </p:txBody>
      </p:sp>
      <p:sp>
        <p:nvSpPr>
          <p:cNvPr id="3" name="object 3"/>
          <p:cNvSpPr/>
          <p:nvPr/>
        </p:nvSpPr>
        <p:spPr>
          <a:xfrm>
            <a:off x="0" y="1280160"/>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438086"/>
          </a:solidFill>
        </p:spPr>
        <p:txBody>
          <a:bodyPr wrap="square" lIns="0" tIns="0" rIns="0" bIns="0" rtlCol="0"/>
          <a:lstStyle/>
          <a:p>
            <a:endParaRPr/>
          </a:p>
        </p:txBody>
      </p:sp>
      <p:sp>
        <p:nvSpPr>
          <p:cNvPr id="4" name="object 4"/>
          <p:cNvSpPr/>
          <p:nvPr/>
        </p:nvSpPr>
        <p:spPr>
          <a:xfrm>
            <a:off x="0" y="1280160"/>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438086"/>
          </a:solidFill>
        </p:spPr>
        <p:txBody>
          <a:bodyPr wrap="square" lIns="0" tIns="0" rIns="0" bIns="0" rtlCol="0"/>
          <a:lstStyle/>
          <a:p>
            <a:endParaRPr/>
          </a:p>
        </p:txBody>
      </p:sp>
      <p:sp>
        <p:nvSpPr>
          <p:cNvPr id="5" name="object 5"/>
          <p:cNvSpPr/>
          <p:nvPr/>
        </p:nvSpPr>
        <p:spPr>
          <a:xfrm>
            <a:off x="590550" y="1280160"/>
            <a:ext cx="8553450" cy="228600"/>
          </a:xfrm>
          <a:custGeom>
            <a:avLst/>
            <a:gdLst/>
            <a:ahLst/>
            <a:cxnLst/>
            <a:rect l="l" t="t" r="r" b="b"/>
            <a:pathLst>
              <a:path w="8553450" h="228600">
                <a:moveTo>
                  <a:pt x="0" y="0"/>
                </a:moveTo>
                <a:lnTo>
                  <a:pt x="8553450" y="0"/>
                </a:lnTo>
                <a:lnTo>
                  <a:pt x="8553450" y="228600"/>
                </a:lnTo>
                <a:lnTo>
                  <a:pt x="0" y="228600"/>
                </a:lnTo>
                <a:lnTo>
                  <a:pt x="0" y="0"/>
                </a:lnTo>
                <a:close/>
              </a:path>
            </a:pathLst>
          </a:custGeom>
          <a:solidFill>
            <a:srgbClr val="53548A"/>
          </a:solidFill>
        </p:spPr>
        <p:txBody>
          <a:bodyPr wrap="square" lIns="0" tIns="0" rIns="0" bIns="0" rtlCol="0"/>
          <a:lstStyle/>
          <a:p>
            <a:endParaRPr/>
          </a:p>
        </p:txBody>
      </p:sp>
      <p:sp>
        <p:nvSpPr>
          <p:cNvPr id="6" name="object 6"/>
          <p:cNvSpPr/>
          <p:nvPr/>
        </p:nvSpPr>
        <p:spPr>
          <a:xfrm>
            <a:off x="590550" y="1280160"/>
            <a:ext cx="8553450" cy="228600"/>
          </a:xfrm>
          <a:custGeom>
            <a:avLst/>
            <a:gdLst/>
            <a:ahLst/>
            <a:cxnLst/>
            <a:rect l="l" t="t" r="r" b="b"/>
            <a:pathLst>
              <a:path w="8553450" h="228600">
                <a:moveTo>
                  <a:pt x="0" y="0"/>
                </a:moveTo>
                <a:lnTo>
                  <a:pt x="8553450" y="0"/>
                </a:lnTo>
                <a:lnTo>
                  <a:pt x="8553450" y="228600"/>
                </a:lnTo>
                <a:lnTo>
                  <a:pt x="0" y="228600"/>
                </a:lnTo>
                <a:lnTo>
                  <a:pt x="0" y="0"/>
                </a:lnTo>
                <a:close/>
              </a:path>
            </a:pathLst>
          </a:custGeom>
          <a:solidFill>
            <a:srgbClr val="53548A"/>
          </a:solidFill>
        </p:spPr>
        <p:txBody>
          <a:bodyPr wrap="square" lIns="0" tIns="0" rIns="0" bIns="0" rtlCol="0"/>
          <a:lstStyle/>
          <a:p>
            <a:endParaRPr/>
          </a:p>
        </p:txBody>
      </p:sp>
      <p:sp>
        <p:nvSpPr>
          <p:cNvPr id="7" name="object 7"/>
          <p:cNvSpPr/>
          <p:nvPr/>
        </p:nvSpPr>
        <p:spPr>
          <a:xfrm>
            <a:off x="722376" y="6227064"/>
            <a:ext cx="8080248" cy="97535"/>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762000" y="6248400"/>
            <a:ext cx="8001000" cy="0"/>
          </a:xfrm>
          <a:custGeom>
            <a:avLst/>
            <a:gdLst/>
            <a:ahLst/>
            <a:cxnLst/>
            <a:rect l="l" t="t" r="r" b="b"/>
            <a:pathLst>
              <a:path w="8001000">
                <a:moveTo>
                  <a:pt x="0" y="0"/>
                </a:moveTo>
                <a:lnTo>
                  <a:pt x="8001000" y="0"/>
                </a:lnTo>
              </a:path>
            </a:pathLst>
          </a:custGeom>
          <a:ln w="19050">
            <a:solidFill>
              <a:srgbClr val="53548A"/>
            </a:solidFill>
          </a:ln>
        </p:spPr>
        <p:txBody>
          <a:bodyPr wrap="square" lIns="0" tIns="0" rIns="0" bIns="0" rtlCol="0"/>
          <a:lstStyle/>
          <a:p>
            <a:endParaRPr/>
          </a:p>
        </p:txBody>
      </p:sp>
      <p:sp>
        <p:nvSpPr>
          <p:cNvPr id="9" name="object 9"/>
          <p:cNvSpPr txBox="1">
            <a:spLocks noGrp="1"/>
          </p:cNvSpPr>
          <p:nvPr>
            <p:ph type="title"/>
          </p:nvPr>
        </p:nvSpPr>
        <p:spPr>
          <a:xfrm>
            <a:off x="688340" y="421640"/>
            <a:ext cx="2647950" cy="574040"/>
          </a:xfrm>
          <a:prstGeom prst="rect">
            <a:avLst/>
          </a:prstGeom>
        </p:spPr>
        <p:txBody>
          <a:bodyPr vert="horz" wrap="square" lIns="0" tIns="12700" rIns="0" bIns="0" rtlCol="0">
            <a:spAutoFit/>
          </a:bodyPr>
          <a:lstStyle/>
          <a:p>
            <a:pPr marL="12700">
              <a:lnSpc>
                <a:spcPct val="100000"/>
              </a:lnSpc>
              <a:spcBef>
                <a:spcPts val="100"/>
              </a:spcBef>
            </a:pPr>
            <a:r>
              <a:rPr sz="3600" spc="-35" dirty="0"/>
              <a:t>True </a:t>
            </a:r>
            <a:r>
              <a:rPr sz="3600" dirty="0"/>
              <a:t>or</a:t>
            </a:r>
            <a:r>
              <a:rPr sz="3600" spc="-55" dirty="0"/>
              <a:t> </a:t>
            </a:r>
            <a:r>
              <a:rPr sz="3600" spc="-5" dirty="0"/>
              <a:t>False?</a:t>
            </a:r>
            <a:endParaRPr sz="3600"/>
          </a:p>
        </p:txBody>
      </p:sp>
      <p:sp>
        <p:nvSpPr>
          <p:cNvPr id="10" name="object 10"/>
          <p:cNvSpPr txBox="1"/>
          <p:nvPr/>
        </p:nvSpPr>
        <p:spPr>
          <a:xfrm>
            <a:off x="762000" y="1752600"/>
            <a:ext cx="2438400" cy="685800"/>
          </a:xfrm>
          <a:prstGeom prst="rect">
            <a:avLst/>
          </a:prstGeom>
          <a:solidFill>
            <a:srgbClr val="CCFFCC"/>
          </a:solidFill>
        </p:spPr>
        <p:txBody>
          <a:bodyPr vert="horz" wrap="square" lIns="0" tIns="33020" rIns="0" bIns="0" rtlCol="0">
            <a:spAutoFit/>
          </a:bodyPr>
          <a:lstStyle/>
          <a:p>
            <a:pPr marL="91440">
              <a:lnSpc>
                <a:spcPct val="100000"/>
              </a:lnSpc>
              <a:spcBef>
                <a:spcPts val="260"/>
              </a:spcBef>
            </a:pPr>
            <a:r>
              <a:rPr sz="2800" spc="5" dirty="0">
                <a:latin typeface="Times New Roman"/>
                <a:cs typeface="Times New Roman"/>
              </a:rPr>
              <a:t>10</a:t>
            </a:r>
            <a:r>
              <a:rPr sz="2775" spc="7" baseline="25525" dirty="0">
                <a:latin typeface="Times New Roman"/>
                <a:cs typeface="Times New Roman"/>
              </a:rPr>
              <a:t>9</a:t>
            </a:r>
            <a:r>
              <a:rPr sz="2800" spc="5" dirty="0">
                <a:latin typeface="Times New Roman"/>
                <a:cs typeface="Times New Roman"/>
              </a:rPr>
              <a:t>n</a:t>
            </a:r>
            <a:r>
              <a:rPr sz="2775" spc="7" baseline="25525" dirty="0">
                <a:latin typeface="Times New Roman"/>
                <a:cs typeface="Times New Roman"/>
              </a:rPr>
              <a:t>2 </a:t>
            </a:r>
            <a:r>
              <a:rPr sz="2800" spc="-5" dirty="0">
                <a:latin typeface="Times New Roman"/>
                <a:cs typeface="Times New Roman"/>
              </a:rPr>
              <a:t>= O</a:t>
            </a:r>
            <a:r>
              <a:rPr sz="2800" spc="-45" dirty="0">
                <a:latin typeface="Times New Roman"/>
                <a:cs typeface="Times New Roman"/>
              </a:rPr>
              <a:t> </a:t>
            </a:r>
            <a:r>
              <a:rPr sz="2800" dirty="0">
                <a:latin typeface="Times New Roman"/>
                <a:cs typeface="Times New Roman"/>
              </a:rPr>
              <a:t>(n</a:t>
            </a:r>
            <a:r>
              <a:rPr sz="2775" baseline="25525" dirty="0">
                <a:latin typeface="Times New Roman"/>
                <a:cs typeface="Times New Roman"/>
              </a:rPr>
              <a:t>2</a:t>
            </a:r>
            <a:r>
              <a:rPr sz="2800" dirty="0">
                <a:latin typeface="Times New Roman"/>
                <a:cs typeface="Times New Roman"/>
              </a:rPr>
              <a:t>)</a:t>
            </a:r>
            <a:endParaRPr sz="2800">
              <a:latin typeface="Times New Roman"/>
              <a:cs typeface="Times New Roman"/>
            </a:endParaRPr>
          </a:p>
        </p:txBody>
      </p:sp>
      <p:sp>
        <p:nvSpPr>
          <p:cNvPr id="11" name="object 11"/>
          <p:cNvSpPr txBox="1"/>
          <p:nvPr/>
        </p:nvSpPr>
        <p:spPr>
          <a:xfrm>
            <a:off x="3660057" y="1758158"/>
            <a:ext cx="685165" cy="452120"/>
          </a:xfrm>
          <a:prstGeom prst="rect">
            <a:avLst/>
          </a:prstGeom>
        </p:spPr>
        <p:txBody>
          <a:bodyPr vert="horz" wrap="square" lIns="0" tIns="12065" rIns="0" bIns="0" rtlCol="0">
            <a:spAutoFit/>
          </a:bodyPr>
          <a:lstStyle/>
          <a:p>
            <a:pPr marL="12700">
              <a:lnSpc>
                <a:spcPct val="100000"/>
              </a:lnSpc>
              <a:spcBef>
                <a:spcPts val="95"/>
              </a:spcBef>
            </a:pPr>
            <a:r>
              <a:rPr sz="2800" spc="-110" dirty="0">
                <a:solidFill>
                  <a:srgbClr val="FF0000"/>
                </a:solidFill>
                <a:latin typeface="Times New Roman"/>
                <a:cs typeface="Times New Roman"/>
              </a:rPr>
              <a:t>T</a:t>
            </a:r>
            <a:r>
              <a:rPr sz="2800" dirty="0">
                <a:solidFill>
                  <a:srgbClr val="FF0000"/>
                </a:solidFill>
                <a:latin typeface="Times New Roman"/>
                <a:cs typeface="Times New Roman"/>
              </a:rPr>
              <a:t>rue</a:t>
            </a:r>
            <a:endParaRPr sz="2800">
              <a:latin typeface="Times New Roman"/>
              <a:cs typeface="Times New Roman"/>
            </a:endParaRPr>
          </a:p>
        </p:txBody>
      </p:sp>
      <p:sp>
        <p:nvSpPr>
          <p:cNvPr id="12" name="object 12"/>
          <p:cNvSpPr/>
          <p:nvPr/>
        </p:nvSpPr>
        <p:spPr>
          <a:xfrm>
            <a:off x="0" y="2874276"/>
            <a:ext cx="9144000" cy="99047"/>
          </a:xfrm>
          <a:prstGeom prst="rect">
            <a:avLst/>
          </a:prstGeom>
          <a:blipFill>
            <a:blip r:embed="rId3" cstate="print"/>
            <a:stretch>
              <a:fillRect/>
            </a:stretch>
          </a:blipFill>
        </p:spPr>
        <p:txBody>
          <a:bodyPr wrap="square" lIns="0" tIns="0" rIns="0" bIns="0" rtlCol="0"/>
          <a:lstStyle/>
          <a:p>
            <a:endParaRPr/>
          </a:p>
        </p:txBody>
      </p:sp>
      <p:sp>
        <p:nvSpPr>
          <p:cNvPr id="13" name="object 13"/>
          <p:cNvSpPr/>
          <p:nvPr/>
        </p:nvSpPr>
        <p:spPr>
          <a:xfrm>
            <a:off x="0" y="2895600"/>
            <a:ext cx="9144000" cy="0"/>
          </a:xfrm>
          <a:custGeom>
            <a:avLst/>
            <a:gdLst/>
            <a:ahLst/>
            <a:cxnLst/>
            <a:rect l="l" t="t" r="r" b="b"/>
            <a:pathLst>
              <a:path w="9144000">
                <a:moveTo>
                  <a:pt x="0" y="0"/>
                </a:moveTo>
                <a:lnTo>
                  <a:pt x="9144000" y="0"/>
                </a:lnTo>
              </a:path>
            </a:pathLst>
          </a:custGeom>
          <a:ln w="19050">
            <a:solidFill>
              <a:srgbClr val="53548A"/>
            </a:solidFill>
          </a:ln>
        </p:spPr>
        <p:txBody>
          <a:bodyPr wrap="square" lIns="0" tIns="0" rIns="0" bIns="0" rtlCol="0"/>
          <a:lstStyle/>
          <a:p>
            <a:endParaRPr/>
          </a:p>
        </p:txBody>
      </p:sp>
      <p:sp>
        <p:nvSpPr>
          <p:cNvPr id="14" name="object 14"/>
          <p:cNvSpPr txBox="1"/>
          <p:nvPr/>
        </p:nvSpPr>
        <p:spPr>
          <a:xfrm>
            <a:off x="762000" y="3276600"/>
            <a:ext cx="2438400" cy="685800"/>
          </a:xfrm>
          <a:prstGeom prst="rect">
            <a:avLst/>
          </a:prstGeom>
          <a:solidFill>
            <a:srgbClr val="CCFFCC"/>
          </a:solidFill>
        </p:spPr>
        <p:txBody>
          <a:bodyPr vert="horz" wrap="square" lIns="0" tIns="0" rIns="0" bIns="0" rtlCol="0">
            <a:spAutoFit/>
          </a:bodyPr>
          <a:lstStyle/>
          <a:p>
            <a:pPr marL="91440">
              <a:lnSpc>
                <a:spcPts val="2870"/>
              </a:lnSpc>
            </a:pPr>
            <a:r>
              <a:rPr sz="2400" dirty="0">
                <a:latin typeface="Times New Roman"/>
                <a:cs typeface="Times New Roman"/>
              </a:rPr>
              <a:t>100n</a:t>
            </a:r>
            <a:r>
              <a:rPr sz="2400" baseline="24305" dirty="0">
                <a:latin typeface="Times New Roman"/>
                <a:cs typeface="Times New Roman"/>
              </a:rPr>
              <a:t>1.9999 </a:t>
            </a:r>
            <a:r>
              <a:rPr sz="2400" dirty="0">
                <a:latin typeface="Times New Roman"/>
                <a:cs typeface="Times New Roman"/>
              </a:rPr>
              <a:t>= </a:t>
            </a:r>
            <a:r>
              <a:rPr sz="2400" spc="-5" dirty="0">
                <a:latin typeface="Times New Roman"/>
                <a:cs typeface="Times New Roman"/>
              </a:rPr>
              <a:t>O</a:t>
            </a:r>
            <a:r>
              <a:rPr sz="2400" spc="-65" dirty="0">
                <a:latin typeface="Times New Roman"/>
                <a:cs typeface="Times New Roman"/>
              </a:rPr>
              <a:t> </a:t>
            </a:r>
            <a:r>
              <a:rPr sz="2400" spc="-5" dirty="0">
                <a:latin typeface="Times New Roman"/>
                <a:cs typeface="Times New Roman"/>
              </a:rPr>
              <a:t>(n</a:t>
            </a:r>
            <a:r>
              <a:rPr sz="2400" spc="-7" baseline="24305" dirty="0">
                <a:latin typeface="Times New Roman"/>
                <a:cs typeface="Times New Roman"/>
              </a:rPr>
              <a:t>2</a:t>
            </a:r>
            <a:r>
              <a:rPr sz="2400" spc="-5" dirty="0">
                <a:latin typeface="Times New Roman"/>
                <a:cs typeface="Times New Roman"/>
              </a:rPr>
              <a:t>)</a:t>
            </a:r>
            <a:endParaRPr sz="2400">
              <a:latin typeface="Times New Roman"/>
              <a:cs typeface="Times New Roman"/>
            </a:endParaRPr>
          </a:p>
        </p:txBody>
      </p:sp>
      <p:sp>
        <p:nvSpPr>
          <p:cNvPr id="15" name="object 15"/>
          <p:cNvSpPr txBox="1"/>
          <p:nvPr/>
        </p:nvSpPr>
        <p:spPr>
          <a:xfrm>
            <a:off x="3812540" y="3358388"/>
            <a:ext cx="685165" cy="452120"/>
          </a:xfrm>
          <a:prstGeom prst="rect">
            <a:avLst/>
          </a:prstGeom>
        </p:spPr>
        <p:txBody>
          <a:bodyPr vert="horz" wrap="square" lIns="0" tIns="12065" rIns="0" bIns="0" rtlCol="0">
            <a:spAutoFit/>
          </a:bodyPr>
          <a:lstStyle/>
          <a:p>
            <a:pPr marL="12700">
              <a:lnSpc>
                <a:spcPct val="100000"/>
              </a:lnSpc>
              <a:spcBef>
                <a:spcPts val="95"/>
              </a:spcBef>
            </a:pPr>
            <a:r>
              <a:rPr sz="2800" spc="-110" dirty="0">
                <a:solidFill>
                  <a:srgbClr val="FF0000"/>
                </a:solidFill>
                <a:latin typeface="Times New Roman"/>
                <a:cs typeface="Times New Roman"/>
              </a:rPr>
              <a:t>T</a:t>
            </a:r>
            <a:r>
              <a:rPr sz="2800" dirty="0">
                <a:solidFill>
                  <a:srgbClr val="FF0000"/>
                </a:solidFill>
                <a:latin typeface="Times New Roman"/>
                <a:cs typeface="Times New Roman"/>
              </a:rPr>
              <a:t>rue</a:t>
            </a:r>
            <a:endParaRPr sz="2800">
              <a:latin typeface="Times New Roman"/>
              <a:cs typeface="Times New Roman"/>
            </a:endParaRPr>
          </a:p>
        </p:txBody>
      </p:sp>
      <p:sp>
        <p:nvSpPr>
          <p:cNvPr id="16" name="object 16"/>
          <p:cNvSpPr txBox="1"/>
          <p:nvPr/>
        </p:nvSpPr>
        <p:spPr>
          <a:xfrm>
            <a:off x="5260340" y="1572260"/>
            <a:ext cx="3395345" cy="1930400"/>
          </a:xfrm>
          <a:prstGeom prst="rect">
            <a:avLst/>
          </a:prstGeom>
        </p:spPr>
        <p:txBody>
          <a:bodyPr vert="horz" wrap="square" lIns="0" tIns="12700" rIns="0" bIns="0" rtlCol="0">
            <a:spAutoFit/>
          </a:bodyPr>
          <a:lstStyle/>
          <a:p>
            <a:pPr marL="88900" marR="5080" indent="-76200">
              <a:lnSpc>
                <a:spcPct val="145800"/>
              </a:lnSpc>
              <a:spcBef>
                <a:spcPts val="100"/>
              </a:spcBef>
            </a:pPr>
            <a:r>
              <a:rPr sz="2400" spc="-5" dirty="0">
                <a:solidFill>
                  <a:srgbClr val="FF0000"/>
                </a:solidFill>
                <a:latin typeface="Times New Roman"/>
                <a:cs typeface="Times New Roman"/>
              </a:rPr>
              <a:t>Choose </a:t>
            </a:r>
            <a:r>
              <a:rPr sz="2400" dirty="0">
                <a:solidFill>
                  <a:srgbClr val="FF0000"/>
                </a:solidFill>
                <a:latin typeface="Times New Roman"/>
                <a:cs typeface="Times New Roman"/>
              </a:rPr>
              <a:t>c = </a:t>
            </a:r>
            <a:r>
              <a:rPr sz="2400" spc="-5" dirty="0">
                <a:solidFill>
                  <a:srgbClr val="FF0000"/>
                </a:solidFill>
                <a:latin typeface="Times New Roman"/>
                <a:cs typeface="Times New Roman"/>
              </a:rPr>
              <a:t>10</a:t>
            </a:r>
            <a:r>
              <a:rPr sz="2400" spc="-7" baseline="24305" dirty="0">
                <a:solidFill>
                  <a:srgbClr val="FF0000"/>
                </a:solidFill>
                <a:latin typeface="Times New Roman"/>
                <a:cs typeface="Times New Roman"/>
              </a:rPr>
              <a:t>9 </a:t>
            </a:r>
            <a:r>
              <a:rPr sz="2400" dirty="0">
                <a:solidFill>
                  <a:srgbClr val="FF0000"/>
                </a:solidFill>
                <a:latin typeface="Times New Roman"/>
                <a:cs typeface="Times New Roman"/>
              </a:rPr>
              <a:t>and </a:t>
            </a:r>
            <a:r>
              <a:rPr sz="2400" spc="-5" dirty="0">
                <a:solidFill>
                  <a:srgbClr val="FF0000"/>
                </a:solidFill>
                <a:latin typeface="Times New Roman"/>
                <a:cs typeface="Times New Roman"/>
              </a:rPr>
              <a:t>n</a:t>
            </a:r>
            <a:r>
              <a:rPr sz="2400" spc="-7" baseline="-20833" dirty="0">
                <a:solidFill>
                  <a:srgbClr val="FF0000"/>
                </a:solidFill>
                <a:latin typeface="Times New Roman"/>
                <a:cs typeface="Times New Roman"/>
              </a:rPr>
              <a:t>0 </a:t>
            </a:r>
            <a:r>
              <a:rPr sz="2400" dirty="0">
                <a:solidFill>
                  <a:srgbClr val="FF0000"/>
                </a:solidFill>
                <a:latin typeface="Times New Roman"/>
                <a:cs typeface="Times New Roman"/>
              </a:rPr>
              <a:t>= 1  0 ≤ </a:t>
            </a:r>
            <a:r>
              <a:rPr sz="2400" spc="-5" dirty="0">
                <a:solidFill>
                  <a:srgbClr val="FF0000"/>
                </a:solidFill>
                <a:latin typeface="Times New Roman"/>
                <a:cs typeface="Times New Roman"/>
              </a:rPr>
              <a:t>10</a:t>
            </a:r>
            <a:r>
              <a:rPr sz="2400" spc="-7" baseline="24305" dirty="0">
                <a:solidFill>
                  <a:srgbClr val="FF0000"/>
                </a:solidFill>
                <a:latin typeface="Times New Roman"/>
                <a:cs typeface="Times New Roman"/>
              </a:rPr>
              <a:t>9</a:t>
            </a:r>
            <a:r>
              <a:rPr sz="2400" spc="-5" dirty="0">
                <a:solidFill>
                  <a:srgbClr val="FF0000"/>
                </a:solidFill>
                <a:latin typeface="Times New Roman"/>
                <a:cs typeface="Times New Roman"/>
              </a:rPr>
              <a:t>n</a:t>
            </a:r>
            <a:r>
              <a:rPr sz="2400" spc="-7" baseline="24305" dirty="0">
                <a:solidFill>
                  <a:srgbClr val="FF0000"/>
                </a:solidFill>
                <a:latin typeface="Times New Roman"/>
                <a:cs typeface="Times New Roman"/>
              </a:rPr>
              <a:t>2  </a:t>
            </a:r>
            <a:r>
              <a:rPr sz="2400" dirty="0">
                <a:solidFill>
                  <a:srgbClr val="FF0000"/>
                </a:solidFill>
                <a:latin typeface="Times New Roman"/>
                <a:cs typeface="Times New Roman"/>
              </a:rPr>
              <a:t>≤ </a:t>
            </a:r>
            <a:r>
              <a:rPr sz="2400" spc="-5" dirty="0">
                <a:solidFill>
                  <a:srgbClr val="FF0000"/>
                </a:solidFill>
                <a:latin typeface="Times New Roman"/>
                <a:cs typeface="Times New Roman"/>
              </a:rPr>
              <a:t>10</a:t>
            </a:r>
            <a:r>
              <a:rPr sz="2400" spc="-7" baseline="24305" dirty="0">
                <a:solidFill>
                  <a:srgbClr val="FF0000"/>
                </a:solidFill>
                <a:latin typeface="Times New Roman"/>
                <a:cs typeface="Times New Roman"/>
              </a:rPr>
              <a:t>9</a:t>
            </a:r>
            <a:r>
              <a:rPr sz="2400" spc="-5" dirty="0">
                <a:solidFill>
                  <a:srgbClr val="FF0000"/>
                </a:solidFill>
                <a:latin typeface="Times New Roman"/>
                <a:cs typeface="Times New Roman"/>
              </a:rPr>
              <a:t>n</a:t>
            </a:r>
            <a:r>
              <a:rPr sz="2400" spc="-7" baseline="24305" dirty="0">
                <a:solidFill>
                  <a:srgbClr val="FF0000"/>
                </a:solidFill>
                <a:latin typeface="Times New Roman"/>
                <a:cs typeface="Times New Roman"/>
              </a:rPr>
              <a:t>2  </a:t>
            </a:r>
            <a:r>
              <a:rPr sz="2400" spc="-5" dirty="0">
                <a:solidFill>
                  <a:srgbClr val="FF0000"/>
                </a:solidFill>
                <a:latin typeface="Times New Roman"/>
                <a:cs typeface="Times New Roman"/>
              </a:rPr>
              <a:t>for </a:t>
            </a:r>
            <a:r>
              <a:rPr sz="2400" dirty="0">
                <a:solidFill>
                  <a:srgbClr val="FF0000"/>
                </a:solidFill>
                <a:latin typeface="Times New Roman"/>
                <a:cs typeface="Times New Roman"/>
              </a:rPr>
              <a:t>n</a:t>
            </a:r>
            <a:r>
              <a:rPr sz="2400" spc="-204" dirty="0">
                <a:solidFill>
                  <a:srgbClr val="FF0000"/>
                </a:solidFill>
                <a:latin typeface="Times New Roman"/>
                <a:cs typeface="Times New Roman"/>
              </a:rPr>
              <a:t> </a:t>
            </a:r>
            <a:r>
              <a:rPr sz="2400" dirty="0">
                <a:solidFill>
                  <a:srgbClr val="FF0000"/>
                </a:solidFill>
                <a:latin typeface="Times New Roman"/>
                <a:cs typeface="Times New Roman"/>
              </a:rPr>
              <a:t>≥1</a:t>
            </a:r>
            <a:endParaRPr sz="2400">
              <a:latin typeface="Times New Roman"/>
              <a:cs typeface="Times New Roman"/>
            </a:endParaRPr>
          </a:p>
          <a:p>
            <a:pPr>
              <a:lnSpc>
                <a:spcPct val="100000"/>
              </a:lnSpc>
              <a:spcBef>
                <a:spcPts val="40"/>
              </a:spcBef>
            </a:pPr>
            <a:endParaRPr sz="3200">
              <a:latin typeface="Times New Roman"/>
              <a:cs typeface="Times New Roman"/>
            </a:endParaRPr>
          </a:p>
          <a:p>
            <a:pPr marL="12700">
              <a:lnSpc>
                <a:spcPct val="100000"/>
              </a:lnSpc>
              <a:tabLst>
                <a:tab pos="2069464" algn="l"/>
              </a:tabLst>
            </a:pPr>
            <a:r>
              <a:rPr sz="2400" spc="-5" dirty="0">
                <a:solidFill>
                  <a:srgbClr val="FF0000"/>
                </a:solidFill>
                <a:latin typeface="Times New Roman"/>
                <a:cs typeface="Times New Roman"/>
              </a:rPr>
              <a:t>Choose </a:t>
            </a:r>
            <a:r>
              <a:rPr sz="2400" dirty="0">
                <a:solidFill>
                  <a:srgbClr val="FF0000"/>
                </a:solidFill>
                <a:latin typeface="Times New Roman"/>
                <a:cs typeface="Times New Roman"/>
              </a:rPr>
              <a:t>c</a:t>
            </a:r>
            <a:r>
              <a:rPr sz="2400" spc="5" dirty="0">
                <a:solidFill>
                  <a:srgbClr val="FF0000"/>
                </a:solidFill>
                <a:latin typeface="Times New Roman"/>
                <a:cs typeface="Times New Roman"/>
              </a:rPr>
              <a:t> </a:t>
            </a:r>
            <a:r>
              <a:rPr sz="2400" dirty="0">
                <a:solidFill>
                  <a:srgbClr val="FF0000"/>
                </a:solidFill>
                <a:latin typeface="Times New Roman"/>
                <a:cs typeface="Times New Roman"/>
              </a:rPr>
              <a:t>=</a:t>
            </a:r>
            <a:r>
              <a:rPr sz="2400" spc="-5" dirty="0">
                <a:solidFill>
                  <a:srgbClr val="FF0000"/>
                </a:solidFill>
                <a:latin typeface="Times New Roman"/>
                <a:cs typeface="Times New Roman"/>
              </a:rPr>
              <a:t> </a:t>
            </a:r>
            <a:r>
              <a:rPr sz="2400" dirty="0">
                <a:solidFill>
                  <a:srgbClr val="FF0000"/>
                </a:solidFill>
                <a:latin typeface="Times New Roman"/>
                <a:cs typeface="Times New Roman"/>
              </a:rPr>
              <a:t>100	and </a:t>
            </a:r>
            <a:r>
              <a:rPr sz="2400" spc="-5" dirty="0">
                <a:solidFill>
                  <a:srgbClr val="FF0000"/>
                </a:solidFill>
                <a:latin typeface="Times New Roman"/>
                <a:cs typeface="Times New Roman"/>
              </a:rPr>
              <a:t>n</a:t>
            </a:r>
            <a:r>
              <a:rPr sz="2400" spc="-7" baseline="-20833" dirty="0">
                <a:solidFill>
                  <a:srgbClr val="FF0000"/>
                </a:solidFill>
                <a:latin typeface="Times New Roman"/>
                <a:cs typeface="Times New Roman"/>
              </a:rPr>
              <a:t>0 </a:t>
            </a:r>
            <a:r>
              <a:rPr sz="2400" dirty="0">
                <a:solidFill>
                  <a:srgbClr val="FF0000"/>
                </a:solidFill>
                <a:latin typeface="Times New Roman"/>
                <a:cs typeface="Times New Roman"/>
              </a:rPr>
              <a:t>=</a:t>
            </a:r>
            <a:r>
              <a:rPr sz="2400" spc="-95" dirty="0">
                <a:solidFill>
                  <a:srgbClr val="FF0000"/>
                </a:solidFill>
                <a:latin typeface="Times New Roman"/>
                <a:cs typeface="Times New Roman"/>
              </a:rPr>
              <a:t> </a:t>
            </a:r>
            <a:r>
              <a:rPr sz="2400" dirty="0">
                <a:solidFill>
                  <a:srgbClr val="FF0000"/>
                </a:solidFill>
                <a:latin typeface="Times New Roman"/>
                <a:cs typeface="Times New Roman"/>
              </a:rPr>
              <a:t>1</a:t>
            </a:r>
            <a:endParaRPr sz="2400">
              <a:latin typeface="Times New Roman"/>
              <a:cs typeface="Times New Roman"/>
            </a:endParaRPr>
          </a:p>
        </p:txBody>
      </p:sp>
      <p:sp>
        <p:nvSpPr>
          <p:cNvPr id="17" name="object 17"/>
          <p:cNvSpPr txBox="1"/>
          <p:nvPr/>
        </p:nvSpPr>
        <p:spPr>
          <a:xfrm>
            <a:off x="5274221" y="3553459"/>
            <a:ext cx="1665605" cy="391160"/>
          </a:xfrm>
          <a:prstGeom prst="rect">
            <a:avLst/>
          </a:prstGeom>
        </p:spPr>
        <p:txBody>
          <a:bodyPr vert="horz" wrap="square" lIns="0" tIns="12700" rIns="0" bIns="0" rtlCol="0">
            <a:spAutoFit/>
          </a:bodyPr>
          <a:lstStyle/>
          <a:p>
            <a:pPr marL="12700">
              <a:lnSpc>
                <a:spcPct val="100000"/>
              </a:lnSpc>
              <a:spcBef>
                <a:spcPts val="100"/>
              </a:spcBef>
            </a:pPr>
            <a:r>
              <a:rPr sz="3600" baseline="-16203" dirty="0">
                <a:solidFill>
                  <a:srgbClr val="FF0000"/>
                </a:solidFill>
                <a:latin typeface="Times New Roman"/>
                <a:cs typeface="Times New Roman"/>
              </a:rPr>
              <a:t>0 ≤</a:t>
            </a:r>
            <a:r>
              <a:rPr sz="3600" spc="-97" baseline="-16203" dirty="0">
                <a:solidFill>
                  <a:srgbClr val="FF0000"/>
                </a:solidFill>
                <a:latin typeface="Times New Roman"/>
                <a:cs typeface="Times New Roman"/>
              </a:rPr>
              <a:t> </a:t>
            </a:r>
            <a:r>
              <a:rPr sz="3600" spc="-7" baseline="-16203" dirty="0">
                <a:solidFill>
                  <a:srgbClr val="FF0000"/>
                </a:solidFill>
                <a:latin typeface="Times New Roman"/>
                <a:cs typeface="Times New Roman"/>
              </a:rPr>
              <a:t>100n</a:t>
            </a:r>
            <a:r>
              <a:rPr sz="1600" spc="-5" dirty="0">
                <a:solidFill>
                  <a:srgbClr val="FF0000"/>
                </a:solidFill>
                <a:latin typeface="Times New Roman"/>
                <a:cs typeface="Times New Roman"/>
              </a:rPr>
              <a:t>1.9999</a:t>
            </a:r>
            <a:endParaRPr sz="1600">
              <a:latin typeface="Times New Roman"/>
              <a:cs typeface="Times New Roman"/>
            </a:endParaRPr>
          </a:p>
        </p:txBody>
      </p:sp>
      <p:sp>
        <p:nvSpPr>
          <p:cNvPr id="18" name="object 18"/>
          <p:cNvSpPr txBox="1"/>
          <p:nvPr/>
        </p:nvSpPr>
        <p:spPr>
          <a:xfrm>
            <a:off x="7064921" y="3644900"/>
            <a:ext cx="1960245" cy="391160"/>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FF0000"/>
                </a:solidFill>
                <a:latin typeface="Times New Roman"/>
                <a:cs typeface="Times New Roman"/>
              </a:rPr>
              <a:t>≤ </a:t>
            </a:r>
            <a:r>
              <a:rPr sz="2400" spc="-5" dirty="0">
                <a:solidFill>
                  <a:srgbClr val="FF0000"/>
                </a:solidFill>
                <a:latin typeface="Times New Roman"/>
                <a:cs typeface="Times New Roman"/>
              </a:rPr>
              <a:t>100n</a:t>
            </a:r>
            <a:r>
              <a:rPr sz="2400" spc="-7" baseline="24305" dirty="0">
                <a:solidFill>
                  <a:srgbClr val="FF0000"/>
                </a:solidFill>
                <a:latin typeface="Times New Roman"/>
                <a:cs typeface="Times New Roman"/>
              </a:rPr>
              <a:t>2 </a:t>
            </a:r>
            <a:r>
              <a:rPr sz="2400" spc="-10" dirty="0">
                <a:solidFill>
                  <a:srgbClr val="FF0000"/>
                </a:solidFill>
                <a:latin typeface="Times New Roman"/>
                <a:cs typeface="Times New Roman"/>
              </a:rPr>
              <a:t>for</a:t>
            </a:r>
            <a:r>
              <a:rPr sz="2400" spc="-55" dirty="0">
                <a:solidFill>
                  <a:srgbClr val="FF0000"/>
                </a:solidFill>
                <a:latin typeface="Times New Roman"/>
                <a:cs typeface="Times New Roman"/>
              </a:rPr>
              <a:t> </a:t>
            </a:r>
            <a:r>
              <a:rPr sz="2400" dirty="0">
                <a:solidFill>
                  <a:srgbClr val="FF0000"/>
                </a:solidFill>
                <a:latin typeface="Times New Roman"/>
                <a:cs typeface="Times New Roman"/>
              </a:rPr>
              <a:t>n≥1</a:t>
            </a:r>
            <a:endParaRPr sz="2400">
              <a:latin typeface="Times New Roman"/>
              <a:cs typeface="Times New Roman"/>
            </a:endParaRPr>
          </a:p>
        </p:txBody>
      </p:sp>
      <p:sp>
        <p:nvSpPr>
          <p:cNvPr id="19" name="object 19"/>
          <p:cNvSpPr/>
          <p:nvPr/>
        </p:nvSpPr>
        <p:spPr>
          <a:xfrm>
            <a:off x="0" y="4474476"/>
            <a:ext cx="9144000" cy="99047"/>
          </a:xfrm>
          <a:prstGeom prst="rect">
            <a:avLst/>
          </a:prstGeom>
          <a:blipFill>
            <a:blip r:embed="rId3" cstate="print"/>
            <a:stretch>
              <a:fillRect/>
            </a:stretch>
          </a:blipFill>
        </p:spPr>
        <p:txBody>
          <a:bodyPr wrap="square" lIns="0" tIns="0" rIns="0" bIns="0" rtlCol="0"/>
          <a:lstStyle/>
          <a:p>
            <a:endParaRPr/>
          </a:p>
        </p:txBody>
      </p:sp>
      <p:sp>
        <p:nvSpPr>
          <p:cNvPr id="20" name="object 20"/>
          <p:cNvSpPr/>
          <p:nvPr/>
        </p:nvSpPr>
        <p:spPr>
          <a:xfrm>
            <a:off x="0" y="4495800"/>
            <a:ext cx="9144000" cy="0"/>
          </a:xfrm>
          <a:custGeom>
            <a:avLst/>
            <a:gdLst/>
            <a:ahLst/>
            <a:cxnLst/>
            <a:rect l="l" t="t" r="r" b="b"/>
            <a:pathLst>
              <a:path w="9144000">
                <a:moveTo>
                  <a:pt x="0" y="0"/>
                </a:moveTo>
                <a:lnTo>
                  <a:pt x="9144000" y="0"/>
                </a:lnTo>
              </a:path>
            </a:pathLst>
          </a:custGeom>
          <a:ln w="19050">
            <a:solidFill>
              <a:srgbClr val="53548A"/>
            </a:solidFill>
          </a:ln>
        </p:spPr>
        <p:txBody>
          <a:bodyPr wrap="square" lIns="0" tIns="0" rIns="0" bIns="0" rtlCol="0"/>
          <a:lstStyle/>
          <a:p>
            <a:endParaRPr/>
          </a:p>
        </p:txBody>
      </p:sp>
      <p:sp>
        <p:nvSpPr>
          <p:cNvPr id="21" name="object 21"/>
          <p:cNvSpPr/>
          <p:nvPr/>
        </p:nvSpPr>
        <p:spPr>
          <a:xfrm>
            <a:off x="762000" y="4953000"/>
            <a:ext cx="2667000" cy="685800"/>
          </a:xfrm>
          <a:custGeom>
            <a:avLst/>
            <a:gdLst/>
            <a:ahLst/>
            <a:cxnLst/>
            <a:rect l="l" t="t" r="r" b="b"/>
            <a:pathLst>
              <a:path w="2667000" h="685800">
                <a:moveTo>
                  <a:pt x="0" y="0"/>
                </a:moveTo>
                <a:lnTo>
                  <a:pt x="2667000" y="0"/>
                </a:lnTo>
                <a:lnTo>
                  <a:pt x="2667000" y="685800"/>
                </a:lnTo>
                <a:lnTo>
                  <a:pt x="0" y="685800"/>
                </a:lnTo>
                <a:lnTo>
                  <a:pt x="0" y="0"/>
                </a:lnTo>
                <a:close/>
              </a:path>
            </a:pathLst>
          </a:custGeom>
          <a:solidFill>
            <a:srgbClr val="CCFFCC"/>
          </a:solidFill>
        </p:spPr>
        <p:txBody>
          <a:bodyPr wrap="square" lIns="0" tIns="0" rIns="0" bIns="0" rtlCol="0"/>
          <a:lstStyle/>
          <a:p>
            <a:endParaRPr/>
          </a:p>
        </p:txBody>
      </p:sp>
      <p:sp>
        <p:nvSpPr>
          <p:cNvPr id="22" name="object 22"/>
          <p:cNvSpPr txBox="1"/>
          <p:nvPr/>
        </p:nvSpPr>
        <p:spPr>
          <a:xfrm>
            <a:off x="840739" y="4874767"/>
            <a:ext cx="2472055" cy="422275"/>
          </a:xfrm>
          <a:prstGeom prst="rect">
            <a:avLst/>
          </a:prstGeom>
        </p:spPr>
        <p:txBody>
          <a:bodyPr vert="horz" wrap="square" lIns="0" tIns="12700" rIns="0" bIns="0" rtlCol="0">
            <a:spAutoFit/>
          </a:bodyPr>
          <a:lstStyle/>
          <a:p>
            <a:pPr marL="12700">
              <a:lnSpc>
                <a:spcPct val="100000"/>
              </a:lnSpc>
              <a:spcBef>
                <a:spcPts val="100"/>
              </a:spcBef>
            </a:pPr>
            <a:r>
              <a:rPr sz="3900" spc="15" baseline="-17094" dirty="0">
                <a:latin typeface="Times New Roman"/>
                <a:cs typeface="Times New Roman"/>
              </a:rPr>
              <a:t>10</a:t>
            </a:r>
            <a:r>
              <a:rPr sz="1700" spc="10" dirty="0">
                <a:latin typeface="Times New Roman"/>
                <a:cs typeface="Times New Roman"/>
              </a:rPr>
              <a:t>-9</a:t>
            </a:r>
            <a:r>
              <a:rPr sz="3900" spc="15" baseline="-17094" dirty="0">
                <a:latin typeface="Times New Roman"/>
                <a:cs typeface="Times New Roman"/>
              </a:rPr>
              <a:t>n</a:t>
            </a:r>
            <a:r>
              <a:rPr sz="1700" spc="10" dirty="0">
                <a:latin typeface="Times New Roman"/>
                <a:cs typeface="Times New Roman"/>
              </a:rPr>
              <a:t>2.0001 </a:t>
            </a:r>
            <a:r>
              <a:rPr sz="3900" baseline="-17094" dirty="0">
                <a:latin typeface="Times New Roman"/>
                <a:cs typeface="Times New Roman"/>
              </a:rPr>
              <a:t>= O</a:t>
            </a:r>
            <a:r>
              <a:rPr sz="3900" spc="-165" baseline="-17094" dirty="0">
                <a:latin typeface="Times New Roman"/>
                <a:cs typeface="Times New Roman"/>
              </a:rPr>
              <a:t> </a:t>
            </a:r>
            <a:r>
              <a:rPr sz="3900" baseline="-17094" dirty="0">
                <a:latin typeface="Times New Roman"/>
                <a:cs typeface="Times New Roman"/>
              </a:rPr>
              <a:t>(n</a:t>
            </a:r>
            <a:r>
              <a:rPr sz="1700" dirty="0">
                <a:latin typeface="Times New Roman"/>
                <a:cs typeface="Times New Roman"/>
              </a:rPr>
              <a:t>2</a:t>
            </a:r>
            <a:r>
              <a:rPr sz="3900" baseline="-17094" dirty="0">
                <a:latin typeface="Times New Roman"/>
                <a:cs typeface="Times New Roman"/>
              </a:rPr>
              <a:t>)</a:t>
            </a:r>
            <a:endParaRPr sz="3900" baseline="-17094">
              <a:latin typeface="Times New Roman"/>
              <a:cs typeface="Times New Roman"/>
            </a:endParaRPr>
          </a:p>
        </p:txBody>
      </p:sp>
      <p:sp>
        <p:nvSpPr>
          <p:cNvPr id="23" name="object 23"/>
          <p:cNvSpPr txBox="1"/>
          <p:nvPr/>
        </p:nvSpPr>
        <p:spPr>
          <a:xfrm>
            <a:off x="3888740" y="4958588"/>
            <a:ext cx="776605" cy="452120"/>
          </a:xfrm>
          <a:prstGeom prst="rect">
            <a:avLst/>
          </a:prstGeom>
        </p:spPr>
        <p:txBody>
          <a:bodyPr vert="horz" wrap="square" lIns="0" tIns="12065" rIns="0" bIns="0" rtlCol="0">
            <a:spAutoFit/>
          </a:bodyPr>
          <a:lstStyle/>
          <a:p>
            <a:pPr marL="12700">
              <a:lnSpc>
                <a:spcPct val="100000"/>
              </a:lnSpc>
              <a:spcBef>
                <a:spcPts val="95"/>
              </a:spcBef>
            </a:pPr>
            <a:r>
              <a:rPr sz="2800" dirty="0">
                <a:solidFill>
                  <a:srgbClr val="FF0000"/>
                </a:solidFill>
                <a:latin typeface="Times New Roman"/>
                <a:cs typeface="Times New Roman"/>
              </a:rPr>
              <a:t>F</a:t>
            </a:r>
            <a:r>
              <a:rPr sz="2800" spc="-15" dirty="0">
                <a:solidFill>
                  <a:srgbClr val="FF0000"/>
                </a:solidFill>
                <a:latin typeface="Times New Roman"/>
                <a:cs typeface="Times New Roman"/>
              </a:rPr>
              <a:t>a</a:t>
            </a:r>
            <a:r>
              <a:rPr sz="2800" spc="-5" dirty="0">
                <a:solidFill>
                  <a:srgbClr val="FF0000"/>
                </a:solidFill>
                <a:latin typeface="Times New Roman"/>
                <a:cs typeface="Times New Roman"/>
              </a:rPr>
              <a:t>l</a:t>
            </a:r>
            <a:r>
              <a:rPr sz="2800" dirty="0">
                <a:solidFill>
                  <a:srgbClr val="FF0000"/>
                </a:solidFill>
                <a:latin typeface="Times New Roman"/>
                <a:cs typeface="Times New Roman"/>
              </a:rPr>
              <a:t>s</a:t>
            </a:r>
            <a:r>
              <a:rPr sz="2800" spc="-5" dirty="0">
                <a:solidFill>
                  <a:srgbClr val="FF0000"/>
                </a:solidFill>
                <a:latin typeface="Times New Roman"/>
                <a:cs typeface="Times New Roman"/>
              </a:rPr>
              <a:t>e</a:t>
            </a:r>
            <a:endParaRPr sz="2800">
              <a:latin typeface="Times New Roman"/>
              <a:cs typeface="Times New Roman"/>
            </a:endParaRPr>
          </a:p>
        </p:txBody>
      </p:sp>
      <p:sp>
        <p:nvSpPr>
          <p:cNvPr id="24" name="object 24"/>
          <p:cNvSpPr/>
          <p:nvPr/>
        </p:nvSpPr>
        <p:spPr>
          <a:xfrm>
            <a:off x="1097280" y="4555235"/>
            <a:ext cx="2225040" cy="1542288"/>
          </a:xfrm>
          <a:prstGeom prst="rect">
            <a:avLst/>
          </a:prstGeom>
          <a:blipFill>
            <a:blip r:embed="rId4" cstate="print"/>
            <a:stretch>
              <a:fillRect/>
            </a:stretch>
          </a:blipFill>
        </p:spPr>
        <p:txBody>
          <a:bodyPr wrap="square" lIns="0" tIns="0" rIns="0" bIns="0" rtlCol="0"/>
          <a:lstStyle/>
          <a:p>
            <a:endParaRPr/>
          </a:p>
        </p:txBody>
      </p:sp>
      <p:sp>
        <p:nvSpPr>
          <p:cNvPr id="25" name="object 25"/>
          <p:cNvSpPr/>
          <p:nvPr/>
        </p:nvSpPr>
        <p:spPr>
          <a:xfrm>
            <a:off x="1143000" y="4572000"/>
            <a:ext cx="2133600" cy="1447800"/>
          </a:xfrm>
          <a:custGeom>
            <a:avLst/>
            <a:gdLst/>
            <a:ahLst/>
            <a:cxnLst/>
            <a:rect l="l" t="t" r="r" b="b"/>
            <a:pathLst>
              <a:path w="2133600" h="1447800">
                <a:moveTo>
                  <a:pt x="0" y="0"/>
                </a:moveTo>
                <a:lnTo>
                  <a:pt x="2133600" y="1447800"/>
                </a:lnTo>
              </a:path>
            </a:pathLst>
          </a:custGeom>
          <a:ln w="19050">
            <a:solidFill>
              <a:srgbClr val="53548A"/>
            </a:solidFill>
          </a:ln>
        </p:spPr>
        <p:txBody>
          <a:bodyPr wrap="square" lIns="0" tIns="0" rIns="0" bIns="0" rtlCol="0"/>
          <a:lstStyle/>
          <a:p>
            <a:endParaRPr/>
          </a:p>
        </p:txBody>
      </p:sp>
      <p:sp>
        <p:nvSpPr>
          <p:cNvPr id="26" name="object 26"/>
          <p:cNvSpPr/>
          <p:nvPr/>
        </p:nvSpPr>
        <p:spPr>
          <a:xfrm>
            <a:off x="1325880" y="4553711"/>
            <a:ext cx="1767839" cy="1539239"/>
          </a:xfrm>
          <a:prstGeom prst="rect">
            <a:avLst/>
          </a:prstGeom>
          <a:blipFill>
            <a:blip r:embed="rId5" cstate="print"/>
            <a:stretch>
              <a:fillRect/>
            </a:stretch>
          </a:blipFill>
        </p:spPr>
        <p:txBody>
          <a:bodyPr wrap="square" lIns="0" tIns="0" rIns="0" bIns="0" rtlCol="0"/>
          <a:lstStyle/>
          <a:p>
            <a:endParaRPr/>
          </a:p>
        </p:txBody>
      </p:sp>
      <p:sp>
        <p:nvSpPr>
          <p:cNvPr id="27" name="object 27"/>
          <p:cNvSpPr/>
          <p:nvPr/>
        </p:nvSpPr>
        <p:spPr>
          <a:xfrm>
            <a:off x="1371600" y="4572000"/>
            <a:ext cx="1676400" cy="1447800"/>
          </a:xfrm>
          <a:custGeom>
            <a:avLst/>
            <a:gdLst/>
            <a:ahLst/>
            <a:cxnLst/>
            <a:rect l="l" t="t" r="r" b="b"/>
            <a:pathLst>
              <a:path w="1676400" h="1447800">
                <a:moveTo>
                  <a:pt x="1676400" y="0"/>
                </a:moveTo>
                <a:lnTo>
                  <a:pt x="0" y="1447800"/>
                </a:lnTo>
              </a:path>
            </a:pathLst>
          </a:custGeom>
          <a:ln w="19050">
            <a:solidFill>
              <a:srgbClr val="53548A"/>
            </a:solidFill>
          </a:ln>
        </p:spPr>
        <p:txBody>
          <a:bodyPr wrap="square" lIns="0" tIns="0" rIns="0" bIns="0" rtlCol="0"/>
          <a:lstStyle/>
          <a:p>
            <a:endParaRPr/>
          </a:p>
        </p:txBody>
      </p:sp>
      <p:sp>
        <p:nvSpPr>
          <p:cNvPr id="28" name="object 28"/>
          <p:cNvSpPr txBox="1"/>
          <p:nvPr/>
        </p:nvSpPr>
        <p:spPr>
          <a:xfrm>
            <a:off x="5336540" y="4635500"/>
            <a:ext cx="3150870" cy="1457960"/>
          </a:xfrm>
          <a:prstGeom prst="rect">
            <a:avLst/>
          </a:prstGeom>
        </p:spPr>
        <p:txBody>
          <a:bodyPr vert="horz" wrap="square" lIns="0" tIns="12700" rIns="0" bIns="0" rtlCol="0">
            <a:spAutoFit/>
          </a:bodyPr>
          <a:lstStyle/>
          <a:p>
            <a:pPr marL="12700">
              <a:lnSpc>
                <a:spcPct val="100000"/>
              </a:lnSpc>
              <a:spcBef>
                <a:spcPts val="100"/>
              </a:spcBef>
            </a:pPr>
            <a:r>
              <a:rPr sz="2400" spc="-5" dirty="0">
                <a:solidFill>
                  <a:srgbClr val="FF0000"/>
                </a:solidFill>
                <a:latin typeface="Times New Roman"/>
                <a:cs typeface="Times New Roman"/>
              </a:rPr>
              <a:t>10</a:t>
            </a:r>
            <a:r>
              <a:rPr sz="2400" spc="-7" baseline="24305" dirty="0">
                <a:solidFill>
                  <a:srgbClr val="FF0000"/>
                </a:solidFill>
                <a:latin typeface="Times New Roman"/>
                <a:cs typeface="Times New Roman"/>
              </a:rPr>
              <a:t>-9</a:t>
            </a:r>
            <a:r>
              <a:rPr sz="2400" spc="-5" dirty="0">
                <a:solidFill>
                  <a:srgbClr val="FF0000"/>
                </a:solidFill>
                <a:latin typeface="Times New Roman"/>
                <a:cs typeface="Times New Roman"/>
              </a:rPr>
              <a:t>n</a:t>
            </a:r>
            <a:r>
              <a:rPr sz="2400" spc="-7" baseline="24305" dirty="0">
                <a:solidFill>
                  <a:srgbClr val="FF0000"/>
                </a:solidFill>
                <a:latin typeface="Times New Roman"/>
                <a:cs typeface="Times New Roman"/>
              </a:rPr>
              <a:t>2.0001 </a:t>
            </a:r>
            <a:r>
              <a:rPr sz="2400" dirty="0">
                <a:solidFill>
                  <a:srgbClr val="FF0000"/>
                </a:solidFill>
                <a:latin typeface="Times New Roman"/>
                <a:cs typeface="Times New Roman"/>
              </a:rPr>
              <a:t>≤ </a:t>
            </a:r>
            <a:r>
              <a:rPr sz="2400" spc="-5" dirty="0">
                <a:solidFill>
                  <a:srgbClr val="FF0000"/>
                </a:solidFill>
                <a:latin typeface="Times New Roman"/>
                <a:cs typeface="Times New Roman"/>
              </a:rPr>
              <a:t>cn</a:t>
            </a:r>
            <a:r>
              <a:rPr sz="2400" spc="-7" baseline="24305" dirty="0">
                <a:solidFill>
                  <a:srgbClr val="FF0000"/>
                </a:solidFill>
                <a:latin typeface="Times New Roman"/>
                <a:cs typeface="Times New Roman"/>
              </a:rPr>
              <a:t>2 </a:t>
            </a:r>
            <a:r>
              <a:rPr sz="2400" spc="-5" dirty="0">
                <a:solidFill>
                  <a:srgbClr val="FF0000"/>
                </a:solidFill>
                <a:latin typeface="Times New Roman"/>
                <a:cs typeface="Times New Roman"/>
              </a:rPr>
              <a:t>for </a:t>
            </a:r>
            <a:r>
              <a:rPr sz="2400" dirty="0">
                <a:solidFill>
                  <a:srgbClr val="FF0000"/>
                </a:solidFill>
                <a:latin typeface="Times New Roman"/>
                <a:cs typeface="Times New Roman"/>
              </a:rPr>
              <a:t>n ≥</a:t>
            </a:r>
            <a:r>
              <a:rPr sz="2400" spc="-50" dirty="0">
                <a:solidFill>
                  <a:srgbClr val="FF0000"/>
                </a:solidFill>
                <a:latin typeface="Times New Roman"/>
                <a:cs typeface="Times New Roman"/>
              </a:rPr>
              <a:t> </a:t>
            </a:r>
            <a:r>
              <a:rPr sz="2400" spc="-5" dirty="0">
                <a:solidFill>
                  <a:srgbClr val="FF0000"/>
                </a:solidFill>
                <a:latin typeface="Times New Roman"/>
                <a:cs typeface="Times New Roman"/>
              </a:rPr>
              <a:t>n</a:t>
            </a:r>
            <a:r>
              <a:rPr sz="2400" spc="-7" baseline="-20833" dirty="0">
                <a:solidFill>
                  <a:srgbClr val="FF0000"/>
                </a:solidFill>
                <a:latin typeface="Times New Roman"/>
                <a:cs typeface="Times New Roman"/>
              </a:rPr>
              <a:t>0</a:t>
            </a:r>
            <a:endParaRPr sz="2400" baseline="-20833">
              <a:latin typeface="Times New Roman"/>
              <a:cs typeface="Times New Roman"/>
            </a:endParaRPr>
          </a:p>
          <a:p>
            <a:pPr marL="12700">
              <a:lnSpc>
                <a:spcPct val="100000"/>
              </a:lnSpc>
              <a:spcBef>
                <a:spcPts val="1920"/>
              </a:spcBef>
              <a:tabLst>
                <a:tab pos="1853564" algn="l"/>
              </a:tabLst>
            </a:pPr>
            <a:r>
              <a:rPr sz="2400" spc="-5" dirty="0">
                <a:solidFill>
                  <a:srgbClr val="FF0000"/>
                </a:solidFill>
                <a:latin typeface="Times New Roman"/>
                <a:cs typeface="Times New Roman"/>
              </a:rPr>
              <a:t>10</a:t>
            </a:r>
            <a:r>
              <a:rPr sz="2400" spc="-7" baseline="24305" dirty="0">
                <a:solidFill>
                  <a:srgbClr val="FF0000"/>
                </a:solidFill>
                <a:latin typeface="Times New Roman"/>
                <a:cs typeface="Times New Roman"/>
              </a:rPr>
              <a:t>-9 </a:t>
            </a:r>
            <a:r>
              <a:rPr sz="2400" dirty="0">
                <a:solidFill>
                  <a:srgbClr val="FF0000"/>
                </a:solidFill>
                <a:latin typeface="Times New Roman"/>
                <a:cs typeface="Times New Roman"/>
              </a:rPr>
              <a:t>n</a:t>
            </a:r>
            <a:r>
              <a:rPr sz="2400" baseline="24305" dirty="0">
                <a:solidFill>
                  <a:srgbClr val="FF0000"/>
                </a:solidFill>
                <a:latin typeface="Times New Roman"/>
                <a:cs typeface="Times New Roman"/>
              </a:rPr>
              <a:t>0.0001</a:t>
            </a:r>
            <a:r>
              <a:rPr sz="2400" spc="-217" baseline="24305" dirty="0">
                <a:solidFill>
                  <a:srgbClr val="FF0000"/>
                </a:solidFill>
                <a:latin typeface="Times New Roman"/>
                <a:cs typeface="Times New Roman"/>
              </a:rPr>
              <a:t> </a:t>
            </a:r>
            <a:r>
              <a:rPr sz="2400" dirty="0">
                <a:solidFill>
                  <a:srgbClr val="FF0000"/>
                </a:solidFill>
                <a:latin typeface="Times New Roman"/>
                <a:cs typeface="Times New Roman"/>
              </a:rPr>
              <a:t>≤</a:t>
            </a:r>
            <a:r>
              <a:rPr sz="2400" spc="5" dirty="0">
                <a:solidFill>
                  <a:srgbClr val="FF0000"/>
                </a:solidFill>
                <a:latin typeface="Times New Roman"/>
                <a:cs typeface="Times New Roman"/>
              </a:rPr>
              <a:t> </a:t>
            </a:r>
            <a:r>
              <a:rPr sz="2400" dirty="0">
                <a:solidFill>
                  <a:srgbClr val="FF0000"/>
                </a:solidFill>
                <a:latin typeface="Times New Roman"/>
                <a:cs typeface="Times New Roman"/>
              </a:rPr>
              <a:t>c	</a:t>
            </a:r>
            <a:r>
              <a:rPr sz="2400" spc="-5" dirty="0">
                <a:solidFill>
                  <a:srgbClr val="FF0000"/>
                </a:solidFill>
                <a:latin typeface="Times New Roman"/>
                <a:cs typeface="Times New Roman"/>
              </a:rPr>
              <a:t>for </a:t>
            </a:r>
            <a:r>
              <a:rPr sz="2400" dirty="0">
                <a:solidFill>
                  <a:srgbClr val="FF0000"/>
                </a:solidFill>
                <a:latin typeface="Times New Roman"/>
                <a:cs typeface="Times New Roman"/>
              </a:rPr>
              <a:t>n ≥</a:t>
            </a:r>
            <a:r>
              <a:rPr sz="2400" spc="-75" dirty="0">
                <a:solidFill>
                  <a:srgbClr val="FF0000"/>
                </a:solidFill>
                <a:latin typeface="Times New Roman"/>
                <a:cs typeface="Times New Roman"/>
              </a:rPr>
              <a:t> </a:t>
            </a:r>
            <a:r>
              <a:rPr sz="2400" spc="-5" dirty="0">
                <a:solidFill>
                  <a:srgbClr val="FF0000"/>
                </a:solidFill>
                <a:latin typeface="Times New Roman"/>
                <a:cs typeface="Times New Roman"/>
              </a:rPr>
              <a:t>n</a:t>
            </a:r>
            <a:r>
              <a:rPr sz="2400" spc="-7" baseline="-20833" dirty="0">
                <a:solidFill>
                  <a:srgbClr val="FF0000"/>
                </a:solidFill>
                <a:latin typeface="Times New Roman"/>
                <a:cs typeface="Times New Roman"/>
              </a:rPr>
              <a:t>0</a:t>
            </a:r>
            <a:endParaRPr sz="2400" baseline="-20833">
              <a:latin typeface="Times New Roman"/>
              <a:cs typeface="Times New Roman"/>
            </a:endParaRPr>
          </a:p>
          <a:p>
            <a:pPr marL="927100">
              <a:lnSpc>
                <a:spcPct val="100000"/>
              </a:lnSpc>
              <a:spcBef>
                <a:spcPts val="720"/>
              </a:spcBef>
            </a:pPr>
            <a:r>
              <a:rPr sz="2400" spc="-5" dirty="0">
                <a:solidFill>
                  <a:srgbClr val="FF0000"/>
                </a:solidFill>
                <a:latin typeface="Times New Roman"/>
                <a:cs typeface="Times New Roman"/>
              </a:rPr>
              <a:t>Contradiction</a:t>
            </a:r>
            <a:endParaRPr sz="2400">
              <a:latin typeface="Times New Roman"/>
              <a:cs typeface="Times New Roman"/>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2759</Words>
  <Application>Microsoft Office PowerPoint</Application>
  <PresentationFormat>Ekran Gösterisi (4:3)</PresentationFormat>
  <Paragraphs>418</Paragraphs>
  <Slides>61</Slides>
  <Notes>10</Notes>
  <HiddenSlides>0</HiddenSlides>
  <MMClips>0</MMClips>
  <ScaleCrop>false</ScaleCrop>
  <HeadingPairs>
    <vt:vector size="6" baseType="variant">
      <vt:variant>
        <vt:lpstr>Kullanılan Yazı Tipleri</vt:lpstr>
      </vt:variant>
      <vt:variant>
        <vt:i4>8</vt:i4>
      </vt:variant>
      <vt:variant>
        <vt:lpstr>Tema</vt:lpstr>
      </vt:variant>
      <vt:variant>
        <vt:i4>1</vt:i4>
      </vt:variant>
      <vt:variant>
        <vt:lpstr>Slayt Başlıkları</vt:lpstr>
      </vt:variant>
      <vt:variant>
        <vt:i4>61</vt:i4>
      </vt:variant>
    </vt:vector>
  </HeadingPairs>
  <TitlesOfParts>
    <vt:vector size="70" baseType="lpstr">
      <vt:lpstr>Arial</vt:lpstr>
      <vt:lpstr>Calibri</vt:lpstr>
      <vt:lpstr>Courier New</vt:lpstr>
      <vt:lpstr>DejaVu Serif</vt:lpstr>
      <vt:lpstr>Sitka Small</vt:lpstr>
      <vt:lpstr>Symbol</vt:lpstr>
      <vt:lpstr>Times New Roman</vt:lpstr>
      <vt:lpstr>Wingdings</vt:lpstr>
      <vt:lpstr>Office Theme</vt:lpstr>
      <vt:lpstr>CSE214 – Analysis of Algorithms PhD Furkan Gözükara, Toros University https://github.com/FurkanGozukara/Analysis-of-Algorithms-2019  </vt:lpstr>
      <vt:lpstr>PowerPoint Sunusu</vt:lpstr>
      <vt:lpstr>What is Asymptotic notation</vt:lpstr>
      <vt:lpstr>O-notation: Asymptotic upper bound</vt:lpstr>
      <vt:lpstr>Example</vt:lpstr>
      <vt:lpstr>Example</vt:lpstr>
      <vt:lpstr>O-notation</vt:lpstr>
      <vt:lpstr>O-notation</vt:lpstr>
      <vt:lpstr>True or False?</vt:lpstr>
      <vt:lpstr>Summary: O-notation: Asymptotic upper bound</vt:lpstr>
      <vt:lpstr>-notation: Asymptotic lower bound</vt:lpstr>
      <vt:lpstr>What is Asymptotic lower bound</vt:lpstr>
      <vt:lpstr>Example</vt:lpstr>
      <vt:lpstr>Example</vt:lpstr>
      <vt:lpstr>-notation: Asymptotic Lower Bound</vt:lpstr>
      <vt:lpstr>True or False?</vt:lpstr>
      <vt:lpstr>Summary: O-notation and -notation</vt:lpstr>
      <vt:lpstr>Summary: O-notation and -notation</vt:lpstr>
      <vt:lpstr>-notation: Asymptotically tight bound</vt:lpstr>
      <vt:lpstr>What is Asymptotically tight bound</vt:lpstr>
      <vt:lpstr>Example</vt:lpstr>
      <vt:lpstr>Example</vt:lpstr>
      <vt:lpstr>Example (cont’d)</vt:lpstr>
      <vt:lpstr>Example (cont’d)</vt:lpstr>
      <vt:lpstr>-notation: Asymptotically tight bound</vt:lpstr>
      <vt:lpstr>True or False?</vt:lpstr>
      <vt:lpstr>-notation: Asymptotically tight bound</vt:lpstr>
      <vt:lpstr>-notation: Asymptotically tight bound</vt:lpstr>
      <vt:lpstr>Example</vt:lpstr>
      <vt:lpstr>Summary: O, , and  notations</vt:lpstr>
      <vt:lpstr>Summary: O, , and  notations</vt:lpstr>
      <vt:lpstr>PowerPoint Sunusu</vt:lpstr>
      <vt:lpstr>PowerPoint Sunusu</vt:lpstr>
      <vt:lpstr> (“small omega”) Notation  Asymptotic lower bound that is not tight</vt:lpstr>
      <vt:lpstr>Analogy to the comparison of two real numbers</vt:lpstr>
      <vt:lpstr>True or False?</vt:lpstr>
      <vt:lpstr>Asymptotic Growth Rates Comparison</vt:lpstr>
      <vt:lpstr>Using O-Notation to Describe Running Times</vt:lpstr>
      <vt:lpstr>Using O-Notation to Describe Running Times</vt:lpstr>
      <vt:lpstr>Using O-Notation to Describe Running Times</vt:lpstr>
      <vt:lpstr>Using -Notation to Describe Running Times</vt:lpstr>
      <vt:lpstr>Using -Notation to Describe Running Times</vt:lpstr>
      <vt:lpstr>Using -Notation to Describe Running Times</vt:lpstr>
      <vt:lpstr>Using -Notation to Describe Running Times</vt:lpstr>
      <vt:lpstr>Using -Notation to Describe Running Times  Case 1</vt:lpstr>
      <vt:lpstr>Using -Notation to Describe Running Times  Case 2</vt:lpstr>
      <vt:lpstr>Using Asymptotic Notation to Describe Runtimes  Summary</vt:lpstr>
      <vt:lpstr>Using Asymptotic Notation to Describe Runtimes  Summary</vt:lpstr>
      <vt:lpstr>Asymptotic Notation in Equations</vt:lpstr>
      <vt:lpstr>Asymptotic Notation in Equations</vt:lpstr>
      <vt:lpstr>Asymptotic Growth Rates Comparison</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2018-03-26T08:30:45Z</dcterms:created>
  <dcterms:modified xsi:type="dcterms:W3CDTF">2019-02-22T08:12:33Z</dcterms:modified>
</cp:coreProperties>
</file>