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680" r:id="rId2"/>
  </p:sldMasterIdLst>
  <p:notesMasterIdLst>
    <p:notesMasterId r:id="rId101"/>
  </p:notesMasterIdLst>
  <p:sldIdLst>
    <p:sldId id="335" r:id="rId3"/>
    <p:sldId id="257" r:id="rId4"/>
    <p:sldId id="295" r:id="rId5"/>
    <p:sldId id="258" r:id="rId6"/>
    <p:sldId id="259" r:id="rId7"/>
    <p:sldId id="260" r:id="rId8"/>
    <p:sldId id="262" r:id="rId9"/>
    <p:sldId id="269" r:id="rId10"/>
    <p:sldId id="270" r:id="rId11"/>
    <p:sldId id="264" r:id="rId12"/>
    <p:sldId id="265" r:id="rId13"/>
    <p:sldId id="266" r:id="rId14"/>
    <p:sldId id="267" r:id="rId15"/>
    <p:sldId id="268" r:id="rId16"/>
    <p:sldId id="271" r:id="rId17"/>
    <p:sldId id="276" r:id="rId18"/>
    <p:sldId id="277" r:id="rId19"/>
    <p:sldId id="377" r:id="rId20"/>
    <p:sldId id="28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3" r:id="rId58"/>
    <p:sldId id="334" r:id="rId59"/>
    <p:sldId id="336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366" r:id="rId89"/>
    <p:sldId id="367" r:id="rId90"/>
    <p:sldId id="368" r:id="rId91"/>
    <p:sldId id="369" r:id="rId92"/>
    <p:sldId id="370" r:id="rId93"/>
    <p:sldId id="371" r:id="rId94"/>
    <p:sldId id="372" r:id="rId95"/>
    <p:sldId id="374" r:id="rId96"/>
    <p:sldId id="375" r:id="rId97"/>
    <p:sldId id="378" r:id="rId98"/>
    <p:sldId id="292" r:id="rId99"/>
    <p:sldId id="293" r:id="rId10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phs" id="{1AE288FE-D678-486E-A780-EBB81CDF599D}">
          <p14:sldIdLst>
            <p14:sldId id="335"/>
            <p14:sldId id="257"/>
            <p14:sldId id="295"/>
            <p14:sldId id="258"/>
            <p14:sldId id="259"/>
            <p14:sldId id="260"/>
            <p14:sldId id="262"/>
            <p14:sldId id="269"/>
            <p14:sldId id="270"/>
            <p14:sldId id="264"/>
            <p14:sldId id="265"/>
            <p14:sldId id="266"/>
            <p14:sldId id="267"/>
            <p14:sldId id="268"/>
            <p14:sldId id="271"/>
            <p14:sldId id="276"/>
            <p14:sldId id="277"/>
            <p14:sldId id="377"/>
          </p14:sldIdLst>
        </p14:section>
        <p14:section name="Depth First Search" id="{6030DD1E-7D87-4974-8526-7D8B65A5C6F9}">
          <p14:sldIdLst>
            <p14:sldId id="28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4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</p14:sldIdLst>
        </p14:section>
        <p14:section name="Başlıksız Bölüm" id="{1ECF2569-F444-4F34-9CDD-CAC5E4CB4641}">
          <p14:sldIdLst>
            <p14:sldId id="378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1BEA0-F560-4ED9-A45C-DBD1EB3C415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24024-0704-4BD3-B07E-ACF628B6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4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1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941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653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589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019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994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704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605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341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71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309403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039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424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625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098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220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829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04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507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186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5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74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20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515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811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60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699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8732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787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108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Adjancency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bitişiklik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609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31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Vertex vertices in </a:t>
            </a:r>
            <a:r>
              <a:rPr lang="en-US" altLang="en-US" dirty="0" err="1" smtClean="0"/>
              <a:t>tekili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8936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53728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18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31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05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61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45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AE0B5-FAB3-4897-BDA7-9E2B7A3D21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78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F6A65-71FE-422D-A958-D8F3813996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99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008FD-AD73-4674-9AAB-195799521C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31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2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2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341172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81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2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5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31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B824F-8224-4869-92C6-FF6D8350DC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77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3324565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1712120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8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71675" cy="556736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762625" cy="5567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54B87-4814-449A-910E-CEF3A9209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9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4E0CC-2896-41F1-923E-A3E145D4B0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61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47007-0560-4736-BD40-0A10E6A43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56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C4B71-F84A-44E6-939C-50F757F75F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1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E42C6-4785-473A-BC14-5B694304BF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62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4C5BD-7CED-4EF4-BE9D-A2CDFFB0EC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1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12CC6-32AD-428F-B9A3-67BE50F10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58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D558A336-2088-4F64-93DE-66DDB449E1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9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SzPct val="15000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000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roup 32"/>
          <p:cNvGrpSpPr>
            <a:grpSpLocks/>
          </p:cNvGrpSpPr>
          <p:nvPr/>
        </p:nvGrpSpPr>
        <p:grpSpPr bwMode="auto">
          <a:xfrm>
            <a:off x="0" y="6350"/>
            <a:ext cx="9132888" cy="6832600"/>
            <a:chOff x="0" y="4"/>
            <a:chExt cx="5753" cy="4304"/>
          </a:xfrm>
        </p:grpSpPr>
        <p:sp>
          <p:nvSpPr>
            <p:cNvPr id="1026" name="Line 2"/>
            <p:cNvSpPr>
              <a:spLocks noChangeShapeType="1"/>
            </p:cNvSpPr>
            <p:nvPr/>
          </p:nvSpPr>
          <p:spPr bwMode="auto">
            <a:xfrm flipH="1">
              <a:off x="0" y="4"/>
              <a:ext cx="405" cy="4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Line 3"/>
            <p:cNvSpPr>
              <a:spLocks noChangeShapeType="1"/>
            </p:cNvSpPr>
            <p:nvPr/>
          </p:nvSpPr>
          <p:spPr bwMode="auto">
            <a:xfrm flipH="1">
              <a:off x="0" y="4"/>
              <a:ext cx="725" cy="80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4"/>
            <p:cNvSpPr>
              <a:spLocks noChangeShapeType="1"/>
            </p:cNvSpPr>
            <p:nvPr/>
          </p:nvSpPr>
          <p:spPr bwMode="auto">
            <a:xfrm flipH="1">
              <a:off x="0" y="4"/>
              <a:ext cx="1056" cy="11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 flipH="1">
              <a:off x="0" y="4"/>
              <a:ext cx="1365" cy="152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auto">
            <a:xfrm flipH="1">
              <a:off x="0" y="4"/>
              <a:ext cx="1685" cy="18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>
              <a:off x="0" y="4"/>
              <a:ext cx="2016" cy="226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0" y="4"/>
              <a:ext cx="2347" cy="263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0" y="4"/>
              <a:ext cx="2688" cy="301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0" y="4"/>
              <a:ext cx="2997" cy="336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H="1">
              <a:off x="0" y="4"/>
              <a:ext cx="3339" cy="37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0" y="4"/>
              <a:ext cx="3669" cy="412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H="1">
              <a:off x="178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H="1">
              <a:off x="498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H="1">
              <a:off x="828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 flipH="1">
              <a:off x="1127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H="1">
              <a:off x="1458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H="1">
              <a:off x="1771" y="8"/>
              <a:ext cx="3829" cy="43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H="1">
              <a:off x="2421" y="568"/>
              <a:ext cx="3332" cy="37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H="1">
              <a:off x="2720" y="904"/>
              <a:ext cx="3033" cy="34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H="1">
              <a:off x="3029" y="1252"/>
              <a:ext cx="2724" cy="305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 flipH="1">
              <a:off x="3349" y="1612"/>
              <a:ext cx="2404" cy="26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3691" y="1996"/>
              <a:ext cx="2062" cy="23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H="1">
              <a:off x="4032" y="2380"/>
              <a:ext cx="1721" cy="192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 flipH="1">
              <a:off x="4352" y="2740"/>
              <a:ext cx="1401" cy="15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 flipH="1">
              <a:off x="4683" y="3112"/>
              <a:ext cx="1070" cy="11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 flipH="1">
              <a:off x="4992" y="3460"/>
              <a:ext cx="761" cy="8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 flipH="1">
              <a:off x="5291" y="3796"/>
              <a:ext cx="462" cy="5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H="1">
              <a:off x="5589" y="4132"/>
              <a:ext cx="164" cy="17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 flipH="1">
              <a:off x="0" y="4"/>
              <a:ext cx="128" cy="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>
              <a:off x="2119" y="232"/>
              <a:ext cx="3630" cy="407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463550" y="463550"/>
            <a:ext cx="8216900" cy="59309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dist="125724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smtClean="0"/>
              <a:t>Asıl başlık stili için tıklatın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78632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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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1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0" y="2209800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Graphs</a:t>
            </a:r>
            <a:endParaRPr lang="en-US" sz="5400" spc="-5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3200" i="1" spc="-45" dirty="0" smtClean="0">
                <a:solidFill>
                  <a:schemeClr val="bg1"/>
                </a:solidFill>
                <a:latin typeface="Times New Roman"/>
                <a:cs typeface="Times New Roman"/>
              </a:rPr>
              <a:t>Based George </a:t>
            </a:r>
            <a:r>
              <a:rPr lang="en-US" sz="3200" i="1" spc="-45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Bebis</a:t>
            </a:r>
            <a:r>
              <a:rPr lang="en-US" sz="3200" i="1" spc="-45" dirty="0" smtClean="0">
                <a:solidFill>
                  <a:schemeClr val="bg1"/>
                </a:solidFill>
                <a:latin typeface="Times New Roman"/>
                <a:cs typeface="Times New Roman"/>
              </a:rPr>
              <a:t> Lecture Notes - Reno Logo University of Nevada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2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4400" spc="-265" dirty="0">
                <a:solidFill>
                  <a:schemeClr val="bg1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chemeClr val="bg1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pc="-265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https://github.com/FurkanGozukara/Analysis-of-Algorithms-2019</a:t>
            </a:r>
            <a:r>
              <a:rPr lang="en-US" sz="2400" u="sng" spc="-265" dirty="0" smtClean="0">
                <a:solidFill>
                  <a:schemeClr val="bg1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chemeClr val="bg1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chemeClr val="bg1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chemeClr val="bg1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chemeClr val="bg1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1066800"/>
          </a:xfrm>
        </p:spPr>
        <p:txBody>
          <a:bodyPr/>
          <a:lstStyle/>
          <a:p>
            <a:r>
              <a:rPr lang="en-US" altLang="en-US" sz="2800" u="sng">
                <a:ea typeface="MS Mincho" charset="-128"/>
              </a:rPr>
              <a:t>Weighted graph</a:t>
            </a:r>
            <a:r>
              <a:rPr lang="en-US" altLang="en-US" sz="2800">
                <a:ea typeface="MS Mincho" charset="-128"/>
              </a:rPr>
              <a:t>: a graph in which each edge carries a value</a:t>
            </a:r>
            <a:r>
              <a:rPr lang="en-US" altLang="en-US" sz="2800"/>
              <a:t>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533400"/>
          </a:xfrm>
          <a:noFill/>
          <a:ln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Graph terminology (cont.)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5" name="Picture 5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55" y="2667000"/>
            <a:ext cx="707369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Graph implementation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Array-based implementation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A 1D array is used to represent the vertices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ea typeface="MS Mincho" charset="-128"/>
              </a:rPr>
              <a:t>A 2D array (adjacency matrix) is used to represent the edges</a:t>
            </a:r>
            <a:r>
              <a:rPr lang="en-US" altLang="en-US"/>
              <a:t> </a:t>
            </a:r>
          </a:p>
        </p:txBody>
      </p:sp>
      <p:pic>
        <p:nvPicPr>
          <p:cNvPr id="11268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99" y="3624943"/>
            <a:ext cx="547180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cs typeface="Times New Roman" panose="02020603050405020304" pitchFamily="18" charset="0"/>
              </a:rPr>
              <a:t>Array-based implementation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2291" name="Picture 3" descr="C:\My Documents\308 PowerPoint\Figures\MACJOBS\JPEGS\CHAP09\P567.jpg"/>
          <p:cNvPicPr>
            <a:picLocks noChangeAspect="1" noChangeArrowheads="1"/>
          </p:cNvPicPr>
          <p:nvPr/>
        </p:nvPicPr>
        <p:blipFill>
          <a:blip r:embed="rId2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399"/>
            <a:ext cx="7772400" cy="557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Graph implementation</a:t>
            </a:r>
            <a:r>
              <a:rPr lang="en-US" altLang="en-US"/>
              <a:t>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5052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Linked-list implementation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600">
                <a:cs typeface="Times New Roman" panose="02020603050405020304" pitchFamily="18" charset="0"/>
              </a:rPr>
              <a:t>A 1D array is used to represent the vertices </a:t>
            </a:r>
          </a:p>
          <a:p>
            <a:pPr lvl="1"/>
            <a:r>
              <a:rPr lang="en-US" altLang="en-US" sz="2600">
                <a:cs typeface="Times New Roman" panose="02020603050405020304" pitchFamily="18" charset="0"/>
              </a:rPr>
              <a:t>A list is used for each vertex </a:t>
            </a:r>
            <a:r>
              <a:rPr lang="en-US" altLang="en-US" sz="2600" i="1">
                <a:ea typeface="MS Mincho" charset="-128"/>
              </a:rPr>
              <a:t>v</a:t>
            </a:r>
            <a:r>
              <a:rPr lang="en-US" altLang="en-US" sz="2600">
                <a:ea typeface="MS Mincho" charset="-128"/>
              </a:rPr>
              <a:t> which contains the vertices which are adjacent from </a:t>
            </a:r>
            <a:r>
              <a:rPr lang="en-US" altLang="en-US" sz="2600" i="1">
                <a:ea typeface="MS Mincho" charset="-128"/>
              </a:rPr>
              <a:t>v </a:t>
            </a:r>
            <a:r>
              <a:rPr lang="en-US" altLang="en-US" sz="2600">
                <a:ea typeface="MS Mincho" charset="-128"/>
              </a:rPr>
              <a:t>(adjacency list)</a:t>
            </a:r>
            <a:r>
              <a:rPr lang="en-US" altLang="en-US"/>
              <a:t> </a:t>
            </a:r>
          </a:p>
        </p:txBody>
      </p:sp>
      <p:pic>
        <p:nvPicPr>
          <p:cNvPr id="13316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505200"/>
            <a:ext cx="5676901" cy="324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ea typeface="MS Mincho" charset="-128"/>
              </a:rPr>
              <a:t>Linked-list implementation</a:t>
            </a:r>
            <a:r>
              <a:rPr lang="en-US" alt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4339" name="Picture 3" descr="C:\My Documents\308 PowerPoint\Figures\MACJOBS\JPEGS\CHAP09\P5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19200"/>
            <a:ext cx="6629401" cy="549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>
                <a:ea typeface="MS Mincho" charset="-128"/>
              </a:rPr>
              <a:t>Adjacency matrix vs. adjacency list representation</a:t>
            </a:r>
            <a:r>
              <a:rPr lang="en-US" altLang="en-US" sz="400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b="1">
                <a:solidFill>
                  <a:srgbClr val="FF9933"/>
                </a:solidFill>
                <a:ea typeface="MS Mincho" charset="-128"/>
              </a:rPr>
              <a:t>Adjacency matrix</a:t>
            </a:r>
            <a:endParaRPr lang="en-US" altLang="en-US" b="1">
              <a:solidFill>
                <a:srgbClr val="FF99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Good for dense graphs --|</a:t>
            </a:r>
            <a:r>
              <a:rPr lang="en-US" altLang="en-US" i="1">
                <a:ea typeface="MS Mincho" charset="-128"/>
              </a:rPr>
              <a:t>E</a:t>
            </a:r>
            <a:r>
              <a:rPr lang="en-US" altLang="en-US">
                <a:ea typeface="MS Mincho" charset="-128"/>
              </a:rPr>
              <a:t>|~</a:t>
            </a:r>
            <a:r>
              <a:rPr lang="en-US" altLang="en-US" i="1">
                <a:ea typeface="MS Mincho" charset="-128"/>
              </a:rPr>
              <a:t>O</a:t>
            </a:r>
            <a:r>
              <a:rPr lang="en-US" altLang="en-US">
                <a:ea typeface="MS Mincho" charset="-128"/>
              </a:rPr>
              <a:t>(|</a:t>
            </a:r>
            <a:r>
              <a:rPr lang="en-US" altLang="en-US" i="1">
                <a:ea typeface="MS Mincho" charset="-128"/>
              </a:rPr>
              <a:t>V</a:t>
            </a:r>
            <a:r>
              <a:rPr lang="en-US" altLang="en-US">
                <a:ea typeface="MS Mincho" charset="-128"/>
              </a:rPr>
              <a:t>|</a:t>
            </a:r>
            <a:r>
              <a:rPr lang="en-US" altLang="en-US" baseline="30000">
                <a:ea typeface="MS Mincho" charset="-128"/>
              </a:rPr>
              <a:t>2</a:t>
            </a:r>
            <a:r>
              <a:rPr lang="en-US" altLang="en-US">
                <a:ea typeface="MS Mincho" charset="-128"/>
              </a:rPr>
              <a:t>)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Memory requirements: </a:t>
            </a:r>
            <a:r>
              <a:rPr lang="en-US" altLang="en-US" i="1">
                <a:ea typeface="MS Mincho" charset="-128"/>
              </a:rPr>
              <a:t>O</a:t>
            </a:r>
            <a:r>
              <a:rPr lang="en-US" altLang="en-US">
                <a:ea typeface="MS Mincho" charset="-128"/>
              </a:rPr>
              <a:t>(|V| + |</a:t>
            </a:r>
            <a:r>
              <a:rPr lang="en-US" altLang="en-US" i="1">
                <a:ea typeface="MS Mincho" charset="-128"/>
              </a:rPr>
              <a:t>E|</a:t>
            </a:r>
            <a:r>
              <a:rPr lang="en-US" altLang="en-US" baseline="30000">
                <a:ea typeface="MS Mincho" charset="-128"/>
              </a:rPr>
              <a:t> </a:t>
            </a:r>
            <a:r>
              <a:rPr lang="en-US" altLang="en-US">
                <a:ea typeface="MS Mincho" charset="-128"/>
              </a:rPr>
              <a:t>) = O(|</a:t>
            </a:r>
            <a:r>
              <a:rPr lang="en-US" altLang="en-US" i="1">
                <a:ea typeface="MS Mincho" charset="-128"/>
              </a:rPr>
              <a:t>V</a:t>
            </a:r>
            <a:r>
              <a:rPr lang="en-US" altLang="en-US">
                <a:ea typeface="MS Mincho" charset="-128"/>
              </a:rPr>
              <a:t>|</a:t>
            </a:r>
            <a:r>
              <a:rPr lang="en-US" altLang="en-US" baseline="30000">
                <a:ea typeface="MS Mincho" charset="-128"/>
              </a:rPr>
              <a:t>2 </a:t>
            </a:r>
            <a:r>
              <a:rPr lang="en-US" altLang="en-US">
                <a:ea typeface="MS Mincho" charset="-128"/>
              </a:rPr>
              <a:t>)</a:t>
            </a: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Connectivity between two vertices can be tested quickly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solidFill>
                  <a:srgbClr val="FF9933"/>
                </a:solidFill>
                <a:ea typeface="MS Mincho" charset="-128"/>
              </a:rPr>
              <a:t>Adjacency list</a:t>
            </a:r>
            <a:endParaRPr lang="en-US" altLang="en-US" b="1">
              <a:solidFill>
                <a:srgbClr val="FF99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Good for sparse graphs -- |</a:t>
            </a:r>
            <a:r>
              <a:rPr lang="en-US" altLang="en-US" i="1">
                <a:ea typeface="MS Mincho" charset="-128"/>
              </a:rPr>
              <a:t>E</a:t>
            </a:r>
            <a:r>
              <a:rPr lang="en-US" altLang="en-US">
                <a:ea typeface="MS Mincho" charset="-128"/>
              </a:rPr>
              <a:t>|~</a:t>
            </a:r>
            <a:r>
              <a:rPr lang="en-US" altLang="en-US" i="1">
                <a:ea typeface="MS Mincho" charset="-128"/>
              </a:rPr>
              <a:t>O</a:t>
            </a:r>
            <a:r>
              <a:rPr lang="en-US" altLang="en-US">
                <a:ea typeface="MS Mincho" charset="-128"/>
              </a:rPr>
              <a:t>(|</a:t>
            </a:r>
            <a:r>
              <a:rPr lang="en-US" altLang="en-US" i="1">
                <a:ea typeface="MS Mincho" charset="-128"/>
              </a:rPr>
              <a:t>V</a:t>
            </a:r>
            <a:r>
              <a:rPr lang="en-US" altLang="en-US">
                <a:ea typeface="MS Mincho" charset="-128"/>
              </a:rPr>
              <a:t>|)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Memory requirements: </a:t>
            </a:r>
            <a:r>
              <a:rPr lang="en-US" altLang="en-US" i="1">
                <a:ea typeface="MS Mincho" charset="-128"/>
              </a:rPr>
              <a:t>O(|V| + |E|)=O(|V|) </a:t>
            </a: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Vertices adjacent to another vertex can be found quickly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Graph searching</a:t>
            </a:r>
            <a:r>
              <a:rPr lang="en-US" altLang="en-US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r>
              <a:rPr lang="en-US" altLang="en-US" i="1" u="sng">
                <a:cs typeface="Times New Roman" panose="02020603050405020304" pitchFamily="18" charset="0"/>
              </a:rPr>
              <a:t>Problem</a:t>
            </a:r>
            <a:r>
              <a:rPr lang="en-US" altLang="en-US" u="sng">
                <a:cs typeface="Times New Roman" panose="02020603050405020304" pitchFamily="18" charset="0"/>
              </a:rPr>
              <a:t>:</a:t>
            </a:r>
            <a:r>
              <a:rPr lang="en-US" altLang="en-US">
                <a:cs typeface="Times New Roman" panose="02020603050405020304" pitchFamily="18" charset="0"/>
              </a:rPr>
              <a:t> find a path between two nodes of the graph (e.g., Austin  and Washington)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i="1" u="sng">
                <a:ea typeface="MS Mincho" charset="-128"/>
              </a:rPr>
              <a:t>Methods</a:t>
            </a:r>
            <a:r>
              <a:rPr lang="en-US" altLang="en-US" u="sng">
                <a:ea typeface="MS Mincho" charset="-128"/>
              </a:rPr>
              <a:t>:</a:t>
            </a:r>
            <a:r>
              <a:rPr lang="en-US" altLang="en-US">
                <a:ea typeface="MS Mincho" charset="-128"/>
              </a:rPr>
              <a:t> Depth-First-Search </a:t>
            </a:r>
            <a:r>
              <a:rPr lang="en-US" altLang="en-US">
                <a:solidFill>
                  <a:srgbClr val="FF9933"/>
                </a:solidFill>
                <a:ea typeface="MS Mincho" charset="-128"/>
              </a:rPr>
              <a:t>(DFS)</a:t>
            </a:r>
            <a:r>
              <a:rPr lang="en-US" altLang="en-US">
                <a:ea typeface="MS Mincho" charset="-128"/>
              </a:rPr>
              <a:t> or Breadth-First-Search </a:t>
            </a:r>
            <a:r>
              <a:rPr lang="en-US" altLang="en-US">
                <a:solidFill>
                  <a:srgbClr val="FF9933"/>
                </a:solidFill>
                <a:ea typeface="MS Mincho" charset="-128"/>
              </a:rPr>
              <a:t>(BFS)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Depth-First-Search (DFS)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What is the idea behind DFS?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Travel as far as you can down a path 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Back up </a:t>
            </a:r>
            <a:r>
              <a:rPr lang="en-US" altLang="en-US" i="1">
                <a:cs typeface="Times New Roman" panose="02020603050405020304" pitchFamily="18" charset="0"/>
              </a:rPr>
              <a:t>as little as possible</a:t>
            </a:r>
            <a:r>
              <a:rPr lang="en-US" altLang="en-US">
                <a:cs typeface="Times New Roman" panose="02020603050405020304" pitchFamily="18" charset="0"/>
              </a:rPr>
              <a:t> when you reach a "dead end" (i.e.,  next vertex has been "marked" or there is no next vertex)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ea typeface="MS Mincho" charset="-128"/>
              </a:rPr>
              <a:t>DFS can be implemented efficiently using a 							</a:t>
            </a:r>
            <a:r>
              <a:rPr lang="en-US" altLang="en-US" i="1">
                <a:solidFill>
                  <a:srgbClr val="FF9933"/>
                </a:solidFill>
                <a:ea typeface="MS Mincho" charset="-128"/>
              </a:rPr>
              <a:t>stack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60350"/>
            <a:ext cx="7772400" cy="963613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a Stack?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68413"/>
            <a:ext cx="8024813" cy="23399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800" smtClean="0"/>
              <a:t>A </a:t>
            </a:r>
            <a:r>
              <a:rPr lang="en-GB" altLang="en-US" sz="2800" i="1" smtClean="0"/>
              <a:t>stack</a:t>
            </a:r>
            <a:r>
              <a:rPr lang="en-GB" altLang="en-US" sz="2800" smtClean="0"/>
              <a:t> is a list with the restriction that insertions and deletions can be performed in only one position, namely, the end of the list, called the </a:t>
            </a:r>
            <a:r>
              <a:rPr lang="en-GB" altLang="en-US" sz="2800" i="1" smtClean="0"/>
              <a:t>top</a:t>
            </a:r>
            <a:r>
              <a:rPr lang="en-GB" altLang="en-US" sz="2800" smtClean="0"/>
              <a:t>. </a:t>
            </a:r>
          </a:p>
          <a:p>
            <a:pPr>
              <a:spcBef>
                <a:spcPct val="0"/>
              </a:spcBef>
            </a:pPr>
            <a:r>
              <a:rPr lang="en-GB" altLang="en-US" sz="2800" smtClean="0"/>
              <a:t>The operations: push (insert) and pop (delete)</a:t>
            </a:r>
            <a:endParaRPr lang="en-US" altLang="en-US" sz="2800" smtClean="0"/>
          </a:p>
        </p:txBody>
      </p:sp>
      <p:grpSp>
        <p:nvGrpSpPr>
          <p:cNvPr id="34822" name="Group 7"/>
          <p:cNvGrpSpPr>
            <a:grpSpLocks/>
          </p:cNvGrpSpPr>
          <p:nvPr/>
        </p:nvGrpSpPr>
        <p:grpSpPr bwMode="auto">
          <a:xfrm>
            <a:off x="1692275" y="3536950"/>
            <a:ext cx="1085850" cy="1004888"/>
            <a:chOff x="1010" y="1573"/>
            <a:chExt cx="741" cy="633"/>
          </a:xfrm>
        </p:grpSpPr>
        <p:sp>
          <p:nvSpPr>
            <p:cNvPr id="34843" name="Text Box 8"/>
            <p:cNvSpPr txBox="1">
              <a:spLocks noChangeArrowheads="1"/>
            </p:cNvSpPr>
            <p:nvPr/>
          </p:nvSpPr>
          <p:spPr bwMode="auto">
            <a:xfrm>
              <a:off x="1149" y="1573"/>
              <a:ext cx="385" cy="25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pop</a:t>
              </a:r>
            </a:p>
          </p:txBody>
        </p:sp>
        <p:sp>
          <p:nvSpPr>
            <p:cNvPr id="34844" name="Line 9"/>
            <p:cNvSpPr>
              <a:spLocks noChangeShapeType="1"/>
            </p:cNvSpPr>
            <p:nvPr/>
          </p:nvSpPr>
          <p:spPr bwMode="auto">
            <a:xfrm flipH="1" flipV="1">
              <a:off x="1010" y="1778"/>
              <a:ext cx="741" cy="4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Line 5"/>
          <p:cNvSpPr>
            <a:spLocks noChangeShapeType="1"/>
          </p:cNvSpPr>
          <p:nvPr/>
        </p:nvSpPr>
        <p:spPr bwMode="auto">
          <a:xfrm flipH="1">
            <a:off x="5400675" y="3789363"/>
            <a:ext cx="1125538" cy="709612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5484813" y="3500438"/>
            <a:ext cx="958850" cy="3968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push(o)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>
            <a:off x="2808288" y="4292600"/>
            <a:ext cx="0" cy="18367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2808288" y="6129338"/>
            <a:ext cx="25923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6"/>
          <p:cNvSpPr>
            <a:spLocks noChangeShapeType="1"/>
          </p:cNvSpPr>
          <p:nvPr/>
        </p:nvSpPr>
        <p:spPr bwMode="auto">
          <a:xfrm>
            <a:off x="5400675" y="4257675"/>
            <a:ext cx="0" cy="18716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9" name="Group 29"/>
          <p:cNvGrpSpPr>
            <a:grpSpLocks/>
          </p:cNvGrpSpPr>
          <p:nvPr/>
        </p:nvGrpSpPr>
        <p:grpSpPr bwMode="auto">
          <a:xfrm>
            <a:off x="2808288" y="5661025"/>
            <a:ext cx="2592387" cy="457200"/>
            <a:chOff x="1769" y="3566"/>
            <a:chExt cx="1633" cy="288"/>
          </a:xfrm>
        </p:grpSpPr>
        <p:sp>
          <p:nvSpPr>
            <p:cNvPr id="34841" name="Line 27"/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Text Box 28"/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4830" name="Group 30"/>
          <p:cNvGrpSpPr>
            <a:grpSpLocks/>
          </p:cNvGrpSpPr>
          <p:nvPr/>
        </p:nvGrpSpPr>
        <p:grpSpPr bwMode="auto">
          <a:xfrm>
            <a:off x="2808288" y="5229225"/>
            <a:ext cx="2592387" cy="457200"/>
            <a:chOff x="1769" y="3566"/>
            <a:chExt cx="1633" cy="288"/>
          </a:xfrm>
        </p:grpSpPr>
        <p:sp>
          <p:nvSpPr>
            <p:cNvPr id="34839" name="Line 31"/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Text Box 32"/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4831" name="Group 33"/>
          <p:cNvGrpSpPr>
            <a:grpSpLocks/>
          </p:cNvGrpSpPr>
          <p:nvPr/>
        </p:nvGrpSpPr>
        <p:grpSpPr bwMode="auto">
          <a:xfrm>
            <a:off x="2808288" y="4797425"/>
            <a:ext cx="2592387" cy="457200"/>
            <a:chOff x="1769" y="3566"/>
            <a:chExt cx="1633" cy="288"/>
          </a:xfrm>
        </p:grpSpPr>
        <p:sp>
          <p:nvSpPr>
            <p:cNvPr id="34837" name="Line 34"/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Text Box 35"/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4832" name="Group 36"/>
          <p:cNvGrpSpPr>
            <a:grpSpLocks/>
          </p:cNvGrpSpPr>
          <p:nvPr/>
        </p:nvGrpSpPr>
        <p:grpSpPr bwMode="auto">
          <a:xfrm>
            <a:off x="2808288" y="4365625"/>
            <a:ext cx="2592387" cy="457200"/>
            <a:chOff x="1769" y="3566"/>
            <a:chExt cx="1633" cy="288"/>
          </a:xfrm>
        </p:grpSpPr>
        <p:sp>
          <p:nvSpPr>
            <p:cNvPr id="34835" name="Line 37"/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Text Box 38"/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4833" name="Line 40"/>
          <p:cNvSpPr>
            <a:spLocks noChangeShapeType="1"/>
          </p:cNvSpPr>
          <p:nvPr/>
        </p:nvSpPr>
        <p:spPr bwMode="auto">
          <a:xfrm>
            <a:off x="1871663" y="4689475"/>
            <a:ext cx="936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Text Box 41"/>
          <p:cNvSpPr txBox="1">
            <a:spLocks noChangeArrowheads="1"/>
          </p:cNvSpPr>
          <p:nvPr/>
        </p:nvSpPr>
        <p:spPr bwMode="auto">
          <a:xfrm>
            <a:off x="1223963" y="4437063"/>
            <a:ext cx="792162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1300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Breadth-First-Searching (BFS)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What is the idea behind BFS?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Look at all possible paths at the same depth before you go at a deeper level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Back up </a:t>
            </a:r>
            <a:r>
              <a:rPr lang="en-US" altLang="en-US" i="1">
                <a:cs typeface="Times New Roman" panose="02020603050405020304" pitchFamily="18" charset="0"/>
              </a:rPr>
              <a:t>as far as possible</a:t>
            </a:r>
            <a:r>
              <a:rPr lang="en-US" altLang="en-US">
                <a:cs typeface="Times New Roman" panose="02020603050405020304" pitchFamily="18" charset="0"/>
              </a:rPr>
              <a:t> when you reach a "dead end" (i.e.,  next vertex has been "marked" or there is no next vertex)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What is a graph?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A data structure that consists of a set of nodes (</a:t>
            </a:r>
            <a:r>
              <a:rPr lang="en-US" altLang="en-US" sz="2800" i="1">
                <a:cs typeface="Times New Roman" panose="02020603050405020304" pitchFamily="18" charset="0"/>
              </a:rPr>
              <a:t>vertices</a:t>
            </a:r>
            <a:r>
              <a:rPr lang="en-US" altLang="en-US" sz="2800">
                <a:cs typeface="Times New Roman" panose="02020603050405020304" pitchFamily="18" charset="0"/>
              </a:rPr>
              <a:t>) and a set of edges that relate the nodes to each other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>
                <a:ea typeface="MS Mincho" charset="-128"/>
              </a:rPr>
              <a:t>The set of edges describes relationships among the vertices</a:t>
            </a:r>
            <a:r>
              <a:rPr lang="en-US" altLang="en-US" sz="2800"/>
              <a:t> </a:t>
            </a:r>
          </a:p>
        </p:txBody>
      </p:sp>
      <p:pic>
        <p:nvPicPr>
          <p:cNvPr id="4100" name="Picture 4" descr="C:\My Documents\308 PowerPoint\Figures\MACJOBS\JPEGS\CHAP09\P561.jpg"/>
          <p:cNvPicPr>
            <a:picLocks noChangeAspect="1" noChangeArrowheads="1"/>
          </p:cNvPicPr>
          <p:nvPr/>
        </p:nvPicPr>
        <p:blipFill>
          <a:blip r:embed="rId2" cstate="print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80" y="3761282"/>
            <a:ext cx="7233640" cy="294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en-US" sz="44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en-US" sz="3200" dirty="0" err="1"/>
              <a:t>Alyce</a:t>
            </a:r>
            <a:r>
              <a:rPr lang="en-US" altLang="en-US" sz="3200" dirty="0"/>
              <a:t> Brady</a:t>
            </a:r>
          </a:p>
          <a:p>
            <a:pPr marL="342900" indent="-342900"/>
            <a:r>
              <a:rPr lang="en-US" altLang="en-US" sz="3200" dirty="0"/>
              <a:t>Kalamazoo College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42938" y="17192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Depth-First</a:t>
            </a:r>
          </a:p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Graph</a:t>
            </a:r>
          </a:p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Traversal Algorithm</a:t>
            </a:r>
          </a:p>
        </p:txBody>
      </p:sp>
    </p:spTree>
    <p:extLst>
      <p:ext uri="{BB962C8B-B14F-4D97-AF65-F5344CB8AC3E}">
        <p14:creationId xmlns:p14="http://schemas.microsoft.com/office/powerpoint/2010/main" val="583216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Search vs Traversal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Tree Search</a:t>
            </a:r>
            <a:r>
              <a:rPr lang="en-US" altLang="en-US" dirty="0"/>
              <a:t>:  Look for a given node</a:t>
            </a:r>
          </a:p>
          <a:p>
            <a:pPr lvl="1"/>
            <a:r>
              <a:rPr lang="en-US" altLang="en-US" dirty="0"/>
              <a:t>stop when node found, even if not all nodes were visited</a:t>
            </a:r>
          </a:p>
          <a:p>
            <a:r>
              <a:rPr lang="en-US" altLang="en-US" dirty="0" smtClean="0"/>
              <a:t>Tree Traversal</a:t>
            </a:r>
            <a:r>
              <a:rPr lang="en-US" altLang="en-US" dirty="0"/>
              <a:t>:  Always visit all nodes</a:t>
            </a:r>
          </a:p>
        </p:txBody>
      </p:sp>
    </p:spTree>
    <p:extLst>
      <p:ext uri="{BB962C8B-B14F-4D97-AF65-F5344CB8AC3E}">
        <p14:creationId xmlns:p14="http://schemas.microsoft.com/office/powerpoint/2010/main" val="1126723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Similar to Depth-first Traversal of a Binary Tree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Choose a starting vertex</a:t>
            </a:r>
          </a:p>
          <a:p>
            <a:r>
              <a:rPr lang="en-US" altLang="en-US" dirty="0"/>
              <a:t>Do a depth-first search on each adjacent vertex</a:t>
            </a:r>
          </a:p>
        </p:txBody>
      </p:sp>
    </p:spTree>
    <p:extLst>
      <p:ext uri="{BB962C8B-B14F-4D97-AF65-F5344CB8AC3E}">
        <p14:creationId xmlns:p14="http://schemas.microsoft.com/office/powerpoint/2010/main" val="3741036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Pseudo-Code for</a:t>
            </a:r>
            <a:br>
              <a:rPr lang="en-US" altLang="en-US" sz="3600"/>
            </a:br>
            <a:r>
              <a:rPr lang="en-US" altLang="en-US" sz="3600"/>
              <a:t>Depth-First 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33413" y="2405063"/>
            <a:ext cx="7824787" cy="3690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 u="sng"/>
              <a:t>depth-first-search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/>
              <a:t>mark vertex as visited</a:t>
            </a:r>
          </a:p>
          <a:p>
            <a:pPr lvl="1">
              <a:buFontTx/>
              <a:buNone/>
            </a:pPr>
            <a:r>
              <a:rPr lang="en-US" altLang="en-US"/>
              <a:t>for each adjacent vertex</a:t>
            </a:r>
          </a:p>
          <a:p>
            <a:pPr lvl="2">
              <a:buFont typeface="Monotype Sorts" charset="2"/>
              <a:buNone/>
            </a:pPr>
            <a:r>
              <a:rPr lang="en-US" altLang="en-US" sz="2800"/>
              <a:t>if unvisited</a:t>
            </a:r>
            <a:endParaRPr lang="en-US" altLang="en-US"/>
          </a:p>
          <a:p>
            <a:pPr lvl="3">
              <a:buFontTx/>
              <a:buNone/>
            </a:pPr>
            <a:r>
              <a:rPr lang="en-US" altLang="en-US" sz="2800"/>
              <a:t>do a depth-first search on adjacent vertex</a:t>
            </a:r>
          </a:p>
        </p:txBody>
      </p:sp>
    </p:spTree>
    <p:extLst>
      <p:ext uri="{BB962C8B-B14F-4D97-AF65-F5344CB8AC3E}">
        <p14:creationId xmlns:p14="http://schemas.microsoft.com/office/powerpoint/2010/main" val="2380294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3816350" y="2500313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4344988" y="5102225"/>
            <a:ext cx="519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566371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128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4344988" y="5102225"/>
            <a:ext cx="519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70769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1981200" y="3395663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3963988" y="5102225"/>
            <a:ext cx="1281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97353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333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333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3963988" y="5102225"/>
            <a:ext cx="1281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41663" y="2782888"/>
            <a:ext cx="1444625" cy="558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45" name="Group 33"/>
          <p:cNvGrpSpPr>
            <a:grpSpLocks/>
          </p:cNvGrpSpPr>
          <p:nvPr/>
        </p:nvGrpSpPr>
        <p:grpSpPr bwMode="auto">
          <a:xfrm>
            <a:off x="3697288" y="2938463"/>
            <a:ext cx="447675" cy="322262"/>
            <a:chOff x="2329" y="1851"/>
            <a:chExt cx="282" cy="203"/>
          </a:xfrm>
        </p:grpSpPr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2360" y="1854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 flipH="1">
              <a:off x="2329" y="1851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002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963988" y="5102225"/>
            <a:ext cx="1281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4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Formal definition of graphs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A graph </a:t>
            </a:r>
            <a:r>
              <a:rPr lang="en-US" altLang="en-US" i="1">
                <a:cs typeface="Times New Roman" panose="02020603050405020304" pitchFamily="18" charset="0"/>
              </a:rPr>
              <a:t>G</a:t>
            </a:r>
            <a:r>
              <a:rPr lang="en-US" altLang="en-US">
                <a:cs typeface="Times New Roman" panose="02020603050405020304" pitchFamily="18" charset="0"/>
              </a:rPr>
              <a:t> is defined as follows: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s-ES_tradnl" altLang="en-US">
                <a:cs typeface="Times New Roman" panose="02020603050405020304" pitchFamily="18" charset="0"/>
              </a:rPr>
              <a:t>				</a:t>
            </a:r>
            <a:r>
              <a:rPr lang="es-ES_tradnl" altLang="en-US" i="1">
                <a:cs typeface="Times New Roman" panose="02020603050405020304" pitchFamily="18" charset="0"/>
              </a:rPr>
              <a:t>G=(V,E)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en-US" altLang="en-US" i="1">
                <a:cs typeface="Times New Roman" panose="02020603050405020304" pitchFamily="18" charset="0"/>
              </a:rPr>
              <a:t>V(G):</a:t>
            </a:r>
            <a:r>
              <a:rPr lang="en-US" altLang="en-US">
                <a:cs typeface="Times New Roman" panose="02020603050405020304" pitchFamily="18" charset="0"/>
              </a:rPr>
              <a:t> a finite, nonempty set of vertices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en-US" altLang="en-US" i="1">
                <a:cs typeface="Times New Roman" panose="02020603050405020304" pitchFamily="18" charset="0"/>
              </a:rPr>
              <a:t>E(G):</a:t>
            </a:r>
            <a:r>
              <a:rPr lang="en-US" altLang="en-US">
                <a:cs typeface="Times New Roman" panose="02020603050405020304" pitchFamily="18" charset="0"/>
              </a:rPr>
              <a:t> a set of edges (pairs of vertices)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537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849313" y="4505325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3568700" y="5102225"/>
            <a:ext cx="2071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175331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3568700" y="5102225"/>
            <a:ext cx="2071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</a:t>
            </a:r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H="1">
            <a:off x="1839913" y="3608388"/>
            <a:ext cx="871537" cy="736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2182813" y="3792538"/>
            <a:ext cx="447675" cy="322262"/>
            <a:chOff x="1375" y="2389"/>
            <a:chExt cx="282" cy="203"/>
          </a:xfrm>
        </p:grpSpPr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1406" y="2392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H="1">
              <a:off x="1375" y="2389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85594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741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743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3568700" y="5102225"/>
            <a:ext cx="2071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6724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844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2984500" y="4264025"/>
            <a:ext cx="347663" cy="1238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96499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2843213" y="3668713"/>
            <a:ext cx="500062" cy="6969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92" name="Group 36"/>
          <p:cNvGrpSpPr>
            <a:grpSpLocks/>
          </p:cNvGrpSpPr>
          <p:nvPr/>
        </p:nvGrpSpPr>
        <p:grpSpPr bwMode="auto">
          <a:xfrm>
            <a:off x="2886075" y="4006850"/>
            <a:ext cx="447675" cy="322263"/>
            <a:chOff x="1818" y="2524"/>
            <a:chExt cx="282" cy="203"/>
          </a:xfrm>
        </p:grpSpPr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>
              <a:off x="1849" y="2527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 flipH="1">
              <a:off x="1818" y="2524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949108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049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 flipH="1">
            <a:off x="1871663" y="4418013"/>
            <a:ext cx="1419225" cy="3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16" name="Group 36"/>
          <p:cNvGrpSpPr>
            <a:grpSpLocks/>
          </p:cNvGrpSpPr>
          <p:nvPr/>
        </p:nvGrpSpPr>
        <p:grpSpPr bwMode="auto">
          <a:xfrm>
            <a:off x="2555875" y="4165600"/>
            <a:ext cx="447675" cy="322263"/>
            <a:chOff x="1610" y="2624"/>
            <a:chExt cx="282" cy="203"/>
          </a:xfrm>
        </p:grpSpPr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1641" y="2627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 flipH="1">
              <a:off x="1610" y="2624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43736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</p:spTree>
    <p:extLst>
      <p:ext uri="{BB962C8B-B14F-4D97-AF65-F5344CB8AC3E}">
        <p14:creationId xmlns:p14="http://schemas.microsoft.com/office/powerpoint/2010/main" val="1459355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253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792725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356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2843213" y="3668713"/>
            <a:ext cx="500062" cy="6969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86" name="Group 34"/>
          <p:cNvGrpSpPr>
            <a:grpSpLocks/>
          </p:cNvGrpSpPr>
          <p:nvPr/>
        </p:nvGrpSpPr>
        <p:grpSpPr bwMode="auto">
          <a:xfrm>
            <a:off x="2706688" y="3708400"/>
            <a:ext cx="447675" cy="322263"/>
            <a:chOff x="1705" y="2336"/>
            <a:chExt cx="282" cy="203"/>
          </a:xfrm>
        </p:grpSpPr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1736" y="2339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 flipH="1">
              <a:off x="1705" y="2336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40468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charset="-128"/>
              </a:rPr>
              <a:t>Directed vs. undirected graphs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When the edges in a graph have no direction, the graph is called </a:t>
            </a:r>
            <a:r>
              <a:rPr lang="en-US" altLang="en-US" i="1">
                <a:ea typeface="MS Mincho" charset="-128"/>
              </a:rPr>
              <a:t>undirected</a:t>
            </a:r>
            <a:endParaRPr lang="en-US" altLang="en-US"/>
          </a:p>
        </p:txBody>
      </p:sp>
      <p:pic>
        <p:nvPicPr>
          <p:cNvPr id="102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200400"/>
            <a:ext cx="4343400" cy="356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205131"/>
            <a:ext cx="1676400" cy="343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561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562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4659313" y="4537075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2820988" y="5102225"/>
            <a:ext cx="3567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</a:t>
            </a:r>
          </a:p>
        </p:txBody>
      </p:sp>
    </p:spTree>
    <p:extLst>
      <p:ext uri="{BB962C8B-B14F-4D97-AF65-F5344CB8AC3E}">
        <p14:creationId xmlns:p14="http://schemas.microsoft.com/office/powerpoint/2010/main" val="1354094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663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664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664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2820988" y="5102225"/>
            <a:ext cx="3567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</a:t>
            </a:r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3062288" y="3584575"/>
            <a:ext cx="2019300" cy="9096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61" name="Group 37"/>
          <p:cNvGrpSpPr>
            <a:grpSpLocks/>
          </p:cNvGrpSpPr>
          <p:nvPr/>
        </p:nvGrpSpPr>
        <p:grpSpPr bwMode="auto">
          <a:xfrm>
            <a:off x="3452813" y="3729038"/>
            <a:ext cx="447675" cy="322262"/>
            <a:chOff x="2175" y="2349"/>
            <a:chExt cx="282" cy="203"/>
          </a:xfrm>
        </p:grpSpPr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>
              <a:off x="2206" y="2352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 flipH="1">
              <a:off x="2175" y="2349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231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765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2820988" y="5102225"/>
            <a:ext cx="3567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0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868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2425700" y="5102225"/>
            <a:ext cx="4357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5535613" y="3362325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8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2425700" y="5102225"/>
            <a:ext cx="4357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4902200" y="2563813"/>
            <a:ext cx="1331913" cy="5429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35" name="Group 39"/>
          <p:cNvGrpSpPr>
            <a:grpSpLocks/>
          </p:cNvGrpSpPr>
          <p:nvPr/>
        </p:nvGrpSpPr>
        <p:grpSpPr bwMode="auto">
          <a:xfrm>
            <a:off x="5256213" y="2608263"/>
            <a:ext cx="447675" cy="322262"/>
            <a:chOff x="3311" y="1643"/>
            <a:chExt cx="282" cy="203"/>
          </a:xfrm>
        </p:grpSpPr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>
              <a:off x="3342" y="1646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 flipH="1">
              <a:off x="3311" y="1643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731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2425700" y="5102225"/>
            <a:ext cx="4357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5675313" y="3633788"/>
            <a:ext cx="625475" cy="736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9" name="Group 39"/>
          <p:cNvGrpSpPr>
            <a:grpSpLocks/>
          </p:cNvGrpSpPr>
          <p:nvPr/>
        </p:nvGrpSpPr>
        <p:grpSpPr bwMode="auto">
          <a:xfrm>
            <a:off x="5791200" y="3803650"/>
            <a:ext cx="447675" cy="322263"/>
            <a:chOff x="3648" y="2396"/>
            <a:chExt cx="282" cy="203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3679" y="2399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 flipH="1">
              <a:off x="3648" y="2396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456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175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2425700" y="5102225"/>
            <a:ext cx="4357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6638925" y="3482975"/>
            <a:ext cx="566738" cy="776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8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>
            <a:off x="6638925" y="3482975"/>
            <a:ext cx="566738" cy="776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6496050" y="4525963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169341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6638925" y="3482975"/>
            <a:ext cx="566738" cy="776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6457950" y="3632200"/>
            <a:ext cx="534988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6494463" y="3911600"/>
            <a:ext cx="447675" cy="322263"/>
            <a:chOff x="4091" y="2464"/>
            <a:chExt cx="282" cy="203"/>
          </a:xfrm>
        </p:grpSpPr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4122" y="2467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 flipH="1">
              <a:off x="4091" y="2464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44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6638925" y="3482975"/>
            <a:ext cx="566738" cy="776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2055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When the edges in a graph have a direction, the graph is called </a:t>
            </a:r>
            <a:r>
              <a:rPr lang="en-US" altLang="en-US" i="1">
                <a:ea typeface="MS Mincho" charset="-128"/>
              </a:rPr>
              <a:t>directed</a:t>
            </a:r>
            <a:r>
              <a:rPr lang="en-US" altLang="en-US">
                <a:ea typeface="MS Mincho" charset="-128"/>
              </a:rPr>
              <a:t> (or </a:t>
            </a:r>
            <a:r>
              <a:rPr lang="en-US" altLang="en-US" i="1">
                <a:ea typeface="MS Mincho" charset="-128"/>
              </a:rPr>
              <a:t>digraph</a:t>
            </a:r>
            <a:r>
              <a:rPr lang="en-US" altLang="en-US">
                <a:ea typeface="MS Mincho" charset="-128"/>
              </a:rPr>
              <a:t>)</a:t>
            </a:r>
            <a:r>
              <a:rPr lang="en-US" altLang="en-US"/>
              <a:t> </a:t>
            </a:r>
          </a:p>
        </p:txBody>
      </p:sp>
      <p:pic>
        <p:nvPicPr>
          <p:cNvPr id="5124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4369"/>
            <a:ext cx="4114800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>
                <a:ea typeface="MS Mincho" charset="-128"/>
              </a:rPr>
              <a:t>Directed vs. undirected graphs (cont.)</a:t>
            </a:r>
            <a:endParaRPr lang="en-US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876800" y="4038600"/>
            <a:ext cx="403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bg1"/>
                </a:solidFill>
                <a:latin typeface="Times New Roman" panose="02020603050405020304" pitchFamily="18" charset="0"/>
                <a:ea typeface="MS Mincho" charset="-128"/>
              </a:rPr>
              <a:t>Warning</a:t>
            </a: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Mincho" charset="-128"/>
              </a:rPr>
              <a:t>: if the graph is directed, the order of the vertices in each edge is important !!</a:t>
            </a:r>
            <a:endParaRPr lang="en-US" altLang="en-US" sz="2400">
              <a:latin typeface="Times New Roman" panose="02020603050405020304" pitchFamily="18" charset="0"/>
              <a:ea typeface="MS Mincho" charset="-128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481411" y="6169025"/>
            <a:ext cx="155448" cy="233991"/>
          </a:xfrm>
          <a:prstGeom prst="rect">
            <a:avLst/>
          </a:prstGeom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31031" y="6169025"/>
            <a:ext cx="3178969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/>
              <a:t>E(Graph2) = {(1,3) (3,1) (5,9) (9,11) </a:t>
            </a:r>
            <a:r>
              <a:rPr lang="en-US" altLang="en-US" sz="1200" dirty="0" smtClean="0"/>
              <a:t>(5,7) 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586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486189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687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58344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789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88083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629499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994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4881563" y="2563813"/>
            <a:ext cx="1311275" cy="5429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73" name="Group 37"/>
          <p:cNvGrpSpPr>
            <a:grpSpLocks/>
          </p:cNvGrpSpPr>
          <p:nvPr/>
        </p:nvGrpSpPr>
        <p:grpSpPr bwMode="auto">
          <a:xfrm>
            <a:off x="5256213" y="2619375"/>
            <a:ext cx="447675" cy="322263"/>
            <a:chOff x="3311" y="1650"/>
            <a:chExt cx="282" cy="203"/>
          </a:xfrm>
        </p:grpSpPr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>
              <a:off x="3342" y="1653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auto">
            <a:xfrm flipH="1">
              <a:off x="3311" y="1650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671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4097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</p:spTree>
    <p:extLst>
      <p:ext uri="{BB962C8B-B14F-4D97-AF65-F5344CB8AC3E}">
        <p14:creationId xmlns:p14="http://schemas.microsoft.com/office/powerpoint/2010/main" val="146706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154113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Time and Space Complexity</a:t>
            </a:r>
            <a:br>
              <a:rPr lang="en-US" altLang="en-US"/>
            </a:br>
            <a:r>
              <a:rPr lang="en-US" altLang="en-US"/>
              <a:t>for Depth-First Search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2724150"/>
            <a:ext cx="7772400" cy="3371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Time Complexity</a:t>
            </a:r>
          </a:p>
          <a:p>
            <a:pPr lvl="1"/>
            <a:r>
              <a:rPr lang="en-US" altLang="en-US"/>
              <a:t>Adjacency Lists</a:t>
            </a:r>
          </a:p>
          <a:p>
            <a:pPr lvl="2"/>
            <a:r>
              <a:rPr lang="en-US" altLang="en-US"/>
              <a:t>Each node is marked visited once</a:t>
            </a:r>
          </a:p>
          <a:p>
            <a:pPr lvl="2"/>
            <a:r>
              <a:rPr lang="en-US" altLang="en-US"/>
              <a:t>Each node is checked for each incoming edge</a:t>
            </a:r>
          </a:p>
          <a:p>
            <a:pPr lvl="2"/>
            <a:r>
              <a:rPr lang="en-US" altLang="en-US"/>
              <a:t>O (v + e)</a:t>
            </a:r>
          </a:p>
          <a:p>
            <a:pPr lvl="1"/>
            <a:r>
              <a:rPr lang="en-US" altLang="en-US"/>
              <a:t>Adjacency Matrix</a:t>
            </a:r>
          </a:p>
          <a:p>
            <a:pPr lvl="2"/>
            <a:r>
              <a:rPr lang="en-US" altLang="en-US"/>
              <a:t>Have to check all entries in matrix: 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105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5800" y="2681288"/>
            <a:ext cx="7772400" cy="3414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Space Complexity</a:t>
            </a:r>
          </a:p>
          <a:p>
            <a:pPr lvl="1"/>
            <a:r>
              <a:rPr lang="en-US" altLang="en-US"/>
              <a:t>Stack to handle nodes as they are explored</a:t>
            </a:r>
          </a:p>
          <a:p>
            <a:pPr lvl="2"/>
            <a:r>
              <a:rPr lang="en-US" altLang="en-US"/>
              <a:t>Worst case: all nodes put on stack (if graph is linear) </a:t>
            </a:r>
          </a:p>
          <a:p>
            <a:pPr lvl="2"/>
            <a:r>
              <a:rPr lang="en-US" altLang="en-US" sz="2800"/>
              <a:t>O(n)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95325" y="11541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Time and Space Complexity</a:t>
            </a:r>
            <a:b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for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624632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en-US" sz="44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en-US" sz="3200" dirty="0" err="1"/>
              <a:t>Alyce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Brady</a:t>
            </a:r>
            <a:endParaRPr lang="en-US" altLang="en-US" sz="3200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42938" y="17192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Breadth-First</a:t>
            </a:r>
          </a:p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Graph</a:t>
            </a:r>
          </a:p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Traversal Algorithm</a:t>
            </a:r>
          </a:p>
        </p:txBody>
      </p:sp>
    </p:spTree>
    <p:extLst>
      <p:ext uri="{BB962C8B-B14F-4D97-AF65-F5344CB8AC3E}">
        <p14:creationId xmlns:p14="http://schemas.microsoft.com/office/powerpoint/2010/main" val="937031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Similar to Breadth-first Traversal of a Binary Tree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r>
              <a:rPr lang="en-US" altLang="en-US"/>
              <a:t>Choose a starting vertex</a:t>
            </a:r>
          </a:p>
          <a:p>
            <a:r>
              <a:rPr lang="en-US" altLang="en-US"/>
              <a:t>Search all adjacent vertices</a:t>
            </a:r>
          </a:p>
          <a:p>
            <a:r>
              <a:rPr lang="en-US" altLang="en-US"/>
              <a:t>Return to each adjacent vertex in turn and visit all of its adjacent vertices</a:t>
            </a:r>
          </a:p>
        </p:txBody>
      </p:sp>
    </p:spTree>
    <p:extLst>
      <p:ext uri="{BB962C8B-B14F-4D97-AF65-F5344CB8AC3E}">
        <p14:creationId xmlns:p14="http://schemas.microsoft.com/office/powerpoint/2010/main" val="1474594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Trees are special cases of graphs!!</a:t>
            </a:r>
            <a:r>
              <a:rPr lang="en-US" altLang="en-US"/>
              <a:t> </a:t>
            </a:r>
          </a:p>
        </p:txBody>
      </p:sp>
      <p:pic>
        <p:nvPicPr>
          <p:cNvPr id="614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8" y="2637971"/>
            <a:ext cx="683580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>
                <a:ea typeface="MS Mincho" charset="-128"/>
              </a:rPr>
              <a:t>Trees vs graphs</a:t>
            </a:r>
            <a:endParaRPr lang="en-US" alt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2615430"/>
            <a:ext cx="6923102" cy="4242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Pseudo-Code for</a:t>
            </a:r>
            <a:br>
              <a:rPr lang="en-US" altLang="en-US" sz="3600"/>
            </a:br>
            <a:r>
              <a:rPr lang="en-US" altLang="en-US" sz="3600"/>
              <a:t>Breadth-First 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2405063"/>
            <a:ext cx="7824787" cy="3690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 u="sng"/>
              <a:t>breadth-first-search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/>
              <a:t>mark starting vertex as visited; put on queue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/>
              <a:t>while the queue is not empty</a:t>
            </a:r>
          </a:p>
          <a:p>
            <a:pPr lvl="2">
              <a:spcBef>
                <a:spcPct val="10000"/>
              </a:spcBef>
              <a:buFont typeface="Monotype Sorts" charset="2"/>
              <a:buNone/>
            </a:pPr>
            <a:r>
              <a:rPr lang="en-US" altLang="en-US" sz="2800"/>
              <a:t>dequeue the next node</a:t>
            </a:r>
          </a:p>
          <a:p>
            <a:pPr lvl="2">
              <a:buFont typeface="Monotype Sorts" charset="2"/>
              <a:buNone/>
            </a:pPr>
            <a:r>
              <a:rPr lang="en-US" altLang="en-US" sz="2800"/>
              <a:t>for all unvisited vertices adjacent to this one</a:t>
            </a:r>
            <a:endParaRPr lang="en-US" altLang="en-US"/>
          </a:p>
          <a:p>
            <a:pPr lvl="3"/>
            <a:r>
              <a:rPr lang="en-US" altLang="en-US" sz="2800"/>
              <a:t>mark vertex as visited</a:t>
            </a:r>
          </a:p>
          <a:p>
            <a:pPr lvl="3"/>
            <a:r>
              <a:rPr lang="en-US" altLang="en-US" sz="2800"/>
              <a:t>add vertex to queue</a:t>
            </a:r>
          </a:p>
        </p:txBody>
      </p:sp>
    </p:spTree>
    <p:extLst>
      <p:ext uri="{BB962C8B-B14F-4D97-AF65-F5344CB8AC3E}">
        <p14:creationId xmlns:p14="http://schemas.microsoft.com/office/powerpoint/2010/main" val="1570808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</p:spTree>
    <p:extLst>
      <p:ext uri="{BB962C8B-B14F-4D97-AF65-F5344CB8AC3E}">
        <p14:creationId xmlns:p14="http://schemas.microsoft.com/office/powerpoint/2010/main" val="47664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4119563" y="2532063"/>
            <a:ext cx="32956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756920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3857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7585075" y="43783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7826375" y="2859088"/>
            <a:ext cx="0" cy="1139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467389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7585075" y="43783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3438525" y="5154613"/>
            <a:ext cx="519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V="1">
            <a:off x="3981450" y="4740275"/>
            <a:ext cx="3551238" cy="7270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739396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7586663" y="2325688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7585075" y="43783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438525" y="5154613"/>
            <a:ext cx="519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V="1">
            <a:off x="2293938" y="2586038"/>
            <a:ext cx="5216525" cy="746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68461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7586663" y="2325688"/>
            <a:ext cx="452437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7585075" y="43783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438525" y="5154613"/>
            <a:ext cx="519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 flipV="1">
            <a:off x="5837238" y="2586038"/>
            <a:ext cx="1673225" cy="7572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77597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7826375" y="3286125"/>
            <a:ext cx="0" cy="712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438525" y="5154613"/>
            <a:ext cx="519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7586663" y="2325688"/>
            <a:ext cx="452437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803050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7586663" y="2325688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V="1">
            <a:off x="4365625" y="4740275"/>
            <a:ext cx="3167063" cy="6953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929132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7586663" y="2325688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4119563" y="2532063"/>
            <a:ext cx="32956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45" name="Group 37"/>
          <p:cNvGrpSpPr>
            <a:grpSpLocks/>
          </p:cNvGrpSpPr>
          <p:nvPr/>
        </p:nvGrpSpPr>
        <p:grpSpPr bwMode="auto">
          <a:xfrm>
            <a:off x="6088063" y="2287588"/>
            <a:ext cx="630237" cy="534987"/>
            <a:chOff x="3835" y="1441"/>
            <a:chExt cx="397" cy="337"/>
          </a:xfrm>
        </p:grpSpPr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>
              <a:off x="3866" y="1445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 flipH="1">
              <a:off x="3835" y="1441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4131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381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Graph terminology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38862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Adjacent nodes</a:t>
            </a:r>
            <a:r>
              <a:rPr lang="en-US" altLang="en-US">
                <a:cs typeface="Times New Roman" panose="02020603050405020304" pitchFamily="18" charset="0"/>
              </a:rPr>
              <a:t>: two nodes are adjacent if they are connected by an edge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u="sng">
              <a:cs typeface="Times New Roman" panose="02020603050405020304" pitchFamily="18" charset="0"/>
            </a:endParaRPr>
          </a:p>
          <a:p>
            <a:endParaRPr lang="en-US" altLang="en-US" u="sng">
              <a:cs typeface="Times New Roman" panose="02020603050405020304" pitchFamily="18" charset="0"/>
            </a:endParaRPr>
          </a:p>
          <a:p>
            <a:r>
              <a:rPr lang="en-US" altLang="en-US" u="sng">
                <a:cs typeface="Times New Roman" panose="02020603050405020304" pitchFamily="18" charset="0"/>
              </a:rPr>
              <a:t>Path</a:t>
            </a:r>
            <a:r>
              <a:rPr lang="en-US" altLang="en-US">
                <a:cs typeface="Times New Roman" panose="02020603050405020304" pitchFamily="18" charset="0"/>
              </a:rPr>
              <a:t>: a sequence of vertices that connect two nodes in a graph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u="sng">
                <a:cs typeface="Times New Roman" panose="02020603050405020304" pitchFamily="18" charset="0"/>
              </a:rPr>
              <a:t>Complete graph</a:t>
            </a:r>
            <a:r>
              <a:rPr lang="en-US" altLang="en-US">
                <a:cs typeface="Times New Roman" panose="02020603050405020304" pitchFamily="18" charset="0"/>
              </a:rPr>
              <a:t>: a graph in which every vertex is directly connected to every other vertex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6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2438400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257800" y="2895600"/>
            <a:ext cx="2397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5 is adjacent</a:t>
            </a:r>
            <a:r>
              <a:rPr lang="en-US" altLang="en-US">
                <a:solidFill>
                  <a:srgbClr val="FF9933"/>
                </a:solidFill>
              </a:rPr>
              <a:t> to</a:t>
            </a:r>
            <a:r>
              <a:rPr lang="en-US" altLang="en-US">
                <a:solidFill>
                  <a:schemeClr val="bg1"/>
                </a:solidFill>
              </a:rPr>
              <a:t> 7</a:t>
            </a:r>
          </a:p>
          <a:p>
            <a:r>
              <a:rPr lang="en-US" altLang="en-US">
                <a:solidFill>
                  <a:schemeClr val="bg1"/>
                </a:solidFill>
              </a:rPr>
              <a:t>7 is adjacent </a:t>
            </a:r>
            <a:r>
              <a:rPr lang="en-US" altLang="en-US">
                <a:solidFill>
                  <a:srgbClr val="FF9933"/>
                </a:solidFill>
              </a:rPr>
              <a:t>from</a:t>
            </a:r>
            <a:r>
              <a:rPr lang="en-US" altLang="en-US">
                <a:solidFill>
                  <a:schemeClr val="bg1"/>
                </a:solidFill>
              </a:rPr>
              <a:t>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 flipV="1">
            <a:off x="1109663" y="2586038"/>
            <a:ext cx="6400800" cy="1878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783263" y="309562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034595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V="1">
            <a:off x="2978150" y="2532063"/>
            <a:ext cx="4565650" cy="18145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5772150" y="31908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27959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V="1">
            <a:off x="4887913" y="2586038"/>
            <a:ext cx="2622550" cy="186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7575550" y="2325688"/>
            <a:ext cx="4746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83340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7575550" y="2325688"/>
            <a:ext cx="4746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 flipH="1">
            <a:off x="7804150" y="4235450"/>
            <a:ext cx="11113" cy="287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753152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V="1">
            <a:off x="4727575" y="5029200"/>
            <a:ext cx="2900363" cy="417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01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4119563" y="2532063"/>
            <a:ext cx="32956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92" name="Group 40"/>
          <p:cNvGrpSpPr>
            <a:grpSpLocks/>
          </p:cNvGrpSpPr>
          <p:nvPr/>
        </p:nvGrpSpPr>
        <p:grpSpPr bwMode="auto">
          <a:xfrm>
            <a:off x="6088063" y="2287588"/>
            <a:ext cx="630237" cy="534987"/>
            <a:chOff x="3835" y="1441"/>
            <a:chExt cx="397" cy="337"/>
          </a:xfrm>
        </p:grpSpPr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3866" y="1445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 flipH="1">
              <a:off x="3835" y="1441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4694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 flipV="1">
            <a:off x="4887913" y="2586038"/>
            <a:ext cx="2622550" cy="186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14" name="Group 38"/>
          <p:cNvGrpSpPr>
            <a:grpSpLocks/>
          </p:cNvGrpSpPr>
          <p:nvPr/>
        </p:nvGrpSpPr>
        <p:grpSpPr bwMode="auto">
          <a:xfrm>
            <a:off x="6376988" y="2960688"/>
            <a:ext cx="630237" cy="534987"/>
            <a:chOff x="4017" y="1865"/>
            <a:chExt cx="397" cy="337"/>
          </a:xfrm>
        </p:grpSpPr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>
              <a:off x="4048" y="1869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 flipH="1">
              <a:off x="4017" y="1865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3510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V="1">
            <a:off x="6542088" y="2606675"/>
            <a:ext cx="1085850" cy="1728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575550" y="2325688"/>
            <a:ext cx="4746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50227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7575550" y="2325688"/>
            <a:ext cx="4746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H="1">
            <a:off x="7804150" y="4235450"/>
            <a:ext cx="11113" cy="287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611701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66950" y="5154613"/>
            <a:ext cx="2862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V="1">
            <a:off x="5122863" y="5040313"/>
            <a:ext cx="2495550" cy="3952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1848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6781800" cy="1676400"/>
          </a:xfrm>
        </p:spPr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What is the number of edges in a complete directed graph with N vertices? 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</a:t>
            </a:r>
            <a:r>
              <a:rPr lang="en-US" altLang="en-US" sz="2400" i="1">
                <a:cs typeface="Times New Roman" panose="02020603050405020304" pitchFamily="18" charset="0"/>
              </a:rPr>
              <a:t>N * (N-1)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  <a:noFill/>
          <a:ln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Graph terminology (cont.)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365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4495800" cy="431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752600" y="3124200"/>
          <a:ext cx="1676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4" imgW="977760" imgH="457200" progId="Equation.DSMT4">
                  <p:embed/>
                </p:oleObj>
              </mc:Choice>
              <mc:Fallback>
                <p:oleObj name="Equation" r:id="rId4" imgW="9777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1676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266950" y="5154613"/>
            <a:ext cx="2862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V="1">
            <a:off x="2293938" y="2586038"/>
            <a:ext cx="5216525" cy="746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13" name="Group 41"/>
          <p:cNvGrpSpPr>
            <a:grpSpLocks/>
          </p:cNvGrpSpPr>
          <p:nvPr/>
        </p:nvGrpSpPr>
        <p:grpSpPr bwMode="auto">
          <a:xfrm>
            <a:off x="6259513" y="2524125"/>
            <a:ext cx="630237" cy="534988"/>
            <a:chOff x="3943" y="1590"/>
            <a:chExt cx="397" cy="337"/>
          </a:xfrm>
        </p:grpSpPr>
        <p:sp>
          <p:nvSpPr>
            <p:cNvPr id="28711" name="Line 39"/>
            <p:cNvSpPr>
              <a:spLocks noChangeShapeType="1"/>
            </p:cNvSpPr>
            <p:nvPr/>
          </p:nvSpPr>
          <p:spPr bwMode="auto">
            <a:xfrm>
              <a:off x="3974" y="159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Line 40"/>
            <p:cNvSpPr>
              <a:spLocks noChangeShapeType="1"/>
            </p:cNvSpPr>
            <p:nvPr/>
          </p:nvSpPr>
          <p:spPr bwMode="auto">
            <a:xfrm flipH="1">
              <a:off x="3943" y="159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394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66950" y="5154613"/>
            <a:ext cx="2862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2978150" y="2532063"/>
            <a:ext cx="4565650" cy="18145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37" name="Group 41"/>
          <p:cNvGrpSpPr>
            <a:grpSpLocks/>
          </p:cNvGrpSpPr>
          <p:nvPr/>
        </p:nvGrpSpPr>
        <p:grpSpPr bwMode="auto">
          <a:xfrm>
            <a:off x="6494463" y="2597150"/>
            <a:ext cx="630237" cy="534988"/>
            <a:chOff x="4091" y="1636"/>
            <a:chExt cx="397" cy="337"/>
          </a:xfrm>
        </p:grpSpPr>
        <p:sp>
          <p:nvSpPr>
            <p:cNvPr id="29735" name="Line 39"/>
            <p:cNvSpPr>
              <a:spLocks noChangeShapeType="1"/>
            </p:cNvSpPr>
            <p:nvPr/>
          </p:nvSpPr>
          <p:spPr bwMode="auto">
            <a:xfrm>
              <a:off x="4122" y="1640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 flipH="1">
              <a:off x="4091" y="1636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9224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2266950" y="5154613"/>
            <a:ext cx="2862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7607300" y="4773613"/>
            <a:ext cx="428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7805738" y="3787775"/>
            <a:ext cx="0" cy="6270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71624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7607300" y="4773613"/>
            <a:ext cx="428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V="1">
            <a:off x="5484813" y="5040313"/>
            <a:ext cx="2133600" cy="341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1885950" y="5154613"/>
            <a:ext cx="3624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99964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7607300" y="4773613"/>
            <a:ext cx="428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1885950" y="5154613"/>
            <a:ext cx="3624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 flipV="1">
            <a:off x="2293938" y="2586038"/>
            <a:ext cx="5216525" cy="746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09" name="Group 41"/>
          <p:cNvGrpSpPr>
            <a:grpSpLocks/>
          </p:cNvGrpSpPr>
          <p:nvPr/>
        </p:nvGrpSpPr>
        <p:grpSpPr bwMode="auto">
          <a:xfrm>
            <a:off x="6259513" y="2524125"/>
            <a:ext cx="630237" cy="534988"/>
            <a:chOff x="3943" y="1590"/>
            <a:chExt cx="397" cy="337"/>
          </a:xfrm>
        </p:grpSpPr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3974" y="159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H="1">
              <a:off x="3943" y="159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708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7607300" y="4773613"/>
            <a:ext cx="428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1885950" y="5154613"/>
            <a:ext cx="3624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5761038" y="30734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 flipV="1">
            <a:off x="1109663" y="2586038"/>
            <a:ext cx="6400800" cy="1878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6429375" y="2620963"/>
            <a:ext cx="630238" cy="534987"/>
            <a:chOff x="4050" y="1651"/>
            <a:chExt cx="397" cy="337"/>
          </a:xfrm>
        </p:grpSpPr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4081" y="1655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 flipH="1">
              <a:off x="4050" y="1651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54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7618413" y="4773613"/>
            <a:ext cx="406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7805738" y="3306763"/>
            <a:ext cx="0" cy="11080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1885950" y="5154613"/>
            <a:ext cx="3624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</a:t>
            </a: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05217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7618413" y="4773613"/>
            <a:ext cx="406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V="1">
            <a:off x="5965825" y="5040313"/>
            <a:ext cx="1652588" cy="3635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1519238" y="5154613"/>
            <a:ext cx="4357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361529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7618413" y="4773613"/>
            <a:ext cx="406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1519238" y="5154613"/>
            <a:ext cx="4357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 flipV="1">
            <a:off x="2293938" y="2586038"/>
            <a:ext cx="5216525" cy="746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5" name="Group 41"/>
          <p:cNvGrpSpPr>
            <a:grpSpLocks/>
          </p:cNvGrpSpPr>
          <p:nvPr/>
        </p:nvGrpSpPr>
        <p:grpSpPr bwMode="auto">
          <a:xfrm>
            <a:off x="6259513" y="2524125"/>
            <a:ext cx="630237" cy="534988"/>
            <a:chOff x="3943" y="1590"/>
            <a:chExt cx="397" cy="337"/>
          </a:xfrm>
        </p:grpSpPr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3974" y="159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 flipH="1">
              <a:off x="3943" y="159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9815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7618413" y="4773613"/>
            <a:ext cx="406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1519238" y="5154613"/>
            <a:ext cx="4357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flipV="1">
            <a:off x="5837238" y="2586038"/>
            <a:ext cx="1673225" cy="7572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29" name="Group 41"/>
          <p:cNvGrpSpPr>
            <a:grpSpLocks/>
          </p:cNvGrpSpPr>
          <p:nvPr/>
        </p:nvGrpSpPr>
        <p:grpSpPr bwMode="auto">
          <a:xfrm>
            <a:off x="6600825" y="2651125"/>
            <a:ext cx="630238" cy="534988"/>
            <a:chOff x="4158" y="1670"/>
            <a:chExt cx="397" cy="337"/>
          </a:xfrm>
        </p:grpSpPr>
        <p:sp>
          <p:nvSpPr>
            <p:cNvPr id="37927" name="Line 39"/>
            <p:cNvSpPr>
              <a:spLocks noChangeShapeType="1"/>
            </p:cNvSpPr>
            <p:nvPr/>
          </p:nvSpPr>
          <p:spPr bwMode="auto">
            <a:xfrm>
              <a:off x="4189" y="167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8" name="Line 40"/>
            <p:cNvSpPr>
              <a:spLocks noChangeShapeType="1"/>
            </p:cNvSpPr>
            <p:nvPr/>
          </p:nvSpPr>
          <p:spPr bwMode="auto">
            <a:xfrm flipH="1">
              <a:off x="4158" y="167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3387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524000"/>
          </a:xfrm>
        </p:spPr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What is the number of edges in a complete undirected graph with N vertices? 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>
                <a:ea typeface="MS Mincho" charset="-128"/>
              </a:rPr>
              <a:t>		</a:t>
            </a:r>
            <a:r>
              <a:rPr lang="en-US" altLang="en-US" sz="2400" i="1">
                <a:ea typeface="MS Mincho" charset="-128"/>
              </a:rPr>
              <a:t>N * (N-1) / 2</a:t>
            </a:r>
            <a:endParaRPr lang="en-US" altLang="en-US" sz="280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noFill/>
          <a:ln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Graph terminology (cont.)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752600" y="2971800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3" imgW="977760" imgH="457200" progId="Equation.DSMT4">
                  <p:embed/>
                </p:oleObj>
              </mc:Choice>
              <mc:Fallback>
                <p:oleObj name="Equation" r:id="rId3" imgW="97776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121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86000"/>
            <a:ext cx="4114800" cy="4397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7794625" y="2859088"/>
            <a:ext cx="0" cy="1524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1519238" y="5154613"/>
            <a:ext cx="4357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</a:t>
            </a:r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22078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7573963" y="2324100"/>
            <a:ext cx="4778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 flipV="1">
            <a:off x="6232525" y="5040313"/>
            <a:ext cx="1385888" cy="4159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1109663" y="5154613"/>
            <a:ext cx="517683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   G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77008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7573963" y="2324100"/>
            <a:ext cx="4778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1109663" y="5154613"/>
            <a:ext cx="517683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   G</a:t>
            </a:r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flipV="1">
            <a:off x="5837238" y="2586038"/>
            <a:ext cx="1673225" cy="7572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01" name="Group 41"/>
          <p:cNvGrpSpPr>
            <a:grpSpLocks/>
          </p:cNvGrpSpPr>
          <p:nvPr/>
        </p:nvGrpSpPr>
        <p:grpSpPr bwMode="auto">
          <a:xfrm>
            <a:off x="6600825" y="2651125"/>
            <a:ext cx="630238" cy="534988"/>
            <a:chOff x="4158" y="1670"/>
            <a:chExt cx="397" cy="337"/>
          </a:xfrm>
        </p:grpSpPr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>
              <a:off x="4189" y="167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 flipH="1">
              <a:off x="4158" y="167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3198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1109663" y="5154613"/>
            <a:ext cx="517683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   G</a:t>
            </a:r>
          </a:p>
        </p:txBody>
      </p:sp>
    </p:spTree>
    <p:extLst>
      <p:ext uri="{BB962C8B-B14F-4D97-AF65-F5344CB8AC3E}">
        <p14:creationId xmlns:p14="http://schemas.microsoft.com/office/powerpoint/2010/main" val="3681677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154113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Time and Space Complexity</a:t>
            </a:r>
            <a:br>
              <a:rPr lang="en-US" altLang="en-US"/>
            </a:br>
            <a:r>
              <a:rPr lang="en-US" altLang="en-US"/>
              <a:t>for Breadth-First Search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24150"/>
            <a:ext cx="7772400" cy="3371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Time Complexity</a:t>
            </a:r>
          </a:p>
          <a:p>
            <a:pPr lvl="1"/>
            <a:r>
              <a:rPr lang="en-US" altLang="en-US"/>
              <a:t>Adjacency Lists</a:t>
            </a:r>
          </a:p>
          <a:p>
            <a:pPr lvl="2"/>
            <a:r>
              <a:rPr lang="en-US" altLang="en-US"/>
              <a:t>Each node is added to queue once</a:t>
            </a:r>
          </a:p>
          <a:p>
            <a:pPr lvl="2"/>
            <a:r>
              <a:rPr lang="en-US" altLang="en-US"/>
              <a:t>Each node is checked for each incoming edge</a:t>
            </a:r>
          </a:p>
          <a:p>
            <a:pPr lvl="2"/>
            <a:r>
              <a:rPr lang="en-US" altLang="en-US"/>
              <a:t>O (v + e)</a:t>
            </a:r>
          </a:p>
          <a:p>
            <a:pPr lvl="1"/>
            <a:r>
              <a:rPr lang="en-US" altLang="en-US"/>
              <a:t>Adjacency Matrix</a:t>
            </a:r>
          </a:p>
          <a:p>
            <a:pPr lvl="2"/>
            <a:r>
              <a:rPr lang="en-US" altLang="en-US"/>
              <a:t>Have to check all entries in matrix: 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081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681288"/>
            <a:ext cx="7772400" cy="3414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Space Complexity</a:t>
            </a:r>
          </a:p>
          <a:p>
            <a:pPr lvl="1"/>
            <a:r>
              <a:rPr lang="en-US" altLang="en-US"/>
              <a:t>Queue to handle unexplored nodes</a:t>
            </a:r>
          </a:p>
          <a:p>
            <a:pPr lvl="2"/>
            <a:r>
              <a:rPr lang="en-US" altLang="en-US"/>
              <a:t>Worst case: all nodes put on queue (if all are adjacent to first node) </a:t>
            </a:r>
          </a:p>
          <a:p>
            <a:pPr lvl="2"/>
            <a:r>
              <a:rPr lang="en-US" altLang="en-US" sz="2800"/>
              <a:t>O(n)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95325" y="11541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Time and Space Complexity</a:t>
            </a:r>
            <a:b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for Breadth-First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149926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" y="1066800"/>
            <a:ext cx="827631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Single-source shortest-path problem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There are multiple paths from a source vertex to a destination vertex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i="1" u="sng">
                <a:cs typeface="Times New Roman" panose="02020603050405020304" pitchFamily="18" charset="0"/>
              </a:rPr>
              <a:t>Shortest path</a:t>
            </a:r>
            <a:r>
              <a:rPr lang="en-US" altLang="en-US" u="sng">
                <a:cs typeface="Times New Roman" panose="02020603050405020304" pitchFamily="18" charset="0"/>
              </a:rPr>
              <a:t>:</a:t>
            </a:r>
            <a:r>
              <a:rPr lang="en-US" altLang="en-US">
                <a:cs typeface="Times New Roman" panose="02020603050405020304" pitchFamily="18" charset="0"/>
              </a:rPr>
              <a:t> the path whose total weight (i.e., sum of edge weights) is minimum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Examples: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Austin-&gt;Houston-&gt;Atlanta-&gt;Washington:     1560 miles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Austin-&gt;Dallas-&gt;Denver-&gt;Atlanta-&gt;Washington: 2980 miles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Common algorithms: </a:t>
            </a:r>
            <a:r>
              <a:rPr lang="en-US" altLang="en-US" i="1">
                <a:cs typeface="Times New Roman" panose="02020603050405020304" pitchFamily="18" charset="0"/>
              </a:rPr>
              <a:t>Dijkstra's</a:t>
            </a:r>
            <a:r>
              <a:rPr lang="en-US" altLang="en-US">
                <a:cs typeface="Times New Roman" panose="02020603050405020304" pitchFamily="18" charset="0"/>
              </a:rPr>
              <a:t> algorithm, </a:t>
            </a:r>
            <a:r>
              <a:rPr lang="en-US" altLang="en-US" i="1">
                <a:cs typeface="Times New Roman" panose="02020603050405020304" pitchFamily="18" charset="0"/>
              </a:rPr>
              <a:t>Bellman-Ford</a:t>
            </a:r>
            <a:r>
              <a:rPr lang="en-US" altLang="en-US">
                <a:cs typeface="Times New Roman" panose="02020603050405020304" pitchFamily="18" charset="0"/>
              </a:rPr>
              <a:t> algorithm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ea typeface="MS Mincho" charset="-128"/>
              </a:rPr>
              <a:t>BFS can be used to solve the shortest graph problem when the graph is </a:t>
            </a:r>
            <a:r>
              <a:rPr lang="en-US" altLang="en-US" u="sng">
                <a:effectLst>
                  <a:outerShdw blurRad="38100" dist="38100" dir="2700000" algn="tl">
                    <a:srgbClr val="000000"/>
                  </a:outerShdw>
                </a:effectLst>
                <a:ea typeface="MS Mincho" charset="-128"/>
              </a:rPr>
              <a:t>weightless</a:t>
            </a:r>
            <a:r>
              <a:rPr lang="en-US" altLang="en-US">
                <a:ea typeface="MS Mincho" charset="-128"/>
              </a:rPr>
              <a:t> or all the weights are the same</a:t>
            </a:r>
            <a:r>
              <a:rPr lang="en-US" altLang="en-US"/>
              <a:t> </a:t>
            </a:r>
          </a:p>
          <a:p>
            <a:pPr lvl="4">
              <a:buFontTx/>
              <a:buChar char=" "/>
            </a:pPr>
            <a:r>
              <a:rPr lang="en-US" altLang="en-US" sz="2400"/>
              <a:t>(mark vertices before Enqueue)</a:t>
            </a: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1143000"/>
          </a:xfrm>
          <a:noFill/>
          <a:ln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Single-source shortest-path problem (cont.)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narySearchTrees">
  <a:themeElements>
    <a:clrScheme name="BinarySearchTree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inarySearch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inarySearchTre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SearchTre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2">
  <a:themeElements>
    <a:clrScheme name="">
      <a:dk1>
        <a:srgbClr val="006C62"/>
      </a:dk1>
      <a:lt1>
        <a:srgbClr val="FFFFFF"/>
      </a:lt1>
      <a:dk2>
        <a:srgbClr val="00B7A5"/>
      </a:dk2>
      <a:lt2>
        <a:srgbClr val="F39FD1"/>
      </a:lt2>
      <a:accent1>
        <a:srgbClr val="FE9B03"/>
      </a:accent1>
      <a:accent2>
        <a:srgbClr val="B760F9"/>
      </a:accent2>
      <a:accent3>
        <a:srgbClr val="AAD8CF"/>
      </a:accent3>
      <a:accent4>
        <a:srgbClr val="DADADA"/>
      </a:accent4>
      <a:accent5>
        <a:srgbClr val="FECBAA"/>
      </a:accent5>
      <a:accent6>
        <a:srgbClr val="A656E2"/>
      </a:accent6>
      <a:hlink>
        <a:srgbClr val="D93192"/>
      </a:hlink>
      <a:folHlink>
        <a:srgbClr val="8CF4EA"/>
      </a:folHlink>
    </a:clrScheme>
    <a:fontScheme name="untitled 2">
      <a:majorFont>
        <a:latin typeface="Time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untitled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2" id="{94ED7764-C082-4EF7-B744-F18C75A88510}" vid="{BFE6B488-04C5-410F-AA57-F02C46AF4E52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gg</Template>
  <TotalTime>0</TotalTime>
  <Words>2450</Words>
  <Application>Microsoft Office PowerPoint</Application>
  <PresentationFormat>Ekran Gösterisi (4:3)</PresentationFormat>
  <Paragraphs>1266</Paragraphs>
  <Slides>98</Slides>
  <Notes>40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2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98</vt:i4>
      </vt:variant>
    </vt:vector>
  </HeadingPairs>
  <TitlesOfParts>
    <vt:vector size="110" baseType="lpstr">
      <vt:lpstr>Arial</vt:lpstr>
      <vt:lpstr>Calibri</vt:lpstr>
      <vt:lpstr>Courier New</vt:lpstr>
      <vt:lpstr>Helvetica</vt:lpstr>
      <vt:lpstr>Monotype Sorts</vt:lpstr>
      <vt:lpstr>MS Mincho</vt:lpstr>
      <vt:lpstr>Sitka Small</vt:lpstr>
      <vt:lpstr>Times</vt:lpstr>
      <vt:lpstr>Times New Roman</vt:lpstr>
      <vt:lpstr>BinarySearchTrees</vt:lpstr>
      <vt:lpstr>Tema2</vt:lpstr>
      <vt:lpstr>Equation</vt:lpstr>
      <vt:lpstr>CSE214 – Analysis of Algorithms PhD Furkan Gözükara, Toros University https://github.com/FurkanGozukara/Analysis-of-Algorithms-2019  </vt:lpstr>
      <vt:lpstr>What is a graph?</vt:lpstr>
      <vt:lpstr>Formal definition of graphs</vt:lpstr>
      <vt:lpstr>Directed vs. undirected graphs</vt:lpstr>
      <vt:lpstr>Directed vs. undirected graphs (cont.)</vt:lpstr>
      <vt:lpstr>Trees vs graphs</vt:lpstr>
      <vt:lpstr>Graph terminology</vt:lpstr>
      <vt:lpstr>Graph terminology (cont.)</vt:lpstr>
      <vt:lpstr>Graph terminology (cont.)</vt:lpstr>
      <vt:lpstr>Graph terminology (cont.)</vt:lpstr>
      <vt:lpstr>Graph implementation</vt:lpstr>
      <vt:lpstr>Array-based implementation</vt:lpstr>
      <vt:lpstr>Graph implementation (cont.)</vt:lpstr>
      <vt:lpstr>Linked-list implementation </vt:lpstr>
      <vt:lpstr>Adjacency matrix vs. adjacency list representation </vt:lpstr>
      <vt:lpstr>Graph searching </vt:lpstr>
      <vt:lpstr>Depth-First-Search (DFS)</vt:lpstr>
      <vt:lpstr>What is a Stack?</vt:lpstr>
      <vt:lpstr>Breadth-First-Searching (BFS)</vt:lpstr>
      <vt:lpstr> </vt:lpstr>
      <vt:lpstr>Search vs Traversal</vt:lpstr>
      <vt:lpstr>Depth-first Search</vt:lpstr>
      <vt:lpstr>Pseudo-Code for 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Time and Space Complexity for Depth-First Search</vt:lpstr>
      <vt:lpstr>PowerPoint Sunusu</vt:lpstr>
      <vt:lpstr> </vt:lpstr>
      <vt:lpstr>Breadth-first Search</vt:lpstr>
      <vt:lpstr>Pseudo-Code for 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Time and Space Complexity for Breadth-First Search</vt:lpstr>
      <vt:lpstr>PowerPoint Sunusu</vt:lpstr>
      <vt:lpstr>PowerPoint Sunusu</vt:lpstr>
      <vt:lpstr>Single-source shortest-path problem</vt:lpstr>
      <vt:lpstr>Single-source shortest-path problem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2018-05-07T11:37:15Z</dcterms:created>
  <dcterms:modified xsi:type="dcterms:W3CDTF">2019-05-10T07:53:09Z</dcterms:modified>
</cp:coreProperties>
</file>