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314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5" r:id="rId53"/>
    <p:sldId id="310" r:id="rId54"/>
    <p:sldId id="311" r:id="rId55"/>
    <p:sldId id="312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640" autoAdjust="0"/>
  </p:normalViewPr>
  <p:slideViewPr>
    <p:cSldViewPr>
      <p:cViewPr varScale="1">
        <p:scale>
          <a:sx n="71" d="100"/>
          <a:sy n="71" d="100"/>
        </p:scale>
        <p:origin x="1795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D736-6DE0-4DE6-99D8-83E812ED617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3E8D-DE9B-4410-BB0D-E86DC0CF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</a:t>
            </a:r>
            <a:r>
              <a:rPr lang="en-US" dirty="0" err="1" smtClean="0"/>
              <a:t>yinele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özlü</a:t>
            </a:r>
            <a:r>
              <a:rPr lang="en-US" baseline="0" dirty="0" smtClean="0"/>
              <a:t> , liberal </a:t>
            </a:r>
            <a:r>
              <a:rPr lang="en-US" baseline="0" dirty="0" err="1" smtClean="0"/>
              <a:t>özgürce</a:t>
            </a:r>
            <a:r>
              <a:rPr lang="en-US" baseline="0" dirty="0" smtClean="0"/>
              <a:t> , indentation </a:t>
            </a:r>
            <a:r>
              <a:rPr lang="en-US" baseline="0" dirty="0" err="1" smtClean="0"/>
              <a:t>girinti</a:t>
            </a:r>
            <a:r>
              <a:rPr lang="en-US" baseline="0" dirty="0" smtClean="0"/>
              <a:t> , omission </a:t>
            </a:r>
            <a:r>
              <a:rPr lang="en-US" baseline="0" dirty="0" err="1" smtClean="0"/>
              <a:t>ihmal</a:t>
            </a:r>
            <a:r>
              <a:rPr lang="en-US" baseline="0" dirty="0" smtClean="0"/>
              <a:t> , pseudo </a:t>
            </a:r>
            <a:r>
              <a:rPr lang="en-US" baseline="0" dirty="0" err="1" smtClean="0"/>
              <a:t>sözde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Constitute </a:t>
            </a:r>
            <a:r>
              <a:rPr lang="en-US" dirty="0" err="1" smtClean="0"/>
              <a:t>teşkil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752" y="2351024"/>
            <a:ext cx="3959225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7" y="2294155"/>
            <a:ext cx="369062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3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furkangozukar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Introduction </a:t>
            </a:r>
            <a:r>
              <a:rPr lang="en-US" sz="5400" spc="-5" dirty="0">
                <a:latin typeface="Times New Roman"/>
                <a:cs typeface="Times New Roman"/>
              </a:rPr>
              <a:t>to Analysis of Algorithms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7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Pseudo-code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759015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Express algorithms to humans in a </a:t>
            </a:r>
            <a:r>
              <a:rPr sz="2800" spc="-10" dirty="0">
                <a:latin typeface="Times New Roman"/>
                <a:cs typeface="Times New Roman"/>
              </a:rPr>
              <a:t>clear  </a:t>
            </a:r>
            <a:r>
              <a:rPr sz="2800" spc="-5" dirty="0">
                <a:latin typeface="Times New Roman"/>
                <a:cs typeface="Times New Roman"/>
              </a:rPr>
              <a:t>and concise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Liberal </a:t>
            </a:r>
            <a:r>
              <a:rPr sz="2800" dirty="0">
                <a:latin typeface="Times New Roman"/>
                <a:cs typeface="Times New Roman"/>
              </a:rPr>
              <a:t>use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Omission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handling and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details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needed in </a:t>
            </a:r>
            <a:r>
              <a:rPr sz="2400" i="1" spc="-20" dirty="0">
                <a:latin typeface="Times New Roman"/>
                <a:cs typeface="Times New Roman"/>
              </a:rPr>
              <a:t>real</a:t>
            </a:r>
            <a:r>
              <a:rPr sz="2400" i="1" spc="-15" dirty="0">
                <a:latin typeface="Times New Roman"/>
                <a:cs typeface="Times New Roman"/>
              </a:rPr>
              <a:t> programs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24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Algorithm: Insertion </a:t>
            </a:r>
            <a:r>
              <a:rPr sz="3200" dirty="0" smtClean="0">
                <a:solidFill>
                  <a:srgbClr val="000000"/>
                </a:solidFill>
              </a:rPr>
              <a:t>Sort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4473448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>
                <a:solidFill>
                  <a:srgbClr val="3366FF"/>
                </a:solidFill>
              </a:rPr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>
                <a:solidFill>
                  <a:srgbClr val="B7B7D4"/>
                </a:solidFill>
              </a:rPr>
              <a:t>3.	</a:t>
            </a: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j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>
                <a:solidFill>
                  <a:srgbClr val="B7B7D4"/>
                </a:solidFill>
              </a:rPr>
              <a:t>4.</a:t>
            </a:r>
            <a:r>
              <a:rPr lang="en-US" dirty="0" smtClean="0">
                <a:solidFill>
                  <a:srgbClr val="B7B7D4"/>
                </a:solidFill>
              </a:rPr>
              <a:t> </a:t>
            </a:r>
            <a:r>
              <a:rPr b="1" spc="-5" dirty="0" smtClean="0">
                <a:solidFill>
                  <a:srgbClr val="B7B7D4"/>
                </a:solidFill>
                <a:latin typeface="Times New Roman"/>
                <a:cs typeface="Times New Roman"/>
              </a:rPr>
              <a:t>while </a:t>
            </a:r>
            <a:r>
              <a:rPr spc="-5" dirty="0" err="1">
                <a:solidFill>
                  <a:srgbClr val="B7B7D4"/>
                </a:solidFill>
              </a:rPr>
              <a:t>i</a:t>
            </a:r>
            <a:r>
              <a:rPr spc="-5" dirty="0">
                <a:solidFill>
                  <a:srgbClr val="B7B7D4"/>
                </a:solidFill>
              </a:rPr>
              <a:t> </a:t>
            </a:r>
            <a:r>
              <a:rPr spc="-5" dirty="0" smtClean="0">
                <a:solidFill>
                  <a:srgbClr val="B7B7D4"/>
                </a:solidFill>
              </a:rPr>
              <a:t>&gt; </a:t>
            </a:r>
            <a:r>
              <a:rPr spc="-5" dirty="0">
                <a:solidFill>
                  <a:srgbClr val="B7B7D4"/>
                </a:solidFill>
              </a:rPr>
              <a:t>0 </a:t>
            </a: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B7B7D4"/>
                </a:solidFill>
              </a:rPr>
              <a:t>A[i] &gt;</a:t>
            </a:r>
            <a:r>
              <a:rPr spc="-160" dirty="0">
                <a:solidFill>
                  <a:srgbClr val="B7B7D4"/>
                </a:solidFill>
              </a:rPr>
              <a:t> </a:t>
            </a:r>
            <a:r>
              <a:rPr spc="-5" dirty="0">
                <a:solidFill>
                  <a:srgbClr val="B7B7D4"/>
                </a:solidFill>
              </a:rPr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105" dirty="0">
                <a:solidFill>
                  <a:srgbClr val="B7B7D4"/>
                </a:solidFill>
              </a:rPr>
              <a:t> </a:t>
            </a:r>
            <a:r>
              <a:rPr spc="-20" dirty="0">
                <a:solidFill>
                  <a:srgbClr val="B7B7D4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i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>
                <a:solidFill>
                  <a:srgbClr val="B7B7D4"/>
                </a:solidFill>
              </a:rPr>
              <a:t>7.	</a:t>
            </a: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15" dirty="0">
                <a:solidFill>
                  <a:srgbClr val="B7B7D4"/>
                </a:solidFill>
              </a:rPr>
              <a:t> </a:t>
            </a:r>
            <a:r>
              <a:rPr dirty="0">
                <a:solidFill>
                  <a:srgbClr val="B7B7D4"/>
                </a:solidFill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5064252" y="1959864"/>
            <a:ext cx="5593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2165603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1981200"/>
            <a:ext cx="469900" cy="914400"/>
          </a:xfrm>
          <a:custGeom>
            <a:avLst/>
            <a:gdLst/>
            <a:ahLst/>
            <a:cxnLst/>
            <a:rect l="l" t="t" r="r" b="b"/>
            <a:pathLst>
              <a:path w="469900" h="914400">
                <a:moveTo>
                  <a:pt x="0" y="0"/>
                </a:moveTo>
                <a:lnTo>
                  <a:pt x="74261" y="1995"/>
                </a:lnTo>
                <a:lnTo>
                  <a:pt x="138756" y="7553"/>
                </a:lnTo>
                <a:lnTo>
                  <a:pt x="189617" y="16028"/>
                </a:lnTo>
                <a:lnTo>
                  <a:pt x="234950" y="39154"/>
                </a:lnTo>
                <a:lnTo>
                  <a:pt x="234950" y="418045"/>
                </a:lnTo>
                <a:lnTo>
                  <a:pt x="246928" y="430423"/>
                </a:lnTo>
                <a:lnTo>
                  <a:pt x="280282" y="441171"/>
                </a:lnTo>
                <a:lnTo>
                  <a:pt x="331143" y="449646"/>
                </a:lnTo>
                <a:lnTo>
                  <a:pt x="395638" y="455204"/>
                </a:lnTo>
                <a:lnTo>
                  <a:pt x="469900" y="457200"/>
                </a:lnTo>
                <a:lnTo>
                  <a:pt x="395638" y="459195"/>
                </a:lnTo>
                <a:lnTo>
                  <a:pt x="331143" y="464753"/>
                </a:lnTo>
                <a:lnTo>
                  <a:pt x="280282" y="473228"/>
                </a:lnTo>
                <a:lnTo>
                  <a:pt x="234950" y="496354"/>
                </a:lnTo>
                <a:lnTo>
                  <a:pt x="234950" y="875245"/>
                </a:lnTo>
                <a:lnTo>
                  <a:pt x="222971" y="887623"/>
                </a:lnTo>
                <a:lnTo>
                  <a:pt x="189617" y="898371"/>
                </a:lnTo>
                <a:lnTo>
                  <a:pt x="138756" y="906846"/>
                </a:lnTo>
                <a:lnTo>
                  <a:pt x="74261" y="912404"/>
                </a:lnTo>
                <a:lnTo>
                  <a:pt x="0" y="9144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3250" y="2155952"/>
            <a:ext cx="277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Iterate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24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790" y="2994152"/>
            <a:ext cx="3660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subarray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6243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47716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4259" y="48768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2540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4259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230" y="44419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5105400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0" y="0"/>
                </a:moveTo>
                <a:lnTo>
                  <a:pt x="2362200" y="0"/>
                </a:lnTo>
                <a:lnTo>
                  <a:pt x="2362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08670" y="5737352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8956" y="5241035"/>
            <a:ext cx="640079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5257800"/>
            <a:ext cx="445134" cy="519430"/>
          </a:xfrm>
          <a:custGeom>
            <a:avLst/>
            <a:gdLst/>
            <a:ahLst/>
            <a:cxnLst/>
            <a:rect l="l" t="t" r="r" b="b"/>
            <a:pathLst>
              <a:path w="445134" h="519429">
                <a:moveTo>
                  <a:pt x="0" y="0"/>
                </a:moveTo>
                <a:lnTo>
                  <a:pt x="444931" y="519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794" y="569009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67500" y="0"/>
                </a:moveTo>
                <a:lnTo>
                  <a:pt x="83337" y="86779"/>
                </a:lnTo>
                <a:lnTo>
                  <a:pt x="0" y="57848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3.	</a:t>
            </a: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j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>
                <a:solidFill>
                  <a:srgbClr val="3366FF"/>
                </a:solidFill>
              </a:rPr>
              <a:t>4.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&gt; </a:t>
            </a:r>
            <a:r>
              <a:rPr dirty="0">
                <a:solidFill>
                  <a:srgbClr val="000000"/>
                </a:solidFill>
              </a:rPr>
              <a:t>0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A[i]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i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0" dirty="0"/>
              <a:t> </a:t>
            </a:r>
            <a:r>
              <a:rPr dirty="0"/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2740" y="2689352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 the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that are &gt;</a:t>
            </a:r>
            <a:r>
              <a:rPr sz="240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843" y="4060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830" y="38323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4843" y="49753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9458" y="53956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4776" y="2950464"/>
            <a:ext cx="77419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19458" y="4481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6696" y="4067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29718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78625" y="1509"/>
                </a:lnTo>
                <a:lnTo>
                  <a:pt x="150800" y="5809"/>
                </a:lnTo>
                <a:lnTo>
                  <a:pt x="214468" y="12556"/>
                </a:lnTo>
                <a:lnTo>
                  <a:pt x="267569" y="21407"/>
                </a:lnTo>
                <a:lnTo>
                  <a:pt x="308047" y="32018"/>
                </a:lnTo>
                <a:lnTo>
                  <a:pt x="342900" y="57150"/>
                </a:lnTo>
                <a:lnTo>
                  <a:pt x="342900" y="1047750"/>
                </a:lnTo>
                <a:lnTo>
                  <a:pt x="351956" y="1060852"/>
                </a:lnTo>
                <a:lnTo>
                  <a:pt x="418230" y="1083492"/>
                </a:lnTo>
                <a:lnTo>
                  <a:pt x="471331" y="1092343"/>
                </a:lnTo>
                <a:lnTo>
                  <a:pt x="534999" y="1099090"/>
                </a:lnTo>
                <a:lnTo>
                  <a:pt x="607174" y="1103390"/>
                </a:lnTo>
                <a:lnTo>
                  <a:pt x="685800" y="1104900"/>
                </a:lnTo>
                <a:lnTo>
                  <a:pt x="607174" y="1106409"/>
                </a:lnTo>
                <a:lnTo>
                  <a:pt x="534999" y="1110709"/>
                </a:lnTo>
                <a:lnTo>
                  <a:pt x="471331" y="1117456"/>
                </a:lnTo>
                <a:lnTo>
                  <a:pt x="418230" y="1126307"/>
                </a:lnTo>
                <a:lnTo>
                  <a:pt x="377752" y="1136918"/>
                </a:lnTo>
                <a:lnTo>
                  <a:pt x="342900" y="1162050"/>
                </a:lnTo>
                <a:lnTo>
                  <a:pt x="342900" y="2152650"/>
                </a:lnTo>
                <a:lnTo>
                  <a:pt x="333843" y="2165752"/>
                </a:lnTo>
                <a:lnTo>
                  <a:pt x="267569" y="2188392"/>
                </a:lnTo>
                <a:lnTo>
                  <a:pt x="214468" y="2197243"/>
                </a:lnTo>
                <a:lnTo>
                  <a:pt x="150800" y="2203990"/>
                </a:lnTo>
                <a:lnTo>
                  <a:pt x="78625" y="220829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41620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2859" y="42672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1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2859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956" y="4860035"/>
            <a:ext cx="638555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48768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4" h="444500">
                <a:moveTo>
                  <a:pt x="0" y="0"/>
                </a:moveTo>
                <a:lnTo>
                  <a:pt x="444728" y="44387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597" y="5235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01" y="0"/>
                </a:moveTo>
                <a:lnTo>
                  <a:pt x="85331" y="85293"/>
                </a:lnTo>
                <a:lnTo>
                  <a:pt x="0" y="62915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/>
              <a:t>3.	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j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smtClean="0"/>
              <a:t>&gt; </a:t>
            </a:r>
            <a:r>
              <a:rPr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</a:t>
            </a:r>
            <a:r>
              <a:rPr dirty="0"/>
              <a:t>&gt;</a:t>
            </a:r>
            <a:r>
              <a:rPr spc="-200" dirty="0"/>
              <a:t> </a:t>
            </a:r>
            <a:r>
              <a:rPr dirty="0"/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45" dirty="0"/>
              <a:t> </a:t>
            </a:r>
            <a:r>
              <a:rPr spc="-1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/>
              <a:t>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i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7.	</a:t>
            </a: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4456176" y="5312664"/>
            <a:ext cx="3931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9515" y="5629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5334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279400"/>
                </a:lnTo>
                <a:lnTo>
                  <a:pt x="164377" y="289289"/>
                </a:lnTo>
                <a:lnTo>
                  <a:pt x="197038" y="297362"/>
                </a:lnTo>
                <a:lnTo>
                  <a:pt x="245481" y="302804"/>
                </a:lnTo>
                <a:lnTo>
                  <a:pt x="304800" y="304800"/>
                </a:lnTo>
                <a:lnTo>
                  <a:pt x="245481" y="306795"/>
                </a:lnTo>
                <a:lnTo>
                  <a:pt x="197038" y="312237"/>
                </a:lnTo>
                <a:lnTo>
                  <a:pt x="164377" y="320310"/>
                </a:lnTo>
                <a:lnTo>
                  <a:pt x="152400" y="330200"/>
                </a:lnTo>
                <a:lnTo>
                  <a:pt x="152400" y="584200"/>
                </a:lnTo>
                <a:lnTo>
                  <a:pt x="140422" y="594089"/>
                </a:lnTo>
                <a:lnTo>
                  <a:pt x="107761" y="602162"/>
                </a:lnTo>
                <a:lnTo>
                  <a:pt x="59318" y="607604"/>
                </a:lnTo>
                <a:lnTo>
                  <a:pt x="0" y="6096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5203952"/>
            <a:ext cx="3977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 key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correct</a:t>
            </a:r>
            <a:r>
              <a:rPr sz="240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End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of iter j: </a:t>
            </a: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A[1..j]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is</a:t>
            </a:r>
            <a:r>
              <a:rPr sz="2400" i="1" spc="-1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964" y="3031235"/>
            <a:ext cx="640079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15" y="3048000"/>
            <a:ext cx="446405" cy="594995"/>
          </a:xfrm>
          <a:custGeom>
            <a:avLst/>
            <a:gdLst/>
            <a:ahLst/>
            <a:cxnLst/>
            <a:rect l="l" t="t" r="r" b="b"/>
            <a:pathLst>
              <a:path w="446404" h="594995">
                <a:moveTo>
                  <a:pt x="445884" y="0"/>
                </a:moveTo>
                <a:lnTo>
                  <a:pt x="0" y="594512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15" y="3554882"/>
            <a:ext cx="81280" cy="87630"/>
          </a:xfrm>
          <a:custGeom>
            <a:avLst/>
            <a:gdLst/>
            <a:ahLst/>
            <a:cxnLst/>
            <a:rect l="l" t="t" r="r" b="b"/>
            <a:pathLst>
              <a:path w="81279" h="87629">
                <a:moveTo>
                  <a:pt x="81279" y="53340"/>
                </a:moveTo>
                <a:lnTo>
                  <a:pt x="0" y="87630"/>
                </a:lnTo>
                <a:lnTo>
                  <a:pt x="10159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95658" y="3719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74564" y="4085844"/>
            <a:ext cx="3014472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059" y="41910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8340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059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1001" y="2232152"/>
            <a:ext cx="187071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116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36" y="39349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57" y="23703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2.	</a:t>
            </a:r>
            <a:r>
              <a:rPr sz="2200" spc="-5" dirty="0">
                <a:latin typeface="Times New Roman"/>
                <a:cs typeface="Times New Roman"/>
              </a:rPr>
              <a:t>key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A[j];</a:t>
            </a:r>
            <a:endParaRPr sz="22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3.	</a:t>
            </a: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j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4.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while </a:t>
            </a:r>
            <a:r>
              <a:rPr sz="2200" spc="-5" dirty="0" err="1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&gt; </a:t>
            </a:r>
            <a:r>
              <a:rPr sz="2200" spc="-5" dirty="0">
                <a:latin typeface="Times New Roman"/>
                <a:cs typeface="Times New Roman"/>
              </a:rPr>
              <a:t>0 </a:t>
            </a:r>
            <a:r>
              <a:rPr sz="2200" b="1" spc="-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A[i] &gt;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 dirty="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A[i];</a:t>
            </a:r>
            <a:endParaRPr sz="22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i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latin typeface="Times New Roman"/>
                <a:cs typeface="Times New Roman"/>
              </a:rPr>
              <a:t>endwhile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sz="2200" dirty="0">
                <a:latin typeface="Times New Roman"/>
                <a:cs typeface="Times New Roman"/>
              </a:rPr>
              <a:t>7.	</a:t>
            </a: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latin typeface="Times New Roman"/>
                <a:cs typeface="Times New Roman"/>
              </a:rPr>
              <a:t>endfor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458" y="22714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7003" y="39456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176" y="41818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598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7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13870" y="35814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4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747003" y="22692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176" y="25054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8364" y="2790444"/>
            <a:ext cx="7284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956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742432" y="1895855"/>
            <a:ext cx="9753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4811" y="3572255"/>
            <a:ext cx="99060" cy="917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40" y="4314444"/>
            <a:ext cx="6522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240" y="4575047"/>
            <a:ext cx="80772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99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8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9632" y="5172455"/>
            <a:ext cx="97535" cy="917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8364" y="5305044"/>
            <a:ext cx="118567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2859" y="54102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3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177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1613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j=3?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1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9458" y="51816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04203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73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71500" algn="l"/>
                        </a:tabLst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	&gt;</a:t>
                      </a:r>
                      <a:r>
                        <a:rPr sz="20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717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632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1566671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4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15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95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40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20238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4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5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995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976" y="5553455"/>
            <a:ext cx="536448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3971" y="5507735"/>
            <a:ext cx="673607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05"/>
            <a:ext cx="9143999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866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j=5?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2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12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8364" y="5305044"/>
            <a:ext cx="25572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2859" y="541020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49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58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89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519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8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26794" algn="l"/>
                          <a:tab pos="1483995" algn="l"/>
                          <a:tab pos="19411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&lt;3	&gt;3	&gt;3	&gt;3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5758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89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481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2172335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87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571231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12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84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72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8364" y="5305044"/>
            <a:ext cx="30144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2859" y="54102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21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26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2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1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0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771" y="5507735"/>
            <a:ext cx="673607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6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</a:t>
            </a:r>
            <a:r>
              <a:rPr spc="50" dirty="0">
                <a:solidFill>
                  <a:srgbClr val="424456"/>
                </a:solidFill>
              </a:rPr>
              <a:t>Sort </a:t>
            </a:r>
            <a:r>
              <a:rPr spc="-5" dirty="0">
                <a:solidFill>
                  <a:srgbClr val="424456"/>
                </a:solidFill>
              </a:rPr>
              <a:t>Algorithm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4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777480" cy="444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Times New Roman"/>
                <a:cs typeface="Times New Roman"/>
              </a:rPr>
              <a:t>in-place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rearranged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652780" marR="55244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items stored outside the </a:t>
            </a:r>
            <a:r>
              <a:rPr sz="2400" spc="-260" dirty="0">
                <a:latin typeface="Times New Roman"/>
                <a:cs typeface="Times New Roman"/>
              </a:rPr>
              <a:t>array 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52780" marR="367665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Input array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contains sorted output sequence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spc="-5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Incremental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A[j]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A[1..j]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Running</a:t>
            </a:r>
            <a:r>
              <a:rPr spc="-130" dirty="0">
                <a:solidFill>
                  <a:srgbClr val="424456"/>
                </a:solidFill>
              </a:rPr>
              <a:t> </a:t>
            </a:r>
            <a:r>
              <a:rPr spc="-40" dirty="0">
                <a:solidFill>
                  <a:srgbClr val="424456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6045200" cy="26597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on:</a:t>
            </a: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size </a:t>
            </a:r>
            <a:r>
              <a:rPr sz="2400" dirty="0">
                <a:latin typeface="Times New Roman"/>
                <a:cs typeface="Times New Roman"/>
              </a:rPr>
              <a:t>(e.g., 6 </a:t>
            </a:r>
            <a:r>
              <a:rPr sz="2400" spc="-5" dirty="0">
                <a:latin typeface="Times New Roman"/>
                <a:cs typeface="Times New Roman"/>
              </a:rPr>
              <a:t>elements vs </a:t>
            </a:r>
            <a:r>
              <a:rPr sz="2400" spc="-5" dirty="0" smtClean="0">
                <a:latin typeface="Times New Roman"/>
                <a:cs typeface="Times New Roman"/>
              </a:rPr>
              <a:t>6</a:t>
            </a:r>
            <a:r>
              <a:rPr lang="en-US" sz="2400" spc="-5" dirty="0" smtClean="0">
                <a:latin typeface="Times New Roman"/>
                <a:cs typeface="Times New Roman"/>
              </a:rPr>
              <a:t>,000,000</a:t>
            </a:r>
            <a:r>
              <a:rPr sz="2400" spc="-5" dirty="0" smtClean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elements)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itself </a:t>
            </a:r>
            <a:r>
              <a:rPr sz="2400" dirty="0">
                <a:latin typeface="Times New Roman"/>
                <a:cs typeface="Times New Roman"/>
              </a:rPr>
              <a:t>(e.g., partially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48A"/>
              </a:buClr>
              <a:buFont typeface="Arial"/>
              <a:buChar char="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want </a:t>
            </a:r>
            <a:r>
              <a:rPr sz="2800" i="1" spc="-5" dirty="0">
                <a:latin typeface="Times New Roman"/>
                <a:cs typeface="Times New Roman"/>
              </a:rPr>
              <a:t>upper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bound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6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Kinds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running time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482344"/>
            <a:ext cx="7520305" cy="4373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(Usually)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1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Sometimes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68780" marR="902335" indent="-571500">
              <a:lnSpc>
                <a:spcPct val="104200"/>
              </a:lnSpc>
              <a:spcBef>
                <a:spcPts val="8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average </a:t>
            </a:r>
            <a:r>
              <a:rPr sz="2400" spc="-5" dirty="0">
                <a:latin typeface="Times New Roman"/>
                <a:cs typeface="Times New Roman"/>
              </a:rPr>
              <a:t>time over </a:t>
            </a:r>
            <a:r>
              <a:rPr sz="2400" spc="5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i="1" spc="-5" dirty="0">
                <a:solidFill>
                  <a:srgbClr val="6F6F6F"/>
                </a:solidFill>
                <a:latin typeface="Times New Roman"/>
                <a:cs typeface="Times New Roman"/>
              </a:rPr>
              <a:t>Assumes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statistical distribution of</a:t>
            </a:r>
            <a:r>
              <a:rPr sz="2400" i="1" spc="-15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Case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Rarely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min 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BAD</a:t>
            </a:r>
            <a:r>
              <a:rPr sz="1800" spc="-7" baseline="25462" dirty="0">
                <a:solidFill>
                  <a:srgbClr val="FF6600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Cheat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with </a:t>
            </a:r>
            <a:r>
              <a:rPr sz="2000" u="sng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slow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that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works fast on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some</a:t>
            </a:r>
            <a:r>
              <a:rPr sz="2000" spc="-17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GOOD: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Only for showing bad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lower</a:t>
            </a:r>
            <a:r>
              <a:rPr sz="2000" spc="-16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38086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*Can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modify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(almost) to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have a low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best-case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running</a:t>
            </a:r>
            <a:r>
              <a:rPr sz="2000" spc="-14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38086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28600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678815" algn="l"/>
              </a:tabLst>
            </a:pP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Check whether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constitutes an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output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at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very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beginning of the</a:t>
            </a:r>
            <a:r>
              <a:rPr sz="1600" spc="1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Running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005955" cy="3762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what is its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speed of primitive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machine)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Absolute 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machines)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438086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Asymptotic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Ignore </a:t>
            </a:r>
            <a:r>
              <a:rPr sz="2400" spc="-5" dirty="0">
                <a:latin typeface="Times New Roman"/>
                <a:cs typeface="Times New Roman"/>
              </a:rPr>
              <a:t>machine-dependent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Look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Symbol"/>
                <a:cs typeface="Symbol"/>
              </a:rPr>
              <a:t>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8432"/>
            <a:ext cx="207454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50" dirty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3800" i="1" spc="-1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Notation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72462"/>
            <a:ext cx="6029960" cy="4149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327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Drop low order </a:t>
            </a:r>
            <a:r>
              <a:rPr sz="2800" spc="-10" dirty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marL="332740" marR="2216785" indent="-332740">
              <a:lnSpc>
                <a:spcPct val="1207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leading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  e.g.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+5n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+ 3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+90n</a:t>
            </a:r>
            <a:r>
              <a:rPr sz="2775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-2n+5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Formal explanations in </a:t>
            </a:r>
            <a:r>
              <a:rPr sz="28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next</a:t>
            </a:r>
            <a:r>
              <a:rPr sz="28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808080"/>
                </a:solidFill>
                <a:latin typeface="Times New Roman"/>
                <a:cs typeface="Times New Roman"/>
              </a:rPr>
              <a:t>lecture.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4180" y="26503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4144" y="4587190"/>
            <a:ext cx="5120005" cy="0"/>
          </a:xfrm>
          <a:custGeom>
            <a:avLst/>
            <a:gdLst/>
            <a:ahLst/>
            <a:cxnLst/>
            <a:rect l="l" t="t" r="r" b="b"/>
            <a:pathLst>
              <a:path w="5120005">
                <a:moveTo>
                  <a:pt x="0" y="0"/>
                </a:moveTo>
                <a:lnTo>
                  <a:pt x="51200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32217"/>
            <a:ext cx="7680325" cy="19399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gets large,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2</a:t>
            </a:r>
            <a:r>
              <a:rPr sz="3200" i="1" spc="-2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algorithm runs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faster  than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3</a:t>
            </a:r>
            <a:r>
              <a:rPr sz="3200" i="1" spc="-20" dirty="0">
                <a:latin typeface="Times New Roman"/>
                <a:cs typeface="Times New Roman"/>
              </a:rPr>
              <a:t>)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2481" y="2878424"/>
            <a:ext cx="4225290" cy="1480820"/>
          </a:xfrm>
          <a:custGeom>
            <a:avLst/>
            <a:gdLst/>
            <a:ahLst/>
            <a:cxnLst/>
            <a:rect l="l" t="t" r="r" b="b"/>
            <a:pathLst>
              <a:path w="4225290" h="1480820">
                <a:moveTo>
                  <a:pt x="0" y="1480726"/>
                </a:moveTo>
                <a:lnTo>
                  <a:pt x="85231" y="1404714"/>
                </a:lnTo>
                <a:lnTo>
                  <a:pt x="173507" y="1340863"/>
                </a:lnTo>
                <a:lnTo>
                  <a:pt x="264827" y="1289174"/>
                </a:lnTo>
                <a:lnTo>
                  <a:pt x="359191" y="1246607"/>
                </a:lnTo>
                <a:lnTo>
                  <a:pt x="456599" y="1216202"/>
                </a:lnTo>
                <a:lnTo>
                  <a:pt x="557051" y="1191878"/>
                </a:lnTo>
                <a:lnTo>
                  <a:pt x="657503" y="1173635"/>
                </a:lnTo>
                <a:lnTo>
                  <a:pt x="760999" y="1161473"/>
                </a:lnTo>
                <a:lnTo>
                  <a:pt x="864495" y="1155392"/>
                </a:lnTo>
                <a:lnTo>
                  <a:pt x="971035" y="1152352"/>
                </a:lnTo>
                <a:lnTo>
                  <a:pt x="1077575" y="1149311"/>
                </a:lnTo>
                <a:lnTo>
                  <a:pt x="1184115" y="1146271"/>
                </a:lnTo>
                <a:lnTo>
                  <a:pt x="1293699" y="1143230"/>
                </a:lnTo>
                <a:lnTo>
                  <a:pt x="1400239" y="1137149"/>
                </a:lnTo>
                <a:lnTo>
                  <a:pt x="1576791" y="1121947"/>
                </a:lnTo>
                <a:lnTo>
                  <a:pt x="1646803" y="1112825"/>
                </a:lnTo>
                <a:lnTo>
                  <a:pt x="1719859" y="1100663"/>
                </a:lnTo>
                <a:lnTo>
                  <a:pt x="1789871" y="1085460"/>
                </a:lnTo>
                <a:lnTo>
                  <a:pt x="1856839" y="1070258"/>
                </a:lnTo>
                <a:lnTo>
                  <a:pt x="1926851" y="1055055"/>
                </a:lnTo>
                <a:lnTo>
                  <a:pt x="1996863" y="1036812"/>
                </a:lnTo>
                <a:lnTo>
                  <a:pt x="2063831" y="1015529"/>
                </a:lnTo>
                <a:lnTo>
                  <a:pt x="2130799" y="994245"/>
                </a:lnTo>
                <a:lnTo>
                  <a:pt x="2197767" y="972962"/>
                </a:lnTo>
                <a:lnTo>
                  <a:pt x="2264735" y="948638"/>
                </a:lnTo>
                <a:lnTo>
                  <a:pt x="2331703" y="924314"/>
                </a:lnTo>
                <a:lnTo>
                  <a:pt x="2395627" y="899990"/>
                </a:lnTo>
                <a:lnTo>
                  <a:pt x="2459551" y="872625"/>
                </a:lnTo>
                <a:lnTo>
                  <a:pt x="2654367" y="790531"/>
                </a:lnTo>
                <a:lnTo>
                  <a:pt x="2782215" y="729721"/>
                </a:lnTo>
                <a:lnTo>
                  <a:pt x="2907019" y="665871"/>
                </a:lnTo>
                <a:lnTo>
                  <a:pt x="3028779" y="602020"/>
                </a:lnTo>
                <a:lnTo>
                  <a:pt x="3150539" y="538169"/>
                </a:lnTo>
                <a:lnTo>
                  <a:pt x="3269255" y="474319"/>
                </a:lnTo>
                <a:lnTo>
                  <a:pt x="3387971" y="410468"/>
                </a:lnTo>
                <a:lnTo>
                  <a:pt x="3506687" y="343577"/>
                </a:lnTo>
                <a:lnTo>
                  <a:pt x="3625403" y="282767"/>
                </a:lnTo>
                <a:lnTo>
                  <a:pt x="3744119" y="218916"/>
                </a:lnTo>
                <a:lnTo>
                  <a:pt x="3862835" y="161146"/>
                </a:lnTo>
                <a:lnTo>
                  <a:pt x="3981551" y="103377"/>
                </a:lnTo>
                <a:lnTo>
                  <a:pt x="4103311" y="48648"/>
                </a:lnTo>
                <a:lnTo>
                  <a:pt x="4225071" y="0"/>
                </a:lnTo>
              </a:path>
            </a:pathLst>
          </a:custGeom>
          <a:ln w="27368">
            <a:solidFill>
              <a:srgbClr val="555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53" y="3562537"/>
            <a:ext cx="4566285" cy="340995"/>
          </a:xfrm>
          <a:custGeom>
            <a:avLst/>
            <a:gdLst/>
            <a:ahLst/>
            <a:cxnLst/>
            <a:rect l="l" t="t" r="r" b="b"/>
            <a:pathLst>
              <a:path w="4566284" h="340995">
                <a:moveTo>
                  <a:pt x="0" y="340536"/>
                </a:moveTo>
                <a:lnTo>
                  <a:pt x="334839" y="304050"/>
                </a:lnTo>
                <a:lnTo>
                  <a:pt x="678811" y="279726"/>
                </a:lnTo>
                <a:lnTo>
                  <a:pt x="1025827" y="264524"/>
                </a:lnTo>
                <a:lnTo>
                  <a:pt x="1381975" y="258443"/>
                </a:lnTo>
                <a:lnTo>
                  <a:pt x="1741167" y="252362"/>
                </a:lnTo>
                <a:lnTo>
                  <a:pt x="2100359" y="249321"/>
                </a:lnTo>
                <a:lnTo>
                  <a:pt x="2462595" y="243240"/>
                </a:lnTo>
                <a:lnTo>
                  <a:pt x="2821787" y="231078"/>
                </a:lnTo>
                <a:lnTo>
                  <a:pt x="3180979" y="212835"/>
                </a:lnTo>
                <a:lnTo>
                  <a:pt x="3537127" y="182430"/>
                </a:lnTo>
                <a:lnTo>
                  <a:pt x="3887187" y="139863"/>
                </a:lnTo>
                <a:lnTo>
                  <a:pt x="4231159" y="79053"/>
                </a:lnTo>
                <a:lnTo>
                  <a:pt x="4565999" y="0"/>
                </a:lnTo>
              </a:path>
            </a:pathLst>
          </a:custGeom>
          <a:ln w="27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92" y="481522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92" y="47240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92" y="463279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493" y="454157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493" y="44503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493" y="4359148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93" y="426793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93" y="417671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93" y="40855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493" y="39942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493" y="390307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9090" y="4045503"/>
            <a:ext cx="3680460" cy="11626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Arial"/>
                <a:cs typeface="Arial"/>
              </a:rPr>
              <a:t>min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7777" dirty="0">
                <a:latin typeface="Arial"/>
                <a:cs typeface="Arial"/>
              </a:rPr>
              <a:t>0</a:t>
            </a:r>
            <a:endParaRPr sz="2400" baseline="-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1940" y="238760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Runtime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larger  </a:t>
            </a:r>
            <a:r>
              <a:rPr sz="1800" dirty="0">
                <a:latin typeface="Times New Roman"/>
                <a:cs typeface="Times New Roman"/>
              </a:rPr>
              <a:t>asymptotically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Runtime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49" y="1544828"/>
            <a:ext cx="67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4398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41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54" y="2078228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572" y="25354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300" y="2351024"/>
            <a:ext cx="5060950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505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02665" algn="l"/>
                <a:tab pos="1818005" algn="l"/>
              </a:tabLst>
            </a:pPr>
            <a:r>
              <a:rPr sz="3600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600" spc="412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114425">
              <a:lnSpc>
                <a:spcPct val="100000"/>
              </a:lnSpc>
              <a:spcBef>
                <a:spcPts val="395"/>
              </a:spcBef>
              <a:tabLst>
                <a:tab pos="1818005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110426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19443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448945" algn="ctr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R="248285" algn="ctr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114425">
              <a:lnSpc>
                <a:spcPct val="100000"/>
              </a:lnSpc>
              <a:spcBef>
                <a:spcPts val="420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1170940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572" y="2994152"/>
            <a:ext cx="161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 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208" y="3033166"/>
            <a:ext cx="124460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231265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72" y="4213352"/>
            <a:ext cx="2628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543255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6376" y="3331464"/>
            <a:ext cx="621792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0864" y="43342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3352800"/>
            <a:ext cx="533400" cy="1981200"/>
          </a:xfrm>
          <a:custGeom>
            <a:avLst/>
            <a:gdLst/>
            <a:ahLst/>
            <a:cxnLst/>
            <a:rect l="l" t="t" r="r" b="b"/>
            <a:pathLst>
              <a:path w="533400" h="1981200">
                <a:moveTo>
                  <a:pt x="0" y="0"/>
                </a:moveTo>
                <a:lnTo>
                  <a:pt x="70899" y="1587"/>
                </a:lnTo>
                <a:lnTo>
                  <a:pt x="134608" y="6068"/>
                </a:lnTo>
                <a:lnTo>
                  <a:pt x="188585" y="13019"/>
                </a:lnTo>
                <a:lnTo>
                  <a:pt x="230287" y="22015"/>
                </a:lnTo>
                <a:lnTo>
                  <a:pt x="266700" y="44450"/>
                </a:lnTo>
                <a:lnTo>
                  <a:pt x="266700" y="946150"/>
                </a:lnTo>
                <a:lnTo>
                  <a:pt x="276226" y="957966"/>
                </a:lnTo>
                <a:lnTo>
                  <a:pt x="344814" y="977580"/>
                </a:lnTo>
                <a:lnTo>
                  <a:pt x="398791" y="984531"/>
                </a:lnTo>
                <a:lnTo>
                  <a:pt x="462500" y="989012"/>
                </a:lnTo>
                <a:lnTo>
                  <a:pt x="533400" y="990600"/>
                </a:lnTo>
                <a:lnTo>
                  <a:pt x="462500" y="992187"/>
                </a:lnTo>
                <a:lnTo>
                  <a:pt x="398791" y="996668"/>
                </a:lnTo>
                <a:lnTo>
                  <a:pt x="344814" y="1003619"/>
                </a:lnTo>
                <a:lnTo>
                  <a:pt x="303112" y="1012615"/>
                </a:lnTo>
                <a:lnTo>
                  <a:pt x="266700" y="1035050"/>
                </a:lnTo>
                <a:lnTo>
                  <a:pt x="266700" y="1936750"/>
                </a:lnTo>
                <a:lnTo>
                  <a:pt x="257173" y="1948566"/>
                </a:lnTo>
                <a:lnTo>
                  <a:pt x="230287" y="1959184"/>
                </a:lnTo>
                <a:lnTo>
                  <a:pt x="188585" y="1968180"/>
                </a:lnTo>
                <a:lnTo>
                  <a:pt x="134608" y="1975131"/>
                </a:lnTo>
                <a:lnTo>
                  <a:pt x="70899" y="1979612"/>
                </a:lnTo>
                <a:lnTo>
                  <a:pt x="0" y="19812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17741" y="3754628"/>
            <a:ext cx="247586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while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loop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 is executed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Algorithm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02155"/>
            <a:ext cx="8327390" cy="3058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105" marR="789305" indent="-319405">
              <a:lnSpc>
                <a:spcPts val="3030"/>
              </a:lnSpc>
              <a:spcBef>
                <a:spcPts val="47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: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computational steps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dirty="0">
                <a:latin typeface="Times New Roman"/>
                <a:cs typeface="Times New Roman"/>
              </a:rPr>
              <a:t>transform the input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</a:p>
          <a:p>
            <a:pPr marL="332105" indent="-319405">
              <a:lnSpc>
                <a:spcPct val="100000"/>
              </a:lnSpc>
              <a:spcBef>
                <a:spcPts val="32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15"/>
              </a:spcBef>
            </a:pPr>
            <a:r>
              <a:rPr sz="1650" spc="345" dirty="0">
                <a:solidFill>
                  <a:srgbClr val="53548A"/>
                </a:solidFill>
                <a:latin typeface="Arial"/>
                <a:cs typeface="Arial"/>
              </a:rPr>
              <a:t></a:t>
            </a:r>
            <a:r>
              <a:rPr sz="1650" spc="-150" dirty="0">
                <a:solidFill>
                  <a:srgbClr val="53548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 </a:t>
            </a:r>
            <a:r>
              <a:rPr sz="2400" i="1" dirty="0">
                <a:latin typeface="Times New Roman"/>
                <a:cs typeface="Times New Roman"/>
              </a:rPr>
              <a:t>algorithm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must halt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within finite time </a:t>
            </a:r>
            <a:r>
              <a:rPr sz="2400" i="1" dirty="0">
                <a:latin typeface="Times New Roman"/>
                <a:cs typeface="Times New Roman"/>
              </a:rPr>
              <a:t>with the right </a:t>
            </a:r>
            <a:r>
              <a:rPr sz="2400" i="1" spc="-185" dirty="0" smtClean="0">
                <a:latin typeface="Times New Roman"/>
                <a:cs typeface="Times New Roman"/>
              </a:rPr>
              <a:t>output</a:t>
            </a:r>
            <a:r>
              <a:rPr lang="en-US" sz="2400" i="1" spc="-185" dirty="0" smtClean="0">
                <a:latin typeface="Times New Roman"/>
                <a:cs typeface="Times New Roman"/>
              </a:rPr>
              <a:t> meanwhile procedure may not halt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2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45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0861" y="4572000"/>
            <a:ext cx="1680845" cy="95440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060" marR="89535" indent="2159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Sorting  </a:t>
            </a:r>
            <a:r>
              <a:rPr sz="2800" spc="-10" dirty="0">
                <a:solidFill>
                  <a:srgbClr val="CC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gor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8" y="4594352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r>
              <a:rPr sz="2400" b="1" spc="-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8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01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886" y="4594352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r>
              <a:rPr sz="2400" b="1" spc="-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solidFill>
                  <a:srgbClr val="3366FF"/>
                </a:solidFill>
                <a:latin typeface="Times New Roman"/>
                <a:cs typeface="Times New Roman"/>
              </a:rPr>
              <a:t>order </a:t>
            </a:r>
            <a:r>
              <a:rPr sz="2400" b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input</a:t>
            </a:r>
            <a:r>
              <a:rPr sz="24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How many times is </a:t>
            </a:r>
            <a:r>
              <a:rPr spc="-10" dirty="0">
                <a:solidFill>
                  <a:srgbClr val="000000"/>
                </a:solidFill>
              </a:rPr>
              <a:t>each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151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03" y="1544828"/>
            <a:ext cx="105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8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200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581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4398264"/>
            <a:ext cx="1146048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097" y="1912112"/>
            <a:ext cx="432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 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286000"/>
            <a:ext cx="1775218" cy="104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6" y="2994152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50088" y="3505212"/>
            <a:ext cx="2249944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1012" y="4648200"/>
            <a:ext cx="2262530" cy="89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608" y="33751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08" y="42118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608" y="45943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164" y="5356352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Runtime</a:t>
            </a:r>
            <a:r>
              <a:rPr spc="-2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Sum up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38547"/>
            <a:ext cx="488886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8457" y="22952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276" y="22670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962" y="30845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424456"/>
                </a:solidFill>
                <a:uFill>
                  <a:solidFill>
                    <a:srgbClr val="424456"/>
                  </a:solidFill>
                </a:uFill>
              </a:rPr>
              <a:t>Question</a:t>
            </a:r>
            <a:r>
              <a:rPr spc="-5" dirty="0">
                <a:solidFill>
                  <a:srgbClr val="424456"/>
                </a:solidFill>
              </a:rPr>
              <a:t>: </a:t>
            </a:r>
            <a:r>
              <a:rPr dirty="0">
                <a:solidFill>
                  <a:srgbClr val="424456"/>
                </a:solidFill>
              </a:rPr>
              <a:t>If </a:t>
            </a:r>
            <a:r>
              <a:rPr spc="-5" dirty="0"/>
              <a:t>A[1...j] </a:t>
            </a:r>
            <a:r>
              <a:rPr spc="-5" dirty="0">
                <a:solidFill>
                  <a:srgbClr val="424456"/>
                </a:solidFill>
              </a:rPr>
              <a:t>is already sorted, </a:t>
            </a:r>
            <a:r>
              <a:rPr spc="-5" dirty="0"/>
              <a:t>t</a:t>
            </a:r>
            <a:r>
              <a:rPr sz="3600" spc="-7" baseline="-20833" dirty="0"/>
              <a:t>j </a:t>
            </a:r>
            <a:r>
              <a:rPr sz="3600" dirty="0"/>
              <a:t>=</a:t>
            </a:r>
            <a:r>
              <a:rPr sz="3600" spc="-15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2048" y="3756152"/>
            <a:ext cx="61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7544" y="5351779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Best Case 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90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32177"/>
            <a:ext cx="587692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Best-case: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1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270" y="20666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88" y="20384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775" y="28559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675" y="5245112"/>
            <a:ext cx="6177991" cy="48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85648"/>
            <a:ext cx="787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</a:t>
            </a:r>
            <a:r>
              <a:rPr sz="2800" spc="-5" dirty="0">
                <a:solidFill>
                  <a:srgbClr val="000000"/>
                </a:solidFill>
              </a:rPr>
              <a:t>:	</a:t>
            </a:r>
            <a:r>
              <a:rPr sz="2800" dirty="0">
                <a:solidFill>
                  <a:srgbClr val="000000"/>
                </a:solidFill>
              </a:rPr>
              <a:t>If </a:t>
            </a:r>
            <a:r>
              <a:rPr sz="2800" spc="-10" dirty="0">
                <a:solidFill>
                  <a:srgbClr val="000000"/>
                </a:solidFill>
              </a:rPr>
              <a:t>A[j] </a:t>
            </a:r>
            <a:r>
              <a:rPr sz="2800" spc="-5" dirty="0">
                <a:solidFill>
                  <a:srgbClr val="000000"/>
                </a:solidFill>
              </a:rPr>
              <a:t>is </a:t>
            </a:r>
            <a:r>
              <a:rPr sz="2800" spc="-10" dirty="0">
                <a:solidFill>
                  <a:srgbClr val="000000"/>
                </a:solidFill>
              </a:rPr>
              <a:t>smaller </a:t>
            </a:r>
            <a:r>
              <a:rPr sz="2800" spc="-5" dirty="0">
                <a:solidFill>
                  <a:srgbClr val="000000"/>
                </a:solidFill>
              </a:rPr>
              <a:t>than every entry in A[1..j-1], </a:t>
            </a:r>
            <a:r>
              <a:rPr sz="2800" dirty="0"/>
              <a:t>t</a:t>
            </a:r>
            <a:r>
              <a:rPr sz="2775" baseline="-21021" dirty="0"/>
              <a:t>j </a:t>
            </a:r>
            <a:r>
              <a:rPr sz="2800" spc="-5" dirty="0"/>
              <a:t>=</a:t>
            </a:r>
            <a:r>
              <a:rPr sz="2800" spc="-20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26" y="3756152"/>
            <a:ext cx="56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08978" y="5351779"/>
            <a:ext cx="84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74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60" dirty="0">
                <a:solidFill>
                  <a:srgbClr val="424456"/>
                </a:solidFill>
              </a:rPr>
              <a:t>Worst </a:t>
            </a:r>
            <a:r>
              <a:rPr spc="-5" dirty="0">
                <a:solidFill>
                  <a:srgbClr val="424456"/>
                </a:solidFill>
              </a:rPr>
              <a:t>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652259" cy="1943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reverse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endParaRPr sz="28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j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derivation, </a:t>
            </a:r>
            <a:r>
              <a:rPr sz="280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187" y="3644900"/>
            <a:ext cx="3295586" cy="51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150" y="4127512"/>
            <a:ext cx="6724167" cy="437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33" y="4888988"/>
            <a:ext cx="5410200" cy="12329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53998"/>
          </a:xfrm>
        </p:spPr>
        <p:txBody>
          <a:bodyPr/>
          <a:lstStyle/>
          <a:p>
            <a:r>
              <a:rPr lang="en-US" spc="-5" dirty="0" smtClean="0">
                <a:solidFill>
                  <a:srgbClr val="3333CC"/>
                </a:solidFill>
              </a:rPr>
              <a:t>Asymptotic Notation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58177" y="2286000"/>
            <a:ext cx="7827643" cy="2154436"/>
          </a:xfrm>
        </p:spPr>
        <p:txBody>
          <a:bodyPr/>
          <a:lstStyle/>
          <a:p>
            <a:r>
              <a:rPr lang="en-US" sz="2800" dirty="0" smtClean="0"/>
              <a:t>This will be explained in further lessons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Just for now, it simply means that how our algorithm’s run time grows as the number of inputs grows to the infinity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10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53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Insertion Sort – Asymptotic Runtime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lang="en-US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514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540" y="2690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4191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40254" y="381987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7540" y="42910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410200"/>
            <a:ext cx="338455" cy="457200"/>
          </a:xfrm>
          <a:custGeom>
            <a:avLst/>
            <a:gdLst/>
            <a:ahLst/>
            <a:cxnLst/>
            <a:rect l="l" t="t" r="r" b="b"/>
            <a:pathLst>
              <a:path w="338454" h="457200">
                <a:moveTo>
                  <a:pt x="0" y="0"/>
                </a:moveTo>
                <a:lnTo>
                  <a:pt x="65808" y="3326"/>
                </a:lnTo>
                <a:lnTo>
                  <a:pt x="119551" y="12396"/>
                </a:lnTo>
                <a:lnTo>
                  <a:pt x="155787" y="25851"/>
                </a:lnTo>
                <a:lnTo>
                  <a:pt x="169075" y="42329"/>
                </a:lnTo>
                <a:lnTo>
                  <a:pt x="169075" y="186270"/>
                </a:lnTo>
                <a:lnTo>
                  <a:pt x="182360" y="202748"/>
                </a:lnTo>
                <a:lnTo>
                  <a:pt x="218592" y="216203"/>
                </a:lnTo>
                <a:lnTo>
                  <a:pt x="272330" y="225273"/>
                </a:lnTo>
                <a:lnTo>
                  <a:pt x="338137" y="228600"/>
                </a:lnTo>
                <a:lnTo>
                  <a:pt x="272330" y="231926"/>
                </a:lnTo>
                <a:lnTo>
                  <a:pt x="218592" y="240996"/>
                </a:lnTo>
                <a:lnTo>
                  <a:pt x="182360" y="254451"/>
                </a:lnTo>
                <a:lnTo>
                  <a:pt x="169075" y="270929"/>
                </a:lnTo>
                <a:lnTo>
                  <a:pt x="169075" y="414870"/>
                </a:lnTo>
                <a:lnTo>
                  <a:pt x="155787" y="431348"/>
                </a:lnTo>
                <a:lnTo>
                  <a:pt x="119551" y="444803"/>
                </a:lnTo>
                <a:lnTo>
                  <a:pt x="65808" y="453873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7540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314120"/>
            <a:ext cx="6778625" cy="1424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Asymptotic Runtime Analysis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Insertion-Sort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 </a:t>
            </a:r>
            <a:r>
              <a:rPr sz="2400" dirty="0">
                <a:latin typeface="Times New Roman"/>
                <a:cs typeface="Times New Roman"/>
              </a:rPr>
              <a:t>(input </a:t>
            </a: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Symbol"/>
                <a:cs typeface="Symbol"/>
              </a:rPr>
              <a:t></a:t>
            </a:r>
            <a:r>
              <a:rPr sz="2400" i="1" spc="-25" dirty="0">
                <a:latin typeface="Times New Roman"/>
                <a:cs typeface="Times New Roman"/>
              </a:rPr>
              <a:t>(j)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428138"/>
            <a:ext cx="5992495" cy="10534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(all </a:t>
            </a:r>
            <a:r>
              <a:rPr sz="2400" spc="-5" dirty="0">
                <a:latin typeface="Times New Roman"/>
                <a:cs typeface="Times New Roman"/>
              </a:rPr>
              <a:t>permutations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likely)</a:t>
            </a: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</a:t>
            </a:r>
            <a:r>
              <a:rPr sz="2400" i="1" spc="-15" dirty="0">
                <a:latin typeface="Times New Roman"/>
                <a:cs typeface="Times New Roman"/>
              </a:rPr>
              <a:t>(j/2)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752" y="1924264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555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9876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753" y="2288178"/>
            <a:ext cx="1511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0440" y="1693049"/>
            <a:ext cx="897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</a:tabLst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0" y="1739644"/>
            <a:ext cx="445071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06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350" spc="-315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00" spc="502" baseline="-8771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405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</a:t>
            </a:r>
            <a:r>
              <a:rPr sz="3825" spc="284" baseline="5446" dirty="0">
                <a:latin typeface="Symbol"/>
                <a:cs typeface="Symbol"/>
              </a:rPr>
              <a:t></a:t>
            </a:r>
            <a:r>
              <a:rPr sz="5700" spc="52" baseline="-8771" dirty="0">
                <a:latin typeface="Symbol"/>
                <a:cs typeface="Symbol"/>
              </a:rPr>
              <a:t></a:t>
            </a:r>
            <a:r>
              <a:rPr sz="5700" spc="-187" baseline="-8771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Symbol"/>
                <a:cs typeface="Symbol"/>
              </a:rPr>
              <a:t></a:t>
            </a:r>
            <a:r>
              <a:rPr sz="3825" spc="-89" baseline="544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5" dirty="0">
                <a:latin typeface="Symbol"/>
                <a:cs typeface="Symbol"/>
              </a:rPr>
              <a:t></a:t>
            </a:r>
            <a:r>
              <a:rPr sz="2550" i="1" spc="5" dirty="0">
                <a:latin typeface="Times New Roman"/>
                <a:cs typeface="Times New Roman"/>
              </a:rPr>
              <a:t>n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440" y="2244794"/>
            <a:ext cx="520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25" spc="7" baseline="-7625" dirty="0">
                <a:latin typeface="Symbol"/>
                <a:cs typeface="Symbol"/>
              </a:rPr>
              <a:t></a:t>
            </a:r>
            <a:r>
              <a:rPr sz="3825" spc="7" baseline="-76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6082" y="2380149"/>
            <a:ext cx="30734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855" y="3762643"/>
            <a:ext cx="104139" cy="327025"/>
          </a:xfrm>
          <a:custGeom>
            <a:avLst/>
            <a:gdLst/>
            <a:ahLst/>
            <a:cxnLst/>
            <a:rect l="l" t="t" r="r" b="b"/>
            <a:pathLst>
              <a:path w="104139" h="327025">
                <a:moveTo>
                  <a:pt x="103599" y="0"/>
                </a:moveTo>
                <a:lnTo>
                  <a:pt x="0" y="3266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3977808"/>
            <a:ext cx="6931660" cy="19870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55420">
              <a:lnSpc>
                <a:spcPts val="900"/>
              </a:lnSpc>
              <a:spcBef>
                <a:spcPts val="114"/>
              </a:spcBef>
              <a:tabLst>
                <a:tab pos="341439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	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0" dirty="0">
                <a:latin typeface="Symbol"/>
                <a:cs typeface="Symbol"/>
              </a:rPr>
              <a:t></a:t>
            </a:r>
            <a:r>
              <a:rPr sz="2550" i="1" spc="140" dirty="0">
                <a:latin typeface="Times New Roman"/>
                <a:cs typeface="Times New Roman"/>
              </a:rPr>
              <a:t>n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240" baseline="42592" dirty="0">
                <a:latin typeface="Times New Roman"/>
                <a:cs typeface="Times New Roman"/>
              </a:rPr>
              <a:t> 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 dirty="0">
              <a:latin typeface="Symbol"/>
              <a:cs typeface="Symbol"/>
            </a:endParaRPr>
          </a:p>
          <a:p>
            <a:pPr marL="269240" algn="ctr">
              <a:lnSpc>
                <a:spcPts val="890"/>
              </a:lnSpc>
              <a:tabLst>
                <a:tab pos="189865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n	n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8610" algn="ctr">
              <a:lnSpc>
                <a:spcPct val="100000"/>
              </a:lnSpc>
              <a:spcBef>
                <a:spcPts val="1430"/>
              </a:spcBef>
              <a:tabLst>
                <a:tab pos="193802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	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Often, average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much better than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this a fast </a:t>
            </a:r>
            <a:r>
              <a:rPr sz="2000" dirty="0">
                <a:latin typeface="Times New Roman"/>
                <a:cs typeface="Times New Roman"/>
              </a:rPr>
              <a:t>sorting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algorithm?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</a:t>
            </a:r>
            <a:r>
              <a:rPr spc="-5" dirty="0">
                <a:latin typeface="Times New Roman"/>
                <a:cs typeface="Times New Roman"/>
              </a:rPr>
              <a:t>Yes, for small </a:t>
            </a:r>
            <a:r>
              <a:rPr i="1" dirty="0">
                <a:latin typeface="Times New Roman"/>
                <a:cs typeface="Times New Roman"/>
              </a:rPr>
              <a:t>n. </a:t>
            </a:r>
            <a:r>
              <a:rPr spc="-5" dirty="0">
                <a:latin typeface="Times New Roman"/>
                <a:cs typeface="Times New Roman"/>
              </a:rPr>
              <a:t>No, for </a:t>
            </a:r>
            <a:r>
              <a:rPr dirty="0">
                <a:latin typeface="Times New Roman"/>
                <a:cs typeface="Times New Roman"/>
              </a:rPr>
              <a:t>large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04800"/>
            <a:ext cx="231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24456"/>
                </a:solidFill>
              </a:rPr>
              <a:t>Merge</a:t>
            </a:r>
            <a:r>
              <a:rPr sz="4000" spc="-8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42570" y="16764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type algorithm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basically works in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first divides the problem into small chunks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solve those sub-problems recursively so as to obtain a separate result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combine the results of those sub-problems to arrive at a final result of the main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704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Many Real </a:t>
            </a:r>
            <a:r>
              <a:rPr spc="-60" dirty="0">
                <a:solidFill>
                  <a:srgbClr val="424456"/>
                </a:solidFill>
              </a:rPr>
              <a:t>World</a:t>
            </a:r>
            <a:r>
              <a:rPr spc="-3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7369"/>
            <a:ext cx="7204075" cy="4817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Bioinformatics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Determine/compare DNA</a:t>
            </a:r>
            <a:r>
              <a:rPr sz="2400" spc="-15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sequences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Manage/manipulate/route</a:t>
            </a:r>
            <a:r>
              <a:rPr sz="2400" spc="-6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access information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large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Encode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&amp; decode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personal/financial/confidential</a:t>
            </a:r>
            <a:r>
              <a:rPr sz="2400" spc="-6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 design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Minimize human </a:t>
            </a:r>
            <a:r>
              <a:rPr sz="2400" spc="-15" dirty="0">
                <a:solidFill>
                  <a:srgbClr val="6F6F6F"/>
                </a:solidFill>
                <a:latin typeface="Times New Roman"/>
                <a:cs typeface="Times New Roman"/>
              </a:rPr>
              <a:t>effort </a:t>
            </a:r>
            <a:r>
              <a:rPr sz="2400" spc="2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chip-design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 Basic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497835"/>
            <a:ext cx="6641592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576" y="26959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232" y="2353055"/>
            <a:ext cx="97535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362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3810" y="246075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020" y="200355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 array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04" y="3717035"/>
            <a:ext cx="3288791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01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733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400" y="0"/>
                </a:lnTo>
                <a:lnTo>
                  <a:pt x="3200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717035"/>
            <a:ext cx="3364992" cy="470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0" y="0"/>
                </a:moveTo>
                <a:lnTo>
                  <a:pt x="3276600" y="0"/>
                </a:lnTo>
                <a:lnTo>
                  <a:pt x="3276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8115" y="3679952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onquer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" y="3476244"/>
            <a:ext cx="3471672" cy="271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59" y="3581400"/>
            <a:ext cx="3162935" cy="0"/>
          </a:xfrm>
          <a:custGeom>
            <a:avLst/>
            <a:gdLst/>
            <a:ahLst/>
            <a:cxnLst/>
            <a:rect l="l" t="t" r="r" b="b"/>
            <a:pathLst>
              <a:path w="3162935">
                <a:moveTo>
                  <a:pt x="0" y="0"/>
                </a:moveTo>
                <a:lnTo>
                  <a:pt x="3162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9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462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564" y="3476244"/>
            <a:ext cx="3547872" cy="271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5059" y="3581400"/>
            <a:ext cx="3239135" cy="0"/>
          </a:xfrm>
          <a:custGeom>
            <a:avLst/>
            <a:gdLst/>
            <a:ahLst/>
            <a:cxnLst/>
            <a:rect l="l" t="t" r="r" b="b"/>
            <a:pathLst>
              <a:path w="3239134">
                <a:moveTo>
                  <a:pt x="0" y="0"/>
                </a:moveTo>
                <a:lnTo>
                  <a:pt x="3238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5059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35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87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2555" y="4174235"/>
            <a:ext cx="792480" cy="86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4191000"/>
            <a:ext cx="597535" cy="671830"/>
          </a:xfrm>
          <a:custGeom>
            <a:avLst/>
            <a:gdLst/>
            <a:ahLst/>
            <a:cxnLst/>
            <a:rect l="l" t="t" r="r" b="b"/>
            <a:pathLst>
              <a:path w="597535" h="671829">
                <a:moveTo>
                  <a:pt x="0" y="0"/>
                </a:moveTo>
                <a:lnTo>
                  <a:pt x="597065" y="6717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019" y="4776215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66446" y="0"/>
                </a:moveTo>
                <a:lnTo>
                  <a:pt x="83845" y="86486"/>
                </a:lnTo>
                <a:lnTo>
                  <a:pt x="0" y="59054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4964" y="4098035"/>
            <a:ext cx="868680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211" y="4114800"/>
            <a:ext cx="673735" cy="748030"/>
          </a:xfrm>
          <a:custGeom>
            <a:avLst/>
            <a:gdLst/>
            <a:ahLst/>
            <a:cxnLst/>
            <a:rect l="l" t="t" r="r" b="b"/>
            <a:pathLst>
              <a:path w="673735" h="748029">
                <a:moveTo>
                  <a:pt x="673188" y="0"/>
                </a:moveTo>
                <a:lnTo>
                  <a:pt x="0" y="747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223" y="4776406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84010" y="59474"/>
                </a:moveTo>
                <a:lnTo>
                  <a:pt x="0" y="86385"/>
                </a:lnTo>
                <a:lnTo>
                  <a:pt x="17932" y="0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404" y="5317235"/>
            <a:ext cx="6641592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6576" y="55153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3340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56319" y="4899152"/>
            <a:ext cx="298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merge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4981" y="5280152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552703"/>
            <a:ext cx="330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FF"/>
                  </a:solidFill>
                </a:uFill>
              </a:rPr>
              <a:t>Merge-Sort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(A, p,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17039" y="1043432"/>
            <a:ext cx="254063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return;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216" y="1995932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40" y="2725927"/>
            <a:ext cx="13296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2725927"/>
            <a:ext cx="327850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q);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920488"/>
            <a:ext cx="73120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Call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(A,1,n)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A[1..n]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Recursion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bottoms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subsequences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have length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2277871"/>
            <a:ext cx="22669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7419" indent="4572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3740911"/>
            <a:ext cx="3189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0858" y="21952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66032" y="1514855"/>
            <a:ext cx="97535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5240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695" y="16225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3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" y="2409444"/>
            <a:ext cx="707136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2514600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145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543" y="2470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908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386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55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2755" y="29941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61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0155" y="4098035"/>
            <a:ext cx="713231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41148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0"/>
                </a:moveTo>
                <a:lnTo>
                  <a:pt x="520065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159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64" y="0"/>
                </a:moveTo>
                <a:lnTo>
                  <a:pt x="85305" y="85318"/>
                </a:lnTo>
                <a:lnTo>
                  <a:pt x="0" y="628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4021835"/>
            <a:ext cx="7909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734" y="403860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596265" y="0"/>
                </a:moveTo>
                <a:lnTo>
                  <a:pt x="0" y="5962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734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0858" y="50146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</a:t>
            </a: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dirty="0">
                <a:solidFill>
                  <a:srgbClr val="424456"/>
                </a:solidFill>
              </a:rPr>
              <a:t>2 </a:t>
            </a:r>
            <a:r>
              <a:rPr spc="-5" dirty="0">
                <a:solidFill>
                  <a:srgbClr val="424456"/>
                </a:solidFill>
              </a:rPr>
              <a:t>sorted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subarrays?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536184"/>
            <a:ext cx="5091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 </a:t>
            </a:r>
            <a:r>
              <a:rPr sz="2600" dirty="0">
                <a:latin typeface="Times New Roman"/>
                <a:cs typeface="Times New Roman"/>
              </a:rPr>
              <a:t>of this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2894" y="5485217"/>
            <a:ext cx="802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11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5658" y="23476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658" y="37192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3243" y="2384552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p..q]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67" y="3756152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1158" y="30588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93164" y="1818132"/>
            <a:ext cx="271272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182880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34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350" y="21909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4160520"/>
            <a:ext cx="268224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4286046"/>
            <a:ext cx="15875" cy="438784"/>
          </a:xfrm>
          <a:custGeom>
            <a:avLst/>
            <a:gdLst/>
            <a:ahLst/>
            <a:cxnLst/>
            <a:rect l="l" t="t" r="r" b="b"/>
            <a:pathLst>
              <a:path w="15875" h="438785">
                <a:moveTo>
                  <a:pt x="0" y="438353"/>
                </a:moveTo>
                <a:lnTo>
                  <a:pt x="15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7151" y="4286046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0" y="74587"/>
                </a:moveTo>
                <a:lnTo>
                  <a:pt x="47117" y="0"/>
                </a:lnTo>
                <a:lnTo>
                  <a:pt x="88849" y="7772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700" y="15463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6" y="2277871"/>
            <a:ext cx="226695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947419" indent="457200">
              <a:lnSpc>
                <a:spcPct val="10000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106671"/>
            <a:ext cx="471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40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64005" algn="l"/>
                <a:tab pos="3351529" algn="l"/>
                <a:tab pos="470408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700" y="52039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5203952"/>
            <a:ext cx="248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48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9" name="object 9"/>
          <p:cNvSpPr/>
          <p:nvPr/>
        </p:nvSpPr>
        <p:spPr>
          <a:xfrm>
            <a:off x="4302252" y="26380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2743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9940" y="2698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4562" y="25384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17998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9940" y="1860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5743" y="16987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2252" y="3552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6576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9940" y="3613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2" y="41620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4267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9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252" y="4695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9940" y="4756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4562" y="3452876"/>
            <a:ext cx="82676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9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252" y="54574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940" y="551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24562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677784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 a function recursively 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itself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analyze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440" y="44160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40" y="43465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440" y="52085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460" y="4495802"/>
            <a:ext cx="335280" cy="1158875"/>
          </a:xfrm>
          <a:custGeom>
            <a:avLst/>
            <a:gdLst/>
            <a:ahLst/>
            <a:cxnLst/>
            <a:rect l="l" t="t" r="r" b="b"/>
            <a:pathLst>
              <a:path w="335280" h="1158875">
                <a:moveTo>
                  <a:pt x="335216" y="1158875"/>
                </a:moveTo>
                <a:lnTo>
                  <a:pt x="269973" y="1152289"/>
                </a:lnTo>
                <a:lnTo>
                  <a:pt x="216695" y="1134330"/>
                </a:lnTo>
                <a:lnTo>
                  <a:pt x="180773" y="1107691"/>
                </a:lnTo>
                <a:lnTo>
                  <a:pt x="167601" y="1075067"/>
                </a:lnTo>
                <a:lnTo>
                  <a:pt x="167601" y="663244"/>
                </a:lnTo>
                <a:lnTo>
                  <a:pt x="154431" y="630620"/>
                </a:lnTo>
                <a:lnTo>
                  <a:pt x="118514" y="603981"/>
                </a:lnTo>
                <a:lnTo>
                  <a:pt x="65240" y="586022"/>
                </a:lnTo>
                <a:lnTo>
                  <a:pt x="0" y="579437"/>
                </a:lnTo>
                <a:lnTo>
                  <a:pt x="65240" y="572852"/>
                </a:lnTo>
                <a:lnTo>
                  <a:pt x="118514" y="554893"/>
                </a:lnTo>
                <a:lnTo>
                  <a:pt x="154431" y="528254"/>
                </a:lnTo>
                <a:lnTo>
                  <a:pt x="167601" y="495630"/>
                </a:lnTo>
                <a:lnTo>
                  <a:pt x="167601" y="83807"/>
                </a:lnTo>
                <a:lnTo>
                  <a:pt x="180773" y="51183"/>
                </a:lnTo>
                <a:lnTo>
                  <a:pt x="216695" y="24544"/>
                </a:lnTo>
                <a:lnTo>
                  <a:pt x="269973" y="6585"/>
                </a:lnTo>
                <a:lnTo>
                  <a:pt x="335216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151" y="4821428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solve </a:t>
            </a:r>
            <a:r>
              <a:rPr spc="20" dirty="0">
                <a:solidFill>
                  <a:srgbClr val="424456"/>
                </a:solidFill>
              </a:rPr>
              <a:t>for</a:t>
            </a:r>
            <a:r>
              <a:rPr spc="-1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T(n)?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725672"/>
            <a:ext cx="7300595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Generally, </a:t>
            </a:r>
            <a:r>
              <a:rPr sz="2200" spc="-5" dirty="0">
                <a:latin typeface="Times New Roman"/>
                <a:cs typeface="Times New Roman"/>
              </a:rPr>
              <a:t>we will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(1)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sufficiently small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8086"/>
              </a:buClr>
              <a:buFont typeface="Wingdings"/>
              <a:buChar char=""/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recurrence </a:t>
            </a:r>
            <a:r>
              <a:rPr sz="2200" dirty="0">
                <a:latin typeface="Times New Roman"/>
                <a:cs typeface="Times New Roman"/>
              </a:rPr>
              <a:t>above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rewritten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 2 </a:t>
            </a: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6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i="1" spc="-3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to solve 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recurrence?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965" y="19014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365" y="18319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965" y="26939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66048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98" y="2306827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9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5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8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3" y="3037332"/>
            <a:ext cx="271272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983585"/>
            <a:ext cx="728980" cy="1127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subprobs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2"/>
            <a:ext cx="271271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40" y="2869628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5774435"/>
            <a:ext cx="206959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12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7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4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2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0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25786" y="57373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3" y="1647444"/>
            <a:ext cx="271272" cy="430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208401"/>
            <a:ext cx="363220" cy="83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2" y="1952244"/>
            <a:ext cx="390753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0" y="2012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2" y="3019044"/>
            <a:ext cx="3069336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0" y="3079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0" y="5441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3" y="2917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Course</a:t>
            </a:r>
            <a:r>
              <a:rPr spc="-6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114415" cy="44377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Learn </a:t>
            </a:r>
            <a:r>
              <a:rPr sz="2800" spc="-5" dirty="0">
                <a:latin typeface="Times New Roman"/>
                <a:cs typeface="Times New Roman"/>
              </a:rPr>
              <a:t>basic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Gain </a:t>
            </a:r>
            <a:r>
              <a:rPr sz="2800" dirty="0" smtClean="0">
                <a:latin typeface="Times New Roman"/>
                <a:cs typeface="Times New Roman"/>
              </a:rPr>
              <a:t>skills </a:t>
            </a:r>
            <a:r>
              <a:rPr sz="2800" spc="-5" dirty="0" smtClean="0">
                <a:latin typeface="Times New Roman"/>
                <a:cs typeface="Times New Roman"/>
              </a:rPr>
              <a:t>to design new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algorithms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as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3782695" cy="23863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515620" indent="-45720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sz="2800" dirty="0">
                <a:latin typeface="Times New Roman"/>
                <a:cs typeface="Times New Roman"/>
              </a:rPr>
              <a:t>Solution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iftyisbored.com/wp-content/uploads/2015/01/Merge-sor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7" y="-96982"/>
            <a:ext cx="914929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3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Conclusions: </a:t>
            </a:r>
            <a:r>
              <a:rPr spc="-5" dirty="0"/>
              <a:t>Insertion Sort </a:t>
            </a:r>
            <a:r>
              <a:rPr spc="-5" dirty="0">
                <a:solidFill>
                  <a:srgbClr val="424456"/>
                </a:solidFill>
              </a:rPr>
              <a:t>vs. </a:t>
            </a:r>
            <a:r>
              <a:rPr spc="-15" dirty="0"/>
              <a:t>Merge</a:t>
            </a:r>
            <a:r>
              <a:rPr spc="3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44"/>
            <a:ext cx="78740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sz="2950" i="1" spc="-2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(nlgn) </a:t>
            </a:r>
            <a:r>
              <a:rPr sz="2800" spc="-5" dirty="0">
                <a:latin typeface="Times New Roman"/>
                <a:cs typeface="Times New Roman"/>
              </a:rPr>
              <a:t>grows more slowly than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i="1" spc="-2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endParaRPr lang="en-US" sz="2800" i="1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lang="en-US" sz="2800" i="1" spc="-25" dirty="0" smtClean="0">
                <a:latin typeface="Times New Roman"/>
                <a:cs typeface="Times New Roman"/>
              </a:rPr>
              <a:t>E.g. n=1,000 &gt; Merge sort = 1000*log(1000)= 9,965 | Insertion Sort = 1000*1000=1,000,000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105" marR="63817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 worst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2901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practice,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n&gt;30</a:t>
            </a:r>
            <a:endParaRPr sz="28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4618" y="1600200"/>
            <a:ext cx="7874762" cy="4062651"/>
          </a:xfrm>
        </p:spPr>
        <p:txBody>
          <a:bodyPr/>
          <a:lstStyle/>
          <a:p>
            <a:r>
              <a:rPr lang="en-US" sz="2400" dirty="0" smtClean="0"/>
              <a:t>Code merge sort and insertion sort in any programming language</a:t>
            </a:r>
          </a:p>
          <a:p>
            <a:endParaRPr lang="en-US" sz="2400" dirty="0"/>
          </a:p>
          <a:p>
            <a:r>
              <a:rPr lang="en-US" sz="2400" dirty="0" smtClean="0"/>
              <a:t>Generate 100,000 random integers between 1 and 2,000,000,000</a:t>
            </a:r>
          </a:p>
          <a:p>
            <a:endParaRPr lang="en-US" sz="2400" dirty="0"/>
          </a:p>
          <a:p>
            <a:r>
              <a:rPr lang="en-US" sz="2400" dirty="0" smtClean="0"/>
              <a:t>Put those integers into an array or list</a:t>
            </a:r>
          </a:p>
          <a:p>
            <a:endParaRPr lang="en-US" sz="2400" dirty="0" smtClean="0"/>
          </a:p>
          <a:p>
            <a:r>
              <a:rPr lang="en-US" sz="2400" dirty="0" smtClean="0"/>
              <a:t>Sort this list both with insertion sort and merge sort algorithms</a:t>
            </a:r>
          </a:p>
          <a:p>
            <a:endParaRPr lang="en-US" sz="2400" dirty="0"/>
          </a:p>
          <a:p>
            <a:r>
              <a:rPr lang="en-US" sz="2400" dirty="0" smtClean="0"/>
              <a:t>Calculate the exact time requirement for each sorting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03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693319"/>
          </a:xfrm>
        </p:spPr>
        <p:txBody>
          <a:bodyPr/>
          <a:lstStyle/>
          <a:p>
            <a:r>
              <a:rPr lang="en-US" sz="2400" dirty="0"/>
              <a:t>Only calculate the algorithm running part’s run time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sorting at least 5 times and take average run time to calculate each algorithms more precise run time</a:t>
            </a:r>
          </a:p>
          <a:p>
            <a:endParaRPr lang="en-US" sz="2400" dirty="0"/>
          </a:p>
          <a:p>
            <a:r>
              <a:rPr lang="en-US" sz="2400" dirty="0"/>
              <a:t>Print average running times to the </a:t>
            </a:r>
            <a:r>
              <a:rPr lang="en-US" sz="2400" dirty="0" smtClean="0"/>
              <a:t>screen</a:t>
            </a:r>
          </a:p>
          <a:p>
            <a:endParaRPr lang="en-US" sz="2400" dirty="0"/>
          </a:p>
          <a:p>
            <a:r>
              <a:rPr lang="en-US" sz="2400" dirty="0" smtClean="0"/>
              <a:t>While running, the software should print at which stage the algorithm is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1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323987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software you have coded will be checked and evaluated at the next week’s (12.03.2018) lesson on your computer</a:t>
            </a:r>
          </a:p>
          <a:p>
            <a:endParaRPr lang="en-US" sz="2400" dirty="0"/>
          </a:p>
          <a:p>
            <a:r>
              <a:rPr lang="en-US" sz="2400" dirty="0" smtClean="0"/>
              <a:t>So bring the program and your laptop to the next lesson</a:t>
            </a:r>
          </a:p>
          <a:p>
            <a:endParaRPr lang="en-US" sz="2400" dirty="0"/>
          </a:p>
          <a:p>
            <a:r>
              <a:rPr lang="en-US" sz="2400" dirty="0" smtClean="0"/>
              <a:t>Also please RAR(</a:t>
            </a:r>
            <a:r>
              <a:rPr lang="en-US" sz="2400" dirty="0" err="1" smtClean="0"/>
              <a:t>Winrar</a:t>
            </a:r>
            <a:r>
              <a:rPr lang="en-US" sz="2400" dirty="0" smtClean="0"/>
              <a:t>) </a:t>
            </a:r>
            <a:r>
              <a:rPr lang="en-US" sz="2400" dirty="0"/>
              <a:t>or </a:t>
            </a:r>
            <a:r>
              <a:rPr lang="en-US" sz="2400" dirty="0" smtClean="0"/>
              <a:t>ZIP(</a:t>
            </a:r>
            <a:r>
              <a:rPr lang="en-US" sz="2400" dirty="0" err="1" smtClean="0"/>
              <a:t>Winzip</a:t>
            </a:r>
            <a:r>
              <a:rPr lang="en-US" sz="2400" dirty="0" smtClean="0"/>
              <a:t>) </a:t>
            </a:r>
            <a:r>
              <a:rPr lang="en-US" sz="2400" dirty="0"/>
              <a:t>your software </a:t>
            </a:r>
            <a:r>
              <a:rPr lang="en-US" sz="2400" dirty="0" smtClean="0"/>
              <a:t>project </a:t>
            </a:r>
            <a:r>
              <a:rPr lang="en-US" sz="2400" dirty="0"/>
              <a:t>and email to </a:t>
            </a:r>
            <a:r>
              <a:rPr lang="en-US" sz="2400" dirty="0" smtClean="0">
                <a:hlinkClick r:id="rId2"/>
              </a:rPr>
              <a:t>furkangozukara@gmail.com</a:t>
            </a:r>
            <a:r>
              <a:rPr lang="en-US" sz="2400" dirty="0" smtClean="0"/>
              <a:t> with including your full name and your student number</a:t>
            </a:r>
            <a:endParaRPr lang="en-US" sz="2400" dirty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45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Outline </a:t>
            </a:r>
            <a:r>
              <a:rPr dirty="0">
                <a:solidFill>
                  <a:srgbClr val="424456"/>
                </a:solidFill>
              </a:rPr>
              <a:t>of </a:t>
            </a:r>
            <a:r>
              <a:rPr spc="-5" dirty="0">
                <a:solidFill>
                  <a:srgbClr val="424456"/>
                </a:solidFill>
              </a:rPr>
              <a:t>Lecture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292215" cy="37865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Study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sorting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 </a:t>
            </a:r>
            <a:r>
              <a:rPr sz="2400" dirty="0">
                <a:latin typeface="Times New Roman"/>
                <a:cs typeface="Times New Roman"/>
              </a:rPr>
              <a:t>sort: </a:t>
            </a:r>
            <a:r>
              <a:rPr sz="2400" i="1" spc="-10" dirty="0">
                <a:latin typeface="Times New Roman"/>
                <a:cs typeface="Times New Roman"/>
              </a:rPr>
              <a:t>Incremental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sort: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Divide-and-conquer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25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runtime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Best vs. worst vs.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Asymptotic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Sorting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6887"/>
            <a:ext cx="7092315" cy="41229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800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85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,…,</a:t>
            </a:r>
            <a:r>
              <a:rPr lang="en-US"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36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800" spc="-5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sorted</a:t>
            </a:r>
            <a:r>
              <a:rPr sz="2800" spc="-3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list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2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(1),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(2),…,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  <a:p>
            <a:pPr marL="12192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1375"/>
              </a:spcBef>
            </a:pP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(2)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…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spc="-39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6"/>
                </a:solidFill>
              </a:rPr>
              <a:t>Insertion</a:t>
            </a:r>
            <a:r>
              <a:rPr sz="4000" spc="-7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an incremental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a sequence of input, and ﬁnds a sequence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incrementally while adapting to the changes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computation,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feature which, whenever a piece of data changes, attempts to save time by only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outputs which depend on the changed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8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Sort: Basic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431990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array: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A[1..n]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Iterate j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2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9243" y="2917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880" y="28417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5564" y="3171444"/>
            <a:ext cx="3090672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059" y="3276600"/>
            <a:ext cx="2781935" cy="0"/>
          </a:xfrm>
          <a:custGeom>
            <a:avLst/>
            <a:gdLst/>
            <a:ahLst/>
            <a:cxnLst/>
            <a:rect l="l" t="t" r="r" b="b"/>
            <a:pathLst>
              <a:path w="2781935">
                <a:moveTo>
                  <a:pt x="0" y="0"/>
                </a:moveTo>
                <a:lnTo>
                  <a:pt x="2781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5540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059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3691" y="5051552"/>
            <a:ext cx="427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tabLst>
                <a:tab pos="1026160" algn="l"/>
                <a:tab pos="42646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6658" y="5243258"/>
          <a:ext cx="541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307079" y="3630167"/>
            <a:ext cx="175412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9532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2962" y="3733800"/>
            <a:ext cx="1534160" cy="457200"/>
          </a:xfrm>
          <a:custGeom>
            <a:avLst/>
            <a:gdLst/>
            <a:ahLst/>
            <a:cxnLst/>
            <a:rect l="l" t="t" r="r" b="b"/>
            <a:pathLst>
              <a:path w="1534160" h="457200">
                <a:moveTo>
                  <a:pt x="1533537" y="0"/>
                </a:moveTo>
                <a:lnTo>
                  <a:pt x="1495785" y="37708"/>
                </a:lnTo>
                <a:lnTo>
                  <a:pt x="1458000" y="75188"/>
                </a:lnTo>
                <a:lnTo>
                  <a:pt x="1420150" y="112211"/>
                </a:lnTo>
                <a:lnTo>
                  <a:pt x="1382201" y="148548"/>
                </a:lnTo>
                <a:lnTo>
                  <a:pt x="1344122" y="183971"/>
                </a:lnTo>
                <a:lnTo>
                  <a:pt x="1305879" y="218250"/>
                </a:lnTo>
                <a:lnTo>
                  <a:pt x="1267440" y="251158"/>
                </a:lnTo>
                <a:lnTo>
                  <a:pt x="1228772" y="282465"/>
                </a:lnTo>
                <a:lnTo>
                  <a:pt x="1189843" y="311943"/>
                </a:lnTo>
                <a:lnTo>
                  <a:pt x="1150621" y="339363"/>
                </a:lnTo>
                <a:lnTo>
                  <a:pt x="1111071" y="364497"/>
                </a:lnTo>
                <a:lnTo>
                  <a:pt x="1071162" y="387115"/>
                </a:lnTo>
                <a:lnTo>
                  <a:pt x="1030861" y="406990"/>
                </a:lnTo>
                <a:lnTo>
                  <a:pt x="990136" y="423892"/>
                </a:lnTo>
                <a:lnTo>
                  <a:pt x="948954" y="437592"/>
                </a:lnTo>
                <a:lnTo>
                  <a:pt x="907282" y="447863"/>
                </a:lnTo>
                <a:lnTo>
                  <a:pt x="865087" y="454475"/>
                </a:lnTo>
                <a:lnTo>
                  <a:pt x="822337" y="457200"/>
                </a:lnTo>
                <a:lnTo>
                  <a:pt x="783480" y="454920"/>
                </a:lnTo>
                <a:lnTo>
                  <a:pt x="740851" y="447249"/>
                </a:lnTo>
                <a:lnTo>
                  <a:pt x="695029" y="434750"/>
                </a:lnTo>
                <a:lnTo>
                  <a:pt x="646593" y="417985"/>
                </a:lnTo>
                <a:lnTo>
                  <a:pt x="596122" y="397516"/>
                </a:lnTo>
                <a:lnTo>
                  <a:pt x="544195" y="373906"/>
                </a:lnTo>
                <a:lnTo>
                  <a:pt x="491390" y="347719"/>
                </a:lnTo>
                <a:lnTo>
                  <a:pt x="438287" y="319515"/>
                </a:lnTo>
                <a:lnTo>
                  <a:pt x="385464" y="289858"/>
                </a:lnTo>
                <a:lnTo>
                  <a:pt x="333500" y="259311"/>
                </a:lnTo>
                <a:lnTo>
                  <a:pt x="282974" y="228436"/>
                </a:lnTo>
                <a:lnTo>
                  <a:pt x="234465" y="197795"/>
                </a:lnTo>
                <a:lnTo>
                  <a:pt x="188552" y="167951"/>
                </a:lnTo>
                <a:lnTo>
                  <a:pt x="145813" y="139468"/>
                </a:lnTo>
                <a:lnTo>
                  <a:pt x="106828" y="112906"/>
                </a:lnTo>
                <a:lnTo>
                  <a:pt x="72175" y="88829"/>
                </a:lnTo>
                <a:lnTo>
                  <a:pt x="18182" y="50381"/>
                </a:lnTo>
                <a:lnTo>
                  <a:pt x="0" y="3713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873" y="3770871"/>
            <a:ext cx="130175" cy="119380"/>
          </a:xfrm>
          <a:custGeom>
            <a:avLst/>
            <a:gdLst/>
            <a:ahLst/>
            <a:cxnLst/>
            <a:rect l="l" t="t" r="r" b="b"/>
            <a:pathLst>
              <a:path w="130175" h="119379">
                <a:moveTo>
                  <a:pt x="54101" y="119037"/>
                </a:moveTo>
                <a:lnTo>
                  <a:pt x="0" y="0"/>
                </a:lnTo>
                <a:lnTo>
                  <a:pt x="129641" y="1695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9970" y="3298952"/>
            <a:ext cx="46094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847214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 sorted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R="468630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645" y="5661152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64" y="5609844"/>
            <a:ext cx="35478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2740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059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2405</Words>
  <Application>Microsoft Office PowerPoint</Application>
  <PresentationFormat>Ekran Gösterisi (4:3)</PresentationFormat>
  <Paragraphs>867</Paragraphs>
  <Slides>55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Sitka Small</vt:lpstr>
      <vt:lpstr>Symbol</vt:lpstr>
      <vt:lpstr>Times New Roman</vt:lpstr>
      <vt:lpstr>Wingdings</vt:lpstr>
      <vt:lpstr>Office Theme</vt:lpstr>
      <vt:lpstr>CSE214 – Analysis of Algorithms PhD Furkan Gözükara, Toros University https://github.com/FurkanGozukara/Analysis-of-Algorithms-2019  </vt:lpstr>
      <vt:lpstr>PowerPoint Sunusu</vt:lpstr>
      <vt:lpstr>Algorithm Definition</vt:lpstr>
      <vt:lpstr>Many Real World Applications</vt:lpstr>
      <vt:lpstr>Course Objectives</vt:lpstr>
      <vt:lpstr>Outline of Lecture 1</vt:lpstr>
      <vt:lpstr>Sorting Problem</vt:lpstr>
      <vt:lpstr>Insertion Sort</vt:lpstr>
      <vt:lpstr>Insertion Sort: Basic Idea</vt:lpstr>
      <vt:lpstr>Pseudo-code notation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Running Time</vt:lpstr>
      <vt:lpstr>Kinds of running time analysis</vt:lpstr>
      <vt:lpstr>Running Time</vt:lpstr>
      <vt:lpstr> Notation</vt:lpstr>
      <vt:lpstr>PowerPoint Sunusu</vt:lpstr>
      <vt:lpstr>Insertion Sort – Runtime Analysis</vt:lpstr>
      <vt:lpstr>How many times is each line executed?</vt:lpstr>
      <vt:lpstr>Insertion Sort – Runtime Analysis</vt:lpstr>
      <vt:lpstr>Question: If A[1...j] is already sorted, tj = ?</vt:lpstr>
      <vt:lpstr>Insertion Sort – Best Case Runtime</vt:lpstr>
      <vt:lpstr>Q: If A[j] is smaller than every entry in A[1..j-1], tj = ?</vt:lpstr>
      <vt:lpstr>Insertion Sort – Worst Case Runtime</vt:lpstr>
      <vt:lpstr>Asymptotic Notation</vt:lpstr>
      <vt:lpstr>Insertion Sort – Asymptotic Runtime Analysis</vt:lpstr>
      <vt:lpstr>PowerPoint Sunusu</vt:lpstr>
      <vt:lpstr>Merge Sort</vt:lpstr>
      <vt:lpstr>Merge Sort: Basic Idea</vt:lpstr>
      <vt:lpstr>Merge-Sort (A, p, r)</vt:lpstr>
      <vt:lpstr>Merge Sort: Example</vt:lpstr>
      <vt:lpstr>How to merge 2 sorted subarrays?</vt:lpstr>
      <vt:lpstr>Merge Sort: Complexity</vt:lpstr>
      <vt:lpstr>Merge Sort – Recurrence</vt:lpstr>
      <vt:lpstr>How to solve for T(n)?</vt:lpstr>
      <vt:lpstr>Solve Recurrence: T(n) = 2T (n/2) + Θ(n)</vt:lpstr>
      <vt:lpstr>Solve Recurrence: T(n) = 2T (n/2) + Θ(n)</vt:lpstr>
      <vt:lpstr>Solve Recurrence: T(n) = 2T (n/2) + Θ(n)</vt:lpstr>
      <vt:lpstr>Merge Sort Complexity</vt:lpstr>
      <vt:lpstr>PowerPoint Sunusu</vt:lpstr>
      <vt:lpstr>Conclusions: Insertion Sort vs. Merge Sort</vt:lpstr>
      <vt:lpstr>Project Work 1 : 10 points</vt:lpstr>
      <vt:lpstr>Project Work 1 : 10 points</vt:lpstr>
      <vt:lpstr>Project Work 1 :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2018-03-26T08:29:04Z</dcterms:created>
  <dcterms:modified xsi:type="dcterms:W3CDTF">2019-02-07T10:56:47Z</dcterms:modified>
</cp:coreProperties>
</file>