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8"/>
  </p:notesMasterIdLst>
  <p:sldIdLst>
    <p:sldId id="325" r:id="rId2"/>
    <p:sldId id="257" r:id="rId3"/>
    <p:sldId id="313" r:id="rId4"/>
    <p:sldId id="263" r:id="rId5"/>
    <p:sldId id="264" r:id="rId6"/>
    <p:sldId id="318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315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21" r:id="rId35"/>
    <p:sldId id="291" r:id="rId36"/>
    <p:sldId id="316" r:id="rId37"/>
    <p:sldId id="320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17" r:id="rId48"/>
    <p:sldId id="301" r:id="rId49"/>
    <p:sldId id="322" r:id="rId50"/>
    <p:sldId id="323" r:id="rId51"/>
    <p:sldId id="324" r:id="rId52"/>
    <p:sldId id="306" r:id="rId53"/>
    <p:sldId id="307" r:id="rId54"/>
    <p:sldId id="308" r:id="rId55"/>
    <p:sldId id="309" r:id="rId56"/>
    <p:sldId id="310" r:id="rId5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59" d="100"/>
          <a:sy n="59" d="100"/>
        </p:scale>
        <p:origin x="1504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5D23D-9058-4D81-ABEF-CB7619D76F05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55320-8B3A-4D9C-BBBA-9BF1FA308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38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13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Induction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tüme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varım</a:t>
            </a:r>
            <a:r>
              <a:rPr lang="en-US" baseline="0" dirty="0" smtClean="0"/>
              <a:t> , substitution </a:t>
            </a:r>
            <a:r>
              <a:rPr lang="en-US" baseline="0" dirty="0" err="1" smtClean="0"/>
              <a:t>yerine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koyma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metodu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5320-8B3A-4D9C-BBBA-9BF1FA3082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96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Residual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artık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kalıntı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5320-8B3A-4D9C-BBBA-9BF1FA3082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3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Implicit </a:t>
            </a:r>
            <a:r>
              <a:rPr lang="en-US" dirty="0" err="1" smtClean="0"/>
              <a:t>üstü</a:t>
            </a:r>
            <a:r>
              <a:rPr lang="en-US" dirty="0" smtClean="0"/>
              <a:t> </a:t>
            </a:r>
            <a:r>
              <a:rPr lang="en-US" dirty="0" err="1" smtClean="0"/>
              <a:t>kapalı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5320-8B3A-4D9C-BBBA-9BF1FA3082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52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5320-8B3A-4D9C-BBBA-9BF1FA3082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2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Intuition </a:t>
            </a:r>
            <a:r>
              <a:rPr lang="en-US" sz="1200" spc="-5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sezgi</a:t>
            </a:r>
            <a:r>
              <a:rPr lang="en-US" sz="1200" spc="-5" baseline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200" spc="-5" baseline="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önsezi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5320-8B3A-4D9C-BBBA-9BF1FA3082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6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0" dirty="0" smtClean="0"/>
              <a:t> master method </a:t>
            </a:r>
            <a:r>
              <a:rPr lang="en-US" baseline="0" dirty="0" err="1" smtClean="0"/>
              <a:t>sorarim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5320-8B3A-4D9C-BBBA-9BF1FA3082C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81235" y="392620"/>
            <a:ext cx="258152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473 – Lecture</a:t>
            </a:r>
            <a:r>
              <a:rPr spc="-130" dirty="0"/>
              <a:t> </a:t>
            </a:r>
            <a:r>
              <a:rPr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5" dirty="0"/>
              <a:t>Aykanat </a:t>
            </a:r>
            <a:r>
              <a:rPr dirty="0"/>
              <a:t>and Mustafa </a:t>
            </a:r>
            <a:r>
              <a:rPr spc="-5" dirty="0"/>
              <a:t>Ozdal  Computer Engineering Department, </a:t>
            </a:r>
            <a:r>
              <a:rPr dirty="0"/>
              <a:t>Bilkent</a:t>
            </a:r>
            <a:r>
              <a:rPr spc="35" dirty="0"/>
              <a:t> </a:t>
            </a:r>
            <a:r>
              <a:rPr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473 – Lecture</a:t>
            </a:r>
            <a:r>
              <a:rPr spc="-130" dirty="0"/>
              <a:t> </a:t>
            </a:r>
            <a:r>
              <a:rPr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5" dirty="0"/>
              <a:t>Aykanat </a:t>
            </a:r>
            <a:r>
              <a:rPr dirty="0"/>
              <a:t>and Mustafa </a:t>
            </a:r>
            <a:r>
              <a:rPr spc="-5" dirty="0"/>
              <a:t>Ozdal  Computer Engineering Department, </a:t>
            </a:r>
            <a:r>
              <a:rPr dirty="0"/>
              <a:t>Bilkent</a:t>
            </a:r>
            <a:r>
              <a:rPr spc="35" dirty="0"/>
              <a:t> </a:t>
            </a:r>
            <a:r>
              <a:rPr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473 – Lecture</a:t>
            </a:r>
            <a:r>
              <a:rPr spc="-130" dirty="0"/>
              <a:t> </a:t>
            </a:r>
            <a:r>
              <a:rPr dirty="0"/>
              <a:t>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5" dirty="0"/>
              <a:t>Aykanat </a:t>
            </a:r>
            <a:r>
              <a:rPr dirty="0"/>
              <a:t>and Mustafa </a:t>
            </a:r>
            <a:r>
              <a:rPr spc="-5" dirty="0"/>
              <a:t>Ozdal  Computer Engineering Department, </a:t>
            </a:r>
            <a:r>
              <a:rPr dirty="0"/>
              <a:t>Bilkent</a:t>
            </a:r>
            <a:r>
              <a:rPr spc="35" dirty="0"/>
              <a:t> </a:t>
            </a:r>
            <a:r>
              <a:rPr dirty="0"/>
              <a:t>University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473 – Lecture</a:t>
            </a:r>
            <a:r>
              <a:rPr spc="-130" dirty="0"/>
              <a:t> </a:t>
            </a:r>
            <a:r>
              <a:rPr dirty="0"/>
              <a:t>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5" dirty="0"/>
              <a:t>Aykanat </a:t>
            </a:r>
            <a:r>
              <a:rPr dirty="0"/>
              <a:t>and Mustafa </a:t>
            </a:r>
            <a:r>
              <a:rPr spc="-5" dirty="0"/>
              <a:t>Ozdal  Computer Engineering Department, </a:t>
            </a:r>
            <a:r>
              <a:rPr dirty="0"/>
              <a:t>Bilkent</a:t>
            </a:r>
            <a:r>
              <a:rPr spc="35" dirty="0"/>
              <a:t> </a:t>
            </a:r>
            <a:r>
              <a:rPr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473 – Lecture</a:t>
            </a:r>
            <a:r>
              <a:rPr spc="-130" dirty="0"/>
              <a:t> </a:t>
            </a:r>
            <a:r>
              <a:rPr dirty="0"/>
              <a:t>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5" dirty="0"/>
              <a:t>Aykanat </a:t>
            </a:r>
            <a:r>
              <a:rPr dirty="0"/>
              <a:t>and Mustafa </a:t>
            </a:r>
            <a:r>
              <a:rPr spc="-5" dirty="0"/>
              <a:t>Ozdal  Computer Engineering Department, </a:t>
            </a:r>
            <a:r>
              <a:rPr dirty="0"/>
              <a:t>Bilkent</a:t>
            </a:r>
            <a:r>
              <a:rPr spc="35" dirty="0"/>
              <a:t> </a:t>
            </a:r>
            <a:r>
              <a:rPr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0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22375" y="6227063"/>
            <a:ext cx="8080247" cy="97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62000" y="62484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4618" y="307340"/>
            <a:ext cx="787476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8080" y="2595032"/>
            <a:ext cx="8607425" cy="3509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8340" y="6447139"/>
            <a:ext cx="1406525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473 – Lecture</a:t>
            </a:r>
            <a:r>
              <a:rPr spc="-130" dirty="0"/>
              <a:t> </a:t>
            </a:r>
            <a:r>
              <a:rPr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682202" y="6370939"/>
            <a:ext cx="3945254" cy="436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5" dirty="0"/>
              <a:t>Aykanat </a:t>
            </a:r>
            <a:r>
              <a:rPr dirty="0"/>
              <a:t>and Mustafa </a:t>
            </a:r>
            <a:r>
              <a:rPr spc="-5" dirty="0"/>
              <a:t>Ozdal  Computer Engineering Department, </a:t>
            </a:r>
            <a:r>
              <a:rPr dirty="0"/>
              <a:t>Bilkent</a:t>
            </a:r>
            <a:r>
              <a:rPr spc="35" dirty="0"/>
              <a:t> </a:t>
            </a:r>
            <a:r>
              <a:rPr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43240" y="6372635"/>
            <a:ext cx="248284" cy="219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9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9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5.pn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5.png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5.png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5443" y="1814386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5443" y="1814386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5107" y="1814386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5107" y="1814386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376" y="6227064"/>
            <a:ext cx="8080248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0" y="62484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265" dirty="0">
                <a:solidFill>
                  <a:srgbClr val="000000"/>
                </a:solidFill>
                <a:latin typeface="Arial"/>
                <a:cs typeface="Arial"/>
              </a:rPr>
              <a:t>CSE214 – Analysis of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Algorithms</a:t>
            </a:r>
            <a:b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b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https://github.com/FurkanGozukara/Analysis-of-Algorithms-2019</a:t>
            </a:r>
            <a: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sz="36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2209800"/>
            <a:ext cx="9144000" cy="3429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>
                <a:latin typeface="Times New Roman"/>
                <a:cs typeface="Times New Roman"/>
              </a:rPr>
              <a:t>Solving Recurrences</a:t>
            </a:r>
          </a:p>
          <a:p>
            <a:pPr algn="ctr"/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Based on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Cevdet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Aykanat’s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 and Mustafa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Ozdal’s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 Lecture Notes -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Bilkent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sz="4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54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26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Substitution Method: Example </a:t>
            </a:r>
            <a:r>
              <a:rPr dirty="0">
                <a:solidFill>
                  <a:srgbClr val="424456"/>
                </a:solidFill>
              </a:rPr>
              <a:t>–</a:t>
            </a:r>
            <a:r>
              <a:rPr spc="1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cont’d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6492875" cy="20891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20" dirty="0">
                <a:latin typeface="Times New Roman"/>
                <a:cs typeface="Times New Roman"/>
              </a:rPr>
              <a:t>We </a:t>
            </a:r>
            <a:r>
              <a:rPr sz="2800" spc="-10" dirty="0">
                <a:latin typeface="Times New Roman"/>
                <a:cs typeface="Times New Roman"/>
              </a:rPr>
              <a:t>need </a:t>
            </a:r>
            <a:r>
              <a:rPr sz="2800" spc="-5" dirty="0">
                <a:latin typeface="Times New Roman"/>
                <a:cs typeface="Times New Roman"/>
              </a:rPr>
              <a:t>to prove the base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cases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800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Base</a:t>
            </a:r>
            <a:r>
              <a:rPr sz="2800" spc="-10" dirty="0"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 Θ(1)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small </a:t>
            </a:r>
            <a:r>
              <a:rPr sz="2800" spc="-5" dirty="0">
                <a:latin typeface="Times New Roman"/>
                <a:cs typeface="Times New Roman"/>
              </a:rPr>
              <a:t>n (e.g. for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 =</a:t>
            </a:r>
            <a:r>
              <a:rPr sz="2800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2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should show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804" y="3608346"/>
            <a:ext cx="1762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“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Θ(1)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”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≤</a:t>
            </a:r>
            <a:r>
              <a:rPr sz="2800" spc="-1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775" spc="-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775" baseline="2552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1540" y="3519322"/>
            <a:ext cx="4950460" cy="10560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795"/>
              </a:spcBef>
            </a:pP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 =</a:t>
            </a:r>
            <a:r>
              <a:rPr sz="2800" spc="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775" baseline="-21021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800" spc="-5" dirty="0">
                <a:latin typeface="Times New Roman"/>
                <a:cs typeface="Times New Roman"/>
              </a:rPr>
              <a:t>This holds if </a:t>
            </a:r>
            <a:r>
              <a:rPr sz="2800" spc="-1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pick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 </a:t>
            </a:r>
            <a:r>
              <a:rPr sz="2800" spc="-5" dirty="0">
                <a:latin typeface="Times New Roman"/>
                <a:cs typeface="Times New Roman"/>
              </a:rPr>
              <a:t>big enough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4921402"/>
            <a:ext cx="6266180" cy="105918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So, the proof of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 O(n</a:t>
            </a:r>
            <a:r>
              <a:rPr sz="2775" spc="-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complete.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But, is this a tight</a:t>
            </a:r>
            <a:r>
              <a:rPr sz="2800" u="heavy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bound?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095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Example: A tighter upper</a:t>
            </a:r>
            <a:r>
              <a:rPr spc="-395" dirty="0">
                <a:solidFill>
                  <a:srgbClr val="424456"/>
                </a:solidFill>
              </a:rPr>
              <a:t> </a:t>
            </a:r>
            <a:r>
              <a:rPr dirty="0">
                <a:solidFill>
                  <a:srgbClr val="424456"/>
                </a:solidFill>
              </a:rPr>
              <a:t>bound?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6421120" cy="309499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Original 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recurrence: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T(n) = 4T(n/2) +</a:t>
            </a:r>
            <a:r>
              <a:rPr sz="2800" spc="-2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40" dirty="0">
                <a:latin typeface="Times New Roman"/>
                <a:cs typeface="Times New Roman"/>
              </a:rPr>
              <a:t>Try </a:t>
            </a:r>
            <a:r>
              <a:rPr sz="2800" spc="-5" dirty="0">
                <a:latin typeface="Times New Roman"/>
                <a:cs typeface="Times New Roman"/>
              </a:rPr>
              <a:t>to prove that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O(n</a:t>
            </a:r>
            <a:r>
              <a:rPr sz="2775" spc="-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90"/>
              </a:spcBef>
            </a:pPr>
            <a:r>
              <a:rPr sz="2800" spc="-5" dirty="0">
                <a:latin typeface="Times New Roman"/>
                <a:cs typeface="Times New Roman"/>
              </a:rPr>
              <a:t>i.e.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≤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775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latin typeface="Times New Roman"/>
                <a:cs typeface="Times New Roman"/>
              </a:rPr>
              <a:t>for all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 ≥</a:t>
            </a:r>
            <a:r>
              <a:rPr sz="280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775" baseline="-2102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Ind. hyp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spc="-10" dirty="0">
                <a:latin typeface="Times New Roman"/>
                <a:cs typeface="Times New Roman"/>
              </a:rPr>
              <a:t>Assume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T(k) ≤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ck</a:t>
            </a:r>
            <a:r>
              <a:rPr sz="2775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k &lt;</a:t>
            </a:r>
            <a:r>
              <a:rPr sz="2800" spc="-1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Prove the </a:t>
            </a:r>
            <a:r>
              <a:rPr sz="2800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general case</a:t>
            </a:r>
            <a:r>
              <a:rPr sz="2800" spc="-10" dirty="0"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≤</a:t>
            </a:r>
            <a:r>
              <a:rPr sz="280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775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235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6421120" cy="15741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Original 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recurrence: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T(n) = 4T(n/2) +</a:t>
            </a:r>
            <a:r>
              <a:rPr sz="2800" spc="-3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808080"/>
                </a:solidFill>
                <a:latin typeface="Times New Roman"/>
                <a:cs typeface="Times New Roman"/>
              </a:rPr>
              <a:t>Ind. hyp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: 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Assume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that T(k) ≤ </a:t>
            </a:r>
            <a:r>
              <a:rPr sz="2800" spc="-65" dirty="0">
                <a:solidFill>
                  <a:srgbClr val="808080"/>
                </a:solidFill>
                <a:latin typeface="Times New Roman"/>
                <a:cs typeface="Times New Roman"/>
              </a:rPr>
              <a:t>ck</a:t>
            </a:r>
            <a:r>
              <a:rPr sz="2775" spc="-97" baseline="25525" dirty="0">
                <a:solidFill>
                  <a:srgbClr val="808080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for k &lt;</a:t>
            </a:r>
            <a:r>
              <a:rPr sz="2800" spc="16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808080"/>
                </a:solidFill>
                <a:latin typeface="Times New Roman"/>
                <a:cs typeface="Times New Roman"/>
              </a:rPr>
              <a:t>Prove the </a:t>
            </a:r>
            <a:r>
              <a:rPr sz="2800" u="heavy" spc="-10" dirty="0">
                <a:solidFill>
                  <a:srgbClr val="808080"/>
                </a:solidFill>
                <a:latin typeface="Times New Roman"/>
                <a:cs typeface="Times New Roman"/>
              </a:rPr>
              <a:t>general case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T(n) ≤</a:t>
            </a:r>
            <a:r>
              <a:rPr sz="2800" spc="-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cn</a:t>
            </a:r>
            <a:r>
              <a:rPr sz="2775" spc="-7" baseline="25525" dirty="0">
                <a:solidFill>
                  <a:srgbClr val="808080"/>
                </a:solidFill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39" y="3594608"/>
            <a:ext cx="657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7051" y="3504059"/>
            <a:ext cx="5883910" cy="20891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= 4T(n/2) +</a:t>
            </a:r>
            <a:r>
              <a:rPr sz="28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≤ 4c(n/2)</a:t>
            </a:r>
            <a:r>
              <a:rPr sz="2775" spc="-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80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775" spc="-7" baseline="255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800" spc="-1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≤ cn</a:t>
            </a:r>
            <a:r>
              <a:rPr lang="en-US" sz="2775" spc="-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endParaRPr sz="28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1440815" algn="l"/>
              </a:tabLst>
            </a:pP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O(n</a:t>
            </a:r>
            <a:r>
              <a:rPr sz="2775" spc="-7" baseline="255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)	</a:t>
            </a:r>
            <a:r>
              <a:rPr sz="28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Wrong! </a:t>
            </a:r>
            <a:r>
              <a:rPr sz="2800" spc="-120" dirty="0" smtClean="0">
                <a:solidFill>
                  <a:srgbClr val="FF0000"/>
                </a:solidFill>
                <a:latin typeface="Times New Roman"/>
                <a:cs typeface="Times New Roman"/>
              </a:rPr>
              <a:t>We </a:t>
            </a:r>
            <a:r>
              <a:rPr sz="2800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must </a:t>
            </a:r>
            <a:r>
              <a:rPr sz="28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prove</a:t>
            </a:r>
            <a:r>
              <a:rPr sz="2800" spc="1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exactly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06439" y="2865119"/>
            <a:ext cx="3221735" cy="2633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23403" y="4187951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9830" y="2982379"/>
            <a:ext cx="3021965" cy="2440940"/>
          </a:xfrm>
          <a:custGeom>
            <a:avLst/>
            <a:gdLst/>
            <a:ahLst/>
            <a:cxnLst/>
            <a:rect l="l" t="t" r="r" b="b"/>
            <a:pathLst>
              <a:path w="3021965" h="2440940">
                <a:moveTo>
                  <a:pt x="2536469" y="2440520"/>
                </a:moveTo>
                <a:lnTo>
                  <a:pt x="2577821" y="2437046"/>
                </a:lnTo>
                <a:lnTo>
                  <a:pt x="2618906" y="2433443"/>
                </a:lnTo>
                <a:lnTo>
                  <a:pt x="2659456" y="2429581"/>
                </a:lnTo>
                <a:lnTo>
                  <a:pt x="2699202" y="2425332"/>
                </a:lnTo>
                <a:lnTo>
                  <a:pt x="2737877" y="2420566"/>
                </a:lnTo>
                <a:lnTo>
                  <a:pt x="2810944" y="2408965"/>
                </a:lnTo>
                <a:lnTo>
                  <a:pt x="2876516" y="2393745"/>
                </a:lnTo>
                <a:lnTo>
                  <a:pt x="2932449" y="2373873"/>
                </a:lnTo>
                <a:lnTo>
                  <a:pt x="2976603" y="2348314"/>
                </a:lnTo>
                <a:lnTo>
                  <a:pt x="3006836" y="2316034"/>
                </a:lnTo>
                <a:lnTo>
                  <a:pt x="3021006" y="2275999"/>
                </a:lnTo>
                <a:lnTo>
                  <a:pt x="3021398" y="2252751"/>
                </a:lnTo>
                <a:lnTo>
                  <a:pt x="3016972" y="2227176"/>
                </a:lnTo>
                <a:lnTo>
                  <a:pt x="2992591" y="2168530"/>
                </a:lnTo>
                <a:lnTo>
                  <a:pt x="2972101" y="2135201"/>
                </a:lnTo>
                <a:lnTo>
                  <a:pt x="2945722" y="2099028"/>
                </a:lnTo>
                <a:lnTo>
                  <a:pt x="2913185" y="2059883"/>
                </a:lnTo>
                <a:lnTo>
                  <a:pt x="2874224" y="2017635"/>
                </a:lnTo>
                <a:lnTo>
                  <a:pt x="2828569" y="1972157"/>
                </a:lnTo>
                <a:lnTo>
                  <a:pt x="2788238" y="1935160"/>
                </a:lnTo>
                <a:lnTo>
                  <a:pt x="2739110" y="1893040"/>
                </a:lnTo>
                <a:lnTo>
                  <a:pt x="2681764" y="1846158"/>
                </a:lnTo>
                <a:lnTo>
                  <a:pt x="2650192" y="1821045"/>
                </a:lnTo>
                <a:lnTo>
                  <a:pt x="2616783" y="1794876"/>
                </a:lnTo>
                <a:lnTo>
                  <a:pt x="2581611" y="1767697"/>
                </a:lnTo>
                <a:lnTo>
                  <a:pt x="2544748" y="1739554"/>
                </a:lnTo>
                <a:lnTo>
                  <a:pt x="2506267" y="1710490"/>
                </a:lnTo>
                <a:lnTo>
                  <a:pt x="2466240" y="1680552"/>
                </a:lnTo>
                <a:lnTo>
                  <a:pt x="2424741" y="1649785"/>
                </a:lnTo>
                <a:lnTo>
                  <a:pt x="2381841" y="1618233"/>
                </a:lnTo>
                <a:lnTo>
                  <a:pt x="2337613" y="1585942"/>
                </a:lnTo>
                <a:lnTo>
                  <a:pt x="2292131" y="1552956"/>
                </a:lnTo>
                <a:lnTo>
                  <a:pt x="2245466" y="1519322"/>
                </a:lnTo>
                <a:lnTo>
                  <a:pt x="2197691" y="1485083"/>
                </a:lnTo>
                <a:lnTo>
                  <a:pt x="2148880" y="1450286"/>
                </a:lnTo>
                <a:lnTo>
                  <a:pt x="2099105" y="1414974"/>
                </a:lnTo>
                <a:lnTo>
                  <a:pt x="2048437" y="1379194"/>
                </a:lnTo>
                <a:lnTo>
                  <a:pt x="1996951" y="1342991"/>
                </a:lnTo>
                <a:lnTo>
                  <a:pt x="1944719" y="1306409"/>
                </a:lnTo>
                <a:lnTo>
                  <a:pt x="1891812" y="1269494"/>
                </a:lnTo>
                <a:lnTo>
                  <a:pt x="1838305" y="1232291"/>
                </a:lnTo>
                <a:lnTo>
                  <a:pt x="1784270" y="1194844"/>
                </a:lnTo>
                <a:lnTo>
                  <a:pt x="1729778" y="1157200"/>
                </a:lnTo>
                <a:lnTo>
                  <a:pt x="1674904" y="1119402"/>
                </a:lnTo>
                <a:lnTo>
                  <a:pt x="1619720" y="1081497"/>
                </a:lnTo>
                <a:lnTo>
                  <a:pt x="1564297" y="1043529"/>
                </a:lnTo>
                <a:lnTo>
                  <a:pt x="1508710" y="1005544"/>
                </a:lnTo>
                <a:lnTo>
                  <a:pt x="1453030" y="967586"/>
                </a:lnTo>
                <a:lnTo>
                  <a:pt x="1397331" y="929701"/>
                </a:lnTo>
                <a:lnTo>
                  <a:pt x="1341685" y="891933"/>
                </a:lnTo>
                <a:lnTo>
                  <a:pt x="1286164" y="854329"/>
                </a:lnTo>
                <a:lnTo>
                  <a:pt x="1230841" y="816932"/>
                </a:lnTo>
                <a:lnTo>
                  <a:pt x="1175790" y="779789"/>
                </a:lnTo>
                <a:lnTo>
                  <a:pt x="1121082" y="742943"/>
                </a:lnTo>
                <a:lnTo>
                  <a:pt x="1066790" y="706441"/>
                </a:lnTo>
                <a:lnTo>
                  <a:pt x="1012987" y="670328"/>
                </a:lnTo>
                <a:lnTo>
                  <a:pt x="959745" y="634648"/>
                </a:lnTo>
                <a:lnTo>
                  <a:pt x="907138" y="599447"/>
                </a:lnTo>
                <a:lnTo>
                  <a:pt x="855238" y="564769"/>
                </a:lnTo>
                <a:lnTo>
                  <a:pt x="804117" y="530661"/>
                </a:lnTo>
                <a:lnTo>
                  <a:pt x="753849" y="497166"/>
                </a:lnTo>
                <a:lnTo>
                  <a:pt x="704505" y="464330"/>
                </a:lnTo>
                <a:lnTo>
                  <a:pt x="656159" y="432199"/>
                </a:lnTo>
                <a:lnTo>
                  <a:pt x="608883" y="400817"/>
                </a:lnTo>
                <a:lnTo>
                  <a:pt x="562750" y="370229"/>
                </a:lnTo>
                <a:lnTo>
                  <a:pt x="517833" y="340481"/>
                </a:lnTo>
                <a:lnTo>
                  <a:pt x="474203" y="311617"/>
                </a:lnTo>
                <a:lnTo>
                  <a:pt x="431935" y="283684"/>
                </a:lnTo>
                <a:lnTo>
                  <a:pt x="391100" y="256725"/>
                </a:lnTo>
                <a:lnTo>
                  <a:pt x="351771" y="230786"/>
                </a:lnTo>
                <a:lnTo>
                  <a:pt x="314020" y="205912"/>
                </a:lnTo>
                <a:lnTo>
                  <a:pt x="277922" y="182148"/>
                </a:lnTo>
                <a:lnTo>
                  <a:pt x="243547" y="159540"/>
                </a:lnTo>
                <a:lnTo>
                  <a:pt x="210969" y="138132"/>
                </a:lnTo>
                <a:lnTo>
                  <a:pt x="151495" y="99098"/>
                </a:lnTo>
                <a:lnTo>
                  <a:pt x="100079" y="65407"/>
                </a:lnTo>
                <a:lnTo>
                  <a:pt x="57304" y="37419"/>
                </a:lnTo>
                <a:lnTo>
                  <a:pt x="23750" y="15497"/>
                </a:lnTo>
                <a:lnTo>
                  <a:pt x="10613" y="6922"/>
                </a:ln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59396" y="2982092"/>
            <a:ext cx="88265" cy="79375"/>
          </a:xfrm>
          <a:custGeom>
            <a:avLst/>
            <a:gdLst/>
            <a:ahLst/>
            <a:cxnLst/>
            <a:rect l="l" t="t" r="r" b="b"/>
            <a:pathLst>
              <a:path w="88264" h="79375">
                <a:moveTo>
                  <a:pt x="39585" y="78841"/>
                </a:moveTo>
                <a:lnTo>
                  <a:pt x="0" y="0"/>
                </a:lnTo>
                <a:lnTo>
                  <a:pt x="88112" y="4356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70404" y="5009400"/>
            <a:ext cx="1536191" cy="857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14600" y="5029200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0"/>
                </a:moveTo>
                <a:lnTo>
                  <a:pt x="1447800" y="7620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94204" y="5009400"/>
            <a:ext cx="1459991" cy="857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8400" y="5029200"/>
            <a:ext cx="1371600" cy="762000"/>
          </a:xfrm>
          <a:custGeom>
            <a:avLst/>
            <a:gdLst/>
            <a:ahLst/>
            <a:cxnLst/>
            <a:rect l="l" t="t" r="r" b="b"/>
            <a:pathLst>
              <a:path w="1371600" h="762000">
                <a:moveTo>
                  <a:pt x="0" y="762000"/>
                </a:moveTo>
                <a:lnTo>
                  <a:pt x="13716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235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7315834" cy="448691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Original 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recurrence: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T(n) = 4T(n/2) +</a:t>
            </a:r>
            <a:r>
              <a:rPr sz="2800" spc="-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808080"/>
                </a:solidFill>
                <a:latin typeface="Times New Roman"/>
                <a:cs typeface="Times New Roman"/>
              </a:rPr>
              <a:t>Ind. hyp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: 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Assume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that T(k) ≤ </a:t>
            </a:r>
            <a:r>
              <a:rPr sz="2800" spc="-65" dirty="0">
                <a:solidFill>
                  <a:srgbClr val="808080"/>
                </a:solidFill>
                <a:latin typeface="Times New Roman"/>
                <a:cs typeface="Times New Roman"/>
              </a:rPr>
              <a:t>ck</a:t>
            </a:r>
            <a:r>
              <a:rPr sz="2775" spc="-97" baseline="25525" dirty="0">
                <a:solidFill>
                  <a:srgbClr val="808080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for k &lt;</a:t>
            </a:r>
            <a:r>
              <a:rPr sz="2800" spc="15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808080"/>
                </a:solidFill>
                <a:latin typeface="Times New Roman"/>
                <a:cs typeface="Times New Roman"/>
              </a:rPr>
              <a:t>Prove the </a:t>
            </a:r>
            <a:r>
              <a:rPr sz="2800" u="heavy" spc="-10" dirty="0">
                <a:solidFill>
                  <a:srgbClr val="808080"/>
                </a:solidFill>
                <a:latin typeface="Times New Roman"/>
                <a:cs typeface="Times New Roman"/>
              </a:rPr>
              <a:t>general case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T(n) ≤</a:t>
            </a:r>
            <a:r>
              <a:rPr sz="280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808080"/>
                </a:solidFill>
                <a:latin typeface="Times New Roman"/>
                <a:cs typeface="Times New Roman"/>
              </a:rPr>
              <a:t>cn</a:t>
            </a:r>
            <a:r>
              <a:rPr sz="2775" spc="-30" baseline="25525" dirty="0">
                <a:solidFill>
                  <a:srgbClr val="808080"/>
                </a:solidFill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"/>
            </a:pPr>
            <a:endParaRPr sz="41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r>
              <a:rPr sz="2400" spc="-5" dirty="0">
                <a:latin typeface="Times New Roman"/>
                <a:cs typeface="Times New Roman"/>
              </a:rPr>
              <a:t>So </a:t>
            </a:r>
            <a:r>
              <a:rPr sz="2400" spc="-30" dirty="0">
                <a:latin typeface="Times New Roman"/>
                <a:cs typeface="Times New Roman"/>
              </a:rPr>
              <a:t>far,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have: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≤ cn</a:t>
            </a:r>
            <a:r>
              <a:rPr sz="2775" spc="-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800" spc="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1841500" marR="5080">
              <a:lnSpc>
                <a:spcPct val="127499"/>
              </a:lnSpc>
              <a:spcBef>
                <a:spcPts val="3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No matter which positive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 value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we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choose,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this </a:t>
            </a:r>
            <a:r>
              <a:rPr sz="24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does </a:t>
            </a:r>
            <a:r>
              <a:rPr sz="2400" u="heavy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show that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≤</a:t>
            </a:r>
            <a:r>
              <a:rPr sz="2400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400" spc="-7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0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Proof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failed?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235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08"/>
            <a:ext cx="7106920" cy="41490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8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What </a:t>
            </a:r>
            <a:r>
              <a:rPr sz="2800" spc="-10" dirty="0">
                <a:latin typeface="Times New Roman"/>
                <a:cs typeface="Times New Roman"/>
              </a:rPr>
              <a:t>was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problem?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325"/>
              </a:spcBef>
              <a:buClr>
                <a:srgbClr val="53548A"/>
              </a:buClr>
              <a:buSzPct val="68750"/>
              <a:buFont typeface="Wingdings"/>
              <a:buChar char=""/>
              <a:tabLst>
                <a:tab pos="652780" algn="l"/>
              </a:tabLst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inductive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hypothesis was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strong</a:t>
            </a:r>
            <a:r>
              <a:rPr sz="24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enough</a:t>
            </a:r>
            <a:endParaRPr sz="2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53548A"/>
              </a:buClr>
              <a:buFont typeface="Wingdings"/>
              <a:buChar char=""/>
            </a:pPr>
            <a:endParaRPr sz="35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latin typeface="Times New Roman"/>
                <a:cs typeface="Times New Roman"/>
              </a:rPr>
              <a:t>Idea</a:t>
            </a:r>
            <a:r>
              <a:rPr sz="2800" spc="-5" dirty="0">
                <a:latin typeface="Times New Roman"/>
                <a:cs typeface="Times New Roman"/>
              </a:rPr>
              <a:t>: Start with a stronger inductive</a:t>
            </a:r>
            <a:r>
              <a:rPr sz="2800" spc="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hypothesis</a:t>
            </a:r>
            <a:endParaRPr sz="2800" dirty="0">
              <a:latin typeface="Times New Roman"/>
              <a:cs typeface="Times New Roman"/>
            </a:endParaRPr>
          </a:p>
          <a:p>
            <a:pPr marL="377825">
              <a:lnSpc>
                <a:spcPct val="100000"/>
              </a:lnSpc>
              <a:spcBef>
                <a:spcPts val="325"/>
              </a:spcBef>
            </a:pPr>
            <a:r>
              <a:rPr sz="1650" spc="25" dirty="0">
                <a:solidFill>
                  <a:srgbClr val="53548A"/>
                </a:solidFill>
                <a:latin typeface="Wingdings 2"/>
                <a:cs typeface="Wingdings 2"/>
              </a:rPr>
              <a:t></a:t>
            </a:r>
            <a:r>
              <a:rPr sz="1650" spc="25" dirty="0">
                <a:solidFill>
                  <a:srgbClr val="53548A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Subtract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low-order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term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Inductive hypothesis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T(</a:t>
            </a:r>
            <a:r>
              <a:rPr sz="28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2775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–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k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k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800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8086"/>
              </a:buClr>
              <a:buFont typeface="Wingdings"/>
              <a:buChar char=""/>
            </a:pPr>
            <a:endParaRPr sz="35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Prove the </a:t>
            </a:r>
            <a:r>
              <a:rPr sz="2800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general case: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≤ </a:t>
            </a:r>
            <a:r>
              <a:rPr sz="2800" spc="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775" spc="0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800" spc="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spc="0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28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775" spc="-7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235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7960"/>
            <a:ext cx="6269355" cy="13893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95"/>
              </a:spcBef>
              <a:buClr>
                <a:srgbClr val="43808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Original recurrence: T(n) = 4T(n/2) +</a:t>
            </a:r>
            <a:r>
              <a:rPr sz="2400" spc="-1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438086"/>
              </a:buClr>
              <a:buSzPct val="58333"/>
              <a:buFont typeface="Wingdings"/>
              <a:buChar char=""/>
              <a:tabLst>
                <a:tab pos="332740" algn="l"/>
                <a:tab pos="5196840" algn="l"/>
              </a:tabLst>
            </a:pPr>
            <a:r>
              <a:rPr sz="2400" u="heavy" dirty="0">
                <a:solidFill>
                  <a:srgbClr val="808080"/>
                </a:solidFill>
                <a:latin typeface="Times New Roman"/>
                <a:cs typeface="Times New Roman"/>
              </a:rPr>
              <a:t>Ind. hyp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: </a:t>
            </a:r>
            <a:r>
              <a:rPr sz="2400" spc="-10" dirty="0">
                <a:solidFill>
                  <a:srgbClr val="808080"/>
                </a:solidFill>
                <a:latin typeface="Times New Roman"/>
                <a:cs typeface="Times New Roman"/>
              </a:rPr>
              <a:t>Assume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that T(k)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≤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80808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k</a:t>
            </a:r>
            <a:r>
              <a:rPr sz="2400" spc="-7" baseline="24305" dirty="0">
                <a:solidFill>
                  <a:srgbClr val="808080"/>
                </a:solidFill>
                <a:latin typeface="Times New Roman"/>
                <a:cs typeface="Times New Roman"/>
              </a:rPr>
              <a:t>2</a:t>
            </a:r>
            <a:r>
              <a:rPr sz="2400" spc="-419" baseline="2430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-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808080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k	for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k &lt;</a:t>
            </a:r>
            <a:r>
              <a:rPr sz="2400" spc="-9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05"/>
              </a:spcBef>
              <a:buClr>
                <a:srgbClr val="438086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r>
              <a:rPr sz="2400" u="heavy" spc="-5" dirty="0">
                <a:solidFill>
                  <a:srgbClr val="808080"/>
                </a:solidFill>
                <a:latin typeface="Times New Roman"/>
                <a:cs typeface="Times New Roman"/>
              </a:rPr>
              <a:t>Prove the general case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: T(n) ≤ c</a:t>
            </a:r>
            <a:r>
              <a:rPr sz="2400" spc="-7" baseline="-20833" dirty="0">
                <a:solidFill>
                  <a:srgbClr val="80808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r>
              <a:rPr sz="2400" spc="-7" baseline="24305" dirty="0">
                <a:solidFill>
                  <a:srgbClr val="808080"/>
                </a:solidFill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–</a:t>
            </a:r>
            <a:r>
              <a:rPr sz="2400" spc="-10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808080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7139" y="2959100"/>
            <a:ext cx="567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1540" y="2858516"/>
            <a:ext cx="4036060" cy="32508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4T(n/2)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40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≤ 4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(c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(n/2)</a:t>
            </a:r>
            <a:r>
              <a:rPr sz="2400" spc="-7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–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(n/2)) +</a:t>
            </a:r>
            <a:r>
              <a:rPr sz="2400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400" spc="-7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–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2c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40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spcBef>
                <a:spcPts val="690"/>
              </a:spcBef>
            </a:pPr>
            <a:r>
              <a:rPr lang="en-US"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sz="2400" spc="-7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– </a:t>
            </a:r>
            <a:r>
              <a:rPr lang="en-US"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2c</a:t>
            </a:r>
            <a:r>
              <a:rPr lang="en-US"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lang="en-US" sz="240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≤ 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sz="2400" spc="-7" baseline="-208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sz="2400" spc="-7" baseline="24305" dirty="0" smtClean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–</a:t>
            </a:r>
            <a:r>
              <a:rPr lang="en-US" sz="240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sz="2400" spc="-7" baseline="-208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</a:p>
          <a:p>
            <a:pPr marL="12700">
              <a:spcBef>
                <a:spcPts val="690"/>
              </a:spcBef>
            </a:pP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n-</a:t>
            </a:r>
            <a:r>
              <a:rPr lang="en-US"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sz="2400" spc="-7" baseline="-208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≤ 0</a:t>
            </a:r>
          </a:p>
          <a:p>
            <a:pPr marL="12700">
              <a:spcBef>
                <a:spcPts val="690"/>
              </a:spcBef>
            </a:pP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n(1-</a:t>
            </a:r>
            <a:r>
              <a:rPr lang="en-US"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≤ 0</a:t>
            </a:r>
            <a:endParaRPr lang="en-US" sz="2400" spc="-5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69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4740" y="4699508"/>
            <a:ext cx="1976120" cy="9372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for n(c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– 1) ≥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choose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≥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235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279"/>
            <a:ext cx="7819390" cy="4326313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2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now </a:t>
            </a:r>
            <a:r>
              <a:rPr sz="2800" spc="-10" dirty="0">
                <a:latin typeface="Times New Roman"/>
                <a:cs typeface="Times New Roman"/>
              </a:rPr>
              <a:t>need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prove</a:t>
            </a:r>
            <a:endParaRPr sz="2800" dirty="0">
              <a:latin typeface="Times New Roman"/>
              <a:cs typeface="Times New Roman"/>
            </a:endParaRPr>
          </a:p>
          <a:p>
            <a:pPr marL="365760" marR="3582035" indent="1475105">
              <a:lnSpc>
                <a:spcPct val="120700"/>
              </a:lnSpc>
              <a:spcBef>
                <a:spcPts val="5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≤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–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  </a:t>
            </a:r>
            <a:r>
              <a:rPr sz="2800" spc="-5" dirty="0">
                <a:latin typeface="Times New Roman"/>
                <a:cs typeface="Times New Roman"/>
              </a:rPr>
              <a:t>for the </a:t>
            </a: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base</a:t>
            </a:r>
            <a:r>
              <a:rPr sz="2800" u="heavy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cases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926465" marR="323215">
              <a:lnSpc>
                <a:spcPct val="124600"/>
              </a:lnSpc>
              <a:tabLst>
                <a:tab pos="2519045" algn="l"/>
                <a:tab pos="3027045" algn="l"/>
                <a:tab pos="3669665" algn="l"/>
              </a:tabLst>
            </a:pP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T(n)</a:t>
            </a:r>
            <a:r>
              <a:rPr sz="2400" spc="-2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=</a:t>
            </a:r>
            <a:r>
              <a:rPr sz="2400" spc="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Θ(1)	for	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1 ≤ n ≤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solidFill>
                  <a:srgbClr val="808080"/>
                </a:solidFill>
                <a:latin typeface="Times New Roman"/>
                <a:cs typeface="Times New Roman"/>
              </a:rPr>
              <a:t>0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(implicit assumption) 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“Θ(1)”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≤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400" spc="-15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400" spc="-15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400" spc="7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–</a:t>
            </a:r>
            <a:r>
              <a:rPr sz="2400" spc="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	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Times New Roman"/>
                <a:cs typeface="Times New Roman"/>
              </a:rPr>
              <a:t>small </a:t>
            </a:r>
            <a:r>
              <a:rPr sz="2400" dirty="0">
                <a:latin typeface="Times New Roman"/>
                <a:cs typeface="Times New Roman"/>
              </a:rPr>
              <a:t>enough </a:t>
            </a:r>
            <a:r>
              <a:rPr sz="2400" dirty="0" smtClean="0">
                <a:latin typeface="Times New Roman"/>
                <a:cs typeface="Times New Roman"/>
              </a:rPr>
              <a:t>(</a:t>
            </a:r>
            <a:r>
              <a:rPr lang="en-US" sz="2400" dirty="0" smtClean="0">
                <a:latin typeface="Times New Roman"/>
                <a:cs typeface="Times New Roman"/>
              </a:rPr>
              <a:t>i.e.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 =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n</a:t>
            </a:r>
            <a:r>
              <a:rPr sz="2400" spc="-7" baseline="-20833" dirty="0" smtClean="0">
                <a:latin typeface="Times New Roman"/>
                <a:cs typeface="Times New Roman"/>
              </a:rPr>
              <a:t>0</a:t>
            </a:r>
            <a:r>
              <a:rPr sz="2400" spc="-5" dirty="0" smtClean="0">
                <a:latin typeface="Times New Roman"/>
                <a:cs typeface="Times New Roman"/>
              </a:rPr>
              <a:t>)</a:t>
            </a:r>
            <a:endParaRPr sz="2400" dirty="0" smtClean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695"/>
              </a:spcBef>
            </a:pPr>
            <a:r>
              <a:rPr sz="2400" spc="-1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We </a:t>
            </a:r>
            <a:r>
              <a:rPr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can </a:t>
            </a:r>
            <a:r>
              <a:rPr sz="24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choose </a:t>
            </a:r>
            <a:r>
              <a:rPr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sz="2400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large </a:t>
            </a:r>
            <a:r>
              <a:rPr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enough to </a:t>
            </a:r>
            <a:r>
              <a:rPr sz="24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make </a:t>
            </a:r>
            <a:r>
              <a:rPr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2400" spc="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hold</a:t>
            </a:r>
            <a:endParaRPr lang="en-US" sz="24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695"/>
              </a:spcBef>
            </a:pP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e.g. 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sz="2400" spc="-7" baseline="-208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4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= 2, 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sz="2400" spc="-7" baseline="-208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4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spc="-7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lang="en-US" sz="24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1 , n = 1</a:t>
            </a:r>
            <a:r>
              <a:rPr lang="en-US" sz="2400" spc="-7" baseline="-208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     </a:t>
            </a:r>
            <a:endParaRPr sz="37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sz="2400" u="heavy" spc="-110" dirty="0">
                <a:latin typeface="Times New Roman"/>
                <a:cs typeface="Times New Roman"/>
              </a:rPr>
              <a:t>We </a:t>
            </a:r>
            <a:r>
              <a:rPr sz="2400" u="heavy" dirty="0">
                <a:latin typeface="Times New Roman"/>
                <a:cs typeface="Times New Roman"/>
              </a:rPr>
              <a:t>have proved 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T(n)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O(n</a:t>
            </a:r>
            <a:r>
              <a:rPr sz="2400" spc="-7" baseline="2430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3591" y="5786628"/>
            <a:ext cx="1542415" cy="0"/>
          </a:xfrm>
          <a:custGeom>
            <a:avLst/>
            <a:gdLst/>
            <a:ahLst/>
            <a:cxnLst/>
            <a:rect l="l" t="t" r="r" b="b"/>
            <a:pathLst>
              <a:path w="1542414">
                <a:moveTo>
                  <a:pt x="0" y="0"/>
                </a:moveTo>
                <a:lnTo>
                  <a:pt x="1542288" y="0"/>
                </a:lnTo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979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Substitution Method: Example </a:t>
            </a:r>
            <a:r>
              <a:rPr dirty="0">
                <a:solidFill>
                  <a:srgbClr val="424456"/>
                </a:solidFill>
              </a:rPr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68067"/>
            <a:ext cx="6474460" cy="94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5760">
              <a:lnSpc>
                <a:spcPct val="107800"/>
              </a:lnSpc>
              <a:spcBef>
                <a:spcPts val="10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For the </a:t>
            </a:r>
            <a:r>
              <a:rPr sz="2800" spc="-10" dirty="0">
                <a:latin typeface="Times New Roman"/>
                <a:cs typeface="Times New Roman"/>
              </a:rPr>
              <a:t>recurrence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 4T(n/2) + n, </a:t>
            </a:r>
            <a:r>
              <a:rPr sz="2800" spc="-5" dirty="0">
                <a:latin typeface="Times New Roman"/>
                <a:cs typeface="Times New Roman"/>
              </a:rPr>
              <a:t> prove that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</a:t>
            </a:r>
            <a:r>
              <a:rPr sz="2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Ω(n</a:t>
            </a:r>
            <a:r>
              <a:rPr sz="2775" spc="-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2359695"/>
            <a:ext cx="3103245" cy="93471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590"/>
              </a:spcBef>
            </a:pPr>
            <a:r>
              <a:rPr sz="2800" spc="-5" dirty="0">
                <a:latin typeface="Times New Roman"/>
                <a:cs typeface="Times New Roman"/>
              </a:rPr>
              <a:t>i.e.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≥</a:t>
            </a:r>
            <a:r>
              <a:rPr sz="2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775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420"/>
              </a:spcBef>
              <a:buClr>
                <a:srgbClr val="438086"/>
              </a:buClr>
              <a:buSzPct val="58333"/>
              <a:buFont typeface="Wingdings"/>
              <a:buChar char=""/>
              <a:tabLst>
                <a:tab pos="332740" algn="l"/>
                <a:tab pos="1840864" algn="l"/>
              </a:tabLst>
            </a:pPr>
            <a:r>
              <a:rPr sz="2400" u="heavy" dirty="0">
                <a:solidFill>
                  <a:srgbClr val="FF0000"/>
                </a:solidFill>
                <a:latin typeface="Times New Roman"/>
                <a:cs typeface="Times New Roman"/>
              </a:rPr>
              <a:t>Ind.</a:t>
            </a:r>
            <a:r>
              <a:rPr sz="2400" u="heavy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FF0000"/>
                </a:solidFill>
                <a:latin typeface="Times New Roman"/>
                <a:cs typeface="Times New Roman"/>
              </a:rPr>
              <a:t>hyp</a:t>
            </a:r>
            <a:r>
              <a:rPr sz="2400" dirty="0">
                <a:latin typeface="Times New Roman"/>
                <a:cs typeface="Times New Roman"/>
              </a:rPr>
              <a:t>:	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T(k)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≥</a:t>
            </a:r>
            <a:r>
              <a:rPr sz="24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ck</a:t>
            </a:r>
            <a:r>
              <a:rPr sz="2400" spc="-15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2935" y="2359800"/>
            <a:ext cx="2012950" cy="93408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any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 ≥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775" baseline="-21021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Times New Roman"/>
                <a:cs typeface="Times New Roman"/>
              </a:rPr>
              <a:t>for any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k &lt;</a:t>
            </a:r>
            <a:r>
              <a:rPr sz="2400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3321811"/>
            <a:ext cx="4031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438086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r>
              <a:rPr sz="24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Prove general case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≥</a:t>
            </a:r>
            <a:r>
              <a:rPr sz="2400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400" spc="-15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7139" y="3727196"/>
            <a:ext cx="568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1539" y="3687571"/>
            <a:ext cx="3183255" cy="1237517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4T(n/2)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400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≥ 4c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(n/2)</a:t>
            </a:r>
            <a:r>
              <a:rPr sz="2400" spc="-7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4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400" dirty="0" smtClean="0">
              <a:latin typeface="Times New Roman"/>
              <a:cs typeface="Times New Roman"/>
            </a:endParaRPr>
          </a:p>
          <a:p>
            <a:pPr marL="12700">
              <a:spcBef>
                <a:spcPts val="310"/>
              </a:spcBef>
            </a:pPr>
            <a:r>
              <a:rPr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400" spc="-7" baseline="24305" dirty="0" smtClean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400" spc="-5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≥ 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lang="en-US" sz="2400" spc="-7" baseline="24305" dirty="0" smtClean="0">
                <a:solidFill>
                  <a:srgbClr val="0000FF"/>
                </a:solidFill>
                <a:latin typeface="Times New Roman"/>
                <a:cs typeface="Times New Roman"/>
              </a:rPr>
              <a:t>2   </a:t>
            </a:r>
            <a:endParaRPr lang="en-US" sz="2400" baseline="24305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0340" y="4943347"/>
            <a:ext cx="1354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since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 &gt;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4100" y="5348732"/>
            <a:ext cx="734885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54864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Proof succeeded – no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need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to strengthen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ind. hyp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as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last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578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 </a:t>
            </a:r>
            <a:r>
              <a:rPr dirty="0">
                <a:solidFill>
                  <a:srgbClr val="424456"/>
                </a:solidFill>
              </a:rPr>
              <a:t>2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68018"/>
            <a:ext cx="7002145" cy="2446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2853055" indent="-914400">
              <a:lnSpc>
                <a:spcPct val="117900"/>
              </a:lnSpc>
              <a:spcBef>
                <a:spcPts val="10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2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now </a:t>
            </a:r>
            <a:r>
              <a:rPr sz="2800" spc="-10" dirty="0">
                <a:latin typeface="Times New Roman"/>
                <a:cs typeface="Times New Roman"/>
              </a:rPr>
              <a:t>need </a:t>
            </a:r>
            <a:r>
              <a:rPr sz="2800" spc="-5" dirty="0">
                <a:latin typeface="Times New Roman"/>
                <a:cs typeface="Times New Roman"/>
              </a:rPr>
              <a:t>to prove that  T(n) ≥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cn</a:t>
            </a:r>
            <a:r>
              <a:rPr sz="2775" spc="-7" baseline="25525" dirty="0"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  <a:p>
            <a:pPr marL="377825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Times New Roman"/>
                <a:cs typeface="Times New Roman"/>
              </a:rPr>
              <a:t>for the base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cases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tabLst>
                <a:tab pos="2519045" algn="l"/>
                <a:tab pos="3027045" algn="l"/>
              </a:tabLst>
            </a:pP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T(n)</a:t>
            </a:r>
            <a:r>
              <a:rPr sz="2400" spc="-2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=</a:t>
            </a:r>
            <a:r>
              <a:rPr sz="2400" spc="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Θ(1)	for	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1 ≤ n ≤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solidFill>
                  <a:srgbClr val="808080"/>
                </a:solidFill>
                <a:latin typeface="Times New Roman"/>
                <a:cs typeface="Times New Roman"/>
              </a:rPr>
              <a:t>0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(implicit</a:t>
            </a:r>
            <a:r>
              <a:rPr sz="2400" spc="-6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assumption)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39" y="3977132"/>
            <a:ext cx="1579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“Θ(1)”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≥</a:t>
            </a:r>
            <a:r>
              <a:rPr sz="240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400" spc="-15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1540" y="3888740"/>
            <a:ext cx="4726940" cy="930383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795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for n =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400" baseline="-20833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0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sufficiently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small (i.e. </a:t>
            </a:r>
            <a:r>
              <a:rPr lang="en-US" sz="24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c=1, n=1</a:t>
            </a:r>
            <a:r>
              <a:rPr sz="24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4886959"/>
            <a:ext cx="747014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FF0000"/>
                </a:solidFill>
                <a:latin typeface="Times New Roman"/>
                <a:cs typeface="Times New Roman"/>
              </a:rPr>
              <a:t>We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choose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small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enough for this to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hold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endParaRPr lang="en-US" sz="2400" u="heavy" spc="-110" dirty="0" smtClean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r>
              <a:rPr sz="2400" u="heavy" spc="-110" dirty="0" smtClean="0">
                <a:latin typeface="Times New Roman"/>
                <a:cs typeface="Times New Roman"/>
              </a:rPr>
              <a:t>We </a:t>
            </a:r>
            <a:r>
              <a:rPr sz="2400" u="heavy" dirty="0">
                <a:latin typeface="Times New Roman"/>
                <a:cs typeface="Times New Roman"/>
              </a:rPr>
              <a:t>have proved 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T(n)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 Ω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(n</a:t>
            </a:r>
            <a:r>
              <a:rPr sz="2400" spc="-7" baseline="2430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1400" y="6007779"/>
            <a:ext cx="1626235" cy="0"/>
          </a:xfrm>
          <a:custGeom>
            <a:avLst/>
            <a:gdLst/>
            <a:ahLst/>
            <a:cxnLst/>
            <a:rect l="l" t="t" r="r" b="b"/>
            <a:pathLst>
              <a:path w="1626235">
                <a:moveTo>
                  <a:pt x="0" y="0"/>
                </a:moveTo>
                <a:lnTo>
                  <a:pt x="1626108" y="0"/>
                </a:lnTo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928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Substitution Method </a:t>
            </a:r>
            <a:r>
              <a:rPr dirty="0">
                <a:solidFill>
                  <a:srgbClr val="424456"/>
                </a:solidFill>
              </a:rPr>
              <a:t>-</a:t>
            </a:r>
            <a:r>
              <a:rPr spc="-2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7"/>
            <a:ext cx="7977505" cy="403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500" spc="0" dirty="0">
                <a:solidFill>
                  <a:srgbClr val="438086"/>
                </a:solidFill>
                <a:latin typeface="Times New Roman"/>
                <a:cs typeface="Times New Roman"/>
              </a:rPr>
              <a:t>1.	</a:t>
            </a:r>
            <a:r>
              <a:rPr sz="2800" spc="-10" dirty="0">
                <a:solidFill>
                  <a:srgbClr val="000090"/>
                </a:solidFill>
                <a:latin typeface="Times New Roman"/>
                <a:cs typeface="Times New Roman"/>
              </a:rPr>
              <a:t>Guess 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the asymptotic</a:t>
            </a:r>
            <a:r>
              <a:rPr sz="2800" spc="-35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90"/>
                </a:solidFill>
                <a:latin typeface="Times New Roman"/>
                <a:cs typeface="Times New Roman"/>
              </a:rPr>
              <a:t>complexity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438086"/>
              </a:buClr>
              <a:buSzPct val="89285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Prove your guess using</a:t>
            </a:r>
            <a:r>
              <a:rPr sz="2800" spc="-40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induction</a:t>
            </a:r>
            <a:endParaRPr sz="2800" dirty="0">
              <a:latin typeface="Times New Roman"/>
              <a:cs typeface="Times New Roman"/>
            </a:endParaRPr>
          </a:p>
          <a:p>
            <a:pPr marL="847725" lvl="1" indent="-514984">
              <a:lnSpc>
                <a:spcPct val="100000"/>
              </a:lnSpc>
              <a:spcBef>
                <a:spcPts val="610"/>
              </a:spcBef>
              <a:buClr>
                <a:srgbClr val="53548A"/>
              </a:buClr>
              <a:buSzPct val="89583"/>
              <a:buAutoNum type="arabicPeriod"/>
              <a:tabLst>
                <a:tab pos="847725" algn="l"/>
                <a:tab pos="848360" algn="l"/>
              </a:tabLst>
            </a:pPr>
            <a:r>
              <a:rPr sz="2400" spc="-5" dirty="0">
                <a:solidFill>
                  <a:srgbClr val="000090"/>
                </a:solidFill>
                <a:latin typeface="Times New Roman"/>
                <a:cs typeface="Times New Roman"/>
              </a:rPr>
              <a:t>Assume 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inductive </a:t>
            </a:r>
            <a:r>
              <a:rPr sz="2400" spc="-5" dirty="0">
                <a:solidFill>
                  <a:srgbClr val="000090"/>
                </a:solidFill>
                <a:latin typeface="Times New Roman"/>
                <a:cs typeface="Times New Roman"/>
              </a:rPr>
              <a:t>hypothesis holds for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k &lt;</a:t>
            </a:r>
            <a:r>
              <a:rPr sz="24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847725" lvl="1" indent="-514984">
              <a:lnSpc>
                <a:spcPct val="100000"/>
              </a:lnSpc>
              <a:spcBef>
                <a:spcPts val="595"/>
              </a:spcBef>
              <a:buClr>
                <a:srgbClr val="53548A"/>
              </a:buClr>
              <a:buSzPct val="89583"/>
              <a:buAutoNum type="arabicPeriod"/>
              <a:tabLst>
                <a:tab pos="847725" algn="l"/>
                <a:tab pos="848360" algn="l"/>
              </a:tabLst>
            </a:pPr>
            <a:r>
              <a:rPr sz="2400" spc="-30" dirty="0">
                <a:solidFill>
                  <a:srgbClr val="000090"/>
                </a:solidFill>
                <a:latin typeface="Times New Roman"/>
                <a:cs typeface="Times New Roman"/>
              </a:rPr>
              <a:t>Try 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to prove the general </a:t>
            </a:r>
            <a:r>
              <a:rPr sz="2400" spc="-5" dirty="0">
                <a:solidFill>
                  <a:srgbClr val="000090"/>
                </a:solidFill>
                <a:latin typeface="Times New Roman"/>
                <a:cs typeface="Times New Roman"/>
              </a:rPr>
              <a:t>case for</a:t>
            </a:r>
            <a:r>
              <a:rPr sz="2400" spc="-75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2537460" marR="1365250" indent="-695960">
              <a:lnSpc>
                <a:spcPts val="3140"/>
              </a:lnSpc>
              <a:spcBef>
                <a:spcPts val="185"/>
              </a:spcBef>
            </a:pPr>
            <a:r>
              <a:rPr sz="22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22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MUST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 prove the </a:t>
            </a:r>
            <a:r>
              <a:rPr sz="22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EXACT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 inequality  </a:t>
            </a:r>
            <a:r>
              <a:rPr sz="2200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CANNOT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ignore lower order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terms</a:t>
            </a:r>
            <a:endParaRPr sz="220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505"/>
              </a:spcBef>
            </a:pPr>
            <a:r>
              <a:rPr sz="2200" spc="-5" dirty="0">
                <a:solidFill>
                  <a:srgbClr val="000090"/>
                </a:solidFill>
                <a:latin typeface="Times New Roman"/>
                <a:cs typeface="Times New Roman"/>
              </a:rPr>
              <a:t>If the proof fails, strengthen the ind. </a:t>
            </a:r>
            <a:r>
              <a:rPr sz="2200" dirty="0">
                <a:solidFill>
                  <a:srgbClr val="000090"/>
                </a:solidFill>
                <a:latin typeface="Times New Roman"/>
                <a:cs typeface="Times New Roman"/>
              </a:rPr>
              <a:t>hyp. </a:t>
            </a:r>
            <a:r>
              <a:rPr sz="2200" spc="-5" dirty="0">
                <a:solidFill>
                  <a:srgbClr val="000090"/>
                </a:solidFill>
                <a:latin typeface="Times New Roman"/>
                <a:cs typeface="Times New Roman"/>
              </a:rPr>
              <a:t>and try</a:t>
            </a:r>
            <a:r>
              <a:rPr sz="2200" spc="75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90"/>
                </a:solidFill>
                <a:latin typeface="Times New Roman"/>
                <a:cs typeface="Times New Roman"/>
              </a:rPr>
              <a:t>again</a:t>
            </a:r>
            <a:endParaRPr sz="2200" dirty="0">
              <a:latin typeface="Times New Roman"/>
              <a:cs typeface="Times New Roman"/>
            </a:endParaRPr>
          </a:p>
          <a:p>
            <a:pPr marL="847725" lvl="1" indent="-514984">
              <a:lnSpc>
                <a:spcPct val="100000"/>
              </a:lnSpc>
              <a:spcBef>
                <a:spcPts val="635"/>
              </a:spcBef>
              <a:buClr>
                <a:srgbClr val="53548A"/>
              </a:buClr>
              <a:buSzPct val="89583"/>
              <a:buAutoNum type="arabicPeriod" startAt="3"/>
              <a:tabLst>
                <a:tab pos="847725" algn="l"/>
                <a:tab pos="848360" algn="l"/>
              </a:tabLst>
            </a:pPr>
            <a:r>
              <a:rPr sz="2400" spc="-5" dirty="0">
                <a:solidFill>
                  <a:srgbClr val="000090"/>
                </a:solidFill>
                <a:latin typeface="Times New Roman"/>
                <a:cs typeface="Times New Roman"/>
              </a:rPr>
              <a:t>Prove the base 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cases </a:t>
            </a:r>
            <a:r>
              <a:rPr sz="2400" spc="-5" dirty="0">
                <a:solidFill>
                  <a:srgbClr val="000090"/>
                </a:solidFill>
                <a:latin typeface="Times New Roman"/>
                <a:cs typeface="Times New Roman"/>
              </a:rPr>
              <a:t>(usually</a:t>
            </a:r>
            <a:r>
              <a:rPr sz="2400" spc="-70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90"/>
                </a:solidFill>
                <a:latin typeface="Times New Roman"/>
                <a:cs typeface="Times New Roman"/>
              </a:rPr>
              <a:t>straightforward)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817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Solving</a:t>
            </a:r>
            <a:r>
              <a:rPr spc="-6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Recurrences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7"/>
            <a:ext cx="673480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Reminder: Runtime 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</a:t>
            </a:r>
            <a:r>
              <a:rPr sz="2800" spc="-5" dirty="0">
                <a:latin typeface="Times New Roman"/>
                <a:cs typeface="Times New Roman"/>
              </a:rPr>
              <a:t>) of </a:t>
            </a:r>
            <a:r>
              <a:rPr sz="28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MergeSort </a:t>
            </a:r>
            <a:r>
              <a:rPr sz="2800" spc="-15" dirty="0">
                <a:latin typeface="Times New Roman"/>
                <a:cs typeface="Times New Roman"/>
              </a:rPr>
              <a:t>was  </a:t>
            </a:r>
            <a:r>
              <a:rPr sz="2800" spc="-10" dirty="0">
                <a:latin typeface="Times New Roman"/>
                <a:cs typeface="Times New Roman"/>
              </a:rPr>
              <a:t>expressed as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recurrence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1960" y="2815844"/>
            <a:ext cx="778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sz="2400" i="1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n=1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5360" y="2746344"/>
            <a:ext cx="2186305" cy="1267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i="1" spc="-3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(1)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95"/>
              </a:spcBef>
            </a:pP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2T(n/2) +</a:t>
            </a:r>
            <a:r>
              <a:rPr sz="2800" i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i="1" spc="-3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1960" y="3608323"/>
            <a:ext cx="1212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otherwise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4602" y="2880451"/>
            <a:ext cx="312420" cy="1043940"/>
          </a:xfrm>
          <a:custGeom>
            <a:avLst/>
            <a:gdLst/>
            <a:ahLst/>
            <a:cxnLst/>
            <a:rect l="l" t="t" r="r" b="b"/>
            <a:pathLst>
              <a:path w="312419" h="1043939">
                <a:moveTo>
                  <a:pt x="312293" y="1043635"/>
                </a:moveTo>
                <a:lnTo>
                  <a:pt x="251515" y="1037500"/>
                </a:lnTo>
                <a:lnTo>
                  <a:pt x="201882" y="1020768"/>
                </a:lnTo>
                <a:lnTo>
                  <a:pt x="168417" y="995950"/>
                </a:lnTo>
                <a:lnTo>
                  <a:pt x="156146" y="965555"/>
                </a:lnTo>
                <a:lnTo>
                  <a:pt x="156146" y="599884"/>
                </a:lnTo>
                <a:lnTo>
                  <a:pt x="143875" y="569496"/>
                </a:lnTo>
                <a:lnTo>
                  <a:pt x="110410" y="544682"/>
                </a:lnTo>
                <a:lnTo>
                  <a:pt x="60777" y="527952"/>
                </a:lnTo>
                <a:lnTo>
                  <a:pt x="0" y="521817"/>
                </a:lnTo>
                <a:lnTo>
                  <a:pt x="60777" y="515680"/>
                </a:lnTo>
                <a:lnTo>
                  <a:pt x="110410" y="498946"/>
                </a:lnTo>
                <a:lnTo>
                  <a:pt x="143875" y="474127"/>
                </a:lnTo>
                <a:lnTo>
                  <a:pt x="156146" y="443737"/>
                </a:lnTo>
                <a:lnTo>
                  <a:pt x="156146" y="78066"/>
                </a:lnTo>
                <a:lnTo>
                  <a:pt x="168417" y="47679"/>
                </a:lnTo>
                <a:lnTo>
                  <a:pt x="201882" y="22864"/>
                </a:lnTo>
                <a:lnTo>
                  <a:pt x="251515" y="6134"/>
                </a:lnTo>
                <a:lnTo>
                  <a:pt x="312293" y="0"/>
                </a:lnTo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35297" y="3221226"/>
            <a:ext cx="946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</a:t>
            </a:r>
            <a:r>
              <a:rPr sz="2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4" y="-138611"/>
            <a:ext cx="9107171" cy="713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342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Recursion </a:t>
            </a:r>
            <a:r>
              <a:rPr spc="-40" dirty="0">
                <a:solidFill>
                  <a:srgbClr val="424456"/>
                </a:solidFill>
              </a:rPr>
              <a:t>Tree</a:t>
            </a:r>
            <a:r>
              <a:rPr spc="-8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89436"/>
            <a:ext cx="7302500" cy="464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432434" indent="-320040">
              <a:lnSpc>
                <a:spcPct val="130000"/>
              </a:lnSpc>
              <a:spcBef>
                <a:spcPts val="10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A recursion tree </a:t>
            </a:r>
            <a:r>
              <a:rPr sz="2800" spc="-10" dirty="0">
                <a:latin typeface="Times New Roman"/>
                <a:cs typeface="Times New Roman"/>
              </a:rPr>
              <a:t>models </a:t>
            </a:r>
            <a:r>
              <a:rPr sz="2800" spc="-5" dirty="0">
                <a:latin typeface="Times New Roman"/>
                <a:cs typeface="Times New Roman"/>
              </a:rPr>
              <a:t>the runtime costs of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recursive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execution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an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algorithm.</a:t>
            </a:r>
            <a:endParaRPr sz="2800" dirty="0">
              <a:latin typeface="Times New Roman"/>
              <a:cs typeface="Times New Roman"/>
            </a:endParaRPr>
          </a:p>
          <a:p>
            <a:pPr marL="332740" marR="5080" indent="-320040">
              <a:lnSpc>
                <a:spcPct val="130000"/>
              </a:lnSpc>
              <a:spcBef>
                <a:spcPts val="6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recursion tree </a:t>
            </a:r>
            <a:r>
              <a:rPr sz="2800" spc="-10" dirty="0">
                <a:latin typeface="Times New Roman"/>
                <a:cs typeface="Times New Roman"/>
              </a:rPr>
              <a:t>method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good for generating  guesses </a:t>
            </a:r>
            <a:r>
              <a:rPr sz="2800" spc="-5" dirty="0">
                <a:latin typeface="Times New Roman"/>
                <a:cs typeface="Times New Roman"/>
              </a:rPr>
              <a:t>for the substitution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method.</a:t>
            </a:r>
            <a:endParaRPr sz="28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46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recursion-tree </a:t>
            </a:r>
            <a:r>
              <a:rPr sz="2800" spc="-10" dirty="0">
                <a:latin typeface="Times New Roman"/>
                <a:cs typeface="Times New Roman"/>
              </a:rPr>
              <a:t>method can </a:t>
            </a:r>
            <a:r>
              <a:rPr sz="2800" spc="-5" dirty="0">
                <a:latin typeface="Times New Roman"/>
                <a:cs typeface="Times New Roman"/>
              </a:rPr>
              <a:t>be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unreliable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377825">
              <a:lnSpc>
                <a:spcPct val="100000"/>
              </a:lnSpc>
              <a:spcBef>
                <a:spcPts val="1235"/>
              </a:spcBef>
            </a:pPr>
            <a:r>
              <a:rPr sz="1650" spc="25" dirty="0">
                <a:solidFill>
                  <a:srgbClr val="53548A"/>
                </a:solidFill>
                <a:latin typeface="Wingdings 2"/>
                <a:cs typeface="Wingdings 2"/>
              </a:rPr>
              <a:t></a:t>
            </a:r>
            <a:r>
              <a:rPr sz="1650" spc="25" dirty="0">
                <a:solidFill>
                  <a:srgbClr val="53548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Not suitable for formal proofs</a:t>
            </a:r>
            <a:endParaRPr sz="2400" dirty="0">
              <a:latin typeface="Times New Roman"/>
              <a:cs typeface="Times New Roman"/>
            </a:endParaRPr>
          </a:p>
          <a:p>
            <a:pPr marL="332740" marR="397510" indent="-320040">
              <a:lnSpc>
                <a:spcPct val="130000"/>
              </a:lnSpc>
              <a:spcBef>
                <a:spcPts val="54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recursion-tree </a:t>
            </a:r>
            <a:r>
              <a:rPr sz="2800" spc="-10" dirty="0">
                <a:latin typeface="Times New Roman"/>
                <a:cs typeface="Times New Roman"/>
              </a:rPr>
              <a:t>method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promotes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intuition</a:t>
            </a:r>
            <a:r>
              <a:rPr sz="2800" spc="-5" dirty="0">
                <a:latin typeface="Times New Roman"/>
                <a:cs typeface="Times New Roman"/>
              </a:rPr>
              <a:t>,  </a:t>
            </a:r>
            <a:r>
              <a:rPr sz="2800" spc="-25" dirty="0">
                <a:latin typeface="Times New Roman"/>
                <a:cs typeface="Times New Roman"/>
              </a:rPr>
              <a:t>however.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Solve Recurrence: </a:t>
            </a:r>
            <a:r>
              <a:rPr spc="-5" dirty="0"/>
              <a:t>T(n) </a:t>
            </a:r>
            <a:r>
              <a:rPr dirty="0"/>
              <a:t>= 2T </a:t>
            </a:r>
            <a:r>
              <a:rPr spc="-5" dirty="0"/>
              <a:t>(n/2) </a:t>
            </a:r>
            <a:r>
              <a:rPr dirty="0"/>
              <a:t>+</a:t>
            </a:r>
            <a:r>
              <a:rPr spc="-114" dirty="0"/>
              <a:t> </a:t>
            </a:r>
            <a:r>
              <a:rPr dirty="0"/>
              <a:t>Θ(n)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4617" y="1774951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3763" y="2266187"/>
            <a:ext cx="941831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5567" y="2286000"/>
            <a:ext cx="746125" cy="447675"/>
          </a:xfrm>
          <a:custGeom>
            <a:avLst/>
            <a:gdLst/>
            <a:ahLst/>
            <a:cxnLst/>
            <a:rect l="l" t="t" r="r" b="b"/>
            <a:pathLst>
              <a:path w="746125" h="447675">
                <a:moveTo>
                  <a:pt x="745832" y="0"/>
                </a:moveTo>
                <a:lnTo>
                  <a:pt x="0" y="44749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5567" y="2656177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69">
                <a:moveTo>
                  <a:pt x="88214" y="76225"/>
                </a:moveTo>
                <a:lnTo>
                  <a:pt x="0" y="77317"/>
                </a:lnTo>
                <a:lnTo>
                  <a:pt x="42468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8955" y="2269235"/>
            <a:ext cx="943355" cy="716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6200" y="2286000"/>
            <a:ext cx="746760" cy="522605"/>
          </a:xfrm>
          <a:custGeom>
            <a:avLst/>
            <a:gdLst/>
            <a:ahLst/>
            <a:cxnLst/>
            <a:rect l="l" t="t" r="r" b="b"/>
            <a:pathLst>
              <a:path w="746760" h="522605">
                <a:moveTo>
                  <a:pt x="0" y="0"/>
                </a:moveTo>
                <a:lnTo>
                  <a:pt x="746544" y="5225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4828" y="2728469"/>
            <a:ext cx="88265" cy="80645"/>
          </a:xfrm>
          <a:custGeom>
            <a:avLst/>
            <a:gdLst/>
            <a:ahLst/>
            <a:cxnLst/>
            <a:rect l="l" t="t" r="r" b="b"/>
            <a:pathLst>
              <a:path w="88264" h="80644">
                <a:moveTo>
                  <a:pt x="50990" y="0"/>
                </a:moveTo>
                <a:lnTo>
                  <a:pt x="87922" y="80111"/>
                </a:lnTo>
                <a:lnTo>
                  <a:pt x="0" y="7282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41686" y="2841751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4073" y="2841751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T(n/2)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Solve Recurrence: </a:t>
            </a:r>
            <a:r>
              <a:rPr spc="-5" dirty="0"/>
              <a:t>T(n) </a:t>
            </a:r>
            <a:r>
              <a:rPr dirty="0"/>
              <a:t>= 2T </a:t>
            </a:r>
            <a:r>
              <a:rPr spc="-5" dirty="0"/>
              <a:t>(n/2) </a:t>
            </a:r>
            <a:r>
              <a:rPr dirty="0"/>
              <a:t>+</a:t>
            </a:r>
            <a:r>
              <a:rPr spc="-114" dirty="0"/>
              <a:t> </a:t>
            </a:r>
            <a:r>
              <a:rPr dirty="0"/>
              <a:t>Θ(n)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4617" y="1774951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3763" y="2266187"/>
            <a:ext cx="941831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5567" y="2286000"/>
            <a:ext cx="746125" cy="447675"/>
          </a:xfrm>
          <a:custGeom>
            <a:avLst/>
            <a:gdLst/>
            <a:ahLst/>
            <a:cxnLst/>
            <a:rect l="l" t="t" r="r" b="b"/>
            <a:pathLst>
              <a:path w="746125" h="447675">
                <a:moveTo>
                  <a:pt x="745832" y="0"/>
                </a:moveTo>
                <a:lnTo>
                  <a:pt x="0" y="44749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5567" y="2656177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69">
                <a:moveTo>
                  <a:pt x="88214" y="76225"/>
                </a:moveTo>
                <a:lnTo>
                  <a:pt x="0" y="77317"/>
                </a:lnTo>
                <a:lnTo>
                  <a:pt x="42468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8955" y="2269235"/>
            <a:ext cx="943355" cy="716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6200" y="2286000"/>
            <a:ext cx="746760" cy="522605"/>
          </a:xfrm>
          <a:custGeom>
            <a:avLst/>
            <a:gdLst/>
            <a:ahLst/>
            <a:cxnLst/>
            <a:rect l="l" t="t" r="r" b="b"/>
            <a:pathLst>
              <a:path w="746760" h="522605">
                <a:moveTo>
                  <a:pt x="0" y="0"/>
                </a:moveTo>
                <a:lnTo>
                  <a:pt x="746544" y="5225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4828" y="2728469"/>
            <a:ext cx="88265" cy="80645"/>
          </a:xfrm>
          <a:custGeom>
            <a:avLst/>
            <a:gdLst/>
            <a:ahLst/>
            <a:cxnLst/>
            <a:rect l="l" t="t" r="r" b="b"/>
            <a:pathLst>
              <a:path w="88264" h="80644">
                <a:moveTo>
                  <a:pt x="50990" y="0"/>
                </a:moveTo>
                <a:lnTo>
                  <a:pt x="87922" y="80111"/>
                </a:lnTo>
                <a:lnTo>
                  <a:pt x="0" y="7282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24923" y="2841751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44039" y="3259835"/>
            <a:ext cx="790955" cy="716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95398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30" h="521335">
                <a:moveTo>
                  <a:pt x="595401" y="0"/>
                </a:moveTo>
                <a:lnTo>
                  <a:pt x="0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5394" y="3713946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4" h="83820">
                <a:moveTo>
                  <a:pt x="86613" y="66903"/>
                </a:moveTo>
                <a:lnTo>
                  <a:pt x="0" y="83629"/>
                </a:lnTo>
                <a:lnTo>
                  <a:pt x="28066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29555" y="3259835"/>
            <a:ext cx="790955" cy="7162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76800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29" h="521335">
                <a:moveTo>
                  <a:pt x="0" y="0"/>
                </a:moveTo>
                <a:lnTo>
                  <a:pt x="595401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85588" y="3713948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5" h="83820">
                <a:moveTo>
                  <a:pt x="58547" y="0"/>
                </a:moveTo>
                <a:lnTo>
                  <a:pt x="86614" y="83629"/>
                </a:lnTo>
                <a:lnTo>
                  <a:pt x="0" y="66903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77639" y="3259835"/>
            <a:ext cx="714755" cy="7162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28134" y="3276600"/>
            <a:ext cx="520065" cy="520065"/>
          </a:xfrm>
          <a:custGeom>
            <a:avLst/>
            <a:gdLst/>
            <a:ahLst/>
            <a:cxnLst/>
            <a:rect l="l" t="t" r="r" b="b"/>
            <a:pathLst>
              <a:path w="520064" h="520064">
                <a:moveTo>
                  <a:pt x="520064" y="0"/>
                </a:moveTo>
                <a:lnTo>
                  <a:pt x="0" y="5200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28141" y="371134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305" y="62864"/>
                </a:moveTo>
                <a:lnTo>
                  <a:pt x="0" y="85318"/>
                </a:lnTo>
                <a:lnTo>
                  <a:pt x="224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48355" y="3259835"/>
            <a:ext cx="685800" cy="7162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3276600"/>
            <a:ext cx="490220" cy="520065"/>
          </a:xfrm>
          <a:custGeom>
            <a:avLst/>
            <a:gdLst/>
            <a:ahLst/>
            <a:cxnLst/>
            <a:rect l="l" t="t" r="r" b="b"/>
            <a:pathLst>
              <a:path w="490220" h="520064">
                <a:moveTo>
                  <a:pt x="0" y="0"/>
                </a:moveTo>
                <a:lnTo>
                  <a:pt x="489673" y="51967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00661" y="3710330"/>
            <a:ext cx="85090" cy="86360"/>
          </a:xfrm>
          <a:custGeom>
            <a:avLst/>
            <a:gdLst/>
            <a:ahLst/>
            <a:cxnLst/>
            <a:rect l="l" t="t" r="r" b="b"/>
            <a:pathLst>
              <a:path w="85089" h="86360">
                <a:moveTo>
                  <a:pt x="64706" y="0"/>
                </a:moveTo>
                <a:lnTo>
                  <a:pt x="84607" y="85940"/>
                </a:lnTo>
                <a:lnTo>
                  <a:pt x="0" y="6096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94585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66185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2985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0785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62017" y="2887640"/>
            <a:ext cx="77978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67200" y="2819400"/>
            <a:ext cx="91440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Θ(n/2)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59764" y="3037331"/>
            <a:ext cx="271272" cy="11643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95400" y="3048000"/>
            <a:ext cx="0" cy="972185"/>
          </a:xfrm>
          <a:custGeom>
            <a:avLst/>
            <a:gdLst/>
            <a:ahLst/>
            <a:cxnLst/>
            <a:rect l="l" t="t" r="r" b="b"/>
            <a:pathLst>
              <a:path h="972185">
                <a:moveTo>
                  <a:pt x="0" y="0"/>
                </a:moveTo>
                <a:lnTo>
                  <a:pt x="0" y="97174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50950" y="394354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60339" y="2286001"/>
            <a:ext cx="715581" cy="182471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" algn="ctr">
              <a:lnSpc>
                <a:spcPts val="272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2x</a:t>
            </a:r>
            <a:endParaRPr sz="2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subprob</a:t>
            </a:r>
            <a:r>
              <a:rPr lang="en-US" sz="24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lems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17564" y="2884931"/>
            <a:ext cx="271272" cy="11643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53200" y="2895600"/>
            <a:ext cx="0" cy="972185"/>
          </a:xfrm>
          <a:custGeom>
            <a:avLst/>
            <a:gdLst/>
            <a:ahLst/>
            <a:cxnLst/>
            <a:rect l="l" t="t" r="r" b="b"/>
            <a:pathLst>
              <a:path h="972185">
                <a:moveTo>
                  <a:pt x="0" y="0"/>
                </a:moveTo>
                <a:lnTo>
                  <a:pt x="0" y="97174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8750" y="379114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608739" y="2869623"/>
            <a:ext cx="728980" cy="11334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72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each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size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ha</a:t>
            </a:r>
            <a:r>
              <a:rPr sz="2400" spc="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ved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66203" y="5774435"/>
            <a:ext cx="2069591" cy="545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1376" y="60106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5791200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0"/>
                </a:moveTo>
                <a:lnTo>
                  <a:pt x="1981200" y="0"/>
                </a:lnTo>
                <a:lnTo>
                  <a:pt x="1981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Solve Recurrence: </a:t>
            </a:r>
            <a:r>
              <a:rPr spc="-5" dirty="0"/>
              <a:t>T(n) </a:t>
            </a:r>
            <a:r>
              <a:rPr dirty="0"/>
              <a:t>= 2T </a:t>
            </a:r>
            <a:r>
              <a:rPr spc="-5" dirty="0"/>
              <a:t>(n/2) </a:t>
            </a:r>
            <a:r>
              <a:rPr dirty="0"/>
              <a:t>+</a:t>
            </a:r>
            <a:r>
              <a:rPr spc="-114" dirty="0"/>
              <a:t> </a:t>
            </a:r>
            <a:r>
              <a:rPr dirty="0"/>
              <a:t>Θ(n)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34617" y="1774951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83763" y="2266187"/>
            <a:ext cx="941831" cy="641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5567" y="2286000"/>
            <a:ext cx="746125" cy="447675"/>
          </a:xfrm>
          <a:custGeom>
            <a:avLst/>
            <a:gdLst/>
            <a:ahLst/>
            <a:cxnLst/>
            <a:rect l="l" t="t" r="r" b="b"/>
            <a:pathLst>
              <a:path w="746125" h="447675">
                <a:moveTo>
                  <a:pt x="745832" y="0"/>
                </a:moveTo>
                <a:lnTo>
                  <a:pt x="0" y="44749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5567" y="2656177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69">
                <a:moveTo>
                  <a:pt x="88214" y="76225"/>
                </a:moveTo>
                <a:lnTo>
                  <a:pt x="0" y="77317"/>
                </a:lnTo>
                <a:lnTo>
                  <a:pt x="42468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38955" y="2269235"/>
            <a:ext cx="943355" cy="7162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200" y="2286000"/>
            <a:ext cx="746760" cy="522605"/>
          </a:xfrm>
          <a:custGeom>
            <a:avLst/>
            <a:gdLst/>
            <a:ahLst/>
            <a:cxnLst/>
            <a:rect l="l" t="t" r="r" b="b"/>
            <a:pathLst>
              <a:path w="746760" h="522605">
                <a:moveTo>
                  <a:pt x="0" y="0"/>
                </a:moveTo>
                <a:lnTo>
                  <a:pt x="746544" y="5225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4828" y="2728469"/>
            <a:ext cx="88265" cy="80645"/>
          </a:xfrm>
          <a:custGeom>
            <a:avLst/>
            <a:gdLst/>
            <a:ahLst/>
            <a:cxnLst/>
            <a:rect l="l" t="t" r="r" b="b"/>
            <a:pathLst>
              <a:path w="88264" h="80644">
                <a:moveTo>
                  <a:pt x="50990" y="0"/>
                </a:moveTo>
                <a:lnTo>
                  <a:pt x="87922" y="80111"/>
                </a:lnTo>
                <a:lnTo>
                  <a:pt x="0" y="7282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24923" y="2841751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7309" y="2841751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44039" y="3259835"/>
            <a:ext cx="790955" cy="7162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95398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30" h="521335">
                <a:moveTo>
                  <a:pt x="595401" y="0"/>
                </a:moveTo>
                <a:lnTo>
                  <a:pt x="0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95394" y="3713946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4" h="83820">
                <a:moveTo>
                  <a:pt x="86613" y="66903"/>
                </a:moveTo>
                <a:lnTo>
                  <a:pt x="0" y="83629"/>
                </a:lnTo>
                <a:lnTo>
                  <a:pt x="28066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29555" y="3259835"/>
            <a:ext cx="790955" cy="7162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6800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29" h="521335">
                <a:moveTo>
                  <a:pt x="0" y="0"/>
                </a:moveTo>
                <a:lnTo>
                  <a:pt x="595401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85588" y="3713948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5" h="83820">
                <a:moveTo>
                  <a:pt x="58547" y="0"/>
                </a:moveTo>
                <a:lnTo>
                  <a:pt x="86614" y="83629"/>
                </a:lnTo>
                <a:lnTo>
                  <a:pt x="0" y="66903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7639" y="3259835"/>
            <a:ext cx="714755" cy="7162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28134" y="3276600"/>
            <a:ext cx="520065" cy="520065"/>
          </a:xfrm>
          <a:custGeom>
            <a:avLst/>
            <a:gdLst/>
            <a:ahLst/>
            <a:cxnLst/>
            <a:rect l="l" t="t" r="r" b="b"/>
            <a:pathLst>
              <a:path w="520064" h="520064">
                <a:moveTo>
                  <a:pt x="520064" y="0"/>
                </a:moveTo>
                <a:lnTo>
                  <a:pt x="0" y="5200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28141" y="371134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305" y="62864"/>
                </a:moveTo>
                <a:lnTo>
                  <a:pt x="0" y="85318"/>
                </a:lnTo>
                <a:lnTo>
                  <a:pt x="224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48355" y="3259835"/>
            <a:ext cx="685800" cy="7162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95600" y="3276600"/>
            <a:ext cx="490220" cy="520065"/>
          </a:xfrm>
          <a:custGeom>
            <a:avLst/>
            <a:gdLst/>
            <a:ahLst/>
            <a:cxnLst/>
            <a:rect l="l" t="t" r="r" b="b"/>
            <a:pathLst>
              <a:path w="490220" h="520064">
                <a:moveTo>
                  <a:pt x="0" y="0"/>
                </a:moveTo>
                <a:lnTo>
                  <a:pt x="489673" y="51967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00661" y="3710330"/>
            <a:ext cx="85090" cy="86360"/>
          </a:xfrm>
          <a:custGeom>
            <a:avLst/>
            <a:gdLst/>
            <a:ahLst/>
            <a:cxnLst/>
            <a:rect l="l" t="t" r="r" b="b"/>
            <a:pathLst>
              <a:path w="85089" h="86360">
                <a:moveTo>
                  <a:pt x="64706" y="0"/>
                </a:moveTo>
                <a:lnTo>
                  <a:pt x="84607" y="85940"/>
                </a:lnTo>
                <a:lnTo>
                  <a:pt x="0" y="6096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94585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66185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32985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80785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99031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78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03603" y="4253484"/>
            <a:ext cx="438911" cy="3200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47800" y="4271665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19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99003" y="4248912"/>
            <a:ext cx="438911" cy="32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43200" y="4267200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19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69279" y="4250436"/>
            <a:ext cx="426719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65803" y="4248912"/>
            <a:ext cx="438911" cy="32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10000" y="4267200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20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13603" y="4248912"/>
            <a:ext cx="438911" cy="32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57800" y="4267200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20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21480" y="4250436"/>
            <a:ext cx="426719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672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54680" y="4250436"/>
            <a:ext cx="426719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004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59279" y="4250436"/>
            <a:ext cx="426719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050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37232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860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94431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432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32632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81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51632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00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80032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288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89831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386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47031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958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04231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530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61431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102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18631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67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9632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48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173181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758626" y="5359400"/>
            <a:ext cx="989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r>
              <a:rPr sz="1800" spc="2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901626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511302" y="5359400"/>
            <a:ext cx="989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r>
              <a:rPr sz="1800" spc="2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654302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263978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54963" y="5686044"/>
            <a:ext cx="5605271" cy="2712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09459" y="5791200"/>
            <a:ext cx="5296535" cy="0"/>
          </a:xfrm>
          <a:custGeom>
            <a:avLst/>
            <a:gdLst/>
            <a:ahLst/>
            <a:cxnLst/>
            <a:rect l="l" t="t" r="r" b="b"/>
            <a:pathLst>
              <a:path w="5296535">
                <a:moveTo>
                  <a:pt x="0" y="0"/>
                </a:moveTo>
                <a:lnTo>
                  <a:pt x="5296281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229543" y="57467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49"/>
                </a:lnTo>
                <a:lnTo>
                  <a:pt x="0" y="88899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09462" y="57467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899"/>
                </a:moveTo>
                <a:lnTo>
                  <a:pt x="0" y="44449"/>
                </a:lnTo>
                <a:lnTo>
                  <a:pt x="7620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371010" y="5645911"/>
            <a:ext cx="9124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" baseline="-1620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lgn </a:t>
            </a:r>
            <a:r>
              <a:rPr sz="3600" baseline="-16203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3600" spc="-120" baseline="-1620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baseline="-16203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3600" baseline="-16203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02564" y="1647443"/>
            <a:ext cx="271272" cy="43098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38198" y="1771459"/>
            <a:ext cx="0" cy="4001135"/>
          </a:xfrm>
          <a:custGeom>
            <a:avLst/>
            <a:gdLst/>
            <a:ahLst/>
            <a:cxnLst/>
            <a:rect l="l" t="t" r="r" b="b"/>
            <a:pathLst>
              <a:path h="4001135">
                <a:moveTo>
                  <a:pt x="0" y="0"/>
                </a:moveTo>
                <a:lnTo>
                  <a:pt x="0" y="400088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93750" y="569614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3741" y="1771455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0" y="76200"/>
                </a:moveTo>
                <a:lnTo>
                  <a:pt x="44462" y="0"/>
                </a:lnTo>
                <a:lnTo>
                  <a:pt x="88900" y="76212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360340" y="3418769"/>
            <a:ext cx="363220" cy="4159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spc="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gn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302251" y="1952243"/>
            <a:ext cx="3907535" cy="2712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43400" y="2057400"/>
            <a:ext cx="3715385" cy="0"/>
          </a:xfrm>
          <a:custGeom>
            <a:avLst/>
            <a:gdLst/>
            <a:ahLst/>
            <a:cxnLst/>
            <a:rect l="l" t="t" r="r" b="b"/>
            <a:pathLst>
              <a:path w="3715384">
                <a:moveTo>
                  <a:pt x="0" y="0"/>
                </a:moveTo>
                <a:lnTo>
                  <a:pt x="3714940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982141" y="20129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140451" y="3019044"/>
            <a:ext cx="3069335" cy="2712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181600" y="3124200"/>
            <a:ext cx="2877185" cy="0"/>
          </a:xfrm>
          <a:custGeom>
            <a:avLst/>
            <a:gdLst/>
            <a:ahLst/>
            <a:cxnLst/>
            <a:rect l="l" t="t" r="r" b="b"/>
            <a:pathLst>
              <a:path w="2877184">
                <a:moveTo>
                  <a:pt x="0" y="0"/>
                </a:moveTo>
                <a:lnTo>
                  <a:pt x="2876740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82141" y="3079744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12052" y="5381244"/>
            <a:ext cx="1699259" cy="2712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553200" y="5486400"/>
            <a:ext cx="1505585" cy="0"/>
          </a:xfrm>
          <a:custGeom>
            <a:avLst/>
            <a:gdLst/>
            <a:ahLst/>
            <a:cxnLst/>
            <a:rect l="l" t="t" r="r" b="b"/>
            <a:pathLst>
              <a:path w="1505584">
                <a:moveTo>
                  <a:pt x="0" y="0"/>
                </a:moveTo>
                <a:lnTo>
                  <a:pt x="1505140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982141" y="54419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49"/>
                </a:lnTo>
                <a:lnTo>
                  <a:pt x="0" y="88899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8159017" y="1774951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159017" y="2917951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873425" y="5283200"/>
            <a:ext cx="288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9450" algn="l"/>
                <a:tab pos="2298065" algn="l"/>
              </a:tabLst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	</a:t>
            </a:r>
            <a:r>
              <a:rPr sz="1800" spc="-4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	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010400" y="5813552"/>
            <a:ext cx="1981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Total:</a:t>
            </a:r>
            <a:r>
              <a:rPr sz="24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Θ(nlgn)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  <a:latin typeface="Times New Roman"/>
                <a:cs typeface="Times New Roman"/>
              </a:rPr>
              <a:t>Example </a:t>
            </a:r>
            <a:r>
              <a:rPr sz="4400" dirty="0">
                <a:solidFill>
                  <a:srgbClr val="3333CC"/>
                </a:solidFill>
                <a:latin typeface="Times New Roman"/>
                <a:cs typeface="Times New Roman"/>
              </a:rPr>
              <a:t>of Recursion</a:t>
            </a:r>
            <a:r>
              <a:rPr sz="4400" spc="-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3333CC"/>
                </a:solidFill>
                <a:latin typeface="Times New Roman"/>
                <a:cs typeface="Times New Roman"/>
              </a:rPr>
              <a:t>Tree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952" y="1216279"/>
            <a:ext cx="59289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400" dirty="0">
                <a:latin typeface="Times New Roman"/>
                <a:cs typeface="Times New Roman"/>
              </a:rPr>
              <a:t>: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952" y="1112037"/>
            <a:ext cx="5922645" cy="12693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887094" algn="ctr">
              <a:lnSpc>
                <a:spcPct val="100000"/>
              </a:lnSpc>
              <a:spcBef>
                <a:spcPts val="815"/>
              </a:spcBef>
            </a:pP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</a:rPr>
              <a:t>Example </a:t>
            </a:r>
            <a:r>
              <a:rPr sz="4400" dirty="0">
                <a:solidFill>
                  <a:srgbClr val="3333CC"/>
                </a:solidFill>
              </a:rPr>
              <a:t>of Recursion</a:t>
            </a:r>
            <a:r>
              <a:rPr sz="4400" spc="-100" dirty="0">
                <a:solidFill>
                  <a:srgbClr val="3333CC"/>
                </a:solidFill>
              </a:rPr>
              <a:t> </a:t>
            </a:r>
            <a:r>
              <a:rPr sz="4400" spc="-5" dirty="0">
                <a:solidFill>
                  <a:srgbClr val="3333CC"/>
                </a:solidFill>
              </a:rPr>
              <a:t>Tree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3575" y="235108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5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1637" y="2349500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952" y="1216279"/>
            <a:ext cx="5928995" cy="2326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79"/>
              </a:lnSpc>
              <a:spcBef>
                <a:spcPts val="9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:</a:t>
            </a:r>
            <a:endParaRPr sz="3400">
              <a:latin typeface="Times New Roman"/>
              <a:cs typeface="Times New Roman"/>
            </a:endParaRPr>
          </a:p>
          <a:p>
            <a:pPr marL="714375" algn="ctr">
              <a:lnSpc>
                <a:spcPts val="3979"/>
              </a:lnSpc>
            </a:pPr>
            <a:r>
              <a:rPr sz="5100" i="1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250">
              <a:latin typeface="Times New Roman"/>
              <a:cs typeface="Times New Roman"/>
            </a:endParaRPr>
          </a:p>
          <a:p>
            <a:pPr marL="754380" algn="ctr">
              <a:lnSpc>
                <a:spcPct val="100000"/>
              </a:lnSpc>
              <a:tabLst>
                <a:tab pos="2841625" algn="l"/>
              </a:tabLst>
            </a:pP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	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</a:rPr>
              <a:t>Example </a:t>
            </a:r>
            <a:r>
              <a:rPr sz="4400" dirty="0">
                <a:solidFill>
                  <a:srgbClr val="3333CC"/>
                </a:solidFill>
              </a:rPr>
              <a:t>of Recursion</a:t>
            </a:r>
            <a:r>
              <a:rPr sz="4400" spc="-100" dirty="0">
                <a:solidFill>
                  <a:srgbClr val="3333CC"/>
                </a:solidFill>
              </a:rPr>
              <a:t> </a:t>
            </a:r>
            <a:r>
              <a:rPr sz="4400" spc="-5" dirty="0">
                <a:solidFill>
                  <a:srgbClr val="3333CC"/>
                </a:solidFill>
              </a:rPr>
              <a:t>Tree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3575" y="235108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5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1637" y="2349500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175" y="350043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537" y="3573462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87675" y="357346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4162" y="3571875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2952" y="1216279"/>
            <a:ext cx="6318885" cy="3335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79"/>
              </a:lnSpc>
              <a:spcBef>
                <a:spcPts val="9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363855" algn="ctr">
              <a:lnSpc>
                <a:spcPts val="3979"/>
              </a:lnSpc>
            </a:pPr>
            <a:r>
              <a:rPr sz="5100" i="1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250">
              <a:latin typeface="Times New Roman"/>
              <a:cs typeface="Times New Roman"/>
            </a:endParaRPr>
          </a:p>
          <a:p>
            <a:pPr marL="363855" algn="ctr">
              <a:lnSpc>
                <a:spcPct val="100000"/>
              </a:lnSpc>
              <a:tabLst>
                <a:tab pos="2451100" algn="l"/>
              </a:tabLst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	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50">
              <a:latin typeface="Times New Roman"/>
              <a:cs typeface="Times New Roman"/>
            </a:endParaRPr>
          </a:p>
          <a:p>
            <a:pPr marL="256540" algn="ctr">
              <a:lnSpc>
                <a:spcPct val="100000"/>
              </a:lnSpc>
              <a:tabLst>
                <a:tab pos="2020570" algn="l"/>
                <a:tab pos="3533140" algn="l"/>
                <a:tab pos="5189220" algn="l"/>
              </a:tabLst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16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8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8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</a:rPr>
              <a:t>Example </a:t>
            </a:r>
            <a:r>
              <a:rPr sz="4400" dirty="0">
                <a:solidFill>
                  <a:srgbClr val="3333CC"/>
                </a:solidFill>
              </a:rPr>
              <a:t>of Recursion</a:t>
            </a:r>
            <a:r>
              <a:rPr sz="4400" spc="-100" dirty="0">
                <a:solidFill>
                  <a:srgbClr val="3333CC"/>
                </a:solidFill>
              </a:rPr>
              <a:t> </a:t>
            </a:r>
            <a:r>
              <a:rPr sz="4400" spc="-5" dirty="0">
                <a:solidFill>
                  <a:srgbClr val="3333CC"/>
                </a:solidFill>
              </a:rPr>
              <a:t>Tree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3575" y="235108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5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1637" y="2349500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175" y="350043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537" y="3573462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87675" y="357346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4162" y="3571875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7087" y="4581525"/>
            <a:ext cx="863600" cy="647700"/>
          </a:xfrm>
          <a:custGeom>
            <a:avLst/>
            <a:gdLst/>
            <a:ahLst/>
            <a:cxnLst/>
            <a:rect l="l" t="t" r="r" b="b"/>
            <a:pathLst>
              <a:path w="863600" h="647700">
                <a:moveTo>
                  <a:pt x="0" y="647700"/>
                </a:moveTo>
                <a:lnTo>
                  <a:pt x="863600" y="0"/>
                </a:lnTo>
              </a:path>
            </a:pathLst>
          </a:custGeom>
          <a:ln w="38100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3066" y="1216279"/>
            <a:ext cx="6617970" cy="4560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110">
              <a:lnSpc>
                <a:spcPts val="3979"/>
              </a:lnSpc>
              <a:spcBef>
                <a:spcPts val="9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:</a:t>
            </a:r>
            <a:endParaRPr sz="3400">
              <a:latin typeface="Times New Roman"/>
              <a:cs typeface="Times New Roman"/>
            </a:endParaRPr>
          </a:p>
          <a:p>
            <a:pPr marL="744855" algn="ctr">
              <a:lnSpc>
                <a:spcPts val="3979"/>
              </a:lnSpc>
            </a:pPr>
            <a:r>
              <a:rPr sz="5100" i="1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250">
              <a:latin typeface="Times New Roman"/>
              <a:cs typeface="Times New Roman"/>
            </a:endParaRPr>
          </a:p>
          <a:p>
            <a:pPr marL="784225" algn="ctr">
              <a:lnSpc>
                <a:spcPct val="100000"/>
              </a:lnSpc>
              <a:tabLst>
                <a:tab pos="2871470" algn="l"/>
              </a:tabLst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	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50">
              <a:latin typeface="Times New Roman"/>
              <a:cs typeface="Times New Roman"/>
            </a:endParaRPr>
          </a:p>
          <a:p>
            <a:pPr marL="675640" algn="ctr">
              <a:lnSpc>
                <a:spcPct val="100000"/>
              </a:lnSpc>
              <a:tabLst>
                <a:tab pos="2439670" algn="l"/>
                <a:tab pos="3952875" algn="l"/>
                <a:tab pos="5608320" algn="l"/>
              </a:tabLst>
            </a:pP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16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375" spc="0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8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375" spc="0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8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375" spc="0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375" spc="0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(1)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</a:rPr>
              <a:t>Example </a:t>
            </a:r>
            <a:r>
              <a:rPr sz="4400" dirty="0">
                <a:solidFill>
                  <a:srgbClr val="3333CC"/>
                </a:solidFill>
              </a:rPr>
              <a:t>of Recursion</a:t>
            </a:r>
            <a:r>
              <a:rPr sz="4400" spc="-100" dirty="0">
                <a:solidFill>
                  <a:srgbClr val="3333CC"/>
                </a:solidFill>
              </a:rPr>
              <a:t> </a:t>
            </a:r>
            <a:r>
              <a:rPr sz="4400" spc="-5" dirty="0">
                <a:solidFill>
                  <a:srgbClr val="3333CC"/>
                </a:solidFill>
              </a:rPr>
              <a:t>Tree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8116433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952" y="1216279"/>
            <a:ext cx="59289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: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1930" y="1708530"/>
            <a:ext cx="3860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i="1" spc="-7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spc="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3575" y="235108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5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1637" y="2349500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55811" y="2999835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3373" y="2999835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9182" y="4007897"/>
            <a:ext cx="12255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/16)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8175" y="350043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537" y="3573462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7675" y="357346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64162" y="3571875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43148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6036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1798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7087" y="4581525"/>
            <a:ext cx="863600" cy="647700"/>
          </a:xfrm>
          <a:custGeom>
            <a:avLst/>
            <a:gdLst/>
            <a:ahLst/>
            <a:cxnLst/>
            <a:rect l="l" t="t" r="r" b="b"/>
            <a:pathLst>
              <a:path w="863600" h="647700">
                <a:moveTo>
                  <a:pt x="0" y="647700"/>
                </a:moveTo>
                <a:lnTo>
                  <a:pt x="863600" y="0"/>
                </a:lnTo>
              </a:path>
            </a:pathLst>
          </a:custGeom>
          <a:ln w="38100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3066" y="5233384"/>
            <a:ext cx="84899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72000" y="2205038"/>
            <a:ext cx="3313429" cy="0"/>
          </a:xfrm>
          <a:custGeom>
            <a:avLst/>
            <a:gdLst/>
            <a:ahLst/>
            <a:cxnLst/>
            <a:rect l="l" t="t" r="r" b="b"/>
            <a:pathLst>
              <a:path w="3313429">
                <a:moveTo>
                  <a:pt x="0" y="0"/>
                </a:moveTo>
                <a:lnTo>
                  <a:pt x="331311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267445" y="1717770"/>
            <a:ext cx="3860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i="1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spc="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</a:rPr>
              <a:t>Example </a:t>
            </a:r>
            <a:r>
              <a:rPr sz="4400" dirty="0">
                <a:solidFill>
                  <a:srgbClr val="3333CC"/>
                </a:solidFill>
              </a:rPr>
              <a:t>of Recursion</a:t>
            </a:r>
            <a:r>
              <a:rPr sz="4400" spc="-100" dirty="0">
                <a:solidFill>
                  <a:srgbClr val="3333CC"/>
                </a:solidFill>
              </a:rPr>
              <a:t> </a:t>
            </a:r>
            <a:r>
              <a:rPr sz="4400" spc="-5" dirty="0">
                <a:solidFill>
                  <a:srgbClr val="3333CC"/>
                </a:solidFill>
              </a:rPr>
              <a:t>Tree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952" y="1216279"/>
            <a:ext cx="59289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: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1930" y="1708530"/>
            <a:ext cx="3860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i="1" spc="-7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spc="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3575" y="235108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5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1637" y="2349500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55811" y="2999835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3373" y="2999835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9182" y="4007897"/>
            <a:ext cx="12255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/16)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8175" y="350043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537" y="3573462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7675" y="357346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64162" y="3571875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43148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6036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1798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7087" y="4581525"/>
            <a:ext cx="863600" cy="647700"/>
          </a:xfrm>
          <a:custGeom>
            <a:avLst/>
            <a:gdLst/>
            <a:ahLst/>
            <a:cxnLst/>
            <a:rect l="l" t="t" r="r" b="b"/>
            <a:pathLst>
              <a:path w="863600" h="647700">
                <a:moveTo>
                  <a:pt x="0" y="647700"/>
                </a:moveTo>
                <a:lnTo>
                  <a:pt x="863600" y="0"/>
                </a:lnTo>
              </a:path>
            </a:pathLst>
          </a:custGeom>
          <a:ln w="38100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3066" y="5233384"/>
            <a:ext cx="84899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72000" y="2205038"/>
            <a:ext cx="3313429" cy="0"/>
          </a:xfrm>
          <a:custGeom>
            <a:avLst/>
            <a:gdLst/>
            <a:ahLst/>
            <a:cxnLst/>
            <a:rect l="l" t="t" r="r" b="b"/>
            <a:pathLst>
              <a:path w="3313429">
                <a:moveTo>
                  <a:pt x="0" y="0"/>
                </a:moveTo>
                <a:lnTo>
                  <a:pt x="331311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267445" y="1717770"/>
            <a:ext cx="3860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i="1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spc="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24525" y="3284537"/>
            <a:ext cx="2087880" cy="0"/>
          </a:xfrm>
          <a:custGeom>
            <a:avLst/>
            <a:gdLst/>
            <a:ahLst/>
            <a:cxnLst/>
            <a:rect l="l" t="t" r="r" b="b"/>
            <a:pathLst>
              <a:path w="2087879">
                <a:moveTo>
                  <a:pt x="0" y="0"/>
                </a:moveTo>
                <a:lnTo>
                  <a:pt x="208756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29994" y="2926810"/>
            <a:ext cx="12611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5/16</a:t>
            </a:r>
            <a:r>
              <a:rPr sz="3400" i="1" spc="-8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</a:rPr>
              <a:t>Example </a:t>
            </a:r>
            <a:r>
              <a:rPr sz="4400" dirty="0">
                <a:solidFill>
                  <a:srgbClr val="3333CC"/>
                </a:solidFill>
              </a:rPr>
              <a:t>of Recursion</a:t>
            </a:r>
            <a:r>
              <a:rPr sz="4400" spc="-100" dirty="0">
                <a:solidFill>
                  <a:srgbClr val="3333CC"/>
                </a:solidFill>
              </a:rPr>
              <a:t> </a:t>
            </a:r>
            <a:r>
              <a:rPr sz="4400" spc="-5" dirty="0">
                <a:solidFill>
                  <a:srgbClr val="3333CC"/>
                </a:solidFill>
              </a:rPr>
              <a:t>Tree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952" y="1216279"/>
            <a:ext cx="59289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: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1930" y="1708530"/>
            <a:ext cx="3860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i="1" spc="-7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spc="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3575" y="235108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5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1637" y="2349500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55811" y="2999835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3373" y="2999835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9182" y="4007897"/>
            <a:ext cx="12255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/16)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8175" y="350043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537" y="3573462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7675" y="357346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64162" y="3571875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43148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6036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1798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7087" y="4581525"/>
            <a:ext cx="863600" cy="647700"/>
          </a:xfrm>
          <a:custGeom>
            <a:avLst/>
            <a:gdLst/>
            <a:ahLst/>
            <a:cxnLst/>
            <a:rect l="l" t="t" r="r" b="b"/>
            <a:pathLst>
              <a:path w="863600" h="647700">
                <a:moveTo>
                  <a:pt x="0" y="647700"/>
                </a:moveTo>
                <a:lnTo>
                  <a:pt x="863600" y="0"/>
                </a:lnTo>
              </a:path>
            </a:pathLst>
          </a:custGeom>
          <a:ln w="38100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3066" y="5233384"/>
            <a:ext cx="84899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72000" y="2205038"/>
            <a:ext cx="3313429" cy="0"/>
          </a:xfrm>
          <a:custGeom>
            <a:avLst/>
            <a:gdLst/>
            <a:ahLst/>
            <a:cxnLst/>
            <a:rect l="l" t="t" r="r" b="b"/>
            <a:pathLst>
              <a:path w="3313429">
                <a:moveTo>
                  <a:pt x="0" y="0"/>
                </a:moveTo>
                <a:lnTo>
                  <a:pt x="331311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267445" y="1717770"/>
            <a:ext cx="3860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i="1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spc="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24525" y="3284537"/>
            <a:ext cx="2087880" cy="0"/>
          </a:xfrm>
          <a:custGeom>
            <a:avLst/>
            <a:gdLst/>
            <a:ahLst/>
            <a:cxnLst/>
            <a:rect l="l" t="t" r="r" b="b"/>
            <a:pathLst>
              <a:path w="2087879">
                <a:moveTo>
                  <a:pt x="0" y="0"/>
                </a:moveTo>
                <a:lnTo>
                  <a:pt x="208756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29994" y="2926810"/>
            <a:ext cx="12611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5/16</a:t>
            </a:r>
            <a:r>
              <a:rPr sz="3400" i="1" spc="-8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019925" y="4365625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26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708518" y="4055141"/>
            <a:ext cx="1397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25/256</a:t>
            </a:r>
            <a:r>
              <a:rPr sz="2800" i="1" spc="-8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775" baseline="2552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532814" y="4581525"/>
            <a:ext cx="0" cy="503555"/>
          </a:xfrm>
          <a:custGeom>
            <a:avLst/>
            <a:gdLst/>
            <a:ahLst/>
            <a:cxnLst/>
            <a:rect l="l" t="t" r="r" b="b"/>
            <a:pathLst>
              <a:path h="503554">
                <a:moveTo>
                  <a:pt x="0" y="503237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</a:rPr>
              <a:t>Example </a:t>
            </a:r>
            <a:r>
              <a:rPr sz="4400" dirty="0">
                <a:solidFill>
                  <a:srgbClr val="3333CC"/>
                </a:solidFill>
              </a:rPr>
              <a:t>of Recursion</a:t>
            </a:r>
            <a:r>
              <a:rPr sz="4400" spc="-100" dirty="0">
                <a:solidFill>
                  <a:srgbClr val="3333CC"/>
                </a:solidFill>
              </a:rPr>
              <a:t> </a:t>
            </a:r>
            <a:r>
              <a:rPr sz="4400" spc="-5" dirty="0">
                <a:solidFill>
                  <a:srgbClr val="3333CC"/>
                </a:solidFill>
              </a:rPr>
              <a:t>Tree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952" y="1216279"/>
            <a:ext cx="59289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: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1930" y="1708530"/>
            <a:ext cx="3860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i="1" spc="-7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spc="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3575" y="235108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5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1637" y="2349500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55811" y="2999835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3373" y="2999835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9182" y="4007897"/>
            <a:ext cx="12255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/16)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8175" y="350043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537" y="3573462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7675" y="357346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64162" y="3571875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43148" y="4007897"/>
            <a:ext cx="41783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25270" algn="l"/>
                <a:tab pos="3180715" algn="l"/>
              </a:tabLst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	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	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7087" y="4581525"/>
            <a:ext cx="863600" cy="647700"/>
          </a:xfrm>
          <a:custGeom>
            <a:avLst/>
            <a:gdLst/>
            <a:ahLst/>
            <a:cxnLst/>
            <a:rect l="l" t="t" r="r" b="b"/>
            <a:pathLst>
              <a:path w="863600" h="647700">
                <a:moveTo>
                  <a:pt x="0" y="647700"/>
                </a:moveTo>
                <a:lnTo>
                  <a:pt x="863600" y="0"/>
                </a:lnTo>
              </a:path>
            </a:pathLst>
          </a:custGeom>
          <a:ln w="38100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3066" y="5233384"/>
            <a:ext cx="84899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72000" y="2205038"/>
            <a:ext cx="3313429" cy="0"/>
          </a:xfrm>
          <a:custGeom>
            <a:avLst/>
            <a:gdLst/>
            <a:ahLst/>
            <a:cxnLst/>
            <a:rect l="l" t="t" r="r" b="b"/>
            <a:pathLst>
              <a:path w="3313429">
                <a:moveTo>
                  <a:pt x="0" y="0"/>
                </a:moveTo>
                <a:lnTo>
                  <a:pt x="331311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267445" y="1717770"/>
            <a:ext cx="3860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i="1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spc="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24525" y="3284537"/>
            <a:ext cx="2087880" cy="0"/>
          </a:xfrm>
          <a:custGeom>
            <a:avLst/>
            <a:gdLst/>
            <a:ahLst/>
            <a:cxnLst/>
            <a:rect l="l" t="t" r="r" b="b"/>
            <a:pathLst>
              <a:path w="2087879">
                <a:moveTo>
                  <a:pt x="0" y="0"/>
                </a:moveTo>
                <a:lnTo>
                  <a:pt x="208756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29994" y="2926810"/>
            <a:ext cx="12611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5/16</a:t>
            </a:r>
            <a:r>
              <a:rPr sz="3400" i="1" spc="-8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019925" y="4365625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26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708518" y="4055141"/>
            <a:ext cx="1397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25/256</a:t>
            </a:r>
            <a:r>
              <a:rPr sz="2800" i="1" spc="-8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775" baseline="2552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532814" y="4581525"/>
            <a:ext cx="0" cy="360680"/>
          </a:xfrm>
          <a:custGeom>
            <a:avLst/>
            <a:gdLst/>
            <a:ahLst/>
            <a:cxnLst/>
            <a:rect l="l" t="t" r="r" b="b"/>
            <a:pathLst>
              <a:path h="360679">
                <a:moveTo>
                  <a:pt x="0" y="360362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87900" y="5013325"/>
            <a:ext cx="4177029" cy="0"/>
          </a:xfrm>
          <a:custGeom>
            <a:avLst/>
            <a:gdLst/>
            <a:ahLst/>
            <a:cxnLst/>
            <a:rect l="l" t="t" r="r" b="b"/>
            <a:pathLst>
              <a:path w="4177029">
                <a:moveTo>
                  <a:pt x="0" y="0"/>
                </a:moveTo>
                <a:lnTo>
                  <a:pt x="4176712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634614" y="5066538"/>
            <a:ext cx="6283960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latin typeface="Times New Roman"/>
                <a:cs typeface="Times New Roman"/>
              </a:rPr>
              <a:t>Total </a:t>
            </a:r>
            <a:r>
              <a:rPr sz="2800" spc="-5" dirty="0">
                <a:solidFill>
                  <a:srgbClr val="009999"/>
                </a:solidFill>
                <a:latin typeface="Times New Roman"/>
                <a:cs typeface="Times New Roman"/>
              </a:rPr>
              <a:t>= 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775" baseline="25525" dirty="0">
                <a:solidFill>
                  <a:srgbClr val="009999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009999"/>
                </a:solidFill>
                <a:latin typeface="Times New Roman"/>
                <a:cs typeface="Times New Roman"/>
              </a:rPr>
              <a:t>(1 + 5/16 + 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(5/16)</a:t>
            </a:r>
            <a:r>
              <a:rPr sz="2775" baseline="25525" dirty="0">
                <a:solidFill>
                  <a:srgbClr val="009999"/>
                </a:solidFill>
                <a:latin typeface="Times New Roman"/>
                <a:cs typeface="Times New Roman"/>
              </a:rPr>
              <a:t>2 </a:t>
            </a:r>
            <a:r>
              <a:rPr sz="2800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lang="en-US" sz="2800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lang="en-US" sz="2800" dirty="0" smtClean="0">
                <a:solidFill>
                  <a:srgbClr val="009999"/>
                </a:solidFill>
                <a:latin typeface="Times New Roman"/>
                <a:cs typeface="Times New Roman"/>
              </a:rPr>
              <a:t>5/16)</a:t>
            </a:r>
            <a:r>
              <a:rPr lang="en-US" sz="2775" baseline="25525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2800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+ </a:t>
            </a:r>
            <a:r>
              <a:rPr sz="2800" spc="-10" dirty="0" smtClean="0">
                <a:solidFill>
                  <a:srgbClr val="009999"/>
                </a:solidFill>
                <a:latin typeface="Times New Roman"/>
                <a:cs typeface="Times New Roman"/>
              </a:rPr>
              <a:t>...)</a:t>
            </a:r>
            <a:endParaRPr sz="2800" dirty="0">
              <a:latin typeface="Times New Roman"/>
              <a:cs typeface="Times New Roman"/>
            </a:endParaRPr>
          </a:p>
          <a:p>
            <a:pPr marL="810895">
              <a:lnSpc>
                <a:spcPct val="100000"/>
              </a:lnSpc>
              <a:spcBef>
                <a:spcPts val="10"/>
              </a:spcBef>
              <a:tabLst>
                <a:tab pos="2342515" algn="l"/>
              </a:tabLst>
            </a:pPr>
            <a:r>
              <a:rPr sz="28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(n</a:t>
            </a:r>
            <a:r>
              <a:rPr sz="2775" baseline="2552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)	</a:t>
            </a:r>
            <a:r>
              <a:rPr sz="2800" spc="-10" dirty="0">
                <a:solidFill>
                  <a:srgbClr val="FF0101"/>
                </a:solidFill>
                <a:latin typeface="Times New Roman"/>
                <a:cs typeface="Times New Roman"/>
              </a:rPr>
              <a:t>geometric</a:t>
            </a:r>
            <a:r>
              <a:rPr sz="2800" spc="-5" dirty="0">
                <a:solidFill>
                  <a:srgbClr val="FF010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101"/>
                </a:solidFill>
                <a:latin typeface="Times New Roman"/>
                <a:cs typeface="Times New Roman"/>
              </a:rPr>
              <a:t>series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</a:rPr>
              <a:t>Example </a:t>
            </a:r>
            <a:r>
              <a:rPr sz="4400" dirty="0">
                <a:solidFill>
                  <a:srgbClr val="3333CC"/>
                </a:solidFill>
              </a:rPr>
              <a:t>of Recursion</a:t>
            </a:r>
            <a:r>
              <a:rPr sz="4400" spc="-100" dirty="0">
                <a:solidFill>
                  <a:srgbClr val="3333CC"/>
                </a:solidFill>
              </a:rPr>
              <a:t> </a:t>
            </a:r>
            <a:r>
              <a:rPr sz="4400" spc="-5" dirty="0">
                <a:solidFill>
                  <a:srgbClr val="3333CC"/>
                </a:solidFill>
              </a:rPr>
              <a:t>Tree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00819"/>
            <a:ext cx="7299325" cy="760414"/>
          </a:xfrm>
        </p:spPr>
        <p:txBody>
          <a:bodyPr/>
          <a:lstStyle/>
          <a:p>
            <a:r>
              <a:rPr lang="en-US" sz="4800" dirty="0" smtClean="0"/>
              <a:t>Geometric Series Reminder</a:t>
            </a:r>
            <a:endParaRPr lang="en-US" sz="48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82775" y="1828800"/>
            <a:ext cx="5378450" cy="939800"/>
            <a:chOff x="1056" y="3072"/>
            <a:chExt cx="3388" cy="592"/>
          </a:xfrm>
        </p:grpSpPr>
        <p:graphicFrame>
          <p:nvGraphicFramePr>
            <p:cNvPr id="174084" name="Object 4"/>
            <p:cNvGraphicFramePr>
              <a:graphicFrameLocks noChangeAspect="1"/>
            </p:cNvGraphicFramePr>
            <p:nvPr/>
          </p:nvGraphicFramePr>
          <p:xfrm>
            <a:off x="1056" y="3072"/>
            <a:ext cx="2200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" name="Equation" r:id="rId3" imgW="3492360" imgH="939600" progId="Equation.3">
                    <p:embed/>
                  </p:oleObj>
                </mc:Choice>
                <mc:Fallback>
                  <p:oleObj name="Equation" r:id="rId3" imgW="3492360" imgH="939600" progId="Equation.3">
                    <p:embed/>
                    <p:pic>
                      <p:nvPicPr>
                        <p:cNvPr id="17408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072"/>
                          <a:ext cx="2200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085" name="Text Box 5"/>
            <p:cNvSpPr txBox="1">
              <a:spLocks noChangeArrowheads="1"/>
            </p:cNvSpPr>
            <p:nvPr/>
          </p:nvSpPr>
          <p:spPr bwMode="auto">
            <a:xfrm>
              <a:off x="3350" y="3185"/>
              <a:ext cx="109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>
                  <a:ea typeface="Arial" pitchFamily="-109" charset="0"/>
                  <a:cs typeface="Arial" pitchFamily="-109" charset="0"/>
                </a:rPr>
                <a:t>for </a:t>
              </a:r>
              <a:r>
                <a:rPr lang="en-US" sz="3200" dirty="0">
                  <a:solidFill>
                    <a:srgbClr val="009999"/>
                  </a:solidFill>
                  <a:ea typeface="Arial" pitchFamily="-109" charset="0"/>
                  <a:cs typeface="Arial" pitchFamily="-109" charset="0"/>
                </a:rPr>
                <a:t>|</a:t>
              </a:r>
              <a:r>
                <a:rPr lang="en-US" sz="3200" i="1" dirty="0">
                  <a:solidFill>
                    <a:srgbClr val="009999"/>
                  </a:solidFill>
                  <a:ea typeface="Arial" pitchFamily="-109" charset="0"/>
                  <a:cs typeface="Arial" pitchFamily="-109" charset="0"/>
                </a:rPr>
                <a:t>x</a:t>
              </a:r>
              <a:r>
                <a:rPr lang="en-US" sz="3200" dirty="0">
                  <a:solidFill>
                    <a:srgbClr val="009999"/>
                  </a:solidFill>
                  <a:ea typeface="Arial" pitchFamily="-109" charset="0"/>
                  <a:cs typeface="Arial" pitchFamily="-109" charset="0"/>
                </a:rPr>
                <a:t>| &lt; 1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385888" y="3835400"/>
            <a:ext cx="6370637" cy="1041400"/>
            <a:chOff x="672" y="1152"/>
            <a:chExt cx="4013" cy="656"/>
          </a:xfrm>
        </p:grpSpPr>
        <p:graphicFrame>
          <p:nvGraphicFramePr>
            <p:cNvPr id="174087" name="Object 7"/>
            <p:cNvGraphicFramePr>
              <a:graphicFrameLocks noChangeAspect="1"/>
            </p:cNvGraphicFramePr>
            <p:nvPr/>
          </p:nvGraphicFramePr>
          <p:xfrm>
            <a:off x="672" y="1152"/>
            <a:ext cx="302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Equation" r:id="rId5" imgW="4800600" imgH="1041120" progId="Equation.3">
                    <p:embed/>
                  </p:oleObj>
                </mc:Choice>
                <mc:Fallback>
                  <p:oleObj name="Equation" r:id="rId5" imgW="4800600" imgH="1041120" progId="Equation.3">
                    <p:embed/>
                    <p:pic>
                      <p:nvPicPr>
                        <p:cNvPr id="17408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152"/>
                          <a:ext cx="3024" cy="6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088" name="Text Box 8"/>
            <p:cNvSpPr txBox="1">
              <a:spLocks noChangeArrowheads="1"/>
            </p:cNvSpPr>
            <p:nvPr/>
          </p:nvSpPr>
          <p:spPr bwMode="auto">
            <a:xfrm>
              <a:off x="3696" y="1298"/>
              <a:ext cx="98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>
                  <a:ea typeface="Arial" pitchFamily="-109" charset="0"/>
                  <a:cs typeface="Arial" pitchFamily="-109" charset="0"/>
                </a:rPr>
                <a:t>for </a:t>
              </a:r>
              <a:r>
                <a:rPr lang="en-US" sz="3200" i="1">
                  <a:solidFill>
                    <a:srgbClr val="009999"/>
                  </a:solidFill>
                  <a:ea typeface="Arial" pitchFamily="-109" charset="0"/>
                  <a:cs typeface="Arial" pitchFamily="-109" charset="0"/>
                </a:rPr>
                <a:t>x</a:t>
              </a:r>
              <a:r>
                <a:rPr lang="en-US" sz="3200">
                  <a:solidFill>
                    <a:srgbClr val="009999"/>
                  </a:solidFill>
                  <a:ea typeface="Arial" pitchFamily="-109" charset="0"/>
                  <a:cs typeface="Arial" pitchFamily="-109" charset="0"/>
                </a:rPr>
                <a:t> </a:t>
              </a:r>
              <a:r>
                <a:rPr lang="en-US" sz="3200">
                  <a:solidFill>
                    <a:srgbClr val="009999"/>
                  </a:solidFill>
                  <a:latin typeface="Symbol" pitchFamily="-109" charset="2"/>
                  <a:ea typeface="Arial" pitchFamily="-109" charset="0"/>
                  <a:cs typeface="Arial" pitchFamily="-109" charset="0"/>
                </a:rPr>
                <a:t>¹</a:t>
              </a:r>
              <a:r>
                <a:rPr lang="en-US" sz="3200">
                  <a:solidFill>
                    <a:srgbClr val="009999"/>
                  </a:solidFill>
                  <a:ea typeface="Arial" pitchFamily="-109" charset="0"/>
                  <a:cs typeface="Arial" pitchFamily="-109" charset="0"/>
                </a:rPr>
                <a:t>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2379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655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The Master</a:t>
            </a:r>
            <a:r>
              <a:rPr spc="-5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7"/>
            <a:ext cx="7960359" cy="412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A powerful black-box </a:t>
            </a:r>
            <a:r>
              <a:rPr sz="2800" spc="-10" dirty="0">
                <a:latin typeface="Times New Roman"/>
                <a:cs typeface="Times New Roman"/>
              </a:rPr>
              <a:t>method </a:t>
            </a:r>
            <a:r>
              <a:rPr sz="2800" spc="-5" dirty="0">
                <a:latin typeface="Times New Roman"/>
                <a:cs typeface="Times New Roman"/>
              </a:rPr>
              <a:t>to solve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10" dirty="0" smtClean="0">
                <a:latin typeface="Times New Roman"/>
                <a:cs typeface="Times New Roman"/>
              </a:rPr>
              <a:t>recurrences</a:t>
            </a:r>
            <a:r>
              <a:rPr lang="en-US" sz="2800" spc="-10" dirty="0" smtClean="0">
                <a:latin typeface="Times New Roman"/>
                <a:cs typeface="Times New Roman"/>
              </a:rPr>
              <a:t> (solving divide and conquer type problems)</a:t>
            </a:r>
            <a:r>
              <a:rPr sz="2800" spc="-10" dirty="0" smtClean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The master method is utilized for algorithms that divides problem into a times n/b size pieces</a:t>
            </a:r>
            <a:endParaRPr lang="en-US" sz="2800" dirty="0">
              <a:latin typeface="Times New Roman"/>
              <a:cs typeface="Times New Roman"/>
            </a:endParaRPr>
          </a:p>
          <a:p>
            <a:pPr marL="1432560">
              <a:lnSpc>
                <a:spcPct val="100000"/>
              </a:lnSpc>
              <a:spcBef>
                <a:spcPts val="2525"/>
              </a:spcBef>
            </a:pPr>
            <a:r>
              <a:rPr sz="2800" i="1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=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aT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+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800" i="1" spc="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56515" algn="ctr">
              <a:lnSpc>
                <a:spcPct val="100000"/>
              </a:lnSpc>
            </a:pPr>
            <a:r>
              <a:rPr sz="2800" spc="-10" dirty="0">
                <a:latin typeface="Times New Roman"/>
                <a:cs typeface="Times New Roman"/>
              </a:rPr>
              <a:t>where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≥ 1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&gt; 1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asymptotically</a:t>
            </a:r>
            <a:r>
              <a:rPr sz="28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positive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655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The Master</a:t>
            </a:r>
            <a:r>
              <a:rPr spc="-5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7"/>
            <a:ext cx="7960359" cy="27975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The cost of every step is calculated (e.g. dividing cost, merge cost of the pieces, etc.) and sum of these costs are shown as  </a:t>
            </a:r>
            <a:r>
              <a:rPr lang="en-US"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lang="en-US"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lang="en-US"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lang="en-US"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8086"/>
              </a:buClr>
            </a:pPr>
            <a:endParaRPr sz="41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lang="en-US" sz="2800" spc="-10" dirty="0" smtClean="0">
                <a:latin typeface="Times New Roman"/>
                <a:cs typeface="Times New Roman"/>
              </a:rPr>
              <a:t>Then the master method formula is used to have guess of the run time cost of the algorithm 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518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999"/>
            <a:ext cx="9144000" cy="62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9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306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The Master Method: </a:t>
            </a:r>
            <a:r>
              <a:rPr dirty="0">
                <a:solidFill>
                  <a:srgbClr val="424456"/>
                </a:solidFill>
              </a:rPr>
              <a:t>3</a:t>
            </a:r>
            <a:r>
              <a:rPr spc="-2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7"/>
            <a:ext cx="5188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Recurrence: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=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aT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+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800" i="1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2487574"/>
            <a:ext cx="3059430" cy="10560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Compare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8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438086"/>
              </a:buClr>
              <a:buSzPct val="58928"/>
              <a:buFont typeface="Wingdings"/>
              <a:buChar char="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Intuitively: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1221" y="2255491"/>
            <a:ext cx="949325" cy="562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i="1" spc="405" baseline="-26190" dirty="0">
                <a:latin typeface="Times New Roman"/>
                <a:cs typeface="Times New Roman"/>
              </a:rPr>
              <a:t>n</a:t>
            </a:r>
            <a:r>
              <a:rPr sz="2050" spc="35" dirty="0">
                <a:latin typeface="Times New Roman"/>
                <a:cs typeface="Times New Roman"/>
              </a:rPr>
              <a:t>lo</a:t>
            </a:r>
            <a:r>
              <a:rPr sz="2050" spc="150" dirty="0">
                <a:latin typeface="Times New Roman"/>
                <a:cs typeface="Times New Roman"/>
              </a:rPr>
              <a:t>g</a:t>
            </a:r>
            <a:r>
              <a:rPr sz="2175" i="1" spc="75" baseline="-19157" dirty="0">
                <a:latin typeface="Times New Roman"/>
                <a:cs typeface="Times New Roman"/>
              </a:rPr>
              <a:t>b</a:t>
            </a:r>
            <a:r>
              <a:rPr sz="2175" i="1" spc="-7" baseline="-19157" dirty="0">
                <a:latin typeface="Times New Roman"/>
                <a:cs typeface="Times New Roman"/>
              </a:rPr>
              <a:t> </a:t>
            </a:r>
            <a:r>
              <a:rPr sz="2050" i="1" spc="55" dirty="0">
                <a:latin typeface="Times New Roman"/>
                <a:cs typeface="Times New Roman"/>
              </a:rPr>
              <a:t>a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9000" y="3657600"/>
            <a:ext cx="939380" cy="5458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8340" y="3553125"/>
            <a:ext cx="6560820" cy="210121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800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Case </a:t>
            </a: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imes New Roman"/>
                <a:cs typeface="Times New Roman"/>
              </a:rPr>
              <a:t>grows </a:t>
            </a:r>
            <a:r>
              <a:rPr sz="28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polynomially </a:t>
            </a:r>
            <a:r>
              <a:rPr sz="2800" i="1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slower</a:t>
            </a:r>
            <a:r>
              <a:rPr sz="28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sz="2800" u="heavy" spc="-15" dirty="0">
                <a:solidFill>
                  <a:srgbClr val="FF0000"/>
                </a:solidFill>
                <a:latin typeface="Times New Roman"/>
                <a:cs typeface="Times New Roman"/>
              </a:rPr>
              <a:t>Ca</a:t>
            </a: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se</a:t>
            </a:r>
            <a:r>
              <a:rPr sz="2800" u="heavy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gro</a:t>
            </a:r>
            <a:r>
              <a:rPr sz="2800" spc="-10" dirty="0">
                <a:latin typeface="Times New Roman"/>
                <a:cs typeface="Times New Roman"/>
              </a:rPr>
              <a:t>w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u="heavy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t t</a:t>
            </a:r>
            <a:r>
              <a:rPr sz="2800" i="1" u="heavy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8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i="1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u="heavy" dirty="0">
                <a:solidFill>
                  <a:srgbClr val="FF0000"/>
                </a:solidFill>
                <a:latin typeface="Times New Roman"/>
                <a:cs typeface="Times New Roman"/>
              </a:rPr>
              <a:t>sa</a:t>
            </a:r>
            <a:r>
              <a:rPr sz="2800" i="1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8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i="1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800" i="1" u="heavy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-185" dirty="0">
                <a:latin typeface="Times New Roman"/>
                <a:cs typeface="Times New Roman"/>
              </a:rPr>
              <a:t> </a:t>
            </a:r>
            <a:r>
              <a:rPr sz="5025" i="1" spc="727" baseline="-5804" dirty="0">
                <a:latin typeface="Times New Roman"/>
                <a:cs typeface="Times New Roman"/>
              </a:rPr>
              <a:t>n</a:t>
            </a:r>
            <a:r>
              <a:rPr sz="2925" spc="202" baseline="35612" dirty="0">
                <a:latin typeface="Times New Roman"/>
                <a:cs typeface="Times New Roman"/>
              </a:rPr>
              <a:t>lo</a:t>
            </a:r>
            <a:r>
              <a:rPr sz="2925" spc="427" baseline="35612" dirty="0">
                <a:latin typeface="Times New Roman"/>
                <a:cs typeface="Times New Roman"/>
              </a:rPr>
              <a:t>g</a:t>
            </a:r>
            <a:r>
              <a:rPr sz="2100" i="1" spc="187" baseline="29761" dirty="0">
                <a:latin typeface="Times New Roman"/>
                <a:cs typeface="Times New Roman"/>
              </a:rPr>
              <a:t>b</a:t>
            </a:r>
            <a:r>
              <a:rPr sz="2100" i="1" spc="44" baseline="29761" dirty="0">
                <a:latin typeface="Times New Roman"/>
                <a:cs typeface="Times New Roman"/>
              </a:rPr>
              <a:t> </a:t>
            </a:r>
            <a:r>
              <a:rPr sz="2925" i="1" spc="270" baseline="35612" dirty="0">
                <a:latin typeface="Times New Roman"/>
                <a:cs typeface="Times New Roman"/>
              </a:rPr>
              <a:t>a</a:t>
            </a:r>
            <a:endParaRPr sz="2925" baseline="35612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sz="2800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Case </a:t>
            </a: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imes New Roman"/>
                <a:cs typeface="Times New Roman"/>
              </a:rPr>
              <a:t>grows </a:t>
            </a:r>
            <a:r>
              <a:rPr sz="28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polynomially faster</a:t>
            </a:r>
            <a:r>
              <a:rPr sz="28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6600" y="5105400"/>
            <a:ext cx="939368" cy="5458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004" y="5012436"/>
            <a:ext cx="4660391" cy="1004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03575" y="54772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3004" y="2269235"/>
            <a:ext cx="8394191" cy="1383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0475" y="29245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2286000"/>
            <a:ext cx="8305800" cy="1295400"/>
          </a:xfrm>
          <a:custGeom>
            <a:avLst/>
            <a:gdLst/>
            <a:ahLst/>
            <a:cxnLst/>
            <a:rect l="l" t="t" r="r" b="b"/>
            <a:pathLst>
              <a:path w="8305800" h="1295400">
                <a:moveTo>
                  <a:pt x="0" y="0"/>
                </a:moveTo>
                <a:lnTo>
                  <a:pt x="8305800" y="0"/>
                </a:lnTo>
                <a:lnTo>
                  <a:pt x="83058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129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The Master Method: Case</a:t>
            </a:r>
            <a:r>
              <a:rPr spc="-25" dirty="0">
                <a:solidFill>
                  <a:srgbClr val="424456"/>
                </a:solidFill>
              </a:rPr>
              <a:t> </a:t>
            </a:r>
            <a:r>
              <a:rPr dirty="0">
                <a:solidFill>
                  <a:srgbClr val="424456"/>
                </a:solidFill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8340" y="1544827"/>
            <a:ext cx="5188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Recurrence: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=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aT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+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800" i="1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2286000"/>
            <a:ext cx="8305800" cy="1295400"/>
          </a:xfrm>
          <a:prstGeom prst="rect">
            <a:avLst/>
          </a:prstGeom>
          <a:ln w="9994">
            <a:solidFill>
              <a:srgbClr val="53548A"/>
            </a:solidFill>
          </a:ln>
        </p:spPr>
        <p:txBody>
          <a:bodyPr vert="horz" wrap="square" lIns="0" tIns="31178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2455"/>
              </a:spcBef>
              <a:tabLst>
                <a:tab pos="4815205" algn="l"/>
              </a:tabLst>
            </a:pPr>
            <a:r>
              <a:rPr sz="2800" u="heavy" spc="-10" dirty="0">
                <a:latin typeface="Times New Roman"/>
                <a:cs typeface="Times New Roman"/>
              </a:rPr>
              <a:t>Case</a:t>
            </a:r>
            <a:r>
              <a:rPr sz="2800" u="heavy" spc="-20" dirty="0">
                <a:latin typeface="Times New Roman"/>
                <a:cs typeface="Times New Roman"/>
              </a:rPr>
              <a:t> </a:t>
            </a:r>
            <a:r>
              <a:rPr sz="2800" u="heavy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:	for </a:t>
            </a:r>
            <a:r>
              <a:rPr sz="2800" spc="-10" dirty="0">
                <a:latin typeface="Times New Roman"/>
                <a:cs typeface="Times New Roman"/>
              </a:rPr>
              <a:t>some </a:t>
            </a:r>
            <a:r>
              <a:rPr sz="2800" spc="-5" dirty="0">
                <a:latin typeface="Times New Roman"/>
                <a:cs typeface="Times New Roman"/>
              </a:rPr>
              <a:t>constant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ε &gt;</a:t>
            </a:r>
            <a:r>
              <a:rPr sz="28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35213" y="2286000"/>
            <a:ext cx="2527147" cy="1231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8277" y="3559734"/>
            <a:ext cx="7583170" cy="102933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5999480" algn="l"/>
              </a:tabLst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28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gro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po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yno</a:t>
            </a:r>
            <a:r>
              <a:rPr sz="2800" spc="-2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5025" i="1" spc="622" baseline="-4975" dirty="0">
                <a:latin typeface="Times New Roman"/>
                <a:cs typeface="Times New Roman"/>
              </a:rPr>
              <a:t>n</a:t>
            </a:r>
            <a:r>
              <a:rPr sz="2925" spc="157" baseline="35612" dirty="0">
                <a:latin typeface="Times New Roman"/>
                <a:cs typeface="Times New Roman"/>
              </a:rPr>
              <a:t>lo</a:t>
            </a:r>
            <a:r>
              <a:rPr sz="2925" spc="375" baseline="35612" dirty="0">
                <a:latin typeface="Times New Roman"/>
                <a:cs typeface="Times New Roman"/>
              </a:rPr>
              <a:t>g</a:t>
            </a:r>
            <a:r>
              <a:rPr sz="2100" i="1" spc="150" baseline="29761" dirty="0">
                <a:latin typeface="Times New Roman"/>
                <a:cs typeface="Times New Roman"/>
              </a:rPr>
              <a:t>b</a:t>
            </a:r>
            <a:r>
              <a:rPr sz="2100" i="1" spc="22" baseline="29761" dirty="0">
                <a:latin typeface="Times New Roman"/>
                <a:cs typeface="Times New Roman"/>
              </a:rPr>
              <a:t> </a:t>
            </a:r>
            <a:r>
              <a:rPr sz="2925" i="1" spc="225" baseline="35612" dirty="0">
                <a:latin typeface="Times New Roman"/>
                <a:cs typeface="Times New Roman"/>
              </a:rPr>
              <a:t>a</a:t>
            </a:r>
            <a:endParaRPr sz="2925" baseline="35612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2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(by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an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75" baseline="25525" dirty="0">
                <a:solidFill>
                  <a:srgbClr val="FF0000"/>
                </a:solidFill>
                <a:latin typeface="Times New Roman"/>
                <a:cs typeface="Times New Roman"/>
              </a:rPr>
              <a:t>ε</a:t>
            </a:r>
            <a:r>
              <a:rPr sz="2775" spc="-30" baseline="255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factor).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00" y="5029200"/>
            <a:ext cx="4572000" cy="914400"/>
          </a:xfrm>
          <a:prstGeom prst="rect">
            <a:avLst/>
          </a:prstGeom>
          <a:solidFill>
            <a:srgbClr val="CCFFCC"/>
          </a:solidFill>
          <a:ln w="9994">
            <a:solidFill>
              <a:srgbClr val="53548A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910"/>
              </a:spcBef>
              <a:tabLst>
                <a:tab pos="1723389" algn="l"/>
              </a:tabLst>
            </a:pP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So</a:t>
            </a:r>
            <a:r>
              <a:rPr sz="2800" i="1" u="heavy" spc="-5" dirty="0">
                <a:solidFill>
                  <a:srgbClr val="000090"/>
                </a:solidFill>
                <a:latin typeface="Times New Roman"/>
                <a:cs typeface="Times New Roman"/>
              </a:rPr>
              <a:t>l</a:t>
            </a: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u</a:t>
            </a:r>
            <a:r>
              <a:rPr sz="2800" i="1" u="heavy" spc="-5" dirty="0">
                <a:solidFill>
                  <a:srgbClr val="000090"/>
                </a:solidFill>
                <a:latin typeface="Times New Roman"/>
                <a:cs typeface="Times New Roman"/>
              </a:rPr>
              <a:t>ti</a:t>
            </a: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on</a:t>
            </a:r>
            <a:r>
              <a:rPr sz="2800" i="1" spc="-5" dirty="0">
                <a:solidFill>
                  <a:srgbClr val="FF0101"/>
                </a:solidFill>
                <a:latin typeface="Times New Roman"/>
                <a:cs typeface="Times New Roman"/>
              </a:rPr>
              <a:t>:</a:t>
            </a:r>
            <a:r>
              <a:rPr sz="2800" i="1" dirty="0">
                <a:solidFill>
                  <a:srgbClr val="FF0101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Θ</a:t>
            </a:r>
            <a:r>
              <a:rPr sz="2800" spc="175" dirty="0">
                <a:latin typeface="Times New Roman"/>
                <a:cs typeface="Times New Roman"/>
              </a:rPr>
              <a:t>(</a:t>
            </a:r>
            <a:r>
              <a:rPr sz="3350" i="1" spc="484" dirty="0">
                <a:latin typeface="Times New Roman"/>
                <a:cs typeface="Times New Roman"/>
              </a:rPr>
              <a:t>n</a:t>
            </a:r>
            <a:r>
              <a:rPr sz="2925" spc="202" baseline="44159" dirty="0">
                <a:latin typeface="Times New Roman"/>
                <a:cs typeface="Times New Roman"/>
              </a:rPr>
              <a:t>lo</a:t>
            </a:r>
            <a:r>
              <a:rPr sz="2925" spc="427" baseline="44159" dirty="0">
                <a:latin typeface="Times New Roman"/>
                <a:cs typeface="Times New Roman"/>
              </a:rPr>
              <a:t>g</a:t>
            </a:r>
            <a:r>
              <a:rPr sz="2100" i="1" spc="187" baseline="43650" dirty="0">
                <a:latin typeface="Times New Roman"/>
                <a:cs typeface="Times New Roman"/>
              </a:rPr>
              <a:t>b</a:t>
            </a:r>
            <a:r>
              <a:rPr sz="2100" i="1" spc="44" baseline="43650" dirty="0">
                <a:latin typeface="Times New Roman"/>
                <a:cs typeface="Times New Roman"/>
              </a:rPr>
              <a:t> </a:t>
            </a:r>
            <a:r>
              <a:rPr sz="2925" i="1" spc="270" baseline="44159" dirty="0">
                <a:latin typeface="Times New Roman"/>
                <a:cs typeface="Times New Roman"/>
              </a:rPr>
              <a:t>a</a:t>
            </a:r>
            <a:r>
              <a:rPr sz="2925" i="1" spc="-270" baseline="44159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817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Solving</a:t>
            </a:r>
            <a:r>
              <a:rPr spc="-6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Recurrences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7"/>
            <a:ext cx="6744970" cy="3482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2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will focus on 3 techniques in this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lecture: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Font typeface="Wingdings"/>
              <a:buChar char=""/>
            </a:pPr>
            <a:endParaRPr sz="4050">
              <a:latin typeface="Times New Roman"/>
              <a:cs typeface="Times New Roman"/>
            </a:endParaRPr>
          </a:p>
          <a:p>
            <a:pPr marL="835660" lvl="1" indent="-457200">
              <a:lnSpc>
                <a:spcPct val="100000"/>
              </a:lnSpc>
              <a:spcBef>
                <a:spcPts val="5"/>
              </a:spcBef>
              <a:buClr>
                <a:srgbClr val="53548A"/>
              </a:buClr>
              <a:buAutoNum type="arabicPeriod"/>
              <a:tabLst>
                <a:tab pos="835660" algn="l"/>
                <a:tab pos="836294" algn="l"/>
              </a:tabLst>
            </a:pP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Substitution</a:t>
            </a:r>
            <a:r>
              <a:rPr sz="2800" spc="-55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90"/>
                </a:solidFill>
                <a:latin typeface="Times New Roman"/>
                <a:cs typeface="Times New Roman"/>
              </a:rPr>
              <a:t>method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53548A"/>
              </a:buClr>
              <a:buFont typeface="Times New Roman"/>
              <a:buAutoNum type="arabicPeriod"/>
            </a:pPr>
            <a:endParaRPr sz="3950">
              <a:latin typeface="Times New Roman"/>
              <a:cs typeface="Times New Roman"/>
            </a:endParaRPr>
          </a:p>
          <a:p>
            <a:pPr marL="835660" lvl="1" indent="-457200">
              <a:lnSpc>
                <a:spcPct val="100000"/>
              </a:lnSpc>
              <a:buClr>
                <a:srgbClr val="53548A"/>
              </a:buClr>
              <a:buAutoNum type="arabicPeriod"/>
              <a:tabLst>
                <a:tab pos="835660" algn="l"/>
                <a:tab pos="836294" algn="l"/>
              </a:tabLst>
            </a:pPr>
            <a:r>
              <a:rPr sz="2800" spc="-10" dirty="0">
                <a:solidFill>
                  <a:srgbClr val="000090"/>
                </a:solidFill>
                <a:latin typeface="Times New Roman"/>
                <a:cs typeface="Times New Roman"/>
              </a:rPr>
              <a:t>Recursion 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tree</a:t>
            </a:r>
            <a:r>
              <a:rPr sz="2800" spc="-25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90"/>
                </a:solidFill>
                <a:latin typeface="Times New Roman"/>
                <a:cs typeface="Times New Roman"/>
              </a:rPr>
              <a:t>approach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3548A"/>
              </a:buClr>
              <a:buFont typeface="Times New Roman"/>
              <a:buAutoNum type="arabicPeriod"/>
            </a:pPr>
            <a:endParaRPr sz="3950">
              <a:latin typeface="Times New Roman"/>
              <a:cs typeface="Times New Roman"/>
            </a:endParaRPr>
          </a:p>
          <a:p>
            <a:pPr marL="835660" lvl="1" indent="-457200">
              <a:lnSpc>
                <a:spcPct val="100000"/>
              </a:lnSpc>
              <a:spcBef>
                <a:spcPts val="5"/>
              </a:spcBef>
              <a:buClr>
                <a:srgbClr val="53548A"/>
              </a:buClr>
              <a:buAutoNum type="arabicPeriod"/>
              <a:tabLst>
                <a:tab pos="835660" algn="l"/>
                <a:tab pos="836294" algn="l"/>
              </a:tabLst>
            </a:pPr>
            <a:r>
              <a:rPr sz="2800" spc="-10" dirty="0">
                <a:solidFill>
                  <a:srgbClr val="000090"/>
                </a:solidFill>
                <a:latin typeface="Times New Roman"/>
                <a:cs typeface="Times New Roman"/>
              </a:rPr>
              <a:t>Master</a:t>
            </a:r>
            <a:r>
              <a:rPr sz="2800" spc="-15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90"/>
                </a:solidFill>
                <a:latin typeface="Times New Roman"/>
                <a:cs typeface="Times New Roman"/>
              </a:rPr>
              <a:t>method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004" y="4555236"/>
            <a:ext cx="5346191" cy="1004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6475" y="50200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3004" y="2193035"/>
            <a:ext cx="7936991" cy="1459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1875" y="2886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2209800"/>
            <a:ext cx="7848600" cy="1371600"/>
          </a:xfrm>
          <a:custGeom>
            <a:avLst/>
            <a:gdLst/>
            <a:ahLst/>
            <a:cxnLst/>
            <a:rect l="l" t="t" r="r" b="b"/>
            <a:pathLst>
              <a:path w="7848600" h="1371600">
                <a:moveTo>
                  <a:pt x="0" y="0"/>
                </a:moveTo>
                <a:lnTo>
                  <a:pt x="7848600" y="0"/>
                </a:lnTo>
                <a:lnTo>
                  <a:pt x="78486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8340" y="453643"/>
            <a:ext cx="73266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424456"/>
                </a:solidFill>
              </a:rPr>
              <a:t>The Master Method: Case 2 (simple</a:t>
            </a:r>
            <a:r>
              <a:rPr sz="3200" spc="-80" dirty="0">
                <a:solidFill>
                  <a:srgbClr val="424456"/>
                </a:solidFill>
              </a:rPr>
              <a:t> </a:t>
            </a:r>
            <a:r>
              <a:rPr sz="3200" dirty="0">
                <a:solidFill>
                  <a:srgbClr val="424456"/>
                </a:solidFill>
              </a:rPr>
              <a:t>version)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688340" y="1544827"/>
            <a:ext cx="5188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Recurrence: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=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aT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+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800" i="1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2209800"/>
            <a:ext cx="7848600" cy="1371600"/>
          </a:xfrm>
          <a:prstGeom prst="rect">
            <a:avLst/>
          </a:prstGeom>
          <a:ln w="9994">
            <a:solidFill>
              <a:srgbClr val="53548A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</a:pPr>
            <a:r>
              <a:rPr sz="2800" u="heavy" spc="-10" dirty="0">
                <a:latin typeface="Times New Roman"/>
                <a:cs typeface="Times New Roman"/>
              </a:rPr>
              <a:t>Case</a:t>
            </a:r>
            <a:r>
              <a:rPr sz="2800" u="heavy" spc="-30" dirty="0">
                <a:latin typeface="Times New Roman"/>
                <a:cs typeface="Times New Roman"/>
              </a:rPr>
              <a:t> </a:t>
            </a:r>
            <a:r>
              <a:rPr sz="2800" u="heavy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56470" y="3701353"/>
            <a:ext cx="3002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grow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at similar</a:t>
            </a:r>
            <a:r>
              <a:rPr sz="28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rates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340" y="3627820"/>
            <a:ext cx="302133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52320" algn="l"/>
              </a:tabLst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28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5025" i="1" spc="622" baseline="3316" dirty="0">
                <a:latin typeface="Times New Roman"/>
                <a:cs typeface="Times New Roman"/>
              </a:rPr>
              <a:t>n</a:t>
            </a:r>
            <a:r>
              <a:rPr sz="2925" spc="157" baseline="49857" dirty="0">
                <a:latin typeface="Times New Roman"/>
                <a:cs typeface="Times New Roman"/>
              </a:rPr>
              <a:t>lo</a:t>
            </a:r>
            <a:r>
              <a:rPr sz="2925" spc="375" baseline="49857" dirty="0">
                <a:latin typeface="Times New Roman"/>
                <a:cs typeface="Times New Roman"/>
              </a:rPr>
              <a:t>g</a:t>
            </a:r>
            <a:r>
              <a:rPr sz="2100" i="1" spc="150" baseline="49603" dirty="0">
                <a:latin typeface="Times New Roman"/>
                <a:cs typeface="Times New Roman"/>
              </a:rPr>
              <a:t>b</a:t>
            </a:r>
            <a:r>
              <a:rPr sz="2100" i="1" spc="22" baseline="49603" dirty="0">
                <a:latin typeface="Times New Roman"/>
                <a:cs typeface="Times New Roman"/>
              </a:rPr>
              <a:t> </a:t>
            </a:r>
            <a:r>
              <a:rPr sz="2925" i="1" spc="225" baseline="49857" dirty="0">
                <a:latin typeface="Times New Roman"/>
                <a:cs typeface="Times New Roman"/>
              </a:rPr>
              <a:t>a</a:t>
            </a:r>
            <a:endParaRPr sz="2925" baseline="4985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00" y="4572000"/>
            <a:ext cx="5257800" cy="914400"/>
          </a:xfrm>
          <a:prstGeom prst="rect">
            <a:avLst/>
          </a:prstGeom>
          <a:solidFill>
            <a:srgbClr val="CCFFCC"/>
          </a:solidFill>
          <a:ln w="9994">
            <a:solidFill>
              <a:srgbClr val="53548A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075"/>
              </a:spcBef>
              <a:tabLst>
                <a:tab pos="1723389" algn="l"/>
              </a:tabLst>
            </a:pP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So</a:t>
            </a:r>
            <a:r>
              <a:rPr sz="2800" i="1" u="heavy" spc="-5" dirty="0">
                <a:solidFill>
                  <a:srgbClr val="000090"/>
                </a:solidFill>
                <a:latin typeface="Times New Roman"/>
                <a:cs typeface="Times New Roman"/>
              </a:rPr>
              <a:t>l</a:t>
            </a: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u</a:t>
            </a:r>
            <a:r>
              <a:rPr sz="2800" i="1" u="heavy" spc="-5" dirty="0">
                <a:solidFill>
                  <a:srgbClr val="000090"/>
                </a:solidFill>
                <a:latin typeface="Times New Roman"/>
                <a:cs typeface="Times New Roman"/>
              </a:rPr>
              <a:t>ti</a:t>
            </a: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on</a:t>
            </a:r>
            <a:r>
              <a:rPr sz="2800" i="1" spc="-5" dirty="0">
                <a:solidFill>
                  <a:srgbClr val="FF0101"/>
                </a:solidFill>
                <a:latin typeface="Times New Roman"/>
                <a:cs typeface="Times New Roman"/>
              </a:rPr>
              <a:t>:</a:t>
            </a:r>
            <a:r>
              <a:rPr sz="2800" i="1" dirty="0">
                <a:solidFill>
                  <a:srgbClr val="FF0101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Θ</a:t>
            </a:r>
            <a:r>
              <a:rPr sz="2800" spc="175" dirty="0">
                <a:latin typeface="Times New Roman"/>
                <a:cs typeface="Times New Roman"/>
              </a:rPr>
              <a:t>(</a:t>
            </a:r>
            <a:r>
              <a:rPr sz="5025" i="1" spc="727" baseline="2487" dirty="0">
                <a:latin typeface="Times New Roman"/>
                <a:cs typeface="Times New Roman"/>
              </a:rPr>
              <a:t>n</a:t>
            </a:r>
            <a:r>
              <a:rPr sz="2925" spc="202" baseline="49857" dirty="0">
                <a:latin typeface="Times New Roman"/>
                <a:cs typeface="Times New Roman"/>
              </a:rPr>
              <a:t>lo</a:t>
            </a:r>
            <a:r>
              <a:rPr sz="2925" spc="427" baseline="49857" dirty="0">
                <a:latin typeface="Times New Roman"/>
                <a:cs typeface="Times New Roman"/>
              </a:rPr>
              <a:t>g</a:t>
            </a:r>
            <a:r>
              <a:rPr sz="2100" i="1" spc="187" baseline="49603" dirty="0">
                <a:latin typeface="Times New Roman"/>
                <a:cs typeface="Times New Roman"/>
              </a:rPr>
              <a:t>b</a:t>
            </a:r>
            <a:r>
              <a:rPr sz="2100" i="1" spc="44" baseline="49603" dirty="0">
                <a:latin typeface="Times New Roman"/>
                <a:cs typeface="Times New Roman"/>
              </a:rPr>
              <a:t> </a:t>
            </a:r>
            <a:r>
              <a:rPr sz="2925" i="1" spc="270" baseline="49857" dirty="0">
                <a:latin typeface="Times New Roman"/>
                <a:cs typeface="Times New Roman"/>
              </a:rPr>
              <a:t>a</a:t>
            </a:r>
            <a:r>
              <a:rPr sz="2925" i="1" baseline="49857" dirty="0">
                <a:latin typeface="Times New Roman"/>
                <a:cs typeface="Times New Roman"/>
              </a:rPr>
              <a:t> </a:t>
            </a:r>
            <a:r>
              <a:rPr sz="2925" i="1" spc="-127" baseline="49857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57412" y="2362200"/>
            <a:ext cx="2071813" cy="10177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404" y="3717035"/>
            <a:ext cx="8470391" cy="1231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79975" y="42961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204" y="1583436"/>
            <a:ext cx="8546591" cy="1231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1875" y="21625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1600200"/>
            <a:ext cx="8458200" cy="1143000"/>
          </a:xfrm>
          <a:custGeom>
            <a:avLst/>
            <a:gdLst/>
            <a:ahLst/>
            <a:cxnLst/>
            <a:rect l="l" t="t" r="r" b="b"/>
            <a:pathLst>
              <a:path w="8458200" h="1143000">
                <a:moveTo>
                  <a:pt x="0" y="0"/>
                </a:moveTo>
                <a:lnTo>
                  <a:pt x="8458200" y="0"/>
                </a:lnTo>
                <a:lnTo>
                  <a:pt x="84582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4404" y="5317235"/>
            <a:ext cx="4203191" cy="774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46375" y="56677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129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The Master Method: Case</a:t>
            </a:r>
            <a:r>
              <a:rPr spc="-25" dirty="0">
                <a:solidFill>
                  <a:srgbClr val="424456"/>
                </a:solidFill>
              </a:rPr>
              <a:t> </a:t>
            </a:r>
            <a:r>
              <a:rPr dirty="0">
                <a:solidFill>
                  <a:srgbClr val="424456"/>
                </a:solidFill>
              </a:rPr>
              <a:t>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2400" y="1600200"/>
            <a:ext cx="8458200" cy="1143000"/>
          </a:xfrm>
          <a:prstGeom prst="rect">
            <a:avLst/>
          </a:prstGeom>
          <a:ln w="9994">
            <a:solidFill>
              <a:srgbClr val="53548A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tabLst>
                <a:tab pos="4815205" algn="l"/>
              </a:tabLst>
            </a:pPr>
            <a:r>
              <a:rPr sz="2400" u="heavy" spc="-5" dirty="0">
                <a:latin typeface="Times New Roman"/>
                <a:cs typeface="Times New Roman"/>
              </a:rPr>
              <a:t>Case 3</a:t>
            </a:r>
            <a:r>
              <a:rPr sz="2400" spc="-5" dirty="0">
                <a:latin typeface="Times New Roman"/>
                <a:cs typeface="Times New Roman"/>
              </a:rPr>
              <a:t>:	</a:t>
            </a:r>
            <a:r>
              <a:rPr sz="2400" spc="-10" dirty="0">
                <a:latin typeface="Times New Roman"/>
                <a:cs typeface="Times New Roman"/>
              </a:rPr>
              <a:t>for some </a:t>
            </a:r>
            <a:r>
              <a:rPr sz="2400" spc="-5" dirty="0">
                <a:latin typeface="Times New Roman"/>
                <a:cs typeface="Times New Roman"/>
              </a:rPr>
              <a:t>constant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ε &gt;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00" y="3733800"/>
            <a:ext cx="8382000" cy="1143000"/>
          </a:xfrm>
          <a:prstGeom prst="rect">
            <a:avLst/>
          </a:prstGeom>
          <a:solidFill>
            <a:srgbClr val="CCFFCC"/>
          </a:solidFill>
          <a:ln w="9994">
            <a:solidFill>
              <a:srgbClr val="53548A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825"/>
              </a:spcBef>
            </a:pPr>
            <a:r>
              <a:rPr sz="2400" i="1" u="heavy" dirty="0">
                <a:latin typeface="Times New Roman"/>
                <a:cs typeface="Times New Roman"/>
              </a:rPr>
              <a:t>and</a:t>
            </a:r>
            <a:r>
              <a:rPr sz="2400" i="1" dirty="0">
                <a:latin typeface="Times New Roman"/>
                <a:cs typeface="Times New Roman"/>
              </a:rPr>
              <a:t> the </a:t>
            </a:r>
            <a:r>
              <a:rPr sz="2400" i="1" spc="-5" dirty="0">
                <a:latin typeface="Times New Roman"/>
                <a:cs typeface="Times New Roman"/>
              </a:rPr>
              <a:t>following </a:t>
            </a:r>
            <a:r>
              <a:rPr sz="2400" i="1" spc="-10" dirty="0">
                <a:latin typeface="Times New Roman"/>
                <a:cs typeface="Times New Roman"/>
              </a:rPr>
              <a:t>regularity </a:t>
            </a:r>
            <a:r>
              <a:rPr sz="2400" i="1" dirty="0">
                <a:latin typeface="Times New Roman"/>
                <a:cs typeface="Times New Roman"/>
              </a:rPr>
              <a:t>condition</a:t>
            </a:r>
            <a:r>
              <a:rPr sz="2400" i="1" spc="-12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holds:</a:t>
            </a:r>
            <a:endParaRPr sz="2400">
              <a:latin typeface="Times New Roman"/>
              <a:cs typeface="Times New Roman"/>
            </a:endParaRPr>
          </a:p>
          <a:p>
            <a:pPr marL="2910840">
              <a:lnSpc>
                <a:spcPct val="100000"/>
              </a:lnSpc>
              <a:spcBef>
                <a:spcPts val="365"/>
              </a:spcBef>
              <a:tabLst>
                <a:tab pos="7683500" algn="l"/>
              </a:tabLst>
            </a:pPr>
            <a:r>
              <a:rPr sz="2800" i="1" spc="-5" dirty="0">
                <a:solidFill>
                  <a:srgbClr val="000090"/>
                </a:solidFill>
                <a:latin typeface="Times New Roman"/>
                <a:cs typeface="Times New Roman"/>
              </a:rPr>
              <a:t>a f 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/</a:t>
            </a:r>
            <a:r>
              <a:rPr sz="2800" i="1" spc="-5" dirty="0">
                <a:solidFill>
                  <a:srgbClr val="000090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solidFill>
                  <a:srgbClr val="000090"/>
                </a:solidFill>
                <a:latin typeface="Symbol"/>
                <a:cs typeface="Symbol"/>
              </a:rPr>
              <a:t>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 c </a:t>
            </a:r>
            <a:r>
              <a:rPr sz="2800" i="1" spc="-5" dirty="0">
                <a:solidFill>
                  <a:srgbClr val="000090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) </a:t>
            </a:r>
            <a:r>
              <a:rPr sz="2400" spc="-10" dirty="0">
                <a:latin typeface="Times New Roman"/>
                <a:cs typeface="Times New Roman"/>
              </a:rPr>
              <a:t>for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some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constant	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 &lt;</a:t>
            </a:r>
            <a:r>
              <a:rPr sz="24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600" y="5334000"/>
            <a:ext cx="4114800" cy="685800"/>
          </a:xfrm>
          <a:prstGeom prst="rect">
            <a:avLst/>
          </a:prstGeom>
          <a:solidFill>
            <a:srgbClr val="CCFFCC"/>
          </a:solidFill>
          <a:ln w="9994">
            <a:solidFill>
              <a:srgbClr val="53548A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740"/>
              </a:spcBef>
              <a:tabLst>
                <a:tab pos="1647189" algn="l"/>
              </a:tabLst>
            </a:pPr>
            <a:r>
              <a:rPr sz="2800" i="1" u="heavy" spc="-5" dirty="0">
                <a:solidFill>
                  <a:srgbClr val="000090"/>
                </a:solidFill>
                <a:latin typeface="Times New Roman"/>
                <a:cs typeface="Times New Roman"/>
              </a:rPr>
              <a:t>Solution</a:t>
            </a:r>
            <a:r>
              <a:rPr sz="2800" i="1" spc="-5" dirty="0">
                <a:solidFill>
                  <a:srgbClr val="FF0101"/>
                </a:solidFill>
                <a:latin typeface="Times New Roman"/>
                <a:cs typeface="Times New Roman"/>
              </a:rPr>
              <a:t>:	</a:t>
            </a:r>
            <a:r>
              <a:rPr sz="2800" i="1" spc="-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) = Θ( </a:t>
            </a:r>
            <a:r>
              <a:rPr sz="2800" i="1" spc="-10" dirty="0">
                <a:latin typeface="Times New Roman"/>
                <a:cs typeface="Times New Roman"/>
              </a:rPr>
              <a:t>f(n)</a:t>
            </a:r>
            <a:r>
              <a:rPr sz="2800" i="1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2949193"/>
            <a:ext cx="812292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9805" algn="l"/>
              </a:tabLst>
            </a:pPr>
            <a:r>
              <a:rPr sz="2400" i="1" spc="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.e.,</a:t>
            </a:r>
            <a:r>
              <a:rPr sz="2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gr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polyno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aster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han </a:t>
            </a:r>
            <a:r>
              <a:rPr sz="2400" spc="-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725" i="1" spc="562" baseline="4409" dirty="0">
                <a:latin typeface="Times New Roman"/>
                <a:cs typeface="Times New Roman"/>
              </a:rPr>
              <a:t>n</a:t>
            </a:r>
            <a:r>
              <a:rPr sz="2700" spc="157" baseline="52469" dirty="0">
                <a:latin typeface="Times New Roman"/>
                <a:cs typeface="Times New Roman"/>
              </a:rPr>
              <a:t>lo</a:t>
            </a:r>
            <a:r>
              <a:rPr sz="2700" spc="359" baseline="52469" dirty="0">
                <a:latin typeface="Times New Roman"/>
                <a:cs typeface="Times New Roman"/>
              </a:rPr>
              <a:t>g</a:t>
            </a:r>
            <a:r>
              <a:rPr sz="1950" i="1" spc="150" baseline="53418" dirty="0">
                <a:latin typeface="Times New Roman"/>
                <a:cs typeface="Times New Roman"/>
              </a:rPr>
              <a:t>b</a:t>
            </a:r>
            <a:r>
              <a:rPr sz="1950" i="1" spc="22" baseline="53418" dirty="0">
                <a:latin typeface="Times New Roman"/>
                <a:cs typeface="Times New Roman"/>
              </a:rPr>
              <a:t> </a:t>
            </a:r>
            <a:r>
              <a:rPr sz="2700" i="1" spc="225" baseline="52469" dirty="0">
                <a:latin typeface="Times New Roman"/>
                <a:cs typeface="Times New Roman"/>
              </a:rPr>
              <a:t>a</a:t>
            </a:r>
            <a:r>
              <a:rPr sz="2700" i="1" baseline="52469" dirty="0"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(by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an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-7" baseline="24305" dirty="0">
                <a:solidFill>
                  <a:srgbClr val="FF0000"/>
                </a:solidFill>
                <a:latin typeface="Times New Roman"/>
                <a:cs typeface="Times New Roman"/>
              </a:rPr>
              <a:t>ε</a:t>
            </a:r>
            <a:r>
              <a:rPr sz="2400" baseline="243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actor</a:t>
            </a:r>
            <a:r>
              <a:rPr sz="2400" spc="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24000" y="1600200"/>
            <a:ext cx="2376277" cy="10177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291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Example: </a:t>
            </a:r>
            <a:r>
              <a:rPr spc="-5" dirty="0"/>
              <a:t>T(n) </a:t>
            </a:r>
            <a:r>
              <a:rPr dirty="0"/>
              <a:t>= </a:t>
            </a:r>
            <a:r>
              <a:rPr spc="-5" dirty="0"/>
              <a:t>4T(n/2) </a:t>
            </a:r>
            <a:r>
              <a:rPr dirty="0"/>
              <a:t>+</a:t>
            </a:r>
            <a:r>
              <a:rPr spc="-95" dirty="0"/>
              <a:t> 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586" y="1682879"/>
            <a:ext cx="1115060" cy="15741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805"/>
              </a:spcBef>
            </a:pPr>
            <a:r>
              <a:rPr sz="2800" spc="-5" dirty="0">
                <a:latin typeface="Times New Roman"/>
                <a:cs typeface="Times New Roman"/>
              </a:rPr>
              <a:t>a =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12700" marR="5080" indent="178435">
              <a:lnSpc>
                <a:spcPct val="1207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b = 2  f(n) =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12" y="3429000"/>
            <a:ext cx="1765726" cy="54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6603" y="2645664"/>
            <a:ext cx="853439" cy="484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84931" y="28483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0800" y="2667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571500" y="0"/>
                </a:moveTo>
                <a:lnTo>
                  <a:pt x="5715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571500" y="285750"/>
                </a:lnTo>
                <a:lnTo>
                  <a:pt x="571500" y="381000"/>
                </a:lnTo>
                <a:lnTo>
                  <a:pt x="762000" y="190500"/>
                </a:lnTo>
                <a:lnTo>
                  <a:pt x="5715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0800" y="2667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95250"/>
                </a:moveTo>
                <a:lnTo>
                  <a:pt x="571500" y="95250"/>
                </a:lnTo>
                <a:lnTo>
                  <a:pt x="571500" y="0"/>
                </a:lnTo>
                <a:lnTo>
                  <a:pt x="762000" y="190500"/>
                </a:lnTo>
                <a:lnTo>
                  <a:pt x="571500" y="381000"/>
                </a:lnTo>
                <a:lnTo>
                  <a:pt x="5715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07740" y="1927351"/>
            <a:ext cx="4460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f(n) </a:t>
            </a:r>
            <a:r>
              <a:rPr sz="2400" spc="-5" dirty="0">
                <a:latin typeface="Times New Roman"/>
                <a:cs typeface="Times New Roman"/>
              </a:rPr>
              <a:t>grows </a:t>
            </a:r>
            <a:r>
              <a:rPr sz="24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polynomially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slower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77212" y="1828800"/>
            <a:ext cx="865222" cy="5094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91000" y="2667000"/>
            <a:ext cx="4039031" cy="1231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46803" y="4169663"/>
            <a:ext cx="548639" cy="332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51020" y="42961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91000" y="41910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91000" y="41910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6803" y="4855463"/>
            <a:ext cx="548639" cy="332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51020" y="49819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91000" y="4876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000" y="4876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24400" y="5410200"/>
            <a:ext cx="2133600" cy="53340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latin typeface="Times New Roman"/>
                <a:cs typeface="Times New Roman"/>
              </a:rPr>
              <a:t>T(n)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Θ(n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79340" y="3359911"/>
            <a:ext cx="3727450" cy="17780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42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ε =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CASE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(n)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10" dirty="0">
                <a:latin typeface="Times New Roman"/>
                <a:cs typeface="Times New Roman"/>
              </a:rPr>
              <a:t>Θ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3375" i="1" spc="502" baseline="-4938" dirty="0">
                <a:latin typeface="Times New Roman"/>
                <a:cs typeface="Times New Roman"/>
              </a:rPr>
              <a:t>n</a:t>
            </a:r>
            <a:r>
              <a:rPr sz="1950" spc="150" baseline="36324" dirty="0">
                <a:latin typeface="Times New Roman"/>
                <a:cs typeface="Times New Roman"/>
              </a:rPr>
              <a:t>lo</a:t>
            </a:r>
            <a:r>
              <a:rPr sz="1950" spc="300" baseline="36324" dirty="0">
                <a:latin typeface="Times New Roman"/>
                <a:cs typeface="Times New Roman"/>
              </a:rPr>
              <a:t>g</a:t>
            </a:r>
            <a:r>
              <a:rPr sz="1350" i="1" spc="157" baseline="30864" dirty="0">
                <a:latin typeface="Times New Roman"/>
                <a:cs typeface="Times New Roman"/>
              </a:rPr>
              <a:t>b</a:t>
            </a:r>
            <a:r>
              <a:rPr sz="1350" i="1" spc="44" baseline="30864" dirty="0">
                <a:latin typeface="Times New Roman"/>
                <a:cs typeface="Times New Roman"/>
              </a:rPr>
              <a:t> </a:t>
            </a:r>
            <a:r>
              <a:rPr sz="1950" i="1" spc="195" baseline="36324" dirty="0">
                <a:latin typeface="Times New Roman"/>
                <a:cs typeface="Times New Roman"/>
              </a:rPr>
              <a:t>a</a:t>
            </a:r>
            <a:r>
              <a:rPr sz="1950" i="1" spc="112" baseline="3632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445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Example: </a:t>
            </a:r>
            <a:r>
              <a:rPr spc="-5" dirty="0"/>
              <a:t>T(n) </a:t>
            </a:r>
            <a:r>
              <a:rPr dirty="0"/>
              <a:t>= </a:t>
            </a:r>
            <a:r>
              <a:rPr spc="-5" dirty="0"/>
              <a:t>4T(n/2) </a:t>
            </a:r>
            <a:r>
              <a:rPr dirty="0"/>
              <a:t>+</a:t>
            </a:r>
            <a:r>
              <a:rPr spc="-90" dirty="0"/>
              <a:t> </a:t>
            </a:r>
            <a:r>
              <a:rPr dirty="0"/>
              <a:t>n</a:t>
            </a:r>
            <a:r>
              <a:rPr sz="3600" baseline="25462" dirty="0"/>
              <a:t>2</a:t>
            </a:r>
            <a:endParaRPr sz="3600" baseline="25462"/>
          </a:p>
        </p:txBody>
      </p:sp>
      <p:sp>
        <p:nvSpPr>
          <p:cNvPr id="3" name="object 3"/>
          <p:cNvSpPr txBox="1"/>
          <p:nvPr/>
        </p:nvSpPr>
        <p:spPr>
          <a:xfrm>
            <a:off x="792454" y="1682879"/>
            <a:ext cx="1234440" cy="15741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805"/>
              </a:spcBef>
            </a:pPr>
            <a:r>
              <a:rPr sz="2800" spc="-5" dirty="0">
                <a:latin typeface="Times New Roman"/>
                <a:cs typeface="Times New Roman"/>
              </a:rPr>
              <a:t>a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12700" marR="5080" indent="237490">
              <a:lnSpc>
                <a:spcPct val="1207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b = 2  f(n)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775" baseline="25525" dirty="0"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12" y="3429000"/>
            <a:ext cx="1765726" cy="54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6603" y="2645664"/>
            <a:ext cx="853439" cy="484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84931" y="28483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0800" y="2667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571500" y="0"/>
                </a:moveTo>
                <a:lnTo>
                  <a:pt x="5715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571500" y="285750"/>
                </a:lnTo>
                <a:lnTo>
                  <a:pt x="571500" y="381000"/>
                </a:lnTo>
                <a:lnTo>
                  <a:pt x="762000" y="190500"/>
                </a:lnTo>
                <a:lnTo>
                  <a:pt x="5715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0800" y="2667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95250"/>
                </a:moveTo>
                <a:lnTo>
                  <a:pt x="571500" y="95250"/>
                </a:lnTo>
                <a:lnTo>
                  <a:pt x="571500" y="0"/>
                </a:lnTo>
                <a:lnTo>
                  <a:pt x="762000" y="190500"/>
                </a:lnTo>
                <a:lnTo>
                  <a:pt x="571500" y="381000"/>
                </a:lnTo>
                <a:lnTo>
                  <a:pt x="5715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6625" y="1828800"/>
            <a:ext cx="865209" cy="5094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46803" y="3560063"/>
            <a:ext cx="548639" cy="3322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1020" y="36865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91000" y="35814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91000" y="35814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6803" y="4474463"/>
            <a:ext cx="548639" cy="3322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51020" y="46009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91000" y="4495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91000" y="4495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24400" y="5029200"/>
            <a:ext cx="2362200" cy="53340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latin typeface="Times New Roman"/>
                <a:cs typeface="Times New Roman"/>
              </a:rPr>
              <a:t>T(n)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Θ(n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lgn)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7740" y="1927351"/>
            <a:ext cx="3989070" cy="282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f(n) </a:t>
            </a:r>
            <a:r>
              <a:rPr sz="2400" spc="-5" dirty="0">
                <a:latin typeface="Times New Roman"/>
                <a:cs typeface="Times New Roman"/>
              </a:rPr>
              <a:t>grows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spc="-5" dirty="0">
                <a:latin typeface="Times New Roman"/>
                <a:cs typeface="Times New Roman"/>
              </a:rPr>
              <a:t>similar </a:t>
            </a:r>
            <a:r>
              <a:rPr sz="2400" dirty="0">
                <a:latin typeface="Times New Roman"/>
                <a:cs typeface="Times New Roman"/>
              </a:rPr>
              <a:t>rate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  <a:tabLst>
                <a:tab pos="2699385" algn="l"/>
              </a:tabLst>
            </a:pPr>
            <a:r>
              <a:rPr sz="2800" spc="-5" dirty="0">
                <a:latin typeface="Times New Roman"/>
                <a:cs typeface="Times New Roman"/>
              </a:rPr>
              <a:t>f(n) =</a:t>
            </a:r>
            <a:r>
              <a:rPr sz="2800" spc="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Θ(	) =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775" baseline="25525" dirty="0"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  <a:p>
            <a:pPr marR="206375" algn="ctr">
              <a:lnSpc>
                <a:spcPct val="100000"/>
              </a:lnSpc>
              <a:spcBef>
                <a:spcPts val="258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CASE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(n)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10" dirty="0">
                <a:latin typeface="Times New Roman"/>
                <a:cs typeface="Times New Roman"/>
              </a:rPr>
              <a:t>Θ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3375" i="1" spc="502" baseline="6172" dirty="0">
                <a:latin typeface="Times New Roman"/>
                <a:cs typeface="Times New Roman"/>
              </a:rPr>
              <a:t>n</a:t>
            </a:r>
            <a:r>
              <a:rPr sz="1950" spc="150" baseline="55555" dirty="0">
                <a:latin typeface="Times New Roman"/>
                <a:cs typeface="Times New Roman"/>
              </a:rPr>
              <a:t>lo</a:t>
            </a:r>
            <a:r>
              <a:rPr sz="1950" spc="300" baseline="55555" dirty="0">
                <a:latin typeface="Times New Roman"/>
                <a:cs typeface="Times New Roman"/>
              </a:rPr>
              <a:t>g</a:t>
            </a:r>
            <a:r>
              <a:rPr sz="1350" i="1" spc="157" baseline="58641" dirty="0">
                <a:latin typeface="Times New Roman"/>
                <a:cs typeface="Times New Roman"/>
              </a:rPr>
              <a:t>b</a:t>
            </a:r>
            <a:r>
              <a:rPr sz="1350" i="1" spc="44" baseline="58641" dirty="0">
                <a:latin typeface="Times New Roman"/>
                <a:cs typeface="Times New Roman"/>
              </a:rPr>
              <a:t> </a:t>
            </a:r>
            <a:r>
              <a:rPr sz="1950" i="1" spc="195" baseline="55555" dirty="0">
                <a:latin typeface="Times New Roman"/>
                <a:cs typeface="Times New Roman"/>
              </a:rPr>
              <a:t>a</a:t>
            </a:r>
            <a:r>
              <a:rPr sz="1950" i="1" baseline="55555" dirty="0">
                <a:latin typeface="Times New Roman"/>
                <a:cs typeface="Times New Roman"/>
              </a:rPr>
              <a:t>  </a:t>
            </a:r>
            <a:r>
              <a:rPr sz="1950" i="1" spc="-104" baseline="5555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gn)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57812" y="2667000"/>
            <a:ext cx="865223" cy="5094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445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Example: </a:t>
            </a:r>
            <a:r>
              <a:rPr spc="-5" dirty="0"/>
              <a:t>T(n) </a:t>
            </a:r>
            <a:r>
              <a:rPr dirty="0"/>
              <a:t>= </a:t>
            </a:r>
            <a:r>
              <a:rPr spc="-5" dirty="0"/>
              <a:t>4T(n/2) </a:t>
            </a:r>
            <a:r>
              <a:rPr dirty="0"/>
              <a:t>+</a:t>
            </a:r>
            <a:r>
              <a:rPr spc="-90" dirty="0"/>
              <a:t> </a:t>
            </a:r>
            <a:r>
              <a:rPr dirty="0"/>
              <a:t>n</a:t>
            </a:r>
            <a:r>
              <a:rPr sz="3600" baseline="25462" dirty="0"/>
              <a:t>3</a:t>
            </a:r>
            <a:endParaRPr sz="3600" baseline="25462"/>
          </a:p>
        </p:txBody>
      </p:sp>
      <p:sp>
        <p:nvSpPr>
          <p:cNvPr id="3" name="object 3"/>
          <p:cNvSpPr txBox="1"/>
          <p:nvPr/>
        </p:nvSpPr>
        <p:spPr>
          <a:xfrm>
            <a:off x="792454" y="1682879"/>
            <a:ext cx="1234440" cy="15741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805"/>
              </a:spcBef>
            </a:pPr>
            <a:r>
              <a:rPr sz="2800" spc="-5" dirty="0">
                <a:latin typeface="Times New Roman"/>
                <a:cs typeface="Times New Roman"/>
              </a:rPr>
              <a:t>a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12700" marR="5080" indent="237490">
              <a:lnSpc>
                <a:spcPct val="1207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b = 2  f(n)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775" baseline="25525" dirty="0">
                <a:latin typeface="Times New Roman"/>
                <a:cs typeface="Times New Roman"/>
              </a:rPr>
              <a:t>3</a:t>
            </a:r>
            <a:endParaRPr sz="2775" baseline="2552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12" y="3429000"/>
            <a:ext cx="1765726" cy="54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6603" y="2645664"/>
            <a:ext cx="853439" cy="484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84931" y="28483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0800" y="2667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571500" y="0"/>
                </a:moveTo>
                <a:lnTo>
                  <a:pt x="5715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571500" y="285750"/>
                </a:lnTo>
                <a:lnTo>
                  <a:pt x="571500" y="381000"/>
                </a:lnTo>
                <a:lnTo>
                  <a:pt x="762000" y="190500"/>
                </a:lnTo>
                <a:lnTo>
                  <a:pt x="5715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0800" y="2667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95250"/>
                </a:moveTo>
                <a:lnTo>
                  <a:pt x="571500" y="95250"/>
                </a:lnTo>
                <a:lnTo>
                  <a:pt x="571500" y="0"/>
                </a:lnTo>
                <a:lnTo>
                  <a:pt x="762000" y="190500"/>
                </a:lnTo>
                <a:lnTo>
                  <a:pt x="571500" y="381000"/>
                </a:lnTo>
                <a:lnTo>
                  <a:pt x="5715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07740" y="1927351"/>
            <a:ext cx="4323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f(n) </a:t>
            </a:r>
            <a:r>
              <a:rPr sz="2400" spc="-5" dirty="0">
                <a:latin typeface="Times New Roman"/>
                <a:cs typeface="Times New Roman"/>
              </a:rPr>
              <a:t>grows </a:t>
            </a:r>
            <a:r>
              <a:rPr sz="24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polynomially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faster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77212" y="1828800"/>
            <a:ext cx="865222" cy="5094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91000" y="2514600"/>
            <a:ext cx="4039031" cy="11294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46803" y="4114799"/>
            <a:ext cx="548639" cy="332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51020" y="4241291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91000" y="4137025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91000" y="4137025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42003" y="5769863"/>
            <a:ext cx="548639" cy="332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46220" y="58963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6200" y="57912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86200" y="57912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22140" y="5661152"/>
            <a:ext cx="4569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79065" algn="l"/>
              </a:tabLst>
            </a:pPr>
            <a:r>
              <a:rPr sz="2400" spc="-5" dirty="0">
                <a:latin typeface="Times New Roman"/>
                <a:cs typeface="Times New Roman"/>
              </a:rPr>
              <a:t>T(n)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Θ(f(n))	T(n)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Θ(n</a:t>
            </a:r>
            <a:r>
              <a:rPr sz="2400" spc="-7" baseline="24305" dirty="0">
                <a:latin typeface="Times New Roman"/>
                <a:cs typeface="Times New Roman"/>
              </a:rPr>
              <a:t>3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0739" y="3131311"/>
            <a:ext cx="7945755" cy="2008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74465" marR="31750" indent="2895600">
              <a:lnSpc>
                <a:spcPct val="1458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ε =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1  seems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like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CASE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3, but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need</a:t>
            </a:r>
            <a:endParaRPr sz="2400">
              <a:latin typeface="Times New Roman"/>
              <a:cs typeface="Times New Roman"/>
            </a:endParaRPr>
          </a:p>
          <a:p>
            <a:pPr marL="3974465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check the regularity</a:t>
            </a:r>
            <a:r>
              <a:rPr sz="2400" spc="-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condition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  <a:tabLst>
                <a:tab pos="7101840" algn="l"/>
              </a:tabLst>
            </a:pPr>
            <a:r>
              <a:rPr sz="2400" spc="-5" dirty="0">
                <a:solidFill>
                  <a:srgbClr val="000090"/>
                </a:solidFill>
                <a:latin typeface="Times New Roman"/>
                <a:cs typeface="Times New Roman"/>
              </a:rPr>
              <a:t>Regularity 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condition: </a:t>
            </a:r>
            <a:r>
              <a:rPr sz="2400" i="1" dirty="0">
                <a:solidFill>
                  <a:srgbClr val="000090"/>
                </a:solidFill>
                <a:latin typeface="Times New Roman"/>
                <a:cs typeface="Times New Roman"/>
              </a:rPr>
              <a:t>a f 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/</a:t>
            </a:r>
            <a:r>
              <a:rPr sz="2400" i="1" dirty="0">
                <a:solidFill>
                  <a:srgbClr val="000090"/>
                </a:solidFill>
                <a:latin typeface="Times New Roman"/>
                <a:cs typeface="Times New Roman"/>
              </a:rPr>
              <a:t>b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0090"/>
                </a:solidFill>
                <a:latin typeface="Symbol"/>
                <a:cs typeface="Symbol"/>
              </a:rPr>
              <a:t>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 c </a:t>
            </a:r>
            <a:r>
              <a:rPr sz="2400" i="1" dirty="0">
                <a:solidFill>
                  <a:srgbClr val="000090"/>
                </a:solidFill>
                <a:latin typeface="Times New Roman"/>
                <a:cs typeface="Times New Roman"/>
              </a:rPr>
              <a:t>f 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) </a:t>
            </a:r>
            <a:r>
              <a:rPr sz="2400" spc="-1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some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constant	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c &lt;</a:t>
            </a:r>
            <a:r>
              <a:rPr sz="2400" spc="-50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8204" y="4855463"/>
            <a:ext cx="548639" cy="332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2420" y="49819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400" y="4876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400" y="4876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8204" y="5388863"/>
            <a:ext cx="548639" cy="332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2420" y="55153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400" y="54102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2400" y="54102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80404" y="5769863"/>
            <a:ext cx="548639" cy="332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4619" y="58963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24600" y="57912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24600" y="57912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0204" y="5846063"/>
            <a:ext cx="548639" cy="332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74420" y="59725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4400" y="58674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4400" y="58674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40739" y="5188711"/>
            <a:ext cx="30111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080" indent="-68580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4 </a:t>
            </a:r>
            <a:r>
              <a:rPr sz="2400" spc="-5" dirty="0">
                <a:latin typeface="Times New Roman"/>
                <a:cs typeface="Times New Roman"/>
              </a:rPr>
              <a:t>(n/2)</a:t>
            </a:r>
            <a:r>
              <a:rPr sz="2400" spc="-7" baseline="24305" dirty="0">
                <a:latin typeface="Times New Roman"/>
                <a:cs typeface="Times New Roman"/>
              </a:rPr>
              <a:t>3 </a:t>
            </a:r>
            <a:r>
              <a:rPr sz="2400" dirty="0">
                <a:latin typeface="Times New Roman"/>
                <a:cs typeface="Times New Roman"/>
              </a:rPr>
              <a:t>≤ </a:t>
            </a:r>
            <a:r>
              <a:rPr sz="2400" spc="-5" dirty="0">
                <a:latin typeface="Times New Roman"/>
                <a:cs typeface="Times New Roman"/>
              </a:rPr>
              <a:t>cn</a:t>
            </a:r>
            <a:r>
              <a:rPr sz="2400" spc="-7" baseline="24305" dirty="0">
                <a:latin typeface="Times New Roman"/>
                <a:cs typeface="Times New Roman"/>
              </a:rPr>
              <a:t>3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c = 1/2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CASE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154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Example: </a:t>
            </a:r>
            <a:r>
              <a:rPr spc="-5" dirty="0"/>
              <a:t>T(n) </a:t>
            </a:r>
            <a:r>
              <a:rPr dirty="0"/>
              <a:t>= </a:t>
            </a:r>
            <a:r>
              <a:rPr spc="-5" dirty="0"/>
              <a:t>4T(n/2) </a:t>
            </a:r>
            <a:r>
              <a:rPr dirty="0"/>
              <a:t>+</a:t>
            </a:r>
            <a:r>
              <a:rPr spc="-80" dirty="0"/>
              <a:t> </a:t>
            </a:r>
            <a:r>
              <a:rPr spc="-5" dirty="0"/>
              <a:t>n</a:t>
            </a:r>
            <a:r>
              <a:rPr sz="3600" spc="-7" baseline="25462" dirty="0"/>
              <a:t>2</a:t>
            </a:r>
            <a:r>
              <a:rPr sz="3600" spc="-5" dirty="0"/>
              <a:t>/lgn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8794" y="1684136"/>
            <a:ext cx="1658620" cy="14827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805"/>
              </a:spcBef>
            </a:pPr>
            <a:r>
              <a:rPr sz="2600" dirty="0">
                <a:latin typeface="Times New Roman"/>
                <a:cs typeface="Times New Roman"/>
              </a:rPr>
              <a:t>a =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4</a:t>
            </a:r>
          </a:p>
          <a:p>
            <a:pPr marL="12700" marR="5080" indent="476250">
              <a:lnSpc>
                <a:spcPct val="122300"/>
              </a:lnSpc>
              <a:spcBef>
                <a:spcPts val="10"/>
              </a:spcBef>
            </a:pPr>
            <a:r>
              <a:rPr sz="2600" dirty="0">
                <a:latin typeface="Times New Roman"/>
                <a:cs typeface="Times New Roman"/>
              </a:rPr>
              <a:t>b = 2  </a:t>
            </a:r>
            <a:r>
              <a:rPr sz="2600" spc="-5" dirty="0">
                <a:latin typeface="Times New Roman"/>
                <a:cs typeface="Times New Roman"/>
              </a:rPr>
              <a:t>f(n)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</a:t>
            </a:r>
            <a:r>
              <a:rPr sz="2550" baseline="26143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/lgn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" y="3429000"/>
            <a:ext cx="1765739" cy="54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6603" y="2645664"/>
            <a:ext cx="853439" cy="484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84931" y="28483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0800" y="2667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571500" y="0"/>
                </a:moveTo>
                <a:lnTo>
                  <a:pt x="5715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571500" y="285750"/>
                </a:lnTo>
                <a:lnTo>
                  <a:pt x="571500" y="381000"/>
                </a:lnTo>
                <a:lnTo>
                  <a:pt x="762000" y="190500"/>
                </a:lnTo>
                <a:lnTo>
                  <a:pt x="5715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0800" y="2667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95250"/>
                </a:moveTo>
                <a:lnTo>
                  <a:pt x="571500" y="95250"/>
                </a:lnTo>
                <a:lnTo>
                  <a:pt x="571500" y="0"/>
                </a:lnTo>
                <a:lnTo>
                  <a:pt x="762000" y="190500"/>
                </a:lnTo>
                <a:lnTo>
                  <a:pt x="571500" y="381000"/>
                </a:lnTo>
                <a:lnTo>
                  <a:pt x="5715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00812" y="1828800"/>
            <a:ext cx="865223" cy="5094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6200" y="3124200"/>
            <a:ext cx="4686630" cy="18163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37204" y="5160263"/>
            <a:ext cx="548639" cy="332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41420" y="52867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81400" y="51816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81400" y="51816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07740" y="1759712"/>
            <a:ext cx="4575810" cy="10922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f(n) </a:t>
            </a:r>
            <a:r>
              <a:rPr sz="2400" spc="-5" dirty="0">
                <a:latin typeface="Times New Roman"/>
                <a:cs typeface="Times New Roman"/>
              </a:rPr>
              <a:t>grows slower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but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polynomially</a:t>
            </a:r>
            <a:r>
              <a:rPr sz="240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slower?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37204" y="5693663"/>
            <a:ext cx="548639" cy="332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1420" y="58201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81400" y="57150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81400" y="57150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93540" y="4365752"/>
            <a:ext cx="4823460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for any ε &gt;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400" b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CASE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Master method does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apply!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404" y="4555236"/>
            <a:ext cx="5879591" cy="1004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84575" y="50200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4404" y="2269235"/>
            <a:ext cx="8622791" cy="1307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6175" y="2886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2286000"/>
            <a:ext cx="8534400" cy="1219200"/>
          </a:xfrm>
          <a:custGeom>
            <a:avLst/>
            <a:gdLst/>
            <a:ahLst/>
            <a:cxnLst/>
            <a:rect l="l" t="t" r="r" b="b"/>
            <a:pathLst>
              <a:path w="8534400" h="1219200">
                <a:moveTo>
                  <a:pt x="0" y="0"/>
                </a:moveTo>
                <a:lnTo>
                  <a:pt x="8534400" y="0"/>
                </a:lnTo>
                <a:lnTo>
                  <a:pt x="85344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8340" y="453643"/>
            <a:ext cx="74396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424456"/>
                </a:solidFill>
              </a:rPr>
              <a:t>The Master Method: Case 2 (general</a:t>
            </a:r>
            <a:r>
              <a:rPr sz="3200" spc="-70" dirty="0">
                <a:solidFill>
                  <a:srgbClr val="424456"/>
                </a:solidFill>
              </a:rPr>
              <a:t> </a:t>
            </a:r>
            <a:r>
              <a:rPr sz="3200" dirty="0">
                <a:solidFill>
                  <a:srgbClr val="424456"/>
                </a:solidFill>
              </a:rPr>
              <a:t>version)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459740" y="1544827"/>
            <a:ext cx="5188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Recurrence: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=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aT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+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800" i="1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00" y="2286000"/>
            <a:ext cx="8534400" cy="1219200"/>
          </a:xfrm>
          <a:prstGeom prst="rect">
            <a:avLst/>
          </a:prstGeom>
          <a:ln w="9994">
            <a:solidFill>
              <a:srgbClr val="53548A"/>
            </a:solidFill>
          </a:ln>
        </p:spPr>
        <p:txBody>
          <a:bodyPr vert="horz" wrap="square" lIns="0" tIns="31178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2455"/>
              </a:spcBef>
              <a:tabLst>
                <a:tab pos="4815205" algn="l"/>
              </a:tabLst>
            </a:pPr>
            <a:r>
              <a:rPr sz="2800" u="heavy" spc="-10" dirty="0">
                <a:latin typeface="Times New Roman"/>
                <a:cs typeface="Times New Roman"/>
              </a:rPr>
              <a:t>Case</a:t>
            </a:r>
            <a:r>
              <a:rPr sz="2800" u="heavy" spc="-20" dirty="0">
                <a:latin typeface="Times New Roman"/>
                <a:cs typeface="Times New Roman"/>
              </a:rPr>
              <a:t> </a:t>
            </a:r>
            <a:r>
              <a:rPr sz="2800" u="heavy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:	for </a:t>
            </a:r>
            <a:r>
              <a:rPr sz="2800" spc="-10" dirty="0">
                <a:latin typeface="Times New Roman"/>
                <a:cs typeface="Times New Roman"/>
              </a:rPr>
              <a:t>some </a:t>
            </a:r>
            <a:r>
              <a:rPr sz="2800" spc="-5" dirty="0">
                <a:latin typeface="Times New Roman"/>
                <a:cs typeface="Times New Roman"/>
              </a:rPr>
              <a:t>constant k ≥ 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600" y="4572000"/>
            <a:ext cx="5791200" cy="914400"/>
          </a:xfrm>
          <a:prstGeom prst="rect">
            <a:avLst/>
          </a:prstGeom>
          <a:solidFill>
            <a:srgbClr val="CCFFCC"/>
          </a:solidFill>
          <a:ln w="9994">
            <a:solidFill>
              <a:srgbClr val="53548A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740"/>
              </a:spcBef>
              <a:tabLst>
                <a:tab pos="1723389" algn="l"/>
                <a:tab pos="4601845" algn="l"/>
              </a:tabLst>
            </a:pP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So</a:t>
            </a:r>
            <a:r>
              <a:rPr sz="2800" i="1" u="heavy" spc="-5" dirty="0">
                <a:solidFill>
                  <a:srgbClr val="000090"/>
                </a:solidFill>
                <a:latin typeface="Times New Roman"/>
                <a:cs typeface="Times New Roman"/>
              </a:rPr>
              <a:t>l</a:t>
            </a: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u</a:t>
            </a:r>
            <a:r>
              <a:rPr sz="2800" i="1" u="heavy" spc="-5" dirty="0">
                <a:solidFill>
                  <a:srgbClr val="000090"/>
                </a:solidFill>
                <a:latin typeface="Times New Roman"/>
                <a:cs typeface="Times New Roman"/>
              </a:rPr>
              <a:t>ti</a:t>
            </a: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on</a:t>
            </a:r>
            <a:r>
              <a:rPr sz="2800" i="1" spc="-5" dirty="0">
                <a:solidFill>
                  <a:srgbClr val="FF0101"/>
                </a:solidFill>
                <a:latin typeface="Times New Roman"/>
                <a:cs typeface="Times New Roman"/>
              </a:rPr>
              <a:t>:</a:t>
            </a:r>
            <a:r>
              <a:rPr sz="2800" i="1" dirty="0">
                <a:solidFill>
                  <a:srgbClr val="FF0101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Θ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5025" i="1" spc="727" baseline="-2487" dirty="0">
                <a:latin typeface="Times New Roman"/>
                <a:cs typeface="Times New Roman"/>
              </a:rPr>
              <a:t>n</a:t>
            </a:r>
            <a:r>
              <a:rPr sz="2925" spc="202" baseline="39886" dirty="0">
                <a:latin typeface="Times New Roman"/>
                <a:cs typeface="Times New Roman"/>
              </a:rPr>
              <a:t>lo</a:t>
            </a:r>
            <a:r>
              <a:rPr sz="2925" spc="427" baseline="39886" dirty="0">
                <a:latin typeface="Times New Roman"/>
                <a:cs typeface="Times New Roman"/>
              </a:rPr>
              <a:t>g</a:t>
            </a:r>
            <a:r>
              <a:rPr sz="2100" i="1" spc="187" baseline="35714" dirty="0">
                <a:latin typeface="Times New Roman"/>
                <a:cs typeface="Times New Roman"/>
              </a:rPr>
              <a:t>b</a:t>
            </a:r>
            <a:r>
              <a:rPr sz="2100" i="1" spc="44" baseline="35714" dirty="0">
                <a:latin typeface="Times New Roman"/>
                <a:cs typeface="Times New Roman"/>
              </a:rPr>
              <a:t> </a:t>
            </a:r>
            <a:r>
              <a:rPr sz="2925" i="1" spc="270" baseline="39886" dirty="0">
                <a:latin typeface="Times New Roman"/>
                <a:cs typeface="Times New Roman"/>
              </a:rPr>
              <a:t>a</a:t>
            </a:r>
            <a:r>
              <a:rPr sz="2925" i="1" baseline="39886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775" spc="7" baseline="25525" dirty="0">
                <a:latin typeface="Times New Roman"/>
                <a:cs typeface="Times New Roman"/>
              </a:rPr>
              <a:t>k+1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28800" y="2362200"/>
            <a:ext cx="2643350" cy="1017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209800" y="2595032"/>
                <a:ext cx="6895705" cy="3585662"/>
              </a:xfrm>
              <a:prstGeom prst="rect">
                <a:avLst/>
              </a:prstGeom>
              <a:solidFill>
                <a:srgbClr val="CCFFCC"/>
              </a:solidFill>
              <a:ln w="9994">
                <a:solidFill>
                  <a:srgbClr val="53548A"/>
                </a:solidFill>
              </a:ln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243840">
                  <a:lnSpc>
                    <a:spcPct val="100000"/>
                  </a:lnSpc>
                  <a:spcBef>
                    <a:spcPts val="740"/>
                  </a:spcBef>
                  <a:tabLst>
                    <a:tab pos="1723389" algn="l"/>
                    <a:tab pos="4601845" algn="l"/>
                  </a:tabLst>
                </a:pPr>
                <a:r>
                  <a:rPr lang="en-US" sz="2800" i="1" u="heavy" dirty="0" smtClean="0">
                    <a:solidFill>
                      <a:srgbClr val="000090"/>
                    </a:solidFill>
                    <a:latin typeface="Times New Roman"/>
                    <a:cs typeface="Times New Roman"/>
                  </a:rPr>
                  <a:t>So</a:t>
                </a:r>
                <a:r>
                  <a:rPr lang="en-US" sz="2800" i="1" u="heavy" spc="-5" dirty="0">
                    <a:solidFill>
                      <a:srgbClr val="00009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US" sz="2800" i="1" u="heavy" dirty="0">
                    <a:solidFill>
                      <a:srgbClr val="000090"/>
                    </a:solidFill>
                    <a:latin typeface="Times New Roman"/>
                    <a:cs typeface="Times New Roman"/>
                  </a:rPr>
                  <a:t>u</a:t>
                </a:r>
                <a:r>
                  <a:rPr lang="en-US" sz="2800" i="1" u="heavy" spc="-5" dirty="0">
                    <a:solidFill>
                      <a:srgbClr val="000090"/>
                    </a:solidFill>
                    <a:latin typeface="Times New Roman"/>
                    <a:cs typeface="Times New Roman"/>
                  </a:rPr>
                  <a:t>ti</a:t>
                </a:r>
                <a:r>
                  <a:rPr lang="en-US" sz="2800" i="1" u="heavy" dirty="0">
                    <a:solidFill>
                      <a:srgbClr val="000090"/>
                    </a:solidFill>
                    <a:latin typeface="Times New Roman"/>
                    <a:cs typeface="Times New Roman"/>
                  </a:rPr>
                  <a:t>on</a:t>
                </a:r>
                <a:r>
                  <a:rPr lang="en-US" sz="2800" i="1" spc="-5" dirty="0">
                    <a:solidFill>
                      <a:srgbClr val="FF0101"/>
                    </a:solidFill>
                    <a:latin typeface="Times New Roman"/>
                    <a:cs typeface="Times New Roman"/>
                  </a:rPr>
                  <a:t>:</a:t>
                </a:r>
                <a:r>
                  <a:rPr lang="en-US" sz="2800" i="1" dirty="0">
                    <a:solidFill>
                      <a:srgbClr val="FF0101"/>
                    </a:solidFill>
                    <a:latin typeface="Times New Roman"/>
                    <a:cs typeface="Times New Roman"/>
                  </a:rPr>
                  <a:t>	</a:t>
                </a:r>
                <a:endParaRPr lang="en-US" sz="2800" i="1" dirty="0" smtClean="0">
                  <a:solidFill>
                    <a:srgbClr val="FF0101"/>
                  </a:solidFill>
                  <a:latin typeface="Times New Roman"/>
                  <a:cs typeface="Times New Roman"/>
                </a:endParaRPr>
              </a:p>
              <a:p>
                <a:pPr marL="243840">
                  <a:lnSpc>
                    <a:spcPct val="100000"/>
                  </a:lnSpc>
                  <a:spcBef>
                    <a:spcPts val="740"/>
                  </a:spcBef>
                  <a:tabLst>
                    <a:tab pos="1723389" algn="l"/>
                    <a:tab pos="4601845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AE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ar-AE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ar-AE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func>
                              <m:funcPr>
                                <m:ctrlP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ar-AE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3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60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func>
                          </m:sup>
                        </m:sSup>
                      </m:den>
                    </m:f>
                  </m:oMath>
                </a14:m>
                <a:r>
                  <a:rPr lang="en-US" sz="3600" i="1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ar-AE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ar-AE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func>
                              <m:funcPr>
                                <m:ctrlP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US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i="1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6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600" i="1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fName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3600" i="1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3600" i="1" dirty="0" smtClean="0">
                    <a:solidFill>
                      <a:schemeClr val="tx1"/>
                    </a:solidFill>
                  </a:rPr>
                  <a:t>n</a:t>
                </a:r>
                <a:endParaRPr lang="ar-AE" sz="3600" i="1" dirty="0">
                  <a:solidFill>
                    <a:schemeClr val="tx1"/>
                  </a:solidFill>
                </a:endParaRPr>
              </a:p>
              <a:p>
                <a:pPr marL="243840">
                  <a:lnSpc>
                    <a:spcPct val="100000"/>
                  </a:lnSpc>
                  <a:spcBef>
                    <a:spcPts val="740"/>
                  </a:spcBef>
                  <a:tabLst>
                    <a:tab pos="1723389" algn="l"/>
                    <a:tab pos="4601845" algn="l"/>
                  </a:tabLst>
                </a:pPr>
                <a:endParaRPr lang="ar-AE" sz="2800" i="1" dirty="0" smtClean="0">
                  <a:solidFill>
                    <a:srgbClr val="FF0101"/>
                  </a:solidFill>
                  <a:latin typeface="Times New Roman"/>
                  <a:cs typeface="Times New Roman"/>
                </a:endParaRPr>
              </a:p>
              <a:p>
                <a:pPr marL="243840">
                  <a:lnSpc>
                    <a:spcPct val="100000"/>
                  </a:lnSpc>
                  <a:spcBef>
                    <a:spcPts val="740"/>
                  </a:spcBef>
                  <a:tabLst>
                    <a:tab pos="1723389" algn="l"/>
                    <a:tab pos="4601845" algn="l"/>
                  </a:tabLst>
                </a:pPr>
                <a:r>
                  <a:rPr lang="en-US" sz="2800" i="1" dirty="0" smtClean="0">
                    <a:latin typeface="Times New Roman"/>
                    <a:cs typeface="Times New Roman"/>
                  </a:rPr>
                  <a:t>T</a:t>
                </a:r>
                <a:r>
                  <a:rPr lang="en-US" sz="2800" dirty="0" smtClean="0">
                    <a:latin typeface="Times New Roman"/>
                    <a:cs typeface="Times New Roman"/>
                  </a:rPr>
                  <a:t>(</a:t>
                </a:r>
                <a:r>
                  <a:rPr lang="en-US" sz="2800" i="1" dirty="0" smtClean="0">
                    <a:latin typeface="Times New Roman"/>
                    <a:cs typeface="Times New Roman"/>
                  </a:rPr>
                  <a:t>n</a:t>
                </a:r>
                <a:r>
                  <a:rPr lang="en-US" sz="2800" spc="-5" dirty="0">
                    <a:latin typeface="Times New Roman"/>
                    <a:cs typeface="Times New Roman"/>
                  </a:rPr>
                  <a:t>)</a:t>
                </a:r>
                <a:r>
                  <a:rPr lang="en-US" sz="2800" dirty="0">
                    <a:latin typeface="Times New Roman"/>
                    <a:cs typeface="Times New Roman"/>
                  </a:rPr>
                  <a:t> </a:t>
                </a:r>
                <a:r>
                  <a:rPr lang="en-US" sz="2800" spc="-5" dirty="0">
                    <a:latin typeface="Times New Roman"/>
                    <a:cs typeface="Times New Roman"/>
                  </a:rPr>
                  <a:t>=</a:t>
                </a:r>
                <a:r>
                  <a:rPr lang="en-US" sz="2800" dirty="0">
                    <a:latin typeface="Times New Roman"/>
                    <a:cs typeface="Times New Roman"/>
                  </a:rPr>
                  <a:t> </a:t>
                </a:r>
                <a:r>
                  <a:rPr lang="el-GR" sz="2800" spc="-5" dirty="0">
                    <a:latin typeface="Times New Roman"/>
                    <a:cs typeface="Times New Roman"/>
                  </a:rPr>
                  <a:t>Θ</a:t>
                </a:r>
                <a:r>
                  <a:rPr lang="el-GR" sz="2800" dirty="0">
                    <a:latin typeface="Times New Roman"/>
                    <a:cs typeface="Times New Roman"/>
                  </a:rPr>
                  <a:t> </a:t>
                </a:r>
                <a:r>
                  <a:rPr lang="el-GR" sz="2800" spc="-5" dirty="0">
                    <a:latin typeface="Times New Roman"/>
                    <a:cs typeface="Times New Roman"/>
                  </a:rPr>
                  <a:t>(</a:t>
                </a:r>
                <a:r>
                  <a:rPr lang="el-GR" sz="2800" spc="-165" dirty="0">
                    <a:latin typeface="Times New Roman"/>
                    <a:cs typeface="Times New Roman"/>
                  </a:rPr>
                  <a:t> </a:t>
                </a:r>
                <a:r>
                  <a:rPr lang="en-US" sz="5025" i="1" spc="727" baseline="-2487" dirty="0" smtClean="0">
                    <a:latin typeface="Times New Roman"/>
                    <a:cs typeface="Times New Roman"/>
                  </a:rPr>
                  <a:t>n</a:t>
                </a:r>
                <a:r>
                  <a:rPr lang="en-US" sz="2925" spc="202" baseline="39886" dirty="0" smtClean="0">
                    <a:latin typeface="Times New Roman"/>
                    <a:cs typeface="Times New Roman"/>
                  </a:rPr>
                  <a:t>lo</a:t>
                </a:r>
                <a:r>
                  <a:rPr lang="en-US" sz="2925" spc="427" baseline="39886" dirty="0" smtClean="0">
                    <a:latin typeface="Times New Roman"/>
                    <a:cs typeface="Times New Roman"/>
                  </a:rPr>
                  <a:t>g</a:t>
                </a:r>
                <a:r>
                  <a:rPr lang="en-US" sz="2100" i="1" spc="187" baseline="35714" dirty="0" smtClean="0">
                    <a:latin typeface="Times New Roman"/>
                    <a:cs typeface="Times New Roman"/>
                  </a:rPr>
                  <a:t>2</a:t>
                </a:r>
                <a:r>
                  <a:rPr lang="en-US" sz="2100" i="1" spc="44" baseline="35714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2925" i="1" spc="270" baseline="39886" dirty="0" smtClean="0"/>
                  <a:t>4</a:t>
                </a:r>
                <a:r>
                  <a:rPr lang="en-US" sz="2925" i="1" baseline="39886" dirty="0"/>
                  <a:t> </a:t>
                </a:r>
                <a:r>
                  <a:rPr lang="en-US" sz="2800" spc="-5" dirty="0" smtClean="0">
                    <a:latin typeface="Times New Roman"/>
                    <a:cs typeface="Times New Roman"/>
                  </a:rPr>
                  <a:t>l</a:t>
                </a:r>
                <a:r>
                  <a:rPr lang="en-US" sz="2800" dirty="0" smtClean="0">
                    <a:latin typeface="Times New Roman"/>
                    <a:cs typeface="Times New Roman"/>
                  </a:rPr>
                  <a:t>g</a:t>
                </a:r>
                <a:r>
                  <a:rPr lang="en-US" sz="2775" spc="7" baseline="25525" dirty="0" smtClean="0"/>
                  <a:t>1+1</a:t>
                </a:r>
                <a:r>
                  <a:rPr lang="en-US" sz="2800" i="1" dirty="0" smtClean="0">
                    <a:latin typeface="Times New Roman"/>
                    <a:cs typeface="Times New Roman"/>
                  </a:rPr>
                  <a:t>n</a:t>
                </a:r>
                <a:r>
                  <a:rPr lang="en-US" sz="2800" spc="-5" dirty="0" smtClean="0">
                    <a:latin typeface="Times New Roman"/>
                    <a:cs typeface="Times New Roman"/>
                  </a:rPr>
                  <a:t>)</a:t>
                </a:r>
              </a:p>
              <a:p>
                <a:pPr marL="243840">
                  <a:lnSpc>
                    <a:spcPct val="100000"/>
                  </a:lnSpc>
                  <a:spcBef>
                    <a:spcPts val="740"/>
                  </a:spcBef>
                  <a:tabLst>
                    <a:tab pos="1723389" algn="l"/>
                    <a:tab pos="4601845" algn="l"/>
                  </a:tabLst>
                </a:pPr>
                <a:r>
                  <a:rPr lang="en-US" sz="2800" spc="-5" dirty="0" smtClean="0"/>
                  <a:t>=</a:t>
                </a:r>
                <a:r>
                  <a:rPr lang="en-US" sz="2800" i="1" dirty="0"/>
                  <a:t> </a:t>
                </a:r>
                <a:r>
                  <a:rPr lang="el-GR" sz="2800" spc="-5" dirty="0" smtClean="0"/>
                  <a:t>Θ</a:t>
                </a:r>
                <a:r>
                  <a:rPr lang="el-GR" sz="2800" dirty="0" smtClean="0"/>
                  <a:t> </a:t>
                </a:r>
                <a:r>
                  <a:rPr lang="el-GR" sz="2800" spc="-5" dirty="0"/>
                  <a:t>(</a:t>
                </a:r>
                <a:r>
                  <a:rPr lang="el-GR" sz="2800" spc="-165" dirty="0"/>
                  <a:t> </a:t>
                </a:r>
                <a:r>
                  <a:rPr lang="en-US" sz="5025" i="1" spc="727" baseline="-2487" dirty="0" smtClean="0"/>
                  <a:t>n</a:t>
                </a:r>
                <a:r>
                  <a:rPr lang="en-US" sz="2925" spc="202" baseline="39886" dirty="0" smtClean="0"/>
                  <a:t>2</a:t>
                </a:r>
                <a:r>
                  <a:rPr lang="en-US" sz="2925" i="1" baseline="39886" dirty="0"/>
                  <a:t>	</a:t>
                </a:r>
                <a:r>
                  <a:rPr lang="en-US" sz="2800" spc="-5" dirty="0" smtClean="0"/>
                  <a:t>l</a:t>
                </a:r>
                <a:r>
                  <a:rPr lang="en-US" sz="2800" dirty="0" smtClean="0"/>
                  <a:t>glg</a:t>
                </a:r>
                <a:r>
                  <a:rPr lang="en-US" sz="2800" i="1" dirty="0" smtClean="0"/>
                  <a:t>n</a:t>
                </a:r>
                <a:r>
                  <a:rPr lang="en-US" sz="2800" spc="-5" dirty="0"/>
                  <a:t>)</a:t>
                </a:r>
                <a:endParaRPr sz="2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09800" y="2595032"/>
                <a:ext cx="6895705" cy="3585662"/>
              </a:xfrm>
              <a:prstGeom prst="rect">
                <a:avLst/>
              </a:prstGeom>
              <a:blipFill>
                <a:blip r:embed="rId2"/>
                <a:stretch>
                  <a:fillRect t="-339" r="-618" b="-4407"/>
                </a:stretch>
              </a:blipFill>
              <a:ln w="9994">
                <a:solidFill>
                  <a:srgbClr val="53548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154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Example: </a:t>
            </a:r>
            <a:r>
              <a:rPr spc="-5" dirty="0"/>
              <a:t>T(n) </a:t>
            </a:r>
            <a:r>
              <a:rPr dirty="0"/>
              <a:t>= </a:t>
            </a:r>
            <a:r>
              <a:rPr spc="-5" dirty="0"/>
              <a:t>4T(n/2) </a:t>
            </a:r>
            <a:r>
              <a:rPr dirty="0"/>
              <a:t>+</a:t>
            </a:r>
            <a:r>
              <a:rPr spc="-80" dirty="0"/>
              <a:t> </a:t>
            </a:r>
            <a:r>
              <a:rPr spc="-5" dirty="0"/>
              <a:t>n</a:t>
            </a:r>
            <a:r>
              <a:rPr sz="3600" spc="-7" baseline="25462" dirty="0"/>
              <a:t>2</a:t>
            </a:r>
            <a:r>
              <a:rPr sz="3600" spc="-5" dirty="0"/>
              <a:t>/lgn</a:t>
            </a:r>
            <a:endParaRPr sz="3600"/>
          </a:p>
        </p:txBody>
      </p:sp>
      <p:sp>
        <p:nvSpPr>
          <p:cNvPr id="6" name="object 3"/>
          <p:cNvSpPr txBox="1"/>
          <p:nvPr/>
        </p:nvSpPr>
        <p:spPr>
          <a:xfrm>
            <a:off x="388794" y="1684136"/>
            <a:ext cx="1658620" cy="14827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805"/>
              </a:spcBef>
            </a:pPr>
            <a:r>
              <a:rPr sz="2600" dirty="0">
                <a:latin typeface="Times New Roman"/>
                <a:cs typeface="Times New Roman"/>
              </a:rPr>
              <a:t>a =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4</a:t>
            </a:r>
          </a:p>
          <a:p>
            <a:pPr marL="12700" marR="5080" indent="476250">
              <a:lnSpc>
                <a:spcPct val="122300"/>
              </a:lnSpc>
              <a:spcBef>
                <a:spcPts val="10"/>
              </a:spcBef>
            </a:pPr>
            <a:r>
              <a:rPr sz="2600" dirty="0">
                <a:latin typeface="Times New Roman"/>
                <a:cs typeface="Times New Roman"/>
              </a:rPr>
              <a:t>b = 2  </a:t>
            </a:r>
            <a:r>
              <a:rPr sz="2600" spc="-5" dirty="0">
                <a:latin typeface="Times New Roman"/>
                <a:cs typeface="Times New Roman"/>
              </a:rPr>
              <a:t>f(n)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</a:t>
            </a:r>
            <a:r>
              <a:rPr sz="2550" baseline="26143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/lgn</a:t>
            </a:r>
          </a:p>
        </p:txBody>
      </p:sp>
    </p:spTree>
    <p:extLst>
      <p:ext uri="{BB962C8B-B14F-4D97-AF65-F5344CB8AC3E}">
        <p14:creationId xmlns:p14="http://schemas.microsoft.com/office/powerpoint/2010/main" val="269194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0934" y="1012195"/>
            <a:ext cx="15811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i="1" spc="10" dirty="0">
                <a:latin typeface="Times New Roman"/>
                <a:cs typeface="Times New Roman"/>
              </a:rPr>
              <a:t>k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00289" y="3047206"/>
            <a:ext cx="748030" cy="961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150" spc="1300" dirty="0">
                <a:latin typeface="Symbol"/>
                <a:cs typeface="Symbol"/>
              </a:rPr>
              <a:t></a:t>
            </a:r>
            <a:endParaRPr sz="61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142893"/>
            <a:ext cx="7109459" cy="312229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930"/>
              </a:spcBef>
            </a:pPr>
            <a:r>
              <a:rPr sz="4400" dirty="0">
                <a:solidFill>
                  <a:srgbClr val="3333CC"/>
                </a:solidFill>
                <a:latin typeface="Times New Roman"/>
                <a:cs typeface="Times New Roman"/>
              </a:rPr>
              <a:t>General Method</a:t>
            </a:r>
            <a:r>
              <a:rPr sz="4400" spc="-1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33CC"/>
                </a:solidFill>
                <a:latin typeface="Times New Roman"/>
                <a:cs typeface="Times New Roman"/>
              </a:rPr>
              <a:t>(Akra-Bazzi)</a:t>
            </a:r>
            <a:endParaRPr sz="4400" dirty="0">
              <a:latin typeface="Times New Roman"/>
              <a:cs typeface="Times New Roman"/>
            </a:endParaRPr>
          </a:p>
          <a:p>
            <a:pPr marL="727710">
              <a:lnSpc>
                <a:spcPct val="100000"/>
              </a:lnSpc>
              <a:spcBef>
                <a:spcPts val="1155"/>
              </a:spcBef>
              <a:tabLst>
                <a:tab pos="5348605" algn="l"/>
              </a:tabLst>
            </a:pPr>
            <a:r>
              <a:rPr sz="3950" i="1" spc="30" dirty="0">
                <a:latin typeface="Times New Roman"/>
                <a:cs typeface="Times New Roman"/>
              </a:rPr>
              <a:t>T</a:t>
            </a:r>
            <a:r>
              <a:rPr sz="3950" i="1" spc="-459" dirty="0">
                <a:latin typeface="Times New Roman"/>
                <a:cs typeface="Times New Roman"/>
              </a:rPr>
              <a:t> </a:t>
            </a:r>
            <a:r>
              <a:rPr sz="3950" spc="75" dirty="0">
                <a:latin typeface="Times New Roman"/>
                <a:cs typeface="Times New Roman"/>
              </a:rPr>
              <a:t>(</a:t>
            </a:r>
            <a:r>
              <a:rPr sz="3950" i="1" spc="75" dirty="0">
                <a:latin typeface="Times New Roman"/>
                <a:cs typeface="Times New Roman"/>
              </a:rPr>
              <a:t>n</a:t>
            </a:r>
            <a:r>
              <a:rPr sz="3950" spc="75" dirty="0">
                <a:latin typeface="Times New Roman"/>
                <a:cs typeface="Times New Roman"/>
              </a:rPr>
              <a:t>)</a:t>
            </a:r>
            <a:r>
              <a:rPr sz="3950" spc="-65" dirty="0">
                <a:latin typeface="Times New Roman"/>
                <a:cs typeface="Times New Roman"/>
              </a:rPr>
              <a:t> </a:t>
            </a:r>
            <a:r>
              <a:rPr sz="3950" spc="30" dirty="0">
                <a:latin typeface="Symbol"/>
                <a:cs typeface="Symbol"/>
              </a:rPr>
              <a:t></a:t>
            </a:r>
            <a:r>
              <a:rPr sz="3950" spc="-385" dirty="0">
                <a:latin typeface="Times New Roman"/>
                <a:cs typeface="Times New Roman"/>
              </a:rPr>
              <a:t> </a:t>
            </a:r>
            <a:r>
              <a:rPr sz="8925" spc="75" baseline="-8403" dirty="0">
                <a:latin typeface="Symbol"/>
                <a:cs typeface="Symbol"/>
              </a:rPr>
              <a:t></a:t>
            </a:r>
            <a:r>
              <a:rPr sz="8925" spc="-1425" baseline="-8403" dirty="0">
                <a:latin typeface="Times New Roman"/>
                <a:cs typeface="Times New Roman"/>
              </a:rPr>
              <a:t> </a:t>
            </a:r>
            <a:r>
              <a:rPr sz="3950" i="1" spc="15" dirty="0">
                <a:latin typeface="Times New Roman"/>
                <a:cs typeface="Times New Roman"/>
              </a:rPr>
              <a:t>a</a:t>
            </a:r>
            <a:r>
              <a:rPr sz="3450" i="1" spc="22" baseline="-24154" dirty="0">
                <a:latin typeface="Times New Roman"/>
                <a:cs typeface="Times New Roman"/>
              </a:rPr>
              <a:t>i</a:t>
            </a:r>
            <a:r>
              <a:rPr sz="3950" i="1" spc="15" dirty="0">
                <a:latin typeface="Times New Roman"/>
                <a:cs typeface="Times New Roman"/>
              </a:rPr>
              <a:t>T</a:t>
            </a:r>
            <a:r>
              <a:rPr sz="3950" i="1" spc="-459" dirty="0">
                <a:latin typeface="Times New Roman"/>
                <a:cs typeface="Times New Roman"/>
              </a:rPr>
              <a:t> </a:t>
            </a:r>
            <a:r>
              <a:rPr sz="3950" spc="75" dirty="0">
                <a:latin typeface="Times New Roman"/>
                <a:cs typeface="Times New Roman"/>
              </a:rPr>
              <a:t>(</a:t>
            </a:r>
            <a:r>
              <a:rPr sz="3950" i="1" spc="75" dirty="0">
                <a:latin typeface="Times New Roman"/>
                <a:cs typeface="Times New Roman"/>
              </a:rPr>
              <a:t>n</a:t>
            </a:r>
            <a:r>
              <a:rPr sz="3950" i="1" spc="-355" dirty="0">
                <a:latin typeface="Times New Roman"/>
                <a:cs typeface="Times New Roman"/>
              </a:rPr>
              <a:t> </a:t>
            </a:r>
            <a:r>
              <a:rPr sz="3950" spc="10" dirty="0">
                <a:latin typeface="Times New Roman"/>
                <a:cs typeface="Times New Roman"/>
              </a:rPr>
              <a:t>/</a:t>
            </a:r>
            <a:r>
              <a:rPr sz="3950" spc="-409" dirty="0">
                <a:latin typeface="Times New Roman"/>
                <a:cs typeface="Times New Roman"/>
              </a:rPr>
              <a:t> </a:t>
            </a:r>
            <a:r>
              <a:rPr sz="3950" i="1" spc="-85" dirty="0">
                <a:latin typeface="Times New Roman"/>
                <a:cs typeface="Times New Roman"/>
              </a:rPr>
              <a:t>b</a:t>
            </a:r>
            <a:r>
              <a:rPr sz="3450" i="1" spc="-127" baseline="-24154" dirty="0">
                <a:latin typeface="Times New Roman"/>
                <a:cs typeface="Times New Roman"/>
              </a:rPr>
              <a:t>i</a:t>
            </a:r>
            <a:r>
              <a:rPr sz="3450" i="1" spc="-397" baseline="-24154" dirty="0">
                <a:latin typeface="Times New Roman"/>
                <a:cs typeface="Times New Roman"/>
              </a:rPr>
              <a:t> </a:t>
            </a:r>
            <a:r>
              <a:rPr sz="3950" spc="15" dirty="0">
                <a:latin typeface="Times New Roman"/>
                <a:cs typeface="Times New Roman"/>
              </a:rPr>
              <a:t>)</a:t>
            </a:r>
            <a:r>
              <a:rPr sz="3950" spc="-315" dirty="0">
                <a:latin typeface="Times New Roman"/>
                <a:cs typeface="Times New Roman"/>
              </a:rPr>
              <a:t> </a:t>
            </a:r>
            <a:r>
              <a:rPr sz="3950" spc="30" dirty="0">
                <a:latin typeface="Symbol"/>
                <a:cs typeface="Symbol"/>
              </a:rPr>
              <a:t></a:t>
            </a:r>
            <a:r>
              <a:rPr sz="3950" spc="30" dirty="0">
                <a:latin typeface="Times New Roman"/>
                <a:cs typeface="Times New Roman"/>
              </a:rPr>
              <a:t>	</a:t>
            </a:r>
            <a:r>
              <a:rPr sz="3950" i="1" spc="10" dirty="0">
                <a:latin typeface="Times New Roman"/>
                <a:cs typeface="Times New Roman"/>
              </a:rPr>
              <a:t>f</a:t>
            </a:r>
            <a:r>
              <a:rPr sz="3950" i="1" spc="-45" dirty="0">
                <a:latin typeface="Times New Roman"/>
                <a:cs typeface="Times New Roman"/>
              </a:rPr>
              <a:t> </a:t>
            </a:r>
            <a:r>
              <a:rPr sz="3950" spc="75" dirty="0">
                <a:latin typeface="Times New Roman"/>
                <a:cs typeface="Times New Roman"/>
              </a:rPr>
              <a:t>(</a:t>
            </a:r>
            <a:r>
              <a:rPr sz="3950" i="1" spc="75" dirty="0">
                <a:latin typeface="Times New Roman"/>
                <a:cs typeface="Times New Roman"/>
              </a:rPr>
              <a:t>n</a:t>
            </a:r>
            <a:r>
              <a:rPr sz="3950" spc="75" dirty="0">
                <a:latin typeface="Times New Roman"/>
                <a:cs typeface="Times New Roman"/>
              </a:rPr>
              <a:t>)</a:t>
            </a:r>
            <a:endParaRPr sz="3950" dirty="0">
              <a:latin typeface="Times New Roman"/>
              <a:cs typeface="Times New Roman"/>
            </a:endParaRPr>
          </a:p>
          <a:p>
            <a:pPr marR="2124075" algn="ctr">
              <a:lnSpc>
                <a:spcPct val="100000"/>
              </a:lnSpc>
              <a:spcBef>
                <a:spcPts val="320"/>
              </a:spcBef>
            </a:pPr>
            <a:r>
              <a:rPr sz="2300" i="1" spc="30" dirty="0">
                <a:latin typeface="Times New Roman"/>
                <a:cs typeface="Times New Roman"/>
              </a:rPr>
              <a:t>i</a:t>
            </a:r>
            <a:r>
              <a:rPr sz="2300" spc="30" dirty="0">
                <a:latin typeface="Symbol"/>
                <a:cs typeface="Symbol"/>
              </a:rPr>
              <a:t></a:t>
            </a:r>
            <a:r>
              <a:rPr sz="2300" spc="30" dirty="0">
                <a:latin typeface="Times New Roman"/>
                <a:cs typeface="Times New Roman"/>
              </a:rPr>
              <a:t>1</a:t>
            </a: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ts val="3300"/>
              </a:lnSpc>
              <a:spcBef>
                <a:spcPts val="815"/>
              </a:spcBef>
            </a:pPr>
            <a:r>
              <a:rPr sz="2800" spc="-10" dirty="0">
                <a:latin typeface="Times New Roman"/>
                <a:cs typeface="Times New Roman"/>
              </a:rPr>
              <a:t>Let </a:t>
            </a:r>
            <a:r>
              <a:rPr sz="28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p </a:t>
            </a:r>
            <a:r>
              <a:rPr sz="2800" spc="-5" dirty="0">
                <a:latin typeface="Times New Roman"/>
                <a:cs typeface="Times New Roman"/>
              </a:rPr>
              <a:t>be the unique solution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endParaRPr sz="2800" dirty="0">
              <a:latin typeface="Times New Roman"/>
              <a:cs typeface="Times New Roman"/>
            </a:endParaRPr>
          </a:p>
          <a:p>
            <a:pPr marR="2065020" algn="ctr">
              <a:lnSpc>
                <a:spcPts val="2760"/>
              </a:lnSpc>
            </a:pPr>
            <a:r>
              <a:rPr sz="2350" i="1" spc="325" dirty="0">
                <a:latin typeface="Times New Roman"/>
                <a:cs typeface="Times New Roman"/>
              </a:rPr>
              <a:t>k</a:t>
            </a:r>
            <a:endParaRPr sz="23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6439" y="3427562"/>
            <a:ext cx="135255" cy="389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i="1" spc="20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0801" y="3170359"/>
            <a:ext cx="222885" cy="389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i="1" spc="375" dirty="0">
                <a:latin typeface="Times New Roman"/>
                <a:cs typeface="Times New Roman"/>
              </a:rPr>
              <a:t>p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9933" y="3533113"/>
            <a:ext cx="135255" cy="389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i="1" spc="20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5137" y="3186672"/>
            <a:ext cx="1196975" cy="649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100" spc="400" dirty="0">
                <a:latin typeface="Times New Roman"/>
                <a:cs typeface="Times New Roman"/>
              </a:rPr>
              <a:t>) </a:t>
            </a:r>
            <a:r>
              <a:rPr sz="4100" spc="660" dirty="0">
                <a:latin typeface="Symbol"/>
                <a:cs typeface="Symbol"/>
              </a:rPr>
              <a:t></a:t>
            </a:r>
            <a:r>
              <a:rPr sz="4100" spc="-680" dirty="0">
                <a:latin typeface="Times New Roman"/>
                <a:cs typeface="Times New Roman"/>
              </a:rPr>
              <a:t> </a:t>
            </a:r>
            <a:r>
              <a:rPr sz="4100" spc="600" dirty="0">
                <a:latin typeface="Times New Roman"/>
                <a:cs typeface="Times New Roman"/>
              </a:rPr>
              <a:t>1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2814" y="3186672"/>
            <a:ext cx="1518920" cy="649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3285" algn="l"/>
              </a:tabLst>
            </a:pPr>
            <a:r>
              <a:rPr sz="4100" spc="565" dirty="0">
                <a:latin typeface="Times New Roman"/>
                <a:cs typeface="Times New Roman"/>
              </a:rPr>
              <a:t>(</a:t>
            </a:r>
            <a:r>
              <a:rPr sz="4100" i="1" spc="565" dirty="0">
                <a:latin typeface="Times New Roman"/>
                <a:cs typeface="Times New Roman"/>
              </a:rPr>
              <a:t>a	</a:t>
            </a:r>
            <a:r>
              <a:rPr sz="4100" spc="330" dirty="0">
                <a:latin typeface="Times New Roman"/>
                <a:cs typeface="Times New Roman"/>
              </a:rPr>
              <a:t>/</a:t>
            </a:r>
            <a:r>
              <a:rPr sz="4100" spc="-350" dirty="0">
                <a:latin typeface="Times New Roman"/>
                <a:cs typeface="Times New Roman"/>
              </a:rPr>
              <a:t> </a:t>
            </a:r>
            <a:r>
              <a:rPr sz="4100" i="1" spc="600" dirty="0">
                <a:latin typeface="Times New Roman"/>
                <a:cs typeface="Times New Roman"/>
              </a:rPr>
              <a:t>b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739" y="3827577"/>
            <a:ext cx="7594600" cy="187706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277745">
              <a:lnSpc>
                <a:spcPct val="100000"/>
              </a:lnSpc>
              <a:spcBef>
                <a:spcPts val="710"/>
              </a:spcBef>
            </a:pPr>
            <a:r>
              <a:rPr sz="2350" i="1" spc="200" dirty="0">
                <a:latin typeface="Times New Roman"/>
                <a:cs typeface="Times New Roman"/>
              </a:rPr>
              <a:t>i</a:t>
            </a:r>
            <a:r>
              <a:rPr sz="2350" i="1" spc="-350" dirty="0">
                <a:latin typeface="Times New Roman"/>
                <a:cs typeface="Times New Roman"/>
              </a:rPr>
              <a:t> </a:t>
            </a:r>
            <a:r>
              <a:rPr sz="2350" spc="300" dirty="0">
                <a:latin typeface="Symbol"/>
                <a:cs typeface="Symbol"/>
              </a:rPr>
              <a:t></a:t>
            </a:r>
            <a:r>
              <a:rPr sz="2350" spc="300" dirty="0">
                <a:latin typeface="Times New Roman"/>
                <a:cs typeface="Times New Roman"/>
              </a:rPr>
              <a:t>1</a:t>
            </a:r>
            <a:endParaRPr sz="2350" dirty="0">
              <a:latin typeface="Times New Roman"/>
              <a:cs typeface="Times New Roman"/>
            </a:endParaRPr>
          </a:p>
          <a:p>
            <a:pPr marL="12700" marR="1461770">
              <a:lnSpc>
                <a:spcPct val="100000"/>
              </a:lnSpc>
              <a:spcBef>
                <a:spcPts val="635"/>
              </a:spcBef>
            </a:pPr>
            <a:r>
              <a:rPr sz="2600" dirty="0">
                <a:latin typeface="Times New Roman"/>
                <a:cs typeface="Times New Roman"/>
              </a:rPr>
              <a:t>Then, </a:t>
            </a:r>
            <a:r>
              <a:rPr sz="2600" spc="-5" dirty="0">
                <a:latin typeface="Times New Roman"/>
                <a:cs typeface="Times New Roman"/>
              </a:rPr>
              <a:t>the answers are the </a:t>
            </a:r>
            <a:r>
              <a:rPr sz="2600" spc="-10" dirty="0">
                <a:latin typeface="Times New Roman"/>
                <a:cs typeface="Times New Roman"/>
              </a:rPr>
              <a:t>same </a:t>
            </a:r>
            <a:r>
              <a:rPr sz="2600" spc="-5" dirty="0">
                <a:latin typeface="Times New Roman"/>
                <a:cs typeface="Times New Roman"/>
              </a:rPr>
              <a:t>as for the  </a:t>
            </a:r>
            <a:r>
              <a:rPr sz="2600" spc="-15" dirty="0">
                <a:latin typeface="Times New Roman"/>
                <a:cs typeface="Times New Roman"/>
              </a:rPr>
              <a:t>m</a:t>
            </a:r>
            <a:r>
              <a:rPr sz="2600" spc="-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s</a:t>
            </a:r>
            <a:r>
              <a:rPr sz="2600" spc="-5" dirty="0">
                <a:latin typeface="Times New Roman"/>
                <a:cs typeface="Times New Roman"/>
              </a:rPr>
              <a:t>te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m</a:t>
            </a:r>
            <a:r>
              <a:rPr sz="2600" spc="-5" dirty="0">
                <a:latin typeface="Times New Roman"/>
                <a:cs typeface="Times New Roman"/>
              </a:rPr>
              <a:t>et</a:t>
            </a:r>
            <a:r>
              <a:rPr sz="2600" spc="0" dirty="0">
                <a:latin typeface="Times New Roman"/>
                <a:cs typeface="Times New Roman"/>
              </a:rPr>
              <a:t>hod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0" dirty="0">
                <a:latin typeface="Times New Roman"/>
                <a:cs typeface="Times New Roman"/>
              </a:rPr>
              <a:t>bu</a:t>
            </a:r>
            <a:r>
              <a:rPr sz="2600" dirty="0">
                <a:latin typeface="Times New Roman"/>
                <a:cs typeface="Times New Roman"/>
              </a:rPr>
              <a:t>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</a:t>
            </a:r>
            <a:r>
              <a:rPr sz="2600" spc="-5" dirty="0">
                <a:latin typeface="Times New Roman"/>
                <a:cs typeface="Times New Roman"/>
              </a:rPr>
              <a:t>it</a:t>
            </a:r>
            <a:r>
              <a:rPr sz="2600" dirty="0">
                <a:latin typeface="Times New Roman"/>
                <a:cs typeface="Times New Roman"/>
              </a:rPr>
              <a:t>h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3000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000" i="1" baseline="25000" dirty="0">
                <a:solidFill>
                  <a:srgbClr val="0000FF"/>
                </a:solidFill>
                <a:latin typeface="Times New Roman"/>
                <a:cs typeface="Times New Roman"/>
              </a:rPr>
              <a:t>p </a:t>
            </a:r>
            <a:r>
              <a:rPr sz="2600" spc="-5" dirty="0">
                <a:latin typeface="Times New Roman"/>
                <a:cs typeface="Times New Roman"/>
              </a:rPr>
              <a:t>i</a:t>
            </a:r>
            <a:r>
              <a:rPr sz="2600" spc="0" dirty="0">
                <a:latin typeface="Times New Roman"/>
                <a:cs typeface="Times New Roman"/>
              </a:rPr>
              <a:t>n</a:t>
            </a:r>
            <a:r>
              <a:rPr sz="2600" spc="-10" dirty="0">
                <a:latin typeface="Times New Roman"/>
                <a:cs typeface="Times New Roman"/>
              </a:rPr>
              <a:t>s</a:t>
            </a:r>
            <a:r>
              <a:rPr sz="2600" spc="-5" dirty="0">
                <a:latin typeface="Times New Roman"/>
                <a:cs typeface="Times New Roman"/>
              </a:rPr>
              <a:t>tea</a:t>
            </a:r>
            <a:r>
              <a:rPr sz="2600" dirty="0">
                <a:latin typeface="Times New Roman"/>
                <a:cs typeface="Times New Roman"/>
              </a:rPr>
              <a:t>d </a:t>
            </a:r>
            <a:r>
              <a:rPr sz="2600" spc="0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f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5025" i="1" spc="832" baseline="4145" dirty="0">
                <a:latin typeface="Times New Roman"/>
                <a:cs typeface="Times New Roman"/>
              </a:rPr>
              <a:t>n</a:t>
            </a:r>
            <a:r>
              <a:rPr sz="2925" spc="254" baseline="52706" dirty="0">
                <a:latin typeface="Times New Roman"/>
                <a:cs typeface="Times New Roman"/>
              </a:rPr>
              <a:t>lo</a:t>
            </a:r>
            <a:r>
              <a:rPr sz="2925" spc="487" baseline="52706" dirty="0">
                <a:latin typeface="Times New Roman"/>
                <a:cs typeface="Times New Roman"/>
              </a:rPr>
              <a:t>g</a:t>
            </a:r>
            <a:r>
              <a:rPr sz="2100" i="1" spc="225" baseline="53571" dirty="0">
                <a:latin typeface="Times New Roman"/>
                <a:cs typeface="Times New Roman"/>
              </a:rPr>
              <a:t>b</a:t>
            </a:r>
            <a:r>
              <a:rPr sz="2100" i="1" spc="60" baseline="53571" dirty="0">
                <a:latin typeface="Times New Roman"/>
                <a:cs typeface="Times New Roman"/>
              </a:rPr>
              <a:t> </a:t>
            </a:r>
            <a:r>
              <a:rPr sz="2925" i="1" spc="337" baseline="52706" dirty="0">
                <a:latin typeface="Times New Roman"/>
                <a:cs typeface="Times New Roman"/>
              </a:rPr>
              <a:t>a</a:t>
            </a:r>
            <a:endParaRPr sz="2925" baseline="52706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600" spc="-5" dirty="0">
                <a:latin typeface="Times New Roman"/>
                <a:cs typeface="Times New Roman"/>
              </a:rPr>
              <a:t>(</a:t>
            </a:r>
            <a:r>
              <a:rPr sz="2600" i="1" spc="-5" dirty="0">
                <a:latin typeface="Times New Roman"/>
                <a:cs typeface="Times New Roman"/>
              </a:rPr>
              <a:t>Akra </a:t>
            </a:r>
            <a:r>
              <a:rPr sz="2600" i="1" dirty="0">
                <a:latin typeface="Times New Roman"/>
                <a:cs typeface="Times New Roman"/>
              </a:rPr>
              <a:t>and </a:t>
            </a:r>
            <a:r>
              <a:rPr sz="2600" i="1" spc="-5" dirty="0">
                <a:latin typeface="Times New Roman"/>
                <a:cs typeface="Times New Roman"/>
              </a:rPr>
              <a:t>Bazzi also prove </a:t>
            </a:r>
            <a:r>
              <a:rPr sz="2600" i="1" dirty="0">
                <a:latin typeface="Times New Roman"/>
                <a:cs typeface="Times New Roman"/>
              </a:rPr>
              <a:t>an </a:t>
            </a:r>
            <a:r>
              <a:rPr sz="2600" i="1" spc="-5" dirty="0">
                <a:latin typeface="Times New Roman"/>
                <a:cs typeface="Times New Roman"/>
              </a:rPr>
              <a:t>even more general</a:t>
            </a:r>
            <a:r>
              <a:rPr sz="2600" i="1" spc="2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result</a:t>
            </a:r>
            <a:r>
              <a:rPr sz="2600" spc="-5" dirty="0">
                <a:latin typeface="Times New Roman"/>
                <a:cs typeface="Times New Roman"/>
              </a:rPr>
              <a:t>.)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Line 2"/>
          <p:cNvSpPr>
            <a:spLocks noChangeShapeType="1"/>
          </p:cNvSpPr>
          <p:nvPr/>
        </p:nvSpPr>
        <p:spPr bwMode="auto">
          <a:xfrm>
            <a:off x="1828800" y="5410200"/>
            <a:ext cx="5410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1" name="Line 3"/>
          <p:cNvSpPr>
            <a:spLocks noChangeShapeType="1"/>
          </p:cNvSpPr>
          <p:nvPr/>
        </p:nvSpPr>
        <p:spPr bwMode="auto">
          <a:xfrm flipH="1">
            <a:off x="2868613" y="3048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3554413" y="2620963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493" name="Line 5"/>
          <p:cNvSpPr>
            <a:spLocks noChangeShapeType="1"/>
          </p:cNvSpPr>
          <p:nvPr/>
        </p:nvSpPr>
        <p:spPr bwMode="auto">
          <a:xfrm flipH="1">
            <a:off x="2916238" y="2239963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4" name="Line 6"/>
          <p:cNvSpPr>
            <a:spLocks noChangeShapeType="1"/>
          </p:cNvSpPr>
          <p:nvPr/>
        </p:nvSpPr>
        <p:spPr bwMode="auto">
          <a:xfrm>
            <a:off x="4440238" y="2239963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6" name="Line 8"/>
          <p:cNvSpPr>
            <a:spLocks noChangeShapeType="1"/>
          </p:cNvSpPr>
          <p:nvPr/>
        </p:nvSpPr>
        <p:spPr bwMode="auto">
          <a:xfrm flipH="1">
            <a:off x="1236663" y="3962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7" name="Line 9"/>
          <p:cNvSpPr>
            <a:spLocks noChangeShapeType="1"/>
          </p:cNvSpPr>
          <p:nvPr/>
        </p:nvSpPr>
        <p:spPr bwMode="auto">
          <a:xfrm flipH="1">
            <a:off x="1573213" y="2925763"/>
            <a:ext cx="138747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8" name="Line 10"/>
          <p:cNvSpPr>
            <a:spLocks noChangeShapeType="1"/>
          </p:cNvSpPr>
          <p:nvPr/>
        </p:nvSpPr>
        <p:spPr bwMode="auto">
          <a:xfrm>
            <a:off x="2960688" y="2925763"/>
            <a:ext cx="1660525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9" name="Rectangle 11"/>
          <p:cNvSpPr>
            <a:spLocks noChangeArrowheads="1"/>
          </p:cNvSpPr>
          <p:nvPr/>
        </p:nvSpPr>
        <p:spPr bwMode="auto">
          <a:xfrm>
            <a:off x="2305050" y="2636838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500" name="Rectangle 12"/>
          <p:cNvSpPr>
            <a:spLocks noChangeArrowheads="1"/>
          </p:cNvSpPr>
          <p:nvPr/>
        </p:nvSpPr>
        <p:spPr bwMode="auto">
          <a:xfrm>
            <a:off x="5526088" y="2620963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501" name="Rectangle 13"/>
          <p:cNvSpPr>
            <a:spLocks noChangeArrowheads="1"/>
          </p:cNvSpPr>
          <p:nvPr/>
        </p:nvSpPr>
        <p:spPr bwMode="auto">
          <a:xfrm>
            <a:off x="889000" y="5105400"/>
            <a:ext cx="955675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T</a:t>
            </a:r>
            <a:r>
              <a:rPr lang="en-US" sz="16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(1)</a:t>
            </a:r>
          </a:p>
        </p:txBody>
      </p:sp>
      <p:sp>
        <p:nvSpPr>
          <p:cNvPr id="191502" name="Text Box 14"/>
          <p:cNvSpPr txBox="1">
            <a:spLocks noChangeArrowheads="1"/>
          </p:cNvSpPr>
          <p:nvPr/>
        </p:nvSpPr>
        <p:spPr bwMode="auto">
          <a:xfrm rot="17366799">
            <a:off x="1108869" y="4348956"/>
            <a:ext cx="5905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1504" name="Text Box 16"/>
          <p:cNvSpPr txBox="1">
            <a:spLocks noChangeArrowheads="1"/>
          </p:cNvSpPr>
          <p:nvPr/>
        </p:nvSpPr>
        <p:spPr bwMode="auto">
          <a:xfrm>
            <a:off x="4849813" y="2514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1505" name="Line 17"/>
          <p:cNvSpPr>
            <a:spLocks noChangeShapeType="1"/>
          </p:cNvSpPr>
          <p:nvPr/>
        </p:nvSpPr>
        <p:spPr bwMode="auto">
          <a:xfrm flipH="1">
            <a:off x="4240213" y="22098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06" name="Rectangle 18"/>
          <p:cNvSpPr>
            <a:spLocks noChangeArrowheads="1"/>
          </p:cNvSpPr>
          <p:nvPr/>
        </p:nvSpPr>
        <p:spPr bwMode="auto">
          <a:xfrm>
            <a:off x="4025900" y="1858963"/>
            <a:ext cx="827088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  <a:endParaRPr lang="en-US" sz="3200" baseline="3000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1507" name="Arc 19"/>
          <p:cNvSpPr>
            <a:spLocks/>
          </p:cNvSpPr>
          <p:nvPr/>
        </p:nvSpPr>
        <p:spPr bwMode="auto">
          <a:xfrm flipV="1">
            <a:off x="3965575" y="2362200"/>
            <a:ext cx="1189038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7941"/>
              <a:gd name="T1" fmla="*/ 10470 h 21600"/>
              <a:gd name="T2" fmla="*/ 37941 w 37941"/>
              <a:gd name="T3" fmla="*/ 12163 h 21600"/>
              <a:gd name="T4" fmla="*/ 18512 w 379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782" y="-1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782" y="-1"/>
                  <a:pt x="34327" y="4723"/>
                  <a:pt x="37941" y="12162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08" name="Text Box 20"/>
          <p:cNvSpPr txBox="1">
            <a:spLocks noChangeArrowheads="1"/>
          </p:cNvSpPr>
          <p:nvPr/>
        </p:nvSpPr>
        <p:spPr bwMode="auto">
          <a:xfrm>
            <a:off x="5154613" y="20574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</a:p>
        </p:txBody>
      </p:sp>
      <p:sp>
        <p:nvSpPr>
          <p:cNvPr id="191509" name="Rectangle 21"/>
          <p:cNvSpPr>
            <a:spLocks noChangeArrowheads="1"/>
          </p:cNvSpPr>
          <p:nvPr/>
        </p:nvSpPr>
        <p:spPr bwMode="auto">
          <a:xfrm>
            <a:off x="2289175" y="3595688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510" name="Rectangle 22"/>
          <p:cNvSpPr>
            <a:spLocks noChangeArrowheads="1"/>
          </p:cNvSpPr>
          <p:nvPr/>
        </p:nvSpPr>
        <p:spPr bwMode="auto">
          <a:xfrm>
            <a:off x="973138" y="3611563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511" name="Rectangle 23"/>
          <p:cNvSpPr>
            <a:spLocks noChangeArrowheads="1"/>
          </p:cNvSpPr>
          <p:nvPr/>
        </p:nvSpPr>
        <p:spPr bwMode="auto">
          <a:xfrm>
            <a:off x="4194175" y="3595688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512" name="Text Box 24"/>
          <p:cNvSpPr txBox="1">
            <a:spLocks noChangeArrowheads="1"/>
          </p:cNvSpPr>
          <p:nvPr/>
        </p:nvSpPr>
        <p:spPr bwMode="auto">
          <a:xfrm>
            <a:off x="3584575" y="348932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1513" name="Arc 25"/>
          <p:cNvSpPr>
            <a:spLocks/>
          </p:cNvSpPr>
          <p:nvPr/>
        </p:nvSpPr>
        <p:spPr bwMode="auto">
          <a:xfrm flipV="1">
            <a:off x="2487613" y="3200400"/>
            <a:ext cx="1371600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8026"/>
              <a:gd name="T1" fmla="*/ 10470 h 21600"/>
              <a:gd name="T2" fmla="*/ 38026 w 38026"/>
              <a:gd name="T3" fmla="*/ 12339 h 21600"/>
              <a:gd name="T4" fmla="*/ 18512 w 380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26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853" y="-1"/>
                  <a:pt x="34449" y="4803"/>
                  <a:pt x="38025" y="12339"/>
                </a:cubicBezTo>
              </a:path>
              <a:path w="38026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853" y="-1"/>
                  <a:pt x="34449" y="4803"/>
                  <a:pt x="38025" y="12339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14" name="Text Box 26"/>
          <p:cNvSpPr txBox="1">
            <a:spLocks noChangeArrowheads="1"/>
          </p:cNvSpPr>
          <p:nvPr/>
        </p:nvSpPr>
        <p:spPr bwMode="auto">
          <a:xfrm>
            <a:off x="3859213" y="3001963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</a:p>
        </p:txBody>
      </p:sp>
      <p:sp>
        <p:nvSpPr>
          <p:cNvPr id="191515" name="Line 27"/>
          <p:cNvSpPr>
            <a:spLocks noChangeShapeType="1"/>
          </p:cNvSpPr>
          <p:nvPr/>
        </p:nvSpPr>
        <p:spPr bwMode="auto">
          <a:xfrm>
            <a:off x="711200" y="2057400"/>
            <a:ext cx="0" cy="3581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16" name="Text Box 28"/>
          <p:cNvSpPr txBox="1">
            <a:spLocks noChangeArrowheads="1"/>
          </p:cNvSpPr>
          <p:nvPr/>
        </p:nvSpPr>
        <p:spPr bwMode="auto">
          <a:xfrm>
            <a:off x="60325" y="3200400"/>
            <a:ext cx="1276311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h</a:t>
            </a:r>
            <a:r>
              <a:rPr lang="en-US" sz="2400" dirty="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= </a:t>
            </a:r>
            <a:r>
              <a:rPr lang="en-US" sz="2400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log</a:t>
            </a:r>
            <a:r>
              <a:rPr lang="en-US" sz="2400" i="1" baseline="-25000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b</a:t>
            </a:r>
            <a:r>
              <a:rPr lang="en-US" sz="2400" i="1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endParaRPr lang="en-US" sz="2400" i="1" dirty="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1517" name="Line 29"/>
          <p:cNvSpPr>
            <a:spLocks noChangeShapeType="1"/>
          </p:cNvSpPr>
          <p:nvPr/>
        </p:nvSpPr>
        <p:spPr bwMode="auto">
          <a:xfrm>
            <a:off x="4800600" y="2133600"/>
            <a:ext cx="2667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18" name="Rectangle 30"/>
          <p:cNvSpPr>
            <a:spLocks noChangeArrowheads="1"/>
          </p:cNvSpPr>
          <p:nvPr/>
        </p:nvSpPr>
        <p:spPr bwMode="auto">
          <a:xfrm>
            <a:off x="7639050" y="1828800"/>
            <a:ext cx="8270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  <a:endParaRPr lang="en-US" sz="3200" baseline="3000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1519" name="Rectangle 31"/>
          <p:cNvSpPr>
            <a:spLocks noChangeArrowheads="1"/>
          </p:cNvSpPr>
          <p:nvPr/>
        </p:nvSpPr>
        <p:spPr bwMode="auto">
          <a:xfrm>
            <a:off x="7350125" y="2590800"/>
            <a:ext cx="14033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520" name="Rectangle 32"/>
          <p:cNvSpPr>
            <a:spLocks noChangeArrowheads="1"/>
          </p:cNvSpPr>
          <p:nvPr/>
        </p:nvSpPr>
        <p:spPr bwMode="auto">
          <a:xfrm>
            <a:off x="7216775" y="3535363"/>
            <a:ext cx="16700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521" name="Line 33"/>
          <p:cNvSpPr>
            <a:spLocks noChangeShapeType="1"/>
          </p:cNvSpPr>
          <p:nvPr/>
        </p:nvSpPr>
        <p:spPr bwMode="auto">
          <a:xfrm>
            <a:off x="6629400" y="28956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22" name="Line 34"/>
          <p:cNvSpPr>
            <a:spLocks noChangeShapeType="1"/>
          </p:cNvSpPr>
          <p:nvPr/>
        </p:nvSpPr>
        <p:spPr bwMode="auto">
          <a:xfrm>
            <a:off x="5486400" y="38862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23" name="AutoShape 35"/>
          <p:cNvSpPr>
            <a:spLocks noChangeArrowheads="1"/>
          </p:cNvSpPr>
          <p:nvPr/>
        </p:nvSpPr>
        <p:spPr bwMode="auto">
          <a:xfrm>
            <a:off x="1905000" y="4725209"/>
            <a:ext cx="5075238" cy="110328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ea typeface="Arial" pitchFamily="-111" charset="0"/>
                <a:cs typeface="Arial" pitchFamily="-111" charset="0"/>
              </a:rPr>
              <a:t>The sums </a:t>
            </a:r>
            <a:r>
              <a:rPr lang="en-US" sz="2400" dirty="0" smtClean="0">
                <a:solidFill>
                  <a:srgbClr val="FF0000"/>
                </a:solidFill>
                <a:ea typeface="Arial" pitchFamily="-111" charset="0"/>
                <a:cs typeface="Arial" pitchFamily="-111" charset="0"/>
              </a:rPr>
              <a:t>increase</a:t>
            </a:r>
            <a:r>
              <a:rPr lang="en-US" sz="2400" dirty="0" smtClean="0">
                <a:ea typeface="Arial" pitchFamily="-111" charset="0"/>
                <a:cs typeface="Arial" pitchFamily="-111" charset="0"/>
              </a:rPr>
              <a:t> </a:t>
            </a:r>
            <a:r>
              <a:rPr lang="en-US" sz="2400" dirty="0">
                <a:ea typeface="Arial" pitchFamily="-111" charset="0"/>
                <a:cs typeface="Arial" pitchFamily="-111" charset="0"/>
              </a:rPr>
              <a:t>geometrically from the root to the leaves. </a:t>
            </a:r>
            <a:r>
              <a:rPr lang="en-US" sz="2400" dirty="0">
                <a:ea typeface="Arial" pitchFamily="-111" charset="0"/>
                <a:cs typeface="Arial" pitchFamily="-111" charset="0"/>
                <a:sym typeface="Symbol" pitchFamily="-111" charset="2"/>
              </a:rPr>
              <a:t>The </a:t>
            </a:r>
            <a:r>
              <a:rPr lang="en-US" sz="2400" dirty="0">
                <a:solidFill>
                  <a:srgbClr val="FF0000"/>
                </a:solidFill>
                <a:ea typeface="Arial" pitchFamily="-111" charset="0"/>
                <a:cs typeface="Arial" pitchFamily="-111" charset="0"/>
                <a:sym typeface="Symbol" pitchFamily="-111" charset="2"/>
              </a:rPr>
              <a:t>leaves</a:t>
            </a:r>
            <a:r>
              <a:rPr lang="en-US" sz="2400" dirty="0">
                <a:ea typeface="Arial" pitchFamily="-111" charset="0"/>
                <a:cs typeface="Arial" pitchFamily="-111" charset="0"/>
                <a:sym typeface="Symbol" pitchFamily="-111" charset="2"/>
              </a:rPr>
              <a:t> hold </a:t>
            </a:r>
            <a:r>
              <a:rPr lang="en-US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  <a:t>the biggest part </a:t>
            </a:r>
            <a:r>
              <a:rPr lang="en-US" sz="2400" dirty="0">
                <a:ea typeface="Arial" pitchFamily="-111" charset="0"/>
                <a:cs typeface="Arial" pitchFamily="-111" charset="0"/>
                <a:sym typeface="Symbol" pitchFamily="-111" charset="2"/>
              </a:rPr>
              <a:t>of the total </a:t>
            </a:r>
            <a:r>
              <a:rPr lang="en-US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  <a:t>sum.</a:t>
            </a:r>
            <a:endParaRPr lang="en-US" sz="2400" dirty="0">
              <a:ea typeface="Arial" pitchFamily="-111" charset="0"/>
              <a:cs typeface="Arial" pitchFamily="-111" charset="0"/>
              <a:sym typeface="Symbol" pitchFamily="-111" charset="2"/>
            </a:endParaRPr>
          </a:p>
        </p:txBody>
      </p:sp>
      <p:sp>
        <p:nvSpPr>
          <p:cNvPr id="191524" name="Rectangle 36"/>
          <p:cNvSpPr>
            <a:spLocks noChangeArrowheads="1"/>
          </p:cNvSpPr>
          <p:nvPr/>
        </p:nvSpPr>
        <p:spPr bwMode="auto">
          <a:xfrm>
            <a:off x="6980238" y="6208640"/>
            <a:ext cx="197361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Q</a:t>
            </a:r>
            <a:r>
              <a:rPr lang="en-US" sz="4000" b="1" dirty="0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4000" b="1" i="1" dirty="0" err="1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4000" b="1" baseline="30000" dirty="0" err="1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log</a:t>
            </a:r>
            <a:r>
              <a:rPr lang="en-US" sz="4000" b="1" i="1" baseline="16000" dirty="0" err="1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b</a:t>
            </a:r>
            <a:r>
              <a:rPr lang="en-US" sz="4000" b="1" i="1" baseline="30000" dirty="0" err="1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4000" b="1" dirty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525" name="Text Box 37"/>
          <p:cNvSpPr txBox="1">
            <a:spLocks noChangeArrowheads="1"/>
          </p:cNvSpPr>
          <p:nvPr/>
        </p:nvSpPr>
        <p:spPr bwMode="auto">
          <a:xfrm rot="-5400000">
            <a:off x="7614444" y="4444206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1526" name="Rectangle 38"/>
          <p:cNvSpPr>
            <a:spLocks noChangeArrowheads="1"/>
          </p:cNvSpPr>
          <p:nvPr/>
        </p:nvSpPr>
        <p:spPr bwMode="auto">
          <a:xfrm>
            <a:off x="7167563" y="5105400"/>
            <a:ext cx="1766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log</a:t>
            </a:r>
            <a:r>
              <a:rPr lang="en-US" sz="3200" i="1" baseline="16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b</a:t>
            </a:r>
            <a:r>
              <a:rPr lang="en-US" sz="3200" i="1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32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T</a:t>
            </a:r>
            <a:r>
              <a:rPr lang="en-US" sz="16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(1)</a:t>
            </a:r>
          </a:p>
        </p:txBody>
      </p:sp>
      <p:sp>
        <p:nvSpPr>
          <p:cNvPr id="191527" name="Line 39"/>
          <p:cNvSpPr>
            <a:spLocks noChangeShapeType="1"/>
          </p:cNvSpPr>
          <p:nvPr/>
        </p:nvSpPr>
        <p:spPr bwMode="auto">
          <a:xfrm>
            <a:off x="7162800" y="5799138"/>
            <a:ext cx="175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587514"/>
            <a:ext cx="4076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0070C0"/>
                </a:solidFill>
                <a:latin typeface="+mn-lt"/>
                <a:ea typeface="Arial" pitchFamily="-111" charset="0"/>
                <a:cs typeface="Arial" pitchFamily="-111" charset="0"/>
              </a:rPr>
              <a:t>Case 1 Explained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421677" y="986135"/>
                <a:ext cx="2824812" cy="60676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3200" smtClean="0"/>
                  <a:t>f(n</a:t>
                </a:r>
                <a:r>
                  <a:rPr lang="en-US" sz="3200"/>
                  <a:t>) </a:t>
                </a:r>
                <a:r>
                  <a:rPr lang="en-US" sz="3200" smtClean="0"/>
                  <a:t>&lt;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3200" smtClean="0"/>
                  <a:t>)</a:t>
                </a:r>
                <a:endParaRPr lang="en-US" sz="320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677" y="986135"/>
                <a:ext cx="2824812" cy="606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434112" y="224135"/>
            <a:ext cx="3720699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r>
              <a:rPr lang="en-US" sz="2400" smtClean="0"/>
              <a:t>f(n) is smaller than leaf sum.</a:t>
            </a:r>
            <a:endParaRPr lang="en-US" sz="240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48400" y="685800"/>
            <a:ext cx="228600" cy="300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768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7706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Substitution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69"/>
            <a:ext cx="4061460" cy="187134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The most general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method:</a:t>
            </a:r>
            <a:endParaRPr sz="2800">
              <a:latin typeface="Times New Roman"/>
              <a:cs typeface="Times New Roman"/>
            </a:endParaRPr>
          </a:p>
          <a:p>
            <a:pPr marL="835660" lvl="1" indent="-45720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AutoNum type="arabicPeriod"/>
              <a:tabLst>
                <a:tab pos="835025" algn="l"/>
                <a:tab pos="835660" algn="l"/>
              </a:tabLst>
            </a:pPr>
            <a:r>
              <a:rPr sz="2400" spc="-5" dirty="0">
                <a:latin typeface="Times New Roman"/>
                <a:cs typeface="Times New Roman"/>
              </a:rPr>
              <a:t>Guess</a:t>
            </a:r>
            <a:endParaRPr sz="2400">
              <a:latin typeface="Times New Roman"/>
              <a:cs typeface="Times New Roman"/>
            </a:endParaRPr>
          </a:p>
          <a:p>
            <a:pPr marL="835660" lvl="1" indent="-457200">
              <a:lnSpc>
                <a:spcPct val="100000"/>
              </a:lnSpc>
              <a:spcBef>
                <a:spcPts val="595"/>
              </a:spcBef>
              <a:buClr>
                <a:srgbClr val="53548A"/>
              </a:buClr>
              <a:buSzPct val="68750"/>
              <a:buAutoNum type="arabicPeriod"/>
              <a:tabLst>
                <a:tab pos="835025" algn="l"/>
                <a:tab pos="83566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Prove by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induction</a:t>
            </a:r>
            <a:endParaRPr sz="2400">
              <a:latin typeface="Times New Roman"/>
              <a:cs typeface="Times New Roman"/>
            </a:endParaRPr>
          </a:p>
          <a:p>
            <a:pPr marL="835660" lvl="1" indent="-457200">
              <a:lnSpc>
                <a:spcPct val="100000"/>
              </a:lnSpc>
              <a:spcBef>
                <a:spcPts val="595"/>
              </a:spcBef>
              <a:buClr>
                <a:srgbClr val="53548A"/>
              </a:buClr>
              <a:buSzPct val="68750"/>
              <a:buAutoNum type="arabicPeriod"/>
              <a:tabLst>
                <a:tab pos="835025" algn="l"/>
                <a:tab pos="835660" algn="l"/>
              </a:tabLst>
            </a:pPr>
            <a:r>
              <a:rPr sz="2400" spc="-5" dirty="0">
                <a:latin typeface="Times New Roman"/>
                <a:cs typeface="Times New Roman"/>
              </a:rPr>
              <a:t>Solve for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constants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Line 2"/>
          <p:cNvSpPr>
            <a:spLocks noChangeShapeType="1"/>
          </p:cNvSpPr>
          <p:nvPr/>
        </p:nvSpPr>
        <p:spPr bwMode="auto">
          <a:xfrm>
            <a:off x="1828800" y="5410200"/>
            <a:ext cx="5410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15" name="Line 3"/>
          <p:cNvSpPr>
            <a:spLocks noChangeShapeType="1"/>
          </p:cNvSpPr>
          <p:nvPr/>
        </p:nvSpPr>
        <p:spPr bwMode="auto">
          <a:xfrm flipH="1">
            <a:off x="2868613" y="3048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3554413" y="2620963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2517" name="Line 5"/>
          <p:cNvSpPr>
            <a:spLocks noChangeShapeType="1"/>
          </p:cNvSpPr>
          <p:nvPr/>
        </p:nvSpPr>
        <p:spPr bwMode="auto">
          <a:xfrm flipH="1">
            <a:off x="2916238" y="2239963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18" name="Line 6"/>
          <p:cNvSpPr>
            <a:spLocks noChangeShapeType="1"/>
          </p:cNvSpPr>
          <p:nvPr/>
        </p:nvSpPr>
        <p:spPr bwMode="auto">
          <a:xfrm>
            <a:off x="4440238" y="2239963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20" name="Line 8"/>
          <p:cNvSpPr>
            <a:spLocks noChangeShapeType="1"/>
          </p:cNvSpPr>
          <p:nvPr/>
        </p:nvSpPr>
        <p:spPr bwMode="auto">
          <a:xfrm flipH="1">
            <a:off x="1236663" y="3962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21" name="Line 9"/>
          <p:cNvSpPr>
            <a:spLocks noChangeShapeType="1"/>
          </p:cNvSpPr>
          <p:nvPr/>
        </p:nvSpPr>
        <p:spPr bwMode="auto">
          <a:xfrm flipH="1">
            <a:off x="1573213" y="2925763"/>
            <a:ext cx="138747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22" name="Line 10"/>
          <p:cNvSpPr>
            <a:spLocks noChangeShapeType="1"/>
          </p:cNvSpPr>
          <p:nvPr/>
        </p:nvSpPr>
        <p:spPr bwMode="auto">
          <a:xfrm>
            <a:off x="2960688" y="2925763"/>
            <a:ext cx="1660525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23" name="Rectangle 11"/>
          <p:cNvSpPr>
            <a:spLocks noChangeArrowheads="1"/>
          </p:cNvSpPr>
          <p:nvPr/>
        </p:nvSpPr>
        <p:spPr bwMode="auto">
          <a:xfrm>
            <a:off x="2305050" y="2636838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2524" name="Rectangle 12"/>
          <p:cNvSpPr>
            <a:spLocks noChangeArrowheads="1"/>
          </p:cNvSpPr>
          <p:nvPr/>
        </p:nvSpPr>
        <p:spPr bwMode="auto">
          <a:xfrm>
            <a:off x="5526088" y="2620963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2525" name="Rectangle 13"/>
          <p:cNvSpPr>
            <a:spLocks noChangeArrowheads="1"/>
          </p:cNvSpPr>
          <p:nvPr/>
        </p:nvSpPr>
        <p:spPr bwMode="auto">
          <a:xfrm>
            <a:off x="889000" y="5105400"/>
            <a:ext cx="955675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T</a:t>
            </a:r>
            <a:r>
              <a:rPr lang="en-US" sz="16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(1)</a:t>
            </a:r>
          </a:p>
        </p:txBody>
      </p:sp>
      <p:sp>
        <p:nvSpPr>
          <p:cNvPr id="192526" name="Text Box 14"/>
          <p:cNvSpPr txBox="1">
            <a:spLocks noChangeArrowheads="1"/>
          </p:cNvSpPr>
          <p:nvPr/>
        </p:nvSpPr>
        <p:spPr bwMode="auto">
          <a:xfrm rot="17366799">
            <a:off x="1108869" y="4348956"/>
            <a:ext cx="5905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2528" name="Text Box 16"/>
          <p:cNvSpPr txBox="1">
            <a:spLocks noChangeArrowheads="1"/>
          </p:cNvSpPr>
          <p:nvPr/>
        </p:nvSpPr>
        <p:spPr bwMode="auto">
          <a:xfrm>
            <a:off x="4849813" y="2514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2529" name="Line 17"/>
          <p:cNvSpPr>
            <a:spLocks noChangeShapeType="1"/>
          </p:cNvSpPr>
          <p:nvPr/>
        </p:nvSpPr>
        <p:spPr bwMode="auto">
          <a:xfrm flipH="1">
            <a:off x="4240213" y="22098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30" name="Rectangle 18"/>
          <p:cNvSpPr>
            <a:spLocks noChangeArrowheads="1"/>
          </p:cNvSpPr>
          <p:nvPr/>
        </p:nvSpPr>
        <p:spPr bwMode="auto">
          <a:xfrm>
            <a:off x="4025900" y="1858963"/>
            <a:ext cx="827088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  <a:endParaRPr lang="en-US" sz="3200" baseline="3000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2531" name="Arc 19"/>
          <p:cNvSpPr>
            <a:spLocks/>
          </p:cNvSpPr>
          <p:nvPr/>
        </p:nvSpPr>
        <p:spPr bwMode="auto">
          <a:xfrm flipV="1">
            <a:off x="3965575" y="2362200"/>
            <a:ext cx="1189038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7941"/>
              <a:gd name="T1" fmla="*/ 10470 h 21600"/>
              <a:gd name="T2" fmla="*/ 37941 w 37941"/>
              <a:gd name="T3" fmla="*/ 12163 h 21600"/>
              <a:gd name="T4" fmla="*/ 18512 w 379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782" y="-1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782" y="-1"/>
                  <a:pt x="34327" y="4723"/>
                  <a:pt x="37941" y="12162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32" name="Text Box 20"/>
          <p:cNvSpPr txBox="1">
            <a:spLocks noChangeArrowheads="1"/>
          </p:cNvSpPr>
          <p:nvPr/>
        </p:nvSpPr>
        <p:spPr bwMode="auto">
          <a:xfrm>
            <a:off x="5154613" y="20574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</a:p>
        </p:txBody>
      </p:sp>
      <p:sp>
        <p:nvSpPr>
          <p:cNvPr id="192533" name="Rectangle 21"/>
          <p:cNvSpPr>
            <a:spLocks noChangeArrowheads="1"/>
          </p:cNvSpPr>
          <p:nvPr/>
        </p:nvSpPr>
        <p:spPr bwMode="auto">
          <a:xfrm>
            <a:off x="2289175" y="3595688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2534" name="Rectangle 22"/>
          <p:cNvSpPr>
            <a:spLocks noChangeArrowheads="1"/>
          </p:cNvSpPr>
          <p:nvPr/>
        </p:nvSpPr>
        <p:spPr bwMode="auto">
          <a:xfrm>
            <a:off x="973138" y="3611563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2535" name="Rectangle 23"/>
          <p:cNvSpPr>
            <a:spLocks noChangeArrowheads="1"/>
          </p:cNvSpPr>
          <p:nvPr/>
        </p:nvSpPr>
        <p:spPr bwMode="auto">
          <a:xfrm>
            <a:off x="4194175" y="3595688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2536" name="Text Box 24"/>
          <p:cNvSpPr txBox="1">
            <a:spLocks noChangeArrowheads="1"/>
          </p:cNvSpPr>
          <p:nvPr/>
        </p:nvSpPr>
        <p:spPr bwMode="auto">
          <a:xfrm>
            <a:off x="3584575" y="348932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2537" name="Arc 25"/>
          <p:cNvSpPr>
            <a:spLocks/>
          </p:cNvSpPr>
          <p:nvPr/>
        </p:nvSpPr>
        <p:spPr bwMode="auto">
          <a:xfrm flipV="1">
            <a:off x="2487613" y="3200400"/>
            <a:ext cx="1371600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8026"/>
              <a:gd name="T1" fmla="*/ 10470 h 21600"/>
              <a:gd name="T2" fmla="*/ 38026 w 38026"/>
              <a:gd name="T3" fmla="*/ 12339 h 21600"/>
              <a:gd name="T4" fmla="*/ 18512 w 380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26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853" y="-1"/>
                  <a:pt x="34449" y="4803"/>
                  <a:pt x="38025" y="12339"/>
                </a:cubicBezTo>
              </a:path>
              <a:path w="38026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853" y="-1"/>
                  <a:pt x="34449" y="4803"/>
                  <a:pt x="38025" y="12339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38" name="Text Box 26"/>
          <p:cNvSpPr txBox="1">
            <a:spLocks noChangeArrowheads="1"/>
          </p:cNvSpPr>
          <p:nvPr/>
        </p:nvSpPr>
        <p:spPr bwMode="auto">
          <a:xfrm>
            <a:off x="3859213" y="3001963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</a:p>
        </p:txBody>
      </p:sp>
      <p:sp>
        <p:nvSpPr>
          <p:cNvPr id="192539" name="Line 27"/>
          <p:cNvSpPr>
            <a:spLocks noChangeShapeType="1"/>
          </p:cNvSpPr>
          <p:nvPr/>
        </p:nvSpPr>
        <p:spPr bwMode="auto">
          <a:xfrm>
            <a:off x="711200" y="2057400"/>
            <a:ext cx="0" cy="3581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40" name="Text Box 28"/>
          <p:cNvSpPr txBox="1">
            <a:spLocks noChangeArrowheads="1"/>
          </p:cNvSpPr>
          <p:nvPr/>
        </p:nvSpPr>
        <p:spPr bwMode="auto">
          <a:xfrm>
            <a:off x="60325" y="3200400"/>
            <a:ext cx="1276311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h</a:t>
            </a:r>
            <a:r>
              <a:rPr lang="en-US" sz="2400" dirty="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= </a:t>
            </a:r>
            <a:r>
              <a:rPr lang="en-US" sz="2400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log</a:t>
            </a:r>
            <a:r>
              <a:rPr lang="en-US" sz="2400" i="1" baseline="-25000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b</a:t>
            </a:r>
            <a:r>
              <a:rPr lang="en-US" sz="2400" i="1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endParaRPr lang="en-US" sz="2400" i="1" dirty="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2541" name="Line 29"/>
          <p:cNvSpPr>
            <a:spLocks noChangeShapeType="1"/>
          </p:cNvSpPr>
          <p:nvPr/>
        </p:nvSpPr>
        <p:spPr bwMode="auto">
          <a:xfrm>
            <a:off x="4800600" y="2133600"/>
            <a:ext cx="2667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42" name="Rectangle 30"/>
          <p:cNvSpPr>
            <a:spLocks noChangeArrowheads="1"/>
          </p:cNvSpPr>
          <p:nvPr/>
        </p:nvSpPr>
        <p:spPr bwMode="auto">
          <a:xfrm>
            <a:off x="7639050" y="1828800"/>
            <a:ext cx="8270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  <a:endParaRPr lang="en-US" sz="3200" baseline="3000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2543" name="Rectangle 31"/>
          <p:cNvSpPr>
            <a:spLocks noChangeArrowheads="1"/>
          </p:cNvSpPr>
          <p:nvPr/>
        </p:nvSpPr>
        <p:spPr bwMode="auto">
          <a:xfrm>
            <a:off x="7350125" y="2590800"/>
            <a:ext cx="14033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2544" name="Rectangle 32"/>
          <p:cNvSpPr>
            <a:spLocks noChangeArrowheads="1"/>
          </p:cNvSpPr>
          <p:nvPr/>
        </p:nvSpPr>
        <p:spPr bwMode="auto">
          <a:xfrm>
            <a:off x="7216775" y="3535363"/>
            <a:ext cx="16700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2545" name="Line 33"/>
          <p:cNvSpPr>
            <a:spLocks noChangeShapeType="1"/>
          </p:cNvSpPr>
          <p:nvPr/>
        </p:nvSpPr>
        <p:spPr bwMode="auto">
          <a:xfrm>
            <a:off x="6629400" y="28956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46" name="Line 34"/>
          <p:cNvSpPr>
            <a:spLocks noChangeShapeType="1"/>
          </p:cNvSpPr>
          <p:nvPr/>
        </p:nvSpPr>
        <p:spPr bwMode="auto">
          <a:xfrm>
            <a:off x="5486400" y="38862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47" name="AutoShape 35"/>
          <p:cNvSpPr>
            <a:spLocks noChangeArrowheads="1"/>
          </p:cNvSpPr>
          <p:nvPr/>
        </p:nvSpPr>
        <p:spPr bwMode="auto">
          <a:xfrm>
            <a:off x="2228850" y="4725209"/>
            <a:ext cx="4324350" cy="110328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ea typeface="Arial" pitchFamily="-111" charset="0"/>
                <a:cs typeface="Arial" pitchFamily="-111" charset="0"/>
              </a:rPr>
              <a:t>The sums are </a:t>
            </a:r>
            <a:r>
              <a:rPr lang="en-US" sz="2400" dirty="0">
                <a:solidFill>
                  <a:srgbClr val="FF0000"/>
                </a:solidFill>
                <a:ea typeface="Arial" pitchFamily="-111" charset="0"/>
                <a:cs typeface="Arial" pitchFamily="-111" charset="0"/>
              </a:rPr>
              <a:t>approximately the same</a:t>
            </a:r>
            <a:r>
              <a:rPr lang="en-US" sz="2400" dirty="0">
                <a:ea typeface="Arial" pitchFamily="-111" charset="0"/>
                <a:cs typeface="Arial" pitchFamily="-111" charset="0"/>
              </a:rPr>
              <a:t> on each of the </a:t>
            </a:r>
            <a:r>
              <a:rPr lang="en-US" sz="2400" dirty="0" smtClean="0">
                <a:ea typeface="Arial" pitchFamily="-111" charset="0"/>
                <a:cs typeface="Arial" pitchFamily="-111" charset="0"/>
              </a:rPr>
              <a:t>levels</a:t>
            </a:r>
            <a:r>
              <a:rPr lang="en-US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  <a:t>  </a:t>
            </a:r>
            <a:br>
              <a:rPr lang="en-US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</a:br>
            <a:r>
              <a:rPr lang="en-US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  <a:t>(</a:t>
            </a:r>
            <a:r>
              <a:rPr lang="el-GR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  <a:t>Θ</a:t>
            </a:r>
            <a:r>
              <a:rPr lang="en-US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  <a:t>(total of all sums)).</a:t>
            </a:r>
            <a:endParaRPr lang="en-US" sz="2400" dirty="0">
              <a:ea typeface="Arial" pitchFamily="-111" charset="0"/>
              <a:cs typeface="Arial" pitchFamily="-111" charset="0"/>
              <a:sym typeface="Symbol" pitchFamily="-111" charset="2"/>
            </a:endParaRPr>
          </a:p>
        </p:txBody>
      </p:sp>
      <p:sp>
        <p:nvSpPr>
          <p:cNvPr id="192548" name="Rectangle 36"/>
          <p:cNvSpPr>
            <a:spLocks noChangeArrowheads="1"/>
          </p:cNvSpPr>
          <p:nvPr/>
        </p:nvSpPr>
        <p:spPr bwMode="auto">
          <a:xfrm>
            <a:off x="4651193" y="6224922"/>
            <a:ext cx="35044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Q</a:t>
            </a:r>
            <a:r>
              <a:rPr lang="en-US" sz="4000" b="1" dirty="0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4000" b="1" i="1" dirty="0" err="1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4000" b="1" baseline="30000" dirty="0" err="1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log</a:t>
            </a:r>
            <a:r>
              <a:rPr lang="en-US" sz="4000" b="1" i="1" baseline="16000" dirty="0" err="1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b</a:t>
            </a:r>
            <a:r>
              <a:rPr lang="en-US" sz="4000" b="1" i="1" baseline="30000" dirty="0" err="1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4000" b="1" dirty="0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 * log</a:t>
            </a:r>
            <a:r>
              <a:rPr lang="en-US" b="1" dirty="0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4000" b="1" i="1" dirty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4000" b="1" dirty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)</a:t>
            </a:r>
            <a:endParaRPr lang="en-US" sz="4000" b="1" i="1" dirty="0">
              <a:solidFill>
                <a:srgbClr val="0070C0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2549" name="Text Box 37"/>
          <p:cNvSpPr txBox="1">
            <a:spLocks noChangeArrowheads="1"/>
          </p:cNvSpPr>
          <p:nvPr/>
        </p:nvSpPr>
        <p:spPr bwMode="auto">
          <a:xfrm rot="-5400000">
            <a:off x="7614444" y="4444206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2550" name="Rectangle 38"/>
          <p:cNvSpPr>
            <a:spLocks noChangeArrowheads="1"/>
          </p:cNvSpPr>
          <p:nvPr/>
        </p:nvSpPr>
        <p:spPr bwMode="auto">
          <a:xfrm>
            <a:off x="7167563" y="5105400"/>
            <a:ext cx="1766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log</a:t>
            </a:r>
            <a:r>
              <a:rPr lang="en-US" sz="3200" i="1" baseline="16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b</a:t>
            </a:r>
            <a:r>
              <a:rPr lang="en-US" sz="3200" i="1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32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T</a:t>
            </a:r>
            <a:r>
              <a:rPr lang="en-US" sz="16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(1)</a:t>
            </a:r>
          </a:p>
        </p:txBody>
      </p:sp>
      <p:sp>
        <p:nvSpPr>
          <p:cNvPr id="192551" name="Line 39"/>
          <p:cNvSpPr>
            <a:spLocks noChangeShapeType="1"/>
          </p:cNvSpPr>
          <p:nvPr/>
        </p:nvSpPr>
        <p:spPr bwMode="auto">
          <a:xfrm>
            <a:off x="7162800" y="5799138"/>
            <a:ext cx="175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57200" y="587514"/>
            <a:ext cx="4076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0070C0"/>
                </a:solidFill>
                <a:latin typeface="+mn-lt"/>
                <a:ea typeface="Arial" pitchFamily="-111" charset="0"/>
                <a:cs typeface="Arial" pitchFamily="-111" charset="0"/>
              </a:rPr>
              <a:t>Case </a:t>
            </a:r>
            <a:r>
              <a:rPr lang="en-US" sz="4000" smtClean="0">
                <a:solidFill>
                  <a:srgbClr val="0070C0"/>
                </a:solidFill>
                <a:latin typeface="+mn-lt"/>
                <a:ea typeface="Arial" pitchFamily="-111" charset="0"/>
                <a:cs typeface="Arial" pitchFamily="-111" charset="0"/>
              </a:rPr>
              <a:t>2 </a:t>
            </a:r>
            <a:r>
              <a:rPr lang="en-US" sz="4000">
                <a:solidFill>
                  <a:srgbClr val="0070C0"/>
                </a:solidFill>
                <a:latin typeface="+mn-lt"/>
                <a:ea typeface="Arial" pitchFamily="-111" charset="0"/>
                <a:cs typeface="Arial" pitchFamily="-111" charset="0"/>
              </a:rPr>
              <a:t>Explained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421677" y="986135"/>
                <a:ext cx="2158668" cy="47808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smtClean="0"/>
                  <a:t>f(n</a:t>
                </a:r>
                <a:r>
                  <a:rPr lang="en-US" sz="2400"/>
                  <a:t>) = </a:t>
                </a:r>
                <a:r>
                  <a:rPr lang="en-US" sz="240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smtClean="0"/>
                  <a:t>)</a:t>
                </a:r>
                <a:endParaRPr lang="en-US" sz="240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677" y="986135"/>
                <a:ext cx="2158668" cy="478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3376314" y="214991"/>
            <a:ext cx="5443926" cy="523220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r>
              <a:rPr lang="en-US" sz="2800" smtClean="0"/>
              <a:t>f(n) is roughly equal to the leaf sum.</a:t>
            </a:r>
            <a:endParaRPr lang="en-US" sz="280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239000" y="685800"/>
            <a:ext cx="228600" cy="300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219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Line 2"/>
          <p:cNvSpPr>
            <a:spLocks noChangeShapeType="1"/>
          </p:cNvSpPr>
          <p:nvPr/>
        </p:nvSpPr>
        <p:spPr bwMode="auto">
          <a:xfrm>
            <a:off x="1828800" y="5410200"/>
            <a:ext cx="5410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39" name="Line 3"/>
          <p:cNvSpPr>
            <a:spLocks noChangeShapeType="1"/>
          </p:cNvSpPr>
          <p:nvPr/>
        </p:nvSpPr>
        <p:spPr bwMode="auto">
          <a:xfrm flipH="1">
            <a:off x="2868613" y="3048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3554413" y="2620963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3541" name="Line 5"/>
          <p:cNvSpPr>
            <a:spLocks noChangeShapeType="1"/>
          </p:cNvSpPr>
          <p:nvPr/>
        </p:nvSpPr>
        <p:spPr bwMode="auto">
          <a:xfrm flipH="1">
            <a:off x="2916238" y="2239963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42" name="Line 6"/>
          <p:cNvSpPr>
            <a:spLocks noChangeShapeType="1"/>
          </p:cNvSpPr>
          <p:nvPr/>
        </p:nvSpPr>
        <p:spPr bwMode="auto">
          <a:xfrm>
            <a:off x="4440238" y="2239963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44" name="Line 8"/>
          <p:cNvSpPr>
            <a:spLocks noChangeShapeType="1"/>
          </p:cNvSpPr>
          <p:nvPr/>
        </p:nvSpPr>
        <p:spPr bwMode="auto">
          <a:xfrm flipH="1">
            <a:off x="1236663" y="3962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45" name="Line 9"/>
          <p:cNvSpPr>
            <a:spLocks noChangeShapeType="1"/>
          </p:cNvSpPr>
          <p:nvPr/>
        </p:nvSpPr>
        <p:spPr bwMode="auto">
          <a:xfrm flipH="1">
            <a:off x="1573213" y="2925763"/>
            <a:ext cx="138747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46" name="Line 10"/>
          <p:cNvSpPr>
            <a:spLocks noChangeShapeType="1"/>
          </p:cNvSpPr>
          <p:nvPr/>
        </p:nvSpPr>
        <p:spPr bwMode="auto">
          <a:xfrm>
            <a:off x="2960688" y="2925763"/>
            <a:ext cx="1660525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47" name="Rectangle 11"/>
          <p:cNvSpPr>
            <a:spLocks noChangeArrowheads="1"/>
          </p:cNvSpPr>
          <p:nvPr/>
        </p:nvSpPr>
        <p:spPr bwMode="auto">
          <a:xfrm>
            <a:off x="2305050" y="2636838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3548" name="Rectangle 12"/>
          <p:cNvSpPr>
            <a:spLocks noChangeArrowheads="1"/>
          </p:cNvSpPr>
          <p:nvPr/>
        </p:nvSpPr>
        <p:spPr bwMode="auto">
          <a:xfrm>
            <a:off x="5526088" y="2620963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3549" name="Rectangle 13"/>
          <p:cNvSpPr>
            <a:spLocks noChangeArrowheads="1"/>
          </p:cNvSpPr>
          <p:nvPr/>
        </p:nvSpPr>
        <p:spPr bwMode="auto">
          <a:xfrm>
            <a:off x="889000" y="5105400"/>
            <a:ext cx="955675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T</a:t>
            </a:r>
            <a:r>
              <a:rPr lang="en-US" sz="16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(1)</a:t>
            </a:r>
          </a:p>
        </p:txBody>
      </p:sp>
      <p:sp>
        <p:nvSpPr>
          <p:cNvPr id="193550" name="Text Box 14"/>
          <p:cNvSpPr txBox="1">
            <a:spLocks noChangeArrowheads="1"/>
          </p:cNvSpPr>
          <p:nvPr/>
        </p:nvSpPr>
        <p:spPr bwMode="auto">
          <a:xfrm rot="17366799">
            <a:off x="1108869" y="4348956"/>
            <a:ext cx="5905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3552" name="Text Box 16"/>
          <p:cNvSpPr txBox="1">
            <a:spLocks noChangeArrowheads="1"/>
          </p:cNvSpPr>
          <p:nvPr/>
        </p:nvSpPr>
        <p:spPr bwMode="auto">
          <a:xfrm>
            <a:off x="4849813" y="2514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3553" name="Line 17"/>
          <p:cNvSpPr>
            <a:spLocks noChangeShapeType="1"/>
          </p:cNvSpPr>
          <p:nvPr/>
        </p:nvSpPr>
        <p:spPr bwMode="auto">
          <a:xfrm flipH="1">
            <a:off x="4240213" y="22098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54" name="Rectangle 18"/>
          <p:cNvSpPr>
            <a:spLocks noChangeArrowheads="1"/>
          </p:cNvSpPr>
          <p:nvPr/>
        </p:nvSpPr>
        <p:spPr bwMode="auto">
          <a:xfrm>
            <a:off x="4025900" y="1858963"/>
            <a:ext cx="827088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  <a:endParaRPr lang="en-US" sz="3200" baseline="3000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3555" name="Arc 19"/>
          <p:cNvSpPr>
            <a:spLocks/>
          </p:cNvSpPr>
          <p:nvPr/>
        </p:nvSpPr>
        <p:spPr bwMode="auto">
          <a:xfrm flipV="1">
            <a:off x="3965575" y="2362200"/>
            <a:ext cx="1189038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7941"/>
              <a:gd name="T1" fmla="*/ 10470 h 21600"/>
              <a:gd name="T2" fmla="*/ 37941 w 37941"/>
              <a:gd name="T3" fmla="*/ 12163 h 21600"/>
              <a:gd name="T4" fmla="*/ 18512 w 379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782" y="-1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782" y="-1"/>
                  <a:pt x="34327" y="4723"/>
                  <a:pt x="37941" y="12162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56" name="Text Box 20"/>
          <p:cNvSpPr txBox="1">
            <a:spLocks noChangeArrowheads="1"/>
          </p:cNvSpPr>
          <p:nvPr/>
        </p:nvSpPr>
        <p:spPr bwMode="auto">
          <a:xfrm>
            <a:off x="5154613" y="20574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</a:p>
        </p:txBody>
      </p:sp>
      <p:sp>
        <p:nvSpPr>
          <p:cNvPr id="193557" name="Rectangle 21"/>
          <p:cNvSpPr>
            <a:spLocks noChangeArrowheads="1"/>
          </p:cNvSpPr>
          <p:nvPr/>
        </p:nvSpPr>
        <p:spPr bwMode="auto">
          <a:xfrm>
            <a:off x="2289175" y="3595688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3558" name="Rectangle 22"/>
          <p:cNvSpPr>
            <a:spLocks noChangeArrowheads="1"/>
          </p:cNvSpPr>
          <p:nvPr/>
        </p:nvSpPr>
        <p:spPr bwMode="auto">
          <a:xfrm>
            <a:off x="973138" y="3611563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3559" name="Rectangle 23"/>
          <p:cNvSpPr>
            <a:spLocks noChangeArrowheads="1"/>
          </p:cNvSpPr>
          <p:nvPr/>
        </p:nvSpPr>
        <p:spPr bwMode="auto">
          <a:xfrm>
            <a:off x="4194175" y="3595688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3560" name="Text Box 24"/>
          <p:cNvSpPr txBox="1">
            <a:spLocks noChangeArrowheads="1"/>
          </p:cNvSpPr>
          <p:nvPr/>
        </p:nvSpPr>
        <p:spPr bwMode="auto">
          <a:xfrm>
            <a:off x="3584575" y="348932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3561" name="Arc 25"/>
          <p:cNvSpPr>
            <a:spLocks/>
          </p:cNvSpPr>
          <p:nvPr/>
        </p:nvSpPr>
        <p:spPr bwMode="auto">
          <a:xfrm flipV="1">
            <a:off x="2487613" y="3200400"/>
            <a:ext cx="1371600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8026"/>
              <a:gd name="T1" fmla="*/ 10470 h 21600"/>
              <a:gd name="T2" fmla="*/ 38026 w 38026"/>
              <a:gd name="T3" fmla="*/ 12339 h 21600"/>
              <a:gd name="T4" fmla="*/ 18512 w 380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26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853" y="-1"/>
                  <a:pt x="34449" y="4803"/>
                  <a:pt x="38025" y="12339"/>
                </a:cubicBezTo>
              </a:path>
              <a:path w="38026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853" y="-1"/>
                  <a:pt x="34449" y="4803"/>
                  <a:pt x="38025" y="12339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62" name="Text Box 26"/>
          <p:cNvSpPr txBox="1">
            <a:spLocks noChangeArrowheads="1"/>
          </p:cNvSpPr>
          <p:nvPr/>
        </p:nvSpPr>
        <p:spPr bwMode="auto">
          <a:xfrm>
            <a:off x="3859213" y="3001963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</a:p>
        </p:txBody>
      </p:sp>
      <p:sp>
        <p:nvSpPr>
          <p:cNvPr id="193563" name="Line 27"/>
          <p:cNvSpPr>
            <a:spLocks noChangeShapeType="1"/>
          </p:cNvSpPr>
          <p:nvPr/>
        </p:nvSpPr>
        <p:spPr bwMode="auto">
          <a:xfrm>
            <a:off x="711200" y="2057400"/>
            <a:ext cx="0" cy="3581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64" name="Text Box 28"/>
          <p:cNvSpPr txBox="1">
            <a:spLocks noChangeArrowheads="1"/>
          </p:cNvSpPr>
          <p:nvPr/>
        </p:nvSpPr>
        <p:spPr bwMode="auto">
          <a:xfrm>
            <a:off x="60325" y="3200400"/>
            <a:ext cx="1276311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h</a:t>
            </a:r>
            <a:r>
              <a:rPr lang="en-US" sz="2400" dirty="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= </a:t>
            </a:r>
            <a:r>
              <a:rPr lang="en-US" sz="2400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log</a:t>
            </a:r>
            <a:r>
              <a:rPr lang="en-US" sz="2400" i="1" baseline="-25000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b</a:t>
            </a:r>
            <a:r>
              <a:rPr lang="en-US" sz="2400" i="1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endParaRPr lang="en-US" sz="2400" i="1" dirty="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3565" name="Line 29"/>
          <p:cNvSpPr>
            <a:spLocks noChangeShapeType="1"/>
          </p:cNvSpPr>
          <p:nvPr/>
        </p:nvSpPr>
        <p:spPr bwMode="auto">
          <a:xfrm>
            <a:off x="4800600" y="2133600"/>
            <a:ext cx="2667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66" name="Rectangle 30"/>
          <p:cNvSpPr>
            <a:spLocks noChangeArrowheads="1"/>
          </p:cNvSpPr>
          <p:nvPr/>
        </p:nvSpPr>
        <p:spPr bwMode="auto">
          <a:xfrm>
            <a:off x="7639050" y="1828800"/>
            <a:ext cx="8270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  <a:endParaRPr lang="en-US" sz="3200" baseline="3000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3567" name="Rectangle 31"/>
          <p:cNvSpPr>
            <a:spLocks noChangeArrowheads="1"/>
          </p:cNvSpPr>
          <p:nvPr/>
        </p:nvSpPr>
        <p:spPr bwMode="auto">
          <a:xfrm>
            <a:off x="7350125" y="2590800"/>
            <a:ext cx="14033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3568" name="Rectangle 32"/>
          <p:cNvSpPr>
            <a:spLocks noChangeArrowheads="1"/>
          </p:cNvSpPr>
          <p:nvPr/>
        </p:nvSpPr>
        <p:spPr bwMode="auto">
          <a:xfrm>
            <a:off x="7216775" y="3535363"/>
            <a:ext cx="16700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3569" name="Line 33"/>
          <p:cNvSpPr>
            <a:spLocks noChangeShapeType="1"/>
          </p:cNvSpPr>
          <p:nvPr/>
        </p:nvSpPr>
        <p:spPr bwMode="auto">
          <a:xfrm>
            <a:off x="6629400" y="28956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70" name="Line 34"/>
          <p:cNvSpPr>
            <a:spLocks noChangeShapeType="1"/>
          </p:cNvSpPr>
          <p:nvPr/>
        </p:nvSpPr>
        <p:spPr bwMode="auto">
          <a:xfrm>
            <a:off x="5486400" y="38862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71" name="Text Box 35"/>
          <p:cNvSpPr txBox="1">
            <a:spLocks noChangeArrowheads="1"/>
          </p:cNvSpPr>
          <p:nvPr/>
        </p:nvSpPr>
        <p:spPr bwMode="auto">
          <a:xfrm rot="-5400000">
            <a:off x="7614444" y="4444206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3572" name="AutoShape 36"/>
          <p:cNvSpPr>
            <a:spLocks noChangeArrowheads="1"/>
          </p:cNvSpPr>
          <p:nvPr/>
        </p:nvSpPr>
        <p:spPr bwMode="auto">
          <a:xfrm>
            <a:off x="1905000" y="4725209"/>
            <a:ext cx="5075238" cy="110328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ea typeface="Arial" pitchFamily="-111" charset="0"/>
                <a:cs typeface="Arial" pitchFamily="-111" charset="0"/>
              </a:rPr>
              <a:t>The sums </a:t>
            </a:r>
            <a:r>
              <a:rPr lang="en-US" sz="2400" dirty="0" smtClean="0">
                <a:solidFill>
                  <a:srgbClr val="FF0000"/>
                </a:solidFill>
                <a:ea typeface="Arial" pitchFamily="-111" charset="0"/>
                <a:cs typeface="Arial" pitchFamily="-111" charset="0"/>
              </a:rPr>
              <a:t>decrease</a:t>
            </a:r>
            <a:r>
              <a:rPr lang="en-US" sz="2400" dirty="0" smtClean="0">
                <a:ea typeface="Arial" pitchFamily="-111" charset="0"/>
                <a:cs typeface="Arial" pitchFamily="-111" charset="0"/>
              </a:rPr>
              <a:t> </a:t>
            </a:r>
            <a:r>
              <a:rPr lang="en-US" sz="2400" dirty="0">
                <a:ea typeface="Arial" pitchFamily="-111" charset="0"/>
                <a:cs typeface="Arial" pitchFamily="-111" charset="0"/>
              </a:rPr>
              <a:t>geometrically from the root to the leaves. </a:t>
            </a:r>
            <a:r>
              <a:rPr lang="en-US" sz="2400" dirty="0">
                <a:ea typeface="Arial" pitchFamily="-111" charset="0"/>
                <a:cs typeface="Arial" pitchFamily="-111" charset="0"/>
                <a:sym typeface="Symbol" pitchFamily="-111" charset="2"/>
              </a:rPr>
              <a:t>The </a:t>
            </a:r>
            <a:r>
              <a:rPr lang="en-US" sz="2400" dirty="0">
                <a:solidFill>
                  <a:srgbClr val="FF0000"/>
                </a:solidFill>
                <a:ea typeface="Arial" pitchFamily="-111" charset="0"/>
                <a:cs typeface="Arial" pitchFamily="-111" charset="0"/>
                <a:sym typeface="Symbol" pitchFamily="-111" charset="2"/>
              </a:rPr>
              <a:t>root</a:t>
            </a:r>
            <a:r>
              <a:rPr lang="en-US" sz="2400" dirty="0">
                <a:ea typeface="Arial" pitchFamily="-111" charset="0"/>
                <a:cs typeface="Arial" pitchFamily="-111" charset="0"/>
                <a:sym typeface="Symbol" pitchFamily="-111" charset="2"/>
              </a:rPr>
              <a:t> holds </a:t>
            </a:r>
            <a:r>
              <a:rPr lang="en-US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  <a:t>the biggest part </a:t>
            </a:r>
            <a:r>
              <a:rPr lang="en-US" sz="2400" dirty="0">
                <a:ea typeface="Arial" pitchFamily="-111" charset="0"/>
                <a:cs typeface="Arial" pitchFamily="-111" charset="0"/>
                <a:sym typeface="Symbol" pitchFamily="-111" charset="2"/>
              </a:rPr>
              <a:t>of the total </a:t>
            </a:r>
            <a:r>
              <a:rPr lang="en-US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  <a:t>sum.</a:t>
            </a:r>
            <a:endParaRPr lang="en-US" sz="2400" dirty="0">
              <a:ea typeface="Arial" pitchFamily="-111" charset="0"/>
              <a:cs typeface="Arial" pitchFamily="-111" charset="0"/>
              <a:sym typeface="Symbol" pitchFamily="-111" charset="2"/>
            </a:endParaRPr>
          </a:p>
        </p:txBody>
      </p:sp>
      <p:sp>
        <p:nvSpPr>
          <p:cNvPr id="193573" name="Rectangle 37"/>
          <p:cNvSpPr>
            <a:spLocks noChangeArrowheads="1"/>
          </p:cNvSpPr>
          <p:nvPr/>
        </p:nvSpPr>
        <p:spPr bwMode="auto">
          <a:xfrm>
            <a:off x="7167563" y="5105400"/>
            <a:ext cx="1766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log</a:t>
            </a:r>
            <a:r>
              <a:rPr lang="en-US" sz="3200" i="1" baseline="16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b</a:t>
            </a:r>
            <a:r>
              <a:rPr lang="en-US" sz="3200" i="1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32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T</a:t>
            </a:r>
            <a:r>
              <a:rPr lang="en-US" sz="16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(1)</a:t>
            </a:r>
          </a:p>
        </p:txBody>
      </p:sp>
      <p:sp>
        <p:nvSpPr>
          <p:cNvPr id="193574" name="Line 38"/>
          <p:cNvSpPr>
            <a:spLocks noChangeShapeType="1"/>
          </p:cNvSpPr>
          <p:nvPr/>
        </p:nvSpPr>
        <p:spPr bwMode="auto">
          <a:xfrm>
            <a:off x="7162800" y="5799138"/>
            <a:ext cx="175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75" name="Rectangle 39"/>
          <p:cNvSpPr>
            <a:spLocks noChangeArrowheads="1"/>
          </p:cNvSpPr>
          <p:nvPr/>
        </p:nvSpPr>
        <p:spPr bwMode="auto">
          <a:xfrm>
            <a:off x="7082100" y="6196151"/>
            <a:ext cx="18614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Q</a:t>
            </a:r>
            <a:r>
              <a:rPr lang="en-US" sz="4000" b="1" dirty="0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4000" b="1" i="1" dirty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b="1" i="1" dirty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4000" b="1" dirty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4000" b="1" i="1" dirty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4000" b="1" dirty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))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200" y="587514"/>
            <a:ext cx="4076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0070C0"/>
                </a:solidFill>
                <a:latin typeface="+mn-lt"/>
                <a:ea typeface="Arial" pitchFamily="-111" charset="0"/>
                <a:cs typeface="Arial" pitchFamily="-111" charset="0"/>
              </a:rPr>
              <a:t>Case </a:t>
            </a:r>
            <a:r>
              <a:rPr lang="en-US" sz="4000" smtClean="0">
                <a:solidFill>
                  <a:srgbClr val="0070C0"/>
                </a:solidFill>
                <a:latin typeface="+mn-lt"/>
                <a:ea typeface="Arial" pitchFamily="-111" charset="0"/>
                <a:cs typeface="Arial" pitchFamily="-111" charset="0"/>
              </a:rPr>
              <a:t>3 </a:t>
            </a:r>
            <a:r>
              <a:rPr lang="en-US" sz="4000">
                <a:solidFill>
                  <a:srgbClr val="0070C0"/>
                </a:solidFill>
                <a:latin typeface="+mn-lt"/>
                <a:ea typeface="Arial" pitchFamily="-111" charset="0"/>
                <a:cs typeface="Arial" pitchFamily="-111" charset="0"/>
              </a:rPr>
              <a:t>Explained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421677" y="986135"/>
                <a:ext cx="1835311" cy="41389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000" smtClean="0"/>
                  <a:t>f(n</a:t>
                </a:r>
                <a:r>
                  <a:rPr lang="en-US" sz="2000"/>
                  <a:t>) </a:t>
                </a:r>
                <a:r>
                  <a:rPr lang="en-US" sz="2000" smtClean="0"/>
                  <a:t>&gt;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smtClean="0"/>
                  <a:t>)</a:t>
                </a:r>
                <a:endParaRPr lang="en-US" sz="200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677" y="986135"/>
                <a:ext cx="1835311" cy="4138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5248251" y="22433"/>
            <a:ext cx="3313151" cy="83099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r>
              <a:rPr lang="en-US" sz="2400" i="1" smtClean="0"/>
              <a:t>a f(n/b)</a:t>
            </a:r>
            <a:r>
              <a:rPr lang="en-US" sz="2400" smtClean="0"/>
              <a:t> is getting smaller</a:t>
            </a:r>
          </a:p>
          <a:p>
            <a:r>
              <a:rPr lang="en-US" sz="2400" smtClean="0"/>
              <a:t>at lower levels (see def</a:t>
            </a:r>
            <a:r>
              <a:rPr lang="en-US" sz="2400" baseline="30000" smtClean="0"/>
              <a:t>n</a:t>
            </a:r>
            <a:r>
              <a:rPr lang="en-US" sz="2400" smtClean="0"/>
              <a:t>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02649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7254" y="183832"/>
            <a:ext cx="48088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8345" marR="5080" indent="-7162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333CC"/>
                </a:solidFill>
              </a:rPr>
              <a:t>Proof of Master Theorem:  Case </a:t>
            </a:r>
            <a:r>
              <a:rPr dirty="0">
                <a:solidFill>
                  <a:srgbClr val="3333CC"/>
                </a:solidFill>
              </a:rPr>
              <a:t>1 </a:t>
            </a:r>
            <a:r>
              <a:rPr spc="-5" dirty="0">
                <a:solidFill>
                  <a:srgbClr val="3333CC"/>
                </a:solidFill>
              </a:rPr>
              <a:t>and Case</a:t>
            </a:r>
            <a:r>
              <a:rPr spc="-25" dirty="0">
                <a:solidFill>
                  <a:srgbClr val="3333CC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027" y="1578165"/>
            <a:ext cx="6877684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Times New Roman"/>
                <a:cs typeface="Times New Roman"/>
              </a:rPr>
              <a:t>Recall from the recursion tree (note </a:t>
            </a:r>
            <a:r>
              <a:rPr sz="2600" i="1" dirty="0">
                <a:solidFill>
                  <a:srgbClr val="009999"/>
                </a:solidFill>
                <a:latin typeface="Times New Roman"/>
                <a:cs typeface="Times New Roman"/>
              </a:rPr>
              <a:t>h </a:t>
            </a:r>
            <a:r>
              <a:rPr sz="2600" dirty="0">
                <a:solidFill>
                  <a:srgbClr val="009999"/>
                </a:solidFill>
                <a:latin typeface="Times New Roman"/>
                <a:cs typeface="Times New Roman"/>
              </a:rPr>
              <a:t>= </a:t>
            </a:r>
            <a:r>
              <a:rPr sz="2600" spc="-5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2550" i="1" spc="-7" baseline="-21241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2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600" spc="-5" dirty="0">
                <a:latin typeface="Times New Roman"/>
                <a:cs typeface="Times New Roman"/>
              </a:rPr>
              <a:t>=tree  height)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7176" y="2663121"/>
            <a:ext cx="50990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i="1" spc="165" dirty="0">
                <a:latin typeface="Times New Roman"/>
                <a:cs typeface="Times New Roman"/>
              </a:rPr>
              <a:t>h</a:t>
            </a:r>
            <a:r>
              <a:rPr sz="2400" spc="-114" dirty="0">
                <a:latin typeface="Symbol"/>
                <a:cs typeface="Symbol"/>
              </a:rPr>
              <a:t></a:t>
            </a:r>
            <a:r>
              <a:rPr sz="2400" spc="1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1711" y="2617364"/>
            <a:ext cx="6732905" cy="148399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4150" i="1" spc="15" dirty="0">
                <a:latin typeface="Times New Roman"/>
                <a:cs typeface="Times New Roman"/>
              </a:rPr>
              <a:t>T</a:t>
            </a:r>
            <a:r>
              <a:rPr sz="4150" i="1" spc="-495" dirty="0">
                <a:latin typeface="Times New Roman"/>
                <a:cs typeface="Times New Roman"/>
              </a:rPr>
              <a:t> </a:t>
            </a:r>
            <a:r>
              <a:rPr sz="4150" spc="120" dirty="0">
                <a:latin typeface="Times New Roman"/>
                <a:cs typeface="Times New Roman"/>
              </a:rPr>
              <a:t>(</a:t>
            </a:r>
            <a:r>
              <a:rPr sz="4150" i="1" spc="70" dirty="0">
                <a:latin typeface="Times New Roman"/>
                <a:cs typeface="Times New Roman"/>
              </a:rPr>
              <a:t>n</a:t>
            </a:r>
            <a:r>
              <a:rPr sz="4150" spc="5" dirty="0">
                <a:latin typeface="Times New Roman"/>
                <a:cs typeface="Times New Roman"/>
              </a:rPr>
              <a:t>)</a:t>
            </a:r>
            <a:r>
              <a:rPr sz="4150" spc="-75" dirty="0">
                <a:latin typeface="Times New Roman"/>
                <a:cs typeface="Times New Roman"/>
              </a:rPr>
              <a:t> </a:t>
            </a:r>
            <a:r>
              <a:rPr sz="4150" spc="15" dirty="0">
                <a:latin typeface="Symbol"/>
                <a:cs typeface="Symbol"/>
              </a:rPr>
              <a:t></a:t>
            </a:r>
            <a:r>
              <a:rPr sz="4150" spc="-130" dirty="0">
                <a:latin typeface="Times New Roman"/>
                <a:cs typeface="Times New Roman"/>
              </a:rPr>
              <a:t> </a:t>
            </a:r>
            <a:r>
              <a:rPr sz="4150" spc="55" dirty="0">
                <a:latin typeface="Symbol"/>
                <a:cs typeface="Symbol"/>
              </a:rPr>
              <a:t></a:t>
            </a:r>
            <a:r>
              <a:rPr sz="4150" spc="120" dirty="0">
                <a:latin typeface="Times New Roman"/>
                <a:cs typeface="Times New Roman"/>
              </a:rPr>
              <a:t>(</a:t>
            </a:r>
            <a:r>
              <a:rPr sz="4150" i="1" spc="195" dirty="0">
                <a:latin typeface="Times New Roman"/>
                <a:cs typeface="Times New Roman"/>
              </a:rPr>
              <a:t>n</a:t>
            </a:r>
            <a:r>
              <a:rPr sz="3600" spc="7" baseline="45138" dirty="0">
                <a:latin typeface="Times New Roman"/>
                <a:cs typeface="Times New Roman"/>
              </a:rPr>
              <a:t>lo</a:t>
            </a:r>
            <a:r>
              <a:rPr sz="3600" spc="187" baseline="45138" dirty="0">
                <a:latin typeface="Times New Roman"/>
                <a:cs typeface="Times New Roman"/>
              </a:rPr>
              <a:t>g</a:t>
            </a:r>
            <a:r>
              <a:rPr sz="2550" i="1" spc="22" baseline="42483" dirty="0">
                <a:latin typeface="Times New Roman"/>
                <a:cs typeface="Times New Roman"/>
              </a:rPr>
              <a:t>b</a:t>
            </a:r>
            <a:r>
              <a:rPr sz="2550" i="1" spc="-37" baseline="42483" dirty="0">
                <a:latin typeface="Times New Roman"/>
                <a:cs typeface="Times New Roman"/>
              </a:rPr>
              <a:t> </a:t>
            </a:r>
            <a:r>
              <a:rPr sz="3600" i="1" spc="22" baseline="45138" dirty="0">
                <a:latin typeface="Times New Roman"/>
                <a:cs typeface="Times New Roman"/>
              </a:rPr>
              <a:t>a</a:t>
            </a:r>
            <a:r>
              <a:rPr sz="3600" i="1" spc="-427" baseline="45138" dirty="0">
                <a:latin typeface="Times New Roman"/>
                <a:cs typeface="Times New Roman"/>
              </a:rPr>
              <a:t> </a:t>
            </a:r>
            <a:r>
              <a:rPr sz="4150" spc="5" dirty="0">
                <a:latin typeface="Times New Roman"/>
                <a:cs typeface="Times New Roman"/>
              </a:rPr>
              <a:t>)</a:t>
            </a:r>
            <a:r>
              <a:rPr sz="4150" spc="-335" dirty="0">
                <a:latin typeface="Times New Roman"/>
                <a:cs typeface="Times New Roman"/>
              </a:rPr>
              <a:t> </a:t>
            </a:r>
            <a:r>
              <a:rPr sz="4150" spc="509" dirty="0">
                <a:latin typeface="Symbol"/>
                <a:cs typeface="Symbol"/>
              </a:rPr>
              <a:t></a:t>
            </a:r>
            <a:r>
              <a:rPr sz="9375" spc="37" baseline="-8444" dirty="0">
                <a:latin typeface="Symbol"/>
                <a:cs typeface="Symbol"/>
              </a:rPr>
              <a:t></a:t>
            </a:r>
            <a:r>
              <a:rPr sz="9375" spc="-1500" baseline="-8444" dirty="0">
                <a:latin typeface="Times New Roman"/>
                <a:cs typeface="Times New Roman"/>
              </a:rPr>
              <a:t> </a:t>
            </a:r>
            <a:r>
              <a:rPr sz="4150" i="1" spc="225" dirty="0">
                <a:latin typeface="Times New Roman"/>
                <a:cs typeface="Times New Roman"/>
              </a:rPr>
              <a:t>a</a:t>
            </a:r>
            <a:r>
              <a:rPr sz="3600" i="1" spc="7" baseline="42824" dirty="0">
                <a:latin typeface="Times New Roman"/>
                <a:cs typeface="Times New Roman"/>
              </a:rPr>
              <a:t>i</a:t>
            </a:r>
            <a:r>
              <a:rPr sz="3600" i="1" spc="37" baseline="42824" dirty="0">
                <a:latin typeface="Times New Roman"/>
                <a:cs typeface="Times New Roman"/>
              </a:rPr>
              <a:t> </a:t>
            </a:r>
            <a:r>
              <a:rPr sz="4150" i="1" spc="5" dirty="0">
                <a:latin typeface="Times New Roman"/>
                <a:cs typeface="Times New Roman"/>
              </a:rPr>
              <a:t>f</a:t>
            </a:r>
            <a:r>
              <a:rPr sz="4150" i="1" spc="-45" dirty="0">
                <a:latin typeface="Times New Roman"/>
                <a:cs typeface="Times New Roman"/>
              </a:rPr>
              <a:t> </a:t>
            </a:r>
            <a:r>
              <a:rPr sz="4150" spc="114" dirty="0">
                <a:latin typeface="Times New Roman"/>
                <a:cs typeface="Times New Roman"/>
              </a:rPr>
              <a:t>(</a:t>
            </a:r>
            <a:r>
              <a:rPr sz="4150" i="1" spc="15" dirty="0">
                <a:latin typeface="Times New Roman"/>
                <a:cs typeface="Times New Roman"/>
              </a:rPr>
              <a:t>n</a:t>
            </a:r>
            <a:r>
              <a:rPr sz="4150" i="1" spc="-385" dirty="0">
                <a:latin typeface="Times New Roman"/>
                <a:cs typeface="Times New Roman"/>
              </a:rPr>
              <a:t> </a:t>
            </a:r>
            <a:r>
              <a:rPr sz="4150" spc="5" dirty="0">
                <a:latin typeface="Times New Roman"/>
                <a:cs typeface="Times New Roman"/>
              </a:rPr>
              <a:t>/</a:t>
            </a:r>
            <a:r>
              <a:rPr sz="4150" spc="-434" dirty="0">
                <a:latin typeface="Times New Roman"/>
                <a:cs typeface="Times New Roman"/>
              </a:rPr>
              <a:t> </a:t>
            </a:r>
            <a:r>
              <a:rPr sz="4150" i="1" spc="165" dirty="0">
                <a:latin typeface="Times New Roman"/>
                <a:cs typeface="Times New Roman"/>
              </a:rPr>
              <a:t>b</a:t>
            </a:r>
            <a:r>
              <a:rPr sz="3600" i="1" spc="7" baseline="42824" dirty="0">
                <a:latin typeface="Times New Roman"/>
                <a:cs typeface="Times New Roman"/>
              </a:rPr>
              <a:t>i</a:t>
            </a:r>
            <a:r>
              <a:rPr sz="3600" i="1" spc="-419" baseline="42824" dirty="0">
                <a:latin typeface="Times New Roman"/>
                <a:cs typeface="Times New Roman"/>
              </a:rPr>
              <a:t> </a:t>
            </a:r>
            <a:r>
              <a:rPr sz="4150" spc="5" dirty="0">
                <a:latin typeface="Times New Roman"/>
                <a:cs typeface="Times New Roman"/>
              </a:rPr>
              <a:t>)</a:t>
            </a:r>
            <a:endParaRPr sz="4150">
              <a:latin typeface="Times New Roman"/>
              <a:cs typeface="Times New Roman"/>
            </a:endParaRPr>
          </a:p>
          <a:p>
            <a:pPr marL="1635125" algn="ctr">
              <a:lnSpc>
                <a:spcPct val="100000"/>
              </a:lnSpc>
              <a:spcBef>
                <a:spcPts val="330"/>
              </a:spcBef>
            </a:pPr>
            <a:r>
              <a:rPr sz="2400" i="1" spc="105" dirty="0">
                <a:latin typeface="Times New Roman"/>
                <a:cs typeface="Times New Roman"/>
              </a:rPr>
              <a:t>i</a:t>
            </a:r>
            <a:r>
              <a:rPr sz="2400" spc="105" dirty="0">
                <a:latin typeface="Symbol"/>
                <a:cs typeface="Symbol"/>
              </a:rPr>
              <a:t></a:t>
            </a:r>
            <a:r>
              <a:rPr sz="2400" spc="105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43200" y="4221162"/>
            <a:ext cx="1871980" cy="503555"/>
          </a:xfrm>
          <a:custGeom>
            <a:avLst/>
            <a:gdLst/>
            <a:ahLst/>
            <a:cxnLst/>
            <a:rect l="l" t="t" r="r" b="b"/>
            <a:pathLst>
              <a:path w="1871979" h="503554">
                <a:moveTo>
                  <a:pt x="1871662" y="0"/>
                </a:moveTo>
                <a:lnTo>
                  <a:pt x="1867542" y="57693"/>
                </a:lnTo>
                <a:lnTo>
                  <a:pt x="1855808" y="110656"/>
                </a:lnTo>
                <a:lnTo>
                  <a:pt x="1837395" y="157376"/>
                </a:lnTo>
                <a:lnTo>
                  <a:pt x="1813241" y="196344"/>
                </a:lnTo>
                <a:lnTo>
                  <a:pt x="1784281" y="226048"/>
                </a:lnTo>
                <a:lnTo>
                  <a:pt x="1715693" y="251625"/>
                </a:lnTo>
                <a:lnTo>
                  <a:pt x="1091806" y="251612"/>
                </a:lnTo>
                <a:lnTo>
                  <a:pt x="1056042" y="258258"/>
                </a:lnTo>
                <a:lnTo>
                  <a:pt x="994253" y="306893"/>
                </a:lnTo>
                <a:lnTo>
                  <a:pt x="970100" y="345861"/>
                </a:lnTo>
                <a:lnTo>
                  <a:pt x="951689" y="392581"/>
                </a:lnTo>
                <a:lnTo>
                  <a:pt x="939956" y="445543"/>
                </a:lnTo>
                <a:lnTo>
                  <a:pt x="935837" y="503237"/>
                </a:lnTo>
                <a:lnTo>
                  <a:pt x="931717" y="445543"/>
                </a:lnTo>
                <a:lnTo>
                  <a:pt x="919983" y="392581"/>
                </a:lnTo>
                <a:lnTo>
                  <a:pt x="901569" y="345861"/>
                </a:lnTo>
                <a:lnTo>
                  <a:pt x="877413" y="306893"/>
                </a:lnTo>
                <a:lnTo>
                  <a:pt x="848451" y="277188"/>
                </a:lnTo>
                <a:lnTo>
                  <a:pt x="779856" y="251612"/>
                </a:lnTo>
                <a:lnTo>
                  <a:pt x="155968" y="251612"/>
                </a:lnTo>
                <a:lnTo>
                  <a:pt x="120208" y="244967"/>
                </a:lnTo>
                <a:lnTo>
                  <a:pt x="58421" y="196336"/>
                </a:lnTo>
                <a:lnTo>
                  <a:pt x="34267" y="157371"/>
                </a:lnTo>
                <a:lnTo>
                  <a:pt x="15854" y="110653"/>
                </a:lnTo>
                <a:lnTo>
                  <a:pt x="4119" y="57692"/>
                </a:lnTo>
                <a:lnTo>
                  <a:pt x="0" y="0"/>
                </a:lnTo>
              </a:path>
            </a:pathLst>
          </a:custGeom>
          <a:ln w="412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53000" y="4221162"/>
            <a:ext cx="3095625" cy="503555"/>
          </a:xfrm>
          <a:custGeom>
            <a:avLst/>
            <a:gdLst/>
            <a:ahLst/>
            <a:cxnLst/>
            <a:rect l="l" t="t" r="r" b="b"/>
            <a:pathLst>
              <a:path w="3095625" h="503554">
                <a:moveTo>
                  <a:pt x="3095625" y="0"/>
                </a:moveTo>
                <a:lnTo>
                  <a:pt x="3091468" y="45228"/>
                </a:lnTo>
                <a:lnTo>
                  <a:pt x="3079486" y="87798"/>
                </a:lnTo>
                <a:lnTo>
                  <a:pt x="3060405" y="126997"/>
                </a:lnTo>
                <a:lnTo>
                  <a:pt x="3034954" y="162116"/>
                </a:lnTo>
                <a:lnTo>
                  <a:pt x="3003862" y="192444"/>
                </a:lnTo>
                <a:lnTo>
                  <a:pt x="2967857" y="217269"/>
                </a:lnTo>
                <a:lnTo>
                  <a:pt x="2927668" y="235882"/>
                </a:lnTo>
                <a:lnTo>
                  <a:pt x="2884022" y="247570"/>
                </a:lnTo>
                <a:lnTo>
                  <a:pt x="2837649" y="251625"/>
                </a:lnTo>
                <a:lnTo>
                  <a:pt x="1805787" y="251612"/>
                </a:lnTo>
                <a:lnTo>
                  <a:pt x="1759414" y="255666"/>
                </a:lnTo>
                <a:lnTo>
                  <a:pt x="1715769" y="267355"/>
                </a:lnTo>
                <a:lnTo>
                  <a:pt x="1675580" y="285967"/>
                </a:lnTo>
                <a:lnTo>
                  <a:pt x="1639575" y="310793"/>
                </a:lnTo>
                <a:lnTo>
                  <a:pt x="1608483" y="341120"/>
                </a:lnTo>
                <a:lnTo>
                  <a:pt x="1583032" y="376239"/>
                </a:lnTo>
                <a:lnTo>
                  <a:pt x="1563951" y="415439"/>
                </a:lnTo>
                <a:lnTo>
                  <a:pt x="1551968" y="458008"/>
                </a:lnTo>
                <a:lnTo>
                  <a:pt x="1547812" y="503237"/>
                </a:lnTo>
                <a:lnTo>
                  <a:pt x="1543656" y="458008"/>
                </a:lnTo>
                <a:lnTo>
                  <a:pt x="1531673" y="415439"/>
                </a:lnTo>
                <a:lnTo>
                  <a:pt x="1512593" y="376239"/>
                </a:lnTo>
                <a:lnTo>
                  <a:pt x="1487142" y="341120"/>
                </a:lnTo>
                <a:lnTo>
                  <a:pt x="1456051" y="310793"/>
                </a:lnTo>
                <a:lnTo>
                  <a:pt x="1420048" y="285967"/>
                </a:lnTo>
                <a:lnTo>
                  <a:pt x="1379861" y="267355"/>
                </a:lnTo>
                <a:lnTo>
                  <a:pt x="1336219" y="255666"/>
                </a:lnTo>
                <a:lnTo>
                  <a:pt x="1289850" y="251612"/>
                </a:lnTo>
                <a:lnTo>
                  <a:pt x="257975" y="251612"/>
                </a:lnTo>
                <a:lnTo>
                  <a:pt x="211602" y="247558"/>
                </a:lnTo>
                <a:lnTo>
                  <a:pt x="167956" y="235871"/>
                </a:lnTo>
                <a:lnTo>
                  <a:pt x="127767" y="217260"/>
                </a:lnTo>
                <a:lnTo>
                  <a:pt x="91762" y="192436"/>
                </a:lnTo>
                <a:lnTo>
                  <a:pt x="60670" y="162111"/>
                </a:lnTo>
                <a:lnTo>
                  <a:pt x="35219" y="126994"/>
                </a:lnTo>
                <a:lnTo>
                  <a:pt x="16138" y="87796"/>
                </a:lnTo>
                <a:lnTo>
                  <a:pt x="4156" y="45228"/>
                </a:lnTo>
                <a:lnTo>
                  <a:pt x="0" y="0"/>
                </a:lnTo>
              </a:path>
            </a:pathLst>
          </a:custGeom>
          <a:ln w="412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88182" y="4958175"/>
            <a:ext cx="15297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Leaf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cost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20311" y="4959762"/>
            <a:ext cx="31584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latin typeface="Times New Roman"/>
                <a:cs typeface="Times New Roman"/>
              </a:rPr>
              <a:t>Non-leaf </a:t>
            </a:r>
            <a:r>
              <a:rPr sz="3200" dirty="0">
                <a:latin typeface="Times New Roman"/>
                <a:cs typeface="Times New Roman"/>
              </a:rPr>
              <a:t>cost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6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g(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3462" y="319595"/>
            <a:ext cx="351345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3333CC"/>
                </a:solidFill>
                <a:latin typeface="Times New Roman"/>
                <a:cs typeface="Times New Roman"/>
              </a:rPr>
              <a:t>Proof of Case</a:t>
            </a:r>
            <a:r>
              <a:rPr sz="4400" spc="-1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281239"/>
            <a:ext cx="2882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Wingdings"/>
                <a:cs typeface="Wingdings"/>
              </a:rPr>
              <a:t></a:t>
            </a:r>
            <a:endParaRPr sz="26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42882" y="1281239"/>
            <a:ext cx="19323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Times New Roman"/>
                <a:cs typeface="Times New Roman"/>
              </a:rPr>
              <a:t>for some </a:t>
            </a:r>
            <a:r>
              <a:rPr sz="2600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2600" dirty="0">
                <a:solidFill>
                  <a:srgbClr val="009999"/>
                </a:solidFill>
                <a:latin typeface="Times New Roman"/>
                <a:cs typeface="Times New Roman"/>
              </a:rPr>
              <a:t> &gt;</a:t>
            </a:r>
            <a:r>
              <a:rPr sz="2600" spc="-9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2418143"/>
            <a:ext cx="2882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009999"/>
                </a:solidFill>
                <a:latin typeface="Wingdings"/>
                <a:cs typeface="Wingdings"/>
              </a:rPr>
              <a:t></a:t>
            </a:r>
            <a:endParaRPr sz="2600">
              <a:latin typeface="Wingdings"/>
              <a:cs typeface="Wingding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5863" y="1535420"/>
            <a:ext cx="916305" cy="0"/>
          </a:xfrm>
          <a:custGeom>
            <a:avLst/>
            <a:gdLst/>
            <a:ahLst/>
            <a:cxnLst/>
            <a:rect l="l" t="t" r="r" b="b"/>
            <a:pathLst>
              <a:path w="916305">
                <a:moveTo>
                  <a:pt x="0" y="0"/>
                </a:moveTo>
                <a:lnTo>
                  <a:pt x="915689" y="0"/>
                </a:lnTo>
              </a:path>
            </a:pathLst>
          </a:custGeom>
          <a:ln w="17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19550" y="1182540"/>
            <a:ext cx="13271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 spc="-35" dirty="0">
                <a:latin typeface="Symbol"/>
                <a:cs typeface="Symbol"/>
              </a:rPr>
              <a:t>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3046" y="1535326"/>
            <a:ext cx="748030" cy="527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00" i="1" dirty="0">
                <a:latin typeface="Times New Roman"/>
                <a:cs typeface="Times New Roman"/>
              </a:rPr>
              <a:t>f</a:t>
            </a:r>
            <a:r>
              <a:rPr sz="3300" i="1" spc="-120" dirty="0">
                <a:latin typeface="Times New Roman"/>
                <a:cs typeface="Times New Roman"/>
              </a:rPr>
              <a:t> </a:t>
            </a:r>
            <a:r>
              <a:rPr sz="3300" spc="35" dirty="0">
                <a:latin typeface="Times New Roman"/>
                <a:cs typeface="Times New Roman"/>
              </a:rPr>
              <a:t>(</a:t>
            </a:r>
            <a:r>
              <a:rPr sz="3300" i="1" spc="35" dirty="0">
                <a:latin typeface="Times New Roman"/>
                <a:cs typeface="Times New Roman"/>
              </a:rPr>
              <a:t>n</a:t>
            </a:r>
            <a:r>
              <a:rPr sz="3300" spc="35" dirty="0"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1566" y="751659"/>
            <a:ext cx="843280" cy="527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950" i="1" spc="209" baseline="-26094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lo</a:t>
            </a:r>
            <a:r>
              <a:rPr sz="1900" spc="90" dirty="0">
                <a:latin typeface="Times New Roman"/>
                <a:cs typeface="Times New Roman"/>
              </a:rPr>
              <a:t>g</a:t>
            </a:r>
            <a:r>
              <a:rPr sz="2025" i="1" spc="7" baseline="-20576" dirty="0">
                <a:latin typeface="Times New Roman"/>
                <a:cs typeface="Times New Roman"/>
              </a:rPr>
              <a:t>b</a:t>
            </a:r>
            <a:r>
              <a:rPr sz="2025" i="1" spc="-30" baseline="-20576" dirty="0">
                <a:latin typeface="Times New Roman"/>
                <a:cs typeface="Times New Roman"/>
              </a:rPr>
              <a:t> </a:t>
            </a:r>
            <a:r>
              <a:rPr sz="1900" i="1" spc="5" dirty="0"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00019" y="1208860"/>
            <a:ext cx="1373505" cy="527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20470" algn="l"/>
              </a:tabLst>
            </a:pPr>
            <a:r>
              <a:rPr sz="3300" spc="-5" dirty="0">
                <a:latin typeface="Symbol"/>
                <a:cs typeface="Symbol"/>
              </a:rPr>
              <a:t></a:t>
            </a:r>
            <a:r>
              <a:rPr sz="3300" spc="-110" dirty="0">
                <a:latin typeface="Times New Roman"/>
                <a:cs typeface="Times New Roman"/>
              </a:rPr>
              <a:t> </a:t>
            </a:r>
            <a:r>
              <a:rPr sz="3300" spc="30" dirty="0">
                <a:latin typeface="Symbol"/>
                <a:cs typeface="Symbol"/>
              </a:rPr>
              <a:t></a:t>
            </a:r>
            <a:r>
              <a:rPr sz="3300" spc="75" dirty="0">
                <a:latin typeface="Times New Roman"/>
                <a:cs typeface="Times New Roman"/>
              </a:rPr>
              <a:t>(</a:t>
            </a:r>
            <a:r>
              <a:rPr sz="3300" i="1" spc="-5" dirty="0">
                <a:latin typeface="Times New Roman"/>
                <a:cs typeface="Times New Roman"/>
              </a:rPr>
              <a:t>n	</a:t>
            </a:r>
            <a:r>
              <a:rPr sz="3300" spc="-5" dirty="0"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04427" y="2682413"/>
            <a:ext cx="806450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0" y="0"/>
                </a:moveTo>
                <a:lnTo>
                  <a:pt x="806431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24608" y="2682413"/>
            <a:ext cx="806450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0" y="0"/>
                </a:moveTo>
                <a:lnTo>
                  <a:pt x="806431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939471" y="2395221"/>
            <a:ext cx="14859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94267" y="2372093"/>
            <a:ext cx="120014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i="1" spc="-25" dirty="0">
                <a:latin typeface="Symbol"/>
                <a:cs typeface="Symbol"/>
              </a:rPr>
              <a:t>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07825" y="2372094"/>
            <a:ext cx="24066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30" dirty="0">
                <a:latin typeface="Symbol"/>
                <a:cs typeface="Symbol"/>
              </a:rPr>
              <a:t></a:t>
            </a:r>
            <a:r>
              <a:rPr sz="1750" i="1" spc="-25" dirty="0">
                <a:latin typeface="Symbol"/>
                <a:cs typeface="Symbol"/>
              </a:rPr>
              <a:t>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17601" y="2366331"/>
            <a:ext cx="775970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23545" algn="l"/>
              </a:tabLst>
            </a:pPr>
            <a:r>
              <a:rPr sz="1650" spc="5" dirty="0">
                <a:latin typeface="Times New Roman"/>
                <a:cs typeface="Times New Roman"/>
              </a:rPr>
              <a:t>lo</a:t>
            </a:r>
            <a:r>
              <a:rPr sz="1650" spc="15" dirty="0">
                <a:latin typeface="Times New Roman"/>
                <a:cs typeface="Times New Roman"/>
              </a:rPr>
              <a:t>g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i="1" spc="140" dirty="0">
                <a:latin typeface="Times New Roman"/>
                <a:cs typeface="Times New Roman"/>
              </a:rPr>
              <a:t>a</a:t>
            </a:r>
            <a:r>
              <a:rPr sz="1650" spc="30" dirty="0">
                <a:latin typeface="Symbol"/>
                <a:cs typeface="Symbol"/>
              </a:rPr>
              <a:t></a:t>
            </a:r>
            <a:r>
              <a:rPr sz="1750" i="1" spc="-25" dirty="0">
                <a:latin typeface="Symbol"/>
                <a:cs typeface="Symbol"/>
              </a:rPr>
              <a:t>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02130" y="249238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0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16991" y="2395228"/>
            <a:ext cx="3510279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89355" algn="l"/>
                <a:tab pos="1905000" algn="l"/>
              </a:tabLst>
            </a:pPr>
            <a:r>
              <a:rPr sz="2850" spc="25" dirty="0">
                <a:latin typeface="Symbol"/>
                <a:cs typeface="Symbol"/>
              </a:rPr>
              <a:t></a:t>
            </a:r>
            <a:r>
              <a:rPr sz="2850" spc="-130" dirty="0">
                <a:latin typeface="Times New Roman"/>
                <a:cs typeface="Times New Roman"/>
              </a:rPr>
              <a:t> </a:t>
            </a:r>
            <a:r>
              <a:rPr sz="2850" i="1" spc="75" dirty="0">
                <a:latin typeface="Times New Roman"/>
                <a:cs typeface="Times New Roman"/>
              </a:rPr>
              <a:t>O</a:t>
            </a:r>
            <a:r>
              <a:rPr sz="2850" spc="75" dirty="0">
                <a:latin typeface="Times New Roman"/>
                <a:cs typeface="Times New Roman"/>
              </a:rPr>
              <a:t>(</a:t>
            </a:r>
            <a:r>
              <a:rPr sz="2850" i="1" spc="75" dirty="0">
                <a:latin typeface="Times New Roman"/>
                <a:cs typeface="Times New Roman"/>
              </a:rPr>
              <a:t>n	</a:t>
            </a:r>
            <a:r>
              <a:rPr sz="2850" spc="10" dirty="0">
                <a:latin typeface="Times New Roman"/>
                <a:cs typeface="Times New Roman"/>
              </a:rPr>
              <a:t>)</a:t>
            </a:r>
            <a:r>
              <a:rPr sz="2850" spc="-135" dirty="0">
                <a:latin typeface="Times New Roman"/>
                <a:cs typeface="Times New Roman"/>
              </a:rPr>
              <a:t> </a:t>
            </a:r>
            <a:r>
              <a:rPr sz="2850" spc="50" dirty="0">
                <a:latin typeface="Symbol"/>
                <a:cs typeface="Symbol"/>
              </a:rPr>
              <a:t></a:t>
            </a:r>
            <a:r>
              <a:rPr sz="2850" spc="50" dirty="0">
                <a:latin typeface="Times New Roman"/>
                <a:cs typeface="Times New Roman"/>
              </a:rPr>
              <a:t>	</a:t>
            </a:r>
            <a:r>
              <a:rPr sz="2850" i="1" spc="10" dirty="0">
                <a:latin typeface="Times New Roman"/>
                <a:cs typeface="Times New Roman"/>
              </a:rPr>
              <a:t>f </a:t>
            </a:r>
            <a:r>
              <a:rPr sz="2850" spc="50" dirty="0">
                <a:latin typeface="Times New Roman"/>
                <a:cs typeface="Times New Roman"/>
              </a:rPr>
              <a:t>(</a:t>
            </a:r>
            <a:r>
              <a:rPr sz="2850" i="1" spc="50" dirty="0">
                <a:latin typeface="Times New Roman"/>
                <a:cs typeface="Times New Roman"/>
              </a:rPr>
              <a:t>n</a:t>
            </a:r>
            <a:r>
              <a:rPr sz="2850" spc="50" dirty="0">
                <a:latin typeface="Times New Roman"/>
                <a:cs typeface="Times New Roman"/>
              </a:rPr>
              <a:t>) </a:t>
            </a:r>
            <a:r>
              <a:rPr sz="2850" spc="25" dirty="0">
                <a:latin typeface="Symbol"/>
                <a:cs typeface="Symbol"/>
              </a:rPr>
              <a:t></a:t>
            </a:r>
            <a:r>
              <a:rPr sz="2850" spc="-335" dirty="0">
                <a:latin typeface="Times New Roman"/>
                <a:cs typeface="Times New Roman"/>
              </a:rPr>
              <a:t> </a:t>
            </a:r>
            <a:r>
              <a:rPr sz="2850" i="1" spc="75" dirty="0">
                <a:latin typeface="Times New Roman"/>
                <a:cs typeface="Times New Roman"/>
              </a:rPr>
              <a:t>O</a:t>
            </a:r>
            <a:r>
              <a:rPr sz="2850" spc="75" dirty="0">
                <a:latin typeface="Times New Roman"/>
                <a:cs typeface="Times New Roman"/>
              </a:rPr>
              <a:t>(</a:t>
            </a:r>
            <a:r>
              <a:rPr sz="2850" i="1" spc="75" dirty="0">
                <a:latin typeface="Times New Roman"/>
                <a:cs typeface="Times New Roman"/>
              </a:rPr>
              <a:t>n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37517" y="2512436"/>
            <a:ext cx="74549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75" i="1" spc="225" baseline="-26315" dirty="0">
                <a:latin typeface="Times New Roman"/>
                <a:cs typeface="Times New Roman"/>
              </a:rPr>
              <a:t>n</a:t>
            </a:r>
            <a:r>
              <a:rPr sz="1650" spc="5" dirty="0">
                <a:latin typeface="Times New Roman"/>
                <a:cs typeface="Times New Roman"/>
              </a:rPr>
              <a:t>lo</a:t>
            </a:r>
            <a:r>
              <a:rPr sz="1650" spc="90" dirty="0">
                <a:latin typeface="Times New Roman"/>
                <a:cs typeface="Times New Roman"/>
              </a:rPr>
              <a:t>g</a:t>
            </a:r>
            <a:r>
              <a:rPr sz="1800" i="1" spc="0" baseline="-18518" dirty="0">
                <a:latin typeface="Times New Roman"/>
                <a:cs typeface="Times New Roman"/>
              </a:rPr>
              <a:t>b</a:t>
            </a:r>
            <a:r>
              <a:rPr sz="1800" i="1" spc="-30" baseline="-18518" dirty="0">
                <a:latin typeface="Times New Roman"/>
                <a:cs typeface="Times New Roman"/>
              </a:rPr>
              <a:t> </a:t>
            </a:r>
            <a:r>
              <a:rPr sz="1650" i="1" spc="15" dirty="0">
                <a:latin typeface="Times New Roman"/>
                <a:cs typeface="Times New Roman"/>
              </a:rPr>
              <a:t>a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5703" y="2164803"/>
            <a:ext cx="66103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i="1" spc="10" dirty="0">
                <a:latin typeface="Times New Roman"/>
                <a:cs typeface="Times New Roman"/>
              </a:rPr>
              <a:t>f</a:t>
            </a:r>
            <a:r>
              <a:rPr sz="2850" i="1" spc="-100" dirty="0">
                <a:latin typeface="Times New Roman"/>
                <a:cs typeface="Times New Roman"/>
              </a:rPr>
              <a:t> </a:t>
            </a:r>
            <a:r>
              <a:rPr sz="2850" spc="50" dirty="0">
                <a:latin typeface="Times New Roman"/>
                <a:cs typeface="Times New Roman"/>
              </a:rPr>
              <a:t>(</a:t>
            </a:r>
            <a:r>
              <a:rPr sz="2850" i="1" spc="50" dirty="0">
                <a:latin typeface="Times New Roman"/>
                <a:cs typeface="Times New Roman"/>
              </a:rPr>
              <a:t>n</a:t>
            </a:r>
            <a:r>
              <a:rPr sz="2850" spc="5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96605" y="2395228"/>
            <a:ext cx="1650364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75690" algn="l"/>
              </a:tabLst>
            </a:pPr>
            <a:r>
              <a:rPr sz="2850" spc="25" dirty="0">
                <a:latin typeface="Symbol"/>
                <a:cs typeface="Symbol"/>
              </a:rPr>
              <a:t></a:t>
            </a:r>
            <a:r>
              <a:rPr sz="2850" spc="-80" dirty="0">
                <a:latin typeface="Times New Roman"/>
                <a:cs typeface="Times New Roman"/>
              </a:rPr>
              <a:t> </a:t>
            </a:r>
            <a:r>
              <a:rPr sz="2850" spc="55" dirty="0">
                <a:latin typeface="Symbol"/>
                <a:cs typeface="Symbol"/>
              </a:rPr>
              <a:t></a:t>
            </a:r>
            <a:r>
              <a:rPr sz="2850" spc="55" dirty="0">
                <a:latin typeface="Times New Roman"/>
                <a:cs typeface="Times New Roman"/>
              </a:rPr>
              <a:t>(</a:t>
            </a:r>
            <a:r>
              <a:rPr sz="2850" i="1" spc="55" dirty="0">
                <a:latin typeface="Times New Roman"/>
                <a:cs typeface="Times New Roman"/>
              </a:rPr>
              <a:t>n	</a:t>
            </a:r>
            <a:r>
              <a:rPr sz="2850" spc="10" dirty="0">
                <a:latin typeface="Times New Roman"/>
                <a:cs typeface="Times New Roman"/>
              </a:rPr>
              <a:t>)</a:t>
            </a:r>
            <a:r>
              <a:rPr sz="2850" spc="-220" dirty="0">
                <a:latin typeface="Times New Roman"/>
                <a:cs typeface="Times New Roman"/>
              </a:rPr>
              <a:t> </a:t>
            </a:r>
            <a:r>
              <a:rPr sz="2850" spc="50" dirty="0">
                <a:latin typeface="Symbol"/>
                <a:cs typeface="Symbol"/>
              </a:rPr>
              <a:t>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15317" y="2680891"/>
            <a:ext cx="66103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i="1" spc="10" dirty="0">
                <a:latin typeface="Times New Roman"/>
                <a:cs typeface="Times New Roman"/>
              </a:rPr>
              <a:t>f</a:t>
            </a:r>
            <a:r>
              <a:rPr sz="2850" i="1" spc="-100" dirty="0">
                <a:latin typeface="Times New Roman"/>
                <a:cs typeface="Times New Roman"/>
              </a:rPr>
              <a:t> </a:t>
            </a:r>
            <a:r>
              <a:rPr sz="2850" spc="50" dirty="0">
                <a:latin typeface="Times New Roman"/>
                <a:cs typeface="Times New Roman"/>
              </a:rPr>
              <a:t>(</a:t>
            </a:r>
            <a:r>
              <a:rPr sz="2850" i="1" spc="50" dirty="0">
                <a:latin typeface="Times New Roman"/>
                <a:cs typeface="Times New Roman"/>
              </a:rPr>
              <a:t>n</a:t>
            </a:r>
            <a:r>
              <a:rPr sz="2850" spc="5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17131" y="1995251"/>
            <a:ext cx="74549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75" i="1" spc="209" baseline="-26315" dirty="0">
                <a:latin typeface="Times New Roman"/>
                <a:cs typeface="Times New Roman"/>
              </a:rPr>
              <a:t>n</a:t>
            </a:r>
            <a:r>
              <a:rPr sz="1650" spc="5" dirty="0">
                <a:latin typeface="Times New Roman"/>
                <a:cs typeface="Times New Roman"/>
              </a:rPr>
              <a:t>lo</a:t>
            </a:r>
            <a:r>
              <a:rPr sz="1650" spc="90" dirty="0">
                <a:latin typeface="Times New Roman"/>
                <a:cs typeface="Times New Roman"/>
              </a:rPr>
              <a:t>g</a:t>
            </a:r>
            <a:r>
              <a:rPr sz="1800" i="1" spc="0" baseline="-18518" dirty="0">
                <a:latin typeface="Times New Roman"/>
                <a:cs typeface="Times New Roman"/>
              </a:rPr>
              <a:t>b</a:t>
            </a:r>
            <a:r>
              <a:rPr sz="1800" i="1" spc="-30" baseline="-18518" dirty="0">
                <a:latin typeface="Times New Roman"/>
                <a:cs typeface="Times New Roman"/>
              </a:rPr>
              <a:t> </a:t>
            </a:r>
            <a:r>
              <a:rPr sz="1650" i="1" spc="15" dirty="0">
                <a:latin typeface="Times New Roman"/>
                <a:cs typeface="Times New Roman"/>
              </a:rPr>
              <a:t>a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32151" y="3633323"/>
            <a:ext cx="170180" cy="8369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3185"/>
              </a:lnSpc>
              <a:spcBef>
                <a:spcPts val="114"/>
              </a:spcBef>
            </a:pPr>
            <a:r>
              <a:rPr sz="2950" spc="0" dirty="0">
                <a:latin typeface="Symbol"/>
                <a:cs typeface="Symbol"/>
              </a:rPr>
              <a:t></a:t>
            </a:r>
            <a:endParaRPr sz="2950">
              <a:latin typeface="Symbol"/>
              <a:cs typeface="Symbol"/>
            </a:endParaRPr>
          </a:p>
          <a:p>
            <a:pPr marL="12700">
              <a:lnSpc>
                <a:spcPts val="3185"/>
              </a:lnSpc>
            </a:pPr>
            <a:r>
              <a:rPr sz="2950" spc="0" dirty="0">
                <a:latin typeface="Symbol"/>
                <a:cs typeface="Symbol"/>
              </a:rPr>
              <a:t>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32151" y="3391816"/>
            <a:ext cx="170180" cy="477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0" dirty="0">
                <a:latin typeface="Symbol"/>
                <a:cs typeface="Symbol"/>
              </a:rPr>
              <a:t>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11553" y="3391816"/>
            <a:ext cx="170180" cy="477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0" dirty="0">
                <a:latin typeface="Symbol"/>
                <a:cs typeface="Symbol"/>
              </a:rPr>
              <a:t>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96984" y="3526378"/>
            <a:ext cx="415925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2870" dirty="0">
                <a:latin typeface="Symbol"/>
                <a:cs typeface="Symbol"/>
              </a:rPr>
              <a:t></a:t>
            </a:r>
            <a:endParaRPr sz="44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28880" y="3526378"/>
            <a:ext cx="415925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2875" dirty="0">
                <a:latin typeface="Symbol"/>
                <a:cs typeface="Symbol"/>
              </a:rPr>
              <a:t></a:t>
            </a:r>
            <a:endParaRPr sz="44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36227" y="3401769"/>
            <a:ext cx="368300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i="1" spc="114" dirty="0">
                <a:latin typeface="Times New Roman"/>
                <a:cs typeface="Times New Roman"/>
              </a:rPr>
              <a:t>h</a:t>
            </a:r>
            <a:r>
              <a:rPr sz="1700" spc="-80" dirty="0">
                <a:latin typeface="Symbol"/>
                <a:cs typeface="Symbol"/>
              </a:rPr>
              <a:t></a:t>
            </a:r>
            <a:r>
              <a:rPr sz="1700" spc="10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11553" y="3992383"/>
            <a:ext cx="569595" cy="477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0" dirty="0">
                <a:latin typeface="Symbol"/>
                <a:cs typeface="Symbol"/>
              </a:rPr>
              <a:t></a:t>
            </a:r>
            <a:r>
              <a:rPr sz="2950" spc="-170" dirty="0">
                <a:latin typeface="Times New Roman"/>
                <a:cs typeface="Times New Roman"/>
              </a:rPr>
              <a:t> </a:t>
            </a:r>
            <a:r>
              <a:rPr sz="2550" i="1" spc="112" baseline="1633" dirty="0">
                <a:latin typeface="Times New Roman"/>
                <a:cs typeface="Times New Roman"/>
              </a:rPr>
              <a:t>i</a:t>
            </a:r>
            <a:r>
              <a:rPr sz="2550" spc="112" baseline="1633" dirty="0">
                <a:latin typeface="Symbol"/>
                <a:cs typeface="Symbol"/>
              </a:rPr>
              <a:t></a:t>
            </a:r>
            <a:r>
              <a:rPr sz="2550" spc="112" baseline="1633" dirty="0">
                <a:latin typeface="Times New Roman"/>
                <a:cs typeface="Times New Roman"/>
              </a:rPr>
              <a:t>0</a:t>
            </a:r>
            <a:endParaRPr sz="2550" baseline="1633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58150" y="3615616"/>
            <a:ext cx="8699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i="1" spc="0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67777" y="3401769"/>
            <a:ext cx="368300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i="1" spc="114" dirty="0">
                <a:latin typeface="Times New Roman"/>
                <a:cs typeface="Times New Roman"/>
              </a:rPr>
              <a:t>h</a:t>
            </a:r>
            <a:r>
              <a:rPr sz="1700" spc="-80" dirty="0">
                <a:latin typeface="Symbol"/>
                <a:cs typeface="Symbol"/>
              </a:rPr>
              <a:t></a:t>
            </a:r>
            <a:r>
              <a:rPr sz="1700" spc="10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68656" y="4144410"/>
            <a:ext cx="344170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i="1" spc="135" dirty="0">
                <a:latin typeface="Times New Roman"/>
                <a:cs typeface="Times New Roman"/>
              </a:rPr>
              <a:t>i</a:t>
            </a:r>
            <a:r>
              <a:rPr sz="1700" spc="80" dirty="0">
                <a:latin typeface="Symbol"/>
                <a:cs typeface="Symbol"/>
              </a:rPr>
              <a:t></a:t>
            </a:r>
            <a:r>
              <a:rPr sz="1700" spc="10" dirty="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89481" y="3615616"/>
            <a:ext cx="8699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i="1" spc="0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154297" y="3727515"/>
            <a:ext cx="10413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spc="10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27293" y="3727515"/>
            <a:ext cx="10413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spc="10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50186" y="3627437"/>
            <a:ext cx="1324610" cy="477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i="1" spc="0" dirty="0">
                <a:latin typeface="Times New Roman"/>
                <a:cs typeface="Times New Roman"/>
              </a:rPr>
              <a:t>a </a:t>
            </a:r>
            <a:r>
              <a:rPr sz="2950" spc="35" dirty="0">
                <a:latin typeface="Times New Roman"/>
                <a:cs typeface="Times New Roman"/>
              </a:rPr>
              <a:t>(</a:t>
            </a:r>
            <a:r>
              <a:rPr sz="2950" i="1" spc="35" dirty="0">
                <a:latin typeface="Times New Roman"/>
                <a:cs typeface="Times New Roman"/>
              </a:rPr>
              <a:t>n </a:t>
            </a:r>
            <a:r>
              <a:rPr sz="2950" dirty="0">
                <a:latin typeface="Times New Roman"/>
                <a:cs typeface="Times New Roman"/>
              </a:rPr>
              <a:t>/ </a:t>
            </a:r>
            <a:r>
              <a:rPr sz="2950" i="1" spc="0" dirty="0">
                <a:latin typeface="Times New Roman"/>
                <a:cs typeface="Times New Roman"/>
              </a:rPr>
              <a:t>b</a:t>
            </a:r>
            <a:r>
              <a:rPr sz="2950" i="1" spc="-185" dirty="0">
                <a:latin typeface="Times New Roman"/>
                <a:cs typeface="Times New Roman"/>
              </a:rPr>
              <a:t> </a:t>
            </a:r>
            <a:r>
              <a:rPr sz="2950" spc="0" dirty="0">
                <a:latin typeface="Times New Roman"/>
                <a:cs typeface="Times New Roman"/>
              </a:rPr>
              <a:t>)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87457" y="3393919"/>
            <a:ext cx="894715" cy="76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50" spc="-160" dirty="0">
                <a:latin typeface="Symbol"/>
                <a:cs typeface="Symbol"/>
              </a:rPr>
              <a:t></a:t>
            </a:r>
            <a:r>
              <a:rPr sz="2950" spc="-160" dirty="0">
                <a:latin typeface="Symbol"/>
                <a:cs typeface="Symbol"/>
              </a:rPr>
              <a:t></a:t>
            </a:r>
            <a:r>
              <a:rPr sz="2950" spc="-215" dirty="0">
                <a:latin typeface="Times New Roman"/>
                <a:cs typeface="Times New Roman"/>
              </a:rPr>
              <a:t> </a:t>
            </a:r>
            <a:r>
              <a:rPr sz="2950" i="1" spc="15" dirty="0">
                <a:latin typeface="Times New Roman"/>
                <a:cs typeface="Times New Roman"/>
              </a:rPr>
              <a:t>O</a:t>
            </a:r>
            <a:r>
              <a:rPr sz="2950" spc="15" dirty="0">
                <a:latin typeface="Symbol"/>
                <a:cs typeface="Symbol"/>
              </a:rPr>
              <a:t>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81894" y="3388033"/>
            <a:ext cx="1665605" cy="76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i="1" spc="0" dirty="0">
                <a:latin typeface="Times New Roman"/>
                <a:cs typeface="Times New Roman"/>
              </a:rPr>
              <a:t>a </a:t>
            </a:r>
            <a:r>
              <a:rPr sz="2950" i="1" spc="-180" dirty="0">
                <a:latin typeface="Times New Roman"/>
                <a:cs typeface="Times New Roman"/>
              </a:rPr>
              <a:t>O</a:t>
            </a:r>
            <a:r>
              <a:rPr sz="4850" spc="-180" dirty="0">
                <a:latin typeface="Symbol"/>
                <a:cs typeface="Symbol"/>
              </a:rPr>
              <a:t></a:t>
            </a:r>
            <a:r>
              <a:rPr sz="2950" spc="-180" dirty="0">
                <a:latin typeface="Times New Roman"/>
                <a:cs typeface="Times New Roman"/>
              </a:rPr>
              <a:t>(</a:t>
            </a:r>
            <a:r>
              <a:rPr sz="2950" i="1" spc="-180" dirty="0">
                <a:latin typeface="Times New Roman"/>
                <a:cs typeface="Times New Roman"/>
              </a:rPr>
              <a:t>n </a:t>
            </a:r>
            <a:r>
              <a:rPr sz="2950" dirty="0">
                <a:latin typeface="Times New Roman"/>
                <a:cs typeface="Times New Roman"/>
              </a:rPr>
              <a:t>/ </a:t>
            </a:r>
            <a:r>
              <a:rPr sz="2950" i="1" spc="0" dirty="0">
                <a:latin typeface="Times New Roman"/>
                <a:cs typeface="Times New Roman"/>
              </a:rPr>
              <a:t>b</a:t>
            </a:r>
            <a:r>
              <a:rPr sz="2950" i="1" spc="-235" dirty="0">
                <a:latin typeface="Times New Roman"/>
                <a:cs typeface="Times New Roman"/>
              </a:rPr>
              <a:t> </a:t>
            </a:r>
            <a:r>
              <a:rPr sz="2950" spc="0" dirty="0">
                <a:latin typeface="Times New Roman"/>
                <a:cs typeface="Times New Roman"/>
              </a:rPr>
              <a:t>)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4540" y="3629384"/>
            <a:ext cx="1405255" cy="477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26084" indent="-413384">
              <a:lnSpc>
                <a:spcPct val="100000"/>
              </a:lnSpc>
              <a:spcBef>
                <a:spcPts val="114"/>
              </a:spcBef>
              <a:buClr>
                <a:srgbClr val="009999"/>
              </a:buClr>
              <a:buSzPct val="88135"/>
              <a:buFont typeface="Wingdings"/>
              <a:buChar char=""/>
              <a:tabLst>
                <a:tab pos="425450" algn="l"/>
                <a:tab pos="426720" algn="l"/>
              </a:tabLst>
            </a:pPr>
            <a:r>
              <a:rPr sz="2950" i="1" spc="80" dirty="0">
                <a:latin typeface="Times New Roman"/>
                <a:cs typeface="Times New Roman"/>
              </a:rPr>
              <a:t>g</a:t>
            </a:r>
            <a:r>
              <a:rPr sz="2950" spc="80" dirty="0">
                <a:latin typeface="Times New Roman"/>
                <a:cs typeface="Times New Roman"/>
              </a:rPr>
              <a:t>(</a:t>
            </a:r>
            <a:r>
              <a:rPr sz="2950" i="1" spc="80" dirty="0">
                <a:latin typeface="Times New Roman"/>
                <a:cs typeface="Times New Roman"/>
              </a:rPr>
              <a:t>n</a:t>
            </a:r>
            <a:r>
              <a:rPr sz="2950" spc="80" dirty="0">
                <a:latin typeface="Times New Roman"/>
                <a:cs typeface="Times New Roman"/>
              </a:rPr>
              <a:t>)</a:t>
            </a:r>
            <a:r>
              <a:rPr sz="2950" spc="-110" dirty="0">
                <a:latin typeface="Times New Roman"/>
                <a:cs typeface="Times New Roman"/>
              </a:rPr>
              <a:t> </a:t>
            </a:r>
            <a:r>
              <a:rPr sz="2950" spc="0" dirty="0">
                <a:latin typeface="Symbol"/>
                <a:cs typeface="Symbol"/>
              </a:rPr>
              <a:t>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12580" y="3603730"/>
            <a:ext cx="1042669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63525" algn="l"/>
                <a:tab pos="683260" algn="l"/>
              </a:tabLst>
            </a:pPr>
            <a:r>
              <a:rPr sz="1700" i="1" spc="0" dirty="0">
                <a:latin typeface="Times New Roman"/>
                <a:cs typeface="Times New Roman"/>
              </a:rPr>
              <a:t>i	</a:t>
            </a:r>
            <a:r>
              <a:rPr sz="2550" spc="0" baseline="1633" dirty="0">
                <a:latin typeface="Times New Roman"/>
                <a:cs typeface="Times New Roman"/>
              </a:rPr>
              <a:t>lo</a:t>
            </a:r>
            <a:r>
              <a:rPr sz="2550" spc="15" baseline="1633" dirty="0">
                <a:latin typeface="Times New Roman"/>
                <a:cs typeface="Times New Roman"/>
              </a:rPr>
              <a:t>g</a:t>
            </a:r>
            <a:r>
              <a:rPr sz="2550" baseline="1633" dirty="0">
                <a:latin typeface="Times New Roman"/>
                <a:cs typeface="Times New Roman"/>
              </a:rPr>
              <a:t>	</a:t>
            </a:r>
            <a:r>
              <a:rPr sz="2550" i="1" spc="209" baseline="1633" dirty="0">
                <a:latin typeface="Times New Roman"/>
                <a:cs typeface="Times New Roman"/>
              </a:rPr>
              <a:t>a</a:t>
            </a:r>
            <a:r>
              <a:rPr sz="2550" spc="37" baseline="1633" dirty="0">
                <a:latin typeface="Symbol"/>
                <a:cs typeface="Symbol"/>
              </a:rPr>
              <a:t></a:t>
            </a:r>
            <a:r>
              <a:rPr sz="2700" i="1" spc="-52" baseline="1543" dirty="0">
                <a:latin typeface="Symbol"/>
                <a:cs typeface="Symbol"/>
              </a:rPr>
              <a:t></a:t>
            </a:r>
            <a:endParaRPr sz="2700" baseline="1543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85419" y="3603730"/>
            <a:ext cx="1042669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64160" algn="l"/>
                <a:tab pos="683260" algn="l"/>
              </a:tabLst>
            </a:pPr>
            <a:r>
              <a:rPr sz="1700" i="1" spc="0" dirty="0">
                <a:latin typeface="Times New Roman"/>
                <a:cs typeface="Times New Roman"/>
              </a:rPr>
              <a:t>i	</a:t>
            </a:r>
            <a:r>
              <a:rPr sz="2550" spc="0" baseline="1633" dirty="0">
                <a:latin typeface="Times New Roman"/>
                <a:cs typeface="Times New Roman"/>
              </a:rPr>
              <a:t>lo</a:t>
            </a:r>
            <a:r>
              <a:rPr sz="2550" spc="15" baseline="1633" dirty="0">
                <a:latin typeface="Times New Roman"/>
                <a:cs typeface="Times New Roman"/>
              </a:rPr>
              <a:t>g</a:t>
            </a:r>
            <a:r>
              <a:rPr sz="2550" baseline="1633" dirty="0">
                <a:latin typeface="Times New Roman"/>
                <a:cs typeface="Times New Roman"/>
              </a:rPr>
              <a:t>	</a:t>
            </a:r>
            <a:r>
              <a:rPr sz="2550" i="1" spc="209" baseline="1633" dirty="0">
                <a:latin typeface="Times New Roman"/>
                <a:cs typeface="Times New Roman"/>
              </a:rPr>
              <a:t>a</a:t>
            </a:r>
            <a:r>
              <a:rPr sz="2550" spc="37" baseline="1633" dirty="0">
                <a:latin typeface="Symbol"/>
                <a:cs typeface="Symbol"/>
              </a:rPr>
              <a:t></a:t>
            </a:r>
            <a:r>
              <a:rPr sz="2700" i="1" spc="-52" baseline="1543" dirty="0">
                <a:latin typeface="Symbol"/>
                <a:cs typeface="Symbol"/>
              </a:rPr>
              <a:t></a:t>
            </a:r>
            <a:endParaRPr sz="2700" baseline="1543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66511" y="4967485"/>
            <a:ext cx="227329" cy="1146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415"/>
              </a:lnSpc>
              <a:spcBef>
                <a:spcPts val="100"/>
              </a:spcBef>
            </a:pPr>
            <a:r>
              <a:rPr sz="4100" spc="10" dirty="0">
                <a:latin typeface="Symbol"/>
                <a:cs typeface="Symbol"/>
              </a:rPr>
              <a:t></a:t>
            </a:r>
            <a:endParaRPr sz="4100">
              <a:latin typeface="Symbol"/>
              <a:cs typeface="Symbol"/>
            </a:endParaRPr>
          </a:p>
          <a:p>
            <a:pPr marL="12700">
              <a:lnSpc>
                <a:spcPts val="4415"/>
              </a:lnSpc>
            </a:pPr>
            <a:r>
              <a:rPr sz="4100" spc="10" dirty="0">
                <a:latin typeface="Symbol"/>
                <a:cs typeface="Symbol"/>
              </a:rPr>
              <a:t>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66511" y="4633716"/>
            <a:ext cx="227329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10" dirty="0">
                <a:latin typeface="Symbol"/>
                <a:cs typeface="Symbol"/>
              </a:rPr>
              <a:t>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63066" y="4633716"/>
            <a:ext cx="227329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10" dirty="0">
                <a:latin typeface="Symbol"/>
                <a:cs typeface="Symbol"/>
              </a:rPr>
              <a:t>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742463" y="5673818"/>
            <a:ext cx="469265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i="1" spc="185" dirty="0">
                <a:latin typeface="Times New Roman"/>
                <a:cs typeface="Times New Roman"/>
              </a:rPr>
              <a:t>i</a:t>
            </a:r>
            <a:r>
              <a:rPr sz="2400" spc="95" dirty="0">
                <a:latin typeface="Symbol"/>
                <a:cs typeface="Symbol"/>
              </a:rPr>
              <a:t></a:t>
            </a:r>
            <a:r>
              <a:rPr sz="2400" spc="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896917" y="4934813"/>
            <a:ext cx="885825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18820" algn="l"/>
              </a:tabLst>
            </a:pP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-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22970" y="5097664"/>
            <a:ext cx="13525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spc="5" dirty="0">
                <a:latin typeface="Times New Roman"/>
                <a:cs typeface="Times New Roman"/>
              </a:rPr>
              <a:t>b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917187" y="5097664"/>
            <a:ext cx="13525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spc="5" dirty="0">
                <a:latin typeface="Times New Roman"/>
                <a:cs typeface="Times New Roman"/>
              </a:rPr>
              <a:t>b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86482" y="4699002"/>
            <a:ext cx="221742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9580" algn="l"/>
              </a:tabLst>
            </a:pPr>
            <a:r>
              <a:rPr sz="9225" spc="52" baseline="-8581" dirty="0">
                <a:latin typeface="Symbol"/>
                <a:cs typeface="Symbol"/>
              </a:rPr>
              <a:t></a:t>
            </a:r>
            <a:r>
              <a:rPr sz="9225" spc="-1485" baseline="-8581" dirty="0">
                <a:latin typeface="Times New Roman"/>
                <a:cs typeface="Times New Roman"/>
              </a:rPr>
              <a:t> </a:t>
            </a:r>
            <a:r>
              <a:rPr sz="4100" i="1" spc="10" dirty="0">
                <a:latin typeface="Times New Roman"/>
                <a:cs typeface="Times New Roman"/>
              </a:rPr>
              <a:t>a</a:t>
            </a:r>
            <a:r>
              <a:rPr sz="4100" i="1" spc="15" dirty="0">
                <a:latin typeface="Times New Roman"/>
                <a:cs typeface="Times New Roman"/>
              </a:rPr>
              <a:t> </a:t>
            </a:r>
            <a:r>
              <a:rPr sz="4100" i="1" spc="10" dirty="0">
                <a:latin typeface="Times New Roman"/>
                <a:cs typeface="Times New Roman"/>
              </a:rPr>
              <a:t>b	</a:t>
            </a:r>
            <a:r>
              <a:rPr sz="4100" spc="5" dirty="0">
                <a:latin typeface="Times New Roman"/>
                <a:cs typeface="Times New Roman"/>
              </a:rPr>
              <a:t>/</a:t>
            </a:r>
            <a:r>
              <a:rPr sz="4100" spc="-515" dirty="0">
                <a:latin typeface="Times New Roman"/>
                <a:cs typeface="Times New Roman"/>
              </a:rPr>
              <a:t> </a:t>
            </a:r>
            <a:r>
              <a:rPr sz="4100" i="1" spc="10" dirty="0">
                <a:latin typeface="Times New Roman"/>
                <a:cs typeface="Times New Roman"/>
              </a:rPr>
              <a:t>b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64540" y="4967485"/>
            <a:ext cx="1749425" cy="1146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indent="-417830">
              <a:lnSpc>
                <a:spcPts val="4415"/>
              </a:lnSpc>
              <a:spcBef>
                <a:spcPts val="100"/>
              </a:spcBef>
              <a:buClr>
                <a:srgbClr val="009999"/>
              </a:buClr>
              <a:buSzPct val="63414"/>
              <a:buFont typeface="Wingdings"/>
              <a:buChar char=""/>
              <a:tabLst>
                <a:tab pos="431165" algn="l"/>
              </a:tabLst>
            </a:pPr>
            <a:r>
              <a:rPr sz="4100" spc="15" dirty="0">
                <a:latin typeface="Symbol"/>
                <a:cs typeface="Symbol"/>
              </a:rPr>
              <a:t></a:t>
            </a:r>
            <a:r>
              <a:rPr sz="4100" spc="15" dirty="0">
                <a:latin typeface="Times New Roman"/>
                <a:cs typeface="Times New Roman"/>
              </a:rPr>
              <a:t> </a:t>
            </a:r>
            <a:r>
              <a:rPr sz="4100" i="1" spc="40" dirty="0">
                <a:latin typeface="Times New Roman"/>
                <a:cs typeface="Times New Roman"/>
              </a:rPr>
              <a:t>O</a:t>
            </a:r>
            <a:r>
              <a:rPr sz="4100" spc="40" dirty="0">
                <a:latin typeface="Symbol"/>
                <a:cs typeface="Symbol"/>
              </a:rPr>
              <a:t></a:t>
            </a:r>
            <a:r>
              <a:rPr sz="4100" spc="-855" dirty="0">
                <a:latin typeface="Times New Roman"/>
                <a:cs typeface="Times New Roman"/>
              </a:rPr>
              <a:t> </a:t>
            </a:r>
            <a:r>
              <a:rPr sz="4100" i="1" spc="10" dirty="0">
                <a:latin typeface="Times New Roman"/>
                <a:cs typeface="Times New Roman"/>
              </a:rPr>
              <a:t>n</a:t>
            </a:r>
            <a:endParaRPr sz="4100">
              <a:latin typeface="Times New Roman"/>
              <a:cs typeface="Times New Roman"/>
            </a:endParaRPr>
          </a:p>
          <a:p>
            <a:pPr marR="328295" algn="r">
              <a:lnSpc>
                <a:spcPts val="4415"/>
              </a:lnSpc>
            </a:pPr>
            <a:r>
              <a:rPr sz="4100" spc="10" dirty="0">
                <a:latin typeface="Symbol"/>
                <a:cs typeface="Symbol"/>
              </a:rPr>
              <a:t>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08722" y="4926277"/>
            <a:ext cx="63436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9415" algn="l"/>
              </a:tabLst>
            </a:pPr>
            <a:r>
              <a:rPr sz="2400" i="1" dirty="0">
                <a:latin typeface="Times New Roman"/>
                <a:cs typeface="Times New Roman"/>
              </a:rPr>
              <a:t>i	</a:t>
            </a:r>
            <a:r>
              <a:rPr sz="2400" i="1" spc="5" dirty="0">
                <a:latin typeface="Times New Roman"/>
                <a:cs typeface="Times New Roman"/>
              </a:rPr>
              <a:t>i</a:t>
            </a:r>
            <a:r>
              <a:rPr sz="2500" i="1" spc="-40" dirty="0">
                <a:latin typeface="Symbol"/>
                <a:cs typeface="Symbol"/>
              </a:rPr>
              <a:t>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511765" y="4647473"/>
            <a:ext cx="1732914" cy="680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ts val="2520"/>
              </a:lnSpc>
              <a:spcBef>
                <a:spcPts val="90"/>
              </a:spcBef>
            </a:pPr>
            <a:r>
              <a:rPr sz="2400" i="1" spc="150" dirty="0">
                <a:latin typeface="Times New Roman"/>
                <a:cs typeface="Times New Roman"/>
              </a:rPr>
              <a:t>h</a:t>
            </a:r>
            <a:r>
              <a:rPr sz="2400" spc="-125" dirty="0">
                <a:latin typeface="Symbol"/>
                <a:cs typeface="Symbol"/>
              </a:rPr>
              <a:t></a:t>
            </a:r>
            <a:r>
              <a:rPr sz="2400" spc="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  <a:tabLst>
                <a:tab pos="597535" algn="l"/>
              </a:tabLst>
            </a:pPr>
            <a:r>
              <a:rPr sz="2400" dirty="0">
                <a:latin typeface="Times New Roman"/>
                <a:cs typeface="Times New Roman"/>
              </a:rPr>
              <a:t>log	</a:t>
            </a:r>
            <a:r>
              <a:rPr sz="2400" i="1" spc="50" dirty="0">
                <a:latin typeface="Times New Roman"/>
                <a:cs typeface="Times New Roman"/>
              </a:rPr>
              <a:t>a</a:t>
            </a:r>
            <a:r>
              <a:rPr sz="2400" spc="50" dirty="0">
                <a:latin typeface="Symbol"/>
                <a:cs typeface="Symbol"/>
              </a:rPr>
              <a:t></a:t>
            </a:r>
            <a:r>
              <a:rPr sz="2500" i="1" spc="50" dirty="0">
                <a:latin typeface="Symbol"/>
                <a:cs typeface="Symbol"/>
              </a:rPr>
              <a:t></a:t>
            </a:r>
            <a:endParaRPr sz="250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32570" y="2945002"/>
            <a:ext cx="58915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= An </a:t>
            </a:r>
            <a:r>
              <a:rPr sz="2600" spc="-5" dirty="0">
                <a:latin typeface="Times New Roman"/>
                <a:cs typeface="Times New Roman"/>
              </a:rPr>
              <a:t>increasing geometric series since </a:t>
            </a:r>
            <a:r>
              <a:rPr sz="2600" dirty="0">
                <a:solidFill>
                  <a:srgbClr val="009999"/>
                </a:solidFill>
                <a:latin typeface="Times New Roman"/>
                <a:cs typeface="Times New Roman"/>
              </a:rPr>
              <a:t>b &gt;</a:t>
            </a:r>
            <a:r>
              <a:rPr sz="2600" spc="-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8421" y="2015758"/>
            <a:ext cx="1036319" cy="0"/>
          </a:xfrm>
          <a:custGeom>
            <a:avLst/>
            <a:gdLst/>
            <a:ahLst/>
            <a:cxnLst/>
            <a:rect l="l" t="t" r="r" b="b"/>
            <a:pathLst>
              <a:path w="1036319">
                <a:moveTo>
                  <a:pt x="0" y="0"/>
                </a:moveTo>
                <a:lnTo>
                  <a:pt x="1036188" y="0"/>
                </a:lnTo>
              </a:path>
            </a:pathLst>
          </a:custGeom>
          <a:ln w="18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23462" y="2015757"/>
            <a:ext cx="1377315" cy="0"/>
          </a:xfrm>
          <a:custGeom>
            <a:avLst/>
            <a:gdLst/>
            <a:ahLst/>
            <a:cxnLst/>
            <a:rect l="l" t="t" r="r" b="b"/>
            <a:pathLst>
              <a:path w="1377314">
                <a:moveTo>
                  <a:pt x="0" y="0"/>
                </a:moveTo>
                <a:lnTo>
                  <a:pt x="1377039" y="0"/>
                </a:lnTo>
              </a:path>
            </a:pathLst>
          </a:custGeom>
          <a:ln w="18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09353" y="2015757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051" y="0"/>
                </a:lnTo>
              </a:path>
            </a:pathLst>
          </a:custGeom>
          <a:ln w="18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01739" y="2274690"/>
            <a:ext cx="393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150" dirty="0">
                <a:latin typeface="Times New Roman"/>
                <a:cs typeface="Times New Roman"/>
              </a:rPr>
              <a:t>i</a:t>
            </a:r>
            <a:r>
              <a:rPr sz="2000" spc="75" dirty="0">
                <a:latin typeface="Symbol"/>
                <a:cs typeface="Symbol"/>
              </a:rPr>
              <a:t></a:t>
            </a:r>
            <a:r>
              <a:rPr sz="200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3928" y="1415232"/>
            <a:ext cx="47942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>
              <a:lnSpc>
                <a:spcPts val="1764"/>
              </a:lnSpc>
              <a:spcBef>
                <a:spcPts val="100"/>
              </a:spcBef>
            </a:pPr>
            <a:r>
              <a:rPr sz="2000" i="1" spc="0" dirty="0">
                <a:latin typeface="Times New Roman"/>
                <a:cs typeface="Times New Roman"/>
              </a:rPr>
              <a:t>h</a:t>
            </a:r>
            <a:r>
              <a:rPr sz="2000" spc="0" dirty="0">
                <a:latin typeface="Symbol"/>
                <a:cs typeface="Symbol"/>
              </a:rPr>
              <a:t></a:t>
            </a:r>
            <a:r>
              <a:rPr sz="2000" spc="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5545"/>
              </a:lnSpc>
            </a:pPr>
            <a:r>
              <a:rPr sz="5150" spc="-3320" dirty="0">
                <a:latin typeface="Symbol"/>
                <a:cs typeface="Symbol"/>
              </a:rPr>
              <a:t></a:t>
            </a:r>
            <a:endParaRPr sz="51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69682" y="1821606"/>
            <a:ext cx="337185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i="1" spc="277" baseline="-25326" dirty="0">
                <a:latin typeface="Times New Roman"/>
                <a:cs typeface="Times New Roman"/>
              </a:rPr>
              <a:t>a</a:t>
            </a:r>
            <a:r>
              <a:rPr sz="2000" i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7845" y="1415232"/>
            <a:ext cx="1199515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10" algn="ctr">
              <a:lnSpc>
                <a:spcPts val="1370"/>
              </a:lnSpc>
              <a:spcBef>
                <a:spcPts val="100"/>
              </a:spcBef>
            </a:pPr>
            <a:r>
              <a:rPr sz="2000" i="1" spc="0" dirty="0">
                <a:latin typeface="Times New Roman"/>
                <a:cs typeface="Times New Roman"/>
              </a:rPr>
              <a:t>h</a:t>
            </a:r>
            <a:r>
              <a:rPr sz="2000" spc="0" dirty="0">
                <a:latin typeface="Symbol"/>
                <a:cs typeface="Symbol"/>
              </a:rPr>
              <a:t></a:t>
            </a:r>
            <a:r>
              <a:rPr sz="2000" spc="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ts val="5150"/>
              </a:lnSpc>
            </a:pPr>
            <a:r>
              <a:rPr sz="3400" spc="10" dirty="0">
                <a:latin typeface="Symbol"/>
                <a:cs typeface="Symbol"/>
              </a:rPr>
              <a:t></a:t>
            </a:r>
            <a:r>
              <a:rPr sz="3400" spc="-375" dirty="0">
                <a:latin typeface="Times New Roman"/>
                <a:cs typeface="Times New Roman"/>
              </a:rPr>
              <a:t> </a:t>
            </a:r>
            <a:r>
              <a:rPr sz="7725" baseline="-8629" dirty="0">
                <a:latin typeface="Symbol"/>
                <a:cs typeface="Symbol"/>
              </a:rPr>
              <a:t></a:t>
            </a:r>
            <a:r>
              <a:rPr sz="7725" spc="-1289" baseline="-8629" dirty="0">
                <a:latin typeface="Times New Roman"/>
                <a:cs typeface="Times New Roman"/>
              </a:rPr>
              <a:t> </a:t>
            </a:r>
            <a:r>
              <a:rPr sz="3400" i="1" spc="85" dirty="0">
                <a:latin typeface="Times New Roman"/>
                <a:cs typeface="Times New Roman"/>
              </a:rPr>
              <a:t>a</a:t>
            </a:r>
            <a:r>
              <a:rPr sz="3000" i="1" spc="127" baseline="43055" dirty="0">
                <a:latin typeface="Times New Roman"/>
                <a:cs typeface="Times New Roman"/>
              </a:rPr>
              <a:t>i</a:t>
            </a:r>
            <a:endParaRPr sz="3000" baseline="4305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0457" y="1822623"/>
            <a:ext cx="425958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965450" algn="l"/>
              </a:tabLst>
            </a:pPr>
            <a:r>
              <a:rPr sz="3000" i="1" spc="225" baseline="-59722" dirty="0">
                <a:latin typeface="Times New Roman"/>
                <a:cs typeface="Times New Roman"/>
              </a:rPr>
              <a:t>i</a:t>
            </a:r>
            <a:r>
              <a:rPr sz="3000" spc="112" baseline="-59722" dirty="0">
                <a:latin typeface="Symbol"/>
                <a:cs typeface="Symbol"/>
              </a:rPr>
              <a:t></a:t>
            </a:r>
            <a:r>
              <a:rPr sz="3000" baseline="-59722" dirty="0">
                <a:latin typeface="Times New Roman"/>
                <a:cs typeface="Times New Roman"/>
              </a:rPr>
              <a:t>0</a:t>
            </a:r>
            <a:r>
              <a:rPr sz="3000" spc="157" baseline="-59722" dirty="0">
                <a:latin typeface="Times New Roman"/>
                <a:cs typeface="Times New Roman"/>
              </a:rPr>
              <a:t> </a:t>
            </a:r>
            <a:r>
              <a:rPr sz="5100" i="1" spc="187" baseline="-25326" dirty="0">
                <a:latin typeface="Times New Roman"/>
                <a:cs typeface="Times New Roman"/>
              </a:rPr>
              <a:t>b</a:t>
            </a:r>
            <a:r>
              <a:rPr sz="3000" i="1" baseline="1388" dirty="0">
                <a:latin typeface="Times New Roman"/>
                <a:cs typeface="Times New Roman"/>
              </a:rPr>
              <a:t>i</a:t>
            </a:r>
            <a:r>
              <a:rPr sz="3000" i="1" spc="-405" baseline="1388" dirty="0">
                <a:latin typeface="Times New Roman"/>
                <a:cs typeface="Times New Roman"/>
              </a:rPr>
              <a:t> </a:t>
            </a:r>
            <a:r>
              <a:rPr sz="3000" spc="-7" baseline="1388" dirty="0">
                <a:latin typeface="Times New Roman"/>
                <a:cs typeface="Times New Roman"/>
              </a:rPr>
              <a:t>lo</a:t>
            </a:r>
            <a:r>
              <a:rPr sz="3000" spc="127" baseline="1388" dirty="0">
                <a:latin typeface="Times New Roman"/>
                <a:cs typeface="Times New Roman"/>
              </a:rPr>
              <a:t>g</a:t>
            </a:r>
            <a:r>
              <a:rPr sz="2100" i="1" spc="15" baseline="-17857" dirty="0">
                <a:latin typeface="Times New Roman"/>
                <a:cs typeface="Times New Roman"/>
              </a:rPr>
              <a:t>b</a:t>
            </a:r>
            <a:r>
              <a:rPr sz="2100" i="1" spc="-30" baseline="-17857" dirty="0">
                <a:latin typeface="Times New Roman"/>
                <a:cs typeface="Times New Roman"/>
              </a:rPr>
              <a:t> </a:t>
            </a:r>
            <a:r>
              <a:rPr sz="3000" i="1" baseline="1388" dirty="0">
                <a:latin typeface="Times New Roman"/>
                <a:cs typeface="Times New Roman"/>
              </a:rPr>
              <a:t>a	</a:t>
            </a:r>
            <a:r>
              <a:rPr sz="5100" spc="-7" baseline="-25326" dirty="0">
                <a:latin typeface="Times New Roman"/>
                <a:cs typeface="Times New Roman"/>
              </a:rPr>
              <a:t>(</a:t>
            </a:r>
            <a:r>
              <a:rPr sz="5100" i="1" spc="232" baseline="-25326" dirty="0">
                <a:latin typeface="Times New Roman"/>
                <a:cs typeface="Times New Roman"/>
              </a:rPr>
              <a:t>b</a:t>
            </a:r>
            <a:r>
              <a:rPr sz="3000" spc="-7" baseline="1388" dirty="0">
                <a:latin typeface="Times New Roman"/>
                <a:cs typeface="Times New Roman"/>
              </a:rPr>
              <a:t>lo</a:t>
            </a:r>
            <a:r>
              <a:rPr sz="3000" spc="127" baseline="1388" dirty="0">
                <a:latin typeface="Times New Roman"/>
                <a:cs typeface="Times New Roman"/>
              </a:rPr>
              <a:t>g</a:t>
            </a:r>
            <a:r>
              <a:rPr sz="2100" i="1" spc="15" baseline="-17857" dirty="0">
                <a:latin typeface="Times New Roman"/>
                <a:cs typeface="Times New Roman"/>
              </a:rPr>
              <a:t>b</a:t>
            </a:r>
            <a:r>
              <a:rPr sz="2100" i="1" spc="-30" baseline="-17857" dirty="0">
                <a:latin typeface="Times New Roman"/>
                <a:cs typeface="Times New Roman"/>
              </a:rPr>
              <a:t> </a:t>
            </a:r>
            <a:r>
              <a:rPr sz="3000" i="1" baseline="1388" dirty="0">
                <a:latin typeface="Times New Roman"/>
                <a:cs typeface="Times New Roman"/>
              </a:rPr>
              <a:t>a</a:t>
            </a:r>
            <a:r>
              <a:rPr sz="3000" i="1" spc="-359" baseline="1388" dirty="0">
                <a:latin typeface="Times New Roman"/>
                <a:cs typeface="Times New Roman"/>
              </a:rPr>
              <a:t> </a:t>
            </a:r>
            <a:r>
              <a:rPr sz="5100" spc="165" baseline="-25326" dirty="0">
                <a:latin typeface="Times New Roman"/>
                <a:cs typeface="Times New Roman"/>
              </a:rPr>
              <a:t>)</a:t>
            </a:r>
            <a:r>
              <a:rPr sz="2000" i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03593" y="1401447"/>
            <a:ext cx="3590290" cy="1203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50670">
              <a:lnSpc>
                <a:spcPts val="1480"/>
              </a:lnSpc>
              <a:spcBef>
                <a:spcPts val="110"/>
              </a:spcBef>
              <a:tabLst>
                <a:tab pos="2305050" algn="l"/>
              </a:tabLst>
            </a:pPr>
            <a:r>
              <a:rPr sz="3150" i="1" spc="-37" baseline="5291" dirty="0">
                <a:latin typeface="Symbol"/>
                <a:cs typeface="Symbol"/>
              </a:rPr>
              <a:t></a:t>
            </a:r>
            <a:r>
              <a:rPr sz="3000" i="1" spc="-37" baseline="5555" dirty="0">
                <a:latin typeface="Times New Roman"/>
                <a:cs typeface="Times New Roman"/>
              </a:rPr>
              <a:t>i	</a:t>
            </a:r>
            <a:r>
              <a:rPr sz="2000" i="1" spc="0" dirty="0">
                <a:latin typeface="Times New Roman"/>
                <a:cs typeface="Times New Roman"/>
              </a:rPr>
              <a:t>h</a:t>
            </a:r>
            <a:r>
              <a:rPr sz="2000" spc="0" dirty="0">
                <a:latin typeface="Symbol"/>
                <a:cs typeface="Symbol"/>
              </a:rPr>
              <a:t></a:t>
            </a:r>
            <a:r>
              <a:rPr sz="2000" spc="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5140"/>
              </a:lnSpc>
              <a:tabLst>
                <a:tab pos="1922145" algn="l"/>
              </a:tabLst>
            </a:pPr>
            <a:r>
              <a:rPr sz="3400" spc="10" dirty="0">
                <a:latin typeface="Symbol"/>
                <a:cs typeface="Symbol"/>
              </a:rPr>
              <a:t></a:t>
            </a:r>
            <a:r>
              <a:rPr sz="3400" spc="-335" dirty="0">
                <a:latin typeface="Times New Roman"/>
                <a:cs typeface="Times New Roman"/>
              </a:rPr>
              <a:t> </a:t>
            </a:r>
            <a:r>
              <a:rPr sz="7725" baseline="-8629" dirty="0">
                <a:latin typeface="Symbol"/>
                <a:cs typeface="Symbol"/>
              </a:rPr>
              <a:t></a:t>
            </a:r>
            <a:r>
              <a:rPr sz="7725" spc="-1245" baseline="-8629" dirty="0">
                <a:latin typeface="Times New Roman"/>
                <a:cs typeface="Times New Roman"/>
              </a:rPr>
              <a:t> </a:t>
            </a:r>
            <a:r>
              <a:rPr sz="3400" i="1" spc="185" dirty="0">
                <a:latin typeface="Times New Roman"/>
                <a:cs typeface="Times New Roman"/>
              </a:rPr>
              <a:t>a</a:t>
            </a:r>
            <a:r>
              <a:rPr sz="3000" i="1" baseline="43055" dirty="0">
                <a:latin typeface="Times New Roman"/>
                <a:cs typeface="Times New Roman"/>
              </a:rPr>
              <a:t>i</a:t>
            </a:r>
            <a:r>
              <a:rPr sz="3000" i="1" spc="172" baseline="43055" dirty="0">
                <a:latin typeface="Times New Roman"/>
                <a:cs typeface="Times New Roman"/>
              </a:rPr>
              <a:t> </a:t>
            </a:r>
            <a:r>
              <a:rPr sz="5100" i="1" spc="15" baseline="35130" dirty="0">
                <a:latin typeface="Times New Roman"/>
                <a:cs typeface="Times New Roman"/>
              </a:rPr>
              <a:t>b</a:t>
            </a:r>
            <a:r>
              <a:rPr sz="5100" i="1" baseline="35130" dirty="0">
                <a:latin typeface="Times New Roman"/>
                <a:cs typeface="Times New Roman"/>
              </a:rPr>
              <a:t>	</a:t>
            </a:r>
            <a:r>
              <a:rPr sz="3400" spc="10" dirty="0">
                <a:latin typeface="Symbol"/>
                <a:cs typeface="Symbol"/>
              </a:rPr>
              <a:t></a:t>
            </a:r>
            <a:r>
              <a:rPr sz="3400" spc="-340" dirty="0">
                <a:latin typeface="Times New Roman"/>
                <a:cs typeface="Times New Roman"/>
              </a:rPr>
              <a:t> </a:t>
            </a:r>
            <a:r>
              <a:rPr sz="7725" spc="600" baseline="-8629" dirty="0">
                <a:latin typeface="Symbol"/>
                <a:cs typeface="Symbol"/>
              </a:rPr>
              <a:t></a:t>
            </a:r>
            <a:r>
              <a:rPr sz="3400" spc="-10" dirty="0">
                <a:latin typeface="Times New Roman"/>
                <a:cs typeface="Times New Roman"/>
              </a:rPr>
              <a:t>(</a:t>
            </a:r>
            <a:r>
              <a:rPr sz="3400" i="1" spc="95" dirty="0">
                <a:latin typeface="Times New Roman"/>
                <a:cs typeface="Times New Roman"/>
              </a:rPr>
              <a:t>b</a:t>
            </a:r>
            <a:r>
              <a:rPr sz="3150" i="1" spc="-67" baseline="41005" dirty="0">
                <a:latin typeface="Symbol"/>
                <a:cs typeface="Symbol"/>
              </a:rPr>
              <a:t></a:t>
            </a:r>
            <a:r>
              <a:rPr sz="3150" spc="-209" baseline="41005" dirty="0">
                <a:latin typeface="Times New Roman"/>
                <a:cs typeface="Times New Roman"/>
              </a:rPr>
              <a:t> </a:t>
            </a:r>
            <a:r>
              <a:rPr sz="3400" spc="110" dirty="0">
                <a:latin typeface="Times New Roman"/>
                <a:cs typeface="Times New Roman"/>
              </a:rPr>
              <a:t>)</a:t>
            </a:r>
            <a:r>
              <a:rPr sz="3000" i="1" baseline="43055" dirty="0">
                <a:latin typeface="Times New Roman"/>
                <a:cs typeface="Times New Roman"/>
              </a:rPr>
              <a:t>i</a:t>
            </a:r>
            <a:endParaRPr sz="3000" baseline="43055">
              <a:latin typeface="Times New Roman"/>
              <a:cs typeface="Times New Roman"/>
            </a:endParaRPr>
          </a:p>
          <a:p>
            <a:pPr marL="2306320">
              <a:lnSpc>
                <a:spcPct val="100000"/>
              </a:lnSpc>
              <a:spcBef>
                <a:spcPts val="250"/>
              </a:spcBef>
            </a:pPr>
            <a:r>
              <a:rPr sz="2000" i="1" spc="75" dirty="0">
                <a:latin typeface="Times New Roman"/>
                <a:cs typeface="Times New Roman"/>
              </a:rPr>
              <a:t>i</a:t>
            </a:r>
            <a:r>
              <a:rPr sz="2000" spc="75" dirty="0">
                <a:latin typeface="Symbol"/>
                <a:cs typeface="Symbol"/>
              </a:rPr>
              <a:t></a:t>
            </a:r>
            <a:r>
              <a:rPr sz="2000" spc="75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74389" y="1401691"/>
            <a:ext cx="824865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00" spc="10" dirty="0">
                <a:latin typeface="Times New Roman"/>
                <a:cs typeface="Times New Roman"/>
              </a:rPr>
              <a:t>(</a:t>
            </a:r>
            <a:r>
              <a:rPr sz="3400" i="1" spc="10" dirty="0">
                <a:latin typeface="Times New Roman"/>
                <a:cs typeface="Times New Roman"/>
              </a:rPr>
              <a:t>b</a:t>
            </a:r>
            <a:r>
              <a:rPr sz="3150" i="1" spc="15" baseline="41005" dirty="0">
                <a:latin typeface="Symbol"/>
                <a:cs typeface="Symbol"/>
              </a:rPr>
              <a:t></a:t>
            </a:r>
            <a:r>
              <a:rPr sz="3150" i="1" spc="-270" baseline="41005" dirty="0">
                <a:latin typeface="Times New Roman"/>
                <a:cs typeface="Times New Roman"/>
              </a:rPr>
              <a:t> </a:t>
            </a:r>
            <a:r>
              <a:rPr sz="3400" spc="50" dirty="0">
                <a:latin typeface="Times New Roman"/>
                <a:cs typeface="Times New Roman"/>
              </a:rPr>
              <a:t>)</a:t>
            </a:r>
            <a:r>
              <a:rPr sz="3000" i="1" spc="75" baseline="43055" dirty="0">
                <a:latin typeface="Times New Roman"/>
                <a:cs typeface="Times New Roman"/>
              </a:rPr>
              <a:t>i</a:t>
            </a:r>
            <a:endParaRPr sz="3000" baseline="4305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6453" y="1206368"/>
            <a:ext cx="77089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i="1" spc="89" baseline="-25326" dirty="0">
                <a:latin typeface="Times New Roman"/>
                <a:cs typeface="Times New Roman"/>
              </a:rPr>
              <a:t>a</a:t>
            </a:r>
            <a:r>
              <a:rPr sz="2000" i="1" spc="60" dirty="0">
                <a:latin typeface="Times New Roman"/>
                <a:cs typeface="Times New Roman"/>
              </a:rPr>
              <a:t>i</a:t>
            </a:r>
            <a:r>
              <a:rPr sz="5100" i="1" spc="89" baseline="-25326" dirty="0">
                <a:latin typeface="Times New Roman"/>
                <a:cs typeface="Times New Roman"/>
              </a:rPr>
              <a:t>b</a:t>
            </a:r>
            <a:r>
              <a:rPr sz="2000" i="1" spc="60" dirty="0">
                <a:latin typeface="Times New Roman"/>
                <a:cs typeface="Times New Roman"/>
              </a:rPr>
              <a:t>i</a:t>
            </a:r>
            <a:r>
              <a:rPr sz="2100" i="1" spc="60" dirty="0">
                <a:latin typeface="Symbol"/>
                <a:cs typeface="Symbol"/>
              </a:rPr>
              <a:t>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0808" y="4492385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89">
                <a:moveTo>
                  <a:pt x="0" y="0"/>
                </a:moveTo>
                <a:lnTo>
                  <a:pt x="1024627" y="0"/>
                </a:lnTo>
              </a:path>
            </a:pathLst>
          </a:custGeom>
          <a:ln w="1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8753" y="4492385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269" y="0"/>
                </a:lnTo>
              </a:path>
            </a:pathLst>
          </a:custGeom>
          <a:ln w="1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1339" y="4492385"/>
            <a:ext cx="1870075" cy="0"/>
          </a:xfrm>
          <a:custGeom>
            <a:avLst/>
            <a:gdLst/>
            <a:ahLst/>
            <a:cxnLst/>
            <a:rect l="l" t="t" r="r" b="b"/>
            <a:pathLst>
              <a:path w="1870075">
                <a:moveTo>
                  <a:pt x="0" y="0"/>
                </a:moveTo>
                <a:lnTo>
                  <a:pt x="1869971" y="0"/>
                </a:lnTo>
              </a:path>
            </a:pathLst>
          </a:custGeom>
          <a:ln w="1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24628" y="4492385"/>
            <a:ext cx="946785" cy="0"/>
          </a:xfrm>
          <a:custGeom>
            <a:avLst/>
            <a:gdLst/>
            <a:ahLst/>
            <a:cxnLst/>
            <a:rect l="l" t="t" r="r" b="b"/>
            <a:pathLst>
              <a:path w="946784">
                <a:moveTo>
                  <a:pt x="0" y="0"/>
                </a:moveTo>
                <a:lnTo>
                  <a:pt x="946394" y="0"/>
                </a:lnTo>
              </a:path>
            </a:pathLst>
          </a:custGeom>
          <a:ln w="1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464171" y="4141562"/>
            <a:ext cx="132715" cy="332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i="1" spc="-40" dirty="0">
                <a:latin typeface="Symbol"/>
                <a:cs typeface="Symbol"/>
              </a:rPr>
              <a:t>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81989" y="4167764"/>
            <a:ext cx="1035050" cy="524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82650" algn="l"/>
              </a:tabLst>
            </a:pPr>
            <a:r>
              <a:rPr sz="3250" i="1" spc="105" dirty="0">
                <a:latin typeface="Times New Roman"/>
                <a:cs typeface="Times New Roman"/>
              </a:rPr>
              <a:t>O</a:t>
            </a:r>
            <a:r>
              <a:rPr sz="3250" spc="90" dirty="0">
                <a:latin typeface="Times New Roman"/>
                <a:cs typeface="Times New Roman"/>
              </a:rPr>
              <a:t>(</a:t>
            </a:r>
            <a:r>
              <a:rPr sz="3250" i="1" spc="10" dirty="0">
                <a:latin typeface="Times New Roman"/>
                <a:cs typeface="Times New Roman"/>
              </a:rPr>
              <a:t>n</a:t>
            </a:r>
            <a:r>
              <a:rPr sz="3250" i="1" dirty="0">
                <a:latin typeface="Times New Roman"/>
                <a:cs typeface="Times New Roman"/>
              </a:rPr>
              <a:t>	</a:t>
            </a:r>
            <a:r>
              <a:rPr sz="3250" spc="5" dirty="0">
                <a:latin typeface="Times New Roman"/>
                <a:cs typeface="Times New Roman"/>
              </a:rPr>
              <a:t>)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4902" y="3879676"/>
            <a:ext cx="7279005" cy="1137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80390">
              <a:lnSpc>
                <a:spcPts val="1310"/>
              </a:lnSpc>
              <a:spcBef>
                <a:spcPts val="110"/>
              </a:spcBef>
              <a:tabLst>
                <a:tab pos="2203450" algn="l"/>
                <a:tab pos="2524125" algn="l"/>
                <a:tab pos="4051935" algn="l"/>
                <a:tab pos="4516755" algn="l"/>
                <a:tab pos="4837430" algn="l"/>
                <a:tab pos="6226810" algn="l"/>
              </a:tabLst>
            </a:pPr>
            <a:r>
              <a:rPr sz="2000" i="1" spc="-20" dirty="0">
                <a:latin typeface="Symbol"/>
                <a:cs typeface="Symbol"/>
              </a:rPr>
              <a:t></a:t>
            </a:r>
            <a:r>
              <a:rPr sz="1900" i="1" spc="-20" dirty="0">
                <a:latin typeface="Times New Roman"/>
                <a:cs typeface="Times New Roman"/>
              </a:rPr>
              <a:t>h	</a:t>
            </a:r>
            <a:r>
              <a:rPr sz="1900" i="1" spc="0" dirty="0">
                <a:latin typeface="Times New Roman"/>
                <a:cs typeface="Times New Roman"/>
              </a:rPr>
              <a:t>h	</a:t>
            </a:r>
            <a:r>
              <a:rPr sz="2000" i="1" spc="-40" dirty="0">
                <a:latin typeface="Symbol"/>
                <a:cs typeface="Symbol"/>
              </a:rPr>
              <a:t></a:t>
            </a:r>
            <a:r>
              <a:rPr sz="2000" spc="-40" dirty="0">
                <a:latin typeface="Times New Roman"/>
                <a:cs typeface="Times New Roman"/>
              </a:rPr>
              <a:t>	</a:t>
            </a:r>
            <a:r>
              <a:rPr sz="2850" baseline="1461" dirty="0">
                <a:latin typeface="Times New Roman"/>
                <a:cs typeface="Times New Roman"/>
              </a:rPr>
              <a:t>log	</a:t>
            </a:r>
            <a:r>
              <a:rPr sz="2850" i="1" spc="0" baseline="1461" dirty="0">
                <a:latin typeface="Times New Roman"/>
                <a:cs typeface="Times New Roman"/>
              </a:rPr>
              <a:t>n	</a:t>
            </a:r>
            <a:r>
              <a:rPr sz="2000" i="1" spc="-40" dirty="0">
                <a:latin typeface="Symbol"/>
                <a:cs typeface="Symbol"/>
              </a:rPr>
              <a:t></a:t>
            </a:r>
            <a:r>
              <a:rPr sz="2000" spc="-40" dirty="0">
                <a:latin typeface="Times New Roman"/>
                <a:cs typeface="Times New Roman"/>
              </a:rPr>
              <a:t>	</a:t>
            </a:r>
            <a:r>
              <a:rPr sz="2000" i="1" spc="-40" dirty="0">
                <a:latin typeface="Symbol"/>
                <a:cs typeface="Symbol"/>
              </a:rPr>
              <a:t></a:t>
            </a:r>
            <a:endParaRPr sz="2000">
              <a:latin typeface="Symbol"/>
              <a:cs typeface="Symbol"/>
            </a:endParaRPr>
          </a:p>
          <a:p>
            <a:pPr algn="ctr">
              <a:lnSpc>
                <a:spcPts val="2810"/>
              </a:lnSpc>
              <a:tabLst>
                <a:tab pos="911225" algn="l"/>
                <a:tab pos="2363470" algn="l"/>
                <a:tab pos="2764155" algn="l"/>
                <a:tab pos="4360545" algn="l"/>
                <a:tab pos="5077460" algn="l"/>
                <a:tab pos="6467475" algn="l"/>
              </a:tabLst>
            </a:pPr>
            <a:r>
              <a:rPr sz="4875" spc="15" baseline="-35042" dirty="0">
                <a:latin typeface="Symbol"/>
                <a:cs typeface="Symbol"/>
              </a:rPr>
              <a:t></a:t>
            </a:r>
            <a:r>
              <a:rPr sz="4875" spc="187" baseline="-35042" dirty="0">
                <a:latin typeface="Times New Roman"/>
                <a:cs typeface="Times New Roman"/>
              </a:rPr>
              <a:t> </a:t>
            </a:r>
            <a:r>
              <a:rPr sz="3250" i="1" spc="10" dirty="0">
                <a:latin typeface="Times New Roman"/>
                <a:cs typeface="Times New Roman"/>
              </a:rPr>
              <a:t>b	</a:t>
            </a:r>
            <a:r>
              <a:rPr sz="3250" spc="110" dirty="0">
                <a:latin typeface="Symbol"/>
                <a:cs typeface="Symbol"/>
              </a:rPr>
              <a:t></a:t>
            </a:r>
            <a:r>
              <a:rPr sz="3250" spc="110" dirty="0">
                <a:latin typeface="Times New Roman"/>
                <a:cs typeface="Times New Roman"/>
              </a:rPr>
              <a:t>1</a:t>
            </a:r>
            <a:r>
              <a:rPr sz="3250" spc="-80" dirty="0">
                <a:latin typeface="Times New Roman"/>
                <a:cs typeface="Times New Roman"/>
              </a:rPr>
              <a:t> </a:t>
            </a:r>
            <a:r>
              <a:rPr sz="4875" spc="15" baseline="-35042" dirty="0">
                <a:latin typeface="Symbol"/>
                <a:cs typeface="Symbol"/>
              </a:rPr>
              <a:t></a:t>
            </a:r>
            <a:r>
              <a:rPr sz="4875" spc="262" baseline="-35042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Times New Roman"/>
                <a:cs typeface="Times New Roman"/>
              </a:rPr>
              <a:t>(</a:t>
            </a:r>
            <a:r>
              <a:rPr sz="3250" i="1" dirty="0">
                <a:latin typeface="Times New Roman"/>
                <a:cs typeface="Times New Roman"/>
              </a:rPr>
              <a:t>b	</a:t>
            </a:r>
            <a:r>
              <a:rPr sz="3250" spc="5" dirty="0">
                <a:latin typeface="Times New Roman"/>
                <a:cs typeface="Times New Roman"/>
              </a:rPr>
              <a:t>)	</a:t>
            </a:r>
            <a:r>
              <a:rPr sz="3250" spc="110" dirty="0">
                <a:latin typeface="Symbol"/>
                <a:cs typeface="Symbol"/>
              </a:rPr>
              <a:t></a:t>
            </a:r>
            <a:r>
              <a:rPr sz="3250" spc="110" dirty="0">
                <a:latin typeface="Times New Roman"/>
                <a:cs typeface="Times New Roman"/>
              </a:rPr>
              <a:t>1</a:t>
            </a:r>
            <a:r>
              <a:rPr sz="3250" spc="-80" dirty="0">
                <a:latin typeface="Times New Roman"/>
                <a:cs typeface="Times New Roman"/>
              </a:rPr>
              <a:t> </a:t>
            </a:r>
            <a:r>
              <a:rPr sz="4875" spc="15" baseline="-35042" dirty="0">
                <a:latin typeface="Symbol"/>
                <a:cs typeface="Symbol"/>
              </a:rPr>
              <a:t></a:t>
            </a:r>
            <a:r>
              <a:rPr sz="4875" spc="247" baseline="-35042" dirty="0">
                <a:latin typeface="Times New Roman"/>
                <a:cs typeface="Times New Roman"/>
              </a:rPr>
              <a:t> </a:t>
            </a:r>
            <a:r>
              <a:rPr sz="3250" spc="0" dirty="0">
                <a:latin typeface="Times New Roman"/>
                <a:cs typeface="Times New Roman"/>
              </a:rPr>
              <a:t>(</a:t>
            </a:r>
            <a:r>
              <a:rPr sz="3250" i="1" spc="0" dirty="0">
                <a:latin typeface="Times New Roman"/>
                <a:cs typeface="Times New Roman"/>
              </a:rPr>
              <a:t>b	</a:t>
            </a:r>
            <a:r>
              <a:rPr sz="2025" i="1" spc="0" baseline="43209" dirty="0">
                <a:latin typeface="Times New Roman"/>
                <a:cs typeface="Times New Roman"/>
              </a:rPr>
              <a:t>b </a:t>
            </a:r>
            <a:r>
              <a:rPr sz="2025" i="1" spc="97" baseline="43209" dirty="0">
                <a:latin typeface="Times New Roman"/>
                <a:cs typeface="Times New Roman"/>
              </a:rPr>
              <a:t> </a:t>
            </a:r>
            <a:r>
              <a:rPr sz="3250" spc="5" dirty="0">
                <a:latin typeface="Times New Roman"/>
                <a:cs typeface="Times New Roman"/>
              </a:rPr>
              <a:t>)	</a:t>
            </a:r>
            <a:r>
              <a:rPr sz="3250" spc="105" dirty="0">
                <a:latin typeface="Symbol"/>
                <a:cs typeface="Symbol"/>
              </a:rPr>
              <a:t></a:t>
            </a:r>
            <a:r>
              <a:rPr sz="3250" spc="105" dirty="0">
                <a:latin typeface="Times New Roman"/>
                <a:cs typeface="Times New Roman"/>
              </a:rPr>
              <a:t>1</a:t>
            </a:r>
            <a:r>
              <a:rPr sz="3250" spc="-75" dirty="0">
                <a:latin typeface="Times New Roman"/>
                <a:cs typeface="Times New Roman"/>
              </a:rPr>
              <a:t> </a:t>
            </a:r>
            <a:r>
              <a:rPr sz="4875" spc="15" baseline="-35042" dirty="0">
                <a:latin typeface="Symbol"/>
                <a:cs typeface="Symbol"/>
              </a:rPr>
              <a:t></a:t>
            </a:r>
            <a:r>
              <a:rPr sz="4875" spc="322" baseline="-35042" dirty="0">
                <a:latin typeface="Times New Roman"/>
                <a:cs typeface="Times New Roman"/>
              </a:rPr>
              <a:t> </a:t>
            </a:r>
            <a:r>
              <a:rPr sz="3250" i="1" spc="10" dirty="0">
                <a:latin typeface="Times New Roman"/>
                <a:cs typeface="Times New Roman"/>
              </a:rPr>
              <a:t>n	</a:t>
            </a:r>
            <a:r>
              <a:rPr sz="3250" spc="105" dirty="0">
                <a:latin typeface="Symbol"/>
                <a:cs typeface="Symbol"/>
              </a:rPr>
              <a:t></a:t>
            </a:r>
            <a:r>
              <a:rPr sz="3250" spc="105" dirty="0">
                <a:latin typeface="Times New Roman"/>
                <a:cs typeface="Times New Roman"/>
              </a:rPr>
              <a:t>1</a:t>
            </a:r>
            <a:r>
              <a:rPr sz="3250" spc="-155" dirty="0">
                <a:latin typeface="Times New Roman"/>
                <a:cs typeface="Times New Roman"/>
              </a:rPr>
              <a:t> </a:t>
            </a:r>
            <a:r>
              <a:rPr sz="4875" spc="15" baseline="-35042" dirty="0">
                <a:latin typeface="Symbol"/>
                <a:cs typeface="Symbol"/>
              </a:rPr>
              <a:t></a:t>
            </a:r>
            <a:endParaRPr sz="4875" baseline="-35042">
              <a:latin typeface="Symbol"/>
              <a:cs typeface="Symbol"/>
            </a:endParaRPr>
          </a:p>
          <a:p>
            <a:pPr marL="64135" algn="ctr">
              <a:lnSpc>
                <a:spcPct val="100000"/>
              </a:lnSpc>
              <a:spcBef>
                <a:spcPts val="720"/>
              </a:spcBef>
              <a:tabLst>
                <a:tab pos="1724660" algn="l"/>
                <a:tab pos="3808095" algn="l"/>
                <a:tab pos="5659120" algn="l"/>
              </a:tabLst>
            </a:pPr>
            <a:r>
              <a:rPr sz="3250" i="1" spc="25" dirty="0">
                <a:latin typeface="Times New Roman"/>
                <a:cs typeface="Times New Roman"/>
              </a:rPr>
              <a:t>b</a:t>
            </a:r>
            <a:r>
              <a:rPr sz="3000" i="1" spc="37" baseline="40277" dirty="0">
                <a:latin typeface="Symbol"/>
                <a:cs typeface="Symbol"/>
              </a:rPr>
              <a:t></a:t>
            </a:r>
            <a:r>
              <a:rPr sz="3000" i="1" spc="247" baseline="40277" dirty="0">
                <a:latin typeface="Times New Roman"/>
                <a:cs typeface="Times New Roman"/>
              </a:rPr>
              <a:t> </a:t>
            </a:r>
            <a:r>
              <a:rPr sz="3250" spc="110" dirty="0">
                <a:latin typeface="Symbol"/>
                <a:cs typeface="Symbol"/>
              </a:rPr>
              <a:t></a:t>
            </a:r>
            <a:r>
              <a:rPr sz="3250" spc="110" dirty="0">
                <a:latin typeface="Times New Roman"/>
                <a:cs typeface="Times New Roman"/>
              </a:rPr>
              <a:t>1	</a:t>
            </a:r>
            <a:r>
              <a:rPr sz="3250" i="1" spc="25" dirty="0">
                <a:latin typeface="Times New Roman"/>
                <a:cs typeface="Times New Roman"/>
              </a:rPr>
              <a:t>b</a:t>
            </a:r>
            <a:r>
              <a:rPr sz="3000" i="1" spc="37" baseline="40277" dirty="0">
                <a:latin typeface="Symbol"/>
                <a:cs typeface="Symbol"/>
              </a:rPr>
              <a:t></a:t>
            </a:r>
            <a:r>
              <a:rPr sz="3000" i="1" spc="247" baseline="40277" dirty="0">
                <a:latin typeface="Times New Roman"/>
                <a:cs typeface="Times New Roman"/>
              </a:rPr>
              <a:t> </a:t>
            </a:r>
            <a:r>
              <a:rPr sz="3250" spc="110" dirty="0">
                <a:latin typeface="Symbol"/>
                <a:cs typeface="Symbol"/>
              </a:rPr>
              <a:t></a:t>
            </a:r>
            <a:r>
              <a:rPr sz="3250" spc="110" dirty="0">
                <a:latin typeface="Times New Roman"/>
                <a:cs typeface="Times New Roman"/>
              </a:rPr>
              <a:t>1	</a:t>
            </a:r>
            <a:r>
              <a:rPr sz="3250" i="1" spc="25" dirty="0">
                <a:latin typeface="Times New Roman"/>
                <a:cs typeface="Times New Roman"/>
              </a:rPr>
              <a:t>b</a:t>
            </a:r>
            <a:r>
              <a:rPr sz="3000" i="1" spc="37" baseline="40277" dirty="0">
                <a:latin typeface="Symbol"/>
                <a:cs typeface="Symbol"/>
              </a:rPr>
              <a:t></a:t>
            </a:r>
            <a:r>
              <a:rPr sz="3000" i="1" spc="262" baseline="40277" dirty="0">
                <a:latin typeface="Times New Roman"/>
                <a:cs typeface="Times New Roman"/>
              </a:rPr>
              <a:t> </a:t>
            </a:r>
            <a:r>
              <a:rPr sz="3250" spc="105" dirty="0">
                <a:latin typeface="Symbol"/>
                <a:cs typeface="Symbol"/>
              </a:rPr>
              <a:t></a:t>
            </a:r>
            <a:r>
              <a:rPr sz="3250" spc="105" dirty="0">
                <a:latin typeface="Times New Roman"/>
                <a:cs typeface="Times New Roman"/>
              </a:rPr>
              <a:t>1	</a:t>
            </a:r>
            <a:r>
              <a:rPr sz="3250" i="1" spc="25" dirty="0">
                <a:latin typeface="Times New Roman"/>
                <a:cs typeface="Times New Roman"/>
              </a:rPr>
              <a:t>b</a:t>
            </a:r>
            <a:r>
              <a:rPr sz="3000" i="1" spc="37" baseline="40277" dirty="0">
                <a:latin typeface="Symbol"/>
                <a:cs typeface="Symbol"/>
              </a:rPr>
              <a:t></a:t>
            </a:r>
            <a:r>
              <a:rPr sz="3000" i="1" spc="225" baseline="40277" dirty="0">
                <a:latin typeface="Times New Roman"/>
                <a:cs typeface="Times New Roman"/>
              </a:rPr>
              <a:t> </a:t>
            </a:r>
            <a:r>
              <a:rPr sz="3250" spc="105" dirty="0">
                <a:latin typeface="Symbol"/>
                <a:cs typeface="Symbol"/>
              </a:rPr>
              <a:t></a:t>
            </a:r>
            <a:r>
              <a:rPr sz="3250" spc="105" dirty="0">
                <a:latin typeface="Times New Roman"/>
                <a:cs typeface="Times New Roman"/>
              </a:rPr>
              <a:t>1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051143" y="329120"/>
            <a:ext cx="31902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3333CC"/>
                </a:solidFill>
              </a:rPr>
              <a:t>Case 1</a:t>
            </a:r>
            <a:r>
              <a:rPr sz="4400" spc="-130" dirty="0">
                <a:solidFill>
                  <a:srgbClr val="3333CC"/>
                </a:solidFill>
              </a:rPr>
              <a:t> </a:t>
            </a:r>
            <a:r>
              <a:rPr sz="4400" dirty="0">
                <a:solidFill>
                  <a:srgbClr val="3333CC"/>
                </a:solidFill>
              </a:rPr>
              <a:t>(cont’)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88715" y="1960167"/>
            <a:ext cx="955040" cy="0"/>
          </a:xfrm>
          <a:custGeom>
            <a:avLst/>
            <a:gdLst/>
            <a:ahLst/>
            <a:cxnLst/>
            <a:rect l="l" t="t" r="r" b="b"/>
            <a:pathLst>
              <a:path w="955040">
                <a:moveTo>
                  <a:pt x="0" y="0"/>
                </a:moveTo>
                <a:lnTo>
                  <a:pt x="954710" y="0"/>
                </a:lnTo>
              </a:path>
            </a:pathLst>
          </a:custGeom>
          <a:ln w="18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87470" y="1796455"/>
            <a:ext cx="193675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450" spc="-5" dirty="0">
                <a:latin typeface="Symbol"/>
                <a:cs typeface="Symbol"/>
              </a:rPr>
              <a:t>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7470" y="2076230"/>
            <a:ext cx="193675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450" spc="-5" dirty="0">
                <a:latin typeface="Symbol"/>
                <a:cs typeface="Symbol"/>
              </a:rPr>
              <a:t>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87470" y="1313407"/>
            <a:ext cx="193675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450" spc="-5" dirty="0">
                <a:latin typeface="Symbol"/>
                <a:cs typeface="Symbol"/>
              </a:rPr>
              <a:t>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0333" y="1796018"/>
            <a:ext cx="193675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450" spc="-5" dirty="0">
                <a:latin typeface="Symbol"/>
                <a:cs typeface="Symbol"/>
              </a:rPr>
              <a:t>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0333" y="2075793"/>
            <a:ext cx="193675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450" spc="-5" dirty="0">
                <a:latin typeface="Symbol"/>
                <a:cs typeface="Symbol"/>
              </a:rPr>
              <a:t>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06297" y="1592563"/>
            <a:ext cx="137795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i="1" spc="-45" dirty="0">
                <a:latin typeface="Symbol"/>
                <a:cs typeface="Symbol"/>
              </a:rPr>
              <a:t>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1900" y="1620004"/>
            <a:ext cx="1289050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23290" algn="l"/>
              </a:tabLst>
            </a:pPr>
            <a:r>
              <a:rPr sz="3450" i="1" spc="50" dirty="0">
                <a:latin typeface="Times New Roman"/>
                <a:cs typeface="Times New Roman"/>
              </a:rPr>
              <a:t>O</a:t>
            </a:r>
            <a:r>
              <a:rPr sz="3450" spc="50" dirty="0">
                <a:latin typeface="Times New Roman"/>
                <a:cs typeface="Times New Roman"/>
              </a:rPr>
              <a:t>(</a:t>
            </a:r>
            <a:r>
              <a:rPr sz="3450" i="1" spc="50" dirty="0">
                <a:latin typeface="Times New Roman"/>
                <a:cs typeface="Times New Roman"/>
              </a:rPr>
              <a:t>n	</a:t>
            </a:r>
            <a:r>
              <a:rPr sz="3450" spc="-5" dirty="0">
                <a:latin typeface="Times New Roman"/>
                <a:cs typeface="Times New Roman"/>
              </a:rPr>
              <a:t>)</a:t>
            </a:r>
            <a:r>
              <a:rPr sz="3450" spc="-635" dirty="0">
                <a:latin typeface="Times New Roman"/>
                <a:cs typeface="Times New Roman"/>
              </a:rPr>
              <a:t> </a:t>
            </a:r>
            <a:r>
              <a:rPr sz="5175" spc="-7" baseline="3220" dirty="0">
                <a:latin typeface="Symbol"/>
                <a:cs typeface="Symbol"/>
              </a:rPr>
              <a:t></a:t>
            </a:r>
            <a:endParaRPr sz="5175" baseline="322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46498" y="1765645"/>
            <a:ext cx="367665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175" i="1" spc="120" baseline="-24959" dirty="0">
                <a:latin typeface="Times New Roman"/>
                <a:cs typeface="Times New Roman"/>
              </a:rPr>
              <a:t>n</a:t>
            </a:r>
            <a:r>
              <a:rPr sz="2100" i="1" spc="-45" dirty="0">
                <a:latin typeface="Symbol"/>
                <a:cs typeface="Symbol"/>
              </a:rPr>
              <a:t>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3830" y="1342233"/>
            <a:ext cx="4930140" cy="8839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34005" algn="l"/>
                <a:tab pos="3745229" algn="l"/>
              </a:tabLst>
            </a:pPr>
            <a:r>
              <a:rPr sz="3450" i="1" spc="85" dirty="0">
                <a:latin typeface="Times New Roman"/>
                <a:cs typeface="Times New Roman"/>
              </a:rPr>
              <a:t>g</a:t>
            </a:r>
            <a:r>
              <a:rPr sz="3450" spc="85" dirty="0">
                <a:latin typeface="Times New Roman"/>
                <a:cs typeface="Times New Roman"/>
              </a:rPr>
              <a:t>(</a:t>
            </a:r>
            <a:r>
              <a:rPr sz="3450" i="1" spc="85" dirty="0">
                <a:latin typeface="Times New Roman"/>
                <a:cs typeface="Times New Roman"/>
              </a:rPr>
              <a:t>n</a:t>
            </a:r>
            <a:r>
              <a:rPr sz="3450" spc="85" dirty="0">
                <a:latin typeface="Times New Roman"/>
                <a:cs typeface="Times New Roman"/>
              </a:rPr>
              <a:t>)</a:t>
            </a:r>
            <a:r>
              <a:rPr sz="3450" spc="-70" dirty="0">
                <a:latin typeface="Times New Roman"/>
                <a:cs typeface="Times New Roman"/>
              </a:rPr>
              <a:t> </a:t>
            </a:r>
            <a:r>
              <a:rPr sz="3450" spc="-10" dirty="0">
                <a:latin typeface="Symbol"/>
                <a:cs typeface="Symbol"/>
              </a:rPr>
              <a:t></a:t>
            </a:r>
            <a:r>
              <a:rPr sz="3450" spc="-170" dirty="0">
                <a:latin typeface="Times New Roman"/>
                <a:cs typeface="Times New Roman"/>
              </a:rPr>
              <a:t> </a:t>
            </a:r>
            <a:r>
              <a:rPr sz="3450" i="1" spc="-295" dirty="0">
                <a:latin typeface="Times New Roman"/>
                <a:cs typeface="Times New Roman"/>
              </a:rPr>
              <a:t>O</a:t>
            </a:r>
            <a:r>
              <a:rPr sz="5600" spc="-295" dirty="0">
                <a:latin typeface="Symbol"/>
                <a:cs typeface="Symbol"/>
              </a:rPr>
              <a:t></a:t>
            </a:r>
            <a:r>
              <a:rPr sz="3450" i="1" spc="-295" dirty="0">
                <a:latin typeface="Times New Roman"/>
                <a:cs typeface="Times New Roman"/>
              </a:rPr>
              <a:t>n	</a:t>
            </a:r>
            <a:r>
              <a:rPr sz="3450" i="1" spc="50" dirty="0">
                <a:latin typeface="Times New Roman"/>
                <a:cs typeface="Times New Roman"/>
              </a:rPr>
              <a:t>O</a:t>
            </a:r>
            <a:r>
              <a:rPr sz="3450" spc="50" dirty="0">
                <a:latin typeface="Times New Roman"/>
                <a:cs typeface="Times New Roman"/>
              </a:rPr>
              <a:t>(</a:t>
            </a:r>
            <a:r>
              <a:rPr sz="3450" i="1" spc="50" dirty="0">
                <a:latin typeface="Times New Roman"/>
                <a:cs typeface="Times New Roman"/>
              </a:rPr>
              <a:t>n	</a:t>
            </a:r>
            <a:r>
              <a:rPr sz="3450" spc="-80" dirty="0">
                <a:latin typeface="Times New Roman"/>
                <a:cs typeface="Times New Roman"/>
              </a:rPr>
              <a:t>)</a:t>
            </a:r>
            <a:r>
              <a:rPr sz="5600" spc="-80" dirty="0">
                <a:latin typeface="Symbol"/>
                <a:cs typeface="Symbol"/>
              </a:rPr>
              <a:t></a:t>
            </a:r>
            <a:r>
              <a:rPr sz="3450" spc="-80" dirty="0">
                <a:latin typeface="Symbol"/>
                <a:cs typeface="Symbol"/>
              </a:rPr>
              <a:t></a:t>
            </a:r>
            <a:r>
              <a:rPr sz="3450" spc="-245" dirty="0">
                <a:latin typeface="Times New Roman"/>
                <a:cs typeface="Times New Roman"/>
              </a:rPr>
              <a:t> </a:t>
            </a:r>
            <a:r>
              <a:rPr sz="3450" i="1" spc="5" dirty="0">
                <a:latin typeface="Times New Roman"/>
                <a:cs typeface="Times New Roman"/>
              </a:rPr>
              <a:t>O</a:t>
            </a:r>
            <a:r>
              <a:rPr sz="5175" spc="7" baseline="3220" dirty="0">
                <a:latin typeface="Symbol"/>
                <a:cs typeface="Symbol"/>
              </a:rPr>
              <a:t></a:t>
            </a:r>
            <a:endParaRPr sz="5175" baseline="322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3390" y="1592563"/>
            <a:ext cx="1784350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99109" algn="l"/>
                <a:tab pos="1659255" algn="l"/>
              </a:tabLst>
            </a:pPr>
            <a:r>
              <a:rPr sz="3000" spc="-7" baseline="1388" dirty="0">
                <a:latin typeface="Times New Roman"/>
                <a:cs typeface="Times New Roman"/>
              </a:rPr>
              <a:t>lo</a:t>
            </a:r>
            <a:r>
              <a:rPr sz="3000" baseline="1388" dirty="0">
                <a:latin typeface="Times New Roman"/>
                <a:cs typeface="Times New Roman"/>
              </a:rPr>
              <a:t>g	</a:t>
            </a:r>
            <a:r>
              <a:rPr sz="3000" i="1" spc="225" baseline="1388" dirty="0">
                <a:latin typeface="Times New Roman"/>
                <a:cs typeface="Times New Roman"/>
              </a:rPr>
              <a:t>a</a:t>
            </a:r>
            <a:r>
              <a:rPr sz="3000" spc="22" baseline="1388" dirty="0">
                <a:latin typeface="Symbol"/>
                <a:cs typeface="Symbol"/>
              </a:rPr>
              <a:t></a:t>
            </a:r>
            <a:r>
              <a:rPr sz="3150" i="1" spc="-67" baseline="1322" dirty="0">
                <a:latin typeface="Symbol"/>
                <a:cs typeface="Symbol"/>
              </a:rPr>
              <a:t></a:t>
            </a:r>
            <a:r>
              <a:rPr sz="3150" baseline="1322" dirty="0">
                <a:latin typeface="Times New Roman"/>
                <a:cs typeface="Times New Roman"/>
              </a:rPr>
              <a:t>	</a:t>
            </a:r>
            <a:r>
              <a:rPr sz="2100" i="1" spc="-45" dirty="0">
                <a:latin typeface="Symbol"/>
                <a:cs typeface="Symbol"/>
              </a:rPr>
              <a:t>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0333" y="1141874"/>
            <a:ext cx="1132840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175" spc="-7" baseline="-21739" dirty="0">
                <a:latin typeface="Symbol"/>
                <a:cs typeface="Symbol"/>
              </a:rPr>
              <a:t></a:t>
            </a:r>
            <a:r>
              <a:rPr sz="5175" spc="-270" baseline="-21739" dirty="0">
                <a:latin typeface="Times New Roman"/>
                <a:cs typeface="Times New Roman"/>
              </a:rPr>
              <a:t> </a:t>
            </a:r>
            <a:r>
              <a:rPr sz="5175" i="1" spc="209" baseline="-25764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lo</a:t>
            </a:r>
            <a:r>
              <a:rPr sz="2000" spc="85" dirty="0">
                <a:latin typeface="Times New Roman"/>
                <a:cs typeface="Times New Roman"/>
              </a:rPr>
              <a:t>g</a:t>
            </a:r>
            <a:r>
              <a:rPr sz="2100" i="1" spc="15" baseline="-19841" dirty="0">
                <a:latin typeface="Times New Roman"/>
                <a:cs typeface="Times New Roman"/>
              </a:rPr>
              <a:t>b</a:t>
            </a:r>
            <a:r>
              <a:rPr sz="2100" i="1" spc="-30" baseline="-19841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40231" y="1736033"/>
            <a:ext cx="1168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976530" y="319595"/>
            <a:ext cx="31902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3333CC"/>
                </a:solidFill>
              </a:rPr>
              <a:t>Case 1</a:t>
            </a:r>
            <a:r>
              <a:rPr sz="4400" spc="-130" dirty="0">
                <a:solidFill>
                  <a:srgbClr val="3333CC"/>
                </a:solidFill>
              </a:rPr>
              <a:t> </a:t>
            </a:r>
            <a:r>
              <a:rPr sz="4400" dirty="0">
                <a:solidFill>
                  <a:srgbClr val="3333CC"/>
                </a:solidFill>
              </a:rPr>
              <a:t>(cont’)</a:t>
            </a:r>
            <a:endParaRPr sz="4400"/>
          </a:p>
        </p:txBody>
      </p:sp>
      <p:sp>
        <p:nvSpPr>
          <p:cNvPr id="17" name="object 17"/>
          <p:cNvSpPr/>
          <p:nvPr/>
        </p:nvSpPr>
        <p:spPr>
          <a:xfrm>
            <a:off x="179387" y="2024856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5" y="0"/>
                </a:lnTo>
              </a:path>
            </a:pathLst>
          </a:custGeom>
          <a:ln w="71437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9387" y="1989137"/>
            <a:ext cx="288925" cy="71755"/>
          </a:xfrm>
          <a:custGeom>
            <a:avLst/>
            <a:gdLst/>
            <a:ahLst/>
            <a:cxnLst/>
            <a:rect l="l" t="t" r="r" b="b"/>
            <a:pathLst>
              <a:path w="288925" h="71755">
                <a:moveTo>
                  <a:pt x="0" y="0"/>
                </a:moveTo>
                <a:lnTo>
                  <a:pt x="288925" y="0"/>
                </a:lnTo>
                <a:lnTo>
                  <a:pt x="288925" y="71437"/>
                </a:lnTo>
                <a:lnTo>
                  <a:pt x="0" y="714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9387" y="4256881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5" y="0"/>
                </a:lnTo>
              </a:path>
            </a:pathLst>
          </a:custGeom>
          <a:ln w="71437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387" y="4221162"/>
            <a:ext cx="288925" cy="71755"/>
          </a:xfrm>
          <a:custGeom>
            <a:avLst/>
            <a:gdLst/>
            <a:ahLst/>
            <a:cxnLst/>
            <a:rect l="l" t="t" r="r" b="b"/>
            <a:pathLst>
              <a:path w="288925" h="71754">
                <a:moveTo>
                  <a:pt x="0" y="0"/>
                </a:moveTo>
                <a:lnTo>
                  <a:pt x="288925" y="0"/>
                </a:lnTo>
                <a:lnTo>
                  <a:pt x="288925" y="71437"/>
                </a:lnTo>
                <a:lnTo>
                  <a:pt x="0" y="714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489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Symbol"/>
                <a:cs typeface="Symbol"/>
              </a:rPr>
              <a:t></a:t>
            </a:r>
            <a:r>
              <a:rPr spc="-200" dirty="0"/>
              <a:t> </a:t>
            </a:r>
            <a:r>
              <a:rPr i="1" spc="95" dirty="0">
                <a:latin typeface="Times New Roman"/>
                <a:cs typeface="Times New Roman"/>
              </a:rPr>
              <a:t>O</a:t>
            </a:r>
            <a:r>
              <a:rPr spc="95" dirty="0"/>
              <a:t>(</a:t>
            </a:r>
            <a:r>
              <a:rPr i="1" spc="165" dirty="0">
                <a:latin typeface="Times New Roman"/>
                <a:cs typeface="Times New Roman"/>
              </a:rPr>
              <a:t>n</a:t>
            </a:r>
            <a:r>
              <a:rPr sz="3450" spc="0" baseline="44685" dirty="0"/>
              <a:t>lo</a:t>
            </a:r>
            <a:r>
              <a:rPr sz="3450" spc="165" baseline="44685" dirty="0"/>
              <a:t>g</a:t>
            </a:r>
            <a:r>
              <a:rPr sz="2475" i="1" spc="0" baseline="42087" dirty="0">
                <a:latin typeface="Times New Roman"/>
                <a:cs typeface="Times New Roman"/>
              </a:rPr>
              <a:t>b</a:t>
            </a:r>
            <a:r>
              <a:rPr sz="2475" i="1" spc="-44" baseline="42087" dirty="0">
                <a:latin typeface="Times New Roman"/>
                <a:cs typeface="Times New Roman"/>
              </a:rPr>
              <a:t> </a:t>
            </a:r>
            <a:r>
              <a:rPr sz="3450" i="1" spc="7" baseline="44685" dirty="0">
                <a:latin typeface="Times New Roman"/>
                <a:cs typeface="Times New Roman"/>
              </a:rPr>
              <a:t>a</a:t>
            </a:r>
            <a:r>
              <a:rPr sz="3450" i="1" spc="-412" baseline="44685" dirty="0">
                <a:latin typeface="Times New Roman"/>
                <a:cs typeface="Times New Roman"/>
              </a:rPr>
              <a:t> </a:t>
            </a:r>
            <a:r>
              <a:rPr sz="4000" spc="-5" dirty="0"/>
              <a:t>)</a:t>
            </a:r>
            <a:endParaRPr sz="4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750" dirty="0"/>
          </a:p>
          <a:p>
            <a:pPr marL="12700">
              <a:lnSpc>
                <a:spcPct val="100000"/>
              </a:lnSpc>
            </a:pPr>
            <a:r>
              <a:rPr sz="3700" i="1" spc="15" dirty="0">
                <a:latin typeface="Times New Roman"/>
                <a:cs typeface="Times New Roman"/>
              </a:rPr>
              <a:t>T</a:t>
            </a:r>
            <a:r>
              <a:rPr sz="3700" i="1" spc="-434" dirty="0">
                <a:latin typeface="Times New Roman"/>
                <a:cs typeface="Times New Roman"/>
              </a:rPr>
              <a:t> </a:t>
            </a:r>
            <a:r>
              <a:rPr sz="3700" spc="100" dirty="0"/>
              <a:t>(</a:t>
            </a:r>
            <a:r>
              <a:rPr sz="3700" i="1" spc="70" dirty="0">
                <a:latin typeface="Times New Roman"/>
                <a:cs typeface="Times New Roman"/>
              </a:rPr>
              <a:t>n</a:t>
            </a:r>
            <a:r>
              <a:rPr sz="3700" spc="5" dirty="0"/>
              <a:t>)</a:t>
            </a:r>
            <a:r>
              <a:rPr sz="3700" spc="-75" dirty="0"/>
              <a:t> </a:t>
            </a:r>
            <a:r>
              <a:rPr sz="3700" spc="15" dirty="0">
                <a:latin typeface="Symbol"/>
                <a:cs typeface="Symbol"/>
              </a:rPr>
              <a:t></a:t>
            </a:r>
            <a:r>
              <a:rPr sz="3700" spc="-114" dirty="0"/>
              <a:t> </a:t>
            </a:r>
            <a:r>
              <a:rPr sz="3700" spc="60" dirty="0">
                <a:latin typeface="Symbol"/>
                <a:cs typeface="Symbol"/>
              </a:rPr>
              <a:t></a:t>
            </a:r>
            <a:r>
              <a:rPr sz="3700" spc="100" dirty="0"/>
              <a:t>(</a:t>
            </a:r>
            <a:r>
              <a:rPr sz="3700" i="1" spc="175" dirty="0">
                <a:latin typeface="Times New Roman"/>
                <a:cs typeface="Times New Roman"/>
              </a:rPr>
              <a:t>n</a:t>
            </a:r>
            <a:r>
              <a:rPr sz="3225" spc="0" baseline="45219" dirty="0"/>
              <a:t>lo</a:t>
            </a:r>
            <a:r>
              <a:rPr sz="3225" spc="157" baseline="45219" dirty="0"/>
              <a:t>g</a:t>
            </a:r>
            <a:r>
              <a:rPr sz="2325" i="1" baseline="43010" dirty="0">
                <a:latin typeface="Times New Roman"/>
                <a:cs typeface="Times New Roman"/>
              </a:rPr>
              <a:t>b</a:t>
            </a:r>
            <a:r>
              <a:rPr sz="2325" i="1" spc="-37" baseline="43010" dirty="0">
                <a:latin typeface="Times New Roman"/>
                <a:cs typeface="Times New Roman"/>
              </a:rPr>
              <a:t> </a:t>
            </a:r>
            <a:r>
              <a:rPr sz="3225" i="1" spc="15" baseline="45219" dirty="0">
                <a:latin typeface="Times New Roman"/>
                <a:cs typeface="Times New Roman"/>
              </a:rPr>
              <a:t>a</a:t>
            </a:r>
            <a:r>
              <a:rPr sz="3225" i="1" spc="-382" baseline="45219" dirty="0">
                <a:latin typeface="Times New Roman"/>
                <a:cs typeface="Times New Roman"/>
              </a:rPr>
              <a:t> </a:t>
            </a:r>
            <a:r>
              <a:rPr sz="3700" spc="5" dirty="0"/>
              <a:t>)</a:t>
            </a:r>
            <a:r>
              <a:rPr sz="3700" spc="-305" dirty="0"/>
              <a:t> </a:t>
            </a:r>
            <a:r>
              <a:rPr sz="3700" spc="15" dirty="0">
                <a:latin typeface="Symbol"/>
                <a:cs typeface="Symbol"/>
              </a:rPr>
              <a:t></a:t>
            </a:r>
            <a:r>
              <a:rPr sz="3700" spc="-55" dirty="0"/>
              <a:t> </a:t>
            </a:r>
            <a:r>
              <a:rPr sz="3700" i="1" spc="305" dirty="0">
                <a:latin typeface="Times New Roman"/>
                <a:cs typeface="Times New Roman"/>
              </a:rPr>
              <a:t>g</a:t>
            </a:r>
            <a:r>
              <a:rPr sz="3700" spc="100" dirty="0"/>
              <a:t>(</a:t>
            </a:r>
            <a:r>
              <a:rPr sz="3700" i="1" spc="70" dirty="0">
                <a:latin typeface="Times New Roman"/>
                <a:cs typeface="Times New Roman"/>
              </a:rPr>
              <a:t>n</a:t>
            </a:r>
            <a:r>
              <a:rPr sz="3700" spc="5" dirty="0"/>
              <a:t>)</a:t>
            </a:r>
            <a:r>
              <a:rPr sz="3700" spc="-70" dirty="0"/>
              <a:t> </a:t>
            </a:r>
            <a:r>
              <a:rPr sz="3700" spc="15" dirty="0">
                <a:latin typeface="Symbol"/>
                <a:cs typeface="Symbol"/>
              </a:rPr>
              <a:t></a:t>
            </a:r>
            <a:r>
              <a:rPr sz="3700" spc="-114" dirty="0"/>
              <a:t> </a:t>
            </a:r>
            <a:r>
              <a:rPr sz="3700" spc="55" dirty="0">
                <a:latin typeface="Symbol"/>
                <a:cs typeface="Symbol"/>
              </a:rPr>
              <a:t></a:t>
            </a:r>
            <a:r>
              <a:rPr sz="3700" spc="100" dirty="0"/>
              <a:t>(</a:t>
            </a:r>
            <a:r>
              <a:rPr sz="3700" i="1" spc="180" dirty="0">
                <a:latin typeface="Times New Roman"/>
                <a:cs typeface="Times New Roman"/>
              </a:rPr>
              <a:t>n</a:t>
            </a:r>
            <a:r>
              <a:rPr sz="3225" spc="0" baseline="45219" dirty="0"/>
              <a:t>lo</a:t>
            </a:r>
            <a:r>
              <a:rPr sz="3225" spc="157" baseline="45219" dirty="0"/>
              <a:t>g</a:t>
            </a:r>
            <a:r>
              <a:rPr sz="2325" i="1" baseline="43010" dirty="0">
                <a:latin typeface="Times New Roman"/>
                <a:cs typeface="Times New Roman"/>
              </a:rPr>
              <a:t>b</a:t>
            </a:r>
            <a:r>
              <a:rPr sz="2325" i="1" spc="-37" baseline="43010" dirty="0">
                <a:latin typeface="Times New Roman"/>
                <a:cs typeface="Times New Roman"/>
              </a:rPr>
              <a:t> </a:t>
            </a:r>
            <a:r>
              <a:rPr sz="3225" i="1" spc="15" baseline="45219" dirty="0">
                <a:latin typeface="Times New Roman"/>
                <a:cs typeface="Times New Roman"/>
              </a:rPr>
              <a:t>a</a:t>
            </a:r>
            <a:r>
              <a:rPr sz="3225" i="1" spc="-382" baseline="45219" dirty="0">
                <a:latin typeface="Times New Roman"/>
                <a:cs typeface="Times New Roman"/>
              </a:rPr>
              <a:t> </a:t>
            </a:r>
            <a:r>
              <a:rPr sz="3700" spc="5" dirty="0"/>
              <a:t>)</a:t>
            </a:r>
            <a:r>
              <a:rPr sz="3700" spc="-300" dirty="0"/>
              <a:t> </a:t>
            </a:r>
            <a:r>
              <a:rPr sz="3700" spc="15" dirty="0">
                <a:latin typeface="Symbol"/>
                <a:cs typeface="Symbol"/>
              </a:rPr>
              <a:t></a:t>
            </a:r>
            <a:r>
              <a:rPr sz="3700" spc="-350" dirty="0"/>
              <a:t> </a:t>
            </a:r>
            <a:r>
              <a:rPr sz="3700" i="1" spc="125" dirty="0">
                <a:latin typeface="Times New Roman"/>
                <a:cs typeface="Times New Roman"/>
              </a:rPr>
              <a:t>O</a:t>
            </a:r>
            <a:r>
              <a:rPr sz="3700" spc="100" dirty="0"/>
              <a:t>(</a:t>
            </a:r>
            <a:r>
              <a:rPr sz="3700" i="1" spc="180" dirty="0">
                <a:latin typeface="Times New Roman"/>
                <a:cs typeface="Times New Roman"/>
              </a:rPr>
              <a:t>n</a:t>
            </a:r>
            <a:r>
              <a:rPr sz="3225" spc="0" baseline="45219" dirty="0"/>
              <a:t>lo</a:t>
            </a:r>
            <a:r>
              <a:rPr sz="3225" spc="157" baseline="45219" dirty="0"/>
              <a:t>g</a:t>
            </a:r>
            <a:r>
              <a:rPr sz="2325" i="1" baseline="43010" dirty="0">
                <a:latin typeface="Times New Roman"/>
                <a:cs typeface="Times New Roman"/>
              </a:rPr>
              <a:t>b</a:t>
            </a:r>
            <a:r>
              <a:rPr sz="2325" i="1" spc="-44" baseline="43010" dirty="0">
                <a:latin typeface="Times New Roman"/>
                <a:cs typeface="Times New Roman"/>
              </a:rPr>
              <a:t> </a:t>
            </a:r>
            <a:r>
              <a:rPr sz="3225" i="1" spc="15" baseline="45219" dirty="0">
                <a:latin typeface="Times New Roman"/>
                <a:cs typeface="Times New Roman"/>
              </a:rPr>
              <a:t>a</a:t>
            </a:r>
            <a:r>
              <a:rPr sz="3225" i="1" spc="-382" baseline="45219" dirty="0">
                <a:latin typeface="Times New Roman"/>
                <a:cs typeface="Times New Roman"/>
              </a:rPr>
              <a:t> </a:t>
            </a:r>
            <a:r>
              <a:rPr sz="3700" spc="5" dirty="0"/>
              <a:t>)</a:t>
            </a:r>
            <a:endParaRPr sz="3700" dirty="0">
              <a:latin typeface="Times New Roman"/>
              <a:cs typeface="Times New Roman"/>
            </a:endParaRPr>
          </a:p>
          <a:p>
            <a:pPr marL="991869">
              <a:lnSpc>
                <a:spcPct val="100000"/>
              </a:lnSpc>
              <a:spcBef>
                <a:spcPts val="3229"/>
              </a:spcBef>
            </a:pPr>
            <a:r>
              <a:rPr sz="4400" spc="25" dirty="0">
                <a:latin typeface="Symbol"/>
                <a:cs typeface="Symbol"/>
              </a:rPr>
              <a:t></a:t>
            </a:r>
            <a:r>
              <a:rPr sz="4400" spc="-135" dirty="0"/>
              <a:t> </a:t>
            </a:r>
            <a:r>
              <a:rPr sz="4400" spc="65" dirty="0">
                <a:latin typeface="Symbol"/>
                <a:cs typeface="Symbol"/>
              </a:rPr>
              <a:t></a:t>
            </a:r>
            <a:r>
              <a:rPr sz="4400" spc="125" dirty="0"/>
              <a:t>(</a:t>
            </a:r>
            <a:r>
              <a:rPr sz="4400" i="1" spc="215" dirty="0">
                <a:latin typeface="Times New Roman"/>
                <a:cs typeface="Times New Roman"/>
              </a:rPr>
              <a:t>n</a:t>
            </a:r>
            <a:r>
              <a:rPr sz="3825" spc="7" baseline="44662" dirty="0"/>
              <a:t>lo</a:t>
            </a:r>
            <a:r>
              <a:rPr sz="3825" spc="195" baseline="44662" dirty="0"/>
              <a:t>g</a:t>
            </a:r>
            <a:r>
              <a:rPr sz="2700" i="1" spc="37" baseline="43209" dirty="0">
                <a:latin typeface="Times New Roman"/>
                <a:cs typeface="Times New Roman"/>
              </a:rPr>
              <a:t>b</a:t>
            </a:r>
            <a:r>
              <a:rPr sz="2700" i="1" spc="-30" baseline="43209" dirty="0">
                <a:latin typeface="Times New Roman"/>
                <a:cs typeface="Times New Roman"/>
              </a:rPr>
              <a:t> </a:t>
            </a:r>
            <a:r>
              <a:rPr sz="3825" i="1" spc="22" baseline="44662" dirty="0">
                <a:latin typeface="Times New Roman"/>
                <a:cs typeface="Times New Roman"/>
              </a:rPr>
              <a:t>a</a:t>
            </a:r>
            <a:r>
              <a:rPr sz="3825" i="1" spc="-450" baseline="44662" dirty="0">
                <a:latin typeface="Times New Roman"/>
                <a:cs typeface="Times New Roman"/>
              </a:rPr>
              <a:t> </a:t>
            </a:r>
            <a:r>
              <a:rPr sz="4400" spc="10" dirty="0"/>
              <a:t>)</a:t>
            </a:r>
            <a:endParaRPr sz="4400" dirty="0">
              <a:latin typeface="Times New Roman"/>
              <a:cs typeface="Times New Roman"/>
            </a:endParaRPr>
          </a:p>
          <a:p>
            <a:pPr marL="213360">
              <a:lnSpc>
                <a:spcPct val="100000"/>
              </a:lnSpc>
              <a:spcBef>
                <a:spcPts val="1080"/>
              </a:spcBef>
            </a:pPr>
            <a:r>
              <a:rPr sz="2600" dirty="0">
                <a:solidFill>
                  <a:srgbClr val="3333CC"/>
                </a:solidFill>
              </a:rPr>
              <a:t>Q.E.D.</a:t>
            </a:r>
            <a:endParaRPr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5706" y="319595"/>
            <a:ext cx="723328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3333CC"/>
                </a:solidFill>
                <a:latin typeface="Times New Roman"/>
                <a:cs typeface="Times New Roman"/>
              </a:rPr>
              <a:t>Proof of Case 2 (limited to</a:t>
            </a:r>
            <a:r>
              <a:rPr sz="4400" spc="-1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400" i="1" dirty="0">
                <a:solidFill>
                  <a:srgbClr val="3333CC"/>
                </a:solidFill>
                <a:latin typeface="Times New Roman"/>
                <a:cs typeface="Times New Roman"/>
              </a:rPr>
              <a:t>k=0)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19325" y="3479800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793" y="3479800"/>
            <a:ext cx="962025" cy="0"/>
          </a:xfrm>
          <a:custGeom>
            <a:avLst/>
            <a:gdLst/>
            <a:ahLst/>
            <a:cxnLst/>
            <a:rect l="l" t="t" r="r" b="b"/>
            <a:pathLst>
              <a:path w="962025">
                <a:moveTo>
                  <a:pt x="0" y="0"/>
                </a:moveTo>
                <a:lnTo>
                  <a:pt x="9620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0385" y="3479800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>
                <a:moveTo>
                  <a:pt x="0" y="0"/>
                </a:moveTo>
                <a:lnTo>
                  <a:pt x="2897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95504" y="3243262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11205" y="3533737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11152" y="3048001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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68329" y="3350362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68329" y="3545434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1641" y="3350057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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11641" y="3545130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68622" y="3361641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68622" y="3556713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68622" y="3035504"/>
            <a:ext cx="785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5320" algn="l"/>
              </a:tabLst>
            </a:pPr>
            <a:r>
              <a:rPr sz="3600" baseline="2314" dirty="0">
                <a:latin typeface="Symbol"/>
                <a:cs typeface="Symbol"/>
              </a:rPr>
              <a:t></a:t>
            </a:r>
            <a:r>
              <a:rPr sz="3600" baseline="2314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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9148" y="3361337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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9148" y="3556408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35924" y="3047885"/>
            <a:ext cx="402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72924" y="3046421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7695" algn="l"/>
              </a:tabLst>
            </a:pPr>
            <a:r>
              <a:rPr sz="2400" dirty="0">
                <a:latin typeface="Times New Roman"/>
                <a:cs typeface="Times New Roman"/>
              </a:rPr>
              <a:t>1	</a:t>
            </a:r>
            <a:r>
              <a:rPr sz="3600" baseline="2314" dirty="0">
                <a:latin typeface="Symbol"/>
                <a:cs typeface="Symbol"/>
              </a:rPr>
              <a:t></a:t>
            </a:r>
            <a:endParaRPr sz="3600" baseline="2314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35042" y="3228947"/>
            <a:ext cx="74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29326" y="3055947"/>
            <a:ext cx="80518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984">
              <a:lnSpc>
                <a:spcPts val="1500"/>
              </a:lnSpc>
              <a:spcBef>
                <a:spcPts val="100"/>
              </a:spcBef>
            </a:pPr>
            <a:r>
              <a:rPr sz="1400" i="1" spc="80" dirty="0">
                <a:latin typeface="Times New Roman"/>
                <a:cs typeface="Times New Roman"/>
              </a:rPr>
              <a:t>h</a:t>
            </a:r>
            <a:r>
              <a:rPr sz="1400" spc="-80" dirty="0">
                <a:latin typeface="Symbol"/>
                <a:cs typeface="Symbol"/>
              </a:rPr>
              <a:t></a:t>
            </a: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00"/>
              </a:lnSpc>
            </a:pPr>
            <a:r>
              <a:rPr sz="1400" spc="-5" dirty="0">
                <a:latin typeface="Times New Roman"/>
                <a:cs typeface="Times New Roman"/>
              </a:rPr>
              <a:t>log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32814" y="3656733"/>
            <a:ext cx="2832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105" dirty="0">
                <a:latin typeface="Times New Roman"/>
                <a:cs typeface="Times New Roman"/>
              </a:rPr>
              <a:t>i</a:t>
            </a:r>
            <a:r>
              <a:rPr sz="1400" spc="50" dirty="0">
                <a:latin typeface="Symbol"/>
                <a:cs typeface="Symbol"/>
              </a:rPr>
              <a:t>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49828" y="3467910"/>
            <a:ext cx="654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1185" algn="l"/>
              </a:tabLst>
            </a:pPr>
            <a:r>
              <a:rPr sz="2100" spc="-7" baseline="1984" dirty="0">
                <a:latin typeface="Times New Roman"/>
                <a:cs typeface="Times New Roman"/>
              </a:rPr>
              <a:t>lo</a:t>
            </a:r>
            <a:r>
              <a:rPr sz="2100" baseline="1984" dirty="0">
                <a:latin typeface="Times New Roman"/>
                <a:cs typeface="Times New Roman"/>
              </a:rPr>
              <a:t>g  </a:t>
            </a:r>
            <a:r>
              <a:rPr sz="2100" spc="-247" baseline="1984" dirty="0">
                <a:latin typeface="Times New Roman"/>
                <a:cs typeface="Times New Roman"/>
              </a:rPr>
              <a:t> </a:t>
            </a:r>
            <a:r>
              <a:rPr sz="2100" i="1" baseline="1984" dirty="0">
                <a:latin typeface="Times New Roman"/>
                <a:cs typeface="Times New Roman"/>
              </a:rPr>
              <a:t>a	</a:t>
            </a:r>
            <a:r>
              <a:rPr sz="1400" i="1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35277" y="3228947"/>
            <a:ext cx="74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29739" y="3055947"/>
            <a:ext cx="80518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984">
              <a:lnSpc>
                <a:spcPts val="1500"/>
              </a:lnSpc>
              <a:spcBef>
                <a:spcPts val="100"/>
              </a:spcBef>
            </a:pPr>
            <a:r>
              <a:rPr sz="1400" i="1" spc="80" dirty="0">
                <a:latin typeface="Times New Roman"/>
                <a:cs typeface="Times New Roman"/>
              </a:rPr>
              <a:t>h</a:t>
            </a:r>
            <a:r>
              <a:rPr sz="1400" spc="-80" dirty="0">
                <a:latin typeface="Symbol"/>
                <a:cs typeface="Symbol"/>
              </a:rPr>
              <a:t></a:t>
            </a: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00"/>
              </a:lnSpc>
            </a:pPr>
            <a:r>
              <a:rPr sz="1400" spc="-5" dirty="0">
                <a:latin typeface="Times New Roman"/>
                <a:cs typeface="Times New Roman"/>
              </a:rPr>
              <a:t>log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89148" y="2928947"/>
            <a:ext cx="484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aseline="-17361" dirty="0">
                <a:latin typeface="Symbol"/>
                <a:cs typeface="Symbol"/>
              </a:rPr>
              <a:t></a:t>
            </a:r>
            <a:r>
              <a:rPr sz="3600" spc="-254" baseline="-17361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Symbol"/>
                <a:cs typeface="Symbol"/>
              </a:rPr>
              <a:t></a:t>
            </a: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71618" y="3656816"/>
            <a:ext cx="2832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105" dirty="0">
                <a:latin typeface="Times New Roman"/>
                <a:cs typeface="Times New Roman"/>
              </a:rPr>
              <a:t>i</a:t>
            </a:r>
            <a:r>
              <a:rPr sz="1400" spc="50" dirty="0">
                <a:latin typeface="Symbol"/>
                <a:cs typeface="Symbol"/>
              </a:rPr>
              <a:t>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81136" y="3463193"/>
            <a:ext cx="5245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i </a:t>
            </a:r>
            <a:r>
              <a:rPr sz="1400" spc="-5" dirty="0">
                <a:latin typeface="Times New Roman"/>
                <a:cs typeface="Times New Roman"/>
              </a:rPr>
              <a:t>log</a:t>
            </a:r>
            <a:r>
              <a:rPr sz="1400" spc="25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73900" y="3229033"/>
            <a:ext cx="74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88289" y="3340021"/>
            <a:ext cx="450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75" baseline="-25462" dirty="0">
                <a:latin typeface="Times New Roman"/>
                <a:cs typeface="Times New Roman"/>
              </a:rPr>
              <a:t>a</a:t>
            </a:r>
            <a:r>
              <a:rPr sz="1400" i="1" spc="50" dirty="0">
                <a:latin typeface="Times New Roman"/>
                <a:cs typeface="Times New Roman"/>
              </a:rPr>
              <a:t>i</a:t>
            </a:r>
            <a:r>
              <a:rPr sz="1400" i="1" spc="5" dirty="0">
                <a:latin typeface="Times New Roman"/>
                <a:cs typeface="Times New Roman"/>
              </a:rPr>
              <a:t> </a:t>
            </a:r>
            <a:r>
              <a:rPr sz="3600" baseline="-35879" dirty="0">
                <a:latin typeface="Symbol"/>
                <a:cs typeface="Symbol"/>
              </a:rPr>
              <a:t></a:t>
            </a:r>
            <a:endParaRPr sz="3600" baseline="-35879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00131" y="3029862"/>
            <a:ext cx="544830" cy="86614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5400" baseline="-8487" dirty="0">
                <a:latin typeface="Symbol"/>
                <a:cs typeface="Symbol"/>
              </a:rPr>
              <a:t></a:t>
            </a:r>
            <a:r>
              <a:rPr sz="5400" spc="-989" baseline="-8487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45085">
              <a:lnSpc>
                <a:spcPct val="100000"/>
              </a:lnSpc>
              <a:spcBef>
                <a:spcPts val="165"/>
              </a:spcBef>
            </a:pPr>
            <a:r>
              <a:rPr sz="1400" i="1" spc="50" dirty="0">
                <a:latin typeface="Times New Roman"/>
                <a:cs typeface="Times New Roman"/>
              </a:rPr>
              <a:t>i</a:t>
            </a:r>
            <a:r>
              <a:rPr sz="1400" spc="50" dirty="0">
                <a:latin typeface="Symbol"/>
                <a:cs typeface="Symbol"/>
              </a:rPr>
              <a:t></a:t>
            </a:r>
            <a:r>
              <a:rPr sz="1400" spc="5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68329" y="3243262"/>
            <a:ext cx="9728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aseline="2314" dirty="0">
                <a:latin typeface="Symbol"/>
                <a:cs typeface="Symbol"/>
              </a:rPr>
              <a:t></a:t>
            </a:r>
            <a:r>
              <a:rPr sz="3600" spc="-150" baseline="2314" dirty="0">
                <a:latin typeface="Times New Roman"/>
                <a:cs typeface="Times New Roman"/>
              </a:rPr>
              <a:t> </a:t>
            </a:r>
            <a:r>
              <a:rPr sz="3600" baseline="1157" dirty="0">
                <a:latin typeface="Symbol"/>
                <a:cs typeface="Symbol"/>
              </a:rPr>
              <a:t></a:t>
            </a:r>
            <a:r>
              <a:rPr sz="3600" spc="-179" baseline="1157" dirty="0">
                <a:latin typeface="Times New Roman"/>
                <a:cs typeface="Times New Roman"/>
              </a:rPr>
              <a:t> </a:t>
            </a:r>
            <a:r>
              <a:rPr sz="3600" spc="-15" baseline="1157" dirty="0">
                <a:latin typeface="Symbol"/>
                <a:cs typeface="Symbol"/>
              </a:rPr>
              <a:t></a:t>
            </a:r>
            <a:r>
              <a:rPr sz="2400" spc="-10" dirty="0">
                <a:latin typeface="Symbol"/>
                <a:cs typeface="Symbol"/>
              </a:rPr>
              <a:t></a:t>
            </a:r>
            <a:r>
              <a:rPr sz="2400" spc="-345" dirty="0">
                <a:latin typeface="Times New Roman"/>
                <a:cs typeface="Times New Roman"/>
              </a:rPr>
              <a:t> </a:t>
            </a:r>
            <a:r>
              <a:rPr sz="3600" i="1" baseline="1157" dirty="0">
                <a:latin typeface="Times New Roman"/>
                <a:cs typeface="Times New Roman"/>
              </a:rPr>
              <a:t>n</a:t>
            </a:r>
            <a:endParaRPr sz="3600" baseline="1157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84000" y="3477552"/>
            <a:ext cx="8616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760" algn="l"/>
              </a:tabLst>
            </a:pPr>
            <a:r>
              <a:rPr sz="2400" spc="-20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b	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00323" y="3086189"/>
            <a:ext cx="544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aseline="-8487" dirty="0">
                <a:latin typeface="Symbol"/>
                <a:cs typeface="Symbol"/>
              </a:rPr>
              <a:t></a:t>
            </a:r>
            <a:r>
              <a:rPr sz="5400" spc="-989" baseline="-8487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68622" y="3238502"/>
            <a:ext cx="973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aseline="3472" dirty="0">
                <a:latin typeface="Symbol"/>
                <a:cs typeface="Symbol"/>
              </a:rPr>
              <a:t></a:t>
            </a:r>
            <a:r>
              <a:rPr sz="3600" spc="-150" baseline="3472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Symbol"/>
                <a:cs typeface="Symbol"/>
              </a:rPr>
              <a:t></a:t>
            </a:r>
            <a:r>
              <a:rPr sz="3600" spc="-15" baseline="1157" dirty="0">
                <a:latin typeface="Symbol"/>
                <a:cs typeface="Symbol"/>
              </a:rPr>
              <a:t></a:t>
            </a:r>
            <a:r>
              <a:rPr sz="3600" spc="-517" baseline="1157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17587" y="34775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31746" y="3086105"/>
            <a:ext cx="115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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Symbol"/>
                <a:cs typeface="Symbol"/>
              </a:rPr>
              <a:t></a:t>
            </a:r>
            <a:r>
              <a:rPr sz="3600" spc="60" baseline="3472" dirty="0">
                <a:latin typeface="Symbol"/>
                <a:cs typeface="Symbol"/>
              </a:rPr>
              <a:t></a:t>
            </a:r>
            <a:r>
              <a:rPr sz="5400" spc="60" baseline="-8487" dirty="0">
                <a:latin typeface="Symbol"/>
                <a:cs typeface="Symbol"/>
              </a:rPr>
              <a:t></a:t>
            </a:r>
            <a:r>
              <a:rPr sz="5400" spc="-1095" baseline="-8487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64364" y="3319477"/>
            <a:ext cx="88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84789" y="3558364"/>
            <a:ext cx="88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64802" y="3319477"/>
            <a:ext cx="88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86014" y="3558364"/>
            <a:ext cx="88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56601" y="2905202"/>
            <a:ext cx="620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150" baseline="-25462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lo</a:t>
            </a:r>
            <a:r>
              <a:rPr sz="1400" spc="55" dirty="0">
                <a:latin typeface="Times New Roman"/>
                <a:cs typeface="Times New Roman"/>
              </a:rPr>
              <a:t>g</a:t>
            </a:r>
            <a:r>
              <a:rPr sz="1500" i="1" baseline="-19444" dirty="0">
                <a:latin typeface="Times New Roman"/>
                <a:cs typeface="Times New Roman"/>
              </a:rPr>
              <a:t>b</a:t>
            </a:r>
            <a:r>
              <a:rPr sz="1500" i="1" spc="-30" baseline="-19444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59361" y="1603458"/>
            <a:ext cx="632460" cy="0"/>
          </a:xfrm>
          <a:custGeom>
            <a:avLst/>
            <a:gdLst/>
            <a:ahLst/>
            <a:cxnLst/>
            <a:rect l="l" t="t" r="r" b="b"/>
            <a:pathLst>
              <a:path w="632460">
                <a:moveTo>
                  <a:pt x="0" y="0"/>
                </a:moveTo>
                <a:lnTo>
                  <a:pt x="632300" y="0"/>
                </a:lnTo>
              </a:path>
            </a:pathLst>
          </a:custGeom>
          <a:ln w="11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21682" y="1603458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511" y="0"/>
                </a:lnTo>
              </a:path>
            </a:pathLst>
          </a:custGeom>
          <a:ln w="11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559917" y="1399428"/>
            <a:ext cx="136525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5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59917" y="1634088"/>
            <a:ext cx="136525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5" dirty="0">
                <a:latin typeface="Symbol"/>
                <a:cs typeface="Symbol"/>
              </a:rPr>
              <a:t>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59917" y="1215831"/>
            <a:ext cx="136525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5" dirty="0">
                <a:latin typeface="Symbol"/>
                <a:cs typeface="Symbol"/>
              </a:rPr>
              <a:t>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460974" y="1399715"/>
            <a:ext cx="136525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5" dirty="0">
                <a:latin typeface="Symbol"/>
                <a:cs typeface="Symbol"/>
              </a:rPr>
              <a:t>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460974" y="1216118"/>
            <a:ext cx="136525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5" dirty="0">
                <a:latin typeface="Symbol"/>
                <a:cs typeface="Symbol"/>
              </a:rPr>
              <a:t>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875620" y="1590663"/>
            <a:ext cx="7239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i="1" spc="0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315714" y="1451721"/>
            <a:ext cx="8572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i="1" spc="-5" dirty="0">
                <a:latin typeface="Times New Roman"/>
                <a:cs typeface="Times New Roman"/>
              </a:rPr>
              <a:t>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276051" y="1451721"/>
            <a:ext cx="8572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i="1" spc="-5" dirty="0">
                <a:latin typeface="Times New Roman"/>
                <a:cs typeface="Times New Roman"/>
              </a:rPr>
              <a:t>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46980" y="1676557"/>
            <a:ext cx="8572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i="1" spc="-5" dirty="0">
                <a:latin typeface="Times New Roman"/>
                <a:cs typeface="Times New Roman"/>
              </a:rPr>
              <a:t>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66439" y="1600500"/>
            <a:ext cx="7224395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06565" algn="l"/>
                <a:tab pos="7066280" algn="l"/>
              </a:tabLst>
            </a:pPr>
            <a:r>
              <a:rPr sz="2250" i="1" spc="5" dirty="0">
                <a:latin typeface="Times New Roman"/>
                <a:cs typeface="Times New Roman"/>
              </a:rPr>
              <a:t>n	</a:t>
            </a:r>
            <a:r>
              <a:rPr sz="3375" spc="7" baseline="-6172" dirty="0">
                <a:latin typeface="Symbol"/>
                <a:cs typeface="Symbol"/>
              </a:rPr>
              <a:t></a:t>
            </a:r>
            <a:r>
              <a:rPr sz="3375" spc="7" baseline="-6172" dirty="0">
                <a:latin typeface="Times New Roman"/>
                <a:cs typeface="Times New Roman"/>
              </a:rPr>
              <a:t>	</a:t>
            </a:r>
            <a:r>
              <a:rPr sz="2250" i="1" spc="5" dirty="0">
                <a:latin typeface="Times New Roman"/>
                <a:cs typeface="Times New Roman"/>
              </a:rPr>
              <a:t>b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92616" y="1362073"/>
            <a:ext cx="432434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0" dirty="0">
                <a:latin typeface="Times New Roman"/>
                <a:cs typeface="Times New Roman"/>
              </a:rPr>
              <a:t>log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i="1" spc="5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128652" y="1366591"/>
            <a:ext cx="472313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936875" algn="l"/>
                <a:tab pos="4662805" algn="l"/>
              </a:tabLst>
            </a:pPr>
            <a:r>
              <a:rPr sz="1300" spc="5" dirty="0">
                <a:latin typeface="Times New Roman"/>
                <a:cs typeface="Times New Roman"/>
              </a:rPr>
              <a:t>0	</a:t>
            </a:r>
            <a:r>
              <a:rPr sz="1950" spc="0" baseline="2136" dirty="0">
                <a:latin typeface="Times New Roman"/>
                <a:cs typeface="Times New Roman"/>
              </a:rPr>
              <a:t>lo</a:t>
            </a:r>
            <a:r>
              <a:rPr sz="1950" spc="7" baseline="2136" dirty="0">
                <a:latin typeface="Times New Roman"/>
                <a:cs typeface="Times New Roman"/>
              </a:rPr>
              <a:t>g</a:t>
            </a:r>
            <a:r>
              <a:rPr sz="1950" baseline="2136" dirty="0">
                <a:latin typeface="Times New Roman"/>
                <a:cs typeface="Times New Roman"/>
              </a:rPr>
              <a:t>  </a:t>
            </a:r>
            <a:r>
              <a:rPr sz="1950" spc="-202" baseline="2136" dirty="0">
                <a:latin typeface="Times New Roman"/>
                <a:cs typeface="Times New Roman"/>
              </a:rPr>
              <a:t> </a:t>
            </a:r>
            <a:r>
              <a:rPr sz="1950" i="1" spc="7" baseline="2136" dirty="0">
                <a:latin typeface="Times New Roman"/>
                <a:cs typeface="Times New Roman"/>
              </a:rPr>
              <a:t>a</a:t>
            </a:r>
            <a:r>
              <a:rPr sz="1950" i="1" baseline="2136" dirty="0">
                <a:latin typeface="Times New Roman"/>
                <a:cs typeface="Times New Roman"/>
              </a:rPr>
              <a:t>	</a:t>
            </a:r>
            <a:r>
              <a:rPr sz="1300" i="1" spc="0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23924" y="1586980"/>
            <a:ext cx="432434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0" dirty="0">
                <a:latin typeface="Times New Roman"/>
                <a:cs typeface="Times New Roman"/>
              </a:rPr>
              <a:t>log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i="1" spc="5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55862" y="1375904"/>
            <a:ext cx="6751320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37894" algn="l"/>
                <a:tab pos="4153535" algn="l"/>
                <a:tab pos="6257290" algn="l"/>
                <a:tab pos="6641465" algn="l"/>
              </a:tabLst>
            </a:pPr>
            <a:r>
              <a:rPr sz="2250" spc="10" dirty="0">
                <a:latin typeface="Symbol"/>
                <a:cs typeface="Symbol"/>
              </a:rPr>
              <a:t></a:t>
            </a:r>
            <a:r>
              <a:rPr sz="2250" spc="-70" dirty="0">
                <a:latin typeface="Times New Roman"/>
                <a:cs typeface="Times New Roman"/>
              </a:rPr>
              <a:t> </a:t>
            </a:r>
            <a:r>
              <a:rPr sz="2250" spc="30" dirty="0">
                <a:latin typeface="Symbol"/>
                <a:cs typeface="Symbol"/>
              </a:rPr>
              <a:t></a:t>
            </a:r>
            <a:r>
              <a:rPr sz="2250" spc="5" dirty="0">
                <a:latin typeface="Times New Roman"/>
                <a:cs typeface="Times New Roman"/>
              </a:rPr>
              <a:t>(lg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i="1" spc="35" dirty="0">
                <a:latin typeface="Times New Roman"/>
                <a:cs typeface="Times New Roman"/>
              </a:rPr>
              <a:t>n</a:t>
            </a:r>
            <a:r>
              <a:rPr sz="2250" spc="0" dirty="0">
                <a:latin typeface="Times New Roman"/>
                <a:cs typeface="Times New Roman"/>
              </a:rPr>
              <a:t>)</a:t>
            </a:r>
            <a:r>
              <a:rPr sz="2250" spc="-4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</a:t>
            </a:r>
            <a:r>
              <a:rPr sz="2250" spc="-70" dirty="0">
                <a:latin typeface="Times New Roman"/>
                <a:cs typeface="Times New Roman"/>
              </a:rPr>
              <a:t> </a:t>
            </a:r>
            <a:r>
              <a:rPr sz="2250" spc="30" dirty="0">
                <a:latin typeface="Symbol"/>
                <a:cs typeface="Symbol"/>
              </a:rPr>
              <a:t></a:t>
            </a:r>
            <a:r>
              <a:rPr sz="2250" spc="-185" dirty="0">
                <a:latin typeface="Times New Roman"/>
                <a:cs typeface="Times New Roman"/>
              </a:rPr>
              <a:t>(</a:t>
            </a:r>
            <a:r>
              <a:rPr sz="2250" spc="-170" dirty="0">
                <a:latin typeface="Times New Roman"/>
                <a:cs typeface="Times New Roman"/>
              </a:rPr>
              <a:t>1</a:t>
            </a:r>
            <a:r>
              <a:rPr sz="2250" spc="0" dirty="0">
                <a:latin typeface="Times New Roman"/>
                <a:cs typeface="Times New Roman"/>
              </a:rPr>
              <a:t>)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Symbol"/>
                <a:cs typeface="Symbol"/>
              </a:rPr>
              <a:t>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spc="-170" dirty="0">
                <a:latin typeface="Times New Roman"/>
                <a:cs typeface="Times New Roman"/>
              </a:rPr>
              <a:t> </a:t>
            </a:r>
            <a:r>
              <a:rPr sz="2250" i="1" spc="0" dirty="0">
                <a:latin typeface="Times New Roman"/>
                <a:cs typeface="Times New Roman"/>
              </a:rPr>
              <a:t>f</a:t>
            </a:r>
            <a:r>
              <a:rPr sz="2250" i="1" spc="-25" dirty="0">
                <a:latin typeface="Times New Roman"/>
                <a:cs typeface="Times New Roman"/>
              </a:rPr>
              <a:t> </a:t>
            </a:r>
            <a:r>
              <a:rPr sz="2250" spc="60" dirty="0">
                <a:latin typeface="Times New Roman"/>
                <a:cs typeface="Times New Roman"/>
              </a:rPr>
              <a:t>(</a:t>
            </a:r>
            <a:r>
              <a:rPr sz="2250" i="1" spc="35" dirty="0">
                <a:latin typeface="Times New Roman"/>
                <a:cs typeface="Times New Roman"/>
              </a:rPr>
              <a:t>n</a:t>
            </a:r>
            <a:r>
              <a:rPr sz="2250" spc="0" dirty="0">
                <a:latin typeface="Times New Roman"/>
                <a:cs typeface="Times New Roman"/>
              </a:rPr>
              <a:t>)</a:t>
            </a:r>
            <a:r>
              <a:rPr sz="2250" spc="-4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</a:t>
            </a:r>
            <a:r>
              <a:rPr sz="2250" spc="-70" dirty="0">
                <a:latin typeface="Times New Roman"/>
                <a:cs typeface="Times New Roman"/>
              </a:rPr>
              <a:t> </a:t>
            </a:r>
            <a:r>
              <a:rPr sz="2250" spc="30" dirty="0">
                <a:latin typeface="Symbol"/>
                <a:cs typeface="Symbol"/>
              </a:rPr>
              <a:t></a:t>
            </a:r>
            <a:r>
              <a:rPr sz="2250" spc="60" dirty="0">
                <a:latin typeface="Times New Roman"/>
                <a:cs typeface="Times New Roman"/>
              </a:rPr>
              <a:t>(</a:t>
            </a:r>
            <a:r>
              <a:rPr sz="2250" i="1" spc="5" dirty="0">
                <a:latin typeface="Times New Roman"/>
                <a:cs typeface="Times New Roman"/>
              </a:rPr>
              <a:t>n</a:t>
            </a:r>
            <a:r>
              <a:rPr sz="2250" i="1" dirty="0">
                <a:latin typeface="Times New Roman"/>
                <a:cs typeface="Times New Roman"/>
              </a:rPr>
              <a:t>	</a:t>
            </a:r>
            <a:r>
              <a:rPr sz="2250" spc="0" dirty="0">
                <a:latin typeface="Times New Roman"/>
                <a:cs typeface="Times New Roman"/>
              </a:rPr>
              <a:t>)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Symbol"/>
                <a:cs typeface="Symbol"/>
              </a:rPr>
              <a:t>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spc="-170" dirty="0">
                <a:latin typeface="Times New Roman"/>
                <a:cs typeface="Times New Roman"/>
              </a:rPr>
              <a:t> </a:t>
            </a:r>
            <a:r>
              <a:rPr sz="2250" i="1" spc="0" dirty="0">
                <a:latin typeface="Times New Roman"/>
                <a:cs typeface="Times New Roman"/>
              </a:rPr>
              <a:t>f</a:t>
            </a:r>
            <a:r>
              <a:rPr sz="2250" i="1" spc="-25" dirty="0">
                <a:latin typeface="Times New Roman"/>
                <a:cs typeface="Times New Roman"/>
              </a:rPr>
              <a:t> </a:t>
            </a:r>
            <a:r>
              <a:rPr sz="2250" spc="60" dirty="0">
                <a:latin typeface="Times New Roman"/>
                <a:cs typeface="Times New Roman"/>
              </a:rPr>
              <a:t>(</a:t>
            </a:r>
            <a:r>
              <a:rPr sz="2250" i="1" spc="5" dirty="0">
                <a:latin typeface="Times New Roman"/>
                <a:cs typeface="Times New Roman"/>
              </a:rPr>
              <a:t>n</a:t>
            </a:r>
            <a:r>
              <a:rPr sz="2250" i="1" spc="-210" dirty="0">
                <a:latin typeface="Times New Roman"/>
                <a:cs typeface="Times New Roman"/>
              </a:rPr>
              <a:t> </a:t>
            </a:r>
            <a:r>
              <a:rPr sz="2250" spc="0" dirty="0">
                <a:latin typeface="Times New Roman"/>
                <a:cs typeface="Times New Roman"/>
              </a:rPr>
              <a:t>/</a:t>
            </a:r>
            <a:r>
              <a:rPr sz="2250" spc="-235" dirty="0">
                <a:latin typeface="Times New Roman"/>
                <a:cs typeface="Times New Roman"/>
              </a:rPr>
              <a:t> </a:t>
            </a:r>
            <a:r>
              <a:rPr sz="2250" i="1" spc="5" dirty="0">
                <a:latin typeface="Times New Roman"/>
                <a:cs typeface="Times New Roman"/>
              </a:rPr>
              <a:t>b</a:t>
            </a:r>
            <a:r>
              <a:rPr sz="2250" i="1" spc="180" dirty="0">
                <a:latin typeface="Times New Roman"/>
                <a:cs typeface="Times New Roman"/>
              </a:rPr>
              <a:t> </a:t>
            </a:r>
            <a:r>
              <a:rPr sz="2250" spc="0" dirty="0">
                <a:latin typeface="Times New Roman"/>
                <a:cs typeface="Times New Roman"/>
              </a:rPr>
              <a:t>)</a:t>
            </a:r>
            <a:r>
              <a:rPr sz="2250" spc="-4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</a:t>
            </a:r>
            <a:r>
              <a:rPr sz="2250" spc="-70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Symbol"/>
                <a:cs typeface="Symbol"/>
              </a:rPr>
              <a:t>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0" dirty="0">
                <a:latin typeface="Times New Roman"/>
                <a:cs typeface="Times New Roman"/>
              </a:rPr>
              <a:t>(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0" dirty="0">
                <a:latin typeface="Times New Roman"/>
                <a:cs typeface="Times New Roman"/>
              </a:rPr>
              <a:t>)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43426" y="1194866"/>
            <a:ext cx="7197090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038975" algn="l"/>
              </a:tabLst>
            </a:pPr>
            <a:r>
              <a:rPr sz="2250" i="1" spc="0" dirty="0">
                <a:latin typeface="Times New Roman"/>
                <a:cs typeface="Times New Roman"/>
              </a:rPr>
              <a:t>f</a:t>
            </a:r>
            <a:r>
              <a:rPr sz="2250" i="1" spc="-25" dirty="0">
                <a:latin typeface="Times New Roman"/>
                <a:cs typeface="Times New Roman"/>
              </a:rPr>
              <a:t> </a:t>
            </a:r>
            <a:r>
              <a:rPr sz="2250" spc="60" dirty="0">
                <a:latin typeface="Times New Roman"/>
                <a:cs typeface="Times New Roman"/>
              </a:rPr>
              <a:t>(</a:t>
            </a:r>
            <a:r>
              <a:rPr sz="2250" i="1" spc="35" dirty="0">
                <a:latin typeface="Times New Roman"/>
                <a:cs typeface="Times New Roman"/>
              </a:rPr>
              <a:t>n</a:t>
            </a:r>
            <a:r>
              <a:rPr sz="2250" spc="0" dirty="0">
                <a:latin typeface="Times New Roman"/>
                <a:cs typeface="Times New Roman"/>
              </a:rPr>
              <a:t>)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i="1" spc="5" dirty="0">
                <a:latin typeface="Times New Roman"/>
                <a:cs typeface="Times New Roman"/>
              </a:rPr>
              <a:t>n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29986" y="2725803"/>
            <a:ext cx="335915" cy="283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i="1" spc="135" dirty="0">
                <a:latin typeface="Times New Roman"/>
                <a:cs typeface="Times New Roman"/>
              </a:rPr>
              <a:t>i</a:t>
            </a:r>
            <a:r>
              <a:rPr sz="1650" spc="80" dirty="0">
                <a:latin typeface="Symbol"/>
                <a:cs typeface="Symbol"/>
              </a:rPr>
              <a:t></a:t>
            </a:r>
            <a:r>
              <a:rPr sz="1650" spc="10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97944" y="1987924"/>
            <a:ext cx="4178300" cy="746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120"/>
              </a:lnSpc>
              <a:spcBef>
                <a:spcPts val="130"/>
              </a:spcBef>
              <a:tabLst>
                <a:tab pos="3877310" algn="l"/>
              </a:tabLst>
            </a:pPr>
            <a:r>
              <a:rPr sz="2900" spc="-10" dirty="0">
                <a:latin typeface="Symbol"/>
                <a:cs typeface="Symbol"/>
              </a:rPr>
              <a:t></a:t>
            </a:r>
            <a:r>
              <a:rPr sz="2900" spc="-330" dirty="0">
                <a:latin typeface="Times New Roman"/>
                <a:cs typeface="Times New Roman"/>
              </a:rPr>
              <a:t> </a:t>
            </a:r>
            <a:r>
              <a:rPr sz="2900" i="1" spc="210" dirty="0">
                <a:latin typeface="Times New Roman"/>
                <a:cs typeface="Times New Roman"/>
              </a:rPr>
              <a:t>g</a:t>
            </a:r>
            <a:r>
              <a:rPr sz="2900" spc="65" dirty="0">
                <a:latin typeface="Times New Roman"/>
                <a:cs typeface="Times New Roman"/>
              </a:rPr>
              <a:t>(</a:t>
            </a:r>
            <a:r>
              <a:rPr sz="2900" i="1" spc="35" dirty="0">
                <a:latin typeface="Times New Roman"/>
                <a:cs typeface="Times New Roman"/>
              </a:rPr>
              <a:t>n</a:t>
            </a:r>
            <a:r>
              <a:rPr sz="2900" spc="-5" dirty="0">
                <a:latin typeface="Times New Roman"/>
                <a:cs typeface="Times New Roman"/>
              </a:rPr>
              <a:t>)</a:t>
            </a:r>
            <a:r>
              <a:rPr sz="2900" spc="-6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Symbol"/>
                <a:cs typeface="Symbol"/>
              </a:rPr>
              <a:t></a:t>
            </a:r>
            <a:r>
              <a:rPr sz="2900" spc="-295" dirty="0">
                <a:latin typeface="Times New Roman"/>
                <a:cs typeface="Times New Roman"/>
              </a:rPr>
              <a:t> </a:t>
            </a:r>
            <a:r>
              <a:rPr sz="6525" spc="-15" baseline="-8301" dirty="0">
                <a:latin typeface="Symbol"/>
                <a:cs typeface="Symbol"/>
              </a:rPr>
              <a:t></a:t>
            </a:r>
            <a:r>
              <a:rPr sz="6525" spc="-1057" baseline="-8301" dirty="0">
                <a:latin typeface="Times New Roman"/>
                <a:cs typeface="Times New Roman"/>
              </a:rPr>
              <a:t> </a:t>
            </a:r>
            <a:r>
              <a:rPr sz="2900" i="1" spc="135" dirty="0">
                <a:latin typeface="Times New Roman"/>
                <a:cs typeface="Times New Roman"/>
              </a:rPr>
              <a:t>a</a:t>
            </a:r>
            <a:r>
              <a:rPr sz="2475" i="1" spc="142" baseline="43771" dirty="0">
                <a:latin typeface="Times New Roman"/>
                <a:cs typeface="Times New Roman"/>
              </a:rPr>
              <a:t>i</a:t>
            </a:r>
            <a:r>
              <a:rPr sz="2900" spc="20" dirty="0">
                <a:latin typeface="Symbol"/>
                <a:cs typeface="Symbol"/>
              </a:rPr>
              <a:t></a:t>
            </a:r>
            <a:r>
              <a:rPr sz="4700" spc="-855" dirty="0">
                <a:latin typeface="Symbol"/>
                <a:cs typeface="Symbol"/>
              </a:rPr>
              <a:t></a:t>
            </a:r>
            <a:r>
              <a:rPr sz="2900" spc="65" dirty="0">
                <a:latin typeface="Times New Roman"/>
                <a:cs typeface="Times New Roman"/>
              </a:rPr>
              <a:t>(</a:t>
            </a:r>
            <a:r>
              <a:rPr sz="2900" i="1" spc="-5" dirty="0">
                <a:latin typeface="Times New Roman"/>
                <a:cs typeface="Times New Roman"/>
              </a:rPr>
              <a:t>n</a:t>
            </a:r>
            <a:r>
              <a:rPr sz="2900" i="1" spc="-27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/</a:t>
            </a:r>
            <a:r>
              <a:rPr sz="2900" spc="-310" dirty="0">
                <a:latin typeface="Times New Roman"/>
                <a:cs typeface="Times New Roman"/>
              </a:rPr>
              <a:t> </a:t>
            </a:r>
            <a:r>
              <a:rPr sz="2900" i="1" spc="90" dirty="0">
                <a:latin typeface="Times New Roman"/>
                <a:cs typeface="Times New Roman"/>
              </a:rPr>
              <a:t>b</a:t>
            </a:r>
            <a:r>
              <a:rPr sz="2475" i="1" spc="7" baseline="43771" dirty="0">
                <a:latin typeface="Times New Roman"/>
                <a:cs typeface="Times New Roman"/>
              </a:rPr>
              <a:t>i</a:t>
            </a:r>
            <a:r>
              <a:rPr sz="2475" i="1" spc="-284" baseline="43771" dirty="0">
                <a:latin typeface="Times New Roman"/>
                <a:cs typeface="Times New Roman"/>
              </a:rPr>
              <a:t> </a:t>
            </a:r>
            <a:r>
              <a:rPr sz="2900" spc="100" dirty="0">
                <a:latin typeface="Times New Roman"/>
                <a:cs typeface="Times New Roman"/>
              </a:rPr>
              <a:t>)</a:t>
            </a:r>
            <a:r>
              <a:rPr sz="2475" spc="0" baseline="45454" dirty="0">
                <a:latin typeface="Times New Roman"/>
                <a:cs typeface="Times New Roman"/>
              </a:rPr>
              <a:t>lo</a:t>
            </a:r>
            <a:r>
              <a:rPr sz="2475" spc="15" baseline="45454" dirty="0">
                <a:latin typeface="Times New Roman"/>
                <a:cs typeface="Times New Roman"/>
              </a:rPr>
              <a:t>g</a:t>
            </a:r>
            <a:r>
              <a:rPr sz="2475" baseline="45454" dirty="0">
                <a:latin typeface="Times New Roman"/>
                <a:cs typeface="Times New Roman"/>
              </a:rPr>
              <a:t>	</a:t>
            </a:r>
            <a:r>
              <a:rPr sz="2475" i="1" spc="15" baseline="45454" dirty="0">
                <a:latin typeface="Times New Roman"/>
                <a:cs typeface="Times New Roman"/>
              </a:rPr>
              <a:t>a</a:t>
            </a:r>
            <a:r>
              <a:rPr sz="2475" i="1" spc="-209" baseline="45454" dirty="0">
                <a:latin typeface="Times New Roman"/>
                <a:cs typeface="Times New Roman"/>
              </a:rPr>
              <a:t> </a:t>
            </a:r>
            <a:r>
              <a:rPr sz="4700" spc="-615" dirty="0">
                <a:latin typeface="Symbol"/>
                <a:cs typeface="Symbol"/>
              </a:rPr>
              <a:t></a:t>
            </a:r>
            <a:endParaRPr sz="4700" dirty="0">
              <a:latin typeface="Symbol"/>
              <a:cs typeface="Symbol"/>
            </a:endParaRPr>
          </a:p>
          <a:p>
            <a:pPr marR="948055" algn="ctr">
              <a:lnSpc>
                <a:spcPts val="969"/>
              </a:lnSpc>
            </a:pPr>
            <a:r>
              <a:rPr sz="1650" i="1" spc="15" dirty="0">
                <a:latin typeface="Times New Roman"/>
                <a:cs typeface="Times New Roman"/>
              </a:rPr>
              <a:t>h</a:t>
            </a:r>
            <a:r>
              <a:rPr sz="1650" spc="15" dirty="0">
                <a:latin typeface="Symbol"/>
                <a:cs typeface="Symbol"/>
              </a:rPr>
              <a:t></a:t>
            </a:r>
            <a:r>
              <a:rPr sz="1650" spc="15" dirty="0">
                <a:latin typeface="Times New Roman"/>
                <a:cs typeface="Times New Roman"/>
              </a:rPr>
              <a:t>1</a:t>
            </a:r>
            <a:endParaRPr sz="1650" dirty="0">
              <a:latin typeface="Times New Roman"/>
              <a:cs typeface="Times New Roman"/>
            </a:endParaRPr>
          </a:p>
          <a:p>
            <a:pPr marR="341630" algn="r">
              <a:lnSpc>
                <a:spcPct val="100000"/>
              </a:lnSpc>
              <a:spcBef>
                <a:spcPts val="490"/>
              </a:spcBef>
            </a:pPr>
            <a:r>
              <a:rPr sz="1200" i="1" dirty="0">
                <a:latin typeface="Times New Roman"/>
                <a:cs typeface="Times New Roman"/>
              </a:rPr>
              <a:t>b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55499" y="4972225"/>
            <a:ext cx="4886960" cy="553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50" i="1" spc="25" dirty="0">
                <a:latin typeface="Times New Roman"/>
                <a:cs typeface="Times New Roman"/>
              </a:rPr>
              <a:t>T</a:t>
            </a:r>
            <a:r>
              <a:rPr sz="3450" i="1" spc="-400" dirty="0">
                <a:latin typeface="Times New Roman"/>
                <a:cs typeface="Times New Roman"/>
              </a:rPr>
              <a:t> </a:t>
            </a:r>
            <a:r>
              <a:rPr sz="3450" spc="95" dirty="0">
                <a:latin typeface="Times New Roman"/>
                <a:cs typeface="Times New Roman"/>
              </a:rPr>
              <a:t>(</a:t>
            </a:r>
            <a:r>
              <a:rPr sz="3450" i="1" spc="75" dirty="0">
                <a:latin typeface="Times New Roman"/>
                <a:cs typeface="Times New Roman"/>
              </a:rPr>
              <a:t>n</a:t>
            </a:r>
            <a:r>
              <a:rPr sz="3450" spc="10" dirty="0">
                <a:latin typeface="Times New Roman"/>
                <a:cs typeface="Times New Roman"/>
              </a:rPr>
              <a:t>)</a:t>
            </a:r>
            <a:r>
              <a:rPr sz="3450" spc="-65" dirty="0">
                <a:latin typeface="Times New Roman"/>
                <a:cs typeface="Times New Roman"/>
              </a:rPr>
              <a:t> </a:t>
            </a:r>
            <a:r>
              <a:rPr sz="3450" spc="25" dirty="0">
                <a:latin typeface="Symbol"/>
                <a:cs typeface="Symbol"/>
              </a:rPr>
              <a:t></a:t>
            </a:r>
            <a:r>
              <a:rPr sz="3450" spc="-50" dirty="0">
                <a:latin typeface="Times New Roman"/>
                <a:cs typeface="Times New Roman"/>
              </a:rPr>
              <a:t> </a:t>
            </a:r>
            <a:r>
              <a:rPr sz="3450" i="1" spc="175" dirty="0">
                <a:latin typeface="Times New Roman"/>
                <a:cs typeface="Times New Roman"/>
              </a:rPr>
              <a:t>n</a:t>
            </a:r>
            <a:r>
              <a:rPr sz="3000" spc="7" baseline="44444" dirty="0">
                <a:latin typeface="Times New Roman"/>
                <a:cs typeface="Times New Roman"/>
              </a:rPr>
              <a:t>lo</a:t>
            </a:r>
            <a:r>
              <a:rPr sz="3000" spc="157" baseline="44444" dirty="0">
                <a:latin typeface="Times New Roman"/>
                <a:cs typeface="Times New Roman"/>
              </a:rPr>
              <a:t>g</a:t>
            </a:r>
            <a:r>
              <a:rPr sz="2175" i="1" baseline="42145" dirty="0">
                <a:latin typeface="Times New Roman"/>
                <a:cs typeface="Times New Roman"/>
              </a:rPr>
              <a:t>b</a:t>
            </a:r>
            <a:r>
              <a:rPr sz="2175" i="1" spc="-37" baseline="42145" dirty="0">
                <a:latin typeface="Times New Roman"/>
                <a:cs typeface="Times New Roman"/>
              </a:rPr>
              <a:t> </a:t>
            </a:r>
            <a:r>
              <a:rPr sz="3000" i="1" spc="22" baseline="44444" dirty="0">
                <a:latin typeface="Times New Roman"/>
                <a:cs typeface="Times New Roman"/>
              </a:rPr>
              <a:t>a</a:t>
            </a:r>
            <a:r>
              <a:rPr sz="3000" i="1" spc="112" baseline="44444" dirty="0">
                <a:latin typeface="Times New Roman"/>
                <a:cs typeface="Times New Roman"/>
              </a:rPr>
              <a:t> </a:t>
            </a:r>
            <a:r>
              <a:rPr sz="3450" spc="25" dirty="0">
                <a:latin typeface="Symbol"/>
                <a:cs typeface="Symbol"/>
              </a:rPr>
              <a:t></a:t>
            </a:r>
            <a:r>
              <a:rPr sz="3450" spc="-270" dirty="0">
                <a:latin typeface="Times New Roman"/>
                <a:cs typeface="Times New Roman"/>
              </a:rPr>
              <a:t> </a:t>
            </a:r>
            <a:r>
              <a:rPr sz="3450" spc="60" dirty="0">
                <a:latin typeface="Symbol"/>
                <a:cs typeface="Symbol"/>
              </a:rPr>
              <a:t></a:t>
            </a:r>
            <a:r>
              <a:rPr sz="3450" spc="95" dirty="0">
                <a:latin typeface="Times New Roman"/>
                <a:cs typeface="Times New Roman"/>
              </a:rPr>
              <a:t>(</a:t>
            </a:r>
            <a:r>
              <a:rPr sz="3450" i="1" spc="175" dirty="0">
                <a:latin typeface="Times New Roman"/>
                <a:cs typeface="Times New Roman"/>
              </a:rPr>
              <a:t>n</a:t>
            </a:r>
            <a:r>
              <a:rPr sz="3000" spc="7" baseline="44444" dirty="0">
                <a:latin typeface="Times New Roman"/>
                <a:cs typeface="Times New Roman"/>
              </a:rPr>
              <a:t>lo</a:t>
            </a:r>
            <a:r>
              <a:rPr sz="3000" spc="157" baseline="44444" dirty="0">
                <a:latin typeface="Times New Roman"/>
                <a:cs typeface="Times New Roman"/>
              </a:rPr>
              <a:t>g</a:t>
            </a:r>
            <a:r>
              <a:rPr sz="2175" i="1" baseline="42145" dirty="0">
                <a:latin typeface="Times New Roman"/>
                <a:cs typeface="Times New Roman"/>
              </a:rPr>
              <a:t>b</a:t>
            </a:r>
            <a:r>
              <a:rPr sz="2175" i="1" spc="-37" baseline="42145" dirty="0">
                <a:latin typeface="Times New Roman"/>
                <a:cs typeface="Times New Roman"/>
              </a:rPr>
              <a:t> </a:t>
            </a:r>
            <a:r>
              <a:rPr sz="3000" i="1" spc="22" baseline="44444" dirty="0">
                <a:latin typeface="Times New Roman"/>
                <a:cs typeface="Times New Roman"/>
              </a:rPr>
              <a:t>a</a:t>
            </a:r>
            <a:r>
              <a:rPr sz="3000" i="1" spc="-15" baseline="44444" dirty="0">
                <a:latin typeface="Times New Roman"/>
                <a:cs typeface="Times New Roman"/>
              </a:rPr>
              <a:t> </a:t>
            </a:r>
            <a:r>
              <a:rPr sz="3450" spc="15" dirty="0">
                <a:latin typeface="Times New Roman"/>
                <a:cs typeface="Times New Roman"/>
              </a:rPr>
              <a:t>lg</a:t>
            </a:r>
            <a:r>
              <a:rPr sz="3450" spc="-365" dirty="0">
                <a:latin typeface="Times New Roman"/>
                <a:cs typeface="Times New Roman"/>
              </a:rPr>
              <a:t> </a:t>
            </a:r>
            <a:r>
              <a:rPr sz="3450" i="1" spc="75" dirty="0">
                <a:latin typeface="Times New Roman"/>
                <a:cs typeface="Times New Roman"/>
              </a:rPr>
              <a:t>n</a:t>
            </a:r>
            <a:r>
              <a:rPr sz="3450" spc="10" dirty="0">
                <a:latin typeface="Times New Roman"/>
                <a:cs typeface="Times New Roman"/>
              </a:rPr>
              <a:t>)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813518" y="5274821"/>
            <a:ext cx="2419350" cy="840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spc="0" dirty="0">
                <a:latin typeface="Symbol"/>
                <a:cs typeface="Symbol"/>
              </a:rPr>
              <a:t></a:t>
            </a:r>
            <a:r>
              <a:rPr sz="3250" spc="-105" dirty="0">
                <a:latin typeface="Times New Roman"/>
                <a:cs typeface="Times New Roman"/>
              </a:rPr>
              <a:t> </a:t>
            </a:r>
            <a:r>
              <a:rPr sz="3250" spc="40" dirty="0">
                <a:latin typeface="Symbol"/>
                <a:cs typeface="Symbol"/>
              </a:rPr>
              <a:t></a:t>
            </a:r>
            <a:r>
              <a:rPr sz="5350" spc="-925" dirty="0">
                <a:latin typeface="Symbol"/>
                <a:cs typeface="Symbol"/>
              </a:rPr>
              <a:t></a:t>
            </a:r>
            <a:r>
              <a:rPr sz="3250" i="1" spc="140" dirty="0">
                <a:latin typeface="Times New Roman"/>
                <a:cs typeface="Times New Roman"/>
              </a:rPr>
              <a:t>n</a:t>
            </a:r>
            <a:r>
              <a:rPr sz="2850" spc="-7" baseline="43859" dirty="0">
                <a:latin typeface="Times New Roman"/>
                <a:cs typeface="Times New Roman"/>
              </a:rPr>
              <a:t>lo</a:t>
            </a:r>
            <a:r>
              <a:rPr sz="2850" spc="120" baseline="43859" dirty="0">
                <a:latin typeface="Times New Roman"/>
                <a:cs typeface="Times New Roman"/>
              </a:rPr>
              <a:t>g</a:t>
            </a:r>
            <a:r>
              <a:rPr sz="2025" i="1" spc="0" baseline="43209" dirty="0">
                <a:latin typeface="Times New Roman"/>
                <a:cs typeface="Times New Roman"/>
              </a:rPr>
              <a:t>b</a:t>
            </a:r>
            <a:r>
              <a:rPr sz="2025" i="1" spc="-37" baseline="43209" dirty="0">
                <a:latin typeface="Times New Roman"/>
                <a:cs typeface="Times New Roman"/>
              </a:rPr>
              <a:t> </a:t>
            </a:r>
            <a:r>
              <a:rPr sz="2850" i="1" baseline="43859" dirty="0">
                <a:latin typeface="Times New Roman"/>
                <a:cs typeface="Times New Roman"/>
              </a:rPr>
              <a:t>a</a:t>
            </a:r>
            <a:r>
              <a:rPr sz="2850" i="1" spc="-30" baseline="43859" dirty="0">
                <a:latin typeface="Times New Roman"/>
                <a:cs typeface="Times New Roman"/>
              </a:rPr>
              <a:t> </a:t>
            </a:r>
            <a:r>
              <a:rPr sz="3250" spc="0" dirty="0">
                <a:latin typeface="Times New Roman"/>
                <a:cs typeface="Times New Roman"/>
              </a:rPr>
              <a:t>lg</a:t>
            </a:r>
            <a:r>
              <a:rPr sz="3250" spc="-350" dirty="0">
                <a:latin typeface="Times New Roman"/>
                <a:cs typeface="Times New Roman"/>
              </a:rPr>
              <a:t> </a:t>
            </a:r>
            <a:r>
              <a:rPr sz="3250" i="1" spc="150" dirty="0">
                <a:latin typeface="Times New Roman"/>
                <a:cs typeface="Times New Roman"/>
              </a:rPr>
              <a:t>n</a:t>
            </a:r>
            <a:r>
              <a:rPr sz="5350" spc="-710" dirty="0">
                <a:latin typeface="Symbol"/>
                <a:cs typeface="Symbol"/>
              </a:rPr>
              <a:t></a:t>
            </a:r>
            <a:endParaRPr sz="5350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503696" y="4262770"/>
            <a:ext cx="958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201931" y="4262770"/>
            <a:ext cx="958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509042" y="4054042"/>
            <a:ext cx="958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985478" y="4262770"/>
            <a:ext cx="958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799337" y="3959223"/>
            <a:ext cx="633095" cy="687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dirty="0">
                <a:latin typeface="Times New Roman"/>
                <a:cs typeface="Times New Roman"/>
              </a:rPr>
              <a:t>lg</a:t>
            </a:r>
            <a:r>
              <a:rPr sz="2650" spc="-350" dirty="0">
                <a:latin typeface="Times New Roman"/>
                <a:cs typeface="Times New Roman"/>
              </a:rPr>
              <a:t> </a:t>
            </a:r>
            <a:r>
              <a:rPr sz="2650" i="1" spc="-220" dirty="0">
                <a:latin typeface="Times New Roman"/>
                <a:cs typeface="Times New Roman"/>
              </a:rPr>
              <a:t>n</a:t>
            </a:r>
            <a:r>
              <a:rPr sz="4300" spc="-220" dirty="0">
                <a:latin typeface="Symbol"/>
                <a:cs typeface="Symbol"/>
              </a:rPr>
              <a:t>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243253" y="4157493"/>
            <a:ext cx="50101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latin typeface="Times New Roman"/>
                <a:cs typeface="Times New Roman"/>
              </a:rPr>
              <a:t>log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41409" y="4157493"/>
            <a:ext cx="50101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latin typeface="Times New Roman"/>
                <a:cs typeface="Times New Roman"/>
              </a:rPr>
              <a:t>log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724906" y="4157690"/>
            <a:ext cx="50101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latin typeface="Times New Roman"/>
                <a:cs typeface="Times New Roman"/>
              </a:rPr>
              <a:t>log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155453" y="3959222"/>
            <a:ext cx="3098800" cy="7004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4285"/>
              </a:lnSpc>
              <a:spcBef>
                <a:spcPts val="135"/>
              </a:spcBef>
              <a:tabLst>
                <a:tab pos="1354455" algn="l"/>
                <a:tab pos="1981835" algn="l"/>
              </a:tabLst>
            </a:pPr>
            <a:r>
              <a:rPr sz="2650" spc="0" dirty="0">
                <a:latin typeface="Symbol"/>
                <a:cs typeface="Symbol"/>
              </a:rPr>
              <a:t></a:t>
            </a:r>
            <a:r>
              <a:rPr sz="2650" spc="-85" dirty="0">
                <a:latin typeface="Times New Roman"/>
                <a:cs typeface="Times New Roman"/>
              </a:rPr>
              <a:t> </a:t>
            </a:r>
            <a:r>
              <a:rPr sz="2650" spc="-235" dirty="0">
                <a:latin typeface="Symbol"/>
                <a:cs typeface="Symbol"/>
              </a:rPr>
              <a:t></a:t>
            </a:r>
            <a:r>
              <a:rPr sz="4300" spc="-235" dirty="0">
                <a:latin typeface="Symbol"/>
                <a:cs typeface="Symbol"/>
              </a:rPr>
              <a:t></a:t>
            </a:r>
            <a:r>
              <a:rPr sz="2650" i="1" spc="-235" dirty="0">
                <a:latin typeface="Times New Roman"/>
                <a:cs typeface="Times New Roman"/>
              </a:rPr>
              <a:t>n	</a:t>
            </a:r>
            <a:r>
              <a:rPr sz="2650" dirty="0">
                <a:latin typeface="Times New Roman"/>
                <a:cs typeface="Times New Roman"/>
              </a:rPr>
              <a:t>log	</a:t>
            </a:r>
            <a:r>
              <a:rPr sz="2650" i="1" spc="-50" dirty="0">
                <a:latin typeface="Times New Roman"/>
                <a:cs typeface="Times New Roman"/>
              </a:rPr>
              <a:t>n</a:t>
            </a:r>
            <a:r>
              <a:rPr sz="4300" spc="-50" dirty="0">
                <a:latin typeface="Symbol"/>
                <a:cs typeface="Symbol"/>
              </a:rPr>
              <a:t></a:t>
            </a:r>
            <a:r>
              <a:rPr sz="2650" spc="-50" dirty="0">
                <a:latin typeface="Symbol"/>
                <a:cs typeface="Symbol"/>
              </a:rPr>
              <a:t></a:t>
            </a:r>
            <a:r>
              <a:rPr sz="2650" spc="-145" dirty="0">
                <a:latin typeface="Times New Roman"/>
                <a:cs typeface="Times New Roman"/>
              </a:rPr>
              <a:t> </a:t>
            </a:r>
            <a:r>
              <a:rPr sz="2650" spc="-235" dirty="0">
                <a:latin typeface="Symbol"/>
                <a:cs typeface="Symbol"/>
              </a:rPr>
              <a:t></a:t>
            </a:r>
            <a:r>
              <a:rPr sz="4300" spc="-235" dirty="0">
                <a:latin typeface="Symbol"/>
                <a:cs typeface="Symbol"/>
              </a:rPr>
              <a:t></a:t>
            </a:r>
            <a:r>
              <a:rPr sz="2650" i="1" spc="-235" dirty="0">
                <a:latin typeface="Times New Roman"/>
                <a:cs typeface="Times New Roman"/>
              </a:rPr>
              <a:t>n</a:t>
            </a:r>
            <a:endParaRPr sz="2650">
              <a:latin typeface="Times New Roman"/>
              <a:cs typeface="Times New Roman"/>
            </a:endParaRPr>
          </a:p>
          <a:p>
            <a:pPr marL="600075" algn="ctr">
              <a:lnSpc>
                <a:spcPts val="985"/>
              </a:lnSpc>
            </a:pPr>
            <a:r>
              <a:rPr sz="1550" i="1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949687" y="3940497"/>
            <a:ext cx="155575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dirty="0">
                <a:latin typeface="Symbol"/>
                <a:cs typeface="Symbol"/>
              </a:rPr>
              <a:t>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372151" y="4521286"/>
            <a:ext cx="1732914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0040" algn="l"/>
              </a:tabLst>
            </a:pPr>
            <a:r>
              <a:rPr sz="2650" dirty="0">
                <a:latin typeface="Symbol"/>
                <a:cs typeface="Symbol"/>
              </a:rPr>
              <a:t>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dirty="0">
                <a:latin typeface="Symbol"/>
                <a:cs typeface="Symbol"/>
              </a:rPr>
              <a:t>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372151" y="3940161"/>
            <a:ext cx="155575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dirty="0">
                <a:latin typeface="Symbol"/>
                <a:cs typeface="Symbol"/>
              </a:rPr>
              <a:t>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65339" y="4173285"/>
            <a:ext cx="869950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0" dirty="0">
                <a:latin typeface="Symbol"/>
                <a:cs typeface="Symbol"/>
              </a:rPr>
              <a:t></a:t>
            </a:r>
            <a:r>
              <a:rPr sz="2650" spc="0" dirty="0">
                <a:latin typeface="Times New Roman"/>
                <a:cs typeface="Times New Roman"/>
              </a:rPr>
              <a:t> </a:t>
            </a:r>
            <a:r>
              <a:rPr sz="2650" spc="-345" dirty="0">
                <a:latin typeface="Symbol"/>
                <a:cs typeface="Symbol"/>
              </a:rPr>
              <a:t></a:t>
            </a:r>
            <a:r>
              <a:rPr sz="3975" spc="-517" baseline="3144" dirty="0">
                <a:latin typeface="Symbol"/>
                <a:cs typeface="Symbol"/>
              </a:rPr>
              <a:t></a:t>
            </a:r>
            <a:r>
              <a:rPr sz="3975" spc="-517" baseline="-22012" dirty="0">
                <a:latin typeface="Symbol"/>
                <a:cs typeface="Symbol"/>
              </a:rPr>
              <a:t></a:t>
            </a:r>
            <a:r>
              <a:rPr sz="3975" spc="-794" baseline="-22012" dirty="0">
                <a:latin typeface="Times New Roman"/>
                <a:cs typeface="Times New Roman"/>
              </a:rPr>
              <a:t> </a:t>
            </a:r>
            <a:r>
              <a:rPr sz="2650" i="1" spc="0" dirty="0">
                <a:latin typeface="Times New Roman"/>
                <a:cs typeface="Times New Roman"/>
              </a:rPr>
              <a:t>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403457" y="3987998"/>
            <a:ext cx="701675" cy="631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925" spc="127" baseline="-10548" dirty="0">
                <a:latin typeface="Symbol"/>
                <a:cs typeface="Symbol"/>
              </a:rPr>
              <a:t></a:t>
            </a:r>
            <a:r>
              <a:rPr sz="3975" spc="82" baseline="-3144" dirty="0">
                <a:latin typeface="Times New Roman"/>
                <a:cs typeface="Times New Roman"/>
              </a:rPr>
              <a:t>1</a:t>
            </a:r>
            <a:r>
              <a:rPr sz="2650" spc="-1025" dirty="0">
                <a:latin typeface="Symbol"/>
                <a:cs typeface="Symbol"/>
              </a:rPr>
              <a:t></a:t>
            </a:r>
            <a:r>
              <a:rPr sz="3975" baseline="-25157" dirty="0">
                <a:latin typeface="Symbol"/>
                <a:cs typeface="Symbol"/>
              </a:rPr>
              <a:t></a:t>
            </a:r>
            <a:endParaRPr sz="3975" baseline="-25157">
              <a:latin typeface="Symbol"/>
              <a:cs typeface="Symbo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248384" y="3948793"/>
            <a:ext cx="70929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latin typeface="Times New Roman"/>
                <a:cs typeface="Times New Roman"/>
              </a:rPr>
              <a:t>log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n</a:t>
            </a:r>
            <a:r>
              <a:rPr sz="1550" dirty="0">
                <a:latin typeface="Symbol"/>
                <a:cs typeface="Symbol"/>
              </a:rPr>
              <a:t></a:t>
            </a:r>
            <a:r>
              <a:rPr sz="1550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439507" y="4635813"/>
            <a:ext cx="31051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114" dirty="0">
                <a:latin typeface="Times New Roman"/>
                <a:cs typeface="Times New Roman"/>
              </a:rPr>
              <a:t>i</a:t>
            </a:r>
            <a:r>
              <a:rPr sz="1550" spc="55" dirty="0">
                <a:latin typeface="Symbol"/>
                <a:cs typeface="Symbol"/>
              </a:rPr>
              <a:t></a:t>
            </a:r>
            <a:r>
              <a:rPr sz="155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79387" y="1592262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5" y="0"/>
                </a:lnTo>
              </a:path>
            </a:pathLst>
          </a:custGeom>
          <a:ln w="73025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9387" y="1555750"/>
            <a:ext cx="288925" cy="73025"/>
          </a:xfrm>
          <a:custGeom>
            <a:avLst/>
            <a:gdLst/>
            <a:ahLst/>
            <a:cxnLst/>
            <a:rect l="l" t="t" r="r" b="b"/>
            <a:pathLst>
              <a:path w="288925" h="73025">
                <a:moveTo>
                  <a:pt x="0" y="0"/>
                </a:moveTo>
                <a:lnTo>
                  <a:pt x="288925" y="0"/>
                </a:lnTo>
                <a:lnTo>
                  <a:pt x="288925" y="73025"/>
                </a:lnTo>
                <a:lnTo>
                  <a:pt x="0" y="730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9387" y="2528887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5" y="0"/>
                </a:lnTo>
              </a:path>
            </a:pathLst>
          </a:custGeom>
          <a:ln w="73025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9387" y="2492375"/>
            <a:ext cx="288925" cy="73025"/>
          </a:xfrm>
          <a:custGeom>
            <a:avLst/>
            <a:gdLst/>
            <a:ahLst/>
            <a:cxnLst/>
            <a:rect l="l" t="t" r="r" b="b"/>
            <a:pathLst>
              <a:path w="288925" h="73025">
                <a:moveTo>
                  <a:pt x="0" y="0"/>
                </a:moveTo>
                <a:lnTo>
                  <a:pt x="288925" y="0"/>
                </a:lnTo>
                <a:lnTo>
                  <a:pt x="288925" y="73025"/>
                </a:lnTo>
                <a:lnTo>
                  <a:pt x="0" y="730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9387" y="5337175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5" y="0"/>
                </a:lnTo>
              </a:path>
            </a:pathLst>
          </a:custGeom>
          <a:ln w="73025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9387" y="5300662"/>
            <a:ext cx="288925" cy="73025"/>
          </a:xfrm>
          <a:custGeom>
            <a:avLst/>
            <a:gdLst/>
            <a:ahLst/>
            <a:cxnLst/>
            <a:rect l="l" t="t" r="r" b="b"/>
            <a:pathLst>
              <a:path w="288925" h="73025">
                <a:moveTo>
                  <a:pt x="0" y="0"/>
                </a:moveTo>
                <a:lnTo>
                  <a:pt x="288925" y="0"/>
                </a:lnTo>
                <a:lnTo>
                  <a:pt x="288925" y="73025"/>
                </a:lnTo>
                <a:lnTo>
                  <a:pt x="0" y="730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7252382" y="5754877"/>
            <a:ext cx="95376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Q</a:t>
            </a:r>
            <a:r>
              <a:rPr sz="2600" spc="-5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600" spc="0" dirty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600" spc="-5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D.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image.slidesharecdn.com/5-140404115621-phpapp01/95/51-induction-5-638.jpg?cb=1396612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6" y="21734"/>
            <a:ext cx="9105505" cy="683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4" y="18095"/>
            <a:ext cx="9107171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524000"/>
            <a:ext cx="2819400" cy="685800"/>
          </a:xfrm>
          <a:custGeom>
            <a:avLst/>
            <a:gdLst/>
            <a:ahLst/>
            <a:cxnLst/>
            <a:rect l="l" t="t" r="r" b="b"/>
            <a:pathLst>
              <a:path w="2819400" h="685800">
                <a:moveTo>
                  <a:pt x="0" y="0"/>
                </a:moveTo>
                <a:lnTo>
                  <a:pt x="2819400" y="0"/>
                </a:lnTo>
                <a:lnTo>
                  <a:pt x="28194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8340" y="1544827"/>
            <a:ext cx="7289800" cy="4152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Solve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 4T(n/2) + n </a:t>
            </a:r>
            <a:r>
              <a:rPr sz="28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(assume </a:t>
            </a:r>
            <a:r>
              <a:rPr sz="2800" i="1" spc="-10" dirty="0">
                <a:solidFill>
                  <a:srgbClr val="808080"/>
                </a:solidFill>
                <a:latin typeface="Times New Roman"/>
                <a:cs typeface="Times New Roman"/>
              </a:rPr>
              <a:t>T(1) </a:t>
            </a:r>
            <a:r>
              <a:rPr sz="28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=</a:t>
            </a:r>
            <a:r>
              <a:rPr sz="2800" i="1" spc="2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808080"/>
                </a:solidFill>
                <a:latin typeface="Times New Roman"/>
                <a:cs typeface="Times New Roman"/>
              </a:rPr>
              <a:t>Θ(1))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Times New Roman"/>
              <a:cs typeface="Times New Roman"/>
            </a:endParaRPr>
          </a:p>
          <a:p>
            <a:pPr marL="927100" indent="-914400">
              <a:lnSpc>
                <a:spcPct val="100000"/>
              </a:lnSpc>
              <a:buAutoNum type="arabicPeriod"/>
              <a:tabLst>
                <a:tab pos="316230" algn="l"/>
                <a:tab pos="282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Guess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400" spc="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O(n</a:t>
            </a:r>
            <a:r>
              <a:rPr sz="2400" spc="-7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)	</a:t>
            </a:r>
            <a:r>
              <a:rPr sz="2400" spc="-5" dirty="0">
                <a:latin typeface="Times New Roman"/>
                <a:cs typeface="Times New Roman"/>
              </a:rPr>
              <a:t>(need to prove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Ω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separately)</a:t>
            </a:r>
            <a:endParaRPr sz="2400">
              <a:latin typeface="Times New Roman"/>
              <a:cs typeface="Times New Roman"/>
            </a:endParaRPr>
          </a:p>
          <a:p>
            <a:pPr marL="927100" marR="5080" indent="-914400">
              <a:lnSpc>
                <a:spcPts val="7159"/>
              </a:lnSpc>
              <a:spcBef>
                <a:spcPts val="940"/>
              </a:spcBef>
              <a:buAutoNum type="arabicPeriod"/>
              <a:tabLst>
                <a:tab pos="31623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Prove by induction that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≤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400" spc="-15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3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spc="-10" dirty="0">
                <a:latin typeface="Times New Roman"/>
                <a:cs typeface="Times New Roman"/>
              </a:rPr>
              <a:t>large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(i.e.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 ≥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)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Inductive hypothesis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T(k)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≤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ck</a:t>
            </a:r>
            <a:r>
              <a:rPr sz="2400" spc="-15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3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any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k &lt; 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Assuming </a:t>
            </a:r>
            <a:r>
              <a:rPr sz="2400" dirty="0">
                <a:latin typeface="Times New Roman"/>
                <a:cs typeface="Times New Roman"/>
              </a:rPr>
              <a:t>ind. hyp. holds, prove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≤</a:t>
            </a:r>
            <a:r>
              <a:rPr sz="2400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400" spc="-15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636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Substitution Method:</a:t>
            </a:r>
            <a:r>
              <a:rPr spc="-1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26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Substitution Method: Example </a:t>
            </a:r>
            <a:r>
              <a:rPr dirty="0">
                <a:solidFill>
                  <a:srgbClr val="424456"/>
                </a:solidFill>
              </a:rPr>
              <a:t>–</a:t>
            </a:r>
            <a:r>
              <a:rPr spc="1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cont’d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7"/>
            <a:ext cx="6334760" cy="251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Original </a:t>
            </a:r>
            <a:r>
              <a:rPr sz="2800" spc="-10" dirty="0">
                <a:latin typeface="Times New Roman"/>
                <a:cs typeface="Times New Roman"/>
              </a:rPr>
              <a:t>recurrence: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 4T(n/2) +</a:t>
            </a:r>
            <a:r>
              <a:rPr sz="28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069715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From</a:t>
            </a:r>
            <a:r>
              <a:rPr sz="280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inductive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hypothesis:	T(n/2) ≤</a:t>
            </a:r>
            <a:r>
              <a:rPr sz="2800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c(n/2)</a:t>
            </a:r>
            <a:r>
              <a:rPr sz="2775" spc="-22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775" baseline="25525" dirty="0">
              <a:latin typeface="Times New Roman"/>
              <a:cs typeface="Times New Roman"/>
            </a:endParaRPr>
          </a:p>
          <a:p>
            <a:pPr marL="926465" marR="251460" indent="-914400">
              <a:lnSpc>
                <a:spcPts val="4070"/>
              </a:lnSpc>
              <a:spcBef>
                <a:spcPts val="240"/>
              </a:spcBef>
              <a:tabLst>
                <a:tab pos="1825625" algn="l"/>
                <a:tab pos="2197735" algn="l"/>
              </a:tabLst>
            </a:pPr>
            <a:r>
              <a:rPr sz="2800" spc="-5" dirty="0">
                <a:latin typeface="Times New Roman"/>
                <a:cs typeface="Times New Roman"/>
              </a:rPr>
              <a:t>Substitute this into the original </a:t>
            </a:r>
            <a:r>
              <a:rPr sz="2800" spc="-10" dirty="0">
                <a:latin typeface="Times New Roman"/>
                <a:cs typeface="Times New Roman"/>
              </a:rPr>
              <a:t>recurrence: 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	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≤	4c </a:t>
            </a:r>
            <a:r>
              <a:rPr sz="2800" dirty="0">
                <a:solidFill>
                  <a:srgbClr val="808080"/>
                </a:solidFill>
                <a:latin typeface="Times New Roman"/>
                <a:cs typeface="Times New Roman"/>
              </a:rPr>
              <a:t>(n/2)</a:t>
            </a:r>
            <a:r>
              <a:rPr sz="2775" baseline="25525" dirty="0">
                <a:solidFill>
                  <a:srgbClr val="808080"/>
                </a:solidFill>
                <a:latin typeface="Times New Roman"/>
                <a:cs typeface="Times New Roman"/>
              </a:rPr>
              <a:t>3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+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0020" y="4034561"/>
            <a:ext cx="4113529" cy="105349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795"/>
              </a:spcBef>
              <a:tabLst>
                <a:tab pos="415925" algn="l"/>
              </a:tabLst>
            </a:pP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=	(c/2) </a:t>
            </a:r>
            <a:r>
              <a:rPr sz="2800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r>
              <a:rPr sz="2775" baseline="25525" dirty="0">
                <a:solidFill>
                  <a:srgbClr val="808080"/>
                </a:solidFill>
                <a:latin typeface="Times New Roman"/>
                <a:cs typeface="Times New Roman"/>
              </a:rPr>
              <a:t>3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+ </a:t>
            </a:r>
            <a:r>
              <a:rPr sz="2800" spc="-5" dirty="0" smtClean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800" dirty="0" smtClean="0">
              <a:latin typeface="Times New Roman"/>
              <a:cs typeface="Times New Roman"/>
            </a:endParaRPr>
          </a:p>
          <a:p>
            <a:pPr marL="39370">
              <a:spcBef>
                <a:spcPts val="705"/>
              </a:spcBef>
            </a:pPr>
            <a:r>
              <a:rPr lang="en-US" sz="2800" spc="-5" dirty="0" smtClean="0">
                <a:solidFill>
                  <a:srgbClr val="808080"/>
                </a:solidFill>
                <a:latin typeface="Times New Roman"/>
                <a:cs typeface="Times New Roman"/>
              </a:rPr>
              <a:t>(c/2) </a:t>
            </a:r>
            <a:r>
              <a:rPr lang="en-US" sz="2800" dirty="0" smtClean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r>
              <a:rPr lang="en-US" sz="2775" baseline="25525" dirty="0" smtClean="0">
                <a:solidFill>
                  <a:srgbClr val="808080"/>
                </a:solidFill>
                <a:latin typeface="Times New Roman"/>
                <a:cs typeface="Times New Roman"/>
              </a:rPr>
              <a:t>3 </a:t>
            </a:r>
            <a:r>
              <a:rPr lang="en-US" sz="2800" spc="-5" dirty="0" smtClean="0">
                <a:solidFill>
                  <a:srgbClr val="808080"/>
                </a:solidFill>
                <a:latin typeface="Times New Roman"/>
                <a:cs typeface="Times New Roman"/>
              </a:rPr>
              <a:t>+ n</a:t>
            </a:r>
            <a:r>
              <a:rPr lang="en-US"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≤</a:t>
            </a:r>
            <a:r>
              <a:rPr sz="28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775" spc="-7" baseline="255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? </a:t>
            </a:r>
            <a:endParaRPr sz="2775" baseline="25525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26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Substitution Method: Example </a:t>
            </a:r>
            <a:r>
              <a:rPr dirty="0">
                <a:solidFill>
                  <a:srgbClr val="424456"/>
                </a:solidFill>
              </a:rPr>
              <a:t>–</a:t>
            </a:r>
            <a:r>
              <a:rPr spc="1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cont’d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6831330" cy="2526974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To prove</a:t>
            </a:r>
            <a:endParaRPr sz="2800" dirty="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705"/>
              </a:spcBef>
              <a:tabLst>
                <a:tab pos="3669665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</a:t>
            </a:r>
            <a:r>
              <a:rPr sz="2800" spc="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≤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775" spc="-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3	</a:t>
            </a:r>
            <a:endParaRPr sz="41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"/>
              <a:tabLst>
                <a:tab pos="332740" algn="l"/>
              </a:tabLst>
            </a:pPr>
            <a:r>
              <a:rPr sz="2800" spc="-120" dirty="0">
                <a:latin typeface="Times New Roman"/>
                <a:cs typeface="Times New Roman"/>
              </a:rPr>
              <a:t>We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choose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 ≥ 2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0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≥</a:t>
            </a:r>
            <a:r>
              <a:rPr sz="2800" spc="1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05"/>
              </a:spcBef>
              <a:buClr>
                <a:srgbClr val="438086"/>
              </a:buClr>
              <a:buSzPct val="58928"/>
              <a:buFont typeface="Wingdings"/>
              <a:buChar char="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But, the proof is not </a:t>
            </a:r>
            <a:r>
              <a:rPr sz="2800" spc="-10" dirty="0">
                <a:latin typeface="Times New Roman"/>
                <a:cs typeface="Times New Roman"/>
              </a:rPr>
              <a:t>complete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yet.</a:t>
            </a:r>
            <a:endParaRPr sz="28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438086"/>
              </a:buClr>
              <a:buSzPct val="58928"/>
              <a:buFont typeface="Wingdings"/>
              <a:buChar char=""/>
              <a:tabLst>
                <a:tab pos="332740" algn="l"/>
              </a:tabLst>
            </a:pPr>
            <a:r>
              <a:rPr sz="2800" u="heavy" spc="-10" dirty="0">
                <a:solidFill>
                  <a:srgbClr val="808080"/>
                </a:solidFill>
                <a:latin typeface="Times New Roman"/>
                <a:cs typeface="Times New Roman"/>
              </a:rPr>
              <a:t>Reminder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Proof by</a:t>
            </a:r>
            <a:r>
              <a:rPr sz="280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induction: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100" y="4627879"/>
            <a:ext cx="2978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150" dirty="0">
                <a:solidFill>
                  <a:srgbClr val="53548A"/>
                </a:solidFill>
                <a:latin typeface="Times New Roman"/>
                <a:cs typeface="Times New Roman"/>
              </a:rPr>
              <a:t>1.	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Prove the base</a:t>
            </a:r>
            <a:r>
              <a:rPr sz="2400" spc="-7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cases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4100" y="4993640"/>
            <a:ext cx="508317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0"/>
              </a:spcBef>
              <a:buClr>
                <a:srgbClr val="53548A"/>
              </a:buClr>
              <a:buSzPct val="89583"/>
              <a:buAutoNum type="arabicPeriod" startAt="2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Inductive hypothesis for smaller</a:t>
            </a:r>
            <a:r>
              <a:rPr sz="2400" spc="-3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sizes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89583"/>
              <a:buAutoNum type="arabicPeriod" startAt="2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Prove the general</a:t>
            </a:r>
            <a:r>
              <a:rPr sz="2400" spc="-5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case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30851" y="4771644"/>
            <a:ext cx="2307335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0" y="4876800"/>
            <a:ext cx="2115185" cy="0"/>
          </a:xfrm>
          <a:custGeom>
            <a:avLst/>
            <a:gdLst/>
            <a:ahLst/>
            <a:cxnLst/>
            <a:rect l="l" t="t" r="r" b="b"/>
            <a:pathLst>
              <a:path w="2115184">
                <a:moveTo>
                  <a:pt x="0" y="0"/>
                </a:moveTo>
                <a:lnTo>
                  <a:pt x="21147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10541" y="48323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57989" y="4518152"/>
            <a:ext cx="2200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40" dirty="0">
                <a:solidFill>
                  <a:srgbClr val="808080"/>
                </a:solidFill>
                <a:latin typeface="Times New Roman"/>
                <a:cs typeface="Times New Roman"/>
              </a:rPr>
              <a:t>haven’t </a:t>
            </a:r>
            <a:r>
              <a:rPr sz="2400" i="1" spc="-15" dirty="0">
                <a:solidFill>
                  <a:srgbClr val="808080"/>
                </a:solidFill>
                <a:latin typeface="Times New Roman"/>
                <a:cs typeface="Times New Roman"/>
              </a:rPr>
              <a:t>proved  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the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base cases</a:t>
            </a:r>
            <a:r>
              <a:rPr sz="2400" i="1" spc="-10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0" dirty="0">
                <a:solidFill>
                  <a:srgbClr val="808080"/>
                </a:solidFill>
                <a:latin typeface="Times New Roman"/>
                <a:cs typeface="Times New Roman"/>
              </a:rPr>
              <a:t>yet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2556</Words>
  <Application>Microsoft Office PowerPoint</Application>
  <PresentationFormat>Ekran Gösterisi (4:3)</PresentationFormat>
  <Paragraphs>632</Paragraphs>
  <Slides>56</Slides>
  <Notes>7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56</vt:i4>
      </vt:variant>
    </vt:vector>
  </HeadingPairs>
  <TitlesOfParts>
    <vt:vector size="68" baseType="lpstr">
      <vt:lpstr>Arial</vt:lpstr>
      <vt:lpstr>Calibri</vt:lpstr>
      <vt:lpstr>Cambria Math</vt:lpstr>
      <vt:lpstr>Courier New</vt:lpstr>
      <vt:lpstr>Sitka Small</vt:lpstr>
      <vt:lpstr>Symbol</vt:lpstr>
      <vt:lpstr>Times New Roman</vt:lpstr>
      <vt:lpstr>Tw Cen MT</vt:lpstr>
      <vt:lpstr>Wingdings</vt:lpstr>
      <vt:lpstr>Wingdings 2</vt:lpstr>
      <vt:lpstr>Office Theme</vt:lpstr>
      <vt:lpstr>Equation</vt:lpstr>
      <vt:lpstr>CSE214 – Analysis of Algorithms PhD Furkan Gözükara, Toros University https://github.com/FurkanGozukara/Analysis-of-Algorithms-2019  </vt:lpstr>
      <vt:lpstr>Solving Recurrences</vt:lpstr>
      <vt:lpstr>PowerPoint Sunusu</vt:lpstr>
      <vt:lpstr>Solving Recurrences</vt:lpstr>
      <vt:lpstr>Substitution Method</vt:lpstr>
      <vt:lpstr>PowerPoint Sunusu</vt:lpstr>
      <vt:lpstr>Substitution Method: Example</vt:lpstr>
      <vt:lpstr>Substitution Method: Example – cont’d</vt:lpstr>
      <vt:lpstr>Substitution Method: Example – cont’d</vt:lpstr>
      <vt:lpstr>Substitution Method: Example – cont’d</vt:lpstr>
      <vt:lpstr>Example: A tighter upper bound?</vt:lpstr>
      <vt:lpstr>Example (cont’d)</vt:lpstr>
      <vt:lpstr>Example (cont’d)</vt:lpstr>
      <vt:lpstr>Example (cont’d)</vt:lpstr>
      <vt:lpstr>Example (cont’d)</vt:lpstr>
      <vt:lpstr>Example (cont’d)</vt:lpstr>
      <vt:lpstr>Substitution Method: Example 2</vt:lpstr>
      <vt:lpstr>Example 2 (cont’d)</vt:lpstr>
      <vt:lpstr>Substitution Method - Summary</vt:lpstr>
      <vt:lpstr>PowerPoint Sunusu</vt:lpstr>
      <vt:lpstr>Recursion Tree Method</vt:lpstr>
      <vt:lpstr>Solve Recurrence: T(n) = 2T (n/2) + Θ(n)</vt:lpstr>
      <vt:lpstr>Solve Recurrence: T(n) = 2T (n/2) + Θ(n)</vt:lpstr>
      <vt:lpstr>Solve Recurrence: T(n) = 2T (n/2) + Θ(n)</vt:lpstr>
      <vt:lpstr>PowerPoint Sunusu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Geometric Series Reminder</vt:lpstr>
      <vt:lpstr>The Master Method</vt:lpstr>
      <vt:lpstr>The Master Method</vt:lpstr>
      <vt:lpstr>PowerPoint Sunusu</vt:lpstr>
      <vt:lpstr>The Master Method: 3 Cases</vt:lpstr>
      <vt:lpstr>The Master Method: Case 1</vt:lpstr>
      <vt:lpstr>The Master Method: Case 2 (simple version)</vt:lpstr>
      <vt:lpstr>The Master Method: Case 3</vt:lpstr>
      <vt:lpstr>Example: T(n) = 4T(n/2) + n</vt:lpstr>
      <vt:lpstr>Example: T(n) = 4T(n/2) + n2</vt:lpstr>
      <vt:lpstr>Example: T(n) = 4T(n/2) + n3</vt:lpstr>
      <vt:lpstr>Example: T(n) = 4T(n/2) + n2/lgn</vt:lpstr>
      <vt:lpstr>The Master Method: Case 2 (general version)</vt:lpstr>
      <vt:lpstr>Example: T(n) = 4T(n/2) + n2/lgn</vt:lpstr>
      <vt:lpstr>PowerPoint Sunusu</vt:lpstr>
      <vt:lpstr>PowerPoint Sunusu</vt:lpstr>
      <vt:lpstr>PowerPoint Sunusu</vt:lpstr>
      <vt:lpstr>PowerPoint Sunusu</vt:lpstr>
      <vt:lpstr>Proof of Master Theorem:  Case 1 and Case 2</vt:lpstr>
      <vt:lpstr>PowerPoint Sunusu</vt:lpstr>
      <vt:lpstr>Case 1 (cont’)</vt:lpstr>
      <vt:lpstr>Case 1 (cont’)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2018-03-26T08:32:59Z</dcterms:created>
  <dcterms:modified xsi:type="dcterms:W3CDTF">2019-03-01T07:28:57Z</dcterms:modified>
</cp:coreProperties>
</file>