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4"/>
  </p:notesMasterIdLst>
  <p:sldIdLst>
    <p:sldId id="314" r:id="rId2"/>
    <p:sldId id="30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313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6" r:id="rId52"/>
    <p:sldId id="305" r:id="rId5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86640" autoAdjust="0"/>
  </p:normalViewPr>
  <p:slideViewPr>
    <p:cSldViewPr>
      <p:cViewPr varScale="1">
        <p:scale>
          <a:sx n="55" d="100"/>
          <a:sy n="55" d="100"/>
        </p:scale>
        <p:origin x="1024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2D736-6DE0-4DE6-99D8-83E812ED617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D3E8D-DE9B-4410-BB0D-E86DC0CF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8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7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dizi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4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Iterate </a:t>
            </a:r>
            <a:r>
              <a:rPr lang="en-US" dirty="0" err="1" smtClean="0"/>
              <a:t>yinele</a:t>
            </a:r>
            <a:r>
              <a:rPr lang="en-US" dirty="0" smtClean="0"/>
              <a:t> </a:t>
            </a:r>
            <a:r>
              <a:rPr lang="en-US" dirty="0" err="1" smtClean="0"/>
              <a:t>tekrarla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7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özlü</a:t>
            </a:r>
            <a:r>
              <a:rPr lang="en-US" baseline="0" dirty="0" smtClean="0"/>
              <a:t> , liberal </a:t>
            </a:r>
            <a:r>
              <a:rPr lang="en-US" baseline="0" dirty="0" err="1" smtClean="0"/>
              <a:t>özgürce</a:t>
            </a:r>
            <a:r>
              <a:rPr lang="en-US" baseline="0" dirty="0" smtClean="0"/>
              <a:t> , indentation </a:t>
            </a:r>
            <a:r>
              <a:rPr lang="en-US" baseline="0" dirty="0" err="1" smtClean="0"/>
              <a:t>girinti</a:t>
            </a:r>
            <a:r>
              <a:rPr lang="en-US" baseline="0" dirty="0" smtClean="0"/>
              <a:t> , omission </a:t>
            </a:r>
            <a:r>
              <a:rPr lang="en-US" baseline="0" dirty="0" err="1" smtClean="0"/>
              <a:t>ihmal</a:t>
            </a:r>
            <a:r>
              <a:rPr lang="en-US" baseline="0" dirty="0" smtClean="0"/>
              <a:t> , pseudo </a:t>
            </a:r>
            <a:r>
              <a:rPr lang="en-US" baseline="0" dirty="0" err="1" smtClean="0"/>
              <a:t>sözde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30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Constitute </a:t>
            </a:r>
            <a:r>
              <a:rPr lang="en-US" dirty="0" err="1" smtClean="0"/>
              <a:t>teşkil</a:t>
            </a:r>
            <a:r>
              <a:rPr lang="en-US" dirty="0" smtClean="0"/>
              <a:t> </a:t>
            </a:r>
            <a:r>
              <a:rPr lang="en-US" dirty="0" err="1" smtClean="0"/>
              <a:t>etmek</a:t>
            </a:r>
            <a:r>
              <a:rPr lang="en-US" dirty="0" smtClean="0"/>
              <a:t> </a:t>
            </a:r>
            <a:r>
              <a:rPr lang="en-US" dirty="0" err="1" smtClean="0"/>
              <a:t>oluşturmak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30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</a:t>
            </a:r>
            <a:r>
              <a:rPr spc="5" dirty="0"/>
              <a:t>473 </a:t>
            </a:r>
            <a:r>
              <a:rPr dirty="0"/>
              <a:t>– Lecture</a:t>
            </a:r>
            <a:r>
              <a:rPr spc="-15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0" dirty="0"/>
              <a:t>Aykanat </a:t>
            </a:r>
            <a:r>
              <a:rPr dirty="0"/>
              <a:t>and Mustafa Ozdal  Computer Engineering Department, Bilkent</a:t>
            </a:r>
            <a:r>
              <a:rPr spc="-120" dirty="0"/>
              <a:t> </a:t>
            </a:r>
            <a:r>
              <a:rPr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</a:t>
            </a:r>
            <a:r>
              <a:rPr spc="5" dirty="0"/>
              <a:t>473 </a:t>
            </a:r>
            <a:r>
              <a:rPr dirty="0"/>
              <a:t>– Lecture</a:t>
            </a:r>
            <a:r>
              <a:rPr spc="-15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0" dirty="0"/>
              <a:t>Aykanat </a:t>
            </a:r>
            <a:r>
              <a:rPr dirty="0"/>
              <a:t>and Mustafa Ozdal  Computer Engineering Department, Bilkent</a:t>
            </a:r>
            <a:r>
              <a:rPr spc="-120" dirty="0"/>
              <a:t> </a:t>
            </a:r>
            <a:r>
              <a:rPr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36752" y="2351024"/>
            <a:ext cx="3959225" cy="378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B7B7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</a:t>
            </a:r>
            <a:r>
              <a:rPr spc="5" dirty="0"/>
              <a:t>473 </a:t>
            </a:r>
            <a:r>
              <a:rPr dirty="0"/>
              <a:t>– Lecture</a:t>
            </a:r>
            <a:r>
              <a:rPr spc="-150" dirty="0"/>
              <a:t> </a:t>
            </a: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0" dirty="0"/>
              <a:t>Aykanat </a:t>
            </a:r>
            <a:r>
              <a:rPr dirty="0"/>
              <a:t>and Mustafa Ozdal  Computer Engineering Department, Bilkent</a:t>
            </a:r>
            <a:r>
              <a:rPr spc="-120" dirty="0"/>
              <a:t> </a:t>
            </a:r>
            <a:r>
              <a:rPr dirty="0"/>
              <a:t>University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</a:t>
            </a:r>
            <a:r>
              <a:rPr spc="5" dirty="0"/>
              <a:t>473 </a:t>
            </a:r>
            <a:r>
              <a:rPr dirty="0"/>
              <a:t>– Lecture</a:t>
            </a:r>
            <a:r>
              <a:rPr spc="-150" dirty="0"/>
              <a:t> </a:t>
            </a:r>
            <a:r>
              <a:rPr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0" dirty="0"/>
              <a:t>Aykanat </a:t>
            </a:r>
            <a:r>
              <a:rPr dirty="0"/>
              <a:t>and Mustafa Ozdal  Computer Engineering Department, Bilkent</a:t>
            </a:r>
            <a:r>
              <a:rPr spc="-120" dirty="0"/>
              <a:t> </a:t>
            </a:r>
            <a:r>
              <a:rPr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</a:t>
            </a:r>
            <a:r>
              <a:rPr spc="5" dirty="0"/>
              <a:t>473 </a:t>
            </a:r>
            <a:r>
              <a:rPr dirty="0"/>
              <a:t>– Lecture</a:t>
            </a:r>
            <a:r>
              <a:rPr spc="-150" dirty="0"/>
              <a:t> </a:t>
            </a:r>
            <a:r>
              <a:rPr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0" dirty="0"/>
              <a:t>Aykanat </a:t>
            </a:r>
            <a:r>
              <a:rPr dirty="0"/>
              <a:t>and Mustafa Ozdal  Computer Engineering Department, Bilkent</a:t>
            </a:r>
            <a:r>
              <a:rPr spc="-120" dirty="0"/>
              <a:t> </a:t>
            </a:r>
            <a:r>
              <a:rPr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3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22376" y="6227064"/>
            <a:ext cx="8080248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62000" y="62484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4618" y="307340"/>
            <a:ext cx="787476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5357" y="2294155"/>
            <a:ext cx="3690620" cy="3541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8340" y="6447139"/>
            <a:ext cx="1406525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</a:t>
            </a:r>
            <a:r>
              <a:rPr spc="5" dirty="0"/>
              <a:t>473 </a:t>
            </a:r>
            <a:r>
              <a:rPr dirty="0"/>
              <a:t>– Lecture</a:t>
            </a:r>
            <a:r>
              <a:rPr spc="-15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682203" y="6370939"/>
            <a:ext cx="3945254" cy="436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0" dirty="0"/>
              <a:t>Aykanat </a:t>
            </a:r>
            <a:r>
              <a:rPr dirty="0"/>
              <a:t>and Mustafa Ozdal  Computer Engineering Department, Bilkent</a:t>
            </a:r>
            <a:r>
              <a:rPr spc="-120" dirty="0"/>
              <a:t> </a:t>
            </a:r>
            <a:r>
              <a:rPr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43240" y="6372635"/>
            <a:ext cx="248284" cy="219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5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28.png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3.pn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17.png"/><Relationship Id="rId4" Type="http://schemas.openxmlformats.org/officeDocument/2006/relationships/image" Target="../media/image36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40.png"/><Relationship Id="rId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39.png"/><Relationship Id="rId9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5.png"/><Relationship Id="rId7" Type="http://schemas.openxmlformats.org/officeDocument/2006/relationships/image" Target="../media/image69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73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5.png"/><Relationship Id="rId5" Type="http://schemas.openxmlformats.org/officeDocument/2006/relationships/image" Target="../media/image67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5443" y="1814386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5443" y="1814386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5107" y="1814386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5107" y="1814386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376" y="6227064"/>
            <a:ext cx="8080248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0" y="62484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265" dirty="0">
                <a:solidFill>
                  <a:srgbClr val="000000"/>
                </a:solidFill>
                <a:latin typeface="Arial"/>
                <a:cs typeface="Arial"/>
              </a:rPr>
              <a:t>CSE214 – Analysis of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Algorithms</a:t>
            </a:r>
            <a:b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b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https://github.com/FurkanGozukara/Analysis-of-Algorithms-2019</a:t>
            </a:r>
            <a: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sz="36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2209800"/>
            <a:ext cx="9144000" cy="42601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Introduction </a:t>
            </a:r>
            <a:r>
              <a:rPr lang="en-US" sz="5400" spc="-5" dirty="0">
                <a:latin typeface="Times New Roman"/>
                <a:cs typeface="Times New Roman"/>
              </a:rPr>
              <a:t>to Analysis of Algorithms</a:t>
            </a:r>
          </a:p>
          <a:p>
            <a:pPr algn="ctr"/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Based on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Cevdet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Aykanat’s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 and Mustafa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Ozdal’s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 Lecture Notes -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Bilkent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sz="4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38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971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Pseudo-code</a:t>
            </a:r>
            <a:r>
              <a:rPr spc="-5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8"/>
            <a:ext cx="7590155" cy="4419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Objective: Express algorithms to humans in a </a:t>
            </a:r>
            <a:r>
              <a:rPr sz="2800" spc="-10" dirty="0">
                <a:latin typeface="Times New Roman"/>
                <a:cs typeface="Times New Roman"/>
              </a:rPr>
              <a:t>clear  </a:t>
            </a:r>
            <a:r>
              <a:rPr sz="2800" spc="-5" dirty="0">
                <a:latin typeface="Times New Roman"/>
                <a:cs typeface="Times New Roman"/>
              </a:rPr>
              <a:t>and concise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way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Liberal </a:t>
            </a:r>
            <a:r>
              <a:rPr sz="2800" dirty="0">
                <a:latin typeface="Times New Roman"/>
                <a:cs typeface="Times New Roman"/>
              </a:rPr>
              <a:t>use 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English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Indentation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block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structures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Omission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error handling and other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details</a:t>
            </a:r>
            <a:endParaRPr sz="2800" dirty="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15"/>
              </a:spcBef>
            </a:pPr>
            <a:r>
              <a:rPr sz="2500" i="1" spc="-100" dirty="0">
                <a:latin typeface="Wingdings"/>
                <a:cs typeface="Wingdings"/>
              </a:rPr>
              <a:t></a:t>
            </a:r>
            <a:r>
              <a:rPr sz="2500" i="1" spc="-1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needed in </a:t>
            </a:r>
            <a:r>
              <a:rPr sz="2400" i="1" spc="-20" dirty="0">
                <a:latin typeface="Times New Roman"/>
                <a:cs typeface="Times New Roman"/>
              </a:rPr>
              <a:t>real</a:t>
            </a:r>
            <a:r>
              <a:rPr sz="2400" i="1" spc="-15" dirty="0">
                <a:latin typeface="Times New Roman"/>
                <a:cs typeface="Times New Roman"/>
              </a:rPr>
              <a:t> programs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53644"/>
            <a:ext cx="7248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Algorithm: Insertion </a:t>
            </a:r>
            <a:r>
              <a:rPr sz="3200" dirty="0" smtClean="0">
                <a:solidFill>
                  <a:srgbClr val="000000"/>
                </a:solidFill>
              </a:rPr>
              <a:t>Sort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437528"/>
            <a:ext cx="2703195" cy="93789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8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1. </a:t>
            </a:r>
            <a:r>
              <a:rPr sz="2400" b="1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2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752" y="4022851"/>
            <a:ext cx="25400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752" y="2351024"/>
            <a:ext cx="4473448" cy="379911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2.	</a:t>
            </a:r>
            <a:r>
              <a:rPr sz="2400" dirty="0">
                <a:latin typeface="Times New Roman"/>
                <a:cs typeface="Times New Roman"/>
              </a:rPr>
              <a:t>key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A[j];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3.	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j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4.	</a:t>
            </a:r>
            <a:r>
              <a:rPr sz="2400" b="1" spc="-5" dirty="0">
                <a:latin typeface="Times New Roman"/>
                <a:cs typeface="Times New Roman"/>
              </a:rPr>
              <a:t>while </a:t>
            </a:r>
            <a:r>
              <a:rPr sz="2400" dirty="0" err="1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&gt; </a:t>
            </a: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b="1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A[i]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</a:p>
          <a:p>
            <a:pPr marR="2205355" algn="ctr">
              <a:lnSpc>
                <a:spcPct val="100000"/>
              </a:lnSpc>
              <a:spcBef>
                <a:spcPts val="420"/>
              </a:spcBef>
            </a:pP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A[i];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i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716280">
              <a:lnSpc>
                <a:spcPct val="100000"/>
              </a:lnSpc>
              <a:spcBef>
                <a:spcPts val="405"/>
              </a:spcBef>
            </a:pPr>
            <a:r>
              <a:rPr sz="2400" b="1" spc="-5" dirty="0">
                <a:latin typeface="Times New Roman"/>
                <a:cs typeface="Times New Roman"/>
              </a:rPr>
              <a:t>endwhile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7.	</a:t>
            </a: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key;</a:t>
            </a:r>
          </a:p>
          <a:p>
            <a:pPr marR="2272665" algn="ctr">
              <a:lnSpc>
                <a:spcPct val="100000"/>
              </a:lnSpc>
              <a:spcBef>
                <a:spcPts val="395"/>
              </a:spcBef>
            </a:pPr>
            <a:r>
              <a:rPr sz="2400" b="1" spc="-5" dirty="0">
                <a:latin typeface="Times New Roman"/>
                <a:cs typeface="Times New Roman"/>
              </a:rPr>
              <a:t>endfor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67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Algorithm: Insertion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solidFill>
                  <a:srgbClr val="3366FF"/>
                </a:solidFill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solidFill>
                  <a:srgbClr val="B7B7D4"/>
                </a:solidFill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solidFill>
                  <a:srgbClr val="B7B7D4"/>
                </a:solidFill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935357" y="2294155"/>
            <a:ext cx="3690620" cy="3526606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>
                <a:solidFill>
                  <a:srgbClr val="3366FF"/>
                </a:solidFill>
              </a:rPr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>
                <a:solidFill>
                  <a:srgbClr val="B7B7D4"/>
                </a:solidFill>
              </a:rPr>
              <a:t>3.	</a:t>
            </a:r>
            <a:r>
              <a:rPr spc="-5" dirty="0">
                <a:solidFill>
                  <a:srgbClr val="B7B7D4"/>
                </a:solidFill>
              </a:rPr>
              <a:t>i </a:t>
            </a:r>
            <a:r>
              <a:rPr spc="-5" dirty="0">
                <a:solidFill>
                  <a:srgbClr val="B7B7D4"/>
                </a:solidFill>
                <a:latin typeface="Symbol"/>
                <a:cs typeface="Symbol"/>
              </a:rPr>
              <a:t></a:t>
            </a:r>
            <a:r>
              <a:rPr spc="-5" dirty="0">
                <a:solidFill>
                  <a:srgbClr val="B7B7D4"/>
                </a:solidFill>
              </a:rPr>
              <a:t> j - </a:t>
            </a:r>
            <a:r>
              <a:rPr dirty="0">
                <a:solidFill>
                  <a:srgbClr val="B7B7D4"/>
                </a:solidFill>
              </a:rPr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>
                <a:solidFill>
                  <a:srgbClr val="B7B7D4"/>
                </a:solidFill>
              </a:rPr>
              <a:t>4.</a:t>
            </a:r>
            <a:r>
              <a:rPr lang="en-US" dirty="0" smtClean="0">
                <a:solidFill>
                  <a:srgbClr val="B7B7D4"/>
                </a:solidFill>
              </a:rPr>
              <a:t> </a:t>
            </a:r>
            <a:r>
              <a:rPr b="1" spc="-5" dirty="0" smtClean="0">
                <a:solidFill>
                  <a:srgbClr val="B7B7D4"/>
                </a:solidFill>
                <a:latin typeface="Times New Roman"/>
                <a:cs typeface="Times New Roman"/>
              </a:rPr>
              <a:t>while </a:t>
            </a:r>
            <a:r>
              <a:rPr spc="-5" dirty="0" err="1">
                <a:solidFill>
                  <a:srgbClr val="B7B7D4"/>
                </a:solidFill>
              </a:rPr>
              <a:t>i</a:t>
            </a:r>
            <a:r>
              <a:rPr spc="-5" dirty="0">
                <a:solidFill>
                  <a:srgbClr val="B7B7D4"/>
                </a:solidFill>
              </a:rPr>
              <a:t> </a:t>
            </a:r>
            <a:r>
              <a:rPr spc="-5" dirty="0" smtClean="0">
                <a:solidFill>
                  <a:srgbClr val="B7B7D4"/>
                </a:solidFill>
              </a:rPr>
              <a:t>&gt; </a:t>
            </a:r>
            <a:r>
              <a:rPr spc="-5" dirty="0">
                <a:solidFill>
                  <a:srgbClr val="B7B7D4"/>
                </a:solidFill>
              </a:rPr>
              <a:t>0 </a:t>
            </a:r>
            <a:r>
              <a:rPr b="1" spc="-5" dirty="0">
                <a:solidFill>
                  <a:srgbClr val="B7B7D4"/>
                </a:solidFill>
                <a:latin typeface="Times New Roman"/>
                <a:cs typeface="Times New Roman"/>
              </a:rPr>
              <a:t>and </a:t>
            </a:r>
            <a:r>
              <a:rPr spc="-5" dirty="0">
                <a:solidFill>
                  <a:srgbClr val="B7B7D4"/>
                </a:solidFill>
              </a:rPr>
              <a:t>A[i] &gt;</a:t>
            </a:r>
            <a:r>
              <a:rPr spc="-160" dirty="0">
                <a:solidFill>
                  <a:srgbClr val="B7B7D4"/>
                </a:solidFill>
              </a:rPr>
              <a:t> </a:t>
            </a:r>
            <a:r>
              <a:rPr spc="-5" dirty="0">
                <a:solidFill>
                  <a:srgbClr val="B7B7D4"/>
                </a:solidFill>
              </a:rPr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solidFill>
                  <a:srgbClr val="B7B7D4"/>
                </a:solidFill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>
                <a:solidFill>
                  <a:srgbClr val="B7B7D4"/>
                </a:solidFill>
              </a:rPr>
              <a:t>A[i+1] </a:t>
            </a:r>
            <a:r>
              <a:rPr spc="-5" dirty="0">
                <a:solidFill>
                  <a:srgbClr val="B7B7D4"/>
                </a:solidFill>
                <a:latin typeface="Symbol"/>
                <a:cs typeface="Symbol"/>
              </a:rPr>
              <a:t></a:t>
            </a:r>
            <a:r>
              <a:rPr spc="-105" dirty="0">
                <a:solidFill>
                  <a:srgbClr val="B7B7D4"/>
                </a:solidFill>
              </a:rPr>
              <a:t> </a:t>
            </a:r>
            <a:r>
              <a:rPr spc="-20" dirty="0">
                <a:solidFill>
                  <a:srgbClr val="B7B7D4"/>
                </a:solidFill>
              </a:rPr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>
                <a:solidFill>
                  <a:srgbClr val="B7B7D4"/>
                </a:solidFill>
              </a:rPr>
              <a:t>i </a:t>
            </a:r>
            <a:r>
              <a:rPr spc="-5" dirty="0">
                <a:solidFill>
                  <a:srgbClr val="B7B7D4"/>
                </a:solidFill>
                <a:latin typeface="Symbol"/>
                <a:cs typeface="Symbol"/>
              </a:rPr>
              <a:t></a:t>
            </a:r>
            <a:r>
              <a:rPr spc="-5" dirty="0">
                <a:solidFill>
                  <a:srgbClr val="B7B7D4"/>
                </a:solidFill>
              </a:rPr>
              <a:t> i - </a:t>
            </a:r>
            <a:r>
              <a:rPr dirty="0">
                <a:solidFill>
                  <a:srgbClr val="B7B7D4"/>
                </a:solidFill>
              </a:rPr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solidFill>
                  <a:srgbClr val="B7B7D4"/>
                </a:solidFill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>
                <a:solidFill>
                  <a:srgbClr val="B7B7D4"/>
                </a:solidFill>
              </a:rPr>
              <a:t>7.	</a:t>
            </a:r>
            <a:r>
              <a:rPr spc="-10" dirty="0">
                <a:solidFill>
                  <a:srgbClr val="B7B7D4"/>
                </a:solidFill>
              </a:rPr>
              <a:t>A[i+1] </a:t>
            </a:r>
            <a:r>
              <a:rPr spc="-5" dirty="0">
                <a:solidFill>
                  <a:srgbClr val="B7B7D4"/>
                </a:solidFill>
                <a:latin typeface="Symbol"/>
                <a:cs typeface="Symbol"/>
              </a:rPr>
              <a:t></a:t>
            </a:r>
            <a:r>
              <a:rPr spc="15" dirty="0">
                <a:solidFill>
                  <a:srgbClr val="B7B7D4"/>
                </a:solidFill>
              </a:rPr>
              <a:t> </a:t>
            </a:r>
            <a:r>
              <a:rPr dirty="0">
                <a:solidFill>
                  <a:srgbClr val="B7B7D4"/>
                </a:solidFill>
              </a:rPr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solidFill>
                  <a:srgbClr val="B7B7D4"/>
                </a:solidFill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6" name="object 6"/>
          <p:cNvSpPr/>
          <p:nvPr/>
        </p:nvSpPr>
        <p:spPr>
          <a:xfrm>
            <a:off x="5064252" y="1959864"/>
            <a:ext cx="559308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9596" y="2165603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05400" y="1981200"/>
            <a:ext cx="469900" cy="914400"/>
          </a:xfrm>
          <a:custGeom>
            <a:avLst/>
            <a:gdLst/>
            <a:ahLst/>
            <a:cxnLst/>
            <a:rect l="l" t="t" r="r" b="b"/>
            <a:pathLst>
              <a:path w="469900" h="914400">
                <a:moveTo>
                  <a:pt x="0" y="0"/>
                </a:moveTo>
                <a:lnTo>
                  <a:pt x="74261" y="1995"/>
                </a:lnTo>
                <a:lnTo>
                  <a:pt x="138756" y="7553"/>
                </a:lnTo>
                <a:lnTo>
                  <a:pt x="189617" y="16028"/>
                </a:lnTo>
                <a:lnTo>
                  <a:pt x="234950" y="39154"/>
                </a:lnTo>
                <a:lnTo>
                  <a:pt x="234950" y="418045"/>
                </a:lnTo>
                <a:lnTo>
                  <a:pt x="246928" y="430423"/>
                </a:lnTo>
                <a:lnTo>
                  <a:pt x="280282" y="441171"/>
                </a:lnTo>
                <a:lnTo>
                  <a:pt x="331143" y="449646"/>
                </a:lnTo>
                <a:lnTo>
                  <a:pt x="395638" y="455204"/>
                </a:lnTo>
                <a:lnTo>
                  <a:pt x="469900" y="457200"/>
                </a:lnTo>
                <a:lnTo>
                  <a:pt x="395638" y="459195"/>
                </a:lnTo>
                <a:lnTo>
                  <a:pt x="331143" y="464753"/>
                </a:lnTo>
                <a:lnTo>
                  <a:pt x="280282" y="473228"/>
                </a:lnTo>
                <a:lnTo>
                  <a:pt x="234950" y="496354"/>
                </a:lnTo>
                <a:lnTo>
                  <a:pt x="234950" y="875245"/>
                </a:lnTo>
                <a:lnTo>
                  <a:pt x="222971" y="887623"/>
                </a:lnTo>
                <a:lnTo>
                  <a:pt x="189617" y="898371"/>
                </a:lnTo>
                <a:lnTo>
                  <a:pt x="138756" y="906846"/>
                </a:lnTo>
                <a:lnTo>
                  <a:pt x="74261" y="912404"/>
                </a:lnTo>
                <a:lnTo>
                  <a:pt x="0" y="9144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33250" y="2155952"/>
            <a:ext cx="2778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Iterate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over </a:t>
            </a:r>
            <a:r>
              <a:rPr sz="2400" spc="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array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2790" y="2994152"/>
            <a:ext cx="36607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Loop</a:t>
            </a:r>
            <a:r>
              <a:rPr sz="24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invariant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927100" marR="508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The subarray</a:t>
            </a:r>
            <a:r>
              <a:rPr sz="2400" spc="-20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A[1..j-1] 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always</a:t>
            </a:r>
            <a:r>
              <a:rPr sz="240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67600" y="51054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0"/>
                </a:moveTo>
                <a:lnTo>
                  <a:pt x="381000" y="0"/>
                </a:lnTo>
                <a:lnTo>
                  <a:pt x="381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DBB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67600" y="51054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0"/>
                </a:moveTo>
                <a:lnTo>
                  <a:pt x="381000" y="0"/>
                </a:lnTo>
                <a:lnTo>
                  <a:pt x="381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48600" y="5105400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0"/>
                </a:moveTo>
                <a:lnTo>
                  <a:pt x="914400" y="0"/>
                </a:lnTo>
                <a:lnTo>
                  <a:pt x="914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48600" y="5105400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0"/>
                </a:moveTo>
                <a:lnTo>
                  <a:pt x="914400" y="0"/>
                </a:lnTo>
                <a:lnTo>
                  <a:pt x="914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36243" y="46705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69764" y="4771644"/>
            <a:ext cx="2633472" cy="2712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24259" y="4876800"/>
            <a:ext cx="2324735" cy="0"/>
          </a:xfrm>
          <a:custGeom>
            <a:avLst/>
            <a:gdLst/>
            <a:ahLst/>
            <a:cxnLst/>
            <a:rect l="l" t="t" r="r" b="b"/>
            <a:pathLst>
              <a:path w="2324734">
                <a:moveTo>
                  <a:pt x="0" y="0"/>
                </a:moveTo>
                <a:lnTo>
                  <a:pt x="2324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72540" y="48323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24259" y="48323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46230" y="4441952"/>
            <a:ext cx="1741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already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05400" y="5105400"/>
            <a:ext cx="2362200" cy="304800"/>
          </a:xfrm>
          <a:custGeom>
            <a:avLst/>
            <a:gdLst/>
            <a:ahLst/>
            <a:cxnLst/>
            <a:rect l="l" t="t" r="r" b="b"/>
            <a:pathLst>
              <a:path w="2362200" h="304800">
                <a:moveTo>
                  <a:pt x="0" y="0"/>
                </a:moveTo>
                <a:lnTo>
                  <a:pt x="2362200" y="0"/>
                </a:lnTo>
                <a:lnTo>
                  <a:pt x="2362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008670" y="5737352"/>
            <a:ext cx="466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648956" y="5241035"/>
            <a:ext cx="640079" cy="7147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96200" y="5257800"/>
            <a:ext cx="445134" cy="519430"/>
          </a:xfrm>
          <a:custGeom>
            <a:avLst/>
            <a:gdLst/>
            <a:ahLst/>
            <a:cxnLst/>
            <a:rect l="l" t="t" r="r" b="b"/>
            <a:pathLst>
              <a:path w="445134" h="519429">
                <a:moveTo>
                  <a:pt x="0" y="0"/>
                </a:moveTo>
                <a:lnTo>
                  <a:pt x="444931" y="519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57794" y="5690096"/>
            <a:ext cx="83820" cy="86995"/>
          </a:xfrm>
          <a:custGeom>
            <a:avLst/>
            <a:gdLst/>
            <a:ahLst/>
            <a:cxnLst/>
            <a:rect l="l" t="t" r="r" b="b"/>
            <a:pathLst>
              <a:path w="83820" h="86995">
                <a:moveTo>
                  <a:pt x="67500" y="0"/>
                </a:moveTo>
                <a:lnTo>
                  <a:pt x="83337" y="86779"/>
                </a:lnTo>
                <a:lnTo>
                  <a:pt x="0" y="57848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67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Algorithm: Insertion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37528"/>
            <a:ext cx="2703195" cy="93789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8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1. </a:t>
            </a:r>
            <a:r>
              <a:rPr sz="2400" b="1" dirty="0">
                <a:solidFill>
                  <a:srgbClr val="B7B7D4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j </a:t>
            </a:r>
            <a:r>
              <a:rPr sz="2400" dirty="0">
                <a:solidFill>
                  <a:srgbClr val="B7B7D4"/>
                </a:solidFill>
                <a:latin typeface="Symbol"/>
                <a:cs typeface="Symbol"/>
              </a:rPr>
              <a:t></a:t>
            </a: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 2 </a:t>
            </a:r>
            <a:r>
              <a:rPr sz="2400" b="1" dirty="0">
                <a:solidFill>
                  <a:srgbClr val="B7B7D4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n</a:t>
            </a:r>
            <a:r>
              <a:rPr sz="2400" spc="-10" dirty="0">
                <a:solidFill>
                  <a:srgbClr val="B7B7D4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B7B7D4"/>
                </a:solidFill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752" y="4022851"/>
            <a:ext cx="25400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xfrm>
            <a:off x="936752" y="2351024"/>
            <a:ext cx="3959225" cy="379911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716280" algn="l"/>
              </a:tabLst>
            </a:pPr>
            <a:r>
              <a:rPr dirty="0"/>
              <a:t>2.	key </a:t>
            </a:r>
            <a:r>
              <a:rPr dirty="0">
                <a:latin typeface="Symbol"/>
                <a:cs typeface="Symbol"/>
              </a:rPr>
              <a:t></a:t>
            </a:r>
            <a:r>
              <a:rPr spc="-175" dirty="0"/>
              <a:t> </a:t>
            </a:r>
            <a:r>
              <a:rPr spc="-10" dirty="0"/>
              <a:t>A[j];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716280" algn="l"/>
              </a:tabLst>
            </a:pPr>
            <a:r>
              <a:rPr dirty="0">
                <a:solidFill>
                  <a:srgbClr val="3366FF"/>
                </a:solidFill>
              </a:rPr>
              <a:t>3.	</a:t>
            </a:r>
            <a:r>
              <a:rPr dirty="0">
                <a:solidFill>
                  <a:srgbClr val="000000"/>
                </a:solidFill>
              </a:rPr>
              <a:t>i </a:t>
            </a:r>
            <a:r>
              <a:rPr dirty="0">
                <a:solidFill>
                  <a:srgbClr val="000000"/>
                </a:solidFill>
                <a:latin typeface="Symbol"/>
                <a:cs typeface="Symbol"/>
              </a:rPr>
              <a:t></a:t>
            </a:r>
            <a:r>
              <a:rPr dirty="0">
                <a:solidFill>
                  <a:srgbClr val="000000"/>
                </a:solidFill>
              </a:rPr>
              <a:t> j -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1;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716280" algn="l"/>
              </a:tabLst>
            </a:pPr>
            <a:r>
              <a:rPr dirty="0" smtClean="0">
                <a:solidFill>
                  <a:srgbClr val="3366FF"/>
                </a:solidFill>
              </a:rPr>
              <a:t>4.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b="1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while </a:t>
            </a:r>
            <a:r>
              <a:rPr dirty="0" err="1">
                <a:solidFill>
                  <a:srgbClr val="000000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mtClean="0">
                <a:solidFill>
                  <a:srgbClr val="000000"/>
                </a:solidFill>
              </a:rPr>
              <a:t>&gt; </a:t>
            </a:r>
            <a:r>
              <a:rPr dirty="0">
                <a:solidFill>
                  <a:srgbClr val="000000"/>
                </a:solidFill>
              </a:rPr>
              <a:t>0 </a:t>
            </a: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spc="-5" dirty="0">
                <a:solidFill>
                  <a:srgbClr val="000000"/>
                </a:solidFill>
              </a:rPr>
              <a:t>A[i] </a:t>
            </a:r>
            <a:r>
              <a:rPr dirty="0">
                <a:solidFill>
                  <a:srgbClr val="000000"/>
                </a:solidFill>
              </a:rPr>
              <a:t>&gt;</a:t>
            </a:r>
            <a:r>
              <a:rPr spc="-20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key</a:t>
            </a:r>
          </a:p>
          <a:p>
            <a:pPr marR="2205355" algn="ctr">
              <a:lnSpc>
                <a:spcPct val="100000"/>
              </a:lnSpc>
              <a:spcBef>
                <a:spcPts val="420"/>
              </a:spcBef>
            </a:pP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do</a:t>
            </a:r>
          </a:p>
          <a:p>
            <a:pPr marL="1097280">
              <a:lnSpc>
                <a:spcPct val="100000"/>
              </a:lnSpc>
              <a:spcBef>
                <a:spcPts val="420"/>
              </a:spcBef>
            </a:pPr>
            <a:r>
              <a:rPr spc="-5" dirty="0">
                <a:solidFill>
                  <a:srgbClr val="000000"/>
                </a:solidFill>
              </a:rPr>
              <a:t>A[i+1] </a:t>
            </a:r>
            <a:r>
              <a:rPr dirty="0">
                <a:solidFill>
                  <a:srgbClr val="000000"/>
                </a:solidFill>
                <a:latin typeface="Symbol"/>
                <a:cs typeface="Symbol"/>
              </a:rPr>
              <a:t></a:t>
            </a:r>
            <a:r>
              <a:rPr spc="-14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A[i];</a:t>
            </a:r>
          </a:p>
          <a:p>
            <a:pPr marL="1097280">
              <a:lnSpc>
                <a:spcPct val="100000"/>
              </a:lnSpc>
              <a:spcBef>
                <a:spcPts val="409"/>
              </a:spcBef>
            </a:pPr>
            <a:r>
              <a:rPr dirty="0">
                <a:solidFill>
                  <a:srgbClr val="000000"/>
                </a:solidFill>
              </a:rPr>
              <a:t>i </a:t>
            </a:r>
            <a:r>
              <a:rPr dirty="0">
                <a:solidFill>
                  <a:srgbClr val="000000"/>
                </a:solidFill>
                <a:latin typeface="Symbol"/>
                <a:cs typeface="Symbol"/>
              </a:rPr>
              <a:t></a:t>
            </a:r>
            <a:r>
              <a:rPr dirty="0">
                <a:solidFill>
                  <a:srgbClr val="000000"/>
                </a:solidFill>
              </a:rPr>
              <a:t> i -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1;</a:t>
            </a:r>
          </a:p>
          <a:p>
            <a:pPr marL="716280">
              <a:lnSpc>
                <a:spcPct val="100000"/>
              </a:lnSpc>
              <a:spcBef>
                <a:spcPts val="405"/>
              </a:spcBef>
            </a:pP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5" dirty="0"/>
              <a:t>A[i+1] </a:t>
            </a:r>
            <a:r>
              <a:rPr dirty="0">
                <a:latin typeface="Symbol"/>
                <a:cs typeface="Symbol"/>
              </a:rPr>
              <a:t></a:t>
            </a:r>
            <a:r>
              <a:rPr spc="-10" dirty="0"/>
              <a:t> </a:t>
            </a:r>
            <a:r>
              <a:rPr dirty="0"/>
              <a:t>key;</a:t>
            </a:r>
          </a:p>
          <a:p>
            <a:pPr marR="2272665" algn="ctr">
              <a:lnSpc>
                <a:spcPct val="100000"/>
              </a:lnSpc>
              <a:spcBef>
                <a:spcPts val="395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12740" y="2689352"/>
            <a:ext cx="3129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Shift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right the</a:t>
            </a:r>
            <a:r>
              <a:rPr sz="2400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entries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A[1..j-1]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that are &gt;</a:t>
            </a:r>
            <a:r>
              <a:rPr sz="2400" spc="-2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4843" y="4060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4830" y="3832352"/>
            <a:ext cx="1741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already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4843" y="49753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319458" y="5395658"/>
          <a:ext cx="3657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26162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200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EBC0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3366FF"/>
                      </a:solidFill>
                      <a:prstDash val="solid"/>
                    </a:lnR>
                    <a:lnT w="38100">
                      <a:solidFill>
                        <a:srgbClr val="3366FF"/>
                      </a:solidFill>
                      <a:prstDash val="solid"/>
                    </a:lnT>
                    <a:lnB w="38100">
                      <a:solidFill>
                        <a:srgbClr val="3366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4684776" y="2950464"/>
            <a:ext cx="774191" cy="2307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319458" y="4481258"/>
          <a:ext cx="3657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26162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200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EBC0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3366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BB6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366FF"/>
                      </a:solidFill>
                      <a:prstDash val="solid"/>
                    </a:lnL>
                    <a:lnR w="38100">
                      <a:solidFill>
                        <a:srgbClr val="3366FF"/>
                      </a:solidFill>
                      <a:prstDash val="solid"/>
                    </a:lnR>
                    <a:lnT w="38100">
                      <a:solidFill>
                        <a:srgbClr val="3366FF"/>
                      </a:solidFill>
                      <a:prstDash val="solid"/>
                    </a:lnT>
                    <a:lnB w="38100">
                      <a:solidFill>
                        <a:srgbClr val="3366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806696" y="40675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24400" y="2971800"/>
            <a:ext cx="685800" cy="2209800"/>
          </a:xfrm>
          <a:custGeom>
            <a:avLst/>
            <a:gdLst/>
            <a:ahLst/>
            <a:cxnLst/>
            <a:rect l="l" t="t" r="r" b="b"/>
            <a:pathLst>
              <a:path w="685800" h="2209800">
                <a:moveTo>
                  <a:pt x="0" y="0"/>
                </a:moveTo>
                <a:lnTo>
                  <a:pt x="78625" y="1509"/>
                </a:lnTo>
                <a:lnTo>
                  <a:pt x="150800" y="5809"/>
                </a:lnTo>
                <a:lnTo>
                  <a:pt x="214468" y="12556"/>
                </a:lnTo>
                <a:lnTo>
                  <a:pt x="267569" y="21407"/>
                </a:lnTo>
                <a:lnTo>
                  <a:pt x="308047" y="32018"/>
                </a:lnTo>
                <a:lnTo>
                  <a:pt x="342900" y="57150"/>
                </a:lnTo>
                <a:lnTo>
                  <a:pt x="342900" y="1047750"/>
                </a:lnTo>
                <a:lnTo>
                  <a:pt x="351956" y="1060852"/>
                </a:lnTo>
                <a:lnTo>
                  <a:pt x="418230" y="1083492"/>
                </a:lnTo>
                <a:lnTo>
                  <a:pt x="471331" y="1092343"/>
                </a:lnTo>
                <a:lnTo>
                  <a:pt x="534999" y="1099090"/>
                </a:lnTo>
                <a:lnTo>
                  <a:pt x="607174" y="1103390"/>
                </a:lnTo>
                <a:lnTo>
                  <a:pt x="685800" y="1104900"/>
                </a:lnTo>
                <a:lnTo>
                  <a:pt x="607174" y="1106409"/>
                </a:lnTo>
                <a:lnTo>
                  <a:pt x="534999" y="1110709"/>
                </a:lnTo>
                <a:lnTo>
                  <a:pt x="471331" y="1117456"/>
                </a:lnTo>
                <a:lnTo>
                  <a:pt x="418230" y="1126307"/>
                </a:lnTo>
                <a:lnTo>
                  <a:pt x="377752" y="1136918"/>
                </a:lnTo>
                <a:lnTo>
                  <a:pt x="342900" y="1162050"/>
                </a:lnTo>
                <a:lnTo>
                  <a:pt x="342900" y="2152650"/>
                </a:lnTo>
                <a:lnTo>
                  <a:pt x="333843" y="2165752"/>
                </a:lnTo>
                <a:lnTo>
                  <a:pt x="267569" y="2188392"/>
                </a:lnTo>
                <a:lnTo>
                  <a:pt x="214468" y="2197243"/>
                </a:lnTo>
                <a:lnTo>
                  <a:pt x="150800" y="2203990"/>
                </a:lnTo>
                <a:lnTo>
                  <a:pt x="78625" y="2208290"/>
                </a:lnTo>
                <a:lnTo>
                  <a:pt x="0" y="22098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98364" y="4162044"/>
            <a:ext cx="2633472" cy="2712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52859" y="4267200"/>
            <a:ext cx="2324735" cy="0"/>
          </a:xfrm>
          <a:custGeom>
            <a:avLst/>
            <a:gdLst/>
            <a:ahLst/>
            <a:cxnLst/>
            <a:rect l="l" t="t" r="r" b="b"/>
            <a:pathLst>
              <a:path w="2324734">
                <a:moveTo>
                  <a:pt x="0" y="0"/>
                </a:moveTo>
                <a:lnTo>
                  <a:pt x="2324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01140" y="4222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52859" y="4222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86956" y="4860035"/>
            <a:ext cx="638555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34200" y="4876800"/>
            <a:ext cx="445134" cy="444500"/>
          </a:xfrm>
          <a:custGeom>
            <a:avLst/>
            <a:gdLst/>
            <a:ahLst/>
            <a:cxnLst/>
            <a:rect l="l" t="t" r="r" b="b"/>
            <a:pathLst>
              <a:path w="445134" h="444500">
                <a:moveTo>
                  <a:pt x="0" y="0"/>
                </a:moveTo>
                <a:lnTo>
                  <a:pt x="444728" y="44387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93597" y="523538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62801" y="0"/>
                </a:moveTo>
                <a:lnTo>
                  <a:pt x="85331" y="85293"/>
                </a:lnTo>
                <a:lnTo>
                  <a:pt x="0" y="62915"/>
                </a:lnTo>
              </a:path>
            </a:pathLst>
          </a:custGeom>
          <a:ln w="19049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67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Algorithm: Insertion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37528"/>
            <a:ext cx="2703195" cy="93789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8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1. </a:t>
            </a:r>
            <a:r>
              <a:rPr sz="2400" b="1" dirty="0">
                <a:solidFill>
                  <a:srgbClr val="B7B7D4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j </a:t>
            </a:r>
            <a:r>
              <a:rPr sz="2400" dirty="0">
                <a:solidFill>
                  <a:srgbClr val="B7B7D4"/>
                </a:solidFill>
                <a:latin typeface="Symbol"/>
                <a:cs typeface="Symbol"/>
              </a:rPr>
              <a:t></a:t>
            </a: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 2 </a:t>
            </a:r>
            <a:r>
              <a:rPr sz="2400" b="1" dirty="0">
                <a:solidFill>
                  <a:srgbClr val="B7B7D4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n</a:t>
            </a:r>
            <a:r>
              <a:rPr sz="2400" spc="-10" dirty="0">
                <a:solidFill>
                  <a:srgbClr val="B7B7D4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B7B7D4"/>
                </a:solidFill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752" y="4022851"/>
            <a:ext cx="25400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716280" algn="l"/>
              </a:tabLst>
            </a:pPr>
            <a:r>
              <a:rPr dirty="0"/>
              <a:t>2.	key </a:t>
            </a:r>
            <a:r>
              <a:rPr dirty="0">
                <a:latin typeface="Symbol"/>
                <a:cs typeface="Symbol"/>
              </a:rPr>
              <a:t></a:t>
            </a:r>
            <a:r>
              <a:rPr spc="-175" dirty="0"/>
              <a:t> </a:t>
            </a:r>
            <a:r>
              <a:rPr spc="-10" dirty="0"/>
              <a:t>A[j];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716280" algn="l"/>
              </a:tabLst>
            </a:pPr>
            <a:r>
              <a:rPr dirty="0"/>
              <a:t>3.	i </a:t>
            </a:r>
            <a:r>
              <a:rPr dirty="0">
                <a:latin typeface="Symbol"/>
                <a:cs typeface="Symbol"/>
              </a:rPr>
              <a:t></a:t>
            </a:r>
            <a:r>
              <a:rPr dirty="0"/>
              <a:t> j -</a:t>
            </a:r>
            <a:r>
              <a:rPr spc="-50" dirty="0"/>
              <a:t> </a:t>
            </a:r>
            <a:r>
              <a:rPr dirty="0"/>
              <a:t>1;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716280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dirty="0" err="1"/>
              <a:t>i</a:t>
            </a:r>
            <a:r>
              <a:rPr dirty="0"/>
              <a:t> </a:t>
            </a:r>
            <a:r>
              <a:rPr dirty="0" smtClean="0"/>
              <a:t>&gt; </a:t>
            </a:r>
            <a:r>
              <a:rPr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</a:t>
            </a:r>
            <a:r>
              <a:rPr dirty="0"/>
              <a:t>&gt;</a:t>
            </a:r>
            <a:r>
              <a:rPr spc="-200" dirty="0"/>
              <a:t> </a:t>
            </a:r>
            <a:r>
              <a:rPr dirty="0"/>
              <a:t>key</a:t>
            </a:r>
          </a:p>
          <a:p>
            <a:pPr marR="2205355" algn="ctr">
              <a:lnSpc>
                <a:spcPct val="100000"/>
              </a:lnSpc>
              <a:spcBef>
                <a:spcPts val="420"/>
              </a:spcBef>
            </a:pPr>
            <a:r>
              <a:rPr b="1" spc="-10" dirty="0">
                <a:latin typeface="Times New Roman"/>
                <a:cs typeface="Times New Roman"/>
              </a:rPr>
              <a:t>do</a:t>
            </a:r>
          </a:p>
          <a:p>
            <a:pPr marL="1097280">
              <a:lnSpc>
                <a:spcPct val="100000"/>
              </a:lnSpc>
              <a:spcBef>
                <a:spcPts val="420"/>
              </a:spcBef>
            </a:pPr>
            <a:r>
              <a:rPr spc="-5" dirty="0"/>
              <a:t>A[i+1] </a:t>
            </a:r>
            <a:r>
              <a:rPr dirty="0">
                <a:latin typeface="Symbol"/>
                <a:cs typeface="Symbol"/>
              </a:rPr>
              <a:t></a:t>
            </a:r>
            <a:r>
              <a:rPr spc="-145" dirty="0"/>
              <a:t> </a:t>
            </a:r>
            <a:r>
              <a:rPr spc="-1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09"/>
              </a:spcBef>
            </a:pPr>
            <a:r>
              <a:rPr dirty="0"/>
              <a:t>i </a:t>
            </a:r>
            <a:r>
              <a:rPr dirty="0">
                <a:latin typeface="Symbol"/>
                <a:cs typeface="Symbol"/>
              </a:rPr>
              <a:t></a:t>
            </a:r>
            <a:r>
              <a:rPr dirty="0"/>
              <a:t> i -</a:t>
            </a:r>
            <a:r>
              <a:rPr spc="-50" dirty="0"/>
              <a:t>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05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716280" algn="l"/>
              </a:tabLst>
            </a:pPr>
            <a:r>
              <a:rPr dirty="0">
                <a:solidFill>
                  <a:srgbClr val="3366FF"/>
                </a:solidFill>
              </a:rPr>
              <a:t>7.	</a:t>
            </a:r>
            <a:r>
              <a:rPr spc="-5" dirty="0">
                <a:solidFill>
                  <a:srgbClr val="000000"/>
                </a:solidFill>
              </a:rPr>
              <a:t>A[i+1] </a:t>
            </a:r>
            <a:r>
              <a:rPr dirty="0">
                <a:solidFill>
                  <a:srgbClr val="000000"/>
                </a:solidFill>
                <a:latin typeface="Symbol"/>
                <a:cs typeface="Symbol"/>
              </a:rPr>
              <a:t>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key;</a:t>
            </a:r>
          </a:p>
          <a:p>
            <a:pPr marR="2272665" algn="ctr">
              <a:lnSpc>
                <a:spcPct val="100000"/>
              </a:lnSpc>
              <a:spcBef>
                <a:spcPts val="395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6" name="object 6"/>
          <p:cNvSpPr/>
          <p:nvPr/>
        </p:nvSpPr>
        <p:spPr>
          <a:xfrm>
            <a:off x="4456176" y="5312664"/>
            <a:ext cx="393191" cy="708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09515" y="56296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5800" y="5334000"/>
            <a:ext cx="304800" cy="609600"/>
          </a:xfrm>
          <a:custGeom>
            <a:avLst/>
            <a:gdLst/>
            <a:ahLst/>
            <a:cxnLst/>
            <a:rect l="l" t="t" r="r" b="b"/>
            <a:pathLst>
              <a:path w="304800" h="609600">
                <a:moveTo>
                  <a:pt x="0" y="0"/>
                </a:moveTo>
                <a:lnTo>
                  <a:pt x="59318" y="1995"/>
                </a:lnTo>
                <a:lnTo>
                  <a:pt x="107761" y="7437"/>
                </a:lnTo>
                <a:lnTo>
                  <a:pt x="140422" y="15510"/>
                </a:lnTo>
                <a:lnTo>
                  <a:pt x="152400" y="25400"/>
                </a:lnTo>
                <a:lnTo>
                  <a:pt x="152400" y="279400"/>
                </a:lnTo>
                <a:lnTo>
                  <a:pt x="164377" y="289289"/>
                </a:lnTo>
                <a:lnTo>
                  <a:pt x="197038" y="297362"/>
                </a:lnTo>
                <a:lnTo>
                  <a:pt x="245481" y="302804"/>
                </a:lnTo>
                <a:lnTo>
                  <a:pt x="304800" y="304800"/>
                </a:lnTo>
                <a:lnTo>
                  <a:pt x="245481" y="306795"/>
                </a:lnTo>
                <a:lnTo>
                  <a:pt x="197038" y="312237"/>
                </a:lnTo>
                <a:lnTo>
                  <a:pt x="164377" y="320310"/>
                </a:lnTo>
                <a:lnTo>
                  <a:pt x="152400" y="330200"/>
                </a:lnTo>
                <a:lnTo>
                  <a:pt x="152400" y="584200"/>
                </a:lnTo>
                <a:lnTo>
                  <a:pt x="140422" y="594089"/>
                </a:lnTo>
                <a:lnTo>
                  <a:pt x="107761" y="602162"/>
                </a:lnTo>
                <a:lnTo>
                  <a:pt x="59318" y="607604"/>
                </a:lnTo>
                <a:lnTo>
                  <a:pt x="0" y="6096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31740" y="5203952"/>
            <a:ext cx="39770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Insert key </a:t>
            </a:r>
            <a:r>
              <a:rPr sz="2400" spc="15" dirty="0">
                <a:solidFill>
                  <a:srgbClr val="0000FF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the correct</a:t>
            </a:r>
            <a:r>
              <a:rPr sz="2400" spc="-1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location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i="1" spc="-5" dirty="0">
                <a:solidFill>
                  <a:srgbClr val="3366FF"/>
                </a:solidFill>
                <a:latin typeface="Times New Roman"/>
                <a:cs typeface="Times New Roman"/>
              </a:rPr>
              <a:t>End </a:t>
            </a:r>
            <a:r>
              <a:rPr sz="2400" i="1" dirty="0">
                <a:solidFill>
                  <a:srgbClr val="3366FF"/>
                </a:solidFill>
                <a:latin typeface="Times New Roman"/>
                <a:cs typeface="Times New Roman"/>
              </a:rPr>
              <a:t>of iter j: </a:t>
            </a:r>
            <a:r>
              <a:rPr sz="2400" i="1" spc="-5" dirty="0">
                <a:solidFill>
                  <a:srgbClr val="3366FF"/>
                </a:solidFill>
                <a:latin typeface="Times New Roman"/>
                <a:cs typeface="Times New Roman"/>
              </a:rPr>
              <a:t>A[1..j] </a:t>
            </a:r>
            <a:r>
              <a:rPr sz="2400" i="1" dirty="0">
                <a:solidFill>
                  <a:srgbClr val="3366FF"/>
                </a:solidFill>
                <a:latin typeface="Times New Roman"/>
                <a:cs typeface="Times New Roman"/>
              </a:rPr>
              <a:t>is</a:t>
            </a:r>
            <a:r>
              <a:rPr sz="2400" i="1" spc="-12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86600" y="26670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0"/>
                </a:moveTo>
                <a:lnTo>
                  <a:pt x="381000" y="0"/>
                </a:lnTo>
                <a:lnTo>
                  <a:pt x="381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DBB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86600" y="26670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0"/>
                </a:moveTo>
                <a:lnTo>
                  <a:pt x="381000" y="0"/>
                </a:lnTo>
                <a:lnTo>
                  <a:pt x="381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69964" y="3031235"/>
            <a:ext cx="640079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16915" y="3048000"/>
            <a:ext cx="446405" cy="594995"/>
          </a:xfrm>
          <a:custGeom>
            <a:avLst/>
            <a:gdLst/>
            <a:ahLst/>
            <a:cxnLst/>
            <a:rect l="l" t="t" r="r" b="b"/>
            <a:pathLst>
              <a:path w="446404" h="594995">
                <a:moveTo>
                  <a:pt x="445884" y="0"/>
                </a:moveTo>
                <a:lnTo>
                  <a:pt x="0" y="594512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16915" y="3554882"/>
            <a:ext cx="81280" cy="87630"/>
          </a:xfrm>
          <a:custGeom>
            <a:avLst/>
            <a:gdLst/>
            <a:ahLst/>
            <a:cxnLst/>
            <a:rect l="l" t="t" r="r" b="b"/>
            <a:pathLst>
              <a:path w="81279" h="87629">
                <a:moveTo>
                  <a:pt x="81279" y="53340"/>
                </a:moveTo>
                <a:lnTo>
                  <a:pt x="0" y="87630"/>
                </a:lnTo>
                <a:lnTo>
                  <a:pt x="10159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395658" y="3719258"/>
          <a:ext cx="3657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26162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BB6DC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200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EBC0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3366FF"/>
                      </a:solidFill>
                      <a:prstDash val="solid"/>
                    </a:lnR>
                    <a:lnT w="38100">
                      <a:solidFill>
                        <a:srgbClr val="3366FF"/>
                      </a:solidFill>
                      <a:prstDash val="solid"/>
                    </a:lnT>
                    <a:lnB w="38100">
                      <a:solidFill>
                        <a:srgbClr val="3366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5274564" y="4085844"/>
            <a:ext cx="3014472" cy="2712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9059" y="4191000"/>
            <a:ext cx="2705735" cy="0"/>
          </a:xfrm>
          <a:custGeom>
            <a:avLst/>
            <a:gdLst/>
            <a:ahLst/>
            <a:cxnLst/>
            <a:rect l="l" t="t" r="r" b="b"/>
            <a:pathLst>
              <a:path w="2705734">
                <a:moveTo>
                  <a:pt x="0" y="0"/>
                </a:moveTo>
                <a:lnTo>
                  <a:pt x="2705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58340" y="41465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29059" y="41465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81001" y="2232152"/>
            <a:ext cx="1870710" cy="244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58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now</a:t>
            </a:r>
            <a:r>
              <a:rPr sz="24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530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6002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340" y="15116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636" y="39349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5357" y="2370355"/>
            <a:ext cx="3690620" cy="3526606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sz="2200" dirty="0">
                <a:latin typeface="Times New Roman"/>
                <a:cs typeface="Times New Roman"/>
              </a:rPr>
              <a:t>2.	</a:t>
            </a:r>
            <a:r>
              <a:rPr sz="2200" spc="-5" dirty="0">
                <a:latin typeface="Times New Roman"/>
                <a:cs typeface="Times New Roman"/>
              </a:rPr>
              <a:t>key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A[j];</a:t>
            </a:r>
            <a:endParaRPr sz="2200" dirty="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sz="2200" dirty="0">
                <a:latin typeface="Times New Roman"/>
                <a:cs typeface="Times New Roman"/>
              </a:rPr>
              <a:t>3.	</a:t>
            </a:r>
            <a:r>
              <a:rPr sz="2200" spc="-5" dirty="0">
                <a:latin typeface="Times New Roman"/>
                <a:cs typeface="Times New Roman"/>
              </a:rPr>
              <a:t>i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j - </a:t>
            </a:r>
            <a:r>
              <a:rPr sz="2200" dirty="0">
                <a:latin typeface="Times New Roman"/>
                <a:cs typeface="Times New Roman"/>
              </a:rPr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sz="2200" dirty="0" smtClean="0">
                <a:latin typeface="Times New Roman"/>
                <a:cs typeface="Times New Roman"/>
              </a:rPr>
              <a:t>4.</a:t>
            </a:r>
            <a:r>
              <a:rPr lang="en-US" sz="2200" dirty="0" smtClean="0">
                <a:latin typeface="Times New Roman"/>
                <a:cs typeface="Times New Roman"/>
              </a:rPr>
              <a:t> </a:t>
            </a:r>
            <a:r>
              <a:rPr sz="2200" b="1" spc="-5" dirty="0" smtClean="0">
                <a:latin typeface="Times New Roman"/>
                <a:cs typeface="Times New Roman"/>
              </a:rPr>
              <a:t>while </a:t>
            </a:r>
            <a:r>
              <a:rPr sz="2200" spc="-5" dirty="0" err="1">
                <a:latin typeface="Times New Roman"/>
                <a:cs typeface="Times New Roman"/>
              </a:rPr>
              <a:t>i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&gt; </a:t>
            </a:r>
            <a:r>
              <a:rPr sz="2200" spc="-5" dirty="0">
                <a:latin typeface="Times New Roman"/>
                <a:cs typeface="Times New Roman"/>
              </a:rPr>
              <a:t>0 </a:t>
            </a:r>
            <a:r>
              <a:rPr sz="2200" b="1" spc="-5" dirty="0">
                <a:latin typeface="Times New Roman"/>
                <a:cs typeface="Times New Roman"/>
              </a:rPr>
              <a:t>and </a:t>
            </a:r>
            <a:r>
              <a:rPr sz="2200" spc="-5" dirty="0">
                <a:latin typeface="Times New Roman"/>
                <a:cs typeface="Times New Roman"/>
              </a:rPr>
              <a:t>A[i] &gt;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key</a:t>
            </a:r>
            <a:endParaRPr sz="2200" dirty="0">
              <a:latin typeface="Times New Roman"/>
              <a:cs typeface="Times New Roman"/>
            </a:endParaRP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 dirty="0">
              <a:latin typeface="Times New Roman"/>
              <a:cs typeface="Times New Roman"/>
            </a:endParaRP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z="2200" spc="-10" dirty="0">
                <a:latin typeface="Times New Roman"/>
                <a:cs typeface="Times New Roman"/>
              </a:rPr>
              <a:t>A[i+1]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A[i];</a:t>
            </a:r>
            <a:endParaRPr sz="22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latin typeface="Times New Roman"/>
                <a:cs typeface="Times New Roman"/>
              </a:rPr>
              <a:t>i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i - </a:t>
            </a:r>
            <a:r>
              <a:rPr sz="2200" dirty="0">
                <a:latin typeface="Times New Roman"/>
                <a:cs typeface="Times New Roman"/>
              </a:rPr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sz="2200" b="1" spc="-5" dirty="0">
                <a:latin typeface="Times New Roman"/>
                <a:cs typeface="Times New Roman"/>
              </a:rPr>
              <a:t>endwhile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sz="2200" dirty="0">
                <a:latin typeface="Times New Roman"/>
                <a:cs typeface="Times New Roman"/>
              </a:rPr>
              <a:t>7.	</a:t>
            </a:r>
            <a:r>
              <a:rPr sz="2200" spc="-10" dirty="0">
                <a:latin typeface="Times New Roman"/>
                <a:cs typeface="Times New Roman"/>
              </a:rPr>
              <a:t>A[i+1]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sz="2200" b="1" spc="-5" dirty="0">
                <a:latin typeface="Times New Roman"/>
                <a:cs typeface="Times New Roman"/>
              </a:rPr>
              <a:t>endfor</a:t>
            </a:r>
            <a:endParaRPr sz="2200" dirty="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319458" y="227145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91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912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484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484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56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28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94376" y="5553455"/>
            <a:ext cx="536448" cy="536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62371" y="5507735"/>
            <a:ext cx="673608" cy="536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34000" y="5562600"/>
            <a:ext cx="457200" cy="457200"/>
          </a:xfrm>
          <a:prstGeom prst="rect">
            <a:avLst/>
          </a:prstGeom>
          <a:solidFill>
            <a:srgbClr val="D6E9EA"/>
          </a:solidFill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47003" y="3945635"/>
            <a:ext cx="545591" cy="547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80176" y="4181855"/>
            <a:ext cx="79248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xfrm>
            <a:off x="935357" y="2294155"/>
            <a:ext cx="3690620" cy="3526606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9598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6769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313870" y="3581400"/>
          <a:ext cx="2743200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2540" algn="ctr">
                        <a:lnSpc>
                          <a:spcPts val="2555"/>
                        </a:lnSpc>
                      </a:pPr>
                      <a:r>
                        <a:rPr sz="24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2400" spc="-1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195580">
                        <a:lnSpc>
                          <a:spcPts val="19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5747003" y="2269235"/>
            <a:ext cx="545591" cy="547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80176" y="2505455"/>
            <a:ext cx="79248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98364" y="2790444"/>
            <a:ext cx="728472" cy="2712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52859" y="2895600"/>
            <a:ext cx="419734" cy="0"/>
          </a:xfrm>
          <a:custGeom>
            <a:avLst/>
            <a:gdLst/>
            <a:ahLst/>
            <a:cxnLst/>
            <a:rect l="l" t="t" r="r" b="b"/>
            <a:pathLst>
              <a:path w="419735">
                <a:moveTo>
                  <a:pt x="0" y="0"/>
                </a:moveTo>
                <a:lnTo>
                  <a:pt x="419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96140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319458" y="1905000"/>
          <a:ext cx="27432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6600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5742432" y="1895855"/>
            <a:ext cx="97535" cy="1146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34811" y="3572255"/>
            <a:ext cx="99060" cy="9174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453526" y="3984752"/>
            <a:ext cx="56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01640" y="4314444"/>
            <a:ext cx="652272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30240" y="4575047"/>
            <a:ext cx="80772" cy="792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499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39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689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5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4080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199632" y="5172455"/>
            <a:ext cx="97535" cy="9174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48400" y="5181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98364" y="5305044"/>
            <a:ext cx="1185672" cy="2712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52859" y="5410200"/>
            <a:ext cx="876935" cy="0"/>
          </a:xfrm>
          <a:custGeom>
            <a:avLst/>
            <a:gdLst/>
            <a:ahLst/>
            <a:cxnLst/>
            <a:rect l="l" t="t" r="r" b="b"/>
            <a:pathLst>
              <a:path w="876935">
                <a:moveTo>
                  <a:pt x="0" y="0"/>
                </a:moveTo>
                <a:lnTo>
                  <a:pt x="8766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53340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52859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417769" y="49753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351773" y="5356352"/>
            <a:ext cx="70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  key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19458" y="554805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204203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373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84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912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j=3</a:t>
            </a:r>
          </a:p>
        </p:txBody>
      </p:sp>
      <p:sp>
        <p:nvSpPr>
          <p:cNvPr id="15" name="object 15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4170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8364" y="2790444"/>
            <a:ext cx="11094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52859" y="289560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5">
                <a:moveTo>
                  <a:pt x="0" y="0"/>
                </a:moveTo>
                <a:lnTo>
                  <a:pt x="800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77140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341569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99632" y="1895855"/>
            <a:ext cx="97535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484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975627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31613" y="4518152"/>
            <a:ext cx="3211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What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are the entries at</a:t>
            </a:r>
            <a:r>
              <a:rPr sz="24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 end of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iteration</a:t>
            </a:r>
            <a:r>
              <a:rPr sz="2400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j=3?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4170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41569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53526" y="3984752"/>
            <a:ext cx="56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75627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70169" y="49753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51773" y="5356352"/>
            <a:ext cx="70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  key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319458" y="5181600"/>
          <a:ext cx="2743200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6204203" y="39456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37376" y="41818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313870" y="3581400"/>
          <a:ext cx="2743199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571500" algn="l"/>
                        </a:tabLst>
                      </a:pP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spc="-25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4	&gt;</a:t>
                      </a:r>
                      <a:r>
                        <a:rPr sz="2000" spc="-1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271780">
                        <a:lnSpc>
                          <a:spcPts val="19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6204203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373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484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912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98364" y="2790444"/>
            <a:ext cx="11094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52859" y="289560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5">
                <a:moveTo>
                  <a:pt x="0" y="0"/>
                </a:moveTo>
                <a:lnTo>
                  <a:pt x="800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77140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99632" y="1895855"/>
            <a:ext cx="97535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484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99632" y="3572255"/>
            <a:ext cx="97535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71032" y="4314444"/>
            <a:ext cx="652271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02679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198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39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388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5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56831" y="5172455"/>
            <a:ext cx="97535" cy="917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98364" y="5305044"/>
            <a:ext cx="1566671" cy="2712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52859" y="5410200"/>
            <a:ext cx="1257935" cy="0"/>
          </a:xfrm>
          <a:custGeom>
            <a:avLst/>
            <a:gdLst/>
            <a:ahLst/>
            <a:cxnLst/>
            <a:rect l="l" t="t" r="r" b="b"/>
            <a:pathLst>
              <a:path w="1257934">
                <a:moveTo>
                  <a:pt x="0" y="0"/>
                </a:moveTo>
                <a:lnTo>
                  <a:pt x="12576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34340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52859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51576" y="5553455"/>
            <a:ext cx="536448" cy="536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19571" y="5507735"/>
            <a:ext cx="673608" cy="5364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91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12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484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484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28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628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61404" y="39456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94576" y="41818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j=4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742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94756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313870" y="3581400"/>
          <a:ext cx="2743199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spc="-125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95580">
                        <a:lnSpc>
                          <a:spcPts val="19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6661404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945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484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62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98364" y="2790444"/>
            <a:ext cx="16428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52859" y="2895600"/>
            <a:ext cx="1334135" cy="0"/>
          </a:xfrm>
          <a:custGeom>
            <a:avLst/>
            <a:gdLst/>
            <a:ahLst/>
            <a:cxnLst/>
            <a:rect l="l" t="t" r="r" b="b"/>
            <a:pathLst>
              <a:path w="1334134">
                <a:moveTo>
                  <a:pt x="0" y="0"/>
                </a:moveTo>
                <a:lnTo>
                  <a:pt x="13338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01015" y="1895855"/>
            <a:ext cx="153352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056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56831" y="3572255"/>
            <a:ext cx="97535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453526" y="3984752"/>
            <a:ext cx="56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4748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114031" y="5172455"/>
            <a:ext cx="97535" cy="917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62800" y="5181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98364" y="5305044"/>
            <a:ext cx="2023872" cy="2712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52859" y="5410200"/>
            <a:ext cx="1715135" cy="0"/>
          </a:xfrm>
          <a:custGeom>
            <a:avLst/>
            <a:gdLst/>
            <a:ahLst/>
            <a:cxnLst/>
            <a:rect l="l" t="t" r="r" b="b"/>
            <a:pathLst>
              <a:path w="1715134">
                <a:moveTo>
                  <a:pt x="0" y="0"/>
                </a:moveTo>
                <a:lnTo>
                  <a:pt x="17148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91540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52859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899556" y="49753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351672" y="5356352"/>
            <a:ext cx="70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  key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665976" y="5553455"/>
            <a:ext cx="536448" cy="536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33971" y="5507735"/>
            <a:ext cx="673607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056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7056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105"/>
            <a:ext cx="9143999" cy="625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3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8604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517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62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200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319458" y="554805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j=5</a:t>
            </a:r>
          </a:p>
        </p:txBody>
      </p:sp>
      <p:sp>
        <p:nvSpPr>
          <p:cNvPr id="15" name="object 15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3314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8364" y="2790444"/>
            <a:ext cx="21000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52859" y="2895600"/>
            <a:ext cx="1791335" cy="0"/>
          </a:xfrm>
          <a:custGeom>
            <a:avLst/>
            <a:gdLst/>
            <a:ahLst/>
            <a:cxnLst/>
            <a:rect l="l" t="t" r="r" b="b"/>
            <a:pathLst>
              <a:path w="1791334">
                <a:moveTo>
                  <a:pt x="0" y="0"/>
                </a:moveTo>
                <a:lnTo>
                  <a:pt x="17910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23356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58215" y="1895855"/>
            <a:ext cx="153352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628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0844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31866" y="4518152"/>
            <a:ext cx="3211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What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are the entries at</a:t>
            </a:r>
            <a:r>
              <a:rPr sz="24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 end of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iteration</a:t>
            </a:r>
            <a:r>
              <a:rPr sz="2400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j=5?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91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912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84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56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28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628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00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200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18604" y="39456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51776" y="41818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j=5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3314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23356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53526" y="3984752"/>
            <a:ext cx="56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320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66256" y="49753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51672" y="5356352"/>
            <a:ext cx="70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  key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313870" y="3505200"/>
          <a:ext cx="274319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 gridSpan="4"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890"/>
                        </a:spcBef>
                        <a:tabLst>
                          <a:tab pos="569595" algn="l"/>
                          <a:tab pos="1026794" algn="l"/>
                          <a:tab pos="1483995" algn="l"/>
                        </a:tabLst>
                      </a:pPr>
                      <a:r>
                        <a:rPr sz="2000" spc="-5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&gt;1	&gt;1	&gt;1	&gt;1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5580">
                        <a:lnSpc>
                          <a:spcPts val="25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7118604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17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62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200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98364" y="2790444"/>
            <a:ext cx="21000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52859" y="2895600"/>
            <a:ext cx="1791335" cy="0"/>
          </a:xfrm>
          <a:custGeom>
            <a:avLst/>
            <a:gdLst/>
            <a:ahLst/>
            <a:cxnLst/>
            <a:rect l="l" t="t" r="r" b="b"/>
            <a:pathLst>
              <a:path w="1791334">
                <a:moveTo>
                  <a:pt x="0" y="0"/>
                </a:moveTo>
                <a:lnTo>
                  <a:pt x="17910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58215" y="1895855"/>
            <a:ext cx="153352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628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14031" y="3496055"/>
            <a:ext cx="97535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71231" y="5172455"/>
            <a:ext cx="97535" cy="917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20000" y="5181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98364" y="5305044"/>
            <a:ext cx="2557272" cy="2712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52859" y="5410200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4">
                <a:moveTo>
                  <a:pt x="0" y="0"/>
                </a:moveTo>
                <a:lnTo>
                  <a:pt x="22482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24940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52859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85431" y="4314444"/>
            <a:ext cx="652272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170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342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532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28232" y="4314444"/>
            <a:ext cx="652271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598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770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960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71032" y="4314444"/>
            <a:ext cx="652271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02679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198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39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388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5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37632" y="4314444"/>
            <a:ext cx="652272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69279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864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39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054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5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94376" y="5553455"/>
            <a:ext cx="536448" cy="536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62371" y="5507735"/>
            <a:ext cx="673608" cy="5364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334000" y="5562600"/>
            <a:ext cx="457200" cy="457200"/>
          </a:xfrm>
          <a:prstGeom prst="rect">
            <a:avLst/>
          </a:prstGeom>
          <a:solidFill>
            <a:srgbClr val="D6E9EA"/>
          </a:solidFill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91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912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056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056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28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00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200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75804" y="39456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08976" y="41818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j=6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051956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53526" y="3984752"/>
            <a:ext cx="56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844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94856" y="49753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51672" y="5356352"/>
            <a:ext cx="70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  key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313870" y="3581400"/>
          <a:ext cx="2743199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1026794" algn="l"/>
                          <a:tab pos="1483995" algn="l"/>
                          <a:tab pos="1941195" algn="l"/>
                        </a:tabLst>
                      </a:pPr>
                      <a:r>
                        <a:rPr sz="2000" spc="-5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&lt;3	&gt;3	&gt;3	&gt;3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9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7575804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089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98364" y="2790444"/>
            <a:ext cx="24810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52859" y="2895600"/>
            <a:ext cx="2172335" cy="0"/>
          </a:xfrm>
          <a:custGeom>
            <a:avLst/>
            <a:gdLst/>
            <a:ahLst/>
            <a:cxnLst/>
            <a:rect l="l" t="t" r="r" b="b"/>
            <a:pathLst>
              <a:path w="2172334">
                <a:moveTo>
                  <a:pt x="0" y="0"/>
                </a:moveTo>
                <a:lnTo>
                  <a:pt x="21720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48740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5319458" y="1905000"/>
          <a:ext cx="27432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9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6600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7571231" y="1895855"/>
            <a:ext cx="97535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71231" y="3572255"/>
            <a:ext cx="97535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28431" y="5172455"/>
            <a:ext cx="97535" cy="917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077200" y="5181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98364" y="5305044"/>
            <a:ext cx="3014472" cy="2712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52859" y="5410200"/>
            <a:ext cx="2705735" cy="0"/>
          </a:xfrm>
          <a:custGeom>
            <a:avLst/>
            <a:gdLst/>
            <a:ahLst/>
            <a:cxnLst/>
            <a:rect l="l" t="t" r="r" b="b"/>
            <a:pathLst>
              <a:path w="2705734">
                <a:moveTo>
                  <a:pt x="0" y="0"/>
                </a:moveTo>
                <a:lnTo>
                  <a:pt x="2705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82140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52859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42631" y="4314444"/>
            <a:ext cx="652272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742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914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104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85431" y="4314444"/>
            <a:ext cx="652272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170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532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28232" y="4314444"/>
            <a:ext cx="652271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598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770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960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08776" y="5553455"/>
            <a:ext cx="536448" cy="536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76771" y="5507735"/>
            <a:ext cx="673607" cy="5364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248400" y="5562600"/>
            <a:ext cx="457200" cy="457200"/>
          </a:xfrm>
          <a:prstGeom prst="rect">
            <a:avLst/>
          </a:prstGeom>
          <a:solidFill>
            <a:srgbClr val="D6E9EA"/>
          </a:solidFill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967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Insertion </a:t>
            </a:r>
            <a:r>
              <a:rPr spc="50" dirty="0">
                <a:solidFill>
                  <a:srgbClr val="424456"/>
                </a:solidFill>
              </a:rPr>
              <a:t>Sort </a:t>
            </a:r>
            <a:r>
              <a:rPr spc="-5" dirty="0">
                <a:solidFill>
                  <a:srgbClr val="424456"/>
                </a:solidFill>
              </a:rPr>
              <a:t>Algorithm </a:t>
            </a:r>
            <a:r>
              <a:rPr dirty="0">
                <a:solidFill>
                  <a:srgbClr val="424456"/>
                </a:solidFill>
              </a:rPr>
              <a:t>-</a:t>
            </a:r>
            <a:r>
              <a:rPr spc="-47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Notes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69"/>
            <a:ext cx="7777480" cy="444182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Items </a:t>
            </a:r>
            <a:r>
              <a:rPr sz="2800" spc="-5" dirty="0">
                <a:latin typeface="Times New Roman"/>
                <a:cs typeface="Times New Roman"/>
              </a:rPr>
              <a:t>sorted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66FF"/>
                </a:solidFill>
                <a:latin typeface="Times New Roman"/>
                <a:cs typeface="Times New Roman"/>
              </a:rPr>
              <a:t>in-place</a:t>
            </a:r>
            <a:endParaRPr sz="28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Elements rearranged </a:t>
            </a: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  <a:p>
            <a:pPr marL="652780" marR="55244" lvl="1" indent="-27432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At </a:t>
            </a:r>
            <a:r>
              <a:rPr sz="2400" spc="-10" dirty="0">
                <a:latin typeface="Times New Roman"/>
                <a:cs typeface="Times New Roman"/>
              </a:rPr>
              <a:t>most </a:t>
            </a:r>
            <a:r>
              <a:rPr sz="2400" dirty="0">
                <a:latin typeface="Times New Roman"/>
                <a:cs typeface="Times New Roman"/>
              </a:rPr>
              <a:t>constant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items stored outside the </a:t>
            </a:r>
            <a:r>
              <a:rPr sz="2400" spc="-260" dirty="0">
                <a:latin typeface="Times New Roman"/>
                <a:cs typeface="Times New Roman"/>
              </a:rPr>
              <a:t>array  </a:t>
            </a:r>
            <a:r>
              <a:rPr sz="2400" dirty="0">
                <a:latin typeface="Times New Roman"/>
                <a:cs typeface="Times New Roman"/>
              </a:rPr>
              <a:t>at any </a:t>
            </a:r>
            <a:r>
              <a:rPr sz="2400" spc="-5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(e.g. </a:t>
            </a:r>
            <a:r>
              <a:rPr sz="2400" spc="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variable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key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652780" marR="367665" lvl="1" indent="-27432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Input array</a:t>
            </a:r>
            <a:r>
              <a:rPr sz="2400" spc="-4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contains sorted output sequence </a:t>
            </a:r>
            <a:r>
              <a:rPr sz="2400" spc="-5" dirty="0">
                <a:latin typeface="Times New Roman"/>
                <a:cs typeface="Times New Roman"/>
              </a:rPr>
              <a:t>when </a:t>
            </a:r>
            <a:r>
              <a:rPr sz="2400" spc="-50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ends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53548A"/>
              </a:buClr>
              <a:buFont typeface="Arial"/>
              <a:buChar char=""/>
            </a:pPr>
            <a:endParaRPr sz="2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75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Incremental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approach</a:t>
            </a:r>
            <a:endParaRPr sz="2800">
              <a:latin typeface="Times New Roman"/>
              <a:cs typeface="Times New Roman"/>
            </a:endParaRPr>
          </a:p>
          <a:p>
            <a:pPr marL="652780" marR="5080" lvl="1" indent="-274320">
              <a:lnSpc>
                <a:spcPct val="100000"/>
              </a:lnSpc>
              <a:spcBef>
                <a:spcPts val="62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Having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sorted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A[1..j-1]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place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A[j]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correctly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that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A[1..j] 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2651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Running</a:t>
            </a:r>
            <a:r>
              <a:rPr spc="-130" dirty="0">
                <a:solidFill>
                  <a:srgbClr val="424456"/>
                </a:solidFill>
              </a:rPr>
              <a:t> </a:t>
            </a:r>
            <a:r>
              <a:rPr spc="-40" dirty="0">
                <a:solidFill>
                  <a:srgbClr val="424456"/>
                </a:solidFill>
              </a:rPr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08"/>
            <a:ext cx="6045200" cy="265970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8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Depends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on:</a:t>
            </a:r>
          </a:p>
          <a:p>
            <a:pPr marL="652780" lvl="1" indent="-274320">
              <a:lnSpc>
                <a:spcPct val="100000"/>
              </a:lnSpc>
              <a:spcBef>
                <a:spcPts val="325"/>
              </a:spcBef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dirty="0">
                <a:solidFill>
                  <a:srgbClr val="53548A"/>
                </a:solidFill>
                <a:latin typeface="Times New Roman"/>
                <a:cs typeface="Times New Roman"/>
              </a:rPr>
              <a:t>Input size </a:t>
            </a:r>
            <a:r>
              <a:rPr sz="2400" dirty="0">
                <a:latin typeface="Times New Roman"/>
                <a:cs typeface="Times New Roman"/>
              </a:rPr>
              <a:t>(e.g., 6 </a:t>
            </a:r>
            <a:r>
              <a:rPr sz="2400" spc="-5" dirty="0">
                <a:latin typeface="Times New Roman"/>
                <a:cs typeface="Times New Roman"/>
              </a:rPr>
              <a:t>elements vs </a:t>
            </a:r>
            <a:r>
              <a:rPr sz="2400" spc="-5" dirty="0" smtClean="0">
                <a:latin typeface="Times New Roman"/>
                <a:cs typeface="Times New Roman"/>
              </a:rPr>
              <a:t>6</a:t>
            </a:r>
            <a:r>
              <a:rPr lang="en-US" sz="2400" spc="-5" dirty="0" smtClean="0">
                <a:latin typeface="Times New Roman"/>
                <a:cs typeface="Times New Roman"/>
              </a:rPr>
              <a:t>,000,000</a:t>
            </a:r>
            <a:r>
              <a:rPr sz="2400" spc="-5" dirty="0" smtClean="0">
                <a:latin typeface="Times New Roman"/>
                <a:cs typeface="Times New Roman"/>
              </a:rPr>
              <a:t>  </a:t>
            </a:r>
            <a:r>
              <a:rPr sz="2400" spc="-20" dirty="0">
                <a:latin typeface="Times New Roman"/>
                <a:cs typeface="Times New Roman"/>
              </a:rPr>
              <a:t>elements)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315"/>
              </a:spcBef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dirty="0">
                <a:solidFill>
                  <a:srgbClr val="53548A"/>
                </a:solidFill>
                <a:latin typeface="Times New Roman"/>
                <a:cs typeface="Times New Roman"/>
              </a:rPr>
              <a:t>Input itself </a:t>
            </a:r>
            <a:r>
              <a:rPr sz="2400" dirty="0">
                <a:latin typeface="Times New Roman"/>
                <a:cs typeface="Times New Roman"/>
              </a:rPr>
              <a:t>(e.g., partially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sorted)</a:t>
            </a: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53548A"/>
              </a:buClr>
              <a:buFont typeface="Arial"/>
              <a:buChar char=""/>
            </a:pPr>
            <a:endParaRPr sz="35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Usually want </a:t>
            </a:r>
            <a:r>
              <a:rPr sz="2800" i="1" spc="-5" dirty="0">
                <a:latin typeface="Times New Roman"/>
                <a:cs typeface="Times New Roman"/>
              </a:rPr>
              <a:t>upper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bound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661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Kinds </a:t>
            </a:r>
            <a:r>
              <a:rPr dirty="0">
                <a:solidFill>
                  <a:srgbClr val="000000"/>
                </a:solidFill>
              </a:rPr>
              <a:t>of </a:t>
            </a:r>
            <a:r>
              <a:rPr spc="-5" dirty="0">
                <a:solidFill>
                  <a:srgbClr val="000000"/>
                </a:solidFill>
              </a:rPr>
              <a:t>running time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752" y="1482344"/>
            <a:ext cx="7520305" cy="437324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03860" indent="-274320">
              <a:lnSpc>
                <a:spcPct val="100000"/>
              </a:lnSpc>
              <a:spcBef>
                <a:spcPts val="3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404495" algn="l"/>
              </a:tabLst>
            </a:pPr>
            <a:r>
              <a:rPr sz="2400" spc="-45" dirty="0">
                <a:solidFill>
                  <a:srgbClr val="0000FF"/>
                </a:solidFill>
                <a:latin typeface="Times New Roman"/>
                <a:cs typeface="Times New Roman"/>
              </a:rPr>
              <a:t>Worst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Case</a:t>
            </a:r>
            <a:r>
              <a:rPr sz="2400" spc="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(Usually)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215"/>
              </a:spcBef>
            </a:pPr>
            <a:r>
              <a:rPr sz="2400" i="1" spc="-10" dirty="0">
                <a:latin typeface="Times New Roman"/>
                <a:cs typeface="Times New Roman"/>
              </a:rPr>
              <a:t>T(n)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10" dirty="0">
                <a:latin typeface="Times New Roman"/>
                <a:cs typeface="Times New Roman"/>
              </a:rPr>
              <a:t>max </a:t>
            </a:r>
            <a:r>
              <a:rPr sz="2400" spc="-5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on any input of size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403860" indent="-274320">
              <a:lnSpc>
                <a:spcPct val="100000"/>
              </a:lnSpc>
              <a:spcBef>
                <a:spcPts val="31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404495" algn="l"/>
              </a:tabLst>
            </a:pP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Average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Case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Sometimes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1668780" marR="902335" indent="-571500">
              <a:lnSpc>
                <a:spcPct val="104200"/>
              </a:lnSpc>
              <a:spcBef>
                <a:spcPts val="85"/>
              </a:spcBef>
            </a:pPr>
            <a:r>
              <a:rPr sz="2400" i="1" spc="-10" dirty="0">
                <a:latin typeface="Times New Roman"/>
                <a:cs typeface="Times New Roman"/>
              </a:rPr>
              <a:t>T(n) </a:t>
            </a:r>
            <a:r>
              <a:rPr sz="2400" dirty="0">
                <a:latin typeface="Times New Roman"/>
                <a:cs typeface="Times New Roman"/>
              </a:rPr>
              <a:t>= average </a:t>
            </a:r>
            <a:r>
              <a:rPr sz="2400" spc="-5" dirty="0">
                <a:latin typeface="Times New Roman"/>
                <a:cs typeface="Times New Roman"/>
              </a:rPr>
              <a:t>time over </a:t>
            </a:r>
            <a:r>
              <a:rPr sz="2400" spc="5" dirty="0">
                <a:latin typeface="Times New Roman"/>
                <a:cs typeface="Times New Roman"/>
              </a:rPr>
              <a:t>all </a:t>
            </a:r>
            <a:r>
              <a:rPr sz="2400" spc="-5" dirty="0">
                <a:latin typeface="Times New Roman"/>
                <a:cs typeface="Times New Roman"/>
              </a:rPr>
              <a:t>inputs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size </a:t>
            </a:r>
            <a:r>
              <a:rPr sz="2400" i="1" dirty="0">
                <a:latin typeface="Times New Roman"/>
                <a:cs typeface="Times New Roman"/>
              </a:rPr>
              <a:t>n  </a:t>
            </a:r>
            <a:r>
              <a:rPr sz="2400" i="1" spc="-5" dirty="0">
                <a:solidFill>
                  <a:srgbClr val="6F6F6F"/>
                </a:solidFill>
                <a:latin typeface="Times New Roman"/>
                <a:cs typeface="Times New Roman"/>
              </a:rPr>
              <a:t>Assumes </a:t>
            </a:r>
            <a:r>
              <a:rPr sz="2400" i="1" dirty="0">
                <a:solidFill>
                  <a:srgbClr val="6F6F6F"/>
                </a:solidFill>
                <a:latin typeface="Times New Roman"/>
                <a:cs typeface="Times New Roman"/>
              </a:rPr>
              <a:t>statistical distribution of</a:t>
            </a:r>
            <a:r>
              <a:rPr sz="2400" i="1" spc="-150" dirty="0">
                <a:solidFill>
                  <a:srgbClr val="6F6F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6F6F6F"/>
                </a:solidFill>
                <a:latin typeface="Times New Roman"/>
                <a:cs typeface="Times New Roman"/>
              </a:rPr>
              <a:t>inputs</a:t>
            </a:r>
            <a:endParaRPr sz="2400" dirty="0">
              <a:latin typeface="Times New Roman"/>
              <a:cs typeface="Times New Roman"/>
            </a:endParaRPr>
          </a:p>
          <a:p>
            <a:pPr marL="403860" indent="-274320">
              <a:lnSpc>
                <a:spcPct val="100000"/>
              </a:lnSpc>
              <a:spcBef>
                <a:spcPts val="3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404495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Best Case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Rarely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906780">
              <a:lnSpc>
                <a:spcPct val="100000"/>
              </a:lnSpc>
              <a:spcBef>
                <a:spcPts val="105"/>
              </a:spcBef>
            </a:pPr>
            <a:r>
              <a:rPr sz="2400" i="1" spc="-10" dirty="0">
                <a:latin typeface="Times New Roman"/>
                <a:cs typeface="Times New Roman"/>
              </a:rPr>
              <a:t>T(n)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min time </a:t>
            </a:r>
            <a:r>
              <a:rPr sz="2400" dirty="0">
                <a:latin typeface="Times New Roman"/>
                <a:cs typeface="Times New Roman"/>
              </a:rPr>
              <a:t>on any input of size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906780">
              <a:lnSpc>
                <a:spcPct val="100000"/>
              </a:lnSpc>
              <a:spcBef>
                <a:spcPts val="175"/>
              </a:spcBef>
            </a:pPr>
            <a:r>
              <a:rPr sz="1800" spc="-5" dirty="0">
                <a:solidFill>
                  <a:srgbClr val="FF6600"/>
                </a:solidFill>
                <a:latin typeface="Times New Roman"/>
                <a:cs typeface="Times New Roman"/>
              </a:rPr>
              <a:t>BAD</a:t>
            </a:r>
            <a:r>
              <a:rPr sz="1800" spc="-7" baseline="25462" dirty="0">
                <a:solidFill>
                  <a:srgbClr val="FF6600"/>
                </a:solidFill>
                <a:latin typeface="Times New Roman"/>
                <a:cs typeface="Times New Roman"/>
              </a:rPr>
              <a:t>*</a:t>
            </a:r>
            <a:r>
              <a:rPr sz="1800" spc="-5" dirty="0">
                <a:solidFill>
                  <a:srgbClr val="FF6600"/>
                </a:solidFill>
                <a:latin typeface="Times New Roman"/>
                <a:cs typeface="Times New Roman"/>
              </a:rPr>
              <a:t>: </a:t>
            </a:r>
            <a:r>
              <a:rPr sz="2000" u="sng" spc="-5" dirty="0">
                <a:solidFill>
                  <a:srgbClr val="438086"/>
                </a:solidFill>
                <a:uFill>
                  <a:solidFill>
                    <a:srgbClr val="438086"/>
                  </a:solidFill>
                </a:uFill>
                <a:latin typeface="Times New Roman"/>
                <a:cs typeface="Times New Roman"/>
              </a:rPr>
              <a:t>Cheat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 with </a:t>
            </a:r>
            <a:r>
              <a:rPr sz="2000" u="sng" dirty="0">
                <a:solidFill>
                  <a:srgbClr val="438086"/>
                </a:solidFill>
                <a:uFill>
                  <a:solidFill>
                    <a:srgbClr val="438086"/>
                  </a:solidFill>
                </a:uFill>
                <a:latin typeface="Times New Roman"/>
                <a:cs typeface="Times New Roman"/>
              </a:rPr>
              <a:t>slow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algorithm that 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works fast on 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some</a:t>
            </a:r>
            <a:r>
              <a:rPr sz="2000" spc="-175" dirty="0">
                <a:solidFill>
                  <a:srgbClr val="43808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inputs</a:t>
            </a:r>
            <a:endParaRPr sz="2000" dirty="0">
              <a:latin typeface="Times New Roman"/>
              <a:cs typeface="Times New Roman"/>
            </a:endParaRPr>
          </a:p>
          <a:p>
            <a:pPr marL="906780">
              <a:lnSpc>
                <a:spcPct val="100000"/>
              </a:lnSpc>
              <a:spcBef>
                <a:spcPts val="165"/>
              </a:spcBef>
            </a:pPr>
            <a:r>
              <a:rPr sz="1800" spc="-5" dirty="0">
                <a:solidFill>
                  <a:srgbClr val="FF6600"/>
                </a:solidFill>
                <a:latin typeface="Times New Roman"/>
                <a:cs typeface="Times New Roman"/>
              </a:rPr>
              <a:t>GOOD: 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Only for showing bad 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lower</a:t>
            </a:r>
            <a:r>
              <a:rPr sz="2000" spc="-160" dirty="0">
                <a:solidFill>
                  <a:srgbClr val="438086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38086"/>
                </a:solidFill>
                <a:latin typeface="Times New Roman"/>
                <a:cs typeface="Times New Roman"/>
              </a:rPr>
              <a:t>bound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*Can 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modify 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any 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algorithm (almost) to 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have a low </a:t>
            </a:r>
            <a:r>
              <a:rPr sz="2000" u="sng" spc="-5" dirty="0">
                <a:solidFill>
                  <a:srgbClr val="438086"/>
                </a:solidFill>
                <a:uFill>
                  <a:solidFill>
                    <a:srgbClr val="438086"/>
                  </a:solidFill>
                </a:uFill>
                <a:latin typeface="Times New Roman"/>
                <a:cs typeface="Times New Roman"/>
              </a:rPr>
              <a:t>best-case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running</a:t>
            </a:r>
            <a:r>
              <a:rPr sz="2000" spc="-145" dirty="0">
                <a:solidFill>
                  <a:srgbClr val="43808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38086"/>
                </a:solidFill>
                <a:latin typeface="Times New Roman"/>
                <a:cs typeface="Times New Roman"/>
              </a:rPr>
              <a:t>time</a:t>
            </a:r>
            <a:endParaRPr sz="2000" dirty="0">
              <a:latin typeface="Times New Roman"/>
              <a:cs typeface="Times New Roman"/>
            </a:endParaRPr>
          </a:p>
          <a:p>
            <a:pPr marL="678180" lvl="1" indent="-228600">
              <a:lnSpc>
                <a:spcPct val="100000"/>
              </a:lnSpc>
              <a:spcBef>
                <a:spcPts val="330"/>
              </a:spcBef>
              <a:buSzPct val="75000"/>
              <a:buFont typeface="Wingdings"/>
              <a:buChar char=""/>
              <a:tabLst>
                <a:tab pos="678815" algn="l"/>
              </a:tabLst>
            </a:pPr>
            <a:r>
              <a:rPr sz="1600" spc="-5" dirty="0">
                <a:solidFill>
                  <a:srgbClr val="438086"/>
                </a:solidFill>
                <a:latin typeface="Times New Roman"/>
                <a:cs typeface="Times New Roman"/>
              </a:rPr>
              <a:t>Check whether </a:t>
            </a:r>
            <a:r>
              <a:rPr sz="1600" dirty="0">
                <a:solidFill>
                  <a:srgbClr val="438086"/>
                </a:solidFill>
                <a:latin typeface="Times New Roman"/>
                <a:cs typeface="Times New Roman"/>
              </a:rPr>
              <a:t>input </a:t>
            </a:r>
            <a:r>
              <a:rPr sz="1600" spc="-5" dirty="0">
                <a:solidFill>
                  <a:srgbClr val="438086"/>
                </a:solidFill>
                <a:latin typeface="Times New Roman"/>
                <a:cs typeface="Times New Roman"/>
              </a:rPr>
              <a:t>constitutes an </a:t>
            </a:r>
            <a:r>
              <a:rPr sz="1600" dirty="0">
                <a:solidFill>
                  <a:srgbClr val="438086"/>
                </a:solidFill>
                <a:latin typeface="Times New Roman"/>
                <a:cs typeface="Times New Roman"/>
              </a:rPr>
              <a:t>output </a:t>
            </a:r>
            <a:r>
              <a:rPr sz="1600" spc="-5" dirty="0">
                <a:solidFill>
                  <a:srgbClr val="438086"/>
                </a:solidFill>
                <a:latin typeface="Times New Roman"/>
                <a:cs typeface="Times New Roman"/>
              </a:rPr>
              <a:t>at </a:t>
            </a:r>
            <a:r>
              <a:rPr sz="1600" dirty="0">
                <a:solidFill>
                  <a:srgbClr val="438086"/>
                </a:solidFill>
                <a:latin typeface="Times New Roman"/>
                <a:cs typeface="Times New Roman"/>
              </a:rPr>
              <a:t>the </a:t>
            </a:r>
            <a:r>
              <a:rPr sz="1600" spc="-5" dirty="0">
                <a:solidFill>
                  <a:srgbClr val="438086"/>
                </a:solidFill>
                <a:latin typeface="Times New Roman"/>
                <a:cs typeface="Times New Roman"/>
              </a:rPr>
              <a:t>very </a:t>
            </a:r>
            <a:r>
              <a:rPr sz="1600" dirty="0">
                <a:solidFill>
                  <a:srgbClr val="438086"/>
                </a:solidFill>
                <a:latin typeface="Times New Roman"/>
                <a:cs typeface="Times New Roman"/>
              </a:rPr>
              <a:t>beginning of the</a:t>
            </a:r>
            <a:r>
              <a:rPr sz="1600" spc="100" dirty="0">
                <a:solidFill>
                  <a:srgbClr val="43808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38086"/>
                </a:solidFill>
                <a:latin typeface="Times New Roman"/>
                <a:cs typeface="Times New Roman"/>
              </a:rPr>
              <a:t>algorithm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2651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Running</a:t>
            </a:r>
            <a:r>
              <a:rPr spc="-135" dirty="0">
                <a:solidFill>
                  <a:srgbClr val="000000"/>
                </a:solidFill>
              </a:rPr>
              <a:t> </a:t>
            </a:r>
            <a:r>
              <a:rPr spc="-40" dirty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69"/>
            <a:ext cx="7005955" cy="376237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what is its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worst-case</a:t>
            </a:r>
            <a:r>
              <a:rPr sz="2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time?</a:t>
            </a:r>
            <a:endParaRPr sz="28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Depends </a:t>
            </a:r>
            <a:r>
              <a:rPr sz="2400" dirty="0">
                <a:latin typeface="Times New Roman"/>
                <a:cs typeface="Times New Roman"/>
              </a:rPr>
              <a:t>on speed of primitive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operations</a:t>
            </a:r>
            <a:endParaRPr sz="2400">
              <a:latin typeface="Times New Roman"/>
              <a:cs typeface="Times New Roman"/>
            </a:endParaRPr>
          </a:p>
          <a:p>
            <a:pPr marL="927100" lvl="2" indent="-228600">
              <a:lnSpc>
                <a:spcPct val="100000"/>
              </a:lnSpc>
              <a:spcBef>
                <a:spcPts val="505"/>
              </a:spcBef>
              <a:buClr>
                <a:srgbClr val="438086"/>
              </a:buClr>
              <a:buSzPct val="75000"/>
              <a:buFont typeface="Wingdings"/>
              <a:buChar char=""/>
              <a:tabLst>
                <a:tab pos="9271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Relative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speed </a:t>
            </a:r>
            <a:r>
              <a:rPr sz="2400" dirty="0">
                <a:latin typeface="Times New Roman"/>
                <a:cs typeface="Times New Roman"/>
              </a:rPr>
              <a:t>(on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machine)</a:t>
            </a:r>
            <a:endParaRPr sz="2400">
              <a:latin typeface="Times New Roman"/>
              <a:cs typeface="Times New Roman"/>
            </a:endParaRPr>
          </a:p>
          <a:p>
            <a:pPr marL="927100" lvl="2" indent="-228600">
              <a:lnSpc>
                <a:spcPct val="100000"/>
              </a:lnSpc>
              <a:spcBef>
                <a:spcPts val="490"/>
              </a:spcBef>
              <a:buClr>
                <a:srgbClr val="438086"/>
              </a:buClr>
              <a:buSzPct val="75000"/>
              <a:buFont typeface="Wingdings"/>
              <a:buChar char=""/>
              <a:tabLst>
                <a:tab pos="92710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Absolute speed </a:t>
            </a:r>
            <a:r>
              <a:rPr sz="2400" dirty="0">
                <a:latin typeface="Times New Roman"/>
                <a:cs typeface="Times New Roman"/>
              </a:rPr>
              <a:t>(on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machines)</a:t>
            </a:r>
            <a:endParaRPr sz="24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Clr>
                <a:srgbClr val="438086"/>
              </a:buClr>
              <a:buFont typeface="Wingdings"/>
              <a:buChar char=""/>
            </a:pPr>
            <a:endParaRPr sz="2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76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Asymptotic</a:t>
            </a:r>
            <a:r>
              <a:rPr sz="28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analysis</a:t>
            </a:r>
            <a:endParaRPr sz="28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Ignore </a:t>
            </a:r>
            <a:r>
              <a:rPr sz="2400" spc="-5" dirty="0">
                <a:latin typeface="Times New Roman"/>
                <a:cs typeface="Times New Roman"/>
              </a:rPr>
              <a:t>machine-dependent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constants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Look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growth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i="1" spc="-10" dirty="0">
                <a:latin typeface="Times New Roman"/>
                <a:cs typeface="Times New Roman"/>
              </a:rPr>
              <a:t>T(n)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Symbol"/>
                <a:cs typeface="Symbol"/>
              </a:rPr>
              <a:t></a:t>
            </a:r>
            <a:endParaRPr sz="2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98432"/>
            <a:ext cx="207454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i="1" spc="-150" dirty="0">
                <a:solidFill>
                  <a:srgbClr val="000000"/>
                </a:solidFill>
                <a:latin typeface="Symbol"/>
                <a:cs typeface="Symbol"/>
              </a:rPr>
              <a:t></a:t>
            </a:r>
            <a:r>
              <a:rPr sz="3800" i="1" spc="-15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Notation</a:t>
            </a:r>
            <a:endParaRPr sz="38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972462"/>
            <a:ext cx="6029960" cy="41497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32740">
              <a:lnSpc>
                <a:spcPct val="100000"/>
              </a:lnSpc>
              <a:spcBef>
                <a:spcPts val="7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Drop low order </a:t>
            </a:r>
            <a:r>
              <a:rPr sz="2800" spc="-10" dirty="0">
                <a:latin typeface="Times New Roman"/>
                <a:cs typeface="Times New Roman"/>
              </a:rPr>
              <a:t>terms</a:t>
            </a:r>
            <a:endParaRPr sz="2800">
              <a:latin typeface="Times New Roman"/>
              <a:cs typeface="Times New Roman"/>
            </a:endParaRPr>
          </a:p>
          <a:p>
            <a:pPr marL="332740" marR="2216785" indent="-332740">
              <a:lnSpc>
                <a:spcPct val="1207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Ignore </a:t>
            </a:r>
            <a:r>
              <a:rPr sz="2800" spc="-5" dirty="0">
                <a:latin typeface="Times New Roman"/>
                <a:cs typeface="Times New Roman"/>
              </a:rPr>
              <a:t>leading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constants  e.g.</a:t>
            </a:r>
            <a:endParaRPr sz="2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570"/>
              </a:spcBef>
            </a:pP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="1" i="1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+5n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+ 3 </a:t>
            </a:r>
            <a:r>
              <a:rPr sz="2800" i="1" spc="-5" dirty="0">
                <a:latin typeface="Times New Roman"/>
                <a:cs typeface="Times New Roman"/>
              </a:rPr>
              <a:t>=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950" i="1" spc="-25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(n</a:t>
            </a:r>
            <a:r>
              <a:rPr sz="2775" i="1" spc="-37" baseline="2552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5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</a:pP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="1" i="1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+90n</a:t>
            </a:r>
            <a:r>
              <a:rPr sz="2775" i="1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-2n+5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950" i="1" spc="-25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(n</a:t>
            </a:r>
            <a:r>
              <a:rPr sz="2775" i="1" spc="-37" baseline="25525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"/>
              <a:tabLst>
                <a:tab pos="332740" algn="l"/>
              </a:tabLst>
            </a:pPr>
            <a:r>
              <a:rPr sz="28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Formal explanations in </a:t>
            </a:r>
            <a:r>
              <a:rPr sz="2800" i="1" dirty="0">
                <a:solidFill>
                  <a:srgbClr val="808080"/>
                </a:solidFill>
                <a:latin typeface="Times New Roman"/>
                <a:cs typeface="Times New Roman"/>
              </a:rPr>
              <a:t>the </a:t>
            </a:r>
            <a:r>
              <a:rPr sz="2800" i="1" spc="-10" dirty="0">
                <a:solidFill>
                  <a:srgbClr val="808080"/>
                </a:solidFill>
                <a:latin typeface="Times New Roman"/>
                <a:cs typeface="Times New Roman"/>
              </a:rPr>
              <a:t>next</a:t>
            </a:r>
            <a:r>
              <a:rPr sz="2800" i="1" spc="-5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808080"/>
                </a:solidFill>
                <a:latin typeface="Times New Roman"/>
                <a:cs typeface="Times New Roman"/>
              </a:rPr>
              <a:t>lecture.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094180" y="2650394"/>
            <a:ext cx="0" cy="2052955"/>
          </a:xfrm>
          <a:custGeom>
            <a:avLst/>
            <a:gdLst/>
            <a:ahLst/>
            <a:cxnLst/>
            <a:rect l="l" t="t" r="r" b="b"/>
            <a:pathLst>
              <a:path h="2052954">
                <a:moveTo>
                  <a:pt x="0" y="0"/>
                </a:moveTo>
                <a:lnTo>
                  <a:pt x="0" y="20523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84144" y="4587190"/>
            <a:ext cx="5120005" cy="0"/>
          </a:xfrm>
          <a:custGeom>
            <a:avLst/>
            <a:gdLst/>
            <a:ahLst/>
            <a:cxnLst/>
            <a:rect l="l" t="t" r="r" b="b"/>
            <a:pathLst>
              <a:path w="5120005">
                <a:moveTo>
                  <a:pt x="0" y="0"/>
                </a:moveTo>
                <a:lnTo>
                  <a:pt x="512000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2140" y="532217"/>
            <a:ext cx="7680325" cy="193992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marR="5080" indent="-342900">
              <a:lnSpc>
                <a:spcPts val="3840"/>
              </a:lnSpc>
              <a:spcBef>
                <a:spcPts val="4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As </a:t>
            </a:r>
            <a:r>
              <a:rPr sz="3200" i="1" dirty="0">
                <a:latin typeface="Times New Roman"/>
                <a:cs typeface="Times New Roman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gets large, a </a:t>
            </a:r>
            <a:r>
              <a:rPr sz="3350" i="1" spc="-20" dirty="0">
                <a:latin typeface="Symbol"/>
                <a:cs typeface="Symbol"/>
              </a:rPr>
              <a:t></a:t>
            </a:r>
            <a:r>
              <a:rPr sz="3200" i="1" spc="-20" dirty="0">
                <a:latin typeface="Times New Roman"/>
                <a:cs typeface="Times New Roman"/>
              </a:rPr>
              <a:t>(n</a:t>
            </a:r>
            <a:r>
              <a:rPr sz="3150" i="1" spc="-30" baseline="25132" dirty="0">
                <a:latin typeface="Times New Roman"/>
                <a:cs typeface="Times New Roman"/>
              </a:rPr>
              <a:t>2</a:t>
            </a:r>
            <a:r>
              <a:rPr sz="3200" i="1" spc="-20" dirty="0">
                <a:latin typeface="Times New Roman"/>
                <a:cs typeface="Times New Roman"/>
              </a:rPr>
              <a:t>) </a:t>
            </a:r>
            <a:r>
              <a:rPr sz="3200" dirty="0">
                <a:latin typeface="Times New Roman"/>
                <a:cs typeface="Times New Roman"/>
              </a:rPr>
              <a:t>algorithm runs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faster  than a </a:t>
            </a:r>
            <a:r>
              <a:rPr sz="3350" i="1" spc="-20" dirty="0">
                <a:latin typeface="Symbol"/>
                <a:cs typeface="Symbol"/>
              </a:rPr>
              <a:t></a:t>
            </a:r>
            <a:r>
              <a:rPr sz="3200" i="1" spc="-20" dirty="0">
                <a:latin typeface="Times New Roman"/>
                <a:cs typeface="Times New Roman"/>
              </a:rPr>
              <a:t>(n</a:t>
            </a:r>
            <a:r>
              <a:rPr sz="3150" i="1" spc="-30" baseline="25132" dirty="0">
                <a:latin typeface="Times New Roman"/>
                <a:cs typeface="Times New Roman"/>
              </a:rPr>
              <a:t>3</a:t>
            </a:r>
            <a:r>
              <a:rPr sz="3200" i="1" spc="-20" dirty="0">
                <a:latin typeface="Times New Roman"/>
                <a:cs typeface="Times New Roman"/>
              </a:rPr>
              <a:t>)</a:t>
            </a:r>
            <a:r>
              <a:rPr sz="3200" i="1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algorithm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50">
              <a:latin typeface="Times New Roman"/>
              <a:cs typeface="Times New Roman"/>
            </a:endParaRPr>
          </a:p>
          <a:p>
            <a:pPr marL="120142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T(n)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22481" y="2878424"/>
            <a:ext cx="4225290" cy="1480820"/>
          </a:xfrm>
          <a:custGeom>
            <a:avLst/>
            <a:gdLst/>
            <a:ahLst/>
            <a:cxnLst/>
            <a:rect l="l" t="t" r="r" b="b"/>
            <a:pathLst>
              <a:path w="4225290" h="1480820">
                <a:moveTo>
                  <a:pt x="0" y="1480726"/>
                </a:moveTo>
                <a:lnTo>
                  <a:pt x="85231" y="1404714"/>
                </a:lnTo>
                <a:lnTo>
                  <a:pt x="173507" y="1340863"/>
                </a:lnTo>
                <a:lnTo>
                  <a:pt x="264827" y="1289174"/>
                </a:lnTo>
                <a:lnTo>
                  <a:pt x="359191" y="1246607"/>
                </a:lnTo>
                <a:lnTo>
                  <a:pt x="456599" y="1216202"/>
                </a:lnTo>
                <a:lnTo>
                  <a:pt x="557051" y="1191878"/>
                </a:lnTo>
                <a:lnTo>
                  <a:pt x="657503" y="1173635"/>
                </a:lnTo>
                <a:lnTo>
                  <a:pt x="760999" y="1161473"/>
                </a:lnTo>
                <a:lnTo>
                  <a:pt x="864495" y="1155392"/>
                </a:lnTo>
                <a:lnTo>
                  <a:pt x="971035" y="1152352"/>
                </a:lnTo>
                <a:lnTo>
                  <a:pt x="1077575" y="1149311"/>
                </a:lnTo>
                <a:lnTo>
                  <a:pt x="1184115" y="1146271"/>
                </a:lnTo>
                <a:lnTo>
                  <a:pt x="1293699" y="1143230"/>
                </a:lnTo>
                <a:lnTo>
                  <a:pt x="1400239" y="1137149"/>
                </a:lnTo>
                <a:lnTo>
                  <a:pt x="1576791" y="1121947"/>
                </a:lnTo>
                <a:lnTo>
                  <a:pt x="1646803" y="1112825"/>
                </a:lnTo>
                <a:lnTo>
                  <a:pt x="1719859" y="1100663"/>
                </a:lnTo>
                <a:lnTo>
                  <a:pt x="1789871" y="1085460"/>
                </a:lnTo>
                <a:lnTo>
                  <a:pt x="1856839" y="1070258"/>
                </a:lnTo>
                <a:lnTo>
                  <a:pt x="1926851" y="1055055"/>
                </a:lnTo>
                <a:lnTo>
                  <a:pt x="1996863" y="1036812"/>
                </a:lnTo>
                <a:lnTo>
                  <a:pt x="2063831" y="1015529"/>
                </a:lnTo>
                <a:lnTo>
                  <a:pt x="2130799" y="994245"/>
                </a:lnTo>
                <a:lnTo>
                  <a:pt x="2197767" y="972962"/>
                </a:lnTo>
                <a:lnTo>
                  <a:pt x="2264735" y="948638"/>
                </a:lnTo>
                <a:lnTo>
                  <a:pt x="2331703" y="924314"/>
                </a:lnTo>
                <a:lnTo>
                  <a:pt x="2395627" y="899990"/>
                </a:lnTo>
                <a:lnTo>
                  <a:pt x="2459551" y="872625"/>
                </a:lnTo>
                <a:lnTo>
                  <a:pt x="2654367" y="790531"/>
                </a:lnTo>
                <a:lnTo>
                  <a:pt x="2782215" y="729721"/>
                </a:lnTo>
                <a:lnTo>
                  <a:pt x="2907019" y="665871"/>
                </a:lnTo>
                <a:lnTo>
                  <a:pt x="3028779" y="602020"/>
                </a:lnTo>
                <a:lnTo>
                  <a:pt x="3150539" y="538169"/>
                </a:lnTo>
                <a:lnTo>
                  <a:pt x="3269255" y="474319"/>
                </a:lnTo>
                <a:lnTo>
                  <a:pt x="3387971" y="410468"/>
                </a:lnTo>
                <a:lnTo>
                  <a:pt x="3506687" y="343577"/>
                </a:lnTo>
                <a:lnTo>
                  <a:pt x="3625403" y="282767"/>
                </a:lnTo>
                <a:lnTo>
                  <a:pt x="3744119" y="218916"/>
                </a:lnTo>
                <a:lnTo>
                  <a:pt x="3862835" y="161146"/>
                </a:lnTo>
                <a:lnTo>
                  <a:pt x="3981551" y="103377"/>
                </a:lnTo>
                <a:lnTo>
                  <a:pt x="4103311" y="48648"/>
                </a:lnTo>
                <a:lnTo>
                  <a:pt x="4225071" y="0"/>
                </a:lnTo>
              </a:path>
            </a:pathLst>
          </a:custGeom>
          <a:ln w="27368">
            <a:solidFill>
              <a:srgbClr val="555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09853" y="3562537"/>
            <a:ext cx="4566285" cy="340995"/>
          </a:xfrm>
          <a:custGeom>
            <a:avLst/>
            <a:gdLst/>
            <a:ahLst/>
            <a:cxnLst/>
            <a:rect l="l" t="t" r="r" b="b"/>
            <a:pathLst>
              <a:path w="4566284" h="340995">
                <a:moveTo>
                  <a:pt x="0" y="340536"/>
                </a:moveTo>
                <a:lnTo>
                  <a:pt x="334839" y="304050"/>
                </a:lnTo>
                <a:lnTo>
                  <a:pt x="678811" y="279726"/>
                </a:lnTo>
                <a:lnTo>
                  <a:pt x="1025827" y="264524"/>
                </a:lnTo>
                <a:lnTo>
                  <a:pt x="1381975" y="258443"/>
                </a:lnTo>
                <a:lnTo>
                  <a:pt x="1741167" y="252362"/>
                </a:lnTo>
                <a:lnTo>
                  <a:pt x="2100359" y="249321"/>
                </a:lnTo>
                <a:lnTo>
                  <a:pt x="2462595" y="243240"/>
                </a:lnTo>
                <a:lnTo>
                  <a:pt x="2821787" y="231078"/>
                </a:lnTo>
                <a:lnTo>
                  <a:pt x="3180979" y="212835"/>
                </a:lnTo>
                <a:lnTo>
                  <a:pt x="3537127" y="182430"/>
                </a:lnTo>
                <a:lnTo>
                  <a:pt x="3887187" y="139863"/>
                </a:lnTo>
                <a:lnTo>
                  <a:pt x="4231159" y="79053"/>
                </a:lnTo>
                <a:lnTo>
                  <a:pt x="4565999" y="0"/>
                </a:lnTo>
              </a:path>
            </a:pathLst>
          </a:custGeom>
          <a:ln w="273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75492" y="4815226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75492" y="4724010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75492" y="4632795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75493" y="4541579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75493" y="4450363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75493" y="4359148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75493" y="4267932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75493" y="4176717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75493" y="4085501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75493" y="3994285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75493" y="3903070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49090" y="4045503"/>
            <a:ext cx="3680460" cy="1162685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695"/>
              </a:spcBef>
            </a:pPr>
            <a:r>
              <a:rPr sz="2400" spc="-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dirty="0">
                <a:latin typeface="Arial"/>
                <a:cs typeface="Arial"/>
              </a:rPr>
              <a:t>min </a:t>
            </a:r>
            <a:r>
              <a:rPr sz="2400" spc="-10" dirty="0">
                <a:latin typeface="Arial"/>
                <a:cs typeface="Arial"/>
              </a:rPr>
              <a:t>value </a:t>
            </a:r>
            <a:r>
              <a:rPr sz="2400" spc="5" dirty="0">
                <a:latin typeface="Arial"/>
                <a:cs typeface="Arial"/>
              </a:rPr>
              <a:t>for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baseline="-27777" dirty="0">
                <a:latin typeface="Arial"/>
                <a:cs typeface="Arial"/>
              </a:rPr>
              <a:t>0</a:t>
            </a:r>
            <a:endParaRPr sz="2400" baseline="-27777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31940" y="2387600"/>
            <a:ext cx="1398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Runtime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larger  </a:t>
            </a:r>
            <a:r>
              <a:rPr sz="1800" dirty="0">
                <a:latin typeface="Times New Roman"/>
                <a:cs typeface="Times New Roman"/>
              </a:rPr>
              <a:t>asymptotically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246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– </a:t>
            </a:r>
            <a:r>
              <a:rPr spc="-5" dirty="0">
                <a:solidFill>
                  <a:srgbClr val="000000"/>
                </a:solidFill>
              </a:rPr>
              <a:t>Runtime</a:t>
            </a:r>
            <a:r>
              <a:rPr spc="-20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3739" y="1502155"/>
            <a:ext cx="2582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2151" y="1983740"/>
            <a:ext cx="2454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1. </a:t>
            </a:r>
            <a:r>
              <a:rPr sz="2400" b="1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2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2151" y="4022851"/>
            <a:ext cx="25400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149" y="1544828"/>
            <a:ext cx="677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03375" y="22646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000" y="22860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3375" y="27218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3000" y="27432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3375" y="31790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3375" y="35600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3375" y="43982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3000" y="44196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3375" y="47792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43000" y="48006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3375" y="5617464"/>
            <a:ext cx="1069848" cy="99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3000" y="56388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69654" y="2078228"/>
            <a:ext cx="1376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3345" algn="l"/>
              </a:tabLst>
            </a:pPr>
            <a:r>
              <a:rPr sz="3600" spc="-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1600" spc="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6572" y="2535428"/>
            <a:ext cx="1379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6520" algn="l"/>
              </a:tabLst>
            </a:pPr>
            <a:r>
              <a:rPr sz="3600" spc="-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sz="1600" spc="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30300" y="2351024"/>
            <a:ext cx="5060950" cy="379911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114425">
              <a:lnSpc>
                <a:spcPct val="100000"/>
              </a:lnSpc>
              <a:spcBef>
                <a:spcPts val="505"/>
              </a:spcBef>
              <a:tabLst>
                <a:tab pos="1818005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2.	</a:t>
            </a:r>
            <a:r>
              <a:rPr sz="2400" dirty="0">
                <a:latin typeface="Times New Roman"/>
                <a:cs typeface="Times New Roman"/>
              </a:rPr>
              <a:t>key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A[j];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1002665" algn="l"/>
                <a:tab pos="1818005" algn="l"/>
              </a:tabLst>
            </a:pPr>
            <a:r>
              <a:rPr sz="3600" baseline="-31250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r>
              <a:rPr sz="3600" spc="412" baseline="-312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3.	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j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1114425">
              <a:lnSpc>
                <a:spcPct val="100000"/>
              </a:lnSpc>
              <a:spcBef>
                <a:spcPts val="395"/>
              </a:spcBef>
              <a:tabLst>
                <a:tab pos="1818005" algn="l"/>
              </a:tabLst>
            </a:pPr>
            <a:r>
              <a:rPr sz="24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4.</a:t>
            </a:r>
            <a:r>
              <a:rPr sz="2400" b="1" spc="-5" dirty="0" smtClean="0">
                <a:latin typeface="Times New Roman"/>
                <a:cs typeface="Times New Roman"/>
              </a:rPr>
              <a:t>while </a:t>
            </a:r>
            <a:r>
              <a:rPr sz="2400" dirty="0" err="1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&gt;</a:t>
            </a:r>
            <a:r>
              <a:rPr lang="en-US" sz="2400" dirty="0" smtClean="0">
                <a:latin typeface="Times New Roman"/>
                <a:cs typeface="Times New Roman"/>
              </a:rPr>
              <a:t>=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b="1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A[i]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</a:p>
          <a:p>
            <a:pPr marR="1104265" algn="ctr">
              <a:lnSpc>
                <a:spcPct val="100000"/>
              </a:lnSpc>
              <a:spcBef>
                <a:spcPts val="420"/>
              </a:spcBef>
            </a:pP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 dirty="0">
              <a:latin typeface="Times New Roman"/>
              <a:cs typeface="Times New Roman"/>
            </a:endParaRPr>
          </a:p>
          <a:p>
            <a:pPr marL="1194435" algn="ctr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A[i];</a:t>
            </a:r>
            <a:endParaRPr sz="2400" dirty="0">
              <a:latin typeface="Times New Roman"/>
              <a:cs typeface="Times New Roman"/>
            </a:endParaRPr>
          </a:p>
          <a:p>
            <a:pPr marL="448945" algn="ctr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i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R="248285" algn="ctr">
              <a:lnSpc>
                <a:spcPct val="100000"/>
              </a:lnSpc>
              <a:spcBef>
                <a:spcPts val="405"/>
              </a:spcBef>
            </a:pPr>
            <a:r>
              <a:rPr sz="2400" b="1" spc="-5" dirty="0">
                <a:latin typeface="Times New Roman"/>
                <a:cs typeface="Times New Roman"/>
              </a:rPr>
              <a:t>endwhile</a:t>
            </a:r>
            <a:endParaRPr sz="2400" dirty="0">
              <a:latin typeface="Times New Roman"/>
              <a:cs typeface="Times New Roman"/>
            </a:endParaRPr>
          </a:p>
          <a:p>
            <a:pPr marL="1114425">
              <a:lnSpc>
                <a:spcPct val="100000"/>
              </a:lnSpc>
              <a:spcBef>
                <a:spcPts val="420"/>
              </a:spcBef>
              <a:tabLst>
                <a:tab pos="1818005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7.	</a:t>
            </a: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key;</a:t>
            </a:r>
          </a:p>
          <a:p>
            <a:pPr marR="1170940" algn="ctr">
              <a:lnSpc>
                <a:spcPct val="100000"/>
              </a:lnSpc>
              <a:spcBef>
                <a:spcPts val="395"/>
              </a:spcBef>
            </a:pPr>
            <a:r>
              <a:rPr sz="2400" b="1" spc="-5" dirty="0">
                <a:latin typeface="Times New Roman"/>
                <a:cs typeface="Times New Roman"/>
              </a:rPr>
              <a:t>endfor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6572" y="2994152"/>
            <a:ext cx="16129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  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2208" y="3033166"/>
            <a:ext cx="1244600" cy="7874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1231265" algn="l"/>
              </a:tabLst>
            </a:pP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3 </a:t>
            </a:r>
            <a:r>
              <a:rPr sz="1600" spc="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u="heavy" spc="-5" dirty="0">
                <a:solidFill>
                  <a:srgbClr val="FF0000"/>
                </a:solidFill>
                <a:uFill>
                  <a:solidFill>
                    <a:srgbClr val="53548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solidFill>
                  <a:srgbClr val="FF0000"/>
                </a:solidFill>
                <a:uFill>
                  <a:solidFill>
                    <a:srgbClr val="53548A"/>
                  </a:solidFill>
                </a:u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6572" y="4213352"/>
            <a:ext cx="26289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5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6572" y="5432552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56376" y="3331464"/>
            <a:ext cx="621792" cy="2080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50864" y="43342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96000" y="3352800"/>
            <a:ext cx="533400" cy="1981200"/>
          </a:xfrm>
          <a:custGeom>
            <a:avLst/>
            <a:gdLst/>
            <a:ahLst/>
            <a:cxnLst/>
            <a:rect l="l" t="t" r="r" b="b"/>
            <a:pathLst>
              <a:path w="533400" h="1981200">
                <a:moveTo>
                  <a:pt x="0" y="0"/>
                </a:moveTo>
                <a:lnTo>
                  <a:pt x="70899" y="1587"/>
                </a:lnTo>
                <a:lnTo>
                  <a:pt x="134608" y="6068"/>
                </a:lnTo>
                <a:lnTo>
                  <a:pt x="188585" y="13019"/>
                </a:lnTo>
                <a:lnTo>
                  <a:pt x="230287" y="22015"/>
                </a:lnTo>
                <a:lnTo>
                  <a:pt x="266700" y="44450"/>
                </a:lnTo>
                <a:lnTo>
                  <a:pt x="266700" y="946150"/>
                </a:lnTo>
                <a:lnTo>
                  <a:pt x="276226" y="957966"/>
                </a:lnTo>
                <a:lnTo>
                  <a:pt x="344814" y="977580"/>
                </a:lnTo>
                <a:lnTo>
                  <a:pt x="398791" y="984531"/>
                </a:lnTo>
                <a:lnTo>
                  <a:pt x="462500" y="989012"/>
                </a:lnTo>
                <a:lnTo>
                  <a:pt x="533400" y="990600"/>
                </a:lnTo>
                <a:lnTo>
                  <a:pt x="462500" y="992187"/>
                </a:lnTo>
                <a:lnTo>
                  <a:pt x="398791" y="996668"/>
                </a:lnTo>
                <a:lnTo>
                  <a:pt x="344814" y="1003619"/>
                </a:lnTo>
                <a:lnTo>
                  <a:pt x="303112" y="1012615"/>
                </a:lnTo>
                <a:lnTo>
                  <a:pt x="266700" y="1035050"/>
                </a:lnTo>
                <a:lnTo>
                  <a:pt x="266700" y="1936750"/>
                </a:lnTo>
                <a:lnTo>
                  <a:pt x="257173" y="1948566"/>
                </a:lnTo>
                <a:lnTo>
                  <a:pt x="230287" y="1959184"/>
                </a:lnTo>
                <a:lnTo>
                  <a:pt x="188585" y="1968180"/>
                </a:lnTo>
                <a:lnTo>
                  <a:pt x="134608" y="1975131"/>
                </a:lnTo>
                <a:lnTo>
                  <a:pt x="70899" y="1979612"/>
                </a:lnTo>
                <a:lnTo>
                  <a:pt x="0" y="19812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517741" y="3754628"/>
            <a:ext cx="2475865" cy="1185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270" algn="ctr">
              <a:lnSpc>
                <a:spcPct val="100200"/>
              </a:lnSpc>
              <a:spcBef>
                <a:spcPts val="90"/>
              </a:spcBef>
            </a:pP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: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The number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times while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loop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test is executed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400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920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Algorithm</a:t>
            </a:r>
            <a:r>
              <a:rPr spc="-6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502155"/>
            <a:ext cx="8327390" cy="305853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32105" marR="789305" indent="-319405">
              <a:lnSpc>
                <a:spcPts val="3030"/>
              </a:lnSpc>
              <a:spcBef>
                <a:spcPts val="47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Algorithm</a:t>
            </a:r>
            <a:r>
              <a:rPr sz="2800" spc="-5" dirty="0">
                <a:latin typeface="Times New Roman"/>
                <a:cs typeface="Times New Roman"/>
              </a:rPr>
              <a:t>: A sequence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computational steps</a:t>
            </a:r>
            <a:r>
              <a:rPr sz="2800" spc="-3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  </a:t>
            </a:r>
            <a:r>
              <a:rPr sz="2800" dirty="0">
                <a:latin typeface="Times New Roman"/>
                <a:cs typeface="Times New Roman"/>
              </a:rPr>
              <a:t>transform the input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desired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output</a:t>
            </a:r>
          </a:p>
          <a:p>
            <a:pPr marL="332105" indent="-319405">
              <a:lnSpc>
                <a:spcPct val="100000"/>
              </a:lnSpc>
              <a:spcBef>
                <a:spcPts val="32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Procedure </a:t>
            </a:r>
            <a:r>
              <a:rPr sz="2800" dirty="0">
                <a:latin typeface="Times New Roman"/>
                <a:cs typeface="Times New Roman"/>
              </a:rPr>
              <a:t>vs.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</a:t>
            </a:r>
            <a:endParaRPr sz="2800" dirty="0">
              <a:latin typeface="Times New Roman"/>
              <a:cs typeface="Times New Roman"/>
            </a:endParaRPr>
          </a:p>
          <a:p>
            <a:pPr marL="377825">
              <a:lnSpc>
                <a:spcPct val="100000"/>
              </a:lnSpc>
              <a:spcBef>
                <a:spcPts val="315"/>
              </a:spcBef>
            </a:pPr>
            <a:r>
              <a:rPr sz="1650" spc="345" dirty="0">
                <a:solidFill>
                  <a:srgbClr val="53548A"/>
                </a:solidFill>
                <a:latin typeface="Arial"/>
                <a:cs typeface="Arial"/>
              </a:rPr>
              <a:t></a:t>
            </a:r>
            <a:r>
              <a:rPr sz="1650" spc="-150" dirty="0">
                <a:solidFill>
                  <a:srgbClr val="53548A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An </a:t>
            </a:r>
            <a:r>
              <a:rPr sz="2400" i="1" dirty="0">
                <a:latin typeface="Times New Roman"/>
                <a:cs typeface="Times New Roman"/>
              </a:rPr>
              <a:t>algorithm </a:t>
            </a: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must halt </a:t>
            </a:r>
            <a:r>
              <a:rPr sz="2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within finite time </a:t>
            </a:r>
            <a:r>
              <a:rPr sz="2400" i="1" dirty="0">
                <a:latin typeface="Times New Roman"/>
                <a:cs typeface="Times New Roman"/>
              </a:rPr>
              <a:t>with the right </a:t>
            </a:r>
            <a:r>
              <a:rPr sz="2400" i="1" spc="-185" dirty="0" smtClean="0">
                <a:latin typeface="Times New Roman"/>
                <a:cs typeface="Times New Roman"/>
              </a:rPr>
              <a:t>output</a:t>
            </a:r>
            <a:r>
              <a:rPr lang="en-US" sz="2400" i="1" spc="-185" dirty="0" smtClean="0">
                <a:latin typeface="Times New Roman"/>
                <a:cs typeface="Times New Roman"/>
              </a:rPr>
              <a:t> meanwhile procedure may not halt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332105" indent="-319405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Example: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8232" y="4855464"/>
            <a:ext cx="1069847" cy="332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84576" y="49819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3088" y="4876800"/>
            <a:ext cx="978535" cy="228600"/>
          </a:xfrm>
          <a:custGeom>
            <a:avLst/>
            <a:gdLst/>
            <a:ahLst/>
            <a:cxnLst/>
            <a:rect l="l" t="t" r="r" b="b"/>
            <a:pathLst>
              <a:path w="978535" h="228600">
                <a:moveTo>
                  <a:pt x="864108" y="0"/>
                </a:moveTo>
                <a:lnTo>
                  <a:pt x="864108" y="57150"/>
                </a:lnTo>
                <a:lnTo>
                  <a:pt x="0" y="57150"/>
                </a:lnTo>
                <a:lnTo>
                  <a:pt x="0" y="171450"/>
                </a:lnTo>
                <a:lnTo>
                  <a:pt x="864108" y="171450"/>
                </a:lnTo>
                <a:lnTo>
                  <a:pt x="864108" y="228600"/>
                </a:lnTo>
                <a:lnTo>
                  <a:pt x="978408" y="114300"/>
                </a:lnTo>
                <a:lnTo>
                  <a:pt x="864108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3088" y="4876800"/>
            <a:ext cx="978535" cy="228600"/>
          </a:xfrm>
          <a:custGeom>
            <a:avLst/>
            <a:gdLst/>
            <a:ahLst/>
            <a:cxnLst/>
            <a:rect l="l" t="t" r="r" b="b"/>
            <a:pathLst>
              <a:path w="978535" h="228600">
                <a:moveTo>
                  <a:pt x="0" y="57150"/>
                </a:moveTo>
                <a:lnTo>
                  <a:pt x="864108" y="57150"/>
                </a:lnTo>
                <a:lnTo>
                  <a:pt x="864108" y="0"/>
                </a:lnTo>
                <a:lnTo>
                  <a:pt x="978408" y="114300"/>
                </a:lnTo>
                <a:lnTo>
                  <a:pt x="864108" y="228600"/>
                </a:lnTo>
                <a:lnTo>
                  <a:pt x="864108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40861" y="4572000"/>
            <a:ext cx="1680845" cy="954405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33020" rIns="0" bIns="0" rtlCol="0">
            <a:spAutoFit/>
          </a:bodyPr>
          <a:lstStyle/>
          <a:p>
            <a:pPr marL="99060" marR="89535" indent="215900">
              <a:lnSpc>
                <a:spcPct val="100000"/>
              </a:lnSpc>
              <a:spcBef>
                <a:spcPts val="260"/>
              </a:spcBef>
            </a:pPr>
            <a:r>
              <a:rPr sz="2800" dirty="0">
                <a:solidFill>
                  <a:srgbClr val="CCFFCC"/>
                </a:solidFill>
                <a:latin typeface="Times New Roman"/>
                <a:cs typeface="Times New Roman"/>
              </a:rPr>
              <a:t>Sorting  </a:t>
            </a:r>
            <a:r>
              <a:rPr sz="2800" spc="-10" dirty="0">
                <a:solidFill>
                  <a:srgbClr val="CCFFCC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CCFFCC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CCFFCC"/>
                </a:solidFill>
                <a:latin typeface="Times New Roman"/>
                <a:cs typeface="Times New Roman"/>
              </a:rPr>
              <a:t>gor</a:t>
            </a:r>
            <a:r>
              <a:rPr sz="2800" spc="-5" dirty="0">
                <a:solidFill>
                  <a:srgbClr val="CCFFCC"/>
                </a:solidFill>
                <a:latin typeface="Times New Roman"/>
                <a:cs typeface="Times New Roman"/>
              </a:rPr>
              <a:t>it</a:t>
            </a:r>
            <a:r>
              <a:rPr sz="2800" dirty="0">
                <a:solidFill>
                  <a:srgbClr val="CCFFCC"/>
                </a:solidFill>
                <a:latin typeface="Times New Roman"/>
                <a:cs typeface="Times New Roman"/>
              </a:rPr>
              <a:t>hm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928" y="4594352"/>
            <a:ext cx="1752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66FF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sequence</a:t>
            </a:r>
            <a:r>
              <a:rPr sz="2400" b="1" spc="-9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66FF"/>
                </a:solidFill>
                <a:latin typeface="Times New Roman"/>
                <a:cs typeface="Times New Roman"/>
              </a:rPr>
              <a:t>of 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n</a:t>
            </a:r>
            <a:r>
              <a:rPr sz="2400" b="1" spc="-3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numbers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13832" y="4855464"/>
            <a:ext cx="1069847" cy="332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80176" y="49819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58688" y="4876800"/>
            <a:ext cx="978535" cy="228600"/>
          </a:xfrm>
          <a:custGeom>
            <a:avLst/>
            <a:gdLst/>
            <a:ahLst/>
            <a:cxnLst/>
            <a:rect l="l" t="t" r="r" b="b"/>
            <a:pathLst>
              <a:path w="978534" h="228600">
                <a:moveTo>
                  <a:pt x="864108" y="0"/>
                </a:moveTo>
                <a:lnTo>
                  <a:pt x="864108" y="57150"/>
                </a:lnTo>
                <a:lnTo>
                  <a:pt x="0" y="57150"/>
                </a:lnTo>
                <a:lnTo>
                  <a:pt x="0" y="171450"/>
                </a:lnTo>
                <a:lnTo>
                  <a:pt x="864108" y="171450"/>
                </a:lnTo>
                <a:lnTo>
                  <a:pt x="864108" y="228600"/>
                </a:lnTo>
                <a:lnTo>
                  <a:pt x="978408" y="114300"/>
                </a:lnTo>
                <a:lnTo>
                  <a:pt x="864108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58688" y="4876800"/>
            <a:ext cx="978535" cy="228600"/>
          </a:xfrm>
          <a:custGeom>
            <a:avLst/>
            <a:gdLst/>
            <a:ahLst/>
            <a:cxnLst/>
            <a:rect l="l" t="t" r="r" b="b"/>
            <a:pathLst>
              <a:path w="978534" h="228600">
                <a:moveTo>
                  <a:pt x="0" y="57150"/>
                </a:moveTo>
                <a:lnTo>
                  <a:pt x="864108" y="57150"/>
                </a:lnTo>
                <a:lnTo>
                  <a:pt x="864108" y="0"/>
                </a:lnTo>
                <a:lnTo>
                  <a:pt x="978408" y="114300"/>
                </a:lnTo>
                <a:lnTo>
                  <a:pt x="864108" y="228600"/>
                </a:lnTo>
                <a:lnTo>
                  <a:pt x="864108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07886" y="4594352"/>
            <a:ext cx="25419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5080" indent="-12382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r>
              <a:rPr sz="2400" b="1" spc="-9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95" dirty="0" smtClean="0">
                <a:solidFill>
                  <a:srgbClr val="3366FF"/>
                </a:solidFill>
                <a:latin typeface="Times New Roman"/>
                <a:cs typeface="Times New Roman"/>
              </a:rPr>
              <a:t>order </a:t>
            </a:r>
            <a:r>
              <a:rPr sz="2400" b="1" dirty="0" smtClean="0">
                <a:solidFill>
                  <a:srgbClr val="3366FF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input</a:t>
            </a:r>
            <a:r>
              <a:rPr sz="2400" b="1" spc="-5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sequence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25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How many times is </a:t>
            </a:r>
            <a:r>
              <a:rPr spc="-10" dirty="0">
                <a:solidFill>
                  <a:srgbClr val="000000"/>
                </a:solidFill>
              </a:rPr>
              <a:t>each </a:t>
            </a:r>
            <a:r>
              <a:rPr spc="-5" dirty="0">
                <a:solidFill>
                  <a:srgbClr val="000000"/>
                </a:solidFill>
              </a:rPr>
              <a:t>line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executed?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3739" y="1502155"/>
            <a:ext cx="2582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2151" y="1983740"/>
            <a:ext cx="2454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1. </a:t>
            </a:r>
            <a:r>
              <a:rPr sz="2400" b="1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2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2151" y="4022851"/>
            <a:ext cx="25400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2151" y="2351024"/>
            <a:ext cx="3959225" cy="379911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2.	</a:t>
            </a:r>
            <a:r>
              <a:rPr sz="2400" dirty="0">
                <a:latin typeface="Times New Roman"/>
                <a:cs typeface="Times New Roman"/>
              </a:rPr>
              <a:t>key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A[j];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3.	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j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716280" algn="l"/>
              </a:tabLst>
            </a:pPr>
            <a:r>
              <a:rPr sz="24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4.</a:t>
            </a:r>
            <a:r>
              <a:rPr sz="2400" b="1" spc="-5" dirty="0" smtClean="0">
                <a:latin typeface="Times New Roman"/>
                <a:cs typeface="Times New Roman"/>
              </a:rPr>
              <a:t>while </a:t>
            </a:r>
            <a:r>
              <a:rPr sz="2400" dirty="0" err="1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&gt;</a:t>
            </a:r>
            <a:r>
              <a:rPr lang="en-US" sz="2400" dirty="0">
                <a:latin typeface="Times New Roman"/>
                <a:cs typeface="Times New Roman"/>
              </a:rPr>
              <a:t>=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b="1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A[i]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</a:p>
          <a:p>
            <a:pPr marR="2205355" algn="ctr">
              <a:lnSpc>
                <a:spcPct val="100000"/>
              </a:lnSpc>
              <a:spcBef>
                <a:spcPts val="420"/>
              </a:spcBef>
            </a:pP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A[i];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i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716280">
              <a:lnSpc>
                <a:spcPct val="100000"/>
              </a:lnSpc>
              <a:spcBef>
                <a:spcPts val="405"/>
              </a:spcBef>
            </a:pPr>
            <a:r>
              <a:rPr sz="2400" b="1" spc="-5" dirty="0">
                <a:latin typeface="Times New Roman"/>
                <a:cs typeface="Times New Roman"/>
              </a:rPr>
              <a:t>endwhile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7.	</a:t>
            </a: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key;</a:t>
            </a:r>
          </a:p>
          <a:p>
            <a:pPr marR="2272665" algn="ctr">
              <a:lnSpc>
                <a:spcPct val="100000"/>
              </a:lnSpc>
              <a:spcBef>
                <a:spcPts val="395"/>
              </a:spcBef>
            </a:pPr>
            <a:r>
              <a:rPr sz="2400" b="1" spc="-5" dirty="0">
                <a:latin typeface="Times New Roman"/>
                <a:cs typeface="Times New Roman"/>
              </a:rPr>
              <a:t>endfor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603" y="1544828"/>
            <a:ext cx="1057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#</a:t>
            </a:r>
            <a:r>
              <a:rPr sz="2800" u="heavy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times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3375" y="22646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000" y="22860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3375" y="27218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3000" y="27432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3375" y="31790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3000" y="32004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3375" y="35600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3000" y="35814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7175" y="4398264"/>
            <a:ext cx="1146048" cy="99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6800" y="44196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10668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3375" y="47792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3000" y="48006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3375" y="5617464"/>
            <a:ext cx="1069848" cy="99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43000" y="56388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43097" y="1912112"/>
            <a:ext cx="43243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271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  n-1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34200" y="2286000"/>
            <a:ext cx="1775218" cy="1046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80816" y="2994152"/>
            <a:ext cx="146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n-1</a:t>
            </a:r>
            <a:r>
              <a:rPr sz="2400" spc="-2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850088" y="3505212"/>
            <a:ext cx="2249944" cy="1071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31012" y="4648200"/>
            <a:ext cx="2262530" cy="896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66608" y="3375152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6608" y="4211828"/>
            <a:ext cx="1379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6520" algn="l"/>
              </a:tabLst>
            </a:pPr>
            <a:r>
              <a:rPr sz="3600" spc="-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sz="16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6608" y="4594352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3164" y="5356352"/>
            <a:ext cx="4324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n-1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246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Insertion Sort </a:t>
            </a:r>
            <a:r>
              <a:rPr dirty="0">
                <a:solidFill>
                  <a:srgbClr val="424456"/>
                </a:solidFill>
              </a:rPr>
              <a:t>– </a:t>
            </a:r>
            <a:r>
              <a:rPr spc="-5" dirty="0">
                <a:solidFill>
                  <a:srgbClr val="424456"/>
                </a:solidFill>
              </a:rPr>
              <a:t>Runtime</a:t>
            </a:r>
            <a:r>
              <a:rPr spc="-20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8"/>
            <a:ext cx="2340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Sum up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costs: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4638547"/>
            <a:ext cx="4888865" cy="1483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What is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best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case</a:t>
            </a:r>
            <a:r>
              <a:rPr sz="2800" spc="-1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runtime?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38086"/>
              </a:buClr>
              <a:buFont typeface="Wingdings"/>
              <a:buChar char=""/>
            </a:pPr>
            <a:endParaRPr sz="41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What is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worst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case</a:t>
            </a:r>
            <a:r>
              <a:rPr sz="2800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runtime?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48457" y="2295205"/>
            <a:ext cx="12065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2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3276" y="2267030"/>
            <a:ext cx="5422900" cy="9144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500" i="1" spc="35" dirty="0">
                <a:latin typeface="Times New Roman"/>
                <a:cs typeface="Times New Roman"/>
              </a:rPr>
              <a:t>T</a:t>
            </a:r>
            <a:r>
              <a:rPr sz="2500" i="1" spc="-295" dirty="0">
                <a:latin typeface="Times New Roman"/>
                <a:cs typeface="Times New Roman"/>
              </a:rPr>
              <a:t> </a:t>
            </a:r>
            <a:r>
              <a:rPr sz="3350" spc="-320" dirty="0">
                <a:latin typeface="Symbol"/>
                <a:cs typeface="Symbol"/>
              </a:rPr>
              <a:t></a:t>
            </a:r>
            <a:r>
              <a:rPr sz="2500" i="1" spc="150" dirty="0">
                <a:latin typeface="Times New Roman"/>
                <a:cs typeface="Times New Roman"/>
              </a:rPr>
              <a:t>n</a:t>
            </a:r>
            <a:r>
              <a:rPr sz="3350" spc="-275" dirty="0">
                <a:latin typeface="Symbol"/>
                <a:cs typeface="Symbol"/>
              </a:rPr>
              <a:t></a:t>
            </a:r>
            <a:r>
              <a:rPr sz="3350" spc="-459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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i="1" spc="-125" dirty="0">
                <a:latin typeface="Times New Roman"/>
                <a:cs typeface="Times New Roman"/>
              </a:rPr>
              <a:t>c</a:t>
            </a:r>
            <a:r>
              <a:rPr sz="2175" spc="37" baseline="-24904" dirty="0">
                <a:latin typeface="Times New Roman"/>
                <a:cs typeface="Times New Roman"/>
              </a:rPr>
              <a:t>1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i="1" spc="-185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r>
              <a:rPr sz="2500" spc="-195" dirty="0">
                <a:latin typeface="Times New Roman"/>
                <a:cs typeface="Times New Roman"/>
              </a:rPr>
              <a:t> </a:t>
            </a:r>
            <a:r>
              <a:rPr sz="2500" i="1" spc="40" dirty="0">
                <a:latin typeface="Times New Roman"/>
                <a:cs typeface="Times New Roman"/>
              </a:rPr>
              <a:t>c</a:t>
            </a:r>
            <a:r>
              <a:rPr sz="2175" spc="30" baseline="-24904" dirty="0">
                <a:latin typeface="Times New Roman"/>
                <a:cs typeface="Times New Roman"/>
              </a:rPr>
              <a:t>2</a:t>
            </a:r>
            <a:r>
              <a:rPr sz="2175" spc="-300" baseline="-24904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(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i="1" spc="-185" dirty="0">
                <a:latin typeface="Times New Roman"/>
                <a:cs typeface="Times New Roman"/>
              </a:rPr>
              <a:t> </a:t>
            </a:r>
            <a:r>
              <a:rPr sz="2500" spc="185" dirty="0">
                <a:latin typeface="Symbol"/>
                <a:cs typeface="Symbol"/>
              </a:rPr>
              <a:t></a:t>
            </a:r>
            <a:r>
              <a:rPr sz="2500" spc="-175" dirty="0">
                <a:latin typeface="Times New Roman"/>
                <a:cs typeface="Times New Roman"/>
              </a:rPr>
              <a:t>1</a:t>
            </a:r>
            <a:r>
              <a:rPr sz="2500" spc="20" dirty="0">
                <a:latin typeface="Times New Roman"/>
                <a:cs typeface="Times New Roman"/>
              </a:rPr>
              <a:t>)</a:t>
            </a:r>
            <a:r>
              <a:rPr sz="2500" spc="-20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c</a:t>
            </a:r>
            <a:r>
              <a:rPr sz="2175" spc="30" baseline="-24904" dirty="0">
                <a:latin typeface="Times New Roman"/>
                <a:cs typeface="Times New Roman"/>
              </a:rPr>
              <a:t>3</a:t>
            </a:r>
            <a:r>
              <a:rPr sz="2175" spc="-337" baseline="-24904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(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i="1" spc="-185" dirty="0">
                <a:latin typeface="Times New Roman"/>
                <a:cs typeface="Times New Roman"/>
              </a:rPr>
              <a:t> </a:t>
            </a:r>
            <a:r>
              <a:rPr sz="2500" spc="185" dirty="0">
                <a:latin typeface="Symbol"/>
                <a:cs typeface="Symbol"/>
              </a:rPr>
              <a:t></a:t>
            </a:r>
            <a:r>
              <a:rPr sz="2500" spc="-175" dirty="0">
                <a:latin typeface="Times New Roman"/>
                <a:cs typeface="Times New Roman"/>
              </a:rPr>
              <a:t>1</a:t>
            </a:r>
            <a:r>
              <a:rPr sz="2500" spc="20" dirty="0">
                <a:latin typeface="Times New Roman"/>
                <a:cs typeface="Times New Roman"/>
              </a:rPr>
              <a:t>)</a:t>
            </a:r>
            <a:r>
              <a:rPr sz="2500" spc="-20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spc="40" dirty="0">
                <a:latin typeface="Times New Roman"/>
                <a:cs typeface="Times New Roman"/>
              </a:rPr>
              <a:t>c</a:t>
            </a:r>
            <a:r>
              <a:rPr sz="2175" spc="202" baseline="-24904" dirty="0">
                <a:latin typeface="Times New Roman"/>
                <a:cs typeface="Times New Roman"/>
              </a:rPr>
              <a:t>4</a:t>
            </a:r>
            <a:r>
              <a:rPr sz="5700" spc="442" baseline="-8771" dirty="0">
                <a:latin typeface="Symbol"/>
                <a:cs typeface="Symbol"/>
              </a:rPr>
              <a:t></a:t>
            </a:r>
            <a:r>
              <a:rPr sz="2500" i="1" spc="375" dirty="0">
                <a:latin typeface="Times New Roman"/>
                <a:cs typeface="Times New Roman"/>
              </a:rPr>
              <a:t>t</a:t>
            </a:r>
            <a:r>
              <a:rPr sz="2175" i="1" spc="15" baseline="-24904" dirty="0">
                <a:latin typeface="Times New Roman"/>
                <a:cs typeface="Times New Roman"/>
              </a:rPr>
              <a:t>j</a:t>
            </a:r>
            <a:r>
              <a:rPr sz="2175" i="1" spc="127" baseline="-24904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endParaRPr sz="2500">
              <a:latin typeface="Symbol"/>
              <a:cs typeface="Symbol"/>
            </a:endParaRPr>
          </a:p>
          <a:p>
            <a:pPr marR="518795" algn="r">
              <a:lnSpc>
                <a:spcPct val="100000"/>
              </a:lnSpc>
              <a:spcBef>
                <a:spcPts val="215"/>
              </a:spcBef>
            </a:pPr>
            <a:r>
              <a:rPr sz="1450" i="1" spc="10" dirty="0">
                <a:latin typeface="Times New Roman"/>
                <a:cs typeface="Times New Roman"/>
              </a:rPr>
              <a:t>j</a:t>
            </a:r>
            <a:r>
              <a:rPr sz="1450" i="1" spc="-315" dirty="0">
                <a:latin typeface="Times New Roman"/>
                <a:cs typeface="Times New Roman"/>
              </a:rPr>
              <a:t> </a:t>
            </a:r>
            <a:r>
              <a:rPr sz="1450" spc="65" dirty="0">
                <a:latin typeface="Symbol"/>
                <a:cs typeface="Symbol"/>
              </a:rPr>
              <a:t></a:t>
            </a:r>
            <a:r>
              <a:rPr sz="1450" spc="6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47962" y="3084525"/>
            <a:ext cx="4539780" cy="1009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1404" y="39456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94576" y="41818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883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solidFill>
                  <a:srgbClr val="424456"/>
                </a:solidFill>
                <a:uFill>
                  <a:solidFill>
                    <a:srgbClr val="424456"/>
                  </a:solidFill>
                </a:uFill>
              </a:rPr>
              <a:t>Question</a:t>
            </a:r>
            <a:r>
              <a:rPr spc="-5" dirty="0">
                <a:solidFill>
                  <a:srgbClr val="424456"/>
                </a:solidFill>
              </a:rPr>
              <a:t>: </a:t>
            </a:r>
            <a:r>
              <a:rPr dirty="0">
                <a:solidFill>
                  <a:srgbClr val="424456"/>
                </a:solidFill>
              </a:rPr>
              <a:t>If </a:t>
            </a:r>
            <a:r>
              <a:rPr spc="-5" dirty="0"/>
              <a:t>A[1...j] </a:t>
            </a:r>
            <a:r>
              <a:rPr spc="-5" dirty="0">
                <a:solidFill>
                  <a:srgbClr val="424456"/>
                </a:solidFill>
              </a:rPr>
              <a:t>is already sorted, </a:t>
            </a:r>
            <a:r>
              <a:rPr spc="-5" dirty="0"/>
              <a:t>t</a:t>
            </a:r>
            <a:r>
              <a:rPr sz="3600" spc="-7" baseline="-20833" dirty="0"/>
              <a:t>j </a:t>
            </a:r>
            <a:r>
              <a:rPr sz="3600" dirty="0"/>
              <a:t>=</a:t>
            </a:r>
            <a:r>
              <a:rPr sz="3600" spc="-150" dirty="0"/>
              <a:t> </a:t>
            </a:r>
            <a:r>
              <a:rPr sz="3600" dirty="0"/>
              <a:t>?</a:t>
            </a:r>
            <a:endParaRPr sz="3600"/>
          </a:p>
        </p:txBody>
      </p:sp>
      <p:sp>
        <p:nvSpPr>
          <p:cNvPr id="11" name="object 11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935357" y="2294155"/>
            <a:ext cx="3690620" cy="3526606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</a:t>
            </a:r>
            <a:r>
              <a:rPr lang="en-US" spc="-5" dirty="0" smtClean="0"/>
              <a:t>=</a:t>
            </a:r>
            <a:r>
              <a:rPr spc="-5" dirty="0" smtClean="0"/>
              <a:t>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742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94756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313870" y="3581400"/>
          <a:ext cx="2743199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spc="-125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95580">
                        <a:lnSpc>
                          <a:spcPts val="19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6661404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945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84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62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98364" y="2790444"/>
            <a:ext cx="16428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52859" y="2895600"/>
            <a:ext cx="1334135" cy="0"/>
          </a:xfrm>
          <a:custGeom>
            <a:avLst/>
            <a:gdLst/>
            <a:ahLst/>
            <a:cxnLst/>
            <a:rect l="l" t="t" r="r" b="b"/>
            <a:pathLst>
              <a:path w="1334134">
                <a:moveTo>
                  <a:pt x="0" y="0"/>
                </a:moveTo>
                <a:lnTo>
                  <a:pt x="13338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01015" y="1895855"/>
            <a:ext cx="153352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056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56831" y="3572255"/>
            <a:ext cx="97535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312048" y="3756152"/>
            <a:ext cx="618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13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shift 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none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4748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57544" y="5351779"/>
            <a:ext cx="949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6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j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36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485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Insertion Sort </a:t>
            </a:r>
            <a:r>
              <a:rPr dirty="0">
                <a:solidFill>
                  <a:srgbClr val="424456"/>
                </a:solidFill>
              </a:rPr>
              <a:t>– </a:t>
            </a:r>
            <a:r>
              <a:rPr spc="-5" dirty="0">
                <a:solidFill>
                  <a:srgbClr val="424456"/>
                </a:solidFill>
              </a:rPr>
              <a:t>Best Case Runtime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8"/>
            <a:ext cx="2902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Original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function: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4032177"/>
            <a:ext cx="5876925" cy="98742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Best-case: </a:t>
            </a:r>
            <a:r>
              <a:rPr sz="2800" dirty="0">
                <a:latin typeface="Times New Roman"/>
                <a:cs typeface="Times New Roman"/>
              </a:rPr>
              <a:t>Input </a:t>
            </a:r>
            <a:r>
              <a:rPr sz="2800" spc="-5" dirty="0">
                <a:latin typeface="Times New Roman"/>
                <a:cs typeface="Times New Roman"/>
              </a:rPr>
              <a:t>array is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already</a:t>
            </a:r>
            <a:r>
              <a:rPr sz="28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endParaRPr sz="2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615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j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 1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2270" y="2066605"/>
            <a:ext cx="12065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2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7088" y="2038430"/>
            <a:ext cx="5422900" cy="9144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500" i="1" spc="35" dirty="0">
                <a:latin typeface="Times New Roman"/>
                <a:cs typeface="Times New Roman"/>
              </a:rPr>
              <a:t>T</a:t>
            </a:r>
            <a:r>
              <a:rPr sz="2500" i="1" spc="-295" dirty="0">
                <a:latin typeface="Times New Roman"/>
                <a:cs typeface="Times New Roman"/>
              </a:rPr>
              <a:t> </a:t>
            </a:r>
            <a:r>
              <a:rPr sz="3350" spc="-320" dirty="0">
                <a:latin typeface="Symbol"/>
                <a:cs typeface="Symbol"/>
              </a:rPr>
              <a:t></a:t>
            </a:r>
            <a:r>
              <a:rPr sz="2500" i="1" spc="150" dirty="0">
                <a:latin typeface="Times New Roman"/>
                <a:cs typeface="Times New Roman"/>
              </a:rPr>
              <a:t>n</a:t>
            </a:r>
            <a:r>
              <a:rPr sz="3350" spc="-275" dirty="0">
                <a:latin typeface="Symbol"/>
                <a:cs typeface="Symbol"/>
              </a:rPr>
              <a:t></a:t>
            </a:r>
            <a:r>
              <a:rPr sz="3350" spc="-459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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i="1" spc="-125" dirty="0">
                <a:latin typeface="Times New Roman"/>
                <a:cs typeface="Times New Roman"/>
              </a:rPr>
              <a:t>c</a:t>
            </a:r>
            <a:r>
              <a:rPr sz="2175" spc="37" baseline="-24904" dirty="0">
                <a:latin typeface="Times New Roman"/>
                <a:cs typeface="Times New Roman"/>
              </a:rPr>
              <a:t>1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i="1" spc="-185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r>
              <a:rPr sz="2500" spc="-195" dirty="0">
                <a:latin typeface="Times New Roman"/>
                <a:cs typeface="Times New Roman"/>
              </a:rPr>
              <a:t> </a:t>
            </a:r>
            <a:r>
              <a:rPr sz="2500" i="1" spc="40" dirty="0">
                <a:latin typeface="Times New Roman"/>
                <a:cs typeface="Times New Roman"/>
              </a:rPr>
              <a:t>c</a:t>
            </a:r>
            <a:r>
              <a:rPr sz="2175" spc="30" baseline="-24904" dirty="0">
                <a:latin typeface="Times New Roman"/>
                <a:cs typeface="Times New Roman"/>
              </a:rPr>
              <a:t>2</a:t>
            </a:r>
            <a:r>
              <a:rPr sz="2175" spc="-300" baseline="-24904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(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i="1" spc="-185" dirty="0">
                <a:latin typeface="Times New Roman"/>
                <a:cs typeface="Times New Roman"/>
              </a:rPr>
              <a:t> </a:t>
            </a:r>
            <a:r>
              <a:rPr sz="2500" spc="185" dirty="0">
                <a:latin typeface="Symbol"/>
                <a:cs typeface="Symbol"/>
              </a:rPr>
              <a:t></a:t>
            </a:r>
            <a:r>
              <a:rPr sz="2500" spc="-175" dirty="0">
                <a:latin typeface="Times New Roman"/>
                <a:cs typeface="Times New Roman"/>
              </a:rPr>
              <a:t>1</a:t>
            </a:r>
            <a:r>
              <a:rPr sz="2500" spc="20" dirty="0">
                <a:latin typeface="Times New Roman"/>
                <a:cs typeface="Times New Roman"/>
              </a:rPr>
              <a:t>)</a:t>
            </a:r>
            <a:r>
              <a:rPr sz="2500" spc="-20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c</a:t>
            </a:r>
            <a:r>
              <a:rPr sz="2175" spc="30" baseline="-24904" dirty="0">
                <a:latin typeface="Times New Roman"/>
                <a:cs typeface="Times New Roman"/>
              </a:rPr>
              <a:t>3</a:t>
            </a:r>
            <a:r>
              <a:rPr sz="2175" spc="-337" baseline="-24904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(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i="1" spc="-185" dirty="0">
                <a:latin typeface="Times New Roman"/>
                <a:cs typeface="Times New Roman"/>
              </a:rPr>
              <a:t> </a:t>
            </a:r>
            <a:r>
              <a:rPr sz="2500" spc="185" dirty="0">
                <a:latin typeface="Symbol"/>
                <a:cs typeface="Symbol"/>
              </a:rPr>
              <a:t></a:t>
            </a:r>
            <a:r>
              <a:rPr sz="2500" spc="-175" dirty="0">
                <a:latin typeface="Times New Roman"/>
                <a:cs typeface="Times New Roman"/>
              </a:rPr>
              <a:t>1</a:t>
            </a:r>
            <a:r>
              <a:rPr sz="2500" spc="20" dirty="0">
                <a:latin typeface="Times New Roman"/>
                <a:cs typeface="Times New Roman"/>
              </a:rPr>
              <a:t>)</a:t>
            </a:r>
            <a:r>
              <a:rPr sz="2500" spc="-20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spc="40" dirty="0">
                <a:latin typeface="Times New Roman"/>
                <a:cs typeface="Times New Roman"/>
              </a:rPr>
              <a:t>c</a:t>
            </a:r>
            <a:r>
              <a:rPr sz="2175" spc="202" baseline="-24904" dirty="0">
                <a:latin typeface="Times New Roman"/>
                <a:cs typeface="Times New Roman"/>
              </a:rPr>
              <a:t>4</a:t>
            </a:r>
            <a:r>
              <a:rPr sz="5700" spc="442" baseline="-8771" dirty="0">
                <a:latin typeface="Symbol"/>
                <a:cs typeface="Symbol"/>
              </a:rPr>
              <a:t></a:t>
            </a:r>
            <a:r>
              <a:rPr sz="2500" i="1" spc="375" dirty="0">
                <a:latin typeface="Times New Roman"/>
                <a:cs typeface="Times New Roman"/>
              </a:rPr>
              <a:t>t</a:t>
            </a:r>
            <a:r>
              <a:rPr sz="2175" i="1" spc="15" baseline="-24904" dirty="0">
                <a:latin typeface="Times New Roman"/>
                <a:cs typeface="Times New Roman"/>
              </a:rPr>
              <a:t>j</a:t>
            </a:r>
            <a:r>
              <a:rPr sz="2175" i="1" spc="127" baseline="-24904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endParaRPr sz="2500">
              <a:latin typeface="Symbol"/>
              <a:cs typeface="Symbol"/>
            </a:endParaRPr>
          </a:p>
          <a:p>
            <a:pPr marR="518795" algn="r">
              <a:lnSpc>
                <a:spcPct val="100000"/>
              </a:lnSpc>
              <a:spcBef>
                <a:spcPts val="215"/>
              </a:spcBef>
            </a:pPr>
            <a:r>
              <a:rPr sz="1450" i="1" spc="10" dirty="0">
                <a:latin typeface="Times New Roman"/>
                <a:cs typeface="Times New Roman"/>
              </a:rPr>
              <a:t>j</a:t>
            </a:r>
            <a:r>
              <a:rPr sz="1450" i="1" spc="-315" dirty="0">
                <a:latin typeface="Times New Roman"/>
                <a:cs typeface="Times New Roman"/>
              </a:rPr>
              <a:t> </a:t>
            </a:r>
            <a:r>
              <a:rPr sz="1450" spc="65" dirty="0">
                <a:latin typeface="Symbol"/>
                <a:cs typeface="Symbol"/>
              </a:rPr>
              <a:t></a:t>
            </a:r>
            <a:r>
              <a:rPr sz="1450" spc="6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71775" y="2855925"/>
            <a:ext cx="4539780" cy="1009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0675" y="5245112"/>
            <a:ext cx="6177991" cy="489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8604" y="39456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51776" y="41818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88340" y="485648"/>
            <a:ext cx="7872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4195" algn="l"/>
              </a:tabLst>
            </a:pPr>
            <a:r>
              <a:rPr sz="28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Q</a:t>
            </a:r>
            <a:r>
              <a:rPr sz="2800" spc="-5" dirty="0">
                <a:solidFill>
                  <a:srgbClr val="000000"/>
                </a:solidFill>
              </a:rPr>
              <a:t>:	</a:t>
            </a:r>
            <a:r>
              <a:rPr sz="2800" dirty="0">
                <a:solidFill>
                  <a:srgbClr val="000000"/>
                </a:solidFill>
              </a:rPr>
              <a:t>If </a:t>
            </a:r>
            <a:r>
              <a:rPr sz="2800" spc="-10" dirty="0">
                <a:solidFill>
                  <a:srgbClr val="000000"/>
                </a:solidFill>
              </a:rPr>
              <a:t>A[j] </a:t>
            </a:r>
            <a:r>
              <a:rPr sz="2800" spc="-5" dirty="0">
                <a:solidFill>
                  <a:srgbClr val="000000"/>
                </a:solidFill>
              </a:rPr>
              <a:t>is </a:t>
            </a:r>
            <a:r>
              <a:rPr sz="2800" spc="-10" dirty="0">
                <a:solidFill>
                  <a:srgbClr val="000000"/>
                </a:solidFill>
              </a:rPr>
              <a:t>smaller </a:t>
            </a:r>
            <a:r>
              <a:rPr sz="2800" spc="-5" dirty="0">
                <a:solidFill>
                  <a:srgbClr val="000000"/>
                </a:solidFill>
              </a:rPr>
              <a:t>than every entry in A[1..j-1], </a:t>
            </a:r>
            <a:r>
              <a:rPr sz="2800" dirty="0"/>
              <a:t>t</a:t>
            </a:r>
            <a:r>
              <a:rPr sz="2775" baseline="-21021" dirty="0"/>
              <a:t>j </a:t>
            </a:r>
            <a:r>
              <a:rPr sz="2800" spc="-5" dirty="0"/>
              <a:t>=</a:t>
            </a:r>
            <a:r>
              <a:rPr sz="2800" spc="-200" dirty="0"/>
              <a:t> </a:t>
            </a:r>
            <a:r>
              <a:rPr sz="2800" spc="-5" dirty="0"/>
              <a:t>?</a:t>
            </a:r>
            <a:endParaRPr sz="2800"/>
          </a:p>
        </p:txBody>
      </p:sp>
      <p:sp>
        <p:nvSpPr>
          <p:cNvPr id="11" name="object 11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</a:t>
            </a:r>
            <a:r>
              <a:rPr lang="en-US" spc="-5" dirty="0" smtClean="0"/>
              <a:t>=</a:t>
            </a:r>
            <a:r>
              <a:rPr spc="-5" dirty="0" smtClean="0"/>
              <a:t>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3314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23356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66226" y="3756152"/>
            <a:ext cx="566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ft 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all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320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key=1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313870" y="3505200"/>
          <a:ext cx="274319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 gridSpan="4"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890"/>
                        </a:spcBef>
                        <a:tabLst>
                          <a:tab pos="569595" algn="l"/>
                          <a:tab pos="1026794" algn="l"/>
                          <a:tab pos="1483995" algn="l"/>
                        </a:tabLst>
                      </a:pPr>
                      <a:r>
                        <a:rPr sz="2000" spc="-5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&gt;1	&gt;1	&gt;1	&gt;1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5580">
                        <a:lnSpc>
                          <a:spcPts val="25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7118604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517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62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200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98364" y="2790444"/>
            <a:ext cx="21000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52859" y="2895600"/>
            <a:ext cx="1791335" cy="0"/>
          </a:xfrm>
          <a:custGeom>
            <a:avLst/>
            <a:gdLst/>
            <a:ahLst/>
            <a:cxnLst/>
            <a:rect l="l" t="t" r="r" b="b"/>
            <a:pathLst>
              <a:path w="1791334">
                <a:moveTo>
                  <a:pt x="0" y="0"/>
                </a:moveTo>
                <a:lnTo>
                  <a:pt x="17910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58215" y="1895855"/>
            <a:ext cx="153352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628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14031" y="3496055"/>
            <a:ext cx="97535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85431" y="4314444"/>
            <a:ext cx="652272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170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342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532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28232" y="4314444"/>
            <a:ext cx="652271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598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770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960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71032" y="4314444"/>
            <a:ext cx="652271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02679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198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39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388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5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37632" y="4314444"/>
            <a:ext cx="652272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69279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864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39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054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5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308978" y="5351779"/>
            <a:ext cx="847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6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j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36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746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Insertion Sort </a:t>
            </a:r>
            <a:r>
              <a:rPr dirty="0">
                <a:solidFill>
                  <a:srgbClr val="424456"/>
                </a:solidFill>
              </a:rPr>
              <a:t>– </a:t>
            </a:r>
            <a:r>
              <a:rPr spc="-60" dirty="0">
                <a:solidFill>
                  <a:srgbClr val="424456"/>
                </a:solidFill>
              </a:rPr>
              <a:t>Worst </a:t>
            </a:r>
            <a:r>
              <a:rPr spc="-5" dirty="0">
                <a:solidFill>
                  <a:srgbClr val="424456"/>
                </a:solidFill>
              </a:rPr>
              <a:t>Case</a:t>
            </a:r>
            <a:r>
              <a:rPr spc="-2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Runtime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69"/>
            <a:ext cx="6652259" cy="194373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0" dirty="0">
                <a:latin typeface="Times New Roman"/>
                <a:cs typeface="Times New Roman"/>
              </a:rPr>
              <a:t>Worst </a:t>
            </a:r>
            <a:r>
              <a:rPr sz="2800" spc="-10" dirty="0">
                <a:latin typeface="Times New Roman"/>
                <a:cs typeface="Times New Roman"/>
              </a:rPr>
              <a:t>case: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input </a:t>
            </a:r>
            <a:r>
              <a:rPr sz="2800" spc="-5" dirty="0">
                <a:latin typeface="Times New Roman"/>
                <a:cs typeface="Times New Roman"/>
              </a:rPr>
              <a:t>array is reverse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sorted</a:t>
            </a:r>
            <a:endParaRPr sz="280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615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j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 j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After derivation, </a:t>
            </a:r>
            <a:r>
              <a:rPr sz="2800" dirty="0">
                <a:latin typeface="Times New Roman"/>
                <a:cs typeface="Times New Roman"/>
              </a:rPr>
              <a:t>worst </a:t>
            </a:r>
            <a:r>
              <a:rPr sz="2800" spc="-10" dirty="0">
                <a:latin typeface="Times New Roman"/>
                <a:cs typeface="Times New Roman"/>
              </a:rPr>
              <a:t>case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runtime: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6187" y="3644900"/>
            <a:ext cx="3295586" cy="513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8150" y="4127512"/>
            <a:ext cx="6724167" cy="4378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133" y="4888988"/>
            <a:ext cx="5410200" cy="123293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4618" y="307340"/>
            <a:ext cx="7874762" cy="553998"/>
          </a:xfrm>
        </p:spPr>
        <p:txBody>
          <a:bodyPr/>
          <a:lstStyle/>
          <a:p>
            <a:r>
              <a:rPr lang="en-US" spc="-5" dirty="0" smtClean="0">
                <a:solidFill>
                  <a:srgbClr val="3333CC"/>
                </a:solidFill>
              </a:rPr>
              <a:t>Asymptotic Notation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58177" y="2286000"/>
            <a:ext cx="7827643" cy="2154436"/>
          </a:xfrm>
        </p:spPr>
        <p:txBody>
          <a:bodyPr/>
          <a:lstStyle/>
          <a:p>
            <a:r>
              <a:rPr lang="en-US" sz="2800" dirty="0" smtClean="0"/>
              <a:t>This will be explained in further lessons</a:t>
            </a:r>
          </a:p>
          <a:p>
            <a:r>
              <a:rPr lang="en-US" sz="2800" dirty="0" smtClean="0"/>
              <a:t> </a:t>
            </a:r>
            <a:endParaRPr lang="en-US" sz="2800" dirty="0"/>
          </a:p>
          <a:p>
            <a:r>
              <a:rPr lang="en-US" sz="2800" dirty="0" smtClean="0"/>
              <a:t>Just for now, it simply means that how our algorithm’s run time grows as the number of inputs grows to the infinity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810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53644"/>
            <a:ext cx="75336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Insertion Sort – Asymptotic Runtime</a:t>
            </a:r>
            <a:r>
              <a:rPr sz="3200" spc="-509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Analysis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88340" y="1437528"/>
            <a:ext cx="2703195" cy="93789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8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1. </a:t>
            </a:r>
            <a:r>
              <a:rPr sz="2400" b="1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2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752" y="4022851"/>
            <a:ext cx="25400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752" y="2351024"/>
            <a:ext cx="3959225" cy="379911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2.	</a:t>
            </a:r>
            <a:r>
              <a:rPr sz="2400" dirty="0">
                <a:latin typeface="Times New Roman"/>
                <a:cs typeface="Times New Roman"/>
              </a:rPr>
              <a:t>key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A[j];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3.	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j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716280" algn="l"/>
              </a:tabLst>
            </a:pPr>
            <a:r>
              <a:rPr sz="24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4.</a:t>
            </a:r>
            <a:r>
              <a:rPr lang="en-US" sz="24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 smtClean="0">
                <a:latin typeface="Times New Roman"/>
                <a:cs typeface="Times New Roman"/>
              </a:rPr>
              <a:t>while </a:t>
            </a:r>
            <a:r>
              <a:rPr sz="2400" dirty="0" err="1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&gt;</a:t>
            </a:r>
            <a:r>
              <a:rPr lang="en-US" sz="2400" dirty="0" smtClean="0">
                <a:latin typeface="Times New Roman"/>
                <a:cs typeface="Times New Roman"/>
              </a:rPr>
              <a:t>=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b="1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A[i]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</a:p>
          <a:p>
            <a:pPr marR="2205355" algn="ctr">
              <a:lnSpc>
                <a:spcPct val="100000"/>
              </a:lnSpc>
              <a:spcBef>
                <a:spcPts val="420"/>
              </a:spcBef>
            </a:pP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A[i];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i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716280">
              <a:lnSpc>
                <a:spcPct val="100000"/>
              </a:lnSpc>
              <a:spcBef>
                <a:spcPts val="405"/>
              </a:spcBef>
            </a:pPr>
            <a:r>
              <a:rPr sz="2400" b="1" spc="-5" dirty="0">
                <a:latin typeface="Times New Roman"/>
                <a:cs typeface="Times New Roman"/>
              </a:rPr>
              <a:t>endwhile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7.	</a:t>
            </a: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key;</a:t>
            </a:r>
          </a:p>
          <a:p>
            <a:pPr marR="2272665" algn="ctr">
              <a:lnSpc>
                <a:spcPct val="100000"/>
              </a:lnSpc>
              <a:spcBef>
                <a:spcPts val="395"/>
              </a:spcBef>
            </a:pPr>
            <a:r>
              <a:rPr sz="2400" b="1" spc="-5" dirty="0">
                <a:latin typeface="Times New Roman"/>
                <a:cs typeface="Times New Roman"/>
              </a:rPr>
              <a:t>endfor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05400" y="25146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0" y="0"/>
                </a:moveTo>
                <a:lnTo>
                  <a:pt x="72254" y="2913"/>
                </a:lnTo>
                <a:lnTo>
                  <a:pt x="135007" y="11027"/>
                </a:lnTo>
                <a:lnTo>
                  <a:pt x="184493" y="23399"/>
                </a:lnTo>
                <a:lnTo>
                  <a:pt x="228600" y="57150"/>
                </a:lnTo>
                <a:lnTo>
                  <a:pt x="228600" y="285750"/>
                </a:lnTo>
                <a:lnTo>
                  <a:pt x="240254" y="303812"/>
                </a:lnTo>
                <a:lnTo>
                  <a:pt x="272706" y="319500"/>
                </a:lnTo>
                <a:lnTo>
                  <a:pt x="322192" y="331872"/>
                </a:lnTo>
                <a:lnTo>
                  <a:pt x="384945" y="339986"/>
                </a:lnTo>
                <a:lnTo>
                  <a:pt x="457200" y="342900"/>
                </a:lnTo>
                <a:lnTo>
                  <a:pt x="384945" y="345813"/>
                </a:lnTo>
                <a:lnTo>
                  <a:pt x="322192" y="353927"/>
                </a:lnTo>
                <a:lnTo>
                  <a:pt x="272706" y="366299"/>
                </a:lnTo>
                <a:lnTo>
                  <a:pt x="228600" y="400050"/>
                </a:lnTo>
                <a:lnTo>
                  <a:pt x="228600" y="628650"/>
                </a:lnTo>
                <a:lnTo>
                  <a:pt x="216945" y="646712"/>
                </a:lnTo>
                <a:lnTo>
                  <a:pt x="184493" y="662400"/>
                </a:lnTo>
                <a:lnTo>
                  <a:pt x="135007" y="674772"/>
                </a:lnTo>
                <a:lnTo>
                  <a:pt x="72254" y="682886"/>
                </a:lnTo>
                <a:lnTo>
                  <a:pt x="0" y="685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17540" y="2690876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ymbol"/>
                <a:cs typeface="Symbol"/>
              </a:rPr>
              <a:t></a:t>
            </a:r>
            <a:r>
              <a:rPr sz="2400" dirty="0"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05400" y="41910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0" y="0"/>
                </a:moveTo>
                <a:lnTo>
                  <a:pt x="72254" y="2913"/>
                </a:lnTo>
                <a:lnTo>
                  <a:pt x="135007" y="11027"/>
                </a:lnTo>
                <a:lnTo>
                  <a:pt x="184493" y="23399"/>
                </a:lnTo>
                <a:lnTo>
                  <a:pt x="228600" y="57150"/>
                </a:lnTo>
                <a:lnTo>
                  <a:pt x="228600" y="285750"/>
                </a:lnTo>
                <a:lnTo>
                  <a:pt x="240254" y="303812"/>
                </a:lnTo>
                <a:lnTo>
                  <a:pt x="272706" y="319500"/>
                </a:lnTo>
                <a:lnTo>
                  <a:pt x="322192" y="331872"/>
                </a:lnTo>
                <a:lnTo>
                  <a:pt x="384945" y="339986"/>
                </a:lnTo>
                <a:lnTo>
                  <a:pt x="457200" y="342900"/>
                </a:lnTo>
                <a:lnTo>
                  <a:pt x="384945" y="345813"/>
                </a:lnTo>
                <a:lnTo>
                  <a:pt x="322192" y="353927"/>
                </a:lnTo>
                <a:lnTo>
                  <a:pt x="272706" y="366299"/>
                </a:lnTo>
                <a:lnTo>
                  <a:pt x="240254" y="381987"/>
                </a:lnTo>
                <a:lnTo>
                  <a:pt x="228600" y="400050"/>
                </a:lnTo>
                <a:lnTo>
                  <a:pt x="228600" y="628650"/>
                </a:lnTo>
                <a:lnTo>
                  <a:pt x="216945" y="646712"/>
                </a:lnTo>
                <a:lnTo>
                  <a:pt x="184493" y="662400"/>
                </a:lnTo>
                <a:lnTo>
                  <a:pt x="135007" y="674772"/>
                </a:lnTo>
                <a:lnTo>
                  <a:pt x="72254" y="682886"/>
                </a:lnTo>
                <a:lnTo>
                  <a:pt x="0" y="685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17540" y="4291076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ymbol"/>
                <a:cs typeface="Symbol"/>
              </a:rPr>
              <a:t></a:t>
            </a:r>
            <a:r>
              <a:rPr sz="2400" dirty="0"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05400" y="5410200"/>
            <a:ext cx="338455" cy="457200"/>
          </a:xfrm>
          <a:custGeom>
            <a:avLst/>
            <a:gdLst/>
            <a:ahLst/>
            <a:cxnLst/>
            <a:rect l="l" t="t" r="r" b="b"/>
            <a:pathLst>
              <a:path w="338454" h="457200">
                <a:moveTo>
                  <a:pt x="0" y="0"/>
                </a:moveTo>
                <a:lnTo>
                  <a:pt x="65808" y="3326"/>
                </a:lnTo>
                <a:lnTo>
                  <a:pt x="119551" y="12396"/>
                </a:lnTo>
                <a:lnTo>
                  <a:pt x="155787" y="25851"/>
                </a:lnTo>
                <a:lnTo>
                  <a:pt x="169075" y="42329"/>
                </a:lnTo>
                <a:lnTo>
                  <a:pt x="169075" y="186270"/>
                </a:lnTo>
                <a:lnTo>
                  <a:pt x="182360" y="202748"/>
                </a:lnTo>
                <a:lnTo>
                  <a:pt x="218592" y="216203"/>
                </a:lnTo>
                <a:lnTo>
                  <a:pt x="272330" y="225273"/>
                </a:lnTo>
                <a:lnTo>
                  <a:pt x="338137" y="228600"/>
                </a:lnTo>
                <a:lnTo>
                  <a:pt x="272330" y="231926"/>
                </a:lnTo>
                <a:lnTo>
                  <a:pt x="218592" y="240996"/>
                </a:lnTo>
                <a:lnTo>
                  <a:pt x="182360" y="254451"/>
                </a:lnTo>
                <a:lnTo>
                  <a:pt x="169075" y="270929"/>
                </a:lnTo>
                <a:lnTo>
                  <a:pt x="169075" y="414870"/>
                </a:lnTo>
                <a:lnTo>
                  <a:pt x="155787" y="431348"/>
                </a:lnTo>
                <a:lnTo>
                  <a:pt x="119551" y="444803"/>
                </a:lnTo>
                <a:lnTo>
                  <a:pt x="65808" y="453873"/>
                </a:lnTo>
                <a:lnTo>
                  <a:pt x="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17540" y="5357876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ymbol"/>
                <a:cs typeface="Symbol"/>
              </a:rPr>
              <a:t></a:t>
            </a:r>
            <a:r>
              <a:rPr sz="2400" dirty="0"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r>
              <a:rPr spc="-5" dirty="0"/>
              <a:t>38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64540" y="314120"/>
            <a:ext cx="6778625" cy="142430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Asymptotic Runtime Analysis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of</a:t>
            </a:r>
            <a:r>
              <a:rPr sz="2800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Times New Roman"/>
                <a:cs typeface="Times New Roman"/>
              </a:rPr>
              <a:t>Insertion-Sort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Worst-case </a:t>
            </a:r>
            <a:r>
              <a:rPr sz="2400" dirty="0">
                <a:latin typeface="Times New Roman"/>
                <a:cs typeface="Times New Roman"/>
              </a:rPr>
              <a:t>(input </a:t>
            </a:r>
            <a:r>
              <a:rPr sz="2400" spc="-5" dirty="0">
                <a:latin typeface="Times New Roman"/>
                <a:cs typeface="Times New Roman"/>
              </a:rPr>
              <a:t>reverse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sorted)</a:t>
            </a:r>
          </a:p>
          <a:p>
            <a:pPr marL="469265">
              <a:lnSpc>
                <a:spcPct val="100000"/>
              </a:lnSpc>
              <a:spcBef>
                <a:spcPts val="490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i="1" spc="-5" dirty="0">
                <a:latin typeface="Times New Roman"/>
                <a:cs typeface="Times New Roman"/>
              </a:rPr>
              <a:t>Inner </a:t>
            </a:r>
            <a:r>
              <a:rPr sz="2400" i="1" dirty="0">
                <a:latin typeface="Times New Roman"/>
                <a:cs typeface="Times New Roman"/>
              </a:rPr>
              <a:t>loop </a:t>
            </a:r>
            <a:r>
              <a:rPr sz="2400" i="1" spc="10" dirty="0">
                <a:latin typeface="Times New Roman"/>
                <a:cs typeface="Times New Roman"/>
              </a:rPr>
              <a:t>is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500" i="1" spc="-25" dirty="0">
                <a:latin typeface="Symbol"/>
                <a:cs typeface="Symbol"/>
              </a:rPr>
              <a:t></a:t>
            </a:r>
            <a:r>
              <a:rPr sz="2400" i="1" spc="-25" dirty="0">
                <a:latin typeface="Times New Roman"/>
                <a:cs typeface="Times New Roman"/>
              </a:rPr>
              <a:t>(j)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2428138"/>
            <a:ext cx="5992495" cy="105346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Average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case </a:t>
            </a:r>
            <a:r>
              <a:rPr sz="2400" dirty="0">
                <a:latin typeface="Times New Roman"/>
                <a:cs typeface="Times New Roman"/>
              </a:rPr>
              <a:t>(all </a:t>
            </a:r>
            <a:r>
              <a:rPr sz="2400" spc="-5" dirty="0">
                <a:latin typeface="Times New Roman"/>
                <a:cs typeface="Times New Roman"/>
              </a:rPr>
              <a:t>permutations </a:t>
            </a:r>
            <a:r>
              <a:rPr sz="2400" dirty="0">
                <a:latin typeface="Times New Roman"/>
                <a:cs typeface="Times New Roman"/>
              </a:rPr>
              <a:t>equally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likely)</a:t>
            </a:r>
          </a:p>
          <a:p>
            <a:pPr marL="469900">
              <a:lnSpc>
                <a:spcPct val="100000"/>
              </a:lnSpc>
              <a:spcBef>
                <a:spcPts val="1145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i="1" spc="-5" dirty="0">
                <a:latin typeface="Times New Roman"/>
                <a:cs typeface="Times New Roman"/>
              </a:rPr>
              <a:t>Inner </a:t>
            </a:r>
            <a:r>
              <a:rPr sz="2400" i="1" dirty="0">
                <a:latin typeface="Times New Roman"/>
                <a:cs typeface="Times New Roman"/>
              </a:rPr>
              <a:t>loop </a:t>
            </a:r>
            <a:r>
              <a:rPr sz="2400" i="1" spc="10" dirty="0">
                <a:latin typeface="Times New Roman"/>
                <a:cs typeface="Times New Roman"/>
              </a:rPr>
              <a:t>is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500" i="1" spc="-15" dirty="0">
                <a:latin typeface="Symbol"/>
                <a:cs typeface="Symbol"/>
              </a:rPr>
              <a:t></a:t>
            </a:r>
            <a:r>
              <a:rPr sz="2400" i="1" spc="-15" dirty="0">
                <a:latin typeface="Times New Roman"/>
                <a:cs typeface="Times New Roman"/>
              </a:rPr>
              <a:t>(j/2)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8752" y="1924264"/>
            <a:ext cx="12065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6555" y="1739835"/>
            <a:ext cx="12065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5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39876" y="1739835"/>
            <a:ext cx="12065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5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16753" y="2288178"/>
            <a:ext cx="15113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5" dirty="0">
                <a:latin typeface="Symbol"/>
                <a:cs typeface="Symbol"/>
              </a:rPr>
              <a:t>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0440" y="1693049"/>
            <a:ext cx="89725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58825" algn="l"/>
              </a:tabLst>
            </a:pPr>
            <a:r>
              <a:rPr sz="2550" spc="5" dirty="0">
                <a:latin typeface="Symbol"/>
                <a:cs typeface="Symbol"/>
              </a:rPr>
              <a:t></a:t>
            </a:r>
            <a:r>
              <a:rPr sz="2550" spc="5" dirty="0">
                <a:latin typeface="Times New Roman"/>
                <a:cs typeface="Times New Roman"/>
              </a:rPr>
              <a:t>	</a:t>
            </a:r>
            <a:r>
              <a:rPr sz="2550" spc="5" dirty="0">
                <a:latin typeface="Symbol"/>
                <a:cs typeface="Symbol"/>
              </a:rPr>
              <a:t>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2570" y="1739644"/>
            <a:ext cx="4450715" cy="650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30065" algn="l"/>
              </a:tabLst>
            </a:pPr>
            <a:r>
              <a:rPr sz="2550" i="1" spc="5" dirty="0">
                <a:latin typeface="Times New Roman"/>
                <a:cs typeface="Times New Roman"/>
              </a:rPr>
              <a:t>T</a:t>
            </a:r>
            <a:r>
              <a:rPr sz="2550" i="1" spc="-310" dirty="0">
                <a:latin typeface="Times New Roman"/>
                <a:cs typeface="Times New Roman"/>
              </a:rPr>
              <a:t> </a:t>
            </a:r>
            <a:r>
              <a:rPr sz="3350" spc="-315" dirty="0">
                <a:latin typeface="Symbol"/>
                <a:cs typeface="Symbol"/>
              </a:rPr>
              <a:t></a:t>
            </a:r>
            <a:r>
              <a:rPr sz="2550" i="1" spc="120" dirty="0">
                <a:latin typeface="Times New Roman"/>
                <a:cs typeface="Times New Roman"/>
              </a:rPr>
              <a:t>n</a:t>
            </a:r>
            <a:r>
              <a:rPr sz="3350" spc="-275" dirty="0">
                <a:latin typeface="Symbol"/>
                <a:cs typeface="Symbol"/>
              </a:rPr>
              <a:t></a:t>
            </a:r>
            <a:r>
              <a:rPr sz="3350" spc="-459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5700" spc="502" baseline="-8771" dirty="0">
                <a:latin typeface="Symbol"/>
                <a:cs typeface="Symbol"/>
              </a:rPr>
              <a:t></a:t>
            </a:r>
            <a:r>
              <a:rPr sz="2550" spc="25" dirty="0">
                <a:latin typeface="Symbol"/>
                <a:cs typeface="Symbol"/>
              </a:rPr>
              <a:t></a:t>
            </a:r>
            <a:r>
              <a:rPr sz="3350" spc="-275" dirty="0">
                <a:latin typeface="Symbol"/>
                <a:cs typeface="Symbol"/>
              </a:rPr>
              <a:t></a:t>
            </a:r>
            <a:r>
              <a:rPr sz="3350" spc="-405" dirty="0">
                <a:latin typeface="Times New Roman"/>
                <a:cs typeface="Times New Roman"/>
              </a:rPr>
              <a:t> </a:t>
            </a:r>
            <a:r>
              <a:rPr sz="2550" i="1" spc="204" dirty="0">
                <a:latin typeface="Times New Roman"/>
                <a:cs typeface="Times New Roman"/>
              </a:rPr>
              <a:t>j</a:t>
            </a:r>
            <a:r>
              <a:rPr sz="3350" spc="-275" dirty="0">
                <a:latin typeface="Symbol"/>
                <a:cs typeface="Symbol"/>
              </a:rPr>
              <a:t></a:t>
            </a:r>
            <a:r>
              <a:rPr sz="3350" spc="-459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Symbol"/>
                <a:cs typeface="Symbol"/>
              </a:rPr>
              <a:t></a:t>
            </a:r>
            <a:r>
              <a:rPr sz="3825" spc="284" baseline="5446" dirty="0">
                <a:latin typeface="Symbol"/>
                <a:cs typeface="Symbol"/>
              </a:rPr>
              <a:t></a:t>
            </a:r>
            <a:r>
              <a:rPr sz="5700" spc="52" baseline="-8771" dirty="0">
                <a:latin typeface="Symbol"/>
                <a:cs typeface="Symbol"/>
              </a:rPr>
              <a:t></a:t>
            </a:r>
            <a:r>
              <a:rPr sz="5700" spc="-187" baseline="-8771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j</a:t>
            </a:r>
            <a:r>
              <a:rPr sz="2550" i="1" spc="-310" dirty="0">
                <a:latin typeface="Times New Roman"/>
                <a:cs typeface="Times New Roman"/>
              </a:rPr>
              <a:t> </a:t>
            </a:r>
            <a:r>
              <a:rPr sz="3825" spc="7" baseline="5446" dirty="0">
                <a:latin typeface="Symbol"/>
                <a:cs typeface="Symbol"/>
              </a:rPr>
              <a:t></a:t>
            </a:r>
            <a:r>
              <a:rPr sz="3825" spc="-89" baseline="5446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Symbol"/>
                <a:cs typeface="Symbol"/>
              </a:rPr>
              <a:t></a:t>
            </a:r>
            <a:r>
              <a:rPr sz="4100" spc="-685" dirty="0">
                <a:latin typeface="Symbol"/>
                <a:cs typeface="Symbol"/>
              </a:rPr>
              <a:t></a:t>
            </a:r>
            <a:r>
              <a:rPr sz="2550" i="1" spc="5" dirty="0">
                <a:latin typeface="Times New Roman"/>
                <a:cs typeface="Times New Roman"/>
              </a:rPr>
              <a:t>n</a:t>
            </a:r>
            <a:r>
              <a:rPr sz="2550" i="1" dirty="0">
                <a:latin typeface="Times New Roman"/>
                <a:cs typeface="Times New Roman"/>
              </a:rPr>
              <a:t>	</a:t>
            </a:r>
            <a:r>
              <a:rPr sz="4100" spc="-525" dirty="0">
                <a:latin typeface="Symbol"/>
                <a:cs typeface="Symbol"/>
              </a:rPr>
              <a:t>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70440" y="2244794"/>
            <a:ext cx="52006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25" spc="7" baseline="-7625" dirty="0">
                <a:latin typeface="Symbol"/>
                <a:cs typeface="Symbol"/>
              </a:rPr>
              <a:t></a:t>
            </a:r>
            <a:r>
              <a:rPr sz="3825" spc="7" baseline="-7625" dirty="0">
                <a:latin typeface="Times New Roman"/>
                <a:cs typeface="Times New Roman"/>
              </a:rPr>
              <a:t> </a:t>
            </a:r>
            <a:r>
              <a:rPr sz="1500" i="1" spc="-5" dirty="0">
                <a:latin typeface="Times New Roman"/>
                <a:cs typeface="Times New Roman"/>
              </a:rPr>
              <a:t>j</a:t>
            </a:r>
            <a:r>
              <a:rPr sz="1500" i="1" spc="-275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Symbol"/>
                <a:cs typeface="Symbol"/>
              </a:rPr>
              <a:t></a:t>
            </a:r>
            <a:r>
              <a:rPr sz="1500" spc="4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66082" y="2380149"/>
            <a:ext cx="30734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5" dirty="0">
                <a:latin typeface="Times New Roman"/>
                <a:cs typeface="Times New Roman"/>
              </a:rPr>
              <a:t>j</a:t>
            </a:r>
            <a:r>
              <a:rPr sz="1500" i="1" spc="-290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Symbol"/>
                <a:cs typeface="Symbol"/>
              </a:rPr>
              <a:t></a:t>
            </a:r>
            <a:r>
              <a:rPr sz="1500" spc="4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48855" y="3762643"/>
            <a:ext cx="104139" cy="327025"/>
          </a:xfrm>
          <a:custGeom>
            <a:avLst/>
            <a:gdLst/>
            <a:ahLst/>
            <a:cxnLst/>
            <a:rect l="l" t="t" r="r" b="b"/>
            <a:pathLst>
              <a:path w="104139" h="327025">
                <a:moveTo>
                  <a:pt x="103599" y="0"/>
                </a:moveTo>
                <a:lnTo>
                  <a:pt x="0" y="326603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4540" y="3977808"/>
            <a:ext cx="6931660" cy="198708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455420">
              <a:lnSpc>
                <a:spcPts val="900"/>
              </a:lnSpc>
              <a:spcBef>
                <a:spcPts val="114"/>
              </a:spcBef>
              <a:tabLst>
                <a:tab pos="3414395" algn="l"/>
              </a:tabLst>
            </a:pPr>
            <a:r>
              <a:rPr sz="2550" i="1" spc="5" dirty="0">
                <a:latin typeface="Times New Roman"/>
                <a:cs typeface="Times New Roman"/>
              </a:rPr>
              <a:t>T</a:t>
            </a:r>
            <a:r>
              <a:rPr sz="2550" i="1" spc="-315" dirty="0">
                <a:latin typeface="Times New Roman"/>
                <a:cs typeface="Times New Roman"/>
              </a:rPr>
              <a:t> </a:t>
            </a:r>
            <a:r>
              <a:rPr sz="3400" spc="-330" dirty="0">
                <a:latin typeface="Symbol"/>
                <a:cs typeface="Symbol"/>
              </a:rPr>
              <a:t></a:t>
            </a:r>
            <a:r>
              <a:rPr sz="2550" i="1" spc="120" dirty="0">
                <a:latin typeface="Times New Roman"/>
                <a:cs typeface="Times New Roman"/>
              </a:rPr>
              <a:t>n</a:t>
            </a:r>
            <a:r>
              <a:rPr sz="3400" spc="-290" dirty="0">
                <a:latin typeface="Symbol"/>
                <a:cs typeface="Symbol"/>
              </a:rPr>
              <a:t></a:t>
            </a:r>
            <a:r>
              <a:rPr sz="3400" spc="-475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5775" spc="450" baseline="-8658" dirty="0">
                <a:latin typeface="Symbol"/>
                <a:cs typeface="Symbol"/>
              </a:rPr>
              <a:t></a:t>
            </a:r>
            <a:r>
              <a:rPr sz="2550" spc="25" dirty="0">
                <a:latin typeface="Symbol"/>
                <a:cs typeface="Symbol"/>
              </a:rPr>
              <a:t></a:t>
            </a:r>
            <a:r>
              <a:rPr sz="3400" spc="-290" dirty="0">
                <a:latin typeface="Symbol"/>
                <a:cs typeface="Symbol"/>
              </a:rPr>
              <a:t></a:t>
            </a:r>
            <a:r>
              <a:rPr sz="3400" spc="-41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j	</a:t>
            </a:r>
            <a:r>
              <a:rPr sz="2550" spc="85" dirty="0">
                <a:latin typeface="Times New Roman"/>
                <a:cs typeface="Times New Roman"/>
              </a:rPr>
              <a:t>2</a:t>
            </a:r>
            <a:r>
              <a:rPr sz="3400" spc="-290" dirty="0">
                <a:latin typeface="Symbol"/>
                <a:cs typeface="Symbol"/>
              </a:rPr>
              <a:t></a:t>
            </a:r>
            <a:r>
              <a:rPr sz="3400" spc="-475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5775" spc="450" baseline="-8658" dirty="0">
                <a:latin typeface="Symbol"/>
                <a:cs typeface="Symbol"/>
              </a:rPr>
              <a:t></a:t>
            </a:r>
            <a:r>
              <a:rPr sz="2550" spc="25" dirty="0">
                <a:latin typeface="Symbol"/>
                <a:cs typeface="Symbol"/>
              </a:rPr>
              <a:t></a:t>
            </a:r>
            <a:r>
              <a:rPr sz="3400" spc="-290" dirty="0">
                <a:latin typeface="Symbol"/>
                <a:cs typeface="Symbol"/>
              </a:rPr>
              <a:t></a:t>
            </a:r>
            <a:r>
              <a:rPr sz="3400" spc="-420" dirty="0">
                <a:latin typeface="Times New Roman"/>
                <a:cs typeface="Times New Roman"/>
              </a:rPr>
              <a:t> </a:t>
            </a:r>
            <a:r>
              <a:rPr sz="2550" i="1" spc="204" dirty="0">
                <a:latin typeface="Times New Roman"/>
                <a:cs typeface="Times New Roman"/>
              </a:rPr>
              <a:t>j</a:t>
            </a:r>
            <a:r>
              <a:rPr sz="3400" spc="-290" dirty="0">
                <a:latin typeface="Symbol"/>
                <a:cs typeface="Symbol"/>
              </a:rPr>
              <a:t></a:t>
            </a:r>
            <a:r>
              <a:rPr sz="3400" spc="-475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Symbol"/>
                <a:cs typeface="Symbol"/>
              </a:rPr>
              <a:t></a:t>
            </a:r>
            <a:r>
              <a:rPr sz="4100" spc="-680" dirty="0">
                <a:latin typeface="Symbol"/>
                <a:cs typeface="Symbol"/>
              </a:rPr>
              <a:t></a:t>
            </a:r>
            <a:r>
              <a:rPr sz="2550" i="1" spc="140" dirty="0">
                <a:latin typeface="Times New Roman"/>
                <a:cs typeface="Times New Roman"/>
              </a:rPr>
              <a:t>n</a:t>
            </a:r>
            <a:r>
              <a:rPr sz="2250" spc="-7" baseline="42592" dirty="0">
                <a:latin typeface="Times New Roman"/>
                <a:cs typeface="Times New Roman"/>
              </a:rPr>
              <a:t>2</a:t>
            </a:r>
            <a:r>
              <a:rPr sz="2250" spc="-240" baseline="42592" dirty="0">
                <a:latin typeface="Times New Roman"/>
                <a:cs typeface="Times New Roman"/>
              </a:rPr>
              <a:t> </a:t>
            </a:r>
            <a:r>
              <a:rPr sz="4100" spc="-525" dirty="0">
                <a:latin typeface="Symbol"/>
                <a:cs typeface="Symbol"/>
              </a:rPr>
              <a:t></a:t>
            </a:r>
            <a:endParaRPr sz="4100" dirty="0">
              <a:latin typeface="Symbol"/>
              <a:cs typeface="Symbol"/>
            </a:endParaRPr>
          </a:p>
          <a:p>
            <a:pPr marL="269240" algn="ctr">
              <a:lnSpc>
                <a:spcPts val="890"/>
              </a:lnSpc>
              <a:tabLst>
                <a:tab pos="1898650" algn="l"/>
              </a:tabLst>
            </a:pPr>
            <a:r>
              <a:rPr sz="1500" i="1" spc="-5" dirty="0">
                <a:latin typeface="Times New Roman"/>
                <a:cs typeface="Times New Roman"/>
              </a:rPr>
              <a:t>n	n</a:t>
            </a: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308610" algn="ctr">
              <a:lnSpc>
                <a:spcPct val="100000"/>
              </a:lnSpc>
              <a:spcBef>
                <a:spcPts val="1430"/>
              </a:spcBef>
              <a:tabLst>
                <a:tab pos="1938020" algn="l"/>
              </a:tabLst>
            </a:pPr>
            <a:r>
              <a:rPr sz="1500" i="1" spc="-5" dirty="0">
                <a:latin typeface="Times New Roman"/>
                <a:cs typeface="Times New Roman"/>
              </a:rPr>
              <a:t>j</a:t>
            </a:r>
            <a:r>
              <a:rPr sz="1500" i="1" spc="-229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Symbol"/>
                <a:cs typeface="Symbol"/>
              </a:rPr>
              <a:t></a:t>
            </a:r>
            <a:r>
              <a:rPr sz="1500" spc="40" dirty="0">
                <a:latin typeface="Times New Roman"/>
                <a:cs typeface="Times New Roman"/>
              </a:rPr>
              <a:t>2	</a:t>
            </a:r>
            <a:r>
              <a:rPr sz="1500" i="1" spc="-5" dirty="0">
                <a:latin typeface="Times New Roman"/>
                <a:cs typeface="Times New Roman"/>
              </a:rPr>
              <a:t>j</a:t>
            </a:r>
            <a:r>
              <a:rPr sz="1500" i="1" spc="-229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Symbol"/>
                <a:cs typeface="Symbol"/>
              </a:rPr>
              <a:t></a:t>
            </a:r>
            <a:r>
              <a:rPr sz="1500" spc="40" dirty="0">
                <a:latin typeface="Times New Roman"/>
                <a:cs typeface="Times New Roman"/>
              </a:rPr>
              <a:t>2</a:t>
            </a:r>
            <a:endParaRPr sz="1500" dirty="0">
              <a:latin typeface="Times New Roman"/>
              <a:cs typeface="Times New Roman"/>
            </a:endParaRPr>
          </a:p>
          <a:p>
            <a:pPr marL="1155065" indent="-227965">
              <a:lnSpc>
                <a:spcPct val="100000"/>
              </a:lnSpc>
              <a:spcBef>
                <a:spcPts val="33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Often, average </a:t>
            </a:r>
            <a:r>
              <a:rPr sz="2000" spc="-5" dirty="0">
                <a:latin typeface="Times New Roman"/>
                <a:cs typeface="Times New Roman"/>
              </a:rPr>
              <a:t>case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much better than </a:t>
            </a:r>
            <a:r>
              <a:rPr sz="2000" dirty="0">
                <a:latin typeface="Times New Roman"/>
                <a:cs typeface="Times New Roman"/>
              </a:rPr>
              <a:t>worst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case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this a fast </a:t>
            </a:r>
            <a:r>
              <a:rPr sz="2000" dirty="0">
                <a:latin typeface="Times New Roman"/>
                <a:cs typeface="Times New Roman"/>
              </a:rPr>
              <a:t>sorting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algorithm?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dirty="0">
                <a:latin typeface="Times New Roman"/>
                <a:cs typeface="Times New Roman"/>
              </a:rPr>
              <a:t>–	</a:t>
            </a:r>
            <a:r>
              <a:rPr spc="-5" dirty="0">
                <a:latin typeface="Times New Roman"/>
                <a:cs typeface="Times New Roman"/>
              </a:rPr>
              <a:t>Yes, for small </a:t>
            </a:r>
            <a:r>
              <a:rPr i="1" dirty="0">
                <a:latin typeface="Times New Roman"/>
                <a:cs typeface="Times New Roman"/>
              </a:rPr>
              <a:t>n. </a:t>
            </a:r>
            <a:r>
              <a:rPr spc="-5" dirty="0">
                <a:latin typeface="Times New Roman"/>
                <a:cs typeface="Times New Roman"/>
              </a:rPr>
              <a:t>No, for </a:t>
            </a:r>
            <a:r>
              <a:rPr dirty="0">
                <a:latin typeface="Times New Roman"/>
                <a:cs typeface="Times New Roman"/>
              </a:rPr>
              <a:t>large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n.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304800"/>
            <a:ext cx="2313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424456"/>
                </a:solidFill>
              </a:rPr>
              <a:t>Merge</a:t>
            </a:r>
            <a:r>
              <a:rPr sz="4000" spc="-80" dirty="0">
                <a:solidFill>
                  <a:srgbClr val="424456"/>
                </a:solidFill>
              </a:rPr>
              <a:t> </a:t>
            </a:r>
            <a:r>
              <a:rPr sz="4000" spc="-5" dirty="0">
                <a:solidFill>
                  <a:srgbClr val="424456"/>
                </a:solidFill>
              </a:rPr>
              <a:t>Sort</a:t>
            </a:r>
            <a:endParaRPr sz="4000" dirty="0"/>
          </a:p>
        </p:txBody>
      </p:sp>
      <p:sp>
        <p:nvSpPr>
          <p:cNvPr id="3" name="Metin kutusu 2"/>
          <p:cNvSpPr txBox="1"/>
          <p:nvPr/>
        </p:nvSpPr>
        <p:spPr>
          <a:xfrm>
            <a:off x="242570" y="1676400"/>
            <a:ext cx="8686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 is a divide and conquer type algorithm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basically works in three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1. 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It first divides the problem into small chunks or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sub-problems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2. 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Conquer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It then solve those sub-problems recursively so as to obtain a separate result for each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sub-problem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3. 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It then combine the results of those sub-problems to arrive at a final result of the main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704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Many Real </a:t>
            </a:r>
            <a:r>
              <a:rPr spc="-60" dirty="0">
                <a:solidFill>
                  <a:srgbClr val="424456"/>
                </a:solidFill>
              </a:rPr>
              <a:t>World</a:t>
            </a:r>
            <a:r>
              <a:rPr spc="-30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377369"/>
            <a:ext cx="7204075" cy="48171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Bioinformatics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Determine/compare DNA</a:t>
            </a:r>
            <a:r>
              <a:rPr sz="2400" spc="-155" dirty="0">
                <a:solidFill>
                  <a:srgbClr val="6F6F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sequences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Internet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Manage/manipulate/route</a:t>
            </a:r>
            <a:r>
              <a:rPr sz="2400" spc="-65" dirty="0">
                <a:solidFill>
                  <a:srgbClr val="6F6F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F6F6F"/>
                </a:solidFill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Information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retrieval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2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Search </a:t>
            </a:r>
            <a:r>
              <a:rPr sz="2400" dirty="0">
                <a:solidFill>
                  <a:srgbClr val="6F6F6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access information </a:t>
            </a:r>
            <a:r>
              <a:rPr sz="2400" dirty="0">
                <a:solidFill>
                  <a:srgbClr val="6F6F6F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large</a:t>
            </a:r>
            <a:r>
              <a:rPr sz="2400" spc="-114" dirty="0">
                <a:solidFill>
                  <a:srgbClr val="6F6F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F6F6F"/>
                </a:solidFill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8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Security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Encode </a:t>
            </a:r>
            <a:r>
              <a:rPr sz="2400" dirty="0">
                <a:solidFill>
                  <a:srgbClr val="6F6F6F"/>
                </a:solidFill>
                <a:latin typeface="Times New Roman"/>
                <a:cs typeface="Times New Roman"/>
              </a:rPr>
              <a:t>&amp; decode </a:t>
            </a: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personal/financial/confidential</a:t>
            </a:r>
            <a:r>
              <a:rPr sz="2400" spc="-60" dirty="0">
                <a:solidFill>
                  <a:srgbClr val="6F6F6F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6F6F6F"/>
                </a:solidFill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Electronic design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automation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Minimize human </a:t>
            </a:r>
            <a:r>
              <a:rPr sz="2400" spc="-15" dirty="0">
                <a:solidFill>
                  <a:srgbClr val="6F6F6F"/>
                </a:solidFill>
                <a:latin typeface="Times New Roman"/>
                <a:cs typeface="Times New Roman"/>
              </a:rPr>
              <a:t>effort </a:t>
            </a:r>
            <a:r>
              <a:rPr sz="2400" spc="20" dirty="0">
                <a:solidFill>
                  <a:srgbClr val="6F6F6F"/>
                </a:solidFill>
                <a:latin typeface="Times New Roman"/>
                <a:cs typeface="Times New Roman"/>
              </a:rPr>
              <a:t>in </a:t>
            </a:r>
            <a:r>
              <a:rPr sz="2400" dirty="0">
                <a:solidFill>
                  <a:srgbClr val="6F6F6F"/>
                </a:solidFill>
                <a:latin typeface="Times New Roman"/>
                <a:cs typeface="Times New Roman"/>
              </a:rPr>
              <a:t>chip-design</a:t>
            </a:r>
            <a:r>
              <a:rPr sz="2400" spc="-114" dirty="0">
                <a:solidFill>
                  <a:srgbClr val="6F6F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process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243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24456"/>
                </a:solidFill>
              </a:rPr>
              <a:t>Merge </a:t>
            </a:r>
            <a:r>
              <a:rPr spc="-5" dirty="0">
                <a:solidFill>
                  <a:srgbClr val="424456"/>
                </a:solidFill>
              </a:rPr>
              <a:t>Sort: Basic</a:t>
            </a:r>
            <a:r>
              <a:rPr spc="-4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Idea</a:t>
            </a:r>
          </a:p>
        </p:txBody>
      </p:sp>
      <p:sp>
        <p:nvSpPr>
          <p:cNvPr id="3" name="object 3"/>
          <p:cNvSpPr/>
          <p:nvPr/>
        </p:nvSpPr>
        <p:spPr>
          <a:xfrm>
            <a:off x="565404" y="2497835"/>
            <a:ext cx="6641592" cy="470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46576" y="26959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2514600"/>
            <a:ext cx="6553200" cy="381000"/>
          </a:xfrm>
          <a:custGeom>
            <a:avLst/>
            <a:gdLst/>
            <a:ahLst/>
            <a:cxnLst/>
            <a:rect l="l" t="t" r="r" b="b"/>
            <a:pathLst>
              <a:path w="6553200" h="381000">
                <a:moveTo>
                  <a:pt x="0" y="0"/>
                </a:moveTo>
                <a:lnTo>
                  <a:pt x="6553200" y="0"/>
                </a:lnTo>
                <a:lnTo>
                  <a:pt x="6553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61232" y="2353055"/>
            <a:ext cx="97535" cy="765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0" y="23622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73810" y="2460752"/>
            <a:ext cx="855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Divide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020" y="2003552"/>
            <a:ext cx="1647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Input array</a:t>
            </a:r>
            <a:r>
              <a:rPr sz="2400" spc="-2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5404" y="3717035"/>
            <a:ext cx="3288791" cy="4709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0176" y="39151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3733800"/>
            <a:ext cx="3200400" cy="381000"/>
          </a:xfrm>
          <a:custGeom>
            <a:avLst/>
            <a:gdLst/>
            <a:ahLst/>
            <a:cxnLst/>
            <a:rect l="l" t="t" r="r" b="b"/>
            <a:pathLst>
              <a:path w="3200400" h="381000">
                <a:moveTo>
                  <a:pt x="0" y="0"/>
                </a:moveTo>
                <a:lnTo>
                  <a:pt x="3200400" y="0"/>
                </a:lnTo>
                <a:lnTo>
                  <a:pt x="32004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2003" y="3717035"/>
            <a:ext cx="3364992" cy="4709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4876" y="39151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200" y="3733800"/>
            <a:ext cx="3276600" cy="381000"/>
          </a:xfrm>
          <a:custGeom>
            <a:avLst/>
            <a:gdLst/>
            <a:ahLst/>
            <a:cxnLst/>
            <a:rect l="l" t="t" r="r" b="b"/>
            <a:pathLst>
              <a:path w="3276600" h="381000">
                <a:moveTo>
                  <a:pt x="0" y="0"/>
                </a:moveTo>
                <a:lnTo>
                  <a:pt x="3276600" y="0"/>
                </a:lnTo>
                <a:lnTo>
                  <a:pt x="32766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78115" y="3679952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onquer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3963" y="3476244"/>
            <a:ext cx="3471672" cy="2712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8459" y="3581400"/>
            <a:ext cx="3162935" cy="0"/>
          </a:xfrm>
          <a:custGeom>
            <a:avLst/>
            <a:gdLst/>
            <a:ahLst/>
            <a:cxnLst/>
            <a:rect l="l" t="t" r="r" b="b"/>
            <a:pathLst>
              <a:path w="3162935">
                <a:moveTo>
                  <a:pt x="0" y="0"/>
                </a:moveTo>
                <a:lnTo>
                  <a:pt x="31626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14940" y="35369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8462" y="35369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50564" y="3476244"/>
            <a:ext cx="3547872" cy="2712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05059" y="3581400"/>
            <a:ext cx="3239135" cy="0"/>
          </a:xfrm>
          <a:custGeom>
            <a:avLst/>
            <a:gdLst/>
            <a:ahLst/>
            <a:cxnLst/>
            <a:rect l="l" t="t" r="r" b="b"/>
            <a:pathLst>
              <a:path w="3239134">
                <a:moveTo>
                  <a:pt x="0" y="0"/>
                </a:moveTo>
                <a:lnTo>
                  <a:pt x="32388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67740" y="35369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05059" y="35369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73586" y="3146552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sort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half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78786" y="3146552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sort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half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62555" y="4174235"/>
            <a:ext cx="792480" cy="8671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09800" y="4191000"/>
            <a:ext cx="597535" cy="671830"/>
          </a:xfrm>
          <a:custGeom>
            <a:avLst/>
            <a:gdLst/>
            <a:ahLst/>
            <a:cxnLst/>
            <a:rect l="l" t="t" r="r" b="b"/>
            <a:pathLst>
              <a:path w="597535" h="671829">
                <a:moveTo>
                  <a:pt x="0" y="0"/>
                </a:moveTo>
                <a:lnTo>
                  <a:pt x="597065" y="671703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23019" y="4776215"/>
            <a:ext cx="84455" cy="86995"/>
          </a:xfrm>
          <a:custGeom>
            <a:avLst/>
            <a:gdLst/>
            <a:ahLst/>
            <a:cxnLst/>
            <a:rect l="l" t="t" r="r" b="b"/>
            <a:pathLst>
              <a:path w="84455" h="86995">
                <a:moveTo>
                  <a:pt x="66446" y="0"/>
                </a:moveTo>
                <a:lnTo>
                  <a:pt x="83845" y="86486"/>
                </a:lnTo>
                <a:lnTo>
                  <a:pt x="0" y="59054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64964" y="4098035"/>
            <a:ext cx="868680" cy="9433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13211" y="4114800"/>
            <a:ext cx="673735" cy="748030"/>
          </a:xfrm>
          <a:custGeom>
            <a:avLst/>
            <a:gdLst/>
            <a:ahLst/>
            <a:cxnLst/>
            <a:rect l="l" t="t" r="r" b="b"/>
            <a:pathLst>
              <a:path w="673735" h="748029">
                <a:moveTo>
                  <a:pt x="673188" y="0"/>
                </a:moveTo>
                <a:lnTo>
                  <a:pt x="0" y="747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13223" y="4776406"/>
            <a:ext cx="84455" cy="86995"/>
          </a:xfrm>
          <a:custGeom>
            <a:avLst/>
            <a:gdLst/>
            <a:ahLst/>
            <a:cxnLst/>
            <a:rect l="l" t="t" r="r" b="b"/>
            <a:pathLst>
              <a:path w="84454" h="86995">
                <a:moveTo>
                  <a:pt x="84010" y="59474"/>
                </a:moveTo>
                <a:lnTo>
                  <a:pt x="0" y="86385"/>
                </a:lnTo>
                <a:lnTo>
                  <a:pt x="17932" y="0"/>
                </a:lnTo>
              </a:path>
            </a:pathLst>
          </a:custGeom>
          <a:ln w="19049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5404" y="5317235"/>
            <a:ext cx="6641592" cy="470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46576" y="55153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9600" y="5334000"/>
            <a:ext cx="6553200" cy="381000"/>
          </a:xfrm>
          <a:custGeom>
            <a:avLst/>
            <a:gdLst/>
            <a:ahLst/>
            <a:cxnLst/>
            <a:rect l="l" t="t" r="r" b="b"/>
            <a:pathLst>
              <a:path w="6553200" h="381000">
                <a:moveTo>
                  <a:pt x="0" y="0"/>
                </a:moveTo>
                <a:lnTo>
                  <a:pt x="6553200" y="0"/>
                </a:lnTo>
                <a:lnTo>
                  <a:pt x="6553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56319" y="4899152"/>
            <a:ext cx="2989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merge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two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halves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44981" y="5280152"/>
            <a:ext cx="1141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bine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540" y="552703"/>
            <a:ext cx="33083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dirty="0">
                <a:uFill>
                  <a:solidFill>
                    <a:srgbClr val="0000FF"/>
                  </a:solidFill>
                </a:uFill>
              </a:rPr>
              <a:t>Merge-Sort</a:t>
            </a:r>
            <a:r>
              <a:rPr sz="3200" dirty="0"/>
              <a:t> </a:t>
            </a:r>
            <a:r>
              <a:rPr sz="3200" dirty="0">
                <a:solidFill>
                  <a:srgbClr val="000000"/>
                </a:solidFill>
              </a:rPr>
              <a:t>(A, p,</a:t>
            </a:r>
            <a:r>
              <a:rPr sz="3200" spc="-14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r)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1717039" y="1043432"/>
            <a:ext cx="2540635" cy="134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p = r </a:t>
            </a:r>
            <a:r>
              <a:rPr sz="2400" b="1" spc="-5" dirty="0">
                <a:latin typeface="Times New Roman"/>
                <a:cs typeface="Times New Roman"/>
              </a:rPr>
              <a:t>then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return;  </a:t>
            </a:r>
            <a:r>
              <a:rPr sz="2400" b="1" dirty="0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Times New Roman"/>
                <a:cs typeface="Times New Roman"/>
              </a:rPr>
              <a:t>q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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(p+r)/2</a:t>
            </a:r>
            <a:r>
              <a:rPr sz="2400" dirty="0">
                <a:latin typeface="Symbol"/>
                <a:cs typeface="Symbol"/>
              </a:rPr>
              <a:t></a:t>
            </a:r>
            <a:r>
              <a:rPr sz="240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4216" y="1995932"/>
            <a:ext cx="104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de)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9540" y="2725927"/>
            <a:ext cx="132969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Conquer)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Conquer)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Co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bine)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7039" y="2725927"/>
            <a:ext cx="3278504" cy="178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Merge-Sort 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 q); 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Merge-Sort 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q+1,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r);  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 q,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/>
                <a:cs typeface="Times New Roman"/>
              </a:rPr>
              <a:t>endif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540" y="4920488"/>
            <a:ext cx="731202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Call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Merge-Sort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(A,1,n)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sort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A[1..n]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Recursion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bottoms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out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when subsequences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have length</a:t>
            </a:r>
            <a:r>
              <a:rPr sz="24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46352"/>
            <a:ext cx="2483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Merge-Sort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</a:t>
            </a:r>
            <a:endParaRPr sz="24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p = 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then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616" y="2277871"/>
            <a:ext cx="2266950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47419" indent="4572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5" dirty="0">
                <a:latin typeface="Times New Roman"/>
                <a:cs typeface="Times New Roman"/>
              </a:rPr>
              <a:t>t</a:t>
            </a:r>
            <a:r>
              <a:rPr sz="2400" b="1" spc="-10" dirty="0">
                <a:latin typeface="Times New Roman"/>
                <a:cs typeface="Times New Roman"/>
              </a:rPr>
              <a:t>u</a:t>
            </a:r>
            <a:r>
              <a:rPr sz="2400" b="1" spc="-5" dirty="0">
                <a:latin typeface="Times New Roman"/>
                <a:cs typeface="Times New Roman"/>
              </a:rPr>
              <a:t>rn  </a:t>
            </a:r>
            <a:r>
              <a:rPr sz="2400" b="1" dirty="0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2400" dirty="0">
                <a:latin typeface="Times New Roman"/>
                <a:cs typeface="Times New Roman"/>
              </a:rPr>
              <a:t>q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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(p+r)/2</a:t>
            </a:r>
            <a:r>
              <a:rPr sz="2400" dirty="0">
                <a:latin typeface="Symbol"/>
                <a:cs typeface="Symbol"/>
              </a:rPr>
              <a:t>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6816" y="3740911"/>
            <a:ext cx="318960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5080">
              <a:lnSpc>
                <a:spcPct val="100000"/>
              </a:lnSpc>
              <a:spcBef>
                <a:spcPts val="100"/>
              </a:spcBef>
              <a:tabLst>
                <a:tab pos="1868805" algn="l"/>
              </a:tabLst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Merge-Sort	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 q) 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Merge-Sort	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q+1,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</a:t>
            </a:r>
            <a:r>
              <a:rPr sz="2400" spc="-10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 q,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endif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950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24456"/>
                </a:solidFill>
              </a:rPr>
              <a:t>Merge </a:t>
            </a:r>
            <a:r>
              <a:rPr spc="-5" dirty="0">
                <a:solidFill>
                  <a:srgbClr val="424456"/>
                </a:solidFill>
              </a:rPr>
              <a:t>Sort:</a:t>
            </a:r>
            <a:r>
              <a:rPr spc="-6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Example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090858" y="219525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066032" y="1514855"/>
            <a:ext cx="97535" cy="472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14800" y="1524000"/>
            <a:ext cx="0" cy="4648200"/>
          </a:xfrm>
          <a:custGeom>
            <a:avLst/>
            <a:gdLst/>
            <a:ahLst/>
            <a:cxnLst/>
            <a:rect l="l" t="t" r="r" b="b"/>
            <a:pathLst>
              <a:path h="4648200">
                <a:moveTo>
                  <a:pt x="0" y="0"/>
                </a:moveTo>
                <a:lnTo>
                  <a:pt x="0" y="46482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85714" y="16225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46695" y="1622552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76314" y="16225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76" y="2409444"/>
            <a:ext cx="707136" cy="271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200" y="2514600"/>
            <a:ext cx="514984" cy="0"/>
          </a:xfrm>
          <a:custGeom>
            <a:avLst/>
            <a:gdLst/>
            <a:ahLst/>
            <a:cxnLst/>
            <a:rect l="l" t="t" r="r" b="b"/>
            <a:pathLst>
              <a:path w="514984">
                <a:moveTo>
                  <a:pt x="0" y="0"/>
                </a:moveTo>
                <a:lnTo>
                  <a:pt x="5145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4543" y="2470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090858" y="3566858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538658" y="3566858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5185574" y="29941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22755" y="2994152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76174" y="29941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20155" y="4098035"/>
            <a:ext cx="713231" cy="716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67400" y="4114800"/>
            <a:ext cx="520065" cy="520065"/>
          </a:xfrm>
          <a:custGeom>
            <a:avLst/>
            <a:gdLst/>
            <a:ahLst/>
            <a:cxnLst/>
            <a:rect l="l" t="t" r="r" b="b"/>
            <a:pathLst>
              <a:path w="520064" h="520064">
                <a:moveTo>
                  <a:pt x="0" y="0"/>
                </a:moveTo>
                <a:lnTo>
                  <a:pt x="520065" y="5200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02159" y="45495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62864" y="0"/>
                </a:moveTo>
                <a:lnTo>
                  <a:pt x="85305" y="85318"/>
                </a:lnTo>
                <a:lnTo>
                  <a:pt x="0" y="628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92240" y="4021835"/>
            <a:ext cx="790956" cy="792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42734" y="4038600"/>
            <a:ext cx="596265" cy="596265"/>
          </a:xfrm>
          <a:custGeom>
            <a:avLst/>
            <a:gdLst/>
            <a:ahLst/>
            <a:cxnLst/>
            <a:rect l="l" t="t" r="r" b="b"/>
            <a:pathLst>
              <a:path w="596265" h="596264">
                <a:moveTo>
                  <a:pt x="596265" y="0"/>
                </a:moveTo>
                <a:lnTo>
                  <a:pt x="0" y="5962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42734" y="45495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305" y="62865"/>
                </a:moveTo>
                <a:lnTo>
                  <a:pt x="0" y="85318"/>
                </a:lnTo>
                <a:lnTo>
                  <a:pt x="224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090858" y="501465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r>
              <a:rPr spc="-5" dirty="0"/>
              <a:t>43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277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How to </a:t>
            </a:r>
            <a:r>
              <a:rPr spc="-15" dirty="0">
                <a:solidFill>
                  <a:srgbClr val="424456"/>
                </a:solidFill>
              </a:rPr>
              <a:t>merge </a:t>
            </a:r>
            <a:r>
              <a:rPr dirty="0">
                <a:solidFill>
                  <a:srgbClr val="424456"/>
                </a:solidFill>
              </a:rPr>
              <a:t>2 </a:t>
            </a:r>
            <a:r>
              <a:rPr spc="-5" dirty="0">
                <a:solidFill>
                  <a:srgbClr val="424456"/>
                </a:solidFill>
              </a:rPr>
              <a:t>sorted</a:t>
            </a:r>
            <a:r>
              <a:rPr spc="1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subarrays?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5536184"/>
            <a:ext cx="50914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438086"/>
              </a:buClr>
              <a:buSzPct val="59615"/>
              <a:buFont typeface="Wingdings"/>
              <a:buChar char=""/>
              <a:tabLst>
                <a:tab pos="332740" algn="l"/>
              </a:tabLst>
            </a:pPr>
            <a:r>
              <a:rPr sz="2600" dirty="0">
                <a:latin typeface="Times New Roman"/>
                <a:cs typeface="Times New Roman"/>
              </a:rPr>
              <a:t>What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complexity </a:t>
            </a:r>
            <a:r>
              <a:rPr sz="2600" dirty="0">
                <a:latin typeface="Times New Roman"/>
                <a:cs typeface="Times New Roman"/>
              </a:rPr>
              <a:t>of this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step?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2894" y="5485217"/>
            <a:ext cx="802640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i="1" spc="-110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85658" y="2347658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85658" y="3719258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43243" y="2384552"/>
            <a:ext cx="904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p..q]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67" y="3756152"/>
            <a:ext cx="1178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A[q+1..r]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951158" y="305885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693164" y="1818132"/>
            <a:ext cx="271272" cy="632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800" y="1828800"/>
            <a:ext cx="0" cy="438784"/>
          </a:xfrm>
          <a:custGeom>
            <a:avLst/>
            <a:gdLst/>
            <a:ahLst/>
            <a:cxnLst/>
            <a:rect l="l" t="t" r="r" b="b"/>
            <a:pathLst>
              <a:path h="438785">
                <a:moveTo>
                  <a:pt x="0" y="0"/>
                </a:moveTo>
                <a:lnTo>
                  <a:pt x="0" y="43834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84350" y="219094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08404" y="4160520"/>
            <a:ext cx="268224" cy="632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8800" y="4286046"/>
            <a:ext cx="15875" cy="438784"/>
          </a:xfrm>
          <a:custGeom>
            <a:avLst/>
            <a:gdLst/>
            <a:ahLst/>
            <a:cxnLst/>
            <a:rect l="l" t="t" r="r" b="b"/>
            <a:pathLst>
              <a:path w="15875" h="438785">
                <a:moveTo>
                  <a:pt x="0" y="438353"/>
                </a:moveTo>
                <a:lnTo>
                  <a:pt x="15468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97151" y="4286046"/>
            <a:ext cx="88900" cy="78105"/>
          </a:xfrm>
          <a:custGeom>
            <a:avLst/>
            <a:gdLst/>
            <a:ahLst/>
            <a:cxnLst/>
            <a:rect l="l" t="t" r="r" b="b"/>
            <a:pathLst>
              <a:path w="88900" h="78104">
                <a:moveTo>
                  <a:pt x="0" y="74587"/>
                </a:moveTo>
                <a:lnTo>
                  <a:pt x="47117" y="0"/>
                </a:lnTo>
                <a:lnTo>
                  <a:pt x="88849" y="77723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r>
              <a:rPr spc="-5" dirty="0"/>
              <a:t>44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46352"/>
            <a:ext cx="2483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Merge-Sort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0700" y="1546352"/>
            <a:ext cx="1378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5250" algn="l"/>
              </a:tabLst>
            </a:pPr>
            <a:r>
              <a:rPr sz="2400" u="heavy" dirty="0">
                <a:uFill>
                  <a:solidFill>
                    <a:srgbClr val="53548A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0616" y="2277871"/>
            <a:ext cx="2266950" cy="1490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p = 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then</a:t>
            </a:r>
            <a:endParaRPr sz="2400">
              <a:latin typeface="Times New Roman"/>
              <a:cs typeface="Times New Roman"/>
            </a:endParaRPr>
          </a:p>
          <a:p>
            <a:pPr marL="12700" marR="947419" indent="457200">
              <a:lnSpc>
                <a:spcPct val="100000"/>
              </a:lnSpc>
            </a:pPr>
            <a:r>
              <a:rPr sz="2400" b="1" spc="-5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5" dirty="0">
                <a:latin typeface="Times New Roman"/>
                <a:cs typeface="Times New Roman"/>
              </a:rPr>
              <a:t>t</a:t>
            </a:r>
            <a:r>
              <a:rPr sz="2400" b="1" spc="-10" dirty="0">
                <a:latin typeface="Times New Roman"/>
                <a:cs typeface="Times New Roman"/>
              </a:rPr>
              <a:t>u</a:t>
            </a:r>
            <a:r>
              <a:rPr sz="2400" b="1" spc="-5" dirty="0">
                <a:latin typeface="Times New Roman"/>
                <a:cs typeface="Times New Roman"/>
              </a:rPr>
              <a:t>rn  </a:t>
            </a:r>
            <a:r>
              <a:rPr sz="2400" b="1" dirty="0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2400" dirty="0">
                <a:latin typeface="Times New Roman"/>
                <a:cs typeface="Times New Roman"/>
              </a:rPr>
              <a:t>q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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(p+r)/2</a:t>
            </a:r>
            <a:r>
              <a:rPr sz="2400" dirty="0">
                <a:latin typeface="Symbol"/>
                <a:cs typeface="Symbol"/>
              </a:rPr>
              <a:t>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616" y="4106671"/>
            <a:ext cx="47174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4005" algn="l"/>
              </a:tabLst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Merge-Sort	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564005" algn="l"/>
                <a:tab pos="3351529" algn="l"/>
                <a:tab pos="4704080" algn="l"/>
              </a:tabLst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Merge-Sort	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q+1,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	</a:t>
            </a:r>
            <a:r>
              <a:rPr sz="2400" u="heavy" dirty="0">
                <a:uFill>
                  <a:solidFill>
                    <a:srgbClr val="53548A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0700" y="5203952"/>
            <a:ext cx="1378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5250" algn="l"/>
              </a:tabLst>
            </a:pPr>
            <a:r>
              <a:rPr sz="2400" u="heavy" dirty="0">
                <a:uFill>
                  <a:solidFill>
                    <a:srgbClr val="53548A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816" y="5203952"/>
            <a:ext cx="2484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</a:t>
            </a:r>
            <a:r>
              <a:rPr sz="2400" spc="-10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 q,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endif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483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24456"/>
                </a:solidFill>
              </a:rPr>
              <a:t>Merge </a:t>
            </a:r>
            <a:r>
              <a:rPr spc="-5" dirty="0">
                <a:solidFill>
                  <a:srgbClr val="424456"/>
                </a:solidFill>
              </a:rPr>
              <a:t>Sort:</a:t>
            </a:r>
            <a:r>
              <a:rPr spc="-5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Complexity</a:t>
            </a:r>
          </a:p>
        </p:txBody>
      </p:sp>
      <p:sp>
        <p:nvSpPr>
          <p:cNvPr id="9" name="object 9"/>
          <p:cNvSpPr/>
          <p:nvPr/>
        </p:nvSpPr>
        <p:spPr>
          <a:xfrm>
            <a:off x="4302252" y="2638044"/>
            <a:ext cx="1545336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3400" y="2743200"/>
            <a:ext cx="1353185" cy="0"/>
          </a:xfrm>
          <a:custGeom>
            <a:avLst/>
            <a:gdLst/>
            <a:ahLst/>
            <a:cxnLst/>
            <a:rect l="l" t="t" r="r" b="b"/>
            <a:pathLst>
              <a:path w="1353185">
                <a:moveTo>
                  <a:pt x="0" y="0"/>
                </a:moveTo>
                <a:lnTo>
                  <a:pt x="13527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19940" y="2698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24562" y="2538476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02252" y="1799844"/>
            <a:ext cx="1545336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19940" y="18605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25743" y="1698752"/>
            <a:ext cx="567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02252" y="3552444"/>
            <a:ext cx="1545336" cy="271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43400" y="3657600"/>
            <a:ext cx="1353185" cy="0"/>
          </a:xfrm>
          <a:custGeom>
            <a:avLst/>
            <a:gdLst/>
            <a:ahLst/>
            <a:cxnLst/>
            <a:rect l="l" t="t" r="r" b="b"/>
            <a:pathLst>
              <a:path w="1353185">
                <a:moveTo>
                  <a:pt x="0" y="0"/>
                </a:moveTo>
                <a:lnTo>
                  <a:pt x="13527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19940" y="3613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02252" y="4162044"/>
            <a:ext cx="1545336" cy="271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43400" y="4267200"/>
            <a:ext cx="1353185" cy="0"/>
          </a:xfrm>
          <a:custGeom>
            <a:avLst/>
            <a:gdLst/>
            <a:ahLst/>
            <a:cxnLst/>
            <a:rect l="l" t="t" r="r" b="b"/>
            <a:pathLst>
              <a:path w="1353185">
                <a:moveTo>
                  <a:pt x="0" y="0"/>
                </a:moveTo>
                <a:lnTo>
                  <a:pt x="13527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19940" y="4222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02252" y="4695444"/>
            <a:ext cx="1545336" cy="271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19940" y="4756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024562" y="3452876"/>
            <a:ext cx="826769" cy="1532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190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T(n/2)</a:t>
            </a:r>
            <a:endParaRPr sz="24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02252" y="5457444"/>
            <a:ext cx="1545336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19940" y="5518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024562" y="5357876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62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24456"/>
                </a:solidFill>
              </a:rPr>
              <a:t>Merge </a:t>
            </a:r>
            <a:r>
              <a:rPr spc="-5" dirty="0">
                <a:solidFill>
                  <a:srgbClr val="424456"/>
                </a:solidFill>
              </a:rPr>
              <a:t>Sort </a:t>
            </a:r>
            <a:r>
              <a:rPr dirty="0">
                <a:solidFill>
                  <a:srgbClr val="424456"/>
                </a:solidFill>
              </a:rPr>
              <a:t>–</a:t>
            </a:r>
            <a:r>
              <a:rPr spc="-4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Recurrence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7677784" cy="20891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Describe a function recursively in </a:t>
            </a:r>
            <a:r>
              <a:rPr sz="2800" spc="-10" dirty="0">
                <a:latin typeface="Times New Roman"/>
                <a:cs typeface="Times New Roman"/>
              </a:rPr>
              <a:t>terms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itself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5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analyze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performance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recursive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38086"/>
              </a:buClr>
              <a:buFont typeface="Wingdings"/>
              <a:buChar char=""/>
            </a:pPr>
            <a:endParaRPr sz="41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20" dirty="0">
                <a:latin typeface="Times New Roman"/>
                <a:cs typeface="Times New Roman"/>
              </a:rPr>
              <a:t>merge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sort: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8440" y="4416044"/>
            <a:ext cx="778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sz="2400" i="1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n=1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1840" y="4346544"/>
            <a:ext cx="2186305" cy="1267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i="1" spc="-3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(1)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2T(n/2) +</a:t>
            </a:r>
            <a:r>
              <a:rPr sz="2800" i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i="1" spc="-3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8440" y="5208523"/>
            <a:ext cx="1212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otherwise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91460" y="4495802"/>
            <a:ext cx="335280" cy="1158875"/>
          </a:xfrm>
          <a:custGeom>
            <a:avLst/>
            <a:gdLst/>
            <a:ahLst/>
            <a:cxnLst/>
            <a:rect l="l" t="t" r="r" b="b"/>
            <a:pathLst>
              <a:path w="335280" h="1158875">
                <a:moveTo>
                  <a:pt x="335216" y="1158875"/>
                </a:moveTo>
                <a:lnTo>
                  <a:pt x="269973" y="1152289"/>
                </a:lnTo>
                <a:lnTo>
                  <a:pt x="216695" y="1134330"/>
                </a:lnTo>
                <a:lnTo>
                  <a:pt x="180773" y="1107691"/>
                </a:lnTo>
                <a:lnTo>
                  <a:pt x="167601" y="1075067"/>
                </a:lnTo>
                <a:lnTo>
                  <a:pt x="167601" y="663244"/>
                </a:lnTo>
                <a:lnTo>
                  <a:pt x="154431" y="630620"/>
                </a:lnTo>
                <a:lnTo>
                  <a:pt x="118514" y="603981"/>
                </a:lnTo>
                <a:lnTo>
                  <a:pt x="65240" y="586022"/>
                </a:lnTo>
                <a:lnTo>
                  <a:pt x="0" y="579437"/>
                </a:lnTo>
                <a:lnTo>
                  <a:pt x="65240" y="572852"/>
                </a:lnTo>
                <a:lnTo>
                  <a:pt x="118514" y="554893"/>
                </a:lnTo>
                <a:lnTo>
                  <a:pt x="154431" y="528254"/>
                </a:lnTo>
                <a:lnTo>
                  <a:pt x="167601" y="495630"/>
                </a:lnTo>
                <a:lnTo>
                  <a:pt x="167601" y="83807"/>
                </a:lnTo>
                <a:lnTo>
                  <a:pt x="180773" y="51183"/>
                </a:lnTo>
                <a:lnTo>
                  <a:pt x="216695" y="24544"/>
                </a:lnTo>
                <a:lnTo>
                  <a:pt x="269973" y="6585"/>
                </a:lnTo>
                <a:lnTo>
                  <a:pt x="335216" y="0"/>
                </a:lnTo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12151" y="4821428"/>
            <a:ext cx="946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</a:t>
            </a:r>
            <a:r>
              <a:rPr sz="2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231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How to solve </a:t>
            </a:r>
            <a:r>
              <a:rPr spc="20" dirty="0">
                <a:solidFill>
                  <a:srgbClr val="424456"/>
                </a:solidFill>
              </a:rPr>
              <a:t>for</a:t>
            </a:r>
            <a:r>
              <a:rPr spc="-17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T(n)?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3725672"/>
            <a:ext cx="7300595" cy="2367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9090"/>
              <a:buFont typeface="Wingdings"/>
              <a:buChar char=""/>
              <a:tabLst>
                <a:tab pos="332740" algn="l"/>
              </a:tabLst>
            </a:pPr>
            <a:r>
              <a:rPr sz="2200" spc="-20" dirty="0">
                <a:latin typeface="Times New Roman"/>
                <a:cs typeface="Times New Roman"/>
              </a:rPr>
              <a:t>Generally, </a:t>
            </a:r>
            <a:r>
              <a:rPr sz="2200" spc="-5" dirty="0">
                <a:latin typeface="Times New Roman"/>
                <a:cs typeface="Times New Roman"/>
              </a:rPr>
              <a:t>we will </a:t>
            </a:r>
            <a:r>
              <a:rPr sz="2200" spc="-10" dirty="0">
                <a:latin typeface="Times New Roman"/>
                <a:cs typeface="Times New Roman"/>
              </a:rPr>
              <a:t>assume 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 </a:t>
            </a:r>
            <a:r>
              <a:rPr sz="2200" spc="-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(1)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10" dirty="0">
                <a:latin typeface="Times New Roman"/>
                <a:cs typeface="Times New Roman"/>
              </a:rPr>
              <a:t>sufficiently small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8086"/>
              </a:buClr>
              <a:buFont typeface="Wingdings"/>
              <a:buChar char=""/>
            </a:pPr>
            <a:endParaRPr sz="30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9090"/>
              <a:buFont typeface="Wingdings"/>
              <a:buChar char=""/>
              <a:tabLst>
                <a:tab pos="33274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recurrence </a:t>
            </a:r>
            <a:r>
              <a:rPr sz="2200" dirty="0">
                <a:latin typeface="Times New Roman"/>
                <a:cs typeface="Times New Roman"/>
              </a:rPr>
              <a:t>above </a:t>
            </a: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rewritten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as:</a:t>
            </a:r>
            <a:endParaRPr sz="2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29"/>
              </a:spcBef>
            </a:pPr>
            <a:r>
              <a:rPr sz="26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T(n)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= 2 </a:t>
            </a:r>
            <a:r>
              <a:rPr sz="26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T(n/2) </a:t>
            </a:r>
            <a:r>
              <a:rPr sz="2600" i="1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600" i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750" i="1" spc="-30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600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9090"/>
              <a:buFont typeface="Wingdings"/>
              <a:buChar char=""/>
              <a:tabLst>
                <a:tab pos="332740" algn="l"/>
              </a:tabLst>
            </a:pPr>
            <a:r>
              <a:rPr sz="2200" spc="-5" dirty="0">
                <a:latin typeface="Times New Roman"/>
                <a:cs typeface="Times New Roman"/>
              </a:rPr>
              <a:t>How to solve this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recurrence?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0965" y="1901444"/>
            <a:ext cx="778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sz="2400" i="1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n=1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4365" y="1831944"/>
            <a:ext cx="2186305" cy="1267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i="1" spc="-3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(1)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2T(n/2) +</a:t>
            </a:r>
            <a:r>
              <a:rPr sz="2800" i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i="1" spc="-3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0965" y="2693923"/>
            <a:ext cx="1212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otherwise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33600" y="1966048"/>
            <a:ext cx="312420" cy="1043940"/>
          </a:xfrm>
          <a:custGeom>
            <a:avLst/>
            <a:gdLst/>
            <a:ahLst/>
            <a:cxnLst/>
            <a:rect l="l" t="t" r="r" b="b"/>
            <a:pathLst>
              <a:path w="312419" h="1043939">
                <a:moveTo>
                  <a:pt x="312293" y="1043635"/>
                </a:moveTo>
                <a:lnTo>
                  <a:pt x="251515" y="1037500"/>
                </a:lnTo>
                <a:lnTo>
                  <a:pt x="201882" y="1020768"/>
                </a:lnTo>
                <a:lnTo>
                  <a:pt x="168417" y="995950"/>
                </a:lnTo>
                <a:lnTo>
                  <a:pt x="156146" y="965555"/>
                </a:lnTo>
                <a:lnTo>
                  <a:pt x="156146" y="599884"/>
                </a:lnTo>
                <a:lnTo>
                  <a:pt x="143875" y="569496"/>
                </a:lnTo>
                <a:lnTo>
                  <a:pt x="110410" y="544682"/>
                </a:lnTo>
                <a:lnTo>
                  <a:pt x="60777" y="527952"/>
                </a:lnTo>
                <a:lnTo>
                  <a:pt x="0" y="521817"/>
                </a:lnTo>
                <a:lnTo>
                  <a:pt x="60777" y="515680"/>
                </a:lnTo>
                <a:lnTo>
                  <a:pt x="110410" y="498946"/>
                </a:lnTo>
                <a:lnTo>
                  <a:pt x="143875" y="474127"/>
                </a:lnTo>
                <a:lnTo>
                  <a:pt x="156146" y="443737"/>
                </a:lnTo>
                <a:lnTo>
                  <a:pt x="156146" y="78066"/>
                </a:lnTo>
                <a:lnTo>
                  <a:pt x="168417" y="47679"/>
                </a:lnTo>
                <a:lnTo>
                  <a:pt x="201882" y="22864"/>
                </a:lnTo>
                <a:lnTo>
                  <a:pt x="251515" y="6134"/>
                </a:lnTo>
                <a:lnTo>
                  <a:pt x="312293" y="0"/>
                </a:lnTo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4298" y="2306827"/>
            <a:ext cx="946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</a:t>
            </a:r>
            <a:r>
              <a:rPr sz="2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Solve Recurrence: </a:t>
            </a:r>
            <a:r>
              <a:rPr spc="-5" dirty="0"/>
              <a:t>T(n) </a:t>
            </a:r>
            <a:r>
              <a:rPr dirty="0"/>
              <a:t>= 2T </a:t>
            </a:r>
            <a:r>
              <a:rPr spc="-5" dirty="0"/>
              <a:t>(n/2) </a:t>
            </a:r>
            <a:r>
              <a:rPr dirty="0"/>
              <a:t>+</a:t>
            </a:r>
            <a:r>
              <a:rPr spc="-114" dirty="0"/>
              <a:t> </a:t>
            </a:r>
            <a:r>
              <a:rPr dirty="0"/>
              <a:t>Θ(n)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4613" y="177495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3764" y="2266188"/>
            <a:ext cx="941832" cy="64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5567" y="2286000"/>
            <a:ext cx="746125" cy="447675"/>
          </a:xfrm>
          <a:custGeom>
            <a:avLst/>
            <a:gdLst/>
            <a:ahLst/>
            <a:cxnLst/>
            <a:rect l="l" t="t" r="r" b="b"/>
            <a:pathLst>
              <a:path w="746125" h="447675">
                <a:moveTo>
                  <a:pt x="745832" y="0"/>
                </a:moveTo>
                <a:lnTo>
                  <a:pt x="0" y="44749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5567" y="2656179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69">
                <a:moveTo>
                  <a:pt x="88214" y="76225"/>
                </a:moveTo>
                <a:lnTo>
                  <a:pt x="0" y="77317"/>
                </a:lnTo>
                <a:lnTo>
                  <a:pt x="42468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8955" y="2269235"/>
            <a:ext cx="943355" cy="716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6200" y="2286000"/>
            <a:ext cx="746760" cy="522605"/>
          </a:xfrm>
          <a:custGeom>
            <a:avLst/>
            <a:gdLst/>
            <a:ahLst/>
            <a:cxnLst/>
            <a:rect l="l" t="t" r="r" b="b"/>
            <a:pathLst>
              <a:path w="746760" h="522605">
                <a:moveTo>
                  <a:pt x="0" y="0"/>
                </a:moveTo>
                <a:lnTo>
                  <a:pt x="746544" y="5225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4821" y="2728467"/>
            <a:ext cx="88265" cy="80645"/>
          </a:xfrm>
          <a:custGeom>
            <a:avLst/>
            <a:gdLst/>
            <a:ahLst/>
            <a:cxnLst/>
            <a:rect l="l" t="t" r="r" b="b"/>
            <a:pathLst>
              <a:path w="88264" h="80644">
                <a:moveTo>
                  <a:pt x="50990" y="0"/>
                </a:moveTo>
                <a:lnTo>
                  <a:pt x="87922" y="80111"/>
                </a:lnTo>
                <a:lnTo>
                  <a:pt x="0" y="7282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41689" y="28417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4075" y="28417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T(n/2)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Solve Recurrence: </a:t>
            </a:r>
            <a:r>
              <a:rPr spc="-5" dirty="0"/>
              <a:t>T(n) </a:t>
            </a:r>
            <a:r>
              <a:rPr dirty="0"/>
              <a:t>= 2T </a:t>
            </a:r>
            <a:r>
              <a:rPr spc="-5" dirty="0"/>
              <a:t>(n/2) </a:t>
            </a:r>
            <a:r>
              <a:rPr dirty="0"/>
              <a:t>+</a:t>
            </a:r>
            <a:r>
              <a:rPr spc="-114" dirty="0"/>
              <a:t> </a:t>
            </a:r>
            <a:r>
              <a:rPr dirty="0"/>
              <a:t>Θ(n)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4613" y="177495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3764" y="2266188"/>
            <a:ext cx="941832" cy="64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5567" y="2286000"/>
            <a:ext cx="746125" cy="447675"/>
          </a:xfrm>
          <a:custGeom>
            <a:avLst/>
            <a:gdLst/>
            <a:ahLst/>
            <a:cxnLst/>
            <a:rect l="l" t="t" r="r" b="b"/>
            <a:pathLst>
              <a:path w="746125" h="447675">
                <a:moveTo>
                  <a:pt x="745832" y="0"/>
                </a:moveTo>
                <a:lnTo>
                  <a:pt x="0" y="44749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5567" y="2656179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69">
                <a:moveTo>
                  <a:pt x="88214" y="76225"/>
                </a:moveTo>
                <a:lnTo>
                  <a:pt x="0" y="77317"/>
                </a:lnTo>
                <a:lnTo>
                  <a:pt x="42468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8955" y="2269235"/>
            <a:ext cx="943355" cy="716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6200" y="2286000"/>
            <a:ext cx="746760" cy="522605"/>
          </a:xfrm>
          <a:custGeom>
            <a:avLst/>
            <a:gdLst/>
            <a:ahLst/>
            <a:cxnLst/>
            <a:rect l="l" t="t" r="r" b="b"/>
            <a:pathLst>
              <a:path w="746760" h="522605">
                <a:moveTo>
                  <a:pt x="0" y="0"/>
                </a:moveTo>
                <a:lnTo>
                  <a:pt x="746544" y="5225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4821" y="2728467"/>
            <a:ext cx="88265" cy="80645"/>
          </a:xfrm>
          <a:custGeom>
            <a:avLst/>
            <a:gdLst/>
            <a:ahLst/>
            <a:cxnLst/>
            <a:rect l="l" t="t" r="r" b="b"/>
            <a:pathLst>
              <a:path w="88264" h="80644">
                <a:moveTo>
                  <a:pt x="50990" y="0"/>
                </a:moveTo>
                <a:lnTo>
                  <a:pt x="87922" y="80111"/>
                </a:lnTo>
                <a:lnTo>
                  <a:pt x="0" y="7282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24925" y="2841752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44039" y="3259835"/>
            <a:ext cx="790956" cy="716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95398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30" h="521335">
                <a:moveTo>
                  <a:pt x="595401" y="0"/>
                </a:moveTo>
                <a:lnTo>
                  <a:pt x="0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5398" y="3713950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4" h="83820">
                <a:moveTo>
                  <a:pt x="86613" y="66903"/>
                </a:moveTo>
                <a:lnTo>
                  <a:pt x="0" y="83629"/>
                </a:lnTo>
                <a:lnTo>
                  <a:pt x="28066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29555" y="3259835"/>
            <a:ext cx="790955" cy="716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76800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29" h="521335">
                <a:moveTo>
                  <a:pt x="0" y="0"/>
                </a:moveTo>
                <a:lnTo>
                  <a:pt x="595401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85587" y="3713950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5" h="83820">
                <a:moveTo>
                  <a:pt x="58547" y="0"/>
                </a:moveTo>
                <a:lnTo>
                  <a:pt x="86614" y="83629"/>
                </a:lnTo>
                <a:lnTo>
                  <a:pt x="0" y="66903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77640" y="3259835"/>
            <a:ext cx="714756" cy="716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28134" y="3276600"/>
            <a:ext cx="520065" cy="520065"/>
          </a:xfrm>
          <a:custGeom>
            <a:avLst/>
            <a:gdLst/>
            <a:ahLst/>
            <a:cxnLst/>
            <a:rect l="l" t="t" r="r" b="b"/>
            <a:pathLst>
              <a:path w="520064" h="520064">
                <a:moveTo>
                  <a:pt x="520064" y="0"/>
                </a:moveTo>
                <a:lnTo>
                  <a:pt x="0" y="5200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28134" y="37113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305" y="62865"/>
                </a:moveTo>
                <a:lnTo>
                  <a:pt x="0" y="85318"/>
                </a:lnTo>
                <a:lnTo>
                  <a:pt x="224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48355" y="3259835"/>
            <a:ext cx="685799" cy="716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3276600"/>
            <a:ext cx="490220" cy="520065"/>
          </a:xfrm>
          <a:custGeom>
            <a:avLst/>
            <a:gdLst/>
            <a:ahLst/>
            <a:cxnLst/>
            <a:rect l="l" t="t" r="r" b="b"/>
            <a:pathLst>
              <a:path w="490220" h="520064">
                <a:moveTo>
                  <a:pt x="0" y="0"/>
                </a:moveTo>
                <a:lnTo>
                  <a:pt x="489673" y="51967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00666" y="3710330"/>
            <a:ext cx="85090" cy="86360"/>
          </a:xfrm>
          <a:custGeom>
            <a:avLst/>
            <a:gdLst/>
            <a:ahLst/>
            <a:cxnLst/>
            <a:rect l="l" t="t" r="r" b="b"/>
            <a:pathLst>
              <a:path w="85089" h="86360">
                <a:moveTo>
                  <a:pt x="64706" y="0"/>
                </a:moveTo>
                <a:lnTo>
                  <a:pt x="84607" y="85940"/>
                </a:lnTo>
                <a:lnTo>
                  <a:pt x="0" y="6096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945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661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29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07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62018" y="2887640"/>
            <a:ext cx="77978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67200" y="2819400"/>
            <a:ext cx="91440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Θ(n/2)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59763" y="3037332"/>
            <a:ext cx="271272" cy="11643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95400" y="3048000"/>
            <a:ext cx="0" cy="972185"/>
          </a:xfrm>
          <a:custGeom>
            <a:avLst/>
            <a:gdLst/>
            <a:ahLst/>
            <a:cxnLst/>
            <a:rect l="l" t="t" r="r" b="b"/>
            <a:pathLst>
              <a:path h="972185">
                <a:moveTo>
                  <a:pt x="0" y="0"/>
                </a:moveTo>
                <a:lnTo>
                  <a:pt x="0" y="97174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50950" y="394354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60339" y="2983585"/>
            <a:ext cx="728980" cy="11271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" algn="ctr">
              <a:lnSpc>
                <a:spcPts val="272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2x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subprobs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17564" y="2884932"/>
            <a:ext cx="271271" cy="11643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53200" y="2895600"/>
            <a:ext cx="0" cy="972185"/>
          </a:xfrm>
          <a:custGeom>
            <a:avLst/>
            <a:gdLst/>
            <a:ahLst/>
            <a:cxnLst/>
            <a:rect l="l" t="t" r="r" b="b"/>
            <a:pathLst>
              <a:path h="972185">
                <a:moveTo>
                  <a:pt x="0" y="0"/>
                </a:moveTo>
                <a:lnTo>
                  <a:pt x="0" y="97174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8750" y="379114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608740" y="2869628"/>
            <a:ext cx="728980" cy="11334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72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each</a:t>
            </a:r>
            <a:r>
              <a:rPr sz="24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size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halved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66204" y="5774435"/>
            <a:ext cx="2069592" cy="545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1376" y="60106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5791200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0"/>
                </a:moveTo>
                <a:lnTo>
                  <a:pt x="1981200" y="0"/>
                </a:lnTo>
                <a:lnTo>
                  <a:pt x="1981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Solve Recurrence: </a:t>
            </a:r>
            <a:r>
              <a:rPr spc="-5" dirty="0"/>
              <a:t>T(n) </a:t>
            </a:r>
            <a:r>
              <a:rPr dirty="0"/>
              <a:t>= 2T </a:t>
            </a:r>
            <a:r>
              <a:rPr spc="-5" dirty="0"/>
              <a:t>(n/2) </a:t>
            </a:r>
            <a:r>
              <a:rPr dirty="0"/>
              <a:t>+</a:t>
            </a:r>
            <a:r>
              <a:rPr spc="-114" dirty="0"/>
              <a:t> </a:t>
            </a:r>
            <a:r>
              <a:rPr dirty="0"/>
              <a:t>Θ(n)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34613" y="177495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83764" y="2266188"/>
            <a:ext cx="941832" cy="6416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5567" y="2286000"/>
            <a:ext cx="746125" cy="447675"/>
          </a:xfrm>
          <a:custGeom>
            <a:avLst/>
            <a:gdLst/>
            <a:ahLst/>
            <a:cxnLst/>
            <a:rect l="l" t="t" r="r" b="b"/>
            <a:pathLst>
              <a:path w="746125" h="447675">
                <a:moveTo>
                  <a:pt x="745832" y="0"/>
                </a:moveTo>
                <a:lnTo>
                  <a:pt x="0" y="44749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5567" y="2656179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69">
                <a:moveTo>
                  <a:pt x="88214" y="76225"/>
                </a:moveTo>
                <a:lnTo>
                  <a:pt x="0" y="77317"/>
                </a:lnTo>
                <a:lnTo>
                  <a:pt x="42468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38955" y="2269235"/>
            <a:ext cx="943355" cy="7162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200" y="2286000"/>
            <a:ext cx="746760" cy="522605"/>
          </a:xfrm>
          <a:custGeom>
            <a:avLst/>
            <a:gdLst/>
            <a:ahLst/>
            <a:cxnLst/>
            <a:rect l="l" t="t" r="r" b="b"/>
            <a:pathLst>
              <a:path w="746760" h="522605">
                <a:moveTo>
                  <a:pt x="0" y="0"/>
                </a:moveTo>
                <a:lnTo>
                  <a:pt x="746544" y="5225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4821" y="2728467"/>
            <a:ext cx="88265" cy="80645"/>
          </a:xfrm>
          <a:custGeom>
            <a:avLst/>
            <a:gdLst/>
            <a:ahLst/>
            <a:cxnLst/>
            <a:rect l="l" t="t" r="r" b="b"/>
            <a:pathLst>
              <a:path w="88264" h="80644">
                <a:moveTo>
                  <a:pt x="50990" y="0"/>
                </a:moveTo>
                <a:lnTo>
                  <a:pt x="87922" y="80111"/>
                </a:lnTo>
                <a:lnTo>
                  <a:pt x="0" y="7282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24925" y="2841752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7312" y="2841752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44039" y="3259835"/>
            <a:ext cx="790956" cy="716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95398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30" h="521335">
                <a:moveTo>
                  <a:pt x="595401" y="0"/>
                </a:moveTo>
                <a:lnTo>
                  <a:pt x="0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95398" y="3713950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4" h="83820">
                <a:moveTo>
                  <a:pt x="86613" y="66903"/>
                </a:moveTo>
                <a:lnTo>
                  <a:pt x="0" y="83629"/>
                </a:lnTo>
                <a:lnTo>
                  <a:pt x="28066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29555" y="3259835"/>
            <a:ext cx="790955" cy="716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6800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29" h="521335">
                <a:moveTo>
                  <a:pt x="0" y="0"/>
                </a:moveTo>
                <a:lnTo>
                  <a:pt x="595401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85587" y="3713950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5" h="83820">
                <a:moveTo>
                  <a:pt x="58547" y="0"/>
                </a:moveTo>
                <a:lnTo>
                  <a:pt x="86614" y="83629"/>
                </a:lnTo>
                <a:lnTo>
                  <a:pt x="0" y="66903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7640" y="3259835"/>
            <a:ext cx="714756" cy="7162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28134" y="3276600"/>
            <a:ext cx="520065" cy="520065"/>
          </a:xfrm>
          <a:custGeom>
            <a:avLst/>
            <a:gdLst/>
            <a:ahLst/>
            <a:cxnLst/>
            <a:rect l="l" t="t" r="r" b="b"/>
            <a:pathLst>
              <a:path w="520064" h="520064">
                <a:moveTo>
                  <a:pt x="520064" y="0"/>
                </a:moveTo>
                <a:lnTo>
                  <a:pt x="0" y="5200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28134" y="37113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305" y="62865"/>
                </a:moveTo>
                <a:lnTo>
                  <a:pt x="0" y="85318"/>
                </a:lnTo>
                <a:lnTo>
                  <a:pt x="224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48355" y="3259835"/>
            <a:ext cx="685799" cy="7162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95600" y="3276600"/>
            <a:ext cx="490220" cy="520065"/>
          </a:xfrm>
          <a:custGeom>
            <a:avLst/>
            <a:gdLst/>
            <a:ahLst/>
            <a:cxnLst/>
            <a:rect l="l" t="t" r="r" b="b"/>
            <a:pathLst>
              <a:path w="490220" h="520064">
                <a:moveTo>
                  <a:pt x="0" y="0"/>
                </a:moveTo>
                <a:lnTo>
                  <a:pt x="489673" y="51967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00666" y="3710330"/>
            <a:ext cx="85090" cy="86360"/>
          </a:xfrm>
          <a:custGeom>
            <a:avLst/>
            <a:gdLst/>
            <a:ahLst/>
            <a:cxnLst/>
            <a:rect l="l" t="t" r="r" b="b"/>
            <a:pathLst>
              <a:path w="85089" h="86360">
                <a:moveTo>
                  <a:pt x="64706" y="0"/>
                </a:moveTo>
                <a:lnTo>
                  <a:pt x="84607" y="85940"/>
                </a:lnTo>
                <a:lnTo>
                  <a:pt x="0" y="6096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945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661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329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807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990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78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03603" y="4253484"/>
            <a:ext cx="438911" cy="3200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47800" y="4271670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19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99004" y="4248911"/>
            <a:ext cx="438912" cy="32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43200" y="4267200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19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69279" y="4250435"/>
            <a:ext cx="426720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65803" y="4248911"/>
            <a:ext cx="438912" cy="32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10000" y="4267200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20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13603" y="4248911"/>
            <a:ext cx="438912" cy="32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57800" y="4267200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20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21479" y="4250435"/>
            <a:ext cx="426720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672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54679" y="4250435"/>
            <a:ext cx="426719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004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59279" y="4250435"/>
            <a:ext cx="426719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050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372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860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944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432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326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81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516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00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800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288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898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386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470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958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042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530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614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102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186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67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96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48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173181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758626" y="5359400"/>
            <a:ext cx="989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r>
              <a:rPr sz="1800" spc="2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901626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511302" y="5359400"/>
            <a:ext cx="989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r>
              <a:rPr sz="1800" spc="2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654302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263978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54963" y="5686044"/>
            <a:ext cx="5605272" cy="2712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09459" y="5791200"/>
            <a:ext cx="5296535" cy="0"/>
          </a:xfrm>
          <a:custGeom>
            <a:avLst/>
            <a:gdLst/>
            <a:ahLst/>
            <a:cxnLst/>
            <a:rect l="l" t="t" r="r" b="b"/>
            <a:pathLst>
              <a:path w="5296535">
                <a:moveTo>
                  <a:pt x="0" y="0"/>
                </a:moveTo>
                <a:lnTo>
                  <a:pt x="5296281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229540" y="57467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49"/>
                </a:lnTo>
                <a:lnTo>
                  <a:pt x="0" y="88899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09462" y="57467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899"/>
                </a:moveTo>
                <a:lnTo>
                  <a:pt x="0" y="44449"/>
                </a:lnTo>
                <a:lnTo>
                  <a:pt x="7620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525786" y="573735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02563" y="1647444"/>
            <a:ext cx="271272" cy="43098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38198" y="1771459"/>
            <a:ext cx="0" cy="4001135"/>
          </a:xfrm>
          <a:custGeom>
            <a:avLst/>
            <a:gdLst/>
            <a:ahLst/>
            <a:cxnLst/>
            <a:rect l="l" t="t" r="r" b="b"/>
            <a:pathLst>
              <a:path h="4001135">
                <a:moveTo>
                  <a:pt x="0" y="0"/>
                </a:moveTo>
                <a:lnTo>
                  <a:pt x="0" y="400088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93750" y="569614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3741" y="1771459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0" y="76200"/>
                </a:moveTo>
                <a:lnTo>
                  <a:pt x="44462" y="0"/>
                </a:lnTo>
                <a:lnTo>
                  <a:pt x="88900" y="76212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360340" y="3208401"/>
            <a:ext cx="363220" cy="8388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gn)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302252" y="1952244"/>
            <a:ext cx="3907536" cy="2712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43400" y="2057400"/>
            <a:ext cx="3715385" cy="0"/>
          </a:xfrm>
          <a:custGeom>
            <a:avLst/>
            <a:gdLst/>
            <a:ahLst/>
            <a:cxnLst/>
            <a:rect l="l" t="t" r="r" b="b"/>
            <a:pathLst>
              <a:path w="3715384">
                <a:moveTo>
                  <a:pt x="0" y="0"/>
                </a:moveTo>
                <a:lnTo>
                  <a:pt x="3714940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982140" y="20129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140452" y="3019044"/>
            <a:ext cx="3069336" cy="2712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181600" y="3124200"/>
            <a:ext cx="2877185" cy="0"/>
          </a:xfrm>
          <a:custGeom>
            <a:avLst/>
            <a:gdLst/>
            <a:ahLst/>
            <a:cxnLst/>
            <a:rect l="l" t="t" r="r" b="b"/>
            <a:pathLst>
              <a:path w="2877184">
                <a:moveTo>
                  <a:pt x="0" y="0"/>
                </a:moveTo>
                <a:lnTo>
                  <a:pt x="2876740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82140" y="3079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12052" y="5381244"/>
            <a:ext cx="1699259" cy="2712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553200" y="5486400"/>
            <a:ext cx="1505585" cy="0"/>
          </a:xfrm>
          <a:custGeom>
            <a:avLst/>
            <a:gdLst/>
            <a:ahLst/>
            <a:cxnLst/>
            <a:rect l="l" t="t" r="r" b="b"/>
            <a:pathLst>
              <a:path w="1505584">
                <a:moveTo>
                  <a:pt x="0" y="0"/>
                </a:moveTo>
                <a:lnTo>
                  <a:pt x="1505140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982140" y="54419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8159013" y="177495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159013" y="291795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873425" y="5283200"/>
            <a:ext cx="288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9450" algn="l"/>
                <a:tab pos="2298065" algn="l"/>
              </a:tabLst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	</a:t>
            </a:r>
            <a:r>
              <a:rPr sz="1800" spc="-4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	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010400" y="5813552"/>
            <a:ext cx="1981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Total:</a:t>
            </a:r>
            <a:r>
              <a:rPr sz="24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Θ(nlgn)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3864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Course</a:t>
            </a:r>
            <a:r>
              <a:rPr spc="-6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6114415" cy="4437753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Learn </a:t>
            </a:r>
            <a:r>
              <a:rPr sz="2800" spc="-5" dirty="0">
                <a:latin typeface="Times New Roman"/>
                <a:cs typeface="Times New Roman"/>
              </a:rPr>
              <a:t>basic </a:t>
            </a:r>
            <a:r>
              <a:rPr sz="2800" spc="-5" dirty="0" smtClean="0">
                <a:latin typeface="Times New Roman"/>
                <a:cs typeface="Times New Roman"/>
              </a:rPr>
              <a:t>algorithms</a:t>
            </a:r>
            <a:endParaRPr sz="2800" dirty="0" smtClean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 smtClean="0">
                <a:latin typeface="Times New Roman"/>
                <a:cs typeface="Times New Roman"/>
              </a:rPr>
              <a:t>Gain </a:t>
            </a:r>
            <a:r>
              <a:rPr sz="2800" dirty="0" smtClean="0">
                <a:latin typeface="Times New Roman"/>
                <a:cs typeface="Times New Roman"/>
              </a:rPr>
              <a:t>skills </a:t>
            </a:r>
            <a:r>
              <a:rPr sz="2800" spc="-5" dirty="0" smtClean="0">
                <a:latin typeface="Times New Roman"/>
                <a:cs typeface="Times New Roman"/>
              </a:rPr>
              <a:t>to design new</a:t>
            </a:r>
            <a:r>
              <a:rPr sz="2800" spc="-45" dirty="0" smtClean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algorithms</a:t>
            </a:r>
            <a:endParaRPr sz="28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Focus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efficient</a:t>
            </a:r>
            <a:r>
              <a:rPr sz="28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38086"/>
              </a:buClr>
              <a:buFont typeface="Wingdings"/>
              <a:buChar char=""/>
            </a:pPr>
            <a:endParaRPr sz="35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Design algorithms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Wingdings"/>
              <a:buChar char=""/>
              <a:tabLst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fast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68750"/>
              <a:buFont typeface="Wingdings"/>
              <a:buChar char="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 as </a:t>
            </a:r>
            <a:r>
              <a:rPr sz="2400" dirty="0">
                <a:latin typeface="Times New Roman"/>
                <a:cs typeface="Times New Roman"/>
              </a:rPr>
              <a:t>little </a:t>
            </a:r>
            <a:r>
              <a:rPr sz="2400" spc="-10" dirty="0">
                <a:latin typeface="Times New Roman"/>
                <a:cs typeface="Times New Roman"/>
              </a:rPr>
              <a:t>memory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possible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68750"/>
              <a:buFont typeface="Wingdings"/>
              <a:buChar char=""/>
              <a:tabLst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357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24456"/>
                </a:solidFill>
              </a:rPr>
              <a:t>Merge </a:t>
            </a:r>
            <a:r>
              <a:rPr spc="-5" dirty="0">
                <a:solidFill>
                  <a:srgbClr val="424456"/>
                </a:solidFill>
              </a:rPr>
              <a:t>Sort</a:t>
            </a:r>
            <a:r>
              <a:rPr spc="-5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69"/>
            <a:ext cx="3782695" cy="238633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Recurrence: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15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2T(n/2)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4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Θ(n)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Times New Roman"/>
              <a:cs typeface="Times New Roman"/>
            </a:endParaRPr>
          </a:p>
          <a:p>
            <a:pPr marL="515620" indent="-45720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514984" algn="l"/>
                <a:tab pos="515620" algn="l"/>
              </a:tabLst>
            </a:pPr>
            <a:r>
              <a:rPr sz="2800" dirty="0">
                <a:latin typeface="Times New Roman"/>
                <a:cs typeface="Times New Roman"/>
              </a:rPr>
              <a:t>Solution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recurrence: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Θ(nlgn)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miftyisbored.com/wp-content/uploads/2015/01/Merge-sort-analys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47" y="-96982"/>
            <a:ext cx="9149292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34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8397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Conclusions: </a:t>
            </a:r>
            <a:r>
              <a:rPr spc="-5" dirty="0"/>
              <a:t>Insertion Sort </a:t>
            </a:r>
            <a:r>
              <a:rPr spc="-5" dirty="0">
                <a:solidFill>
                  <a:srgbClr val="424456"/>
                </a:solidFill>
              </a:rPr>
              <a:t>vs. </a:t>
            </a:r>
            <a:r>
              <a:rPr spc="-15" dirty="0"/>
              <a:t>Merge</a:t>
            </a:r>
            <a:r>
              <a:rPr spc="35" dirty="0"/>
              <a:t> </a:t>
            </a:r>
            <a:r>
              <a:rPr spc="-5"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27144"/>
            <a:ext cx="7874000" cy="47698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indent="-290195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5932"/>
              <a:buFont typeface="Wingdings"/>
              <a:buChar char=""/>
              <a:tabLst>
                <a:tab pos="290195" algn="l"/>
              </a:tabLst>
            </a:pPr>
            <a:r>
              <a:rPr sz="2950" i="1" spc="-20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(nlgn) </a:t>
            </a:r>
            <a:r>
              <a:rPr sz="2800" spc="-5" dirty="0">
                <a:latin typeface="Times New Roman"/>
                <a:cs typeface="Times New Roman"/>
              </a:rPr>
              <a:t>grows more slowly than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950" i="1" spc="-2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(n</a:t>
            </a:r>
            <a:r>
              <a:rPr sz="2775" i="1" spc="-3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i="1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lang="en-US" sz="2800" i="1" spc="-25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290195" indent="-290195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5932"/>
              <a:buFont typeface="Wingdings"/>
              <a:buChar char=""/>
              <a:tabLst>
                <a:tab pos="290195" algn="l"/>
              </a:tabLst>
            </a:pPr>
            <a:endParaRPr lang="en-US" sz="2800" i="1" spc="-25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290195" indent="-290195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5932"/>
              <a:buFont typeface="Wingdings"/>
              <a:buChar char=""/>
              <a:tabLst>
                <a:tab pos="290195" algn="l"/>
              </a:tabLst>
            </a:pPr>
            <a:r>
              <a:rPr lang="en-US" sz="2800" i="1" spc="-25" dirty="0" smtClean="0">
                <a:latin typeface="Times New Roman"/>
                <a:cs typeface="Times New Roman"/>
              </a:rPr>
              <a:t>E.g. n=1,000 &gt; Merge sort = 1000*log(1000)= 9,965 | Insertion Sort = 1000*1000=1,000,000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332105" marR="638175" indent="-319405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Therefore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Merge-Sort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beats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the  worst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case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290195" indent="-277495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290195" algn="l"/>
              </a:tabLst>
            </a:pP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practice,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Merge-Sort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beats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n&gt;30</a:t>
            </a:r>
            <a:endParaRPr sz="2800" dirty="0">
              <a:latin typeface="Times New Roman"/>
              <a:cs typeface="Times New Roman"/>
            </a:endParaRPr>
          </a:p>
          <a:p>
            <a:pPr marL="108585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7452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Outline </a:t>
            </a:r>
            <a:r>
              <a:rPr dirty="0">
                <a:solidFill>
                  <a:srgbClr val="424456"/>
                </a:solidFill>
              </a:rPr>
              <a:t>of </a:t>
            </a:r>
            <a:r>
              <a:rPr spc="-5" dirty="0">
                <a:solidFill>
                  <a:srgbClr val="424456"/>
                </a:solidFill>
              </a:rPr>
              <a:t>Lecture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dirty="0">
                <a:solidFill>
                  <a:srgbClr val="424456"/>
                </a:solidFill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69"/>
            <a:ext cx="6292215" cy="3786504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Study </a:t>
            </a:r>
            <a:r>
              <a:rPr sz="2800" spc="-5" dirty="0">
                <a:latin typeface="Times New Roman"/>
                <a:cs typeface="Times New Roman"/>
              </a:rPr>
              <a:t>two </a:t>
            </a:r>
            <a:r>
              <a:rPr sz="2800" dirty="0">
                <a:latin typeface="Times New Roman"/>
                <a:cs typeface="Times New Roman"/>
              </a:rPr>
              <a:t>sorting </a:t>
            </a:r>
            <a:r>
              <a:rPr sz="2800" spc="-5" dirty="0">
                <a:latin typeface="Times New Roman"/>
                <a:cs typeface="Times New Roman"/>
              </a:rPr>
              <a:t>algorithms </a:t>
            </a:r>
            <a:r>
              <a:rPr sz="2800" spc="-10" dirty="0">
                <a:latin typeface="Times New Roman"/>
                <a:cs typeface="Times New Roman"/>
              </a:rPr>
              <a:t>as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examples</a:t>
            </a:r>
            <a:endParaRPr sz="28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Insertion </a:t>
            </a:r>
            <a:r>
              <a:rPr sz="2400" dirty="0">
                <a:latin typeface="Times New Roman"/>
                <a:cs typeface="Times New Roman"/>
              </a:rPr>
              <a:t>sort: </a:t>
            </a:r>
            <a:r>
              <a:rPr sz="2400" i="1" spc="-10" dirty="0">
                <a:latin typeface="Times New Roman"/>
                <a:cs typeface="Times New Roman"/>
              </a:rPr>
              <a:t>Incremental</a:t>
            </a:r>
            <a:r>
              <a:rPr sz="2400" i="1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10" dirty="0">
                <a:latin typeface="Times New Roman"/>
                <a:cs typeface="Times New Roman"/>
              </a:rPr>
              <a:t>Merge </a:t>
            </a:r>
            <a:r>
              <a:rPr sz="2400" spc="-5" dirty="0">
                <a:latin typeface="Times New Roman"/>
                <a:cs typeface="Times New Roman"/>
              </a:rPr>
              <a:t>sort: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Divide-and-conquer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53548A"/>
              </a:buClr>
              <a:buFont typeface="Arial"/>
              <a:buChar char=""/>
            </a:pPr>
            <a:endParaRPr sz="2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53548A"/>
              </a:buClr>
              <a:buFont typeface="Arial"/>
              <a:buChar char=""/>
            </a:pPr>
            <a:endParaRPr sz="2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225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Introduction </a:t>
            </a:r>
            <a:r>
              <a:rPr sz="2800" spc="-5" dirty="0">
                <a:latin typeface="Times New Roman"/>
                <a:cs typeface="Times New Roman"/>
              </a:rPr>
              <a:t>to runtime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analysis</a:t>
            </a:r>
            <a:endParaRPr sz="28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Best vs. worst vs. </a:t>
            </a:r>
            <a:r>
              <a:rPr sz="2400" dirty="0">
                <a:latin typeface="Times New Roman"/>
                <a:cs typeface="Times New Roman"/>
              </a:rPr>
              <a:t>average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case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Asymptotic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033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Sorting</a:t>
            </a:r>
            <a:r>
              <a:rPr spc="-6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76887"/>
            <a:ext cx="7092315" cy="412292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Input</a:t>
            </a:r>
            <a:r>
              <a:rPr sz="2800" dirty="0">
                <a:solidFill>
                  <a:srgbClr val="438086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Sequence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numbers</a:t>
            </a:r>
            <a:endParaRPr sz="2800" dirty="0">
              <a:latin typeface="Times New Roman"/>
              <a:cs typeface="Times New Roman"/>
            </a:endParaRPr>
          </a:p>
          <a:p>
            <a:pPr marL="2755900">
              <a:lnSpc>
                <a:spcPct val="100000"/>
              </a:lnSpc>
              <a:spcBef>
                <a:spcPts val="685"/>
              </a:spcBef>
            </a:pPr>
            <a:r>
              <a:rPr sz="3600" spc="-5" dirty="0">
                <a:solidFill>
                  <a:srgbClr val="0000FF"/>
                </a:solidFill>
                <a:latin typeface="Symbol"/>
                <a:cs typeface="Symbol"/>
              </a:rPr>
              <a:t></a:t>
            </a:r>
            <a:r>
              <a:rPr sz="3600" spc="-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6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3600" spc="-5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36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6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3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,…,</a:t>
            </a:r>
            <a:r>
              <a:rPr lang="en-US" sz="3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600" spc="-7" baseline="-208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00FF"/>
                </a:solidFill>
                <a:latin typeface="Symbol"/>
                <a:cs typeface="Symbol"/>
              </a:rPr>
              <a:t></a:t>
            </a:r>
            <a:endParaRPr sz="3600" dirty="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4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Output</a:t>
            </a:r>
            <a:r>
              <a:rPr sz="2800" spc="-5" dirty="0">
                <a:solidFill>
                  <a:srgbClr val="438086"/>
                </a:solidFill>
                <a:latin typeface="Times New Roman"/>
                <a:cs typeface="Times New Roman"/>
              </a:rPr>
              <a:t>: </a:t>
            </a:r>
            <a:r>
              <a:rPr sz="2800" spc="-5" dirty="0" smtClean="0">
                <a:latin typeface="Times New Roman"/>
                <a:cs typeface="Times New Roman"/>
              </a:rPr>
              <a:t>A</a:t>
            </a:r>
            <a:r>
              <a:rPr lang="en-US" sz="2800" spc="-5" dirty="0" smtClean="0">
                <a:latin typeface="Times New Roman"/>
                <a:cs typeface="Times New Roman"/>
              </a:rPr>
              <a:t> sorted</a:t>
            </a:r>
            <a:r>
              <a:rPr sz="2800" spc="-335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list</a:t>
            </a:r>
            <a:endParaRPr sz="2800" dirty="0">
              <a:latin typeface="Times New Roman"/>
              <a:cs typeface="Times New Roman"/>
            </a:endParaRPr>
          </a:p>
          <a:p>
            <a:pPr marL="2755900">
              <a:lnSpc>
                <a:spcPct val="100000"/>
              </a:lnSpc>
              <a:spcBef>
                <a:spcPts val="690"/>
              </a:spcBef>
            </a:pPr>
            <a:r>
              <a:rPr sz="3600" spc="-5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3600" spc="-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36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Symbol"/>
                <a:cs typeface="Symbol"/>
              </a:rPr>
              <a:t></a:t>
            </a:r>
            <a:r>
              <a:rPr sz="2800" spc="-1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3600" spc="-20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(1),</a:t>
            </a:r>
            <a:r>
              <a:rPr sz="2800" spc="-1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(2),…,</a:t>
            </a:r>
            <a:r>
              <a:rPr sz="2800" spc="-1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3600" spc="-2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r>
              <a:rPr sz="2800" dirty="0">
                <a:solidFill>
                  <a:srgbClr val="0000FF"/>
                </a:solidFill>
                <a:latin typeface="Symbol"/>
                <a:cs typeface="Symbol"/>
              </a:rPr>
              <a:t></a:t>
            </a:r>
            <a:endParaRPr sz="2800" dirty="0">
              <a:latin typeface="Symbol"/>
              <a:cs typeface="Symbol"/>
            </a:endParaRPr>
          </a:p>
          <a:p>
            <a:pPr marL="1219200">
              <a:lnSpc>
                <a:spcPct val="100000"/>
              </a:lnSpc>
              <a:spcBef>
                <a:spcPts val="715"/>
              </a:spcBef>
            </a:pPr>
            <a:r>
              <a:rPr sz="2800" spc="-5" dirty="0">
                <a:latin typeface="Times New Roman"/>
                <a:cs typeface="Times New Roman"/>
              </a:rPr>
              <a:t>such </a:t>
            </a:r>
            <a:r>
              <a:rPr sz="2800" spc="-10" dirty="0">
                <a:latin typeface="Times New Roman"/>
                <a:cs typeface="Times New Roman"/>
              </a:rPr>
              <a:t>that</a:t>
            </a:r>
            <a:endParaRPr sz="2800" dirty="0">
              <a:latin typeface="Times New Roman"/>
              <a:cs typeface="Times New Roman"/>
            </a:endParaRPr>
          </a:p>
          <a:p>
            <a:pPr marL="2755900">
              <a:lnSpc>
                <a:spcPct val="100000"/>
              </a:lnSpc>
              <a:spcBef>
                <a:spcPts val="1375"/>
              </a:spcBef>
            </a:pPr>
            <a:r>
              <a:rPr sz="5400" baseline="10802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600" baseline="-4629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1850" dirty="0">
                <a:solidFill>
                  <a:srgbClr val="0000FF"/>
                </a:solidFill>
                <a:latin typeface="Times New Roman"/>
                <a:cs typeface="Times New Roman"/>
              </a:rPr>
              <a:t>(1)</a:t>
            </a:r>
            <a:r>
              <a:rPr sz="5400" baseline="10802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5400" baseline="10802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600" baseline="-4629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1850" dirty="0">
                <a:solidFill>
                  <a:srgbClr val="0000FF"/>
                </a:solidFill>
                <a:latin typeface="Times New Roman"/>
                <a:cs typeface="Times New Roman"/>
              </a:rPr>
              <a:t>(2) </a:t>
            </a:r>
            <a:r>
              <a:rPr sz="5400" baseline="10802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5400" baseline="10802" dirty="0">
                <a:solidFill>
                  <a:srgbClr val="0000FF"/>
                </a:solidFill>
                <a:latin typeface="Times New Roman"/>
                <a:cs typeface="Times New Roman"/>
              </a:rPr>
              <a:t> … </a:t>
            </a:r>
            <a:r>
              <a:rPr sz="5400" baseline="10802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5400" spc="-390" baseline="1080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5400" baseline="10802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600" baseline="-4629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185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18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304800"/>
            <a:ext cx="2804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24456"/>
                </a:solidFill>
              </a:rPr>
              <a:t>Insertion</a:t>
            </a:r>
            <a:r>
              <a:rPr sz="4000" spc="-70" dirty="0">
                <a:solidFill>
                  <a:srgbClr val="424456"/>
                </a:solidFill>
              </a:rPr>
              <a:t> </a:t>
            </a:r>
            <a:r>
              <a:rPr sz="4000" spc="-5" dirty="0">
                <a:solidFill>
                  <a:srgbClr val="424456"/>
                </a:solidFill>
              </a:rPr>
              <a:t>Sort</a:t>
            </a:r>
            <a:endParaRPr sz="4000" dirty="0"/>
          </a:p>
        </p:txBody>
      </p:sp>
      <p:sp>
        <p:nvSpPr>
          <p:cNvPr id="3" name="Metin kutusu 2"/>
          <p:cNvSpPr txBox="1"/>
          <p:nvPr/>
        </p:nvSpPr>
        <p:spPr>
          <a:xfrm>
            <a:off x="457200" y="1524000"/>
            <a:ext cx="8229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 is an incremental algorithm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incremental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given a sequence of input, and ﬁnds a sequence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that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incrementally while adapting to the changes in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computation, is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feature which, whenever a piece of data changes, attempts to save time by only </a:t>
            </a:r>
            <a:r>
              <a:rPr lang="en-US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recomputing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outputs which depend on the changed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683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Insertion Sort: Basic</a:t>
            </a:r>
            <a:r>
              <a:rPr spc="-1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Idea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4319905" cy="105918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Assume </a:t>
            </a:r>
            <a:r>
              <a:rPr sz="2800" dirty="0">
                <a:latin typeface="Times New Roman"/>
                <a:cs typeface="Times New Roman"/>
              </a:rPr>
              <a:t>input </a:t>
            </a:r>
            <a:r>
              <a:rPr sz="2800" spc="-5" dirty="0">
                <a:latin typeface="Times New Roman"/>
                <a:cs typeface="Times New Roman"/>
              </a:rPr>
              <a:t>array:</a:t>
            </a:r>
            <a:r>
              <a:rPr sz="2800" spc="-2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A[1..n]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Iterate j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2 to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1200" y="3429000"/>
            <a:ext cx="2819400" cy="304800"/>
          </a:xfrm>
          <a:custGeom>
            <a:avLst/>
            <a:gdLst/>
            <a:ahLst/>
            <a:cxnLst/>
            <a:rect l="l" t="t" r="r" b="b"/>
            <a:pathLst>
              <a:path w="2819400" h="304800">
                <a:moveTo>
                  <a:pt x="0" y="0"/>
                </a:moveTo>
                <a:lnTo>
                  <a:pt x="2819400" y="0"/>
                </a:lnTo>
                <a:lnTo>
                  <a:pt x="2819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200" y="3429000"/>
            <a:ext cx="2819400" cy="304800"/>
          </a:xfrm>
          <a:custGeom>
            <a:avLst/>
            <a:gdLst/>
            <a:ahLst/>
            <a:cxnLst/>
            <a:rect l="l" t="t" r="r" b="b"/>
            <a:pathLst>
              <a:path w="2819400" h="304800">
                <a:moveTo>
                  <a:pt x="0" y="0"/>
                </a:moveTo>
                <a:lnTo>
                  <a:pt x="2819400" y="0"/>
                </a:lnTo>
                <a:lnTo>
                  <a:pt x="2819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0600" y="34290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0"/>
                </a:lnTo>
                <a:lnTo>
                  <a:pt x="457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DBB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0600" y="34290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0"/>
                </a:lnTo>
                <a:lnTo>
                  <a:pt x="457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7800" y="3429000"/>
            <a:ext cx="2133600" cy="304800"/>
          </a:xfrm>
          <a:custGeom>
            <a:avLst/>
            <a:gdLst/>
            <a:ahLst/>
            <a:cxnLst/>
            <a:rect l="l" t="t" r="r" b="b"/>
            <a:pathLst>
              <a:path w="2133600" h="304800">
                <a:moveTo>
                  <a:pt x="0" y="0"/>
                </a:moveTo>
                <a:lnTo>
                  <a:pt x="2133600" y="0"/>
                </a:lnTo>
                <a:lnTo>
                  <a:pt x="2133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57800" y="3429000"/>
            <a:ext cx="2133600" cy="304800"/>
          </a:xfrm>
          <a:custGeom>
            <a:avLst/>
            <a:gdLst/>
            <a:ahLst/>
            <a:cxnLst/>
            <a:rect l="l" t="t" r="r" b="b"/>
            <a:pathLst>
              <a:path w="2133600" h="304800">
                <a:moveTo>
                  <a:pt x="0" y="0"/>
                </a:moveTo>
                <a:lnTo>
                  <a:pt x="2133600" y="0"/>
                </a:lnTo>
                <a:lnTo>
                  <a:pt x="2133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69243" y="2917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880" y="2841752"/>
            <a:ext cx="1741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already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45564" y="3171444"/>
            <a:ext cx="3090672" cy="271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00059" y="3276600"/>
            <a:ext cx="2781935" cy="0"/>
          </a:xfrm>
          <a:custGeom>
            <a:avLst/>
            <a:gdLst/>
            <a:ahLst/>
            <a:cxnLst/>
            <a:rect l="l" t="t" r="r" b="b"/>
            <a:pathLst>
              <a:path w="2781935">
                <a:moveTo>
                  <a:pt x="0" y="0"/>
                </a:moveTo>
                <a:lnTo>
                  <a:pt x="27816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05540" y="3232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00059" y="3232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73691" y="5051552"/>
            <a:ext cx="4277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after</a:t>
            </a:r>
            <a:endParaRPr sz="24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tabLst>
                <a:tab pos="1026160" algn="l"/>
                <a:tab pos="426466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iter</a:t>
            </a:r>
            <a:r>
              <a:rPr sz="2400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	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53548A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966658" y="5243258"/>
          <a:ext cx="54102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BB6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3366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366FF"/>
                      </a:solidFill>
                      <a:prstDash val="solid"/>
                    </a:lnL>
                    <a:lnR w="38100">
                      <a:solidFill>
                        <a:srgbClr val="3366FF"/>
                      </a:solidFill>
                      <a:prstDash val="solid"/>
                    </a:lnR>
                    <a:lnT w="38100">
                      <a:solidFill>
                        <a:srgbClr val="3366FF"/>
                      </a:solidFill>
                      <a:prstDash val="solid"/>
                    </a:lnT>
                    <a:lnB w="38100">
                      <a:solidFill>
                        <a:srgbClr val="3366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3307079" y="3630167"/>
            <a:ext cx="1754124" cy="640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01667" y="3953255"/>
            <a:ext cx="79248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82962" y="3733800"/>
            <a:ext cx="1534160" cy="457200"/>
          </a:xfrm>
          <a:custGeom>
            <a:avLst/>
            <a:gdLst/>
            <a:ahLst/>
            <a:cxnLst/>
            <a:rect l="l" t="t" r="r" b="b"/>
            <a:pathLst>
              <a:path w="1534160" h="457200">
                <a:moveTo>
                  <a:pt x="1533537" y="0"/>
                </a:moveTo>
                <a:lnTo>
                  <a:pt x="1495785" y="37708"/>
                </a:lnTo>
                <a:lnTo>
                  <a:pt x="1458000" y="75188"/>
                </a:lnTo>
                <a:lnTo>
                  <a:pt x="1420150" y="112211"/>
                </a:lnTo>
                <a:lnTo>
                  <a:pt x="1382201" y="148548"/>
                </a:lnTo>
                <a:lnTo>
                  <a:pt x="1344122" y="183971"/>
                </a:lnTo>
                <a:lnTo>
                  <a:pt x="1305879" y="218250"/>
                </a:lnTo>
                <a:lnTo>
                  <a:pt x="1267440" y="251158"/>
                </a:lnTo>
                <a:lnTo>
                  <a:pt x="1228772" y="282465"/>
                </a:lnTo>
                <a:lnTo>
                  <a:pt x="1189843" y="311943"/>
                </a:lnTo>
                <a:lnTo>
                  <a:pt x="1150621" y="339363"/>
                </a:lnTo>
                <a:lnTo>
                  <a:pt x="1111071" y="364497"/>
                </a:lnTo>
                <a:lnTo>
                  <a:pt x="1071162" y="387115"/>
                </a:lnTo>
                <a:lnTo>
                  <a:pt x="1030861" y="406990"/>
                </a:lnTo>
                <a:lnTo>
                  <a:pt x="990136" y="423892"/>
                </a:lnTo>
                <a:lnTo>
                  <a:pt x="948954" y="437592"/>
                </a:lnTo>
                <a:lnTo>
                  <a:pt x="907282" y="447863"/>
                </a:lnTo>
                <a:lnTo>
                  <a:pt x="865087" y="454475"/>
                </a:lnTo>
                <a:lnTo>
                  <a:pt x="822337" y="457200"/>
                </a:lnTo>
                <a:lnTo>
                  <a:pt x="783480" y="454920"/>
                </a:lnTo>
                <a:lnTo>
                  <a:pt x="740851" y="447249"/>
                </a:lnTo>
                <a:lnTo>
                  <a:pt x="695029" y="434750"/>
                </a:lnTo>
                <a:lnTo>
                  <a:pt x="646593" y="417985"/>
                </a:lnTo>
                <a:lnTo>
                  <a:pt x="596122" y="397516"/>
                </a:lnTo>
                <a:lnTo>
                  <a:pt x="544195" y="373906"/>
                </a:lnTo>
                <a:lnTo>
                  <a:pt x="491390" y="347719"/>
                </a:lnTo>
                <a:lnTo>
                  <a:pt x="438287" y="319515"/>
                </a:lnTo>
                <a:lnTo>
                  <a:pt x="385464" y="289858"/>
                </a:lnTo>
                <a:lnTo>
                  <a:pt x="333500" y="259311"/>
                </a:lnTo>
                <a:lnTo>
                  <a:pt x="282974" y="228436"/>
                </a:lnTo>
                <a:lnTo>
                  <a:pt x="234465" y="197795"/>
                </a:lnTo>
                <a:lnTo>
                  <a:pt x="188552" y="167951"/>
                </a:lnTo>
                <a:lnTo>
                  <a:pt x="145813" y="139468"/>
                </a:lnTo>
                <a:lnTo>
                  <a:pt x="106828" y="112906"/>
                </a:lnTo>
                <a:lnTo>
                  <a:pt x="72175" y="88829"/>
                </a:lnTo>
                <a:lnTo>
                  <a:pt x="18182" y="50381"/>
                </a:lnTo>
                <a:lnTo>
                  <a:pt x="0" y="37134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82873" y="3770871"/>
            <a:ext cx="130175" cy="119380"/>
          </a:xfrm>
          <a:custGeom>
            <a:avLst/>
            <a:gdLst/>
            <a:ahLst/>
            <a:cxnLst/>
            <a:rect l="l" t="t" r="r" b="b"/>
            <a:pathLst>
              <a:path w="130175" h="119379">
                <a:moveTo>
                  <a:pt x="54101" y="119037"/>
                </a:moveTo>
                <a:lnTo>
                  <a:pt x="0" y="0"/>
                </a:lnTo>
                <a:lnTo>
                  <a:pt x="129641" y="16954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09970" y="3298952"/>
            <a:ext cx="4609465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iter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1847214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insert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into sorted</a:t>
            </a:r>
            <a:r>
              <a:rPr sz="2400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  <a:p>
            <a:pPr marR="468630" algn="r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55645" y="5661152"/>
            <a:ext cx="1897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subarray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45564" y="5609844"/>
            <a:ext cx="3547872" cy="2712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62740" y="56705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49"/>
                </a:lnTo>
                <a:lnTo>
                  <a:pt x="0" y="8889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00059" y="56705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899"/>
                </a:moveTo>
                <a:lnTo>
                  <a:pt x="0" y="44449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2239</Words>
  <Application>Microsoft Office PowerPoint</Application>
  <PresentationFormat>Ekran Gösterisi (4:3)</PresentationFormat>
  <Paragraphs>842</Paragraphs>
  <Slides>52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52</vt:i4>
      </vt:variant>
    </vt:vector>
  </HeadingPairs>
  <TitlesOfParts>
    <vt:vector size="60" baseType="lpstr">
      <vt:lpstr>Arial</vt:lpstr>
      <vt:lpstr>Calibri</vt:lpstr>
      <vt:lpstr>Courier New</vt:lpstr>
      <vt:lpstr>Sitka Small</vt:lpstr>
      <vt:lpstr>Symbol</vt:lpstr>
      <vt:lpstr>Times New Roman</vt:lpstr>
      <vt:lpstr>Wingdings</vt:lpstr>
      <vt:lpstr>Office Theme</vt:lpstr>
      <vt:lpstr>CSE214 – Analysis of Algorithms PhD Furkan Gözükara, Toros University https://github.com/FurkanGozukara/Analysis-of-Algorithms-2019  </vt:lpstr>
      <vt:lpstr>PowerPoint Sunusu</vt:lpstr>
      <vt:lpstr>Algorithm Definition</vt:lpstr>
      <vt:lpstr>Many Real World Applications</vt:lpstr>
      <vt:lpstr>Course Objectives</vt:lpstr>
      <vt:lpstr>Outline of Lecture 1</vt:lpstr>
      <vt:lpstr>Sorting Problem</vt:lpstr>
      <vt:lpstr>Insertion Sort</vt:lpstr>
      <vt:lpstr>Insertion Sort: Basic Idea</vt:lpstr>
      <vt:lpstr>Pseudo-code notation</vt:lpstr>
      <vt:lpstr>Algorithm: Insertion Sort</vt:lpstr>
      <vt:lpstr>Algorithm: Insertion Sort</vt:lpstr>
      <vt:lpstr>Algorithm: Insertion Sort</vt:lpstr>
      <vt:lpstr>Algorithm: Insertion Sort</vt:lpstr>
      <vt:lpstr>Insertion Sort - Example</vt:lpstr>
      <vt:lpstr>Insertion Sort - Example: Iteration j=2</vt:lpstr>
      <vt:lpstr>Insertion Sort - Example: Iteration j=3</vt:lpstr>
      <vt:lpstr>Insertion Sort - Example: Iteration j=3</vt:lpstr>
      <vt:lpstr>Insertion Sort - Example: Iteration j=4</vt:lpstr>
      <vt:lpstr>Insertion Sort - Example: Iteration j=5</vt:lpstr>
      <vt:lpstr>Insertion Sort - Example: Iteration j=5</vt:lpstr>
      <vt:lpstr>Insertion Sort - Example: Iteration j=6</vt:lpstr>
      <vt:lpstr>Insertion Sort Algorithm - Notes</vt:lpstr>
      <vt:lpstr>Running Time</vt:lpstr>
      <vt:lpstr>Kinds of running time analysis</vt:lpstr>
      <vt:lpstr>Running Time</vt:lpstr>
      <vt:lpstr> Notation</vt:lpstr>
      <vt:lpstr>PowerPoint Sunusu</vt:lpstr>
      <vt:lpstr>Insertion Sort – Runtime Analysis</vt:lpstr>
      <vt:lpstr>How many times is each line executed?</vt:lpstr>
      <vt:lpstr>Insertion Sort – Runtime Analysis</vt:lpstr>
      <vt:lpstr>Question: If A[1...j] is already sorted, tj = ?</vt:lpstr>
      <vt:lpstr>Insertion Sort – Best Case Runtime</vt:lpstr>
      <vt:lpstr>Q: If A[j] is smaller than every entry in A[1..j-1], tj = ?</vt:lpstr>
      <vt:lpstr>Insertion Sort – Worst Case Runtime</vt:lpstr>
      <vt:lpstr>Asymptotic Notation</vt:lpstr>
      <vt:lpstr>Insertion Sort – Asymptotic Runtime Analysis</vt:lpstr>
      <vt:lpstr>PowerPoint Sunusu</vt:lpstr>
      <vt:lpstr>Merge Sort</vt:lpstr>
      <vt:lpstr>Merge Sort: Basic Idea</vt:lpstr>
      <vt:lpstr>Merge-Sort (A, p, r)</vt:lpstr>
      <vt:lpstr>Merge Sort: Example</vt:lpstr>
      <vt:lpstr>How to merge 2 sorted subarrays?</vt:lpstr>
      <vt:lpstr>Merge Sort: Complexity</vt:lpstr>
      <vt:lpstr>Merge Sort – Recurrence</vt:lpstr>
      <vt:lpstr>How to solve for T(n)?</vt:lpstr>
      <vt:lpstr>Solve Recurrence: T(n) = 2T (n/2) + Θ(n)</vt:lpstr>
      <vt:lpstr>Solve Recurrence: T(n) = 2T (n/2) + Θ(n)</vt:lpstr>
      <vt:lpstr>Solve Recurrence: T(n) = 2T (n/2) + Θ(n)</vt:lpstr>
      <vt:lpstr>Merge Sort Complexity</vt:lpstr>
      <vt:lpstr>PowerPoint Sunusu</vt:lpstr>
      <vt:lpstr>Conclusions: Insertion Sort vs. Merge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2018-03-26T08:29:04Z</dcterms:created>
  <dcterms:modified xsi:type="dcterms:W3CDTF">2019-02-14T07:40:42Z</dcterms:modified>
</cp:coreProperties>
</file>