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76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267" r:id="rId15"/>
    <p:sldId id="300" r:id="rId16"/>
    <p:sldId id="269" r:id="rId17"/>
    <p:sldId id="270" r:id="rId18"/>
    <p:sldId id="271" r:id="rId19"/>
    <p:sldId id="272" r:id="rId20"/>
    <p:sldId id="301" r:id="rId21"/>
    <p:sldId id="302" r:id="rId22"/>
    <p:sldId id="274" r:id="rId23"/>
    <p:sldId id="280" r:id="rId24"/>
    <p:sldId id="281" r:id="rId25"/>
    <p:sldId id="326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53" r:id="rId47"/>
    <p:sldId id="324" r:id="rId48"/>
    <p:sldId id="325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</p:sldIdLst>
  <p:sldSz cx="10693400" cy="7556500"/>
  <p:notesSz cx="10693400" cy="7556500"/>
  <p:embeddedFontLst>
    <p:embeddedFont>
      <p:font typeface="AHGEBQ+Arial-BoldMT" panose="020B0604020202020204" charset="0"/>
      <p:regular r:id="rId77"/>
    </p:embeddedFont>
    <p:embeddedFont>
      <p:font typeface="LTQGWQ+ArialMT" panose="020B0604020202020204" charset="0"/>
      <p:regular r:id="rId78"/>
    </p:embeddedFont>
    <p:embeddedFont>
      <p:font typeface="Sitka Small" panose="02000505000000020004" pitchFamily="2" charset="0"/>
      <p:regular r:id="rId79"/>
      <p:bold r:id="rId80"/>
      <p:italic r:id="rId81"/>
      <p:boldItalic r:id="rId82"/>
    </p:embeddedFont>
    <p:embeddedFont>
      <p:font typeface="HINTWA+Calibri-Bold" panose="020B0604020202020204" charset="0"/>
      <p:regular r:id="rId83"/>
    </p:embeddedFont>
    <p:embeddedFont>
      <p:font typeface="Calibri" panose="020F0502020204030204" pitchFamily="34" charset="0"/>
      <p:regular r:id="rId84"/>
      <p:bold r:id="rId85"/>
      <p:italic r:id="rId86"/>
      <p:boldItalic r:id="rId87"/>
    </p:embeddedFont>
    <p:embeddedFont>
      <p:font typeface="FUKIEW+Wingdings3" panose="020B0604020202020204" charset="2"/>
      <p:regular r:id="rId88"/>
    </p:embeddedFont>
    <p:embeddedFont>
      <p:font typeface="OFNEGO+SymbolMT" panose="020B0604020202020204" charset="2"/>
      <p:regular r:id="rId89"/>
    </p:embeddedFont>
    <p:embeddedFont>
      <p:font typeface="RFNLIR+TimesNewRomanPSMT" panose="020B0604020202020204" charset="0"/>
      <p:regular r:id="rId90"/>
    </p:embeddedFont>
    <p:embeddedFont>
      <p:font typeface="JAVNDU+LucidaSansUnicode" panose="020B0604020202020204" charset="0"/>
      <p:regular r:id="rId91"/>
    </p:embeddedFont>
    <p:embeddedFont>
      <p:font typeface="WLLKIS+TimesNewRomanPS-ItalicMT" panose="020B0604020202020204" charset="0"/>
      <p:regular r:id="rId92"/>
    </p:embeddedFont>
    <p:embeddedFont>
      <p:font typeface="PPODBP+Calibri-BoldItalic" panose="020B0604020202020204" charset="0"/>
      <p:regular r:id="rId93"/>
    </p:embeddedFont>
    <p:embeddedFont>
      <p:font typeface="RBDTDR+Calibri-Italic" panose="020B0604020202020204" charset="0"/>
      <p:regular r:id="rId94"/>
    </p:embeddedFont>
    <p:embeddedFont>
      <p:font typeface="OGRJDB+Arial-ItalicMT" panose="020B0604020202020204" charset="0"/>
      <p:regular r:id="rId9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320" autoAdjust="0"/>
  </p:normalViewPr>
  <p:slideViewPr>
    <p:cSldViewPr>
      <p:cViewPr varScale="1">
        <p:scale>
          <a:sx n="70" d="100"/>
          <a:sy n="70" d="100"/>
        </p:scale>
        <p:origin x="1488" y="38"/>
      </p:cViewPr>
      <p:guideLst>
        <p:guide orient="horz" pos="3168"/>
        <p:guide pos="2448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8.fntdata"/><Relationship Id="rId89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font" Target="fonts/font14.fntdata"/><Relationship Id="rId95" Type="http://schemas.openxmlformats.org/officeDocument/2006/relationships/font" Target="fonts/font19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font" Target="fonts/font12.fntdata"/><Relationship Id="rId91" Type="http://schemas.openxmlformats.org/officeDocument/2006/relationships/font" Target="fonts/font15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94" Type="http://schemas.openxmlformats.org/officeDocument/2006/relationships/font" Target="fonts/font18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1.fntdata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7.fntdata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01899-6089-4DA5-931A-4C69A03044F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576D-9503-4B75-A938-5D1EC579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 </a:t>
            </a:r>
            <a:r>
              <a:rPr lang="en-US" dirty="0" err="1" smtClean="0"/>
              <a:t>teorem</a:t>
            </a:r>
            <a:r>
              <a:rPr lang="en-US" dirty="0" smtClean="0"/>
              <a:t> 1 </a:t>
            </a:r>
            <a:r>
              <a:rPr lang="en-US" dirty="0" err="1" smtClean="0"/>
              <a:t>soru</a:t>
            </a:r>
            <a:r>
              <a:rPr lang="en-US" dirty="0" smtClean="0"/>
              <a:t> </a:t>
            </a:r>
            <a:r>
              <a:rPr lang="en-US" dirty="0" err="1" smtClean="0"/>
              <a:t>sorarim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63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576D-9503-4B75-A938-5D1EC579B8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42584"/>
          </a:xfrm>
        </p:spPr>
        <p:txBody>
          <a:bodyPr lIns="0" tIns="0" rIns="0" bIns="0"/>
          <a:lstStyle>
            <a:lvl1pPr>
              <a:defRPr sz="3526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440890"/>
          </a:xfrm>
        </p:spPr>
        <p:txBody>
          <a:bodyPr lIns="0" tIns="0" rIns="0" bIns="0"/>
          <a:lstStyle>
            <a:lvl1pPr>
              <a:defRPr sz="2865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022203"/>
            <a:ext cx="10693400" cy="138499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0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678327"/>
          </a:xfrm>
        </p:spPr>
        <p:txBody>
          <a:bodyPr lIns="0" tIns="0" rIns="0" bIns="0"/>
          <a:lstStyle>
            <a:lvl1pPr>
              <a:defRPr sz="4408" b="0" i="0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407035"/>
          </a:xfrm>
        </p:spPr>
        <p:txBody>
          <a:bodyPr lIns="0" tIns="0" rIns="0" bIns="0"/>
          <a:lstStyle>
            <a:lvl1pPr>
              <a:defRPr sz="2645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59900" y="10957764"/>
            <a:ext cx="2031634" cy="218008"/>
          </a:xfr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7988">
              <a:lnSpc>
                <a:spcPts val="1741"/>
              </a:lnSpc>
            </a:pPr>
            <a:fld id="{81D60167-4931-47E6-BA6A-407CBD079E47}" type="slidenum">
              <a:rPr lang="en-US" spc="-11" smtClean="0"/>
              <a:pPr marL="27988">
                <a:lnSpc>
                  <a:spcPts val="1741"/>
                </a:lnSpc>
              </a:pPr>
              <a:t>‹#›</a:t>
            </a:fld>
            <a:endParaRPr lang="en-US" spc="-11" dirty="0"/>
          </a:p>
        </p:txBody>
      </p:sp>
    </p:spTree>
    <p:extLst>
      <p:ext uri="{BB962C8B-B14F-4D97-AF65-F5344CB8AC3E}">
        <p14:creationId xmlns:p14="http://schemas.microsoft.com/office/powerpoint/2010/main" val="128693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003286" y="10957765"/>
            <a:ext cx="2826621" cy="461665"/>
          </a:xfr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94">
              <a:lnSpc>
                <a:spcPts val="1796"/>
              </a:lnSpc>
            </a:pPr>
            <a:r>
              <a:rPr lang="en-US" spc="-22" smtClean="0"/>
              <a:t>PhD Furkan Gözükara, Toros University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3137339" y="7026487"/>
            <a:ext cx="4604103" cy="230832"/>
          </a:xfrm>
          <a:prstGeom prst="rect">
            <a:avLst/>
          </a:prstGeo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94" marR="5598" indent="769677">
              <a:lnSpc>
                <a:spcPts val="1763"/>
              </a:lnSpc>
              <a:spcBef>
                <a:spcPts val="72"/>
              </a:spcBef>
            </a:pPr>
            <a:endParaRPr lang="en-US" spc="-6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523067" y="7019381"/>
            <a:ext cx="297039" cy="218008"/>
          </a:xfrm>
          <a:prstGeom prst="rect">
            <a:avLst/>
          </a:prstGeom>
        </p:spPr>
        <p:txBody>
          <a:bodyPr lIns="0" tIns="0" rIns="0" bIns="0"/>
          <a:lstStyle>
            <a:lvl1pPr>
              <a:defRPr sz="154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7988">
              <a:lnSpc>
                <a:spcPts val="1741"/>
              </a:lnSpc>
            </a:pPr>
            <a:fld id="{81D60167-4931-47E6-BA6A-407CBD079E47}" type="slidenum">
              <a:rPr lang="en-US" spc="-11" smtClean="0"/>
              <a:pPr marL="27988">
                <a:lnSpc>
                  <a:spcPts val="1741"/>
                </a:lnSpc>
              </a:pPr>
              <a:t>‹#›</a:t>
            </a:fld>
            <a:endParaRPr lang="en-US" spc="-11" dirty="0"/>
          </a:p>
        </p:txBody>
      </p:sp>
    </p:spTree>
    <p:extLst>
      <p:ext uri="{BB962C8B-B14F-4D97-AF65-F5344CB8AC3E}">
        <p14:creationId xmlns:p14="http://schemas.microsoft.com/office/powerpoint/2010/main" val="152632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034" y="1360169"/>
            <a:ext cx="10075333" cy="352637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303036" y="1999185"/>
            <a:ext cx="587728" cy="251883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303036" y="1999185"/>
            <a:ext cx="587728" cy="251883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953734" y="1999185"/>
            <a:ext cx="9424635" cy="251883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953734" y="1999185"/>
            <a:ext cx="9424635" cy="251883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1104985" y="6861303"/>
            <a:ext cx="8903236" cy="107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1148644" y="6884811"/>
            <a:ext cx="8815917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9034" y="0"/>
            <a:ext cx="10075333" cy="2863565"/>
          </a:xfrm>
          <a:prstGeom prst="rect">
            <a:avLst/>
          </a:prstGeom>
        </p:spPr>
        <p:txBody>
          <a:bodyPr vert="horz" wrap="square" lIns="0" tIns="14693" rIns="0" bIns="0" rtlCol="0">
            <a:spAutoFit/>
          </a:bodyPr>
          <a:lstStyle/>
          <a:p>
            <a:pPr marL="13994" algn="ctr">
              <a:spcBef>
                <a:spcPts val="116"/>
              </a:spcBef>
            </a:pPr>
            <a:r>
              <a:rPr lang="en-US" sz="4848" spc="-292" dirty="0">
                <a:solidFill>
                  <a:srgbClr val="000000"/>
                </a:solidFill>
                <a:latin typeface="Arial"/>
                <a:cs typeface="Arial"/>
              </a:rPr>
              <a:t>CSE214 – Analysis of Algorithms</a:t>
            </a:r>
            <a:br>
              <a:rPr lang="en-US" sz="4848" spc="-292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pc="-292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pc="-292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9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https://github.com/FurkanGozukara/Analysis-of-Algorithms-2019</a:t>
            </a:r>
            <a: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645" u="sng" spc="-292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967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034" y="2434872"/>
            <a:ext cx="10075333" cy="476318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algn="ctr">
              <a:spcBef>
                <a:spcPts val="110"/>
              </a:spcBef>
            </a:pPr>
            <a:r>
              <a:rPr sz="6611" spc="-6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61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6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6611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950" spc="-6" dirty="0" smtClean="0">
                <a:latin typeface="Times New Roman"/>
                <a:cs typeface="Times New Roman"/>
              </a:rPr>
              <a:t>Heapsort</a:t>
            </a:r>
            <a:endParaRPr lang="en-US" sz="5950" spc="-6" dirty="0">
              <a:latin typeface="Times New Roman"/>
              <a:cs typeface="Times New Roman"/>
            </a:endParaRPr>
          </a:p>
          <a:p>
            <a:pPr algn="ctr"/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50" dirty="0" err="1">
                <a:solidFill>
                  <a:srgbClr val="808080"/>
                </a:solidFill>
                <a:latin typeface="Times New Roman"/>
                <a:cs typeface="Times New Roman"/>
              </a:rPr>
              <a:t>Ching</a:t>
            </a:r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‐Chi </a:t>
            </a:r>
            <a:r>
              <a:rPr lang="en-US" sz="3200" i="1" spc="-50" dirty="0" smtClean="0">
                <a:solidFill>
                  <a:srgbClr val="808080"/>
                </a:solidFill>
                <a:latin typeface="Times New Roman"/>
                <a:cs typeface="Times New Roman"/>
              </a:rPr>
              <a:t>Lin’s Lecture </a:t>
            </a:r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Notes </a:t>
            </a:r>
            <a:r>
              <a:rPr lang="en-US" sz="3200" i="1" spc="-50" dirty="0" smtClean="0">
                <a:solidFill>
                  <a:srgbClr val="808080"/>
                </a:solidFill>
                <a:latin typeface="Times New Roman"/>
                <a:cs typeface="Times New Roman"/>
              </a:rPr>
              <a:t>- National </a:t>
            </a:r>
            <a:r>
              <a:rPr lang="en-US" sz="32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Taiwan Ocean </a:t>
            </a:r>
            <a:r>
              <a:rPr lang="en-US" sz="3200" i="1" spc="-50" dirty="0" smtClean="0">
                <a:solidFill>
                  <a:srgbClr val="808080"/>
                </a:solidFill>
                <a:latin typeface="Times New Roman"/>
                <a:cs typeface="Times New Roman"/>
              </a:rPr>
              <a:t>University</a:t>
            </a:r>
          </a:p>
          <a:p>
            <a:pPr algn="ctr"/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3200" i="1" spc="-45" dirty="0" err="1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3200" dirty="0">
              <a:latin typeface="Times New Roman"/>
              <a:cs typeface="Times New Roman"/>
            </a:endParaRPr>
          </a:p>
          <a:p>
            <a:pPr algn="ctr"/>
            <a:endParaRPr sz="484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44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5997779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Max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and</a:t>
            </a:r>
            <a:r>
              <a:rPr sz="4400" spc="-9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min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9453" y="183694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67813" y="183694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3689" y="183694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45187" y="243663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10107" y="243663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64309" y="243663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70555" y="243663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20185" y="243511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43613" y="303709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04089" y="303709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58063" y="303709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62735" y="3037095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65833" y="3643647"/>
            <a:ext cx="1374963" cy="157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</a:p>
          <a:p>
            <a:pPr marL="322326" marR="0">
              <a:lnSpc>
                <a:spcPts val="2197"/>
              </a:lnSpc>
              <a:spcBef>
                <a:spcPts val="527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84861" y="459309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50131" y="464796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79833" y="519279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87603" y="519279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684655" y="51927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91663" y="51927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747389" y="5246895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221109" y="579324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981585" y="579324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535559" y="579324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283081" y="579324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978794" y="6331229"/>
            <a:ext cx="134062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Min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4" y="963838"/>
            <a:ext cx="557404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height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000356" cy="192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height</a:t>
            </a:r>
            <a:r>
              <a:rPr sz="2400" spc="-6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number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edges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longest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simple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downward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path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from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leaf,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</a:p>
          <a:p>
            <a:pPr marL="272798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be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root,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  <a:r>
              <a:rPr sz="2400" spc="-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OFNEGO+SymbolMT"/>
                <a:cs typeface="OFNEGO+SymbolMT"/>
              </a:rPr>
              <a:t>Θ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(lg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4235" y="3142087"/>
            <a:ext cx="2333496" cy="81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For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example: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98555" y="3572176"/>
            <a:ext cx="3733974" cy="1154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</a:p>
          <a:p>
            <a:pPr marL="0" marR="0">
              <a:lnSpc>
                <a:spcPts val="2687"/>
              </a:lnSpc>
              <a:spcBef>
                <a:spcPts val="45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86479" y="3891902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9037" y="4192334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66388" y="43239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34202" y="43239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47339" y="460224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32833" y="460224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34330" y="4996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98280" y="4996806"/>
            <a:ext cx="68821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82399" y="4996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75483" y="524537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32733" y="5245371"/>
            <a:ext cx="88776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120513" y="524537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73911" y="566203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21634" y="566203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26036" y="5662035"/>
            <a:ext cx="447447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670683" y="5902215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5431346" cy="69123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400" dirty="0">
                <a:solidFill>
                  <a:srgbClr val="424456"/>
                </a:solidFill>
              </a:rPr>
              <a:t>Heap </a:t>
            </a:r>
            <a:r>
              <a:rPr sz="4400" spc="-6" dirty="0">
                <a:solidFill>
                  <a:srgbClr val="424456"/>
                </a:solidFill>
              </a:rPr>
              <a:t>Data</a:t>
            </a:r>
            <a:r>
              <a:rPr sz="4400" spc="-55" dirty="0">
                <a:solidFill>
                  <a:srgbClr val="424456"/>
                </a:solidFill>
              </a:rPr>
              <a:t> </a:t>
            </a:r>
            <a:r>
              <a:rPr sz="4400" spc="-6" dirty="0">
                <a:solidFill>
                  <a:srgbClr val="424456"/>
                </a:solidFill>
              </a:rPr>
              <a:t>Structures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779426" y="18191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3922160" y="1869534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397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487092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5013654" y="2541223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43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19910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0593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1487286" y="4640251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56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 txBox="1"/>
          <p:nvPr/>
        </p:nvSpPr>
        <p:spPr>
          <a:xfrm>
            <a:off x="35023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84165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2855854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 txBox="1"/>
          <p:nvPr/>
        </p:nvSpPr>
        <p:spPr>
          <a:xfrm>
            <a:off x="2410859" y="4640251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83193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 txBox="1"/>
          <p:nvPr/>
        </p:nvSpPr>
        <p:spPr>
          <a:xfrm>
            <a:off x="4509887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4260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 txBox="1"/>
          <p:nvPr/>
        </p:nvSpPr>
        <p:spPr>
          <a:xfrm>
            <a:off x="5769304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81795" y="2224969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3163655" y="2254439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51" y="323710"/>
                </a:lnTo>
                <a:lnTo>
                  <a:pt x="122796" y="318401"/>
                </a:lnTo>
                <a:lnTo>
                  <a:pt x="123697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4283193" y="2224969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4332981" y="2254398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5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2072217" y="2994613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2254090" y="3012790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009783" y="2994613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067561" y="3015729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10" h="530860">
                <a:moveTo>
                  <a:pt x="218478" y="449440"/>
                </a:moveTo>
                <a:lnTo>
                  <a:pt x="210693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10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10" h="530860">
                <a:moveTo>
                  <a:pt x="288734" y="407479"/>
                </a:moveTo>
                <a:lnTo>
                  <a:pt x="282956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6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4409134" y="2924645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4591008" y="2944544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30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30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30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276732" y="2910652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5334553" y="2931697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386534" y="4002146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68411" y="4022045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69" h="532129">
                <a:moveTo>
                  <a:pt x="16548" y="409841"/>
                </a:moveTo>
                <a:lnTo>
                  <a:pt x="10379" y="414997"/>
                </a:lnTo>
                <a:lnTo>
                  <a:pt x="0" y="531545"/>
                </a:lnTo>
                <a:lnTo>
                  <a:pt x="106554" y="483209"/>
                </a:lnTo>
                <a:lnTo>
                  <a:pt x="107758" y="480009"/>
                </a:lnTo>
                <a:lnTo>
                  <a:pt x="52116" y="480009"/>
                </a:lnTo>
                <a:lnTo>
                  <a:pt x="62538" y="465315"/>
                </a:lnTo>
                <a:lnTo>
                  <a:pt x="31399" y="465315"/>
                </a:lnTo>
                <a:lnTo>
                  <a:pt x="35679" y="417258"/>
                </a:lnTo>
                <a:lnTo>
                  <a:pt x="30520" y="411086"/>
                </a:lnTo>
                <a:lnTo>
                  <a:pt x="16548" y="409841"/>
                </a:lnTo>
                <a:close/>
              </a:path>
              <a:path w="382269" h="532129">
                <a:moveTo>
                  <a:pt x="96062" y="460082"/>
                </a:moveTo>
                <a:lnTo>
                  <a:pt x="52116" y="480009"/>
                </a:lnTo>
                <a:lnTo>
                  <a:pt x="107758" y="480009"/>
                </a:lnTo>
                <a:lnTo>
                  <a:pt x="109383" y="475691"/>
                </a:lnTo>
                <a:lnTo>
                  <a:pt x="103588" y="462914"/>
                </a:lnTo>
                <a:lnTo>
                  <a:pt x="96062" y="460082"/>
                </a:lnTo>
                <a:close/>
              </a:path>
              <a:path w="382269" h="532129">
                <a:moveTo>
                  <a:pt x="361425" y="0"/>
                </a:moveTo>
                <a:lnTo>
                  <a:pt x="31399" y="465315"/>
                </a:lnTo>
                <a:lnTo>
                  <a:pt x="62538" y="465315"/>
                </a:lnTo>
                <a:lnTo>
                  <a:pt x="382151" y="14693"/>
                </a:lnTo>
                <a:lnTo>
                  <a:pt x="36142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086210" y="4002146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144031" y="4023191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995789" y="4002146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170890" y="4023724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 txBox="1"/>
          <p:nvPr/>
        </p:nvSpPr>
        <p:spPr>
          <a:xfrm>
            <a:off x="567913" y="5632391"/>
            <a:ext cx="5709356" cy="848996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vert="horz" wrap="square" lIns="0" tIns="26588" rIns="0" bIns="0" rtlCol="0">
            <a:spAutoFit/>
          </a:bodyPr>
          <a:lstStyle/>
          <a:p>
            <a:pPr marL="93061" marR="391836">
              <a:lnSpc>
                <a:spcPct val="100699"/>
              </a:lnSpc>
              <a:spcBef>
                <a:spcPts val="209"/>
              </a:spcBef>
            </a:pPr>
            <a:r>
              <a:rPr sz="2645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Height of node </a:t>
            </a:r>
            <a:r>
              <a:rPr sz="2645" i="1" u="sng" spc="17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645" spc="17" dirty="0">
                <a:latin typeface="Times New Roman"/>
                <a:cs typeface="Times New Roman"/>
              </a:rPr>
              <a:t>: Length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364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longest  </a:t>
            </a:r>
            <a:r>
              <a:rPr sz="2645" spc="6" dirty="0">
                <a:latin typeface="Times New Roman"/>
                <a:cs typeface="Times New Roman"/>
              </a:rPr>
              <a:t>simple </a:t>
            </a:r>
            <a:r>
              <a:rPr sz="2645" spc="-6" dirty="0">
                <a:latin typeface="Times New Roman"/>
                <a:cs typeface="Times New Roman"/>
              </a:rPr>
              <a:t>downward </a:t>
            </a:r>
            <a:r>
              <a:rPr sz="2645" spc="17" dirty="0">
                <a:latin typeface="Times New Roman"/>
                <a:cs typeface="Times New Roman"/>
              </a:rPr>
              <a:t>path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314" dirty="0">
                <a:latin typeface="Times New Roman"/>
                <a:cs typeface="Times New Roman"/>
              </a:rPr>
              <a:t> </a:t>
            </a:r>
            <a:r>
              <a:rPr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leaf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13113" y="5632391"/>
            <a:ext cx="2686756" cy="848996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vert="horz" wrap="square" lIns="0" tIns="26588" rIns="0" bIns="0" rtlCol="0">
            <a:spAutoFit/>
          </a:bodyPr>
          <a:lstStyle/>
          <a:p>
            <a:pPr marL="93061" marR="139941">
              <a:lnSpc>
                <a:spcPct val="100699"/>
              </a:lnSpc>
              <a:spcBef>
                <a:spcPts val="209"/>
              </a:spcBef>
            </a:pPr>
            <a:r>
              <a:rPr sz="2645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Height of </a:t>
            </a:r>
            <a:r>
              <a:rPr sz="2645" i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645" i="1" u="sng" spc="-19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tree</a:t>
            </a:r>
            <a:r>
              <a:rPr sz="2645" spc="-11" dirty="0">
                <a:latin typeface="Times New Roman"/>
                <a:cs typeface="Times New Roman"/>
              </a:rPr>
              <a:t>:  </a:t>
            </a:r>
            <a:r>
              <a:rPr sz="2645" spc="11" dirty="0">
                <a:latin typeface="Times New Roman"/>
                <a:cs typeface="Times New Roman"/>
              </a:rPr>
              <a:t>height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237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91053" y="2513236"/>
            <a:ext cx="109149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768977" algn="l"/>
              </a:tabLst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sz="3636" baseline="-505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3636" baseline="-50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85343" y="2541223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51443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89110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09888" y="1869534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7677" y="4640251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h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20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98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5723349" cy="69123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400" dirty="0">
                <a:solidFill>
                  <a:srgbClr val="424456"/>
                </a:solidFill>
              </a:rPr>
              <a:t>Heap </a:t>
            </a:r>
            <a:r>
              <a:rPr sz="4400" spc="-6" dirty="0">
                <a:solidFill>
                  <a:srgbClr val="424456"/>
                </a:solidFill>
              </a:rPr>
              <a:t>Data</a:t>
            </a:r>
            <a:r>
              <a:rPr sz="4400" spc="-55" dirty="0">
                <a:solidFill>
                  <a:srgbClr val="424456"/>
                </a:solidFill>
              </a:rPr>
              <a:t> </a:t>
            </a:r>
            <a:r>
              <a:rPr sz="4400" spc="-6" dirty="0">
                <a:solidFill>
                  <a:srgbClr val="424456"/>
                </a:solidFill>
              </a:rPr>
              <a:t>Structures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779426" y="18191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3842397" y="18541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3922160" y="1869534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397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266694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4870921" y="2490846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4933891" y="252583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5013654" y="2541223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43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18273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19910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0593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8" y="17964"/>
                </a:lnTo>
                <a:lnTo>
                  <a:pt x="100787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7" y="418158"/>
                </a:lnTo>
                <a:lnTo>
                  <a:pt x="139618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1323563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1487286" y="4640251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565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333863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 txBox="1"/>
          <p:nvPr/>
        </p:nvSpPr>
        <p:spPr>
          <a:xfrm>
            <a:off x="3502353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84165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2247135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2855854" y="4589874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2918824" y="46248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 txBox="1"/>
          <p:nvPr/>
        </p:nvSpPr>
        <p:spPr>
          <a:xfrm>
            <a:off x="2410859" y="4640251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83193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4346163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 txBox="1"/>
          <p:nvPr/>
        </p:nvSpPr>
        <p:spPr>
          <a:xfrm>
            <a:off x="4509887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42609" y="349838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5605580" y="353336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 txBox="1"/>
          <p:nvPr/>
        </p:nvSpPr>
        <p:spPr>
          <a:xfrm>
            <a:off x="5769304" y="3548757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81795" y="2224969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3163655" y="2254439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51" y="323710"/>
                </a:lnTo>
                <a:lnTo>
                  <a:pt x="122796" y="318401"/>
                </a:lnTo>
                <a:lnTo>
                  <a:pt x="123697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4283193" y="2224969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4332981" y="2254398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5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2072217" y="2994613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2254090" y="3012790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009783" y="2994613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067561" y="3015729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10" h="530860">
                <a:moveTo>
                  <a:pt x="218478" y="449440"/>
                </a:moveTo>
                <a:lnTo>
                  <a:pt x="210693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10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10" h="530860">
                <a:moveTo>
                  <a:pt x="288734" y="407479"/>
                </a:moveTo>
                <a:lnTo>
                  <a:pt x="282956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6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4409134" y="2924645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4591008" y="2944544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30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30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30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276732" y="2910652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5334553" y="2931697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386534" y="4002146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68411" y="4022045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69" h="532129">
                <a:moveTo>
                  <a:pt x="16548" y="409841"/>
                </a:moveTo>
                <a:lnTo>
                  <a:pt x="10379" y="414997"/>
                </a:lnTo>
                <a:lnTo>
                  <a:pt x="0" y="531545"/>
                </a:lnTo>
                <a:lnTo>
                  <a:pt x="106554" y="483209"/>
                </a:lnTo>
                <a:lnTo>
                  <a:pt x="107758" y="480009"/>
                </a:lnTo>
                <a:lnTo>
                  <a:pt x="52116" y="480009"/>
                </a:lnTo>
                <a:lnTo>
                  <a:pt x="62538" y="465315"/>
                </a:lnTo>
                <a:lnTo>
                  <a:pt x="31399" y="465315"/>
                </a:lnTo>
                <a:lnTo>
                  <a:pt x="35679" y="417258"/>
                </a:lnTo>
                <a:lnTo>
                  <a:pt x="30520" y="411086"/>
                </a:lnTo>
                <a:lnTo>
                  <a:pt x="16548" y="409841"/>
                </a:lnTo>
                <a:close/>
              </a:path>
              <a:path w="382269" h="532129">
                <a:moveTo>
                  <a:pt x="96062" y="460082"/>
                </a:moveTo>
                <a:lnTo>
                  <a:pt x="52116" y="480009"/>
                </a:lnTo>
                <a:lnTo>
                  <a:pt x="107758" y="480009"/>
                </a:lnTo>
                <a:lnTo>
                  <a:pt x="109383" y="475691"/>
                </a:lnTo>
                <a:lnTo>
                  <a:pt x="103588" y="462914"/>
                </a:lnTo>
                <a:lnTo>
                  <a:pt x="96062" y="460082"/>
                </a:lnTo>
                <a:close/>
              </a:path>
              <a:path w="382269" h="532129">
                <a:moveTo>
                  <a:pt x="361425" y="0"/>
                </a:moveTo>
                <a:lnTo>
                  <a:pt x="31399" y="465315"/>
                </a:lnTo>
                <a:lnTo>
                  <a:pt x="62538" y="465315"/>
                </a:lnTo>
                <a:lnTo>
                  <a:pt x="382151" y="14693"/>
                </a:lnTo>
                <a:lnTo>
                  <a:pt x="36142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086210" y="4002146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144031" y="4023191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995789" y="4002146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170890" y="4023724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 txBox="1"/>
          <p:nvPr/>
        </p:nvSpPr>
        <p:spPr>
          <a:xfrm>
            <a:off x="567913" y="5632391"/>
            <a:ext cx="5709356" cy="848996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vert="horz" wrap="square" lIns="0" tIns="26588" rIns="0" bIns="0" rtlCol="0">
            <a:spAutoFit/>
          </a:bodyPr>
          <a:lstStyle/>
          <a:p>
            <a:pPr marL="93061" marR="419824">
              <a:lnSpc>
                <a:spcPct val="100699"/>
              </a:lnSpc>
              <a:spcBef>
                <a:spcPts val="209"/>
              </a:spcBef>
            </a:pPr>
            <a:r>
              <a:rPr sz="2645" i="1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Depth </a:t>
            </a:r>
            <a:r>
              <a:rPr sz="2645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 node </a:t>
            </a:r>
            <a:r>
              <a:rPr sz="2645" i="1" u="sng" spc="17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645" spc="17" dirty="0">
                <a:latin typeface="Times New Roman"/>
                <a:cs typeface="Times New Roman"/>
              </a:rPr>
              <a:t>: Length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simple  </a:t>
            </a:r>
            <a:r>
              <a:rPr sz="2645" spc="-6" dirty="0">
                <a:latin typeface="Times New Roman"/>
                <a:cs typeface="Times New Roman"/>
              </a:rPr>
              <a:t>downward </a:t>
            </a:r>
            <a:r>
              <a:rPr sz="2645" spc="17" dirty="0">
                <a:latin typeface="Times New Roman"/>
                <a:cs typeface="Times New Roman"/>
              </a:rPr>
              <a:t>path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root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node</a:t>
            </a:r>
            <a:r>
              <a:rPr sz="2645" spc="-347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91053" y="2513236"/>
            <a:ext cx="109149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768977" algn="l"/>
              </a:tabLst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3636" baseline="-505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3636" baseline="-5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01382" y="2541223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51443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89110" y="3548757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09888" y="1869534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7677" y="4640251"/>
            <a:ext cx="601721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d =</a:t>
            </a:r>
            <a:r>
              <a:rPr sz="2204" spc="-13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60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4" y="963838"/>
            <a:ext cx="7766881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remainder</a:t>
            </a:r>
            <a:r>
              <a:rPr sz="4400" spc="-10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this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chapter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8654806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9"/>
              </a:lnSpc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shall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presents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some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basic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procedures</a:t>
            </a:r>
            <a:r>
              <a:rPr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remainder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 of</a:t>
            </a:r>
            <a:r>
              <a:rPr lang="en-US"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this</a:t>
            </a:r>
            <a:r>
              <a:rPr lang="en-US"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chapter.</a:t>
            </a: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000000"/>
              </a:solidFill>
              <a:latin typeface="DLWTTD+Calibri"/>
              <a:cs typeface="DLWTTD+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3006" y="2349688"/>
            <a:ext cx="8339659" cy="2603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" marR="0">
              <a:lnSpc>
                <a:spcPts val="2687"/>
              </a:lnSpc>
              <a:spcBef>
                <a:spcPts val="510"/>
              </a:spcBef>
              <a:spcAft>
                <a:spcPts val="0"/>
              </a:spcAft>
            </a:pPr>
            <a:r>
              <a:rPr dirty="0" smtClean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EAPIFY</a:t>
            </a:r>
            <a:r>
              <a:rPr sz="20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procedure,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(lg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4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</a:p>
          <a:p>
            <a:pPr marL="275149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key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maintaining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property.</a:t>
            </a:r>
          </a:p>
          <a:p>
            <a:pPr marL="1523" marR="0">
              <a:lnSpc>
                <a:spcPts val="2687"/>
              </a:lnSpc>
              <a:spcBef>
                <a:spcPts val="449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B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UILD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000" spc="5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procedure,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</a:p>
          <a:p>
            <a:pPr marL="275103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produces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from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unordered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input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array.</a:t>
            </a:r>
          </a:p>
          <a:p>
            <a:pPr marL="1523">
              <a:lnSpc>
                <a:spcPts val="2687"/>
              </a:lnSpc>
              <a:spcBef>
                <a:spcPts val="450"/>
              </a:spcBef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EAPSORT</a:t>
            </a:r>
            <a:r>
              <a:rPr sz="2000" spc="5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procedure,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spc="17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lg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sorts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lang="en-US" sz="2400" dirty="0">
                <a:solidFill>
                  <a:srgbClr val="686464"/>
                </a:solidFill>
                <a:latin typeface="DLWTTD+Calibri"/>
                <a:cs typeface="DLWTTD+Calibri"/>
              </a:rPr>
              <a:t> array</a:t>
            </a:r>
            <a:r>
              <a:rPr lang="en-US"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lang="en-US"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686464"/>
                </a:solidFill>
                <a:latin typeface="DLWTTD+Calibri"/>
                <a:cs typeface="DLWTTD+Calibri"/>
              </a:rPr>
              <a:t>place.</a:t>
            </a:r>
          </a:p>
          <a:p>
            <a:pPr marL="1523" marR="0">
              <a:lnSpc>
                <a:spcPts val="2687"/>
              </a:lnSpc>
              <a:spcBef>
                <a:spcPts val="450"/>
              </a:spcBef>
              <a:spcAft>
                <a:spcPts val="0"/>
              </a:spcAft>
            </a:pPr>
            <a:endParaRPr sz="24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031" y="4682687"/>
            <a:ext cx="82083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I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NSERT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E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XTRACT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I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NCREASE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K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EY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</a:p>
          <a:p>
            <a:pPr marL="273573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M</a:t>
            </a:r>
            <a:r>
              <a:rPr sz="2000" dirty="0">
                <a:solidFill>
                  <a:srgbClr val="9A2D1E"/>
                </a:solidFill>
                <a:latin typeface="HINTWA+Calibri-Bold"/>
                <a:cs typeface="HINTWA+Calibri-Bold"/>
              </a:rPr>
              <a:t>AXIMUM</a:t>
            </a:r>
            <a:r>
              <a:rPr sz="2000" spc="43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procedures,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which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(lg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time,</a:t>
            </a:r>
          </a:p>
          <a:p>
            <a:pPr marL="273516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allow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data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structure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be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used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as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priority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9A2D1E"/>
                </a:solidFill>
                <a:latin typeface="HINTWA+Calibri-Bold"/>
                <a:cs typeface="HINTWA+Calibri-Bold"/>
              </a:rPr>
              <a:t>Maintaining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the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lang="en-US" sz="3600" dirty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property</a:t>
            </a:r>
            <a:endParaRPr lang="en-US"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sz="32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24948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860247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spc="10" dirty="0">
                <a:solidFill>
                  <a:srgbClr val="686464"/>
                </a:solidFill>
                <a:latin typeface="JVSJQL+Cambria"/>
                <a:cs typeface="JVSJQL+Cambria"/>
              </a:rPr>
              <a:t>M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AX‐HEAPIFY</a:t>
            </a:r>
            <a:r>
              <a:rPr sz="4400" spc="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procedure1/2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073457" cy="1187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important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subroutine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for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manipulating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</a:p>
          <a:p>
            <a:pPr marL="272795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2400982"/>
            <a:ext cx="8328158" cy="2313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Input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index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0" marR="0">
              <a:lnSpc>
                <a:spcPts val="2687"/>
              </a:lnSpc>
              <a:spcBef>
                <a:spcPts val="45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Output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subtree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rooted</a:t>
            </a:r>
            <a:r>
              <a:rPr sz="22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index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becomes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</a:p>
          <a:p>
            <a:pPr marL="0" marR="0">
              <a:lnSpc>
                <a:spcPts val="2929"/>
              </a:lnSpc>
              <a:spcBef>
                <a:spcPts val="382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Assume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1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1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binary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trees</a:t>
            </a:r>
            <a:r>
              <a:rPr sz="21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rooted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EFT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6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IGHT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400" spc="-6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are</a:t>
            </a:r>
          </a:p>
          <a:p>
            <a:pPr marL="1338048" marR="0">
              <a:lnSpc>
                <a:spcPts val="2687"/>
              </a:lnSpc>
              <a:spcBef>
                <a:spcPts val="12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heaps,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but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A[i]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may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smaller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than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its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children</a:t>
            </a:r>
          </a:p>
          <a:p>
            <a:pPr marL="0" marR="0">
              <a:lnSpc>
                <a:spcPts val="2687"/>
              </a:lnSpc>
              <a:spcBef>
                <a:spcPts val="449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Method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:</a:t>
            </a:r>
            <a:r>
              <a:rPr sz="21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let</a:t>
            </a:r>
            <a:r>
              <a:rPr sz="21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value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1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A[i]</a:t>
            </a:r>
            <a:r>
              <a:rPr sz="21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“float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down”</a:t>
            </a:r>
            <a:r>
              <a:rPr sz="21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1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1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max</a:t>
            </a:r>
            <a:r>
              <a:rPr sz="21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1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2437" y="43239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62907" y="43239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5455" y="4623626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54703" y="4623626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52808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21386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42052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10630" y="47560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32589" y="4777551"/>
            <a:ext cx="3936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90907" y="50342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20013" y="5034297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029079" y="5022867"/>
            <a:ext cx="93033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1800" spc="15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23005" y="5034297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009261" y="5034297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24913" y="5071478"/>
            <a:ext cx="1153154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1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1400" spc="7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421513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384718" y="5428860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669654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310758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273962" y="5428860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558898" y="542886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405513" y="567666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319913" y="5676663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606931" y="567666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351911" y="567666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209161" y="5676663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496179" y="567666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061095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708818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313221" y="6094089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950339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598063" y="6094089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202465" y="6094089"/>
            <a:ext cx="447447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157863" y="6334267"/>
            <a:ext cx="1466888" cy="62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047111" y="6334267"/>
            <a:ext cx="1466888" cy="62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834294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AX‐HEAPIFY</a:t>
            </a:r>
            <a:r>
              <a:rPr sz="4400" spc="55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solidFill>
                  <a:srgbClr val="68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procedure2/2</a:t>
            </a:r>
          </a:p>
        </p:txBody>
      </p:sp>
      <p:grpSp>
        <p:nvGrpSpPr>
          <p:cNvPr id="12" name="Grup 11"/>
          <p:cNvGrpSpPr/>
          <p:nvPr/>
        </p:nvGrpSpPr>
        <p:grpSpPr>
          <a:xfrm>
            <a:off x="1324235" y="1608345"/>
            <a:ext cx="8126921" cy="3813239"/>
            <a:chOff x="1324235" y="1608345"/>
            <a:chExt cx="4626337" cy="3813239"/>
          </a:xfrm>
        </p:grpSpPr>
        <p:sp>
          <p:nvSpPr>
            <p:cNvPr id="4" name="object 4"/>
            <p:cNvSpPr txBox="1"/>
            <p:nvPr/>
          </p:nvSpPr>
          <p:spPr>
            <a:xfrm>
              <a:off x="1324235" y="1608345"/>
              <a:ext cx="2010519" cy="295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1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‐H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EAPIFY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(A,</a:t>
              </a:r>
              <a:r>
                <a:rPr sz="2800" spc="-4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i)</a:t>
              </a: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324235" y="1997570"/>
              <a:ext cx="492190" cy="342401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</a:p>
            <a:p>
              <a:pPr marL="0" marR="0">
                <a:lnSpc>
                  <a:spcPts val="1706"/>
                </a:lnSpc>
                <a:spcBef>
                  <a:spcPts val="1149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</a:p>
            <a:p>
              <a:pPr marL="0" marR="0">
                <a:lnSpc>
                  <a:spcPts val="1706"/>
                </a:lnSpc>
                <a:spcBef>
                  <a:spcPts val="963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</a:p>
            <a:p>
              <a:pPr marL="0" marR="0">
                <a:lnSpc>
                  <a:spcPts val="1706"/>
                </a:lnSpc>
                <a:spcBef>
                  <a:spcPts val="1059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</a:t>
              </a:r>
            </a:p>
            <a:p>
              <a:pPr marL="0" marR="0">
                <a:lnSpc>
                  <a:spcPts val="1706"/>
                </a:lnSpc>
                <a:spcBef>
                  <a:spcPts val="1143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</a:t>
              </a:r>
            </a:p>
            <a:p>
              <a:pPr marL="0" marR="0">
                <a:lnSpc>
                  <a:spcPts val="1706"/>
                </a:lnSpc>
                <a:spcBef>
                  <a:spcPts val="1053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</a:t>
              </a:r>
            </a:p>
            <a:p>
              <a:pPr marL="0" marR="0">
                <a:lnSpc>
                  <a:spcPts val="1706"/>
                </a:lnSpc>
                <a:spcBef>
                  <a:spcPts val="1059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7.</a:t>
              </a:r>
            </a:p>
            <a:p>
              <a:pPr marL="0" marR="0">
                <a:lnSpc>
                  <a:spcPts val="1706"/>
                </a:lnSpc>
                <a:spcBef>
                  <a:spcPts val="1041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</a:t>
              </a:r>
            </a:p>
            <a:p>
              <a:pPr marL="0" marR="0">
                <a:lnSpc>
                  <a:spcPts val="1706"/>
                </a:lnSpc>
                <a:spcBef>
                  <a:spcPts val="1059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9.</a:t>
              </a:r>
            </a:p>
            <a:p>
              <a:pPr marL="0" marR="0">
                <a:lnSpc>
                  <a:spcPts val="1706"/>
                </a:lnSpc>
                <a:spcBef>
                  <a:spcPts val="1053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10.</a:t>
              </a: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871351" y="1936792"/>
              <a:ext cx="1294097" cy="295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sz="2800" spc="-4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  <a:r>
                <a:rPr sz="2800" spc="-3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EFT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(i)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871351" y="2299504"/>
              <a:ext cx="3371996" cy="10010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2800" spc="-4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IGHT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(i)</a:t>
              </a:r>
            </a:p>
            <a:p>
              <a:pPr marL="0" marR="0">
                <a:lnSpc>
                  <a:spcPts val="2207"/>
                </a:lnSpc>
                <a:spcBef>
                  <a:spcPts val="462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sz="2800" spc="-4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sz="2800" spc="-3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sz="2800" spc="-4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heap‐size[A]</a:t>
              </a:r>
              <a:r>
                <a:rPr sz="2800" spc="-4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sz="2800" spc="-3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A[l]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sz="2800" spc="-3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A[i]</a:t>
              </a:r>
            </a:p>
            <a:p>
              <a:pPr marL="367283" marR="0">
                <a:lnSpc>
                  <a:spcPts val="2207"/>
                </a:lnSpc>
                <a:spcBef>
                  <a:spcPts val="558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sz="2800" spc="36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largest</a:t>
              </a:r>
              <a:r>
                <a:rPr sz="2800" spc="-4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237873" y="3351826"/>
              <a:ext cx="1897263" cy="2821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r>
                <a:rPr sz="2800" spc="778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largest</a:t>
              </a:r>
              <a:r>
                <a:rPr sz="2800" spc="-46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871351" y="3702346"/>
              <a:ext cx="4079221" cy="64120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sz="2800" spc="-4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2800" spc="-4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sz="2800" spc="-3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heap‐size[A]</a:t>
              </a:r>
              <a:r>
                <a:rPr sz="2800" spc="-4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sz="2800" spc="-4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a[r]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sz="2800" spc="-3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A[largest]</a:t>
              </a:r>
            </a:p>
            <a:p>
              <a:pPr marL="390144" marR="0">
                <a:lnSpc>
                  <a:spcPts val="2205"/>
                </a:lnSpc>
                <a:spcBef>
                  <a:spcPts val="56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sz="2800" spc="256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largest</a:t>
              </a:r>
              <a:r>
                <a:rPr sz="2800" spc="-4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←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871351" y="4414791"/>
              <a:ext cx="1549037" cy="2821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1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sz="2800" spc="-44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largest</a:t>
              </a:r>
              <a:r>
                <a:rPr sz="2800" spc="-46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≠</a:t>
              </a:r>
              <a:r>
                <a:rPr sz="2800" spc="-4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237873" y="4759318"/>
              <a:ext cx="3422838" cy="6547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1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sz="2800" spc="-4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exchange</a:t>
              </a:r>
              <a:r>
                <a:rPr sz="2800" spc="-4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A[i] 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↔</a:t>
              </a:r>
              <a:r>
                <a:rPr sz="2400" spc="-165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A[largest]</a:t>
              </a:r>
            </a:p>
            <a:p>
              <a:pPr marL="471677" marR="0">
                <a:lnSpc>
                  <a:spcPts val="2197"/>
                </a:lnSpc>
                <a:spcBef>
                  <a:spcPts val="634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‐H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EAPIFY</a:t>
              </a:r>
              <a:r>
                <a:rPr sz="24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(A,</a:t>
              </a:r>
              <a:r>
                <a:rPr sz="2800" spc="-4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largest)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125" y="963838"/>
            <a:ext cx="10369152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An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example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spc="28" dirty="0">
                <a:solidFill>
                  <a:srgbClr val="686464"/>
                </a:solidFill>
                <a:latin typeface="JVSJQL+Cambria"/>
                <a:cs typeface="JVSJQL+Cambria"/>
              </a:rPr>
              <a:t>M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AX‐HEAPIFY</a:t>
            </a:r>
            <a:r>
              <a:rPr sz="4400" spc="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02437" y="158685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907" y="158685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65455" y="1887284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54703" y="1887284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52808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21386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42052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10630" y="20189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87631" y="2291906"/>
            <a:ext cx="762038" cy="62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  <a:r>
              <a:rPr sz="1800" spc="15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20013" y="22971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23005" y="22971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009261" y="2297193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21513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84718" y="2691756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669654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310758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273962" y="2691756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558898" y="269175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05513" y="2940321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319913" y="2940321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606931" y="29403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351911" y="29403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209161" y="2940321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496179" y="29403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040246" y="2982278"/>
            <a:ext cx="3936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61095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708818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313221" y="3356985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950339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598063" y="335698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202465" y="3356985"/>
            <a:ext cx="447447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57863" y="3597165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047111" y="3597165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502031" y="4108310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394589" y="4407980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762129" y="4539604"/>
            <a:ext cx="536525" cy="862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  <a:p>
            <a:pPr marL="0" marR="0">
              <a:lnSpc>
                <a:spcPts val="2197"/>
              </a:lnSpc>
              <a:spcBef>
                <a:spcPts val="3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149754" y="453960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048385" y="481788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349882" y="52132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313086" y="5213214"/>
            <a:ext cx="68907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598022" y="5213214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391035" y="5461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248285" y="5461017"/>
            <a:ext cx="88700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535303" y="5461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849744" y="5854249"/>
            <a:ext cx="3936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OGRJDB+Arial-ItalicMT"/>
                <a:cs typeface="OGRJDB+Arial-ItalicMT"/>
              </a:rPr>
              <a:t>i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989463" y="5878443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637187" y="5878443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241589" y="5878443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086235" y="6118623"/>
            <a:ext cx="1466888" cy="62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4" y="963838"/>
            <a:ext cx="5318609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time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complexity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592721"/>
            <a:ext cx="9142122" cy="328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It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takes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OFNEGO+SymbolMT"/>
                <a:cs typeface="OFNEGO+SymbolMT"/>
              </a:rPr>
              <a:t>Θ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(1)</a:t>
            </a:r>
            <a:r>
              <a:rPr sz="24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fix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up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relationships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among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elements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],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A[L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EFT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)],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A[R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IGHT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)].</a:t>
            </a: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Also,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need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subtree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rooted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children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children’s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subtrees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each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have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size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most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/3</a:t>
            </a:r>
          </a:p>
          <a:p>
            <a:pPr marL="274319" marR="0">
              <a:lnSpc>
                <a:spcPts val="2687"/>
              </a:lnSpc>
              <a:spcBef>
                <a:spcPts val="51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worst</a:t>
            </a:r>
            <a:r>
              <a:rPr sz="22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case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occurs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when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last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row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exactly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half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full</a:t>
            </a:r>
          </a:p>
          <a:p>
            <a:pPr marL="0" marR="0">
              <a:lnSpc>
                <a:spcPts val="2929"/>
              </a:lnSpc>
              <a:spcBef>
                <a:spcPts val="48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running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4577695"/>
            <a:ext cx="5954397" cy="1532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754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T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n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400" spc="-57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=</a:t>
            </a:r>
            <a:r>
              <a:rPr sz="24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T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(2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n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/3)</a:t>
            </a:r>
            <a:r>
              <a:rPr sz="24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+</a:t>
            </a:r>
            <a:r>
              <a:rPr sz="24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OFNEGO+SymbolMT"/>
                <a:cs typeface="OFNEGO+SymbolMT"/>
              </a:rPr>
              <a:t>Θ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(1)</a:t>
            </a:r>
          </a:p>
          <a:p>
            <a:pPr marL="3174492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9A2D1E"/>
                </a:solidFill>
                <a:latin typeface="AHGEBQ+Arial-BoldMT"/>
                <a:cs typeface="AHGEBQ+Arial-BoldMT"/>
              </a:rPr>
              <a:t>=</a:t>
            </a:r>
            <a:r>
              <a:rPr sz="1800" spc="275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O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(lg</a:t>
            </a:r>
            <a:r>
              <a:rPr sz="2400" spc="-63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n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</a:p>
          <a:p>
            <a:pPr marL="0" marR="0">
              <a:lnSpc>
                <a:spcPts val="2687"/>
              </a:lnSpc>
              <a:spcBef>
                <a:spcPts val="186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solve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it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by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case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master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theorem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4235" y="5741269"/>
            <a:ext cx="8765942" cy="1183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Alternatively,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characterize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running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EAPIFY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h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h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Heaps</a:t>
            </a:r>
            <a:endParaRPr lang="en-US" sz="3600" dirty="0" smtClean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Maintaining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32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property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sz="32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476" y="5681369"/>
            <a:ext cx="3988153" cy="71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5626570" y="1735196"/>
            <a:ext cx="4072114" cy="7572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2016243" y="1735196"/>
            <a:ext cx="2560814" cy="1217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2079213" y="1770180"/>
            <a:ext cx="2673462" cy="1091494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0" y="0"/>
                </a:lnTo>
                <a:lnTo>
                  <a:pt x="22098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2079213" y="1770180"/>
            <a:ext cx="2673461" cy="1091494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0" y="0"/>
                </a:moveTo>
                <a:lnTo>
                  <a:pt x="2209801" y="0"/>
                </a:lnTo>
                <a:lnTo>
                  <a:pt x="2209801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 txBox="1"/>
          <p:nvPr/>
        </p:nvSpPr>
        <p:spPr>
          <a:xfrm>
            <a:off x="2971300" y="232293"/>
            <a:ext cx="4991488" cy="1113956"/>
          </a:xfrm>
          <a:prstGeom prst="rect">
            <a:avLst/>
          </a:prstGeom>
        </p:spPr>
        <p:txBody>
          <a:bodyPr vert="horz" wrap="square" lIns="0" tIns="36383" rIns="0" bIns="0" rtlCol="0">
            <a:spAutoFit/>
          </a:bodyPr>
          <a:lstStyle/>
          <a:p>
            <a:pPr marL="615742" marR="5598" indent="-601748">
              <a:lnSpc>
                <a:spcPts val="4187"/>
              </a:lnSpc>
              <a:spcBef>
                <a:spcPts val="286"/>
              </a:spcBef>
            </a:pPr>
            <a:r>
              <a:rPr sz="3526" spc="-28" dirty="0">
                <a:solidFill>
                  <a:srgbClr val="424456"/>
                </a:solidFill>
                <a:latin typeface="Times New Roman"/>
                <a:cs typeface="Times New Roman"/>
              </a:rPr>
              <a:t>Master </a:t>
            </a:r>
            <a:r>
              <a:rPr sz="3526" dirty="0">
                <a:solidFill>
                  <a:srgbClr val="424456"/>
                </a:solidFill>
                <a:latin typeface="Times New Roman"/>
                <a:cs typeface="Times New Roman"/>
              </a:rPr>
              <a:t>Theorem: </a:t>
            </a:r>
            <a:r>
              <a:rPr sz="3526" spc="-11" dirty="0">
                <a:solidFill>
                  <a:srgbClr val="424456"/>
                </a:solidFill>
                <a:latin typeface="Times New Roman"/>
                <a:cs typeface="Times New Roman"/>
              </a:rPr>
              <a:t>Reminder  </a:t>
            </a:r>
            <a:r>
              <a:rPr sz="3526" spc="17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3526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3526" spc="6" dirty="0">
                <a:solidFill>
                  <a:srgbClr val="0000FF"/>
                </a:solidFill>
                <a:latin typeface="Times New Roman"/>
                <a:cs typeface="Times New Roman"/>
              </a:rPr>
              <a:t>aT(n/b) </a:t>
            </a:r>
            <a:r>
              <a:rPr sz="3526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3526" spc="-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526" spc="17" dirty="0">
                <a:solidFill>
                  <a:srgbClr val="0000FF"/>
                </a:solidFill>
                <a:latin typeface="Times New Roman"/>
                <a:cs typeface="Times New Roman"/>
              </a:rPr>
              <a:t>f(n)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638" y="2037456"/>
            <a:ext cx="1108986" cy="45502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86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2865" u="sng" spc="-8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865" spc="-6" dirty="0">
                <a:latin typeface="Times New Roman"/>
                <a:cs typeface="Times New Roman"/>
              </a:rPr>
              <a:t>:</a:t>
            </a:r>
            <a:endParaRPr sz="286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1982" y="1352175"/>
            <a:ext cx="756350" cy="1453278"/>
          </a:xfrm>
          <a:prstGeom prst="rect">
            <a:avLst/>
          </a:prstGeom>
        </p:spPr>
        <p:txBody>
          <a:bodyPr vert="horz" wrap="square" lIns="0" tIns="261679" rIns="0" bIns="0" rtlCol="0">
            <a:spAutoFit/>
          </a:bodyPr>
          <a:lstStyle/>
          <a:p>
            <a:pPr marR="11895" algn="ctr">
              <a:spcBef>
                <a:spcPts val="2061"/>
              </a:spcBef>
            </a:pPr>
            <a:r>
              <a:rPr sz="4545" i="1" spc="206" baseline="-25252" dirty="0">
                <a:latin typeface="Times New Roman"/>
                <a:cs typeface="Times New Roman"/>
              </a:rPr>
              <a:t>n</a:t>
            </a:r>
            <a:r>
              <a:rPr sz="1708" dirty="0">
                <a:latin typeface="Times New Roman"/>
                <a:cs typeface="Times New Roman"/>
              </a:rPr>
              <a:t>l</a:t>
            </a:r>
            <a:r>
              <a:rPr sz="1708" spc="17" dirty="0">
                <a:latin typeface="Times New Roman"/>
                <a:cs typeface="Times New Roman"/>
              </a:rPr>
              <a:t>o</a:t>
            </a:r>
            <a:r>
              <a:rPr sz="1708" spc="66" dirty="0">
                <a:latin typeface="Times New Roman"/>
                <a:cs typeface="Times New Roman"/>
              </a:rPr>
              <a:t>g</a:t>
            </a:r>
            <a:r>
              <a:rPr sz="1901" i="1" spc="-8" baseline="-19323" dirty="0">
                <a:latin typeface="Times New Roman"/>
                <a:cs typeface="Times New Roman"/>
              </a:rPr>
              <a:t>b</a:t>
            </a:r>
            <a:r>
              <a:rPr sz="1901" i="1" spc="-98" baseline="-19323" dirty="0">
                <a:latin typeface="Times New Roman"/>
                <a:cs typeface="Times New Roman"/>
              </a:rPr>
              <a:t> </a:t>
            </a:r>
            <a:r>
              <a:rPr sz="1708" i="1" spc="17" dirty="0">
                <a:latin typeface="Times New Roman"/>
                <a:cs typeface="Times New Roman"/>
              </a:rPr>
              <a:t>a</a:t>
            </a:r>
            <a:endParaRPr sz="1708">
              <a:latin typeface="Times New Roman"/>
              <a:cs typeface="Times New Roman"/>
            </a:endParaRPr>
          </a:p>
          <a:p>
            <a:pPr marL="87463" algn="ctr">
              <a:spcBef>
                <a:spcPts val="1956"/>
              </a:spcBef>
            </a:pPr>
            <a:r>
              <a:rPr sz="3030" i="1" spc="-6" dirty="0">
                <a:latin typeface="Times New Roman"/>
                <a:cs typeface="Times New Roman"/>
              </a:rPr>
              <a:t>f</a:t>
            </a:r>
            <a:r>
              <a:rPr sz="3030" i="1" spc="-320" dirty="0">
                <a:latin typeface="Times New Roman"/>
                <a:cs typeface="Times New Roman"/>
              </a:rPr>
              <a:t> </a:t>
            </a:r>
            <a:r>
              <a:rPr sz="3030" spc="39" dirty="0">
                <a:latin typeface="Times New Roman"/>
                <a:cs typeface="Times New Roman"/>
              </a:rPr>
              <a:t>(</a:t>
            </a:r>
            <a:r>
              <a:rPr sz="3030" i="1" spc="39" dirty="0">
                <a:latin typeface="Times New Roman"/>
                <a:cs typeface="Times New Roman"/>
              </a:rPr>
              <a:t>n</a:t>
            </a:r>
            <a:r>
              <a:rPr sz="3030" spc="39" dirty="0">
                <a:latin typeface="Times New Roman"/>
                <a:cs typeface="Times New Roman"/>
              </a:rPr>
              <a:t>)</a:t>
            </a:r>
            <a:endParaRPr sz="303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0031" y="2320425"/>
            <a:ext cx="812324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7114" y="0"/>
                </a:lnTo>
              </a:path>
            </a:pathLst>
          </a:custGeom>
          <a:ln w="17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 txBox="1"/>
          <p:nvPr/>
        </p:nvSpPr>
        <p:spPr>
          <a:xfrm>
            <a:off x="3119027" y="1927363"/>
            <a:ext cx="1683768" cy="572936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3030" spc="-11" dirty="0">
                <a:latin typeface="Symbol"/>
                <a:cs typeface="Symbol"/>
              </a:rPr>
              <a:t></a:t>
            </a:r>
            <a:r>
              <a:rPr sz="3030" spc="-303" dirty="0">
                <a:latin typeface="Times New Roman"/>
                <a:cs typeface="Times New Roman"/>
              </a:rPr>
              <a:t> </a:t>
            </a:r>
            <a:r>
              <a:rPr lang="en-US" sz="3030" spc="154" dirty="0">
                <a:latin typeface="Symbol"/>
                <a:cs typeface="Symbol"/>
                <a:sym typeface="Symbol" panose="05050102010706020507" pitchFamily="18" charset="2"/>
              </a:rPr>
              <a:t></a:t>
            </a:r>
            <a:r>
              <a:rPr sz="3030" spc="154" dirty="0">
                <a:latin typeface="Times New Roman"/>
                <a:cs typeface="Times New Roman"/>
              </a:rPr>
              <a:t>(</a:t>
            </a:r>
            <a:r>
              <a:rPr sz="3030" i="1" spc="154" dirty="0">
                <a:latin typeface="Times New Roman"/>
                <a:cs typeface="Times New Roman"/>
              </a:rPr>
              <a:t>n</a:t>
            </a:r>
            <a:r>
              <a:rPr sz="5454" i="1" spc="230" baseline="21043" dirty="0">
                <a:latin typeface="Symbol"/>
                <a:cs typeface="Symbol"/>
              </a:rPr>
              <a:t></a:t>
            </a:r>
            <a:r>
              <a:rPr sz="5454" i="1" spc="-966" baseline="21043" dirty="0">
                <a:latin typeface="Times New Roman"/>
                <a:cs typeface="Times New Roman"/>
              </a:rPr>
              <a:t> </a:t>
            </a:r>
            <a:r>
              <a:rPr sz="3030" spc="-1013" dirty="0">
                <a:latin typeface="Times New Roman"/>
                <a:cs typeface="Times New Roman"/>
              </a:rPr>
              <a:t>)</a:t>
            </a:r>
            <a:endParaRPr sz="303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9541" y="1770181"/>
            <a:ext cx="3946172" cy="693720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116146" rIns="0" bIns="0" rtlCol="0">
            <a:spAutoFit/>
          </a:bodyPr>
          <a:lstStyle/>
          <a:p>
            <a:pPr marL="93061">
              <a:spcBef>
                <a:spcPts val="915"/>
              </a:spcBef>
            </a:pPr>
            <a:r>
              <a:rPr sz="3085" spc="-17" dirty="0">
                <a:latin typeface="Times New Roman"/>
                <a:cs typeface="Times New Roman"/>
              </a:rPr>
              <a:t>T</a:t>
            </a:r>
            <a:r>
              <a:rPr sz="3085" spc="-39" dirty="0">
                <a:latin typeface="Times New Roman"/>
                <a:cs typeface="Times New Roman"/>
              </a:rPr>
              <a:t>(</a:t>
            </a:r>
            <a:r>
              <a:rPr sz="3085" dirty="0">
                <a:latin typeface="Times New Roman"/>
                <a:cs typeface="Times New Roman"/>
              </a:rPr>
              <a:t>n)</a:t>
            </a:r>
            <a:r>
              <a:rPr sz="3085" spc="72" dirty="0">
                <a:latin typeface="Times New Roman"/>
                <a:cs typeface="Times New Roman"/>
              </a:rPr>
              <a:t> </a:t>
            </a:r>
            <a:r>
              <a:rPr sz="3085" dirty="0">
                <a:latin typeface="Times New Roman"/>
                <a:cs typeface="Times New Roman"/>
              </a:rPr>
              <a:t>=</a:t>
            </a:r>
            <a:r>
              <a:rPr sz="3085" spc="-77" dirty="0">
                <a:latin typeface="Times New Roman"/>
                <a:cs typeface="Times New Roman"/>
              </a:rPr>
              <a:t> </a:t>
            </a:r>
            <a:r>
              <a:rPr sz="3746" spc="430" dirty="0">
                <a:latin typeface="Symbol"/>
                <a:cs typeface="Symbol"/>
              </a:rPr>
              <a:t></a:t>
            </a:r>
            <a:r>
              <a:rPr sz="3746" spc="280" dirty="0">
                <a:latin typeface="Times New Roman"/>
                <a:cs typeface="Times New Roman"/>
              </a:rPr>
              <a:t>(</a:t>
            </a:r>
            <a:r>
              <a:rPr sz="3746" i="1" spc="545" dirty="0">
                <a:latin typeface="Times New Roman"/>
                <a:cs typeface="Times New Roman"/>
              </a:rPr>
              <a:t>n</a:t>
            </a:r>
            <a:r>
              <a:rPr sz="3223" spc="149" baseline="44159" dirty="0">
                <a:latin typeface="Times New Roman"/>
                <a:cs typeface="Times New Roman"/>
              </a:rPr>
              <a:t>l</a:t>
            </a:r>
            <a:r>
              <a:rPr sz="3223" spc="298" baseline="44159" dirty="0">
                <a:latin typeface="Times New Roman"/>
                <a:cs typeface="Times New Roman"/>
              </a:rPr>
              <a:t>o</a:t>
            </a:r>
            <a:r>
              <a:rPr sz="3223" spc="413" baseline="44159" dirty="0">
                <a:latin typeface="Times New Roman"/>
                <a:cs typeface="Times New Roman"/>
              </a:rPr>
              <a:t>g</a:t>
            </a:r>
            <a:r>
              <a:rPr sz="2314" i="1" spc="223" baseline="41666" dirty="0">
                <a:latin typeface="Times New Roman"/>
                <a:cs typeface="Times New Roman"/>
              </a:rPr>
              <a:t>b</a:t>
            </a:r>
            <a:r>
              <a:rPr sz="2314" i="1" spc="-24" baseline="41666" dirty="0">
                <a:latin typeface="Times New Roman"/>
                <a:cs typeface="Times New Roman"/>
              </a:rPr>
              <a:t> </a:t>
            </a:r>
            <a:r>
              <a:rPr sz="3223" i="1" spc="298" baseline="44159" dirty="0">
                <a:latin typeface="Times New Roman"/>
                <a:cs typeface="Times New Roman"/>
              </a:rPr>
              <a:t>a</a:t>
            </a:r>
            <a:r>
              <a:rPr sz="3223" i="1" spc="-364" baseline="44159" dirty="0">
                <a:latin typeface="Times New Roman"/>
                <a:cs typeface="Times New Roman"/>
              </a:rPr>
              <a:t> </a:t>
            </a:r>
            <a:r>
              <a:rPr sz="3746" spc="215" dirty="0">
                <a:latin typeface="Times New Roman"/>
                <a:cs typeface="Times New Roman"/>
              </a:rPr>
              <a:t>)</a:t>
            </a:r>
            <a:endParaRPr sz="374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0921" y="2155002"/>
            <a:ext cx="713669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4933891" y="2189986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381000" y="0"/>
                </a:moveTo>
                <a:lnTo>
                  <a:pt x="3810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304800"/>
                </a:lnTo>
                <a:lnTo>
                  <a:pt x="533400" y="152400"/>
                </a:lnTo>
                <a:lnTo>
                  <a:pt x="3810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4933891" y="2189986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76200"/>
                </a:moveTo>
                <a:lnTo>
                  <a:pt x="381000" y="76200"/>
                </a:lnTo>
                <a:lnTo>
                  <a:pt x="381000" y="0"/>
                </a:lnTo>
                <a:lnTo>
                  <a:pt x="533400" y="152400"/>
                </a:lnTo>
                <a:lnTo>
                  <a:pt x="381000" y="304800"/>
                </a:lnTo>
                <a:lnTo>
                  <a:pt x="3810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689541" y="3163636"/>
            <a:ext cx="4365978" cy="840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2016242" y="3106561"/>
            <a:ext cx="2854678" cy="1000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 txBox="1"/>
          <p:nvPr/>
        </p:nvSpPr>
        <p:spPr>
          <a:xfrm>
            <a:off x="731638" y="3380834"/>
            <a:ext cx="1186650" cy="48887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3085" u="sng" spc="-12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085" spc="-6" dirty="0">
                <a:latin typeface="Times New Roman"/>
                <a:cs typeface="Times New Roman"/>
              </a:rPr>
              <a:t>:</a:t>
            </a:r>
            <a:endParaRPr sz="308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9213" y="3141545"/>
            <a:ext cx="2728736" cy="862422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41281" rIns="0" bIns="0" rtlCol="0">
            <a:spAutoFit/>
          </a:bodyPr>
          <a:lstStyle/>
          <a:p>
            <a:pPr marL="140641">
              <a:lnSpc>
                <a:spcPts val="2727"/>
              </a:lnSpc>
              <a:spcBef>
                <a:spcPts val="325"/>
              </a:spcBef>
            </a:pPr>
            <a:r>
              <a:rPr sz="3030" u="heavy" spc="2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30" i="1" u="heavy" spc="-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030" i="1" u="heavy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30" u="heavy" spc="3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030" i="1" u="heavy" spc="3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030" u="heavy" spc="3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030" dirty="0">
              <a:latin typeface="Times New Roman"/>
              <a:cs typeface="Times New Roman"/>
            </a:endParaRPr>
          </a:p>
          <a:p>
            <a:pPr marL="1038364">
              <a:lnSpc>
                <a:spcPts val="1438"/>
              </a:lnSpc>
            </a:pPr>
            <a:r>
              <a:rPr sz="3030" spc="-11" dirty="0">
                <a:latin typeface="Symbol"/>
                <a:cs typeface="Symbol"/>
              </a:rPr>
              <a:t></a:t>
            </a:r>
            <a:r>
              <a:rPr sz="3030" spc="-11" dirty="0">
                <a:latin typeface="Times New Roman"/>
                <a:cs typeface="Times New Roman"/>
              </a:rPr>
              <a:t> </a:t>
            </a:r>
            <a:r>
              <a:rPr sz="3030" dirty="0">
                <a:latin typeface="Symbol"/>
                <a:cs typeface="Symbol"/>
              </a:rPr>
              <a:t></a:t>
            </a:r>
            <a:r>
              <a:rPr sz="3030" dirty="0">
                <a:latin typeface="Times New Roman"/>
                <a:cs typeface="Times New Roman"/>
              </a:rPr>
              <a:t>(lg</a:t>
            </a:r>
            <a:r>
              <a:rPr sz="2562" i="1" baseline="44802" dirty="0">
                <a:latin typeface="Times New Roman"/>
                <a:cs typeface="Times New Roman"/>
              </a:rPr>
              <a:t>k</a:t>
            </a:r>
            <a:r>
              <a:rPr sz="2562" i="1" spc="-413" baseline="44802" dirty="0">
                <a:latin typeface="Times New Roman"/>
                <a:cs typeface="Times New Roman"/>
              </a:rPr>
              <a:t> </a:t>
            </a:r>
            <a:r>
              <a:rPr sz="3030" i="1" spc="39" dirty="0">
                <a:latin typeface="Times New Roman"/>
                <a:cs typeface="Times New Roman"/>
              </a:rPr>
              <a:t>n</a:t>
            </a:r>
            <a:r>
              <a:rPr sz="3030" spc="39" dirty="0">
                <a:latin typeface="Times New Roman"/>
                <a:cs typeface="Times New Roman"/>
              </a:rPr>
              <a:t>)</a:t>
            </a:r>
            <a:endParaRPr sz="3030" dirty="0">
              <a:latin typeface="Times New Roman"/>
              <a:cs typeface="Times New Roman"/>
            </a:endParaRPr>
          </a:p>
          <a:p>
            <a:pPr marL="162332">
              <a:lnSpc>
                <a:spcPts val="2342"/>
              </a:lnSpc>
            </a:pPr>
            <a:r>
              <a:rPr sz="4545" i="1" spc="206" baseline="-25252" dirty="0">
                <a:latin typeface="Times New Roman"/>
                <a:cs typeface="Times New Roman"/>
              </a:rPr>
              <a:t>n</a:t>
            </a:r>
            <a:r>
              <a:rPr sz="1708" dirty="0">
                <a:latin typeface="Times New Roman"/>
                <a:cs typeface="Times New Roman"/>
              </a:rPr>
              <a:t>l</a:t>
            </a:r>
            <a:r>
              <a:rPr sz="1708" spc="17" dirty="0">
                <a:latin typeface="Times New Roman"/>
                <a:cs typeface="Times New Roman"/>
              </a:rPr>
              <a:t>o</a:t>
            </a:r>
            <a:r>
              <a:rPr sz="1708" spc="66" dirty="0">
                <a:latin typeface="Times New Roman"/>
                <a:cs typeface="Times New Roman"/>
              </a:rPr>
              <a:t>g</a:t>
            </a:r>
            <a:r>
              <a:rPr sz="1901" i="1" spc="-8" baseline="-19323" dirty="0">
                <a:latin typeface="Times New Roman"/>
                <a:cs typeface="Times New Roman"/>
              </a:rPr>
              <a:t>b</a:t>
            </a:r>
            <a:r>
              <a:rPr sz="1901" i="1" spc="-98" baseline="-19323" dirty="0">
                <a:latin typeface="Times New Roman"/>
                <a:cs typeface="Times New Roman"/>
              </a:rPr>
              <a:t> </a:t>
            </a:r>
            <a:r>
              <a:rPr sz="1708" i="1" spc="17" dirty="0">
                <a:latin typeface="Times New Roman"/>
                <a:cs typeface="Times New Roman"/>
              </a:rPr>
              <a:t>a</a:t>
            </a:r>
            <a:endParaRPr sz="1708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9541" y="3197520"/>
            <a:ext cx="4365978" cy="715708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188213" rIns="0" bIns="0" rtlCol="0">
            <a:spAutoFit/>
          </a:bodyPr>
          <a:lstStyle/>
          <a:p>
            <a:pPr marL="93061">
              <a:spcBef>
                <a:spcPts val="1482"/>
              </a:spcBef>
            </a:pPr>
            <a:r>
              <a:rPr sz="4628" spc="-24" baseline="4960" dirty="0">
                <a:latin typeface="Times New Roman"/>
                <a:cs typeface="Times New Roman"/>
              </a:rPr>
              <a:t>T</a:t>
            </a:r>
            <a:r>
              <a:rPr sz="4628" spc="-57" baseline="4960" dirty="0">
                <a:latin typeface="Times New Roman"/>
                <a:cs typeface="Times New Roman"/>
              </a:rPr>
              <a:t>(</a:t>
            </a:r>
            <a:r>
              <a:rPr sz="4628" baseline="4960" dirty="0">
                <a:latin typeface="Times New Roman"/>
                <a:cs typeface="Times New Roman"/>
              </a:rPr>
              <a:t>n)</a:t>
            </a:r>
            <a:r>
              <a:rPr sz="4628" spc="107" baseline="4960" dirty="0">
                <a:latin typeface="Times New Roman"/>
                <a:cs typeface="Times New Roman"/>
              </a:rPr>
              <a:t> </a:t>
            </a:r>
            <a:r>
              <a:rPr sz="4628" baseline="4960" dirty="0">
                <a:latin typeface="Times New Roman"/>
                <a:cs typeface="Times New Roman"/>
              </a:rPr>
              <a:t>=</a:t>
            </a:r>
            <a:r>
              <a:rPr sz="4628" spc="-83" baseline="4960" dirty="0">
                <a:latin typeface="Times New Roman"/>
                <a:cs typeface="Times New Roman"/>
              </a:rPr>
              <a:t> </a:t>
            </a:r>
            <a:r>
              <a:rPr sz="3416" spc="435" dirty="0">
                <a:latin typeface="Symbol"/>
                <a:cs typeface="Symbol"/>
              </a:rPr>
              <a:t></a:t>
            </a:r>
            <a:r>
              <a:rPr sz="3416" spc="275" dirty="0">
                <a:latin typeface="Times New Roman"/>
                <a:cs typeface="Times New Roman"/>
              </a:rPr>
              <a:t>(</a:t>
            </a:r>
            <a:r>
              <a:rPr sz="3416" i="1" spc="523" dirty="0">
                <a:latin typeface="Times New Roman"/>
                <a:cs typeface="Times New Roman"/>
              </a:rPr>
              <a:t>n</a:t>
            </a:r>
            <a:r>
              <a:rPr sz="2975" spc="132" baseline="43209" dirty="0">
                <a:latin typeface="Times New Roman"/>
                <a:cs typeface="Times New Roman"/>
              </a:rPr>
              <a:t>l</a:t>
            </a:r>
            <a:r>
              <a:rPr sz="2975" spc="272" baseline="43209" dirty="0">
                <a:latin typeface="Times New Roman"/>
                <a:cs typeface="Times New Roman"/>
              </a:rPr>
              <a:t>o</a:t>
            </a:r>
            <a:r>
              <a:rPr sz="2975" spc="380" baseline="43209" dirty="0">
                <a:latin typeface="Times New Roman"/>
                <a:cs typeface="Times New Roman"/>
              </a:rPr>
              <a:t>g</a:t>
            </a:r>
            <a:r>
              <a:rPr sz="2149" i="1" spc="206" baseline="40598" dirty="0">
                <a:latin typeface="Times New Roman"/>
                <a:cs typeface="Times New Roman"/>
              </a:rPr>
              <a:t>b</a:t>
            </a:r>
            <a:r>
              <a:rPr sz="2149" i="1" spc="-24" baseline="40598" dirty="0">
                <a:latin typeface="Times New Roman"/>
                <a:cs typeface="Times New Roman"/>
              </a:rPr>
              <a:t> </a:t>
            </a:r>
            <a:r>
              <a:rPr sz="2975" i="1" spc="272" baseline="43209" dirty="0">
                <a:latin typeface="Times New Roman"/>
                <a:cs typeface="Times New Roman"/>
              </a:rPr>
              <a:t>a</a:t>
            </a:r>
            <a:r>
              <a:rPr sz="2975" i="1" baseline="43209" dirty="0">
                <a:latin typeface="Times New Roman"/>
                <a:cs typeface="Times New Roman"/>
              </a:rPr>
              <a:t> </a:t>
            </a:r>
            <a:r>
              <a:rPr sz="3416" spc="171" dirty="0">
                <a:latin typeface="Times New Roman"/>
                <a:cs typeface="Times New Roman"/>
              </a:rPr>
              <a:t>l</a:t>
            </a:r>
            <a:r>
              <a:rPr sz="3416" spc="478" dirty="0">
                <a:latin typeface="Times New Roman"/>
                <a:cs typeface="Times New Roman"/>
              </a:rPr>
              <a:t>g</a:t>
            </a:r>
            <a:r>
              <a:rPr sz="2975" i="1" spc="388" baseline="43209" dirty="0">
                <a:latin typeface="Times New Roman"/>
                <a:cs typeface="Times New Roman"/>
              </a:rPr>
              <a:t>k</a:t>
            </a:r>
            <a:r>
              <a:rPr sz="2975" baseline="43209" dirty="0">
                <a:latin typeface="Symbol"/>
                <a:cs typeface="Symbol"/>
              </a:rPr>
              <a:t></a:t>
            </a:r>
            <a:r>
              <a:rPr sz="2975" spc="272" baseline="43209" dirty="0">
                <a:latin typeface="Times New Roman"/>
                <a:cs typeface="Times New Roman"/>
              </a:rPr>
              <a:t>1</a:t>
            </a:r>
            <a:r>
              <a:rPr sz="2975" spc="-206" baseline="43209" dirty="0">
                <a:latin typeface="Times New Roman"/>
                <a:cs typeface="Times New Roman"/>
              </a:rPr>
              <a:t> </a:t>
            </a:r>
            <a:r>
              <a:rPr sz="3416" i="1" spc="451" dirty="0">
                <a:latin typeface="Times New Roman"/>
                <a:cs typeface="Times New Roman"/>
              </a:rPr>
              <a:t>n</a:t>
            </a:r>
            <a:r>
              <a:rPr sz="3416" spc="215" dirty="0">
                <a:latin typeface="Times New Roman"/>
                <a:cs typeface="Times New Roman"/>
              </a:rPr>
              <a:t>)</a:t>
            </a:r>
            <a:endParaRPr sz="3416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70921" y="3498379"/>
            <a:ext cx="713669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4933891" y="3533364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381000" y="0"/>
                </a:moveTo>
                <a:lnTo>
                  <a:pt x="3810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304800"/>
                </a:lnTo>
                <a:lnTo>
                  <a:pt x="533400" y="152400"/>
                </a:lnTo>
                <a:lnTo>
                  <a:pt x="3810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4933891" y="3533364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76200"/>
                </a:moveTo>
                <a:lnTo>
                  <a:pt x="381000" y="76200"/>
                </a:lnTo>
                <a:lnTo>
                  <a:pt x="381000" y="0"/>
                </a:lnTo>
                <a:lnTo>
                  <a:pt x="533400" y="152400"/>
                </a:lnTo>
                <a:lnTo>
                  <a:pt x="381000" y="304800"/>
                </a:lnTo>
                <a:lnTo>
                  <a:pt x="3810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5009679"/>
            <a:ext cx="3148542" cy="6843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2016242" y="4421952"/>
            <a:ext cx="3064581" cy="1217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2079213" y="4487308"/>
            <a:ext cx="2938639" cy="1055960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0" y="0"/>
                </a:moveTo>
                <a:lnTo>
                  <a:pt x="2667000" y="0"/>
                </a:lnTo>
                <a:lnTo>
                  <a:pt x="2667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2079213" y="4487308"/>
            <a:ext cx="2938639" cy="1061122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0" y="0"/>
                </a:moveTo>
                <a:lnTo>
                  <a:pt x="2667001" y="0"/>
                </a:lnTo>
                <a:lnTo>
                  <a:pt x="2667001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1766202" y="4205053"/>
            <a:ext cx="1677380" cy="1930268"/>
          </a:xfrm>
          <a:prstGeom prst="rect">
            <a:avLst/>
          </a:prstGeom>
        </p:spPr>
        <p:txBody>
          <a:bodyPr vert="horz" wrap="square" lIns="0" tIns="261679" rIns="0" bIns="0" rtlCol="0">
            <a:spAutoFit/>
          </a:bodyPr>
          <a:lstStyle/>
          <a:p>
            <a:pPr marL="87463" algn="ctr">
              <a:spcBef>
                <a:spcPts val="1956"/>
              </a:spcBef>
            </a:pPr>
            <a:r>
              <a:rPr sz="2424" i="1" spc="-6" dirty="0">
                <a:latin typeface="Times New Roman"/>
                <a:cs typeface="Times New Roman"/>
              </a:rPr>
              <a:t>f</a:t>
            </a:r>
            <a:r>
              <a:rPr sz="2424" i="1" spc="-320" dirty="0">
                <a:latin typeface="Times New Roman"/>
                <a:cs typeface="Times New Roman"/>
              </a:rPr>
              <a:t> </a:t>
            </a:r>
            <a:r>
              <a:rPr sz="2424" spc="39" dirty="0">
                <a:latin typeface="Times New Roman"/>
                <a:cs typeface="Times New Roman"/>
              </a:rPr>
              <a:t>(</a:t>
            </a:r>
            <a:r>
              <a:rPr sz="2424" i="1" spc="39" dirty="0">
                <a:latin typeface="Times New Roman"/>
                <a:cs typeface="Times New Roman"/>
              </a:rPr>
              <a:t>n</a:t>
            </a:r>
            <a:r>
              <a:rPr sz="2424" spc="39" dirty="0">
                <a:latin typeface="Times New Roman"/>
                <a:cs typeface="Times New Roman"/>
              </a:rPr>
              <a:t>)</a:t>
            </a:r>
            <a:endParaRPr lang="en-US" sz="2424" spc="39" dirty="0">
              <a:latin typeface="Times New Roman"/>
              <a:cs typeface="Times New Roman"/>
            </a:endParaRPr>
          </a:p>
          <a:p>
            <a:pPr marL="87463" algn="ctr">
              <a:spcBef>
                <a:spcPts val="1956"/>
              </a:spcBef>
            </a:pPr>
            <a:r>
              <a:rPr lang="en-US" sz="3967" i="1" spc="206" baseline="-25252" dirty="0" err="1">
                <a:latin typeface="Times New Roman"/>
                <a:cs typeface="Times New Roman"/>
              </a:rPr>
              <a:t>n</a:t>
            </a:r>
            <a:r>
              <a:rPr lang="en-US" sz="2424" dirty="0" err="1">
                <a:latin typeface="Times New Roman"/>
                <a:cs typeface="Times New Roman"/>
              </a:rPr>
              <a:t>l</a:t>
            </a:r>
            <a:r>
              <a:rPr lang="en-US" sz="2424" spc="17" dirty="0" err="1">
                <a:latin typeface="Times New Roman"/>
                <a:cs typeface="Times New Roman"/>
              </a:rPr>
              <a:t>o</a:t>
            </a:r>
            <a:r>
              <a:rPr lang="en-US" sz="2424" spc="66" dirty="0" err="1">
                <a:latin typeface="Times New Roman"/>
                <a:cs typeface="Times New Roman"/>
              </a:rPr>
              <a:t>g</a:t>
            </a:r>
            <a:r>
              <a:rPr lang="en-US" sz="2424" i="1" spc="-8" baseline="-19323" dirty="0" err="1">
                <a:latin typeface="Times New Roman"/>
                <a:cs typeface="Times New Roman"/>
              </a:rPr>
              <a:t>b</a:t>
            </a:r>
            <a:r>
              <a:rPr lang="en-US" sz="2424" i="1" spc="-98" baseline="-19323" dirty="0">
                <a:latin typeface="Times New Roman"/>
                <a:cs typeface="Times New Roman"/>
              </a:rPr>
              <a:t> </a:t>
            </a:r>
            <a:r>
              <a:rPr lang="en-US" sz="2424" i="1" spc="17" dirty="0">
                <a:latin typeface="Times New Roman"/>
                <a:cs typeface="Times New Roman"/>
              </a:rPr>
              <a:t>a</a:t>
            </a:r>
          </a:p>
          <a:p>
            <a:pPr marL="87463" algn="ctr">
              <a:spcBef>
                <a:spcPts val="1956"/>
              </a:spcBef>
            </a:pPr>
            <a:endParaRPr sz="2424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20031" y="5007181"/>
            <a:ext cx="812324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7114" y="0"/>
                </a:lnTo>
              </a:path>
            </a:pathLst>
          </a:custGeom>
          <a:ln w="17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 txBox="1"/>
          <p:nvPr/>
        </p:nvSpPr>
        <p:spPr>
          <a:xfrm>
            <a:off x="3100847" y="4642665"/>
            <a:ext cx="1275509" cy="1051335"/>
          </a:xfrm>
          <a:prstGeom prst="rect">
            <a:avLst/>
          </a:prstGeom>
        </p:spPr>
        <p:txBody>
          <a:bodyPr vert="horz" wrap="square" lIns="0" tIns="12594" rIns="0" bIns="0" rtlCol="0">
            <a:spAutoFit/>
          </a:bodyPr>
          <a:lstStyle/>
          <a:p>
            <a:pPr>
              <a:spcBef>
                <a:spcPts val="99"/>
              </a:spcBef>
              <a:tabLst>
                <a:tab pos="1132825" algn="l"/>
              </a:tabLst>
            </a:pPr>
            <a:r>
              <a:rPr sz="3030" spc="-11" dirty="0">
                <a:latin typeface="Symbol"/>
                <a:cs typeface="Symbol"/>
              </a:rPr>
              <a:t></a:t>
            </a:r>
            <a:r>
              <a:rPr lang="en-US" sz="3030" spc="-11" dirty="0">
                <a:latin typeface="Symbol"/>
                <a:cs typeface="Symbol"/>
              </a:rPr>
              <a:t> </a:t>
            </a:r>
            <a:r>
              <a:rPr lang="en-US" sz="3030" spc="154" dirty="0">
                <a:latin typeface="Symbol"/>
                <a:cs typeface="Symbol"/>
                <a:sym typeface="Symbol" panose="05050102010706020507" pitchFamily="18" charset="2"/>
              </a:rPr>
              <a:t></a:t>
            </a:r>
            <a:r>
              <a:rPr lang="en-US" sz="3030" spc="154" dirty="0">
                <a:latin typeface="Times New Roman"/>
                <a:cs typeface="Times New Roman"/>
              </a:rPr>
              <a:t>(</a:t>
            </a:r>
            <a:r>
              <a:rPr lang="en-US" sz="3030" i="1" spc="154" dirty="0">
                <a:latin typeface="Times New Roman"/>
                <a:cs typeface="Times New Roman"/>
              </a:rPr>
              <a:t>n</a:t>
            </a:r>
            <a:r>
              <a:rPr lang="en-US" sz="5454" i="1" spc="230" baseline="21043" dirty="0">
                <a:latin typeface="Symbol"/>
                <a:cs typeface="Symbol"/>
              </a:rPr>
              <a:t></a:t>
            </a:r>
            <a:r>
              <a:rPr lang="en-US" sz="5454" i="1" spc="-966" baseline="21043" dirty="0">
                <a:latin typeface="Times New Roman"/>
                <a:cs typeface="Times New Roman"/>
              </a:rPr>
              <a:t> </a:t>
            </a:r>
            <a:r>
              <a:rPr lang="en-US" sz="3030" spc="-1013" dirty="0">
                <a:latin typeface="Times New Roman"/>
                <a:cs typeface="Times New Roman"/>
              </a:rPr>
              <a:t>)</a:t>
            </a:r>
            <a:endParaRPr lang="en-US" sz="3030" dirty="0">
              <a:latin typeface="Times New Roman"/>
              <a:cs typeface="Times New Roman"/>
            </a:endParaRPr>
          </a:p>
          <a:p>
            <a:pPr>
              <a:spcBef>
                <a:spcPts val="99"/>
              </a:spcBef>
              <a:tabLst>
                <a:tab pos="1132825" algn="l"/>
              </a:tabLst>
            </a:pPr>
            <a:r>
              <a:rPr sz="3030" spc="-225" dirty="0">
                <a:latin typeface="Times New Roman"/>
                <a:cs typeface="Times New Roman"/>
              </a:rPr>
              <a:t> </a:t>
            </a:r>
            <a:endParaRPr sz="303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42609" y="5261563"/>
            <a:ext cx="713669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5605580" y="5296547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381000" y="0"/>
                </a:moveTo>
                <a:lnTo>
                  <a:pt x="3810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81000" y="228600"/>
                </a:lnTo>
                <a:lnTo>
                  <a:pt x="381000" y="304800"/>
                </a:lnTo>
                <a:lnTo>
                  <a:pt x="533400" y="152400"/>
                </a:lnTo>
                <a:lnTo>
                  <a:pt x="3810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5605580" y="5296547"/>
            <a:ext cx="587728" cy="335844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76200"/>
                </a:moveTo>
                <a:lnTo>
                  <a:pt x="381000" y="76200"/>
                </a:lnTo>
                <a:lnTo>
                  <a:pt x="381000" y="0"/>
                </a:lnTo>
                <a:lnTo>
                  <a:pt x="533400" y="152400"/>
                </a:lnTo>
                <a:lnTo>
                  <a:pt x="381000" y="304800"/>
                </a:lnTo>
                <a:lnTo>
                  <a:pt x="3810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 txBox="1"/>
          <p:nvPr/>
        </p:nvSpPr>
        <p:spPr>
          <a:xfrm>
            <a:off x="731638" y="4976096"/>
            <a:ext cx="1186650" cy="48887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3085" u="sng" spc="-12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spc="-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3085" spc="-6" dirty="0">
                <a:latin typeface="Times New Roman"/>
                <a:cs typeface="Times New Roman"/>
              </a:rPr>
              <a:t>:</a:t>
            </a:r>
            <a:endParaRPr sz="308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3521" y="5731746"/>
            <a:ext cx="517760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33" dirty="0">
                <a:latin typeface="Times New Roman"/>
                <a:cs typeface="Times New Roman"/>
              </a:rPr>
              <a:t>a</a:t>
            </a:r>
            <a:r>
              <a:rPr sz="2645" dirty="0">
                <a:latin typeface="Times New Roman"/>
                <a:cs typeface="Times New Roman"/>
              </a:rPr>
              <a:t>nd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75447" y="5716352"/>
            <a:ext cx="3862211" cy="436706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29385" rIns="0" bIns="0" rtlCol="0">
            <a:spAutoFit/>
          </a:bodyPr>
          <a:lstStyle/>
          <a:p>
            <a:pPr marL="163731">
              <a:spcBef>
                <a:spcPts val="230"/>
              </a:spcBef>
            </a:pPr>
            <a:r>
              <a:rPr sz="2645" i="1" dirty="0">
                <a:solidFill>
                  <a:srgbClr val="000090"/>
                </a:solidFill>
                <a:latin typeface="Times New Roman"/>
                <a:cs typeface="Times New Roman"/>
              </a:rPr>
              <a:t>a f </a:t>
            </a:r>
            <a:r>
              <a:rPr sz="2645" spc="6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645" i="1" spc="6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645" spc="6" dirty="0">
                <a:solidFill>
                  <a:srgbClr val="000090"/>
                </a:solidFill>
                <a:latin typeface="Times New Roman"/>
                <a:cs typeface="Times New Roman"/>
              </a:rPr>
              <a:t>/</a:t>
            </a:r>
            <a:r>
              <a:rPr sz="2645" i="1" spc="6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sz="2645" spc="6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645" dirty="0">
                <a:solidFill>
                  <a:srgbClr val="000090"/>
                </a:solidFill>
                <a:latin typeface="Symbol"/>
                <a:cs typeface="Symbol"/>
              </a:rPr>
              <a:t></a:t>
            </a:r>
            <a:r>
              <a:rPr sz="2645" dirty="0">
                <a:solidFill>
                  <a:srgbClr val="000090"/>
                </a:solidFill>
                <a:latin typeface="Times New Roman"/>
                <a:cs typeface="Times New Roman"/>
              </a:rPr>
              <a:t> c </a:t>
            </a:r>
            <a:r>
              <a:rPr sz="2645" i="1" dirty="0">
                <a:solidFill>
                  <a:srgbClr val="000090"/>
                </a:solidFill>
                <a:latin typeface="Times New Roman"/>
                <a:cs typeface="Times New Roman"/>
              </a:rPr>
              <a:t>f </a:t>
            </a:r>
            <a:r>
              <a:rPr sz="2645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645" i="1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645" dirty="0">
                <a:latin typeface="Times New Roman"/>
                <a:cs typeface="Times New Roman"/>
              </a:rPr>
              <a:t>for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c &lt;</a:t>
            </a:r>
            <a:r>
              <a:rPr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61230" y="5044663"/>
            <a:ext cx="3022600" cy="613942"/>
          </a:xfrm>
          <a:prstGeom prst="rect">
            <a:avLst/>
          </a:prstGeom>
          <a:solidFill>
            <a:srgbClr val="CCFFCC"/>
          </a:solidFill>
          <a:ln w="12700">
            <a:solidFill>
              <a:srgbClr val="53548A"/>
            </a:solidFill>
          </a:ln>
        </p:spPr>
        <p:txBody>
          <a:bodyPr vert="horz" wrap="square" lIns="0" tIns="70667" rIns="0" bIns="0" rtlCol="0">
            <a:spAutoFit/>
          </a:bodyPr>
          <a:lstStyle/>
          <a:p>
            <a:pPr marL="93061">
              <a:spcBef>
                <a:spcPts val="556"/>
              </a:spcBef>
            </a:pPr>
            <a:r>
              <a:rPr sz="4628" spc="-24" baseline="1984" dirty="0">
                <a:latin typeface="Times New Roman"/>
                <a:cs typeface="Times New Roman"/>
              </a:rPr>
              <a:t>T(n) </a:t>
            </a:r>
            <a:r>
              <a:rPr sz="4628" baseline="1984" dirty="0">
                <a:latin typeface="Times New Roman"/>
                <a:cs typeface="Times New Roman"/>
              </a:rPr>
              <a:t>= </a:t>
            </a:r>
            <a:r>
              <a:rPr sz="3526" spc="309" dirty="0">
                <a:latin typeface="Symbol"/>
                <a:cs typeface="Symbol"/>
              </a:rPr>
              <a:t></a:t>
            </a:r>
            <a:r>
              <a:rPr sz="3526" spc="309" dirty="0">
                <a:latin typeface="Times New Roman"/>
                <a:cs typeface="Times New Roman"/>
              </a:rPr>
              <a:t>( </a:t>
            </a:r>
            <a:r>
              <a:rPr sz="3526" i="1" spc="171" dirty="0">
                <a:latin typeface="Times New Roman"/>
                <a:cs typeface="Times New Roman"/>
              </a:rPr>
              <a:t>f</a:t>
            </a:r>
            <a:r>
              <a:rPr sz="3526" i="1" spc="-645" dirty="0">
                <a:latin typeface="Times New Roman"/>
                <a:cs typeface="Times New Roman"/>
              </a:rPr>
              <a:t> </a:t>
            </a:r>
            <a:r>
              <a:rPr sz="3526" spc="275" dirty="0">
                <a:latin typeface="Times New Roman"/>
                <a:cs typeface="Times New Roman"/>
              </a:rPr>
              <a:t>(</a:t>
            </a:r>
            <a:r>
              <a:rPr sz="3526" i="1" spc="275" dirty="0">
                <a:latin typeface="Times New Roman"/>
                <a:cs typeface="Times New Roman"/>
              </a:rPr>
              <a:t>n</a:t>
            </a:r>
            <a:r>
              <a:rPr sz="3526" spc="275" dirty="0">
                <a:latin typeface="Times New Roman"/>
                <a:cs typeface="Times New Roman"/>
              </a:rPr>
              <a:t>))</a:t>
            </a:r>
            <a:endParaRPr sz="352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64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Maintaining the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property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Building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a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endParaRPr lang="en-US"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494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438250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Building</a:t>
            </a:r>
            <a:r>
              <a:rPr sz="4400" spc="-9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151158" cy="2798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use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</a:t>
            </a:r>
            <a:r>
              <a:rPr sz="2100" dirty="0">
                <a:solidFill>
                  <a:srgbClr val="000000"/>
                </a:solidFill>
                <a:latin typeface="DLWTTD+Calibri"/>
                <a:cs typeface="DLWTTD+Calibri"/>
              </a:rPr>
              <a:t>Y</a:t>
            </a:r>
            <a:r>
              <a:rPr sz="2100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to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convert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array</a:t>
            </a:r>
          </a:p>
          <a:p>
            <a:pPr marL="272798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A=[1..n]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into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bottom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up</a:t>
            </a:r>
            <a:r>
              <a:rPr sz="2400" spc="-6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manner.</a:t>
            </a:r>
          </a:p>
          <a:p>
            <a:pPr marL="0" marR="0">
              <a:lnSpc>
                <a:spcPts val="3070"/>
              </a:lnSpc>
              <a:spcBef>
                <a:spcPts val="403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elements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subarray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A[(</a:t>
            </a:r>
            <a:r>
              <a:rPr sz="20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⌊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/2</a:t>
            </a:r>
            <a:r>
              <a:rPr sz="20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⌋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+1)…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4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all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leaves</a:t>
            </a:r>
            <a:r>
              <a:rPr sz="2400" spc="-6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</a:p>
          <a:p>
            <a:pPr marL="272797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tree,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so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each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element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heap.</a:t>
            </a: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UILD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</a:t>
            </a:r>
            <a:r>
              <a:rPr sz="20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goes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through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remaining</a:t>
            </a:r>
          </a:p>
          <a:p>
            <a:pPr marL="272796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nodes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runs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EAPIF</a:t>
            </a:r>
            <a:r>
              <a:rPr sz="2100" dirty="0">
                <a:solidFill>
                  <a:srgbClr val="000000"/>
                </a:solidFill>
                <a:latin typeface="DLWTTD+Calibri"/>
                <a:cs typeface="DLWTTD+Calibri"/>
              </a:rPr>
              <a:t>Y</a:t>
            </a:r>
            <a:r>
              <a:rPr sz="2100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each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one.</a:t>
            </a:r>
          </a:p>
        </p:txBody>
      </p:sp>
      <p:grpSp>
        <p:nvGrpSpPr>
          <p:cNvPr id="8" name="Grup 7"/>
          <p:cNvGrpSpPr/>
          <p:nvPr/>
        </p:nvGrpSpPr>
        <p:grpSpPr>
          <a:xfrm>
            <a:off x="2990729" y="4394220"/>
            <a:ext cx="6604443" cy="1470066"/>
            <a:chOff x="2990729" y="4394217"/>
            <a:chExt cx="3972643" cy="1116998"/>
          </a:xfrm>
        </p:grpSpPr>
        <p:sp>
          <p:nvSpPr>
            <p:cNvPr id="5" name="object 5"/>
            <p:cNvSpPr txBox="1"/>
            <p:nvPr/>
          </p:nvSpPr>
          <p:spPr>
            <a:xfrm>
              <a:off x="2990729" y="4394217"/>
              <a:ext cx="2064016" cy="2228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1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B</a:t>
              </a:r>
              <a:r>
                <a:rPr sz="2000" dirty="0">
                  <a:solidFill>
                    <a:srgbClr val="000000"/>
                  </a:solidFill>
                  <a:latin typeface="DLWTTD+Calibri"/>
                  <a:cs typeface="DLWTTD+Calibri"/>
                </a:rPr>
                <a:t>UILD</a:t>
              </a:r>
              <a:r>
                <a:rPr sz="2800" dirty="0">
                  <a:solidFill>
                    <a:srgbClr val="000000"/>
                  </a:solidFill>
                  <a:latin typeface="LNNELT+Calibri"/>
                  <a:cs typeface="LNNELT+Calibri"/>
                </a:rPr>
                <a:t>‐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M</a:t>
              </a:r>
              <a:r>
                <a:rPr sz="2000" dirty="0">
                  <a:solidFill>
                    <a:srgbClr val="000000"/>
                  </a:solidFill>
                  <a:latin typeface="DLWTTD+Calibri"/>
                  <a:cs typeface="DLWTTD+Calibri"/>
                </a:rPr>
                <a:t>AX</a:t>
              </a:r>
              <a:r>
                <a:rPr sz="2800" dirty="0">
                  <a:solidFill>
                    <a:srgbClr val="000000"/>
                  </a:solidFill>
                  <a:latin typeface="LNNELT+Calibri"/>
                  <a:cs typeface="LNNELT+Calibri"/>
                </a:rPr>
                <a:t>‐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H</a:t>
              </a:r>
              <a:r>
                <a:rPr sz="2000" dirty="0">
                  <a:solidFill>
                    <a:srgbClr val="000000"/>
                  </a:solidFill>
                  <a:latin typeface="DLWTTD+Calibri"/>
                  <a:cs typeface="DLWTTD+Calibri"/>
                </a:rPr>
                <a:t>EAP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(A)</a:t>
              </a: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990729" y="4795634"/>
              <a:ext cx="401506" cy="7015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7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DLWTTD+Calibri"/>
                  <a:cs typeface="DLWTTD+Calibri"/>
                </a:rPr>
                <a:t>1.</a:t>
              </a:r>
            </a:p>
            <a:p>
              <a:pPr marL="0" marR="0">
                <a:lnSpc>
                  <a:spcPts val="1706"/>
                </a:lnSpc>
                <a:spcBef>
                  <a:spcPts val="1053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DLWTTD+Calibri"/>
                  <a:cs typeface="DLWTTD+Calibri"/>
                </a:rPr>
                <a:t>2.</a:t>
              </a:r>
            </a:p>
            <a:p>
              <a:pPr marL="0" marR="0">
                <a:lnSpc>
                  <a:spcPts val="1706"/>
                </a:lnSpc>
                <a:spcBef>
                  <a:spcPts val="1041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D24716"/>
                  </a:solidFill>
                  <a:latin typeface="DLWTTD+Calibri"/>
                  <a:cs typeface="DLWTTD+Calibri"/>
                </a:rPr>
                <a:t>3.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537845" y="4734856"/>
              <a:ext cx="3425527" cy="776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22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heap</a:t>
              </a:r>
              <a:r>
                <a:rPr sz="2800" dirty="0">
                  <a:solidFill>
                    <a:srgbClr val="000000"/>
                  </a:solidFill>
                  <a:latin typeface="ITOAVT+Calibri-Italic"/>
                  <a:cs typeface="ITOAVT+Calibri-Italic"/>
                </a:rPr>
                <a:t>‐</a:t>
              </a: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size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[A]</a:t>
              </a:r>
              <a:r>
                <a:rPr sz="2800" spc="-4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OFNEGO+SymbolMT"/>
                  <a:cs typeface="OFNEGO+SymbolMT"/>
                </a:rPr>
                <a:t>←</a:t>
              </a:r>
              <a:r>
                <a:rPr sz="2800" spc="-47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length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[A]</a:t>
              </a:r>
            </a:p>
            <a:p>
              <a:pPr marL="761" marR="0">
                <a:lnSpc>
                  <a:spcPts val="27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HINTWA+Calibri-Bold"/>
                  <a:cs typeface="HINTWA+Calibri-Bold"/>
                </a:rPr>
                <a:t>for</a:t>
              </a:r>
              <a:r>
                <a:rPr sz="2800" spc="-38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i</a:t>
              </a:r>
              <a:r>
                <a:rPr sz="2800" spc="-4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OFNEGO+SymbolMT"/>
                  <a:cs typeface="OFNEGO+SymbolMT"/>
                </a:rPr>
                <a:t>←</a:t>
              </a:r>
              <a:r>
                <a:rPr sz="2800" spc="-36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JAVNDU+LucidaSansUnicode"/>
                  <a:cs typeface="JAVNDU+LucidaSansUnicode"/>
                </a:rPr>
                <a:t>⌊</a:t>
              </a: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length[A]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/2</a:t>
              </a:r>
              <a:r>
                <a:rPr sz="2800" dirty="0">
                  <a:latin typeface="JAVNDU+LucidaSansUnicode"/>
                  <a:cs typeface="JAVNDU+LucidaSansUnicode"/>
                </a:rPr>
                <a:t>⌋</a:t>
              </a:r>
              <a:r>
                <a:rPr sz="2800" spc="-41" dirty="0"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HINTWA+Calibri-Bold"/>
                  <a:cs typeface="HINTWA+Calibri-Bold"/>
                </a:rPr>
                <a:t>downto</a:t>
              </a:r>
              <a:r>
                <a:rPr sz="2800" spc="-4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1</a:t>
              </a:r>
            </a:p>
            <a:p>
              <a:pPr marL="419100" marR="0">
                <a:lnSpc>
                  <a:spcPts val="2197"/>
                </a:lnSpc>
                <a:spcBef>
                  <a:spcPts val="550"/>
                </a:spcBef>
                <a:spcAft>
                  <a:spcPts val="0"/>
                </a:spcAft>
              </a:pPr>
              <a:r>
                <a:rPr sz="2800" dirty="0">
                  <a:solidFill>
                    <a:srgbClr val="000000"/>
                  </a:solidFill>
                  <a:latin typeface="HINTWA+Calibri-Bold"/>
                  <a:cs typeface="HINTWA+Calibri-Bold"/>
                </a:rPr>
                <a:t>do</a:t>
              </a:r>
              <a:r>
                <a:rPr sz="2800" spc="-4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M</a:t>
              </a:r>
              <a:r>
                <a:rPr sz="2000" dirty="0">
                  <a:solidFill>
                    <a:srgbClr val="000000"/>
                  </a:solidFill>
                  <a:latin typeface="DLWTTD+Calibri"/>
                  <a:cs typeface="DLWTTD+Calibri"/>
                </a:rPr>
                <a:t>AX</a:t>
              </a:r>
              <a:r>
                <a:rPr sz="2800" dirty="0">
                  <a:solidFill>
                    <a:srgbClr val="000000"/>
                  </a:solidFill>
                  <a:latin typeface="LNNELT+Calibri"/>
                  <a:cs typeface="LNNELT+Calibri"/>
                </a:rPr>
                <a:t>‐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H</a:t>
              </a:r>
              <a:r>
                <a:rPr sz="2000" dirty="0">
                  <a:solidFill>
                    <a:srgbClr val="000000"/>
                  </a:solidFill>
                  <a:latin typeface="DLWTTD+Calibri"/>
                  <a:cs typeface="DLWTTD+Calibri"/>
                </a:rPr>
                <a:t>EAPIFY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(A,</a:t>
              </a:r>
              <a:r>
                <a:rPr sz="2800" dirty="0">
                  <a:solidFill>
                    <a:srgbClr val="000000"/>
                  </a:solidFill>
                  <a:latin typeface="RBDTDR+Calibri-Italic"/>
                  <a:cs typeface="RBDTDR+Calibri-Italic"/>
                </a:rPr>
                <a:t>i</a:t>
              </a:r>
              <a:r>
                <a:rPr sz="2800" dirty="0">
                  <a:solidFill>
                    <a:srgbClr val="000000"/>
                  </a:solidFill>
                  <a:latin typeface="DLWTTD+Calibri"/>
                  <a:cs typeface="DLWTTD+Calibri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24235" y="434863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7032498" cy="487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Time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>
                <a:solidFill>
                  <a:srgbClr val="686464"/>
                </a:solidFill>
                <a:latin typeface="JVSJQL+Cambria"/>
                <a:cs typeface="Times New Roman"/>
              </a:rPr>
              <a:t>C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omplexity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1/2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206074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Analysis</a:t>
            </a:r>
            <a:r>
              <a:rPr sz="28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1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2035984"/>
            <a:ext cx="8312213" cy="74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Each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call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EAPIFY</a:t>
            </a:r>
            <a:r>
              <a:rPr sz="1800" spc="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costs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(lg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),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there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are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200" spc="-1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such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2188" y="2370506"/>
            <a:ext cx="979637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calls.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8555" y="2769028"/>
            <a:ext cx="8267615" cy="109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Thus,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running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time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200" spc="17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lg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).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This</a:t>
            </a:r>
            <a:r>
              <a:rPr sz="2200" spc="-3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upper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bound,</a:t>
            </a:r>
            <a:r>
              <a:rPr sz="2200" spc="-3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through</a:t>
            </a:r>
          </a:p>
          <a:p>
            <a:pPr marL="273641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correct,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not</a:t>
            </a:r>
            <a:r>
              <a:rPr sz="2200" spc="-55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asymptotically</a:t>
            </a:r>
            <a:r>
              <a:rPr sz="2200" spc="-5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tight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24235" y="3599287"/>
            <a:ext cx="206074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Analysis</a:t>
            </a:r>
            <a:r>
              <a:rPr sz="28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2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98555" y="4052998"/>
            <a:ext cx="777190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element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heap,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⌊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lg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19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⌋</a:t>
            </a:r>
            <a:r>
              <a:rPr sz="1900" spc="2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 smtClean="0">
                <a:solidFill>
                  <a:srgbClr val="686464"/>
                </a:solidFill>
                <a:latin typeface="DLWTTD+Calibri"/>
                <a:cs typeface="DLWTTD+Calibri"/>
              </a:rPr>
              <a:t>most</a:t>
            </a:r>
            <a:r>
              <a:rPr lang="en-US" sz="2200" dirty="0" smtClean="0">
                <a:solidFill>
                  <a:srgbClr val="686464"/>
                </a:solidFill>
                <a:latin typeface="DLWTTD+Calibri"/>
                <a:cs typeface="DLWTTD+Calibri"/>
              </a:rPr>
              <a:t> </a:t>
            </a:r>
            <a:r>
              <a:rPr sz="2200" spc="-5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spc="-50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endParaRPr sz="22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2113" y="4388278"/>
            <a:ext cx="2936529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any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h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58269" y="4786804"/>
            <a:ext cx="821009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time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required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by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M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686464"/>
                </a:solidFill>
                <a:latin typeface="LNNELT+Calibri"/>
                <a:cs typeface="LNNELT+Calibri"/>
              </a:rPr>
              <a:t>‐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</a:t>
            </a:r>
            <a:r>
              <a:rPr sz="1800" dirty="0">
                <a:solidFill>
                  <a:srgbClr val="686464"/>
                </a:solidFill>
                <a:latin typeface="DLWTTD+Calibri"/>
                <a:cs typeface="DLWTTD+Calibri"/>
              </a:rPr>
              <a:t>EAPIFY</a:t>
            </a:r>
            <a:r>
              <a:rPr sz="1800" spc="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when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called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on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</a:p>
          <a:p>
            <a:pPr marL="273621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height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h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h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).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23247" y="5296372"/>
            <a:ext cx="1259920" cy="584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200" spc="20" dirty="0">
                <a:solidFill>
                  <a:srgbClr val="686464"/>
                </a:solidFill>
                <a:latin typeface="OFNEGO+SymbolMT"/>
                <a:cs typeface="OFNEGO+SymbolMT"/>
              </a:rPr>
              <a:t>⎣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lg</a:t>
            </a:r>
            <a:r>
              <a:rPr sz="1150" i="1" spc="11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1200" dirty="0">
                <a:solidFill>
                  <a:srgbClr val="686464"/>
                </a:solidFill>
                <a:latin typeface="OFNEGO+SymbolMT"/>
                <a:cs typeface="OFNEGO+SymbolMT"/>
              </a:rPr>
              <a:t>⎦</a:t>
            </a:r>
            <a:r>
              <a:rPr sz="1200" spc="17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⎡</a:t>
            </a:r>
            <a:r>
              <a:rPr sz="1950" spc="280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⎤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61354" y="5390326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⎛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21203" y="5405602"/>
            <a:ext cx="550891" cy="412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94"/>
              </a:lnSpc>
              <a:spcBef>
                <a:spcPts val="0"/>
              </a:spcBef>
              <a:spcAft>
                <a:spcPts val="0"/>
              </a:spcAft>
            </a:pPr>
            <a:r>
              <a:rPr sz="1200" spc="20" dirty="0">
                <a:solidFill>
                  <a:srgbClr val="686464"/>
                </a:solidFill>
                <a:latin typeface="OFNEGO+SymbolMT"/>
                <a:cs typeface="OFNEGO+SymbolMT"/>
              </a:rPr>
              <a:t>⎣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lg</a:t>
            </a:r>
            <a:r>
              <a:rPr sz="1150" i="1" spc="116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1200" dirty="0">
                <a:solidFill>
                  <a:srgbClr val="686464"/>
                </a:solidFill>
                <a:latin typeface="OFNEGO+SymbolMT"/>
                <a:cs typeface="OFNEGO+SymbolMT"/>
              </a:rPr>
              <a:t>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29279" y="5390326"/>
            <a:ext cx="520004" cy="93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⎞</a:t>
            </a:r>
          </a:p>
          <a:p>
            <a:pPr marL="0" marR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⎟</a:t>
            </a:r>
          </a:p>
          <a:p>
            <a:pPr marL="86868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.</a:t>
            </a:r>
          </a:p>
          <a:p>
            <a:pPr marL="0" marR="0">
              <a:lnSpc>
                <a:spcPts val="791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⎟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42524" y="5428408"/>
            <a:ext cx="494798" cy="644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61050" y="5428408"/>
            <a:ext cx="573736" cy="99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97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</a:p>
          <a:p>
            <a:pPr marL="0" marR="0">
              <a:lnSpc>
                <a:spcPts val="2150"/>
              </a:lnSpc>
              <a:spcBef>
                <a:spcPts val="573"/>
              </a:spcBef>
              <a:spcAft>
                <a:spcPts val="0"/>
              </a:spcAft>
            </a:pPr>
            <a:r>
              <a:rPr sz="1950" spc="55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2</a:t>
            </a:r>
            <a:r>
              <a:rPr sz="11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47391" y="5487316"/>
            <a:ext cx="816197" cy="1005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6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686464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52445" y="5487316"/>
            <a:ext cx="816197" cy="1005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6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686464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17470" y="5551780"/>
            <a:ext cx="2471986" cy="754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total</a:t>
            </a:r>
            <a:r>
              <a:rPr sz="22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cost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50946" y="5550350"/>
            <a:ext cx="1625599" cy="677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1950" spc="63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950" spc="70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=</a:t>
            </a:r>
            <a:r>
              <a:rPr sz="1950" spc="-10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1950" spc="-7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spc="202" dirty="0">
                <a:solidFill>
                  <a:srgbClr val="686464"/>
                </a:solidFill>
                <a:latin typeface="OFNEGO+SymbolMT"/>
                <a:cs typeface="OFNEGO+SymbolMT"/>
              </a:rPr>
              <a:t>⎜</a:t>
            </a:r>
            <a:r>
              <a:rPr sz="1950" i="1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981826" y="5582332"/>
            <a:ext cx="676874" cy="644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(</a:t>
            </a:r>
            <a:r>
              <a:rPr sz="1950" spc="623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 </a:t>
            </a: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103247" y="5662352"/>
            <a:ext cx="978962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⎢</a:t>
            </a:r>
            <a:r>
              <a:rPr sz="1950" spc="280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761354" y="5648638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⎜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353207" y="5739012"/>
            <a:ext cx="379557" cy="395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150" i="1" spc="75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150" dirty="0">
                <a:solidFill>
                  <a:srgbClr val="686464"/>
                </a:solidFill>
                <a:latin typeface="OFNEGO+SymbolMT"/>
                <a:cs typeface="OFNEGO+SymbolMT"/>
              </a:rPr>
              <a:t>+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507877" y="5755449"/>
            <a:ext cx="291012" cy="37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4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103247" y="5774346"/>
            <a:ext cx="614420" cy="674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spc="197" dirty="0">
                <a:solidFill>
                  <a:srgbClr val="686464"/>
                </a:solidFill>
                <a:latin typeface="OFNEGO+SymbolMT"/>
                <a:cs typeface="OFNEGO+SymbolMT"/>
              </a:rPr>
              <a:t>⎢</a:t>
            </a:r>
            <a:r>
              <a:rPr sz="19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616074" y="5775119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761354" y="5807898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⎝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629279" y="5807898"/>
            <a:ext cx="466135" cy="673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9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686464"/>
                </a:solidFill>
                <a:latin typeface="OFNEGO+SymbolMT"/>
                <a:cs typeface="OFNEGO+SymbolMT"/>
              </a:rPr>
              <a:t>⎠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758841" y="5894455"/>
            <a:ext cx="455596" cy="395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150" i="1" spc="75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150" spc="31" dirty="0">
                <a:solidFill>
                  <a:srgbClr val="686464"/>
                </a:solidFill>
                <a:latin typeface="OFNEGO+SymbolMT"/>
                <a:cs typeface="OFNEGO+SymbolMT"/>
              </a:rPr>
              <a:t>=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063889" y="5894455"/>
            <a:ext cx="455596" cy="395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150" i="1" spc="75" dirty="0">
                <a:solidFill>
                  <a:srgbClr val="686464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150" spc="31" dirty="0">
                <a:solidFill>
                  <a:srgbClr val="686464"/>
                </a:solidFill>
                <a:latin typeface="OFNEGO+SymbolMT"/>
                <a:cs typeface="OFNEGO+SymbolMT"/>
              </a:rPr>
              <a:t>=</a:t>
            </a:r>
            <a:r>
              <a:rPr sz="1150" dirty="0">
                <a:solidFill>
                  <a:srgbClr val="686464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pic>
        <p:nvPicPr>
          <p:cNvPr id="35" name="Resim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56" y="5291701"/>
            <a:ext cx="4139574" cy="1044292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969" y="3921320"/>
            <a:ext cx="1530128" cy="536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5362"/>
            <a:ext cx="5541154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Time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>
                <a:solidFill>
                  <a:srgbClr val="686464"/>
                </a:solidFill>
                <a:latin typeface="JVSJQL+Cambria"/>
                <a:cs typeface="Times New Roman"/>
              </a:rPr>
              <a:t>C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omplexity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2/2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  <a:p>
            <a:pPr marL="0" marR="0">
              <a:lnSpc>
                <a:spcPts val="2929"/>
              </a:lnSpc>
              <a:spcBef>
                <a:spcPts val="118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last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summation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yields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14095" y="2145042"/>
            <a:ext cx="841832" cy="1036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5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36462" y="2439697"/>
            <a:ext cx="507401" cy="66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24235" y="3008737"/>
            <a:ext cx="9010507" cy="811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Thus,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running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time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UILD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AX</a:t>
            </a:r>
            <a:r>
              <a:rPr sz="22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EAP</a:t>
            </a:r>
            <a:r>
              <a:rPr sz="2000" spc="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be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bounded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90423" y="3665823"/>
            <a:ext cx="1337287" cy="613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OFNEGO+SymbolMT"/>
                <a:cs typeface="OFNEGO+SymbolMT"/>
              </a:rPr>
              <a:t>⎣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lg</a:t>
            </a:r>
            <a:r>
              <a:rPr sz="1200" i="1" spc="109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1300" dirty="0">
                <a:solidFill>
                  <a:srgbClr val="000000"/>
                </a:solidFill>
                <a:latin typeface="OFNEGO+SymbolMT"/>
                <a:cs typeface="OFNEGO+SymbolMT"/>
              </a:rPr>
              <a:t>⎦</a:t>
            </a:r>
            <a:r>
              <a:rPr sz="1300" spc="2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⎡</a:t>
            </a:r>
            <a:r>
              <a:rPr sz="2050" spc="30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⎤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40788" y="3661323"/>
            <a:ext cx="490443" cy="7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⎛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89021" y="3668998"/>
            <a:ext cx="336866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FNEGO+SymbolMT"/>
                <a:cs typeface="OFNEGO+SymbolMT"/>
              </a:rPr>
              <a:t>∞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96870" y="3661297"/>
            <a:ext cx="1485347" cy="876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</a:p>
          <a:p>
            <a:pPr marL="233160" marR="0">
              <a:lnSpc>
                <a:spcPts val="1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⎞</a:t>
            </a:r>
          </a:p>
          <a:p>
            <a:pPr marL="233160" marR="0">
              <a:lnSpc>
                <a:spcPts val="1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⎟</a:t>
            </a:r>
            <a:r>
              <a:rPr sz="205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205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i="1" spc="50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2050" spc="55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(</a:t>
            </a:r>
            <a:r>
              <a:rPr sz="2050" i="1" spc="3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57179" y="3690262"/>
            <a:ext cx="520698" cy="67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17083" y="3753673"/>
            <a:ext cx="859426" cy="105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67"/>
              </a:lnSpc>
              <a:spcBef>
                <a:spcPts val="0"/>
              </a:spcBef>
              <a:spcAft>
                <a:spcPts val="0"/>
              </a:spcAft>
            </a:pPr>
            <a:r>
              <a:rPr sz="3050" dirty="0">
                <a:solidFill>
                  <a:srgbClr val="000000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05963" y="3753673"/>
            <a:ext cx="859426" cy="105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67"/>
              </a:lnSpc>
              <a:spcBef>
                <a:spcPts val="0"/>
              </a:spcBef>
              <a:spcAft>
                <a:spcPts val="0"/>
              </a:spcAft>
            </a:pPr>
            <a:r>
              <a:rPr sz="3050" dirty="0">
                <a:solidFill>
                  <a:srgbClr val="000000"/>
                </a:solidFill>
                <a:latin typeface="OFNEGO+SymbolMT"/>
                <a:cs typeface="OFNEGO+SymbolMT"/>
              </a:rPr>
              <a:t>∑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697608" y="3854099"/>
            <a:ext cx="1693407" cy="67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2050" spc="-1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spc="49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(</a:t>
            </a:r>
            <a:r>
              <a:rPr sz="2050" i="1" spc="3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)</a:t>
            </a:r>
            <a:r>
              <a:rPr sz="2050" spc="1486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 </a:t>
            </a: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O</a:t>
            </a:r>
            <a:r>
              <a:rPr sz="2050" spc="8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10251" y="3824378"/>
            <a:ext cx="920979" cy="96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2050" spc="17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⎜</a:t>
            </a:r>
          </a:p>
          <a:p>
            <a:pPr marL="430536" marR="0">
              <a:lnSpc>
                <a:spcPts val="1986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⎝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998855" y="3928778"/>
            <a:ext cx="1039073" cy="7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⎢</a:t>
            </a:r>
            <a:r>
              <a:rPr sz="2050" spc="30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65548" y="4020274"/>
            <a:ext cx="467597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74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200" spc="-43" dirty="0">
                <a:solidFill>
                  <a:srgbClr val="000000"/>
                </a:solidFill>
                <a:latin typeface="OFNEGO+SymbolMT"/>
                <a:cs typeface="OFNEGO+SymbolMT"/>
              </a:rPr>
              <a:t>+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340486" y="4037632"/>
            <a:ext cx="699025" cy="667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198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200" i="1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</a:p>
          <a:p>
            <a:pPr marL="0" marR="0">
              <a:lnSpc>
                <a:spcPts val="993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</a:t>
            </a:r>
            <a:r>
              <a:rPr sz="2050" spc="742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⎠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998855" y="4057560"/>
            <a:ext cx="1039073" cy="71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1"/>
              </a:lnSpc>
              <a:spcBef>
                <a:spcPts val="0"/>
              </a:spcBef>
              <a:spcAft>
                <a:spcPts val="0"/>
              </a:spcAft>
            </a:pPr>
            <a:r>
              <a:rPr sz="2050" spc="215" dirty="0">
                <a:solidFill>
                  <a:srgbClr val="000000"/>
                </a:solidFill>
                <a:latin typeface="OFNEGO+SymbolMT"/>
                <a:cs typeface="OFNEGO+SymbolMT"/>
              </a:rPr>
              <a:t>⎢</a:t>
            </a:r>
            <a:r>
              <a:rPr sz="205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2</a:t>
            </a:r>
            <a:r>
              <a:rPr sz="2050" spc="1779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 </a:t>
            </a:r>
            <a:r>
              <a:rPr sz="2050" dirty="0">
                <a:solidFill>
                  <a:srgbClr val="000000"/>
                </a:solidFill>
                <a:latin typeface="OFNEGO+SymbolMT"/>
                <a:cs typeface="OFNEGO+SymbolMT"/>
              </a:rPr>
              <a:t>⎥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631565" y="4181819"/>
            <a:ext cx="479033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74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200" spc="46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020441" y="4181819"/>
            <a:ext cx="479033" cy="41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74" dirty="0">
                <a:solidFill>
                  <a:srgbClr val="000000"/>
                </a:solidFill>
                <a:latin typeface="WLLKIS+TimesNewRomanPS-ItalicMT"/>
                <a:cs typeface="WLLKIS+TimesNewRomanPS-ItalicMT"/>
              </a:rPr>
              <a:t>h</a:t>
            </a:r>
            <a:r>
              <a:rPr sz="1200" spc="46" dirty="0">
                <a:solidFill>
                  <a:srgbClr val="000000"/>
                </a:solidFill>
                <a:latin typeface="OFNEGO+SymbolMT"/>
                <a:cs typeface="OFNEGO+SymbolMT"/>
              </a:rPr>
              <a:t>=</a:t>
            </a:r>
            <a:r>
              <a:rPr sz="1200" dirty="0">
                <a:solidFill>
                  <a:srgbClr val="000000"/>
                </a:solidFill>
                <a:latin typeface="RFNLIR+TimesNewRomanPSMT"/>
                <a:cs typeface="RFNLIR+TimesNewRomanPSMT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24235" y="4510639"/>
            <a:ext cx="8788052" cy="1193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build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from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unordered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array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linear</a:t>
            </a:r>
          </a:p>
          <a:p>
            <a:pPr marL="272797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time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</p:txBody>
      </p:sp>
      <p:grpSp>
        <p:nvGrpSpPr>
          <p:cNvPr id="33" name="Grup 32"/>
          <p:cNvGrpSpPr/>
          <p:nvPr/>
        </p:nvGrpSpPr>
        <p:grpSpPr>
          <a:xfrm>
            <a:off x="4027804" y="2062556"/>
            <a:ext cx="2497116" cy="898088"/>
            <a:chOff x="4027804" y="2062556"/>
            <a:chExt cx="2497116" cy="898088"/>
          </a:xfrm>
        </p:grpSpPr>
        <p:sp>
          <p:nvSpPr>
            <p:cNvPr id="9" name="object 9"/>
            <p:cNvSpPr txBox="1"/>
            <p:nvPr/>
          </p:nvSpPr>
          <p:spPr>
            <a:xfrm>
              <a:off x="4862998" y="2213450"/>
              <a:ext cx="1661922" cy="7181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12662" marR="0">
                <a:lnSpc>
                  <a:spcPts val="24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000000"/>
                  </a:solidFill>
                  <a:latin typeface="OFNEGO+SymbolMT"/>
                  <a:cs typeface="OFNEGO+SymbolMT"/>
                </a:rPr>
                <a:t>=</a:t>
              </a:r>
              <a:r>
                <a:rPr sz="2000" spc="-5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2000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2</a:t>
              </a:r>
            </a:p>
            <a:p>
              <a:pPr marL="0" marR="0">
                <a:lnSpc>
                  <a:spcPts val="1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spc="-81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(1</a:t>
              </a:r>
              <a:r>
                <a:rPr sz="2000" spc="108" dirty="0">
                  <a:solidFill>
                    <a:srgbClr val="000000"/>
                  </a:solidFill>
                  <a:latin typeface="OFNEGO+SymbolMT"/>
                  <a:cs typeface="OFNEGO+SymbolMT"/>
                </a:rPr>
                <a:t>−</a:t>
              </a:r>
              <a:r>
                <a:rPr sz="2000" spc="114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1/</a:t>
              </a:r>
              <a:r>
                <a:rPr sz="2000" spc="-274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 </a:t>
              </a:r>
              <a:r>
                <a:rPr sz="2000" spc="-10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2)</a:t>
              </a:r>
            </a:p>
            <a:p>
              <a:pPr marL="835878" marR="0">
                <a:lnSpc>
                  <a:spcPts val="1285"/>
                </a:lnSpc>
                <a:spcBef>
                  <a:spcPts val="268"/>
                </a:spcBef>
                <a:spcAft>
                  <a:spcPts val="0"/>
                </a:spcAft>
              </a:pPr>
              <a:endParaRPr sz="1150" dirty="0">
                <a:solidFill>
                  <a:srgbClr val="000000"/>
                </a:solidFill>
                <a:latin typeface="RFNLIR+TimesNewRomanPSMT"/>
                <a:cs typeface="RFNLIR+TimesNewRomanPSM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027804" y="2560908"/>
              <a:ext cx="461219" cy="3997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 i="1" spc="67" dirty="0">
                  <a:solidFill>
                    <a:srgbClr val="000000"/>
                  </a:solidFill>
                  <a:latin typeface="WLLKIS+TimesNewRomanPS-ItalicMT"/>
                  <a:cs typeface="WLLKIS+TimesNewRomanPS-ItalicMT"/>
                </a:rPr>
                <a:t>h</a:t>
              </a:r>
              <a:r>
                <a:rPr sz="1150" spc="40" dirty="0">
                  <a:solidFill>
                    <a:srgbClr val="000000"/>
                  </a:solidFill>
                  <a:latin typeface="OFNEGO+SymbolMT"/>
                  <a:cs typeface="OFNEGO+SymbolMT"/>
                </a:rPr>
                <a:t>=</a:t>
              </a:r>
              <a:r>
                <a:rPr sz="1150" dirty="0">
                  <a:solidFill>
                    <a:srgbClr val="000000"/>
                  </a:solidFill>
                  <a:latin typeface="RFNLIR+TimesNewRomanPSMT"/>
                  <a:cs typeface="RFNLIR+TimesNewRomanPSMT"/>
                </a:rPr>
                <a:t>0</a:t>
              </a:r>
            </a:p>
          </p:txBody>
        </p:sp>
        <p:grpSp>
          <p:nvGrpSpPr>
            <p:cNvPr id="30" name="Grup 29"/>
            <p:cNvGrpSpPr/>
            <p:nvPr/>
          </p:nvGrpSpPr>
          <p:grpSpPr>
            <a:xfrm>
              <a:off x="4094105" y="2062556"/>
              <a:ext cx="1797496" cy="841601"/>
              <a:chOff x="4094105" y="2062556"/>
              <a:chExt cx="1797496" cy="841601"/>
            </a:xfrm>
          </p:grpSpPr>
          <p:sp>
            <p:nvSpPr>
              <p:cNvPr id="4" name="object 4"/>
              <p:cNvSpPr txBox="1"/>
              <p:nvPr/>
            </p:nvSpPr>
            <p:spPr>
              <a:xfrm>
                <a:off x="4094105" y="2062556"/>
                <a:ext cx="324203" cy="39973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>
                  <a:lnSpc>
                    <a:spcPts val="142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50" dirty="0">
                    <a:solidFill>
                      <a:srgbClr val="000000"/>
                    </a:solidFill>
                    <a:latin typeface="OFNEGO+SymbolMT"/>
                    <a:cs typeface="OFNEGO+SymbolMT"/>
                  </a:rPr>
                  <a:t>∞</a:t>
                </a: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4391285" y="2083076"/>
                <a:ext cx="507401" cy="6609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>
                  <a:lnSpc>
                    <a:spcPts val="2204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000" i="1" dirty="0">
                    <a:solidFill>
                      <a:srgbClr val="000000"/>
                    </a:solidFill>
                    <a:latin typeface="WLLKIS+TimesNewRomanPS-ItalicMT"/>
                    <a:cs typeface="WLLKIS+TimesNewRomanPS-ItalicMT"/>
                  </a:rPr>
                  <a:t>h</a:t>
                </a: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5130463" y="2083069"/>
                <a:ext cx="761138" cy="6609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>
                  <a:lnSpc>
                    <a:spcPts val="2204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000" spc="109" dirty="0">
                    <a:solidFill>
                      <a:srgbClr val="000000"/>
                    </a:solidFill>
                    <a:latin typeface="RFNLIR+TimesNewRomanPSMT"/>
                    <a:cs typeface="RFNLIR+TimesNewRomanPSMT"/>
                  </a:rPr>
                  <a:t>1/</a:t>
                </a:r>
                <a:r>
                  <a:rPr sz="2000" spc="-268" dirty="0">
                    <a:solidFill>
                      <a:srgbClr val="000000"/>
                    </a:solidFill>
                    <a:latin typeface="RFNLIR+TimesNewRomanPSMT"/>
                    <a:cs typeface="RFNLIR+TimesNewRomanPSMT"/>
                  </a:rPr>
                  <a:t> </a:t>
                </a:r>
                <a:r>
                  <a:rPr sz="2000" dirty="0">
                    <a:solidFill>
                      <a:srgbClr val="000000"/>
                    </a:solidFill>
                    <a:latin typeface="RFNLIR+TimesNewRomanPSMT"/>
                    <a:cs typeface="RFNLIR+TimesNewRomanPSMT"/>
                  </a:rPr>
                  <a:t>2</a:t>
                </a: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4650378" y="2213450"/>
                <a:ext cx="519745" cy="69070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>
                  <a:lnSpc>
                    <a:spcPts val="2438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000" dirty="0">
                    <a:solidFill>
                      <a:srgbClr val="000000"/>
                    </a:solidFill>
                    <a:latin typeface="OFNEGO+SymbolMT"/>
                    <a:cs typeface="OFNEGO+SymbolMT"/>
                  </a:rPr>
                  <a:t>=</a:t>
                </a: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4471282" y="2420793"/>
                <a:ext cx="292808" cy="38238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>
                  <a:lnSpc>
                    <a:spcPts val="128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50" i="1" dirty="0">
                    <a:solidFill>
                      <a:srgbClr val="000000"/>
                    </a:solidFill>
                    <a:latin typeface="WLLKIS+TimesNewRomanPS-ItalicMT"/>
                    <a:cs typeface="WLLKIS+TimesNewRomanPS-ItalicMT"/>
                  </a:rPr>
                  <a:t>h</a:t>
                </a:r>
              </a:p>
            </p:txBody>
          </p:sp>
          <p:sp>
            <p:nvSpPr>
              <p:cNvPr id="31" name="Metin kutusu 30"/>
              <p:cNvSpPr txBox="1"/>
              <p:nvPr/>
            </p:nvSpPr>
            <p:spPr>
              <a:xfrm>
                <a:off x="5592667" y="2360995"/>
                <a:ext cx="1355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2</a:t>
                </a:r>
                <a:endParaRPr lang="en-US" sz="1100" dirty="0"/>
              </a:p>
            </p:txBody>
          </p:sp>
        </p:grpSp>
      </p:grpSp>
      <p:pic>
        <p:nvPicPr>
          <p:cNvPr id="32" name="Resi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14" y="3449173"/>
            <a:ext cx="4427115" cy="1044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Maintaining the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property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The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heapsort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algorithm</a:t>
            </a:r>
            <a:endParaRPr lang="en-US"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Priority</a:t>
            </a: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2575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521" y="1098024"/>
            <a:ext cx="8913871" cy="5312445"/>
          </a:xfrm>
          <a:prstGeom prst="rect">
            <a:avLst/>
          </a:prstGeom>
        </p:spPr>
        <p:txBody>
          <a:bodyPr vert="horz" wrap="square" lIns="0" tIns="281270" rIns="0" bIns="0" rtlCol="0">
            <a:spAutoFit/>
          </a:bodyPr>
          <a:lstStyle/>
          <a:p>
            <a:pPr marL="13994">
              <a:spcBef>
                <a:spcPts val="2215"/>
              </a:spcBef>
            </a:pPr>
            <a:r>
              <a:rPr sz="3085" spc="-6" dirty="0">
                <a:latin typeface="Times New Roman"/>
                <a:cs typeface="Times New Roman"/>
              </a:rPr>
              <a:t>The </a:t>
            </a:r>
            <a:r>
              <a:rPr sz="3085" spc="-28" dirty="0">
                <a:solidFill>
                  <a:srgbClr val="3333CC"/>
                </a:solidFill>
                <a:latin typeface="Times New Roman"/>
                <a:cs typeface="Times New Roman"/>
              </a:rPr>
              <a:t>HEAPSORT</a:t>
            </a:r>
            <a:r>
              <a:rPr sz="3085" spc="-6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085" spc="-6" dirty="0">
                <a:latin typeface="Times New Roman"/>
                <a:cs typeface="Times New Roman"/>
              </a:rPr>
              <a:t>algorithm</a:t>
            </a:r>
            <a:endParaRPr sz="3085">
              <a:latin typeface="Times New Roman"/>
              <a:cs typeface="Times New Roman"/>
            </a:endParaRPr>
          </a:p>
          <a:p>
            <a:pPr marL="489795" indent="-475800">
              <a:spcBef>
                <a:spcPts val="1806"/>
              </a:spcBef>
              <a:buClr>
                <a:srgbClr val="FF0000"/>
              </a:buClr>
              <a:buAutoNum type="arabicParenBoth"/>
              <a:tabLst>
                <a:tab pos="489795" algn="l"/>
              </a:tabLst>
            </a:pPr>
            <a:r>
              <a:rPr sz="2645" spc="11" dirty="0">
                <a:latin typeface="Times New Roman"/>
                <a:cs typeface="Times New Roman"/>
              </a:rPr>
              <a:t>Build </a:t>
            </a:r>
            <a:r>
              <a:rPr sz="2645" dirty="0">
                <a:latin typeface="Times New Roman"/>
                <a:cs typeface="Times New Roman"/>
              </a:rPr>
              <a:t>a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dirty="0">
                <a:latin typeface="Times New Roman"/>
                <a:cs typeface="Times New Roman"/>
              </a:rPr>
              <a:t>on </a:t>
            </a:r>
            <a:r>
              <a:rPr sz="2645" spc="11" dirty="0">
                <a:latin typeface="Times New Roman"/>
                <a:cs typeface="Times New Roman"/>
              </a:rPr>
              <a:t>array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…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] </a:t>
            </a:r>
            <a:r>
              <a:rPr sz="2645" dirty="0">
                <a:latin typeface="Times New Roman"/>
                <a:cs typeface="Times New Roman"/>
              </a:rPr>
              <a:t>by </a:t>
            </a:r>
            <a:r>
              <a:rPr sz="2645" spc="22" dirty="0">
                <a:latin typeface="Times New Roman"/>
                <a:cs typeface="Times New Roman"/>
              </a:rPr>
              <a:t>calling</a:t>
            </a:r>
            <a:r>
              <a:rPr sz="2645" spc="-441" dirty="0">
                <a:latin typeface="Times New Roman"/>
                <a:cs typeface="Times New Roman"/>
              </a:rPr>
              <a:t> </a:t>
            </a:r>
            <a:r>
              <a:rPr sz="2645" spc="-17" dirty="0">
                <a:solidFill>
                  <a:srgbClr val="3333CC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latin typeface="Times New Roman"/>
                <a:cs typeface="Times New Roman"/>
              </a:rPr>
              <a:t>(</a:t>
            </a:r>
            <a:r>
              <a:rPr sz="2645" spc="-17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7" dirty="0">
                <a:latin typeface="Times New Roman"/>
                <a:cs typeface="Times New Roman"/>
              </a:rPr>
              <a:t>,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489795" indent="-475800">
              <a:spcBef>
                <a:spcPts val="573"/>
              </a:spcBef>
              <a:buClr>
                <a:srgbClr val="FF0000"/>
              </a:buClr>
              <a:buAutoNum type="arabicParenBoth"/>
              <a:tabLst>
                <a:tab pos="489795" algn="l"/>
              </a:tabLst>
            </a:pP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largest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element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stored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root</a:t>
            </a:r>
            <a:r>
              <a:rPr sz="2645" spc="-182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683"/>
              </a:spcBef>
            </a:pPr>
            <a:r>
              <a:rPr sz="2645" spc="-17" dirty="0">
                <a:latin typeface="Times New Roman"/>
                <a:cs typeface="Times New Roman"/>
              </a:rPr>
              <a:t>Put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into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its</a:t>
            </a:r>
            <a:r>
              <a:rPr sz="2645" spc="-15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correct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final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position</a:t>
            </a:r>
            <a:r>
              <a:rPr sz="2645" spc="-331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r>
              <a:rPr sz="2645" spc="10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by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r>
              <a:rPr sz="2645" spc="11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Symbol"/>
                <a:cs typeface="Symbol"/>
              </a:rPr>
              <a:t>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]</a:t>
            </a:r>
            <a:endParaRPr sz="2645">
              <a:latin typeface="Times New Roman"/>
              <a:cs typeface="Times New Roman"/>
            </a:endParaRPr>
          </a:p>
          <a:p>
            <a:pPr marL="489795" indent="-475800">
              <a:spcBef>
                <a:spcPts val="683"/>
              </a:spcBef>
              <a:buClr>
                <a:srgbClr val="FF0000"/>
              </a:buClr>
              <a:buAutoNum type="arabicParenBoth" startAt="3"/>
              <a:tabLst>
                <a:tab pos="489795" algn="l"/>
              </a:tabLst>
            </a:pPr>
            <a:r>
              <a:rPr sz="2645" dirty="0">
                <a:latin typeface="Times New Roman"/>
                <a:cs typeface="Times New Roman"/>
              </a:rPr>
              <a:t>Discard node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12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heap</a:t>
            </a:r>
            <a:endParaRPr sz="2645">
              <a:latin typeface="Times New Roman"/>
              <a:cs typeface="Times New Roman"/>
            </a:endParaRPr>
          </a:p>
          <a:p>
            <a:pPr marL="489795" indent="-475800">
              <a:spcBef>
                <a:spcPts val="573"/>
              </a:spcBef>
              <a:buClr>
                <a:srgbClr val="FF0000"/>
              </a:buClr>
              <a:buAutoNum type="arabicParenBoth" startAt="3"/>
              <a:tabLst>
                <a:tab pos="489795" algn="l"/>
              </a:tabLst>
            </a:pPr>
            <a:r>
              <a:rPr sz="2645" spc="6" dirty="0">
                <a:latin typeface="Times New Roman"/>
                <a:cs typeface="Times New Roman"/>
              </a:rPr>
              <a:t>Subtrees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spc="-17" dirty="0">
                <a:latin typeface="Times New Roman"/>
                <a:cs typeface="Times New Roman"/>
              </a:rPr>
              <a:t>(</a:t>
            </a:r>
            <a:r>
              <a:rPr sz="2645" spc="-17" dirty="0">
                <a:solidFill>
                  <a:srgbClr val="006600"/>
                </a:solidFill>
                <a:latin typeface="Times New Roman"/>
                <a:cs typeface="Times New Roman"/>
              </a:rPr>
              <a:t>S</a:t>
            </a:r>
            <a:r>
              <a:rPr sz="2645" spc="-24" baseline="-17361" dirty="0">
                <a:solidFill>
                  <a:srgbClr val="006600"/>
                </a:solidFill>
                <a:latin typeface="Times New Roman"/>
                <a:cs typeface="Times New Roman"/>
              </a:rPr>
              <a:t>2</a:t>
            </a:r>
            <a:r>
              <a:rPr sz="2645" spc="-8" baseline="-1736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&amp;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-17" dirty="0">
                <a:solidFill>
                  <a:srgbClr val="006600"/>
                </a:solidFill>
                <a:latin typeface="Times New Roman"/>
                <a:cs typeface="Times New Roman"/>
              </a:rPr>
              <a:t>S</a:t>
            </a:r>
            <a:r>
              <a:rPr sz="2645" spc="-24" baseline="-1736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r>
              <a:rPr sz="2645" spc="-17" dirty="0">
                <a:latin typeface="Times New Roman"/>
                <a:cs typeface="Times New Roman"/>
              </a:rPr>
              <a:t>)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rooted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children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root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remain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as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heaps</a:t>
            </a:r>
            <a:endParaRPr sz="2645">
              <a:latin typeface="Times New Roman"/>
              <a:cs typeface="Times New Roman"/>
            </a:endParaRPr>
          </a:p>
          <a:p>
            <a:pPr marL="517783" marR="369445">
              <a:lnSpc>
                <a:spcPct val="118100"/>
              </a:lnSpc>
              <a:spcBef>
                <a:spcPts val="110"/>
              </a:spcBef>
            </a:pPr>
            <a:r>
              <a:rPr sz="2645" dirty="0">
                <a:latin typeface="Times New Roman"/>
                <a:cs typeface="Times New Roman"/>
              </a:rPr>
              <a:t>but </a:t>
            </a:r>
            <a:r>
              <a:rPr sz="2645" spc="11" dirty="0">
                <a:latin typeface="Times New Roman"/>
                <a:cs typeface="Times New Roman"/>
              </a:rPr>
              <a:t>the new </a:t>
            </a:r>
            <a:r>
              <a:rPr sz="2645" dirty="0">
                <a:latin typeface="Times New Roman"/>
                <a:cs typeface="Times New Roman"/>
              </a:rPr>
              <a:t>root </a:t>
            </a:r>
            <a:r>
              <a:rPr sz="2645" spc="22" dirty="0">
                <a:latin typeface="Times New Roman"/>
                <a:cs typeface="Times New Roman"/>
              </a:rPr>
              <a:t>element may </a:t>
            </a:r>
            <a:r>
              <a:rPr sz="2645" spc="17" dirty="0">
                <a:latin typeface="Times New Roman"/>
                <a:cs typeface="Times New Roman"/>
              </a:rPr>
              <a:t>violate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spc="6" dirty="0">
                <a:latin typeface="Times New Roman"/>
                <a:cs typeface="Times New Roman"/>
              </a:rPr>
              <a:t>property  </a:t>
            </a:r>
            <a:r>
              <a:rPr sz="2645" spc="-6" dirty="0">
                <a:latin typeface="Times New Roman"/>
                <a:cs typeface="Times New Roman"/>
              </a:rPr>
              <a:t>Make 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11" dirty="0">
                <a:latin typeface="Times New Roman"/>
                <a:cs typeface="Times New Roman"/>
              </a:rPr>
              <a:t>[</a:t>
            </a:r>
            <a:r>
              <a:rPr sz="2645" spc="-11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…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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dirty="0">
                <a:latin typeface="Times New Roman"/>
                <a:cs typeface="Times New Roman"/>
              </a:rPr>
              <a:t>] a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dirty="0">
                <a:latin typeface="Times New Roman"/>
                <a:cs typeface="Times New Roman"/>
              </a:rPr>
              <a:t>by </a:t>
            </a:r>
            <a:r>
              <a:rPr sz="2645" spc="22" dirty="0">
                <a:latin typeface="Times New Roman"/>
                <a:cs typeface="Times New Roman"/>
              </a:rPr>
              <a:t>calling </a:t>
            </a:r>
            <a:r>
              <a:rPr sz="2645" spc="-22" dirty="0">
                <a:solidFill>
                  <a:srgbClr val="3333CC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6600"/>
                </a:solidFill>
                <a:latin typeface="Times New Roman"/>
                <a:cs typeface="Times New Roman"/>
              </a:rPr>
              <a:t>A</a:t>
            </a:r>
            <a:r>
              <a:rPr sz="2645" spc="-22" dirty="0">
                <a:latin typeface="Times New Roman"/>
                <a:cs typeface="Times New Roman"/>
              </a:rPr>
              <a:t>,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dirty="0">
                <a:latin typeface="Times New Roman"/>
                <a:cs typeface="Times New Roman"/>
              </a:rPr>
              <a:t>,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</a:t>
            </a:r>
            <a:r>
              <a:rPr sz="2645" spc="-252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645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683"/>
              </a:spcBef>
            </a:pPr>
            <a:r>
              <a:rPr sz="2645" dirty="0">
                <a:solidFill>
                  <a:srgbClr val="FF0000"/>
                </a:solidFill>
                <a:latin typeface="Times New Roman"/>
                <a:cs typeface="Times New Roman"/>
              </a:rPr>
              <a:t>(5)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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573"/>
              </a:spcBef>
            </a:pPr>
            <a:r>
              <a:rPr sz="2645" dirty="0">
                <a:solidFill>
                  <a:srgbClr val="FF0000"/>
                </a:solidFill>
                <a:latin typeface="Times New Roman"/>
                <a:cs typeface="Times New Roman"/>
              </a:rPr>
              <a:t>(6) </a:t>
            </a:r>
            <a:r>
              <a:rPr sz="2645" spc="11" dirty="0">
                <a:latin typeface="Times New Roman"/>
                <a:cs typeface="Times New Roman"/>
              </a:rPr>
              <a:t>Repeat </a:t>
            </a:r>
            <a:r>
              <a:rPr sz="2645" spc="6" dirty="0">
                <a:latin typeface="Times New Roman"/>
                <a:cs typeface="Times New Roman"/>
              </a:rPr>
              <a:t>steps </a:t>
            </a:r>
            <a:r>
              <a:rPr sz="2645" spc="-1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645" spc="-11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FF0000"/>
                </a:solidFill>
                <a:latin typeface="Times New Roman"/>
                <a:cs typeface="Times New Roman"/>
              </a:rPr>
              <a:t>4 </a:t>
            </a:r>
            <a:r>
              <a:rPr sz="2645" spc="11" dirty="0">
                <a:latin typeface="Times New Roman"/>
                <a:cs typeface="Times New Roman"/>
              </a:rPr>
              <a:t>until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</a:t>
            </a:r>
            <a:r>
              <a:rPr sz="2645" spc="-242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6600"/>
                </a:solidFill>
                <a:latin typeface="Times New Roman"/>
                <a:cs typeface="Times New Roman"/>
              </a:rPr>
              <a:t>2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9395" y="8397"/>
            <a:ext cx="4971197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17" dirty="0"/>
              <a:t>Heapsort</a:t>
            </a:r>
            <a:r>
              <a:rPr sz="4848" spc="-215" dirty="0"/>
              <a:t> </a:t>
            </a:r>
            <a:r>
              <a:rPr sz="4848" spc="-6" dirty="0"/>
              <a:t>Algorithm</a:t>
            </a:r>
            <a:endParaRPr sz="4848"/>
          </a:p>
        </p:txBody>
      </p:sp>
    </p:spTree>
    <p:extLst>
      <p:ext uri="{BB962C8B-B14F-4D97-AF65-F5344CB8AC3E}">
        <p14:creationId xmlns:p14="http://schemas.microsoft.com/office/powerpoint/2010/main" val="18214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487274" cy="2227376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 smtClean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 smtClean="0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 smtClean="0">
                <a:solidFill>
                  <a:srgbClr val="000090"/>
                </a:solidFill>
                <a:latin typeface="Times New Roman"/>
                <a:cs typeface="Times New Roman"/>
              </a:rPr>
              <a:t>BUILD-</a:t>
            </a:r>
            <a:r>
              <a:rPr lang="en-US" sz="2645" spc="-17" dirty="0" smtClean="0">
                <a:solidFill>
                  <a:srgbClr val="000090"/>
                </a:solidFill>
                <a:latin typeface="Times New Roman"/>
                <a:cs typeface="Times New Roman"/>
              </a:rPr>
              <a:t>MAX-</a:t>
            </a:r>
            <a:r>
              <a:rPr sz="2645" spc="-17" dirty="0" smtClean="0">
                <a:solidFill>
                  <a:srgbClr val="000090"/>
                </a:solidFill>
                <a:latin typeface="Times New Roman"/>
                <a:cs typeface="Times New Roman"/>
              </a:rPr>
              <a:t>HEAP</a:t>
            </a:r>
            <a:r>
              <a:rPr sz="2645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 dirty="0" smtClean="0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lang="en-US" sz="24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MAX-</a:t>
            </a:r>
            <a:r>
              <a:rPr sz="2400" spc="-22" dirty="0" smtClean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400" spc="-22" dirty="0" smtClean="0">
                <a:latin typeface="Times New Roman"/>
                <a:cs typeface="Times New Roman"/>
              </a:rPr>
              <a:t>(</a:t>
            </a:r>
            <a:r>
              <a:rPr sz="24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22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400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1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 txBox="1"/>
          <p:nvPr/>
        </p:nvSpPr>
        <p:spPr>
          <a:xfrm>
            <a:off x="6524954" y="4892135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5" name="object 8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8" name="object 8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object 90"/>
          <p:cNvSpPr/>
          <p:nvPr/>
        </p:nvSpPr>
        <p:spPr>
          <a:xfrm>
            <a:off x="337020" y="3834224"/>
            <a:ext cx="797631" cy="4757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1" name="object 91"/>
          <p:cNvSpPr/>
          <p:nvPr/>
        </p:nvSpPr>
        <p:spPr>
          <a:xfrm>
            <a:off x="399991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/>
          <p:nvPr/>
        </p:nvSpPr>
        <p:spPr>
          <a:xfrm>
            <a:off x="399991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27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9523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 txBox="1"/>
          <p:nvPr/>
        </p:nvSpPr>
        <p:spPr>
          <a:xfrm>
            <a:off x="6524954" y="4892135"/>
            <a:ext cx="923572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01048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5" name="object 8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object 88"/>
          <p:cNvSpPr/>
          <p:nvPr/>
        </p:nvSpPr>
        <p:spPr>
          <a:xfrm>
            <a:off x="337020" y="4254029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/>
          <p:nvPr/>
        </p:nvSpPr>
        <p:spPr>
          <a:xfrm>
            <a:off x="399991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0" name="object 90"/>
          <p:cNvSpPr/>
          <p:nvPr/>
        </p:nvSpPr>
        <p:spPr>
          <a:xfrm>
            <a:off x="399991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28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1867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 txBox="1"/>
          <p:nvPr/>
        </p:nvSpPr>
        <p:spPr>
          <a:xfrm>
            <a:off x="6524954" y="4892135"/>
            <a:ext cx="923572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01048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36254" y="1631645"/>
            <a:ext cx="335844" cy="873971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algn="ctr">
              <a:spcBef>
                <a:spcPts val="66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06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5" name="object 8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object 88"/>
          <p:cNvSpPr/>
          <p:nvPr/>
        </p:nvSpPr>
        <p:spPr>
          <a:xfrm>
            <a:off x="365007" y="3862211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/>
          <p:nvPr/>
        </p:nvSpPr>
        <p:spPr>
          <a:xfrm>
            <a:off x="427978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0" name="object 90"/>
          <p:cNvSpPr/>
          <p:nvPr/>
        </p:nvSpPr>
        <p:spPr>
          <a:xfrm>
            <a:off x="427978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29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5239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307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324234" y="663496"/>
            <a:ext cx="7622866" cy="487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purpose</a:t>
            </a:r>
            <a:r>
              <a:rPr sz="4400" spc="-9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this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chapter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576939"/>
            <a:ext cx="858500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this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chapter,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introduce</a:t>
            </a:r>
            <a:r>
              <a:rPr sz="28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heapsort</a:t>
            </a:r>
            <a:r>
              <a:rPr sz="2800" spc="-5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algorithm.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9684" y="2000348"/>
            <a:ext cx="573922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with</a:t>
            </a:r>
            <a:r>
              <a:rPr sz="24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worst</a:t>
            </a:r>
            <a:r>
              <a:rPr sz="2400" spc="-6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case</a:t>
            </a:r>
            <a:r>
              <a:rPr sz="2400" spc="-13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running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time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(</a:t>
            </a:r>
            <a:r>
              <a:rPr sz="2400" spc="82" dirty="0" err="1">
                <a:solidFill>
                  <a:srgbClr val="686464"/>
                </a:solidFill>
                <a:latin typeface="RBDTDR+Calibri-Italic"/>
                <a:cs typeface="RBDTDR+Calibri-Italic"/>
              </a:rPr>
              <a:t>nlgn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)</a:t>
            </a:r>
            <a:endParaRPr sz="24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9684" y="2935265"/>
            <a:ext cx="84295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 smtClean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4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in</a:t>
            </a:r>
            <a:r>
              <a:rPr sz="2400" dirty="0" smtClean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place</a:t>
            </a:r>
            <a:r>
              <a:rPr sz="2400" spc="-44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sorting</a:t>
            </a:r>
            <a:r>
              <a:rPr sz="2400" spc="-43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algorithm:</a:t>
            </a:r>
            <a:r>
              <a:rPr sz="2400" spc="-49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only</a:t>
            </a:r>
            <a:r>
              <a:rPr sz="2400" spc="-4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constant</a:t>
            </a:r>
            <a:r>
              <a:rPr sz="2400" spc="-5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number</a:t>
            </a:r>
            <a:r>
              <a:rPr sz="2400" spc="-58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</a:p>
          <a:p>
            <a:pPr marL="273641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elements</a:t>
            </a:r>
            <a:r>
              <a:rPr sz="2400" spc="-46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are</a:t>
            </a:r>
            <a:r>
              <a:rPr sz="2400" spc="-4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stored</a:t>
            </a:r>
            <a:r>
              <a:rPr sz="2400" spc="-5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outside</a:t>
            </a:r>
            <a:r>
              <a:rPr sz="2400" spc="-43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3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input</a:t>
            </a:r>
            <a:r>
              <a:rPr sz="2400" spc="-40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  <a:r>
              <a:rPr sz="2400" spc="-50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400" spc="-52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any</a:t>
            </a:r>
            <a:r>
              <a:rPr sz="2400" spc="-55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time.</a:t>
            </a:r>
          </a:p>
          <a:p>
            <a:pPr marL="0" marR="0">
              <a:lnSpc>
                <a:spcPts val="2687"/>
              </a:lnSpc>
              <a:spcBef>
                <a:spcPts val="257"/>
              </a:spcBef>
              <a:spcAft>
                <a:spcPts val="0"/>
              </a:spcAft>
            </a:pPr>
            <a:r>
              <a:rPr dirty="0" smtClean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 smtClean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thus,</a:t>
            </a:r>
            <a:r>
              <a:rPr sz="2400" spc="-51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require</a:t>
            </a:r>
            <a:r>
              <a:rPr sz="2400" spc="-55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400" spc="-52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most</a:t>
            </a:r>
            <a:r>
              <a:rPr sz="2400" spc="-54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RBDTDR+Calibri-Italic"/>
                <a:cs typeface="RBDTDR+Calibri-Italic"/>
              </a:rPr>
              <a:t>O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(1)</a:t>
            </a:r>
            <a:r>
              <a:rPr sz="2400" spc="-55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additional</a:t>
            </a:r>
            <a:r>
              <a:rPr sz="2400" spc="-47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memory</a:t>
            </a:r>
            <a:endParaRPr sz="2400" dirty="0">
              <a:solidFill>
                <a:srgbClr val="686464"/>
              </a:solidFill>
              <a:latin typeface="DLWTTD+Calibri"/>
              <a:cs typeface="DLWTTD+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4234" y="4606503"/>
            <a:ext cx="8054913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also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introduce</a:t>
            </a:r>
            <a:r>
              <a:rPr sz="28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800" spc="-56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data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structure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  <a:p>
            <a:pPr marL="274319" marR="0">
              <a:lnSpc>
                <a:spcPts val="2687"/>
              </a:lnSpc>
              <a:spcBef>
                <a:spcPts val="252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useful</a:t>
            </a:r>
            <a:r>
              <a:rPr sz="24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data</a:t>
            </a:r>
            <a:r>
              <a:rPr sz="24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structure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4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heapsort</a:t>
            </a:r>
          </a:p>
          <a:p>
            <a:pPr marL="274319" marR="0">
              <a:lnSpc>
                <a:spcPts val="2687"/>
              </a:lnSpc>
              <a:spcBef>
                <a:spcPts val="186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makes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efficient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priority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20215" y="1631645"/>
            <a:ext cx="181916" cy="873971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13994">
              <a:spcBef>
                <a:spcPts val="66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06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object 85"/>
          <p:cNvSpPr/>
          <p:nvPr/>
        </p:nvSpPr>
        <p:spPr>
          <a:xfrm>
            <a:off x="365007" y="4226042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427978" y="4261027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427978" y="4261027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30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7993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33460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object 85"/>
          <p:cNvSpPr/>
          <p:nvPr/>
        </p:nvSpPr>
        <p:spPr>
          <a:xfrm>
            <a:off x="420981" y="3834224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31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42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379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object 82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32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9595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object 82"/>
          <p:cNvSpPr/>
          <p:nvPr/>
        </p:nvSpPr>
        <p:spPr>
          <a:xfrm>
            <a:off x="420981" y="3820230"/>
            <a:ext cx="797631" cy="475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0721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34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0410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420981" y="3820230"/>
            <a:ext cx="797631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1" name="object 81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35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5471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object 78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36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6903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object 78"/>
          <p:cNvSpPr/>
          <p:nvPr/>
        </p:nvSpPr>
        <p:spPr>
          <a:xfrm>
            <a:off x="420981" y="3820230"/>
            <a:ext cx="797631" cy="47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/>
          <p:nvPr/>
        </p:nvSpPr>
        <p:spPr>
          <a:xfrm>
            <a:off x="483952" y="385521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986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420981" y="4282016"/>
            <a:ext cx="797631" cy="475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83952" y="4317001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83952" y="4317001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42045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420981" y="3862211"/>
            <a:ext cx="797631" cy="475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483952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483952" y="389719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39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3028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546133"/>
            <a:ext cx="168567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19577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9"/>
              </a:lnSpc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Binary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)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800" spc="-6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data</a:t>
            </a:r>
            <a:r>
              <a:rPr sz="28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structure</a:t>
            </a:r>
            <a:r>
              <a:rPr sz="28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array</a:t>
            </a:r>
            <a:r>
              <a:rPr sz="2800" spc="-6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object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be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 viewed</a:t>
            </a:r>
            <a:r>
              <a:rPr lang="en-US" sz="2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  <a:r>
              <a:rPr lang="en-US"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lang="en-US"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nearly</a:t>
            </a:r>
            <a:r>
              <a:rPr lang="en-US"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complete</a:t>
            </a:r>
            <a:r>
              <a:rPr lang="en-US"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lang="en-US"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tree.</a:t>
            </a: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000000"/>
              </a:solidFill>
              <a:latin typeface="DLWTTD+Calibri"/>
              <a:cs typeface="DLWTTD+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9791" y="2565951"/>
            <a:ext cx="8697258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binary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with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and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depth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k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complete</a:t>
            </a:r>
            <a:r>
              <a:rPr sz="2400" spc="-49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686464"/>
                </a:solidFill>
                <a:latin typeface="DLWTTD+Calibri"/>
                <a:cs typeface="DLWTTD+Calibri"/>
              </a:rPr>
              <a:t>if</a:t>
            </a:r>
            <a:r>
              <a:rPr sz="2400" spc="-51" dirty="0" smtClean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its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</a:p>
          <a:p>
            <a:pPr marL="273642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correspond</a:t>
            </a:r>
            <a:r>
              <a:rPr sz="24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nodes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numbered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from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1</a:t>
            </a:r>
            <a:r>
              <a:rPr sz="24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to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n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full</a:t>
            </a:r>
            <a:r>
              <a:rPr sz="24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binary</a:t>
            </a:r>
          </a:p>
          <a:p>
            <a:pPr marL="273697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depth</a:t>
            </a:r>
            <a:r>
              <a:rPr sz="24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RBDTDR+Calibri-Italic"/>
                <a:cs typeface="RBDTDR+Calibri-Italic"/>
              </a:rPr>
              <a:t>k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41605" y="3819512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34163" y="4119182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21514" y="4250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89328" y="425080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01703" y="4529091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87959" y="4529091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85547" y="4605752"/>
            <a:ext cx="5075994" cy="1090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1800" spc="2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8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  <a:p>
            <a:pPr marL="0" marR="0">
              <a:lnSpc>
                <a:spcPts val="2197"/>
              </a:lnSpc>
              <a:spcBef>
                <a:spcPts val="149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16</a:t>
            </a:r>
            <a:r>
              <a:rPr sz="1800" spc="1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  <a:r>
              <a:rPr sz="1800" spc="14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18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9456" y="4924416"/>
            <a:ext cx="461815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  <a:p>
            <a:pPr marL="41153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87859" y="4924416"/>
            <a:ext cx="848906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01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75639" y="4924416"/>
            <a:ext cx="456744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5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29037" y="558964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276761" y="5589645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81163" y="5589645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25809" y="5829063"/>
            <a:ext cx="1466888" cy="624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420981" y="4212049"/>
            <a:ext cx="797631" cy="4757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83952" y="4247033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83952" y="4247033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40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3547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420981" y="3834224"/>
            <a:ext cx="797631" cy="4757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483952" y="3869208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41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41086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420981" y="4254029"/>
            <a:ext cx="797631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83952" y="4289014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42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42036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420981" y="3848217"/>
            <a:ext cx="797631" cy="475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483952" y="3883202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483952" y="3883202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4287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406988" y="4240036"/>
            <a:ext cx="797631" cy="475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69959" y="4275020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69959" y="4275020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44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0875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044827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</a:t>
            </a:r>
            <a:r>
              <a:rPr sz="3967" spc="-259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Algorithm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89"/>
            <a:ext cx="4114094" cy="2268478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1021571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33460" y="4556290"/>
            <a:ext cx="419806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  <a:p>
            <a:pPr marL="97959"/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0993" y="4556289"/>
            <a:ext cx="1007533" cy="7263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	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11710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30766" y="2296973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27988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20215" y="1625284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9034" y="5597408"/>
            <a:ext cx="6241108" cy="1385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0" y="0"/>
                </a:lnTo>
                <a:lnTo>
                  <a:pt x="556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358011" y="5632391"/>
            <a:ext cx="6129161" cy="1259417"/>
          </a:xfrm>
          <a:custGeom>
            <a:avLst/>
            <a:gdLst/>
            <a:ahLst/>
            <a:cxnLst/>
            <a:rect l="l" t="t" r="r" b="b"/>
            <a:pathLst>
              <a:path w="5562600" h="1143000">
                <a:moveTo>
                  <a:pt x="0" y="0"/>
                </a:moveTo>
                <a:lnTo>
                  <a:pt x="5562603" y="0"/>
                </a:lnTo>
                <a:lnTo>
                  <a:pt x="556260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10506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11136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5544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16174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20582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21211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5619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6249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30657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31287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35695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36324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40732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41362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4577057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4640027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5080823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5143794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5584590" y="6101174"/>
            <a:ext cx="629708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5647560" y="6136158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 txBox="1"/>
          <p:nvPr/>
        </p:nvSpPr>
        <p:spPr>
          <a:xfrm>
            <a:off x="703650" y="5661777"/>
            <a:ext cx="5331531" cy="920779"/>
          </a:xfrm>
          <a:prstGeom prst="rect">
            <a:avLst/>
          </a:prstGeom>
        </p:spPr>
        <p:txBody>
          <a:bodyPr vert="horz" wrap="square" lIns="0" tIns="83961" rIns="0" bIns="0" rtlCol="0">
            <a:spAutoFit/>
          </a:bodyPr>
          <a:lstStyle/>
          <a:p>
            <a:pPr marL="587753">
              <a:spcBef>
                <a:spcPts val="661"/>
              </a:spcBef>
              <a:tabLst>
                <a:tab pos="1090842" algn="l"/>
                <a:tab pos="1594631" algn="l"/>
                <a:tab pos="2098419" algn="l"/>
                <a:tab pos="2602208" algn="l"/>
                <a:tab pos="3105997" algn="l"/>
                <a:tab pos="3609786" algn="l"/>
                <a:tab pos="4113575" algn="l"/>
                <a:tab pos="4617363" algn="l"/>
                <a:tab pos="5037187" algn="l"/>
              </a:tabLst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	2	3	4	5	6	7	8	9	10</a:t>
            </a:r>
            <a:endParaRPr sz="2204">
              <a:latin typeface="Times New Roman"/>
              <a:cs typeface="Times New Roman"/>
            </a:endParaRPr>
          </a:p>
          <a:p>
            <a:pPr>
              <a:spcBef>
                <a:spcPts val="661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106664" y="6129161"/>
          <a:ext cx="5037670" cy="50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396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393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385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420981" y="4617861"/>
            <a:ext cx="797631" cy="475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483952" y="465284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457200" y="0"/>
                </a:moveTo>
                <a:lnTo>
                  <a:pt x="4572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457200" y="228600"/>
                </a:lnTo>
                <a:lnTo>
                  <a:pt x="457200" y="304800"/>
                </a:lnTo>
                <a:lnTo>
                  <a:pt x="6096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83952" y="4652845"/>
            <a:ext cx="671689" cy="335844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76200"/>
                </a:moveTo>
                <a:lnTo>
                  <a:pt x="457200" y="76200"/>
                </a:lnTo>
                <a:lnTo>
                  <a:pt x="457200" y="0"/>
                </a:ln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45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2311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speed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8" y="1454"/>
            <a:ext cx="9883204" cy="75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790633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 Algorithm: Runtime</a:t>
            </a:r>
            <a:r>
              <a:rPr sz="3967" spc="-441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Analysis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560917" y="2099028"/>
            <a:ext cx="4365978" cy="3106561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0"/>
                </a:moveTo>
                <a:lnTo>
                  <a:pt x="3962400" y="0"/>
                </a:lnTo>
                <a:lnTo>
                  <a:pt x="3962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/>
          <p:nvPr/>
        </p:nvSpPr>
        <p:spPr>
          <a:xfrm>
            <a:off x="647677" y="2398490"/>
            <a:ext cx="3358444" cy="924712"/>
          </a:xfrm>
          <a:prstGeom prst="rect">
            <a:avLst/>
          </a:prstGeom>
        </p:spPr>
        <p:txBody>
          <a:bodyPr vert="horz" wrap="square" lIns="0" tIns="58773" rIns="0" bIns="0" rtlCol="0">
            <a:spAutoFit/>
          </a:bodyPr>
          <a:lstStyle/>
          <a:p>
            <a:pPr marL="13994">
              <a:spcBef>
                <a:spcPts val="463"/>
              </a:spcBef>
            </a:pPr>
            <a:r>
              <a:rPr sz="2645" b="1" i="1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HEAPSORT(</a:t>
            </a:r>
            <a:r>
              <a:rPr sz="2645" b="1" i="1" u="sng" spc="-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b="1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i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353"/>
              </a:spcBef>
            </a:pPr>
            <a:r>
              <a:rPr sz="2645" spc="-17" dirty="0">
                <a:solidFill>
                  <a:srgbClr val="000090"/>
                </a:solidFill>
                <a:latin typeface="Times New Roman"/>
                <a:cs typeface="Times New Roman"/>
              </a:rPr>
              <a:t>BUILD-HEAP</a:t>
            </a:r>
            <a:r>
              <a:rPr sz="2645" spc="-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645" spc="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1443" y="3308068"/>
            <a:ext cx="3610328" cy="1338007"/>
          </a:xfrm>
          <a:prstGeom prst="rect">
            <a:avLst/>
          </a:prstGeom>
        </p:spPr>
        <p:txBody>
          <a:bodyPr vert="horz" wrap="square" lIns="0" tIns="6997" rIns="0" bIns="0" rtlCol="0">
            <a:spAutoFit/>
          </a:bodyPr>
          <a:lstStyle/>
          <a:p>
            <a:pPr marL="517783" marR="5598" indent="-503789">
              <a:lnSpc>
                <a:spcPct val="109400"/>
              </a:lnSpc>
              <a:spcBef>
                <a:spcPts val="55"/>
              </a:spcBef>
            </a:pPr>
            <a:r>
              <a:rPr sz="2645" b="1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b="1" spc="-22" dirty="0">
                <a:solidFill>
                  <a:srgbClr val="FF0000"/>
                </a:solidFill>
                <a:latin typeface="Times New Roman"/>
                <a:cs typeface="Times New Roman"/>
              </a:rPr>
              <a:t>downto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 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A[1]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</a:t>
            </a:r>
            <a:r>
              <a:rPr sz="2645" spc="-34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 </a:t>
            </a:r>
            <a:r>
              <a:rPr sz="2645" spc="-22" dirty="0">
                <a:solidFill>
                  <a:srgbClr val="000090"/>
                </a:solidFill>
                <a:latin typeface="Times New Roman"/>
                <a:cs typeface="Times New Roman"/>
              </a:rPr>
              <a:t>HEAPIFY</a:t>
            </a:r>
            <a:r>
              <a:rPr sz="2645" spc="-22" dirty="0">
                <a:latin typeface="Times New Roman"/>
                <a:cs typeface="Times New Roman"/>
              </a:rPr>
              <a:t>(</a:t>
            </a:r>
            <a:r>
              <a:rPr sz="2645" spc="-22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7154" y="3148542"/>
            <a:ext cx="2560814" cy="13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4423128" y="3190522"/>
            <a:ext cx="2434872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1" y="1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 txBox="1"/>
          <p:nvPr/>
        </p:nvSpPr>
        <p:spPr>
          <a:xfrm>
            <a:off x="7112682" y="2961029"/>
            <a:ext cx="657695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6959" y="4072114"/>
            <a:ext cx="2141008" cy="139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4842933" y="4114094"/>
            <a:ext cx="2015067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1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4786959" y="4575881"/>
            <a:ext cx="2141008" cy="139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4842933" y="4617861"/>
            <a:ext cx="2015067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1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7112682" y="3783847"/>
            <a:ext cx="1357371" cy="1032529"/>
          </a:xfrm>
          <a:prstGeom prst="rect">
            <a:avLst/>
          </a:prstGeom>
        </p:spPr>
        <p:txBody>
          <a:bodyPr vert="horz" wrap="square" lIns="0" tIns="114747" rIns="0" bIns="0" rtlCol="0">
            <a:spAutoFit/>
          </a:bodyPr>
          <a:lstStyle/>
          <a:p>
            <a:pPr marL="13994">
              <a:spcBef>
                <a:spcPts val="904"/>
              </a:spcBef>
            </a:pP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Θ(1)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793"/>
              </a:spcBef>
            </a:pPr>
            <a:r>
              <a:rPr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45" spc="33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45" spc="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-1))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47</a:t>
            </a:fld>
            <a:endParaRPr spc="-11" dirty="0"/>
          </a:p>
        </p:txBody>
      </p:sp>
      <p:sp>
        <p:nvSpPr>
          <p:cNvPr id="14" name="object 14"/>
          <p:cNvSpPr txBox="1"/>
          <p:nvPr/>
        </p:nvSpPr>
        <p:spPr>
          <a:xfrm>
            <a:off x="2875347" y="6249489"/>
            <a:ext cx="370828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983" i="1" spc="28" dirty="0">
                <a:latin typeface="Times New Roman"/>
                <a:cs typeface="Times New Roman"/>
              </a:rPr>
              <a:t>i</a:t>
            </a:r>
            <a:r>
              <a:rPr sz="1983" spc="22" dirty="0">
                <a:latin typeface="Symbol"/>
                <a:cs typeface="Symbol"/>
              </a:rPr>
              <a:t></a:t>
            </a:r>
            <a:r>
              <a:rPr sz="1983" dirty="0">
                <a:latin typeface="Times New Roman"/>
                <a:cs typeface="Times New Roman"/>
              </a:rPr>
              <a:t>2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6174" y="5469496"/>
            <a:ext cx="154628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983" i="1" dirty="0">
                <a:latin typeface="Times New Roman"/>
                <a:cs typeface="Times New Roman"/>
              </a:rPr>
              <a:t>n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6099" y="5469496"/>
            <a:ext cx="154628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983" i="1" dirty="0">
                <a:latin typeface="Times New Roman"/>
                <a:cs typeface="Times New Roman"/>
              </a:rPr>
              <a:t>n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4907" y="5421790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286" dirty="0">
                <a:latin typeface="Symbol"/>
                <a:cs typeface="Symbol"/>
              </a:rPr>
              <a:t>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4907" y="6177925"/>
            <a:ext cx="593325" cy="406293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3802" spc="-496" baseline="7246" dirty="0">
                <a:latin typeface="Symbol"/>
                <a:cs typeface="Symbol"/>
              </a:rPr>
              <a:t></a:t>
            </a:r>
            <a:r>
              <a:rPr sz="2534" i="1" dirty="0">
                <a:latin typeface="Times New Roman"/>
                <a:cs typeface="Times New Roman"/>
              </a:rPr>
              <a:t>i</a:t>
            </a:r>
            <a:r>
              <a:rPr sz="2534" spc="6" dirty="0">
                <a:latin typeface="Symbol"/>
                <a:cs typeface="Symbol"/>
              </a:rPr>
              <a:t></a:t>
            </a:r>
            <a:r>
              <a:rPr sz="2534" spc="6" dirty="0">
                <a:latin typeface="Times New Roman"/>
                <a:cs typeface="Times New Roman"/>
              </a:rPr>
              <a:t>2</a:t>
            </a:r>
            <a:endParaRPr sz="253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4907" y="5923471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1135" dirty="0">
                <a:latin typeface="Symbol"/>
                <a:cs typeface="Symbol"/>
              </a:rPr>
              <a:t>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6641" y="5421790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992" dirty="0">
                <a:latin typeface="Symbol"/>
                <a:cs typeface="Symbol"/>
              </a:rPr>
              <a:t>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26641" y="6135997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-1554" dirty="0">
                <a:latin typeface="Symbol"/>
                <a:cs typeface="Symbol"/>
              </a:rPr>
              <a:t>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6641" y="5923471"/>
            <a:ext cx="152529" cy="406229"/>
          </a:xfrm>
          <a:prstGeom prst="rect">
            <a:avLst/>
          </a:prstGeom>
        </p:spPr>
        <p:txBody>
          <a:bodyPr vert="horz" wrap="square" lIns="0" tIns="16093" rIns="0" bIns="0" rtlCol="0">
            <a:spAutoFit/>
          </a:bodyPr>
          <a:lstStyle/>
          <a:p>
            <a:pPr marL="13994">
              <a:spcBef>
                <a:spcPts val="127"/>
              </a:spcBef>
            </a:pPr>
            <a:r>
              <a:rPr sz="2534" spc="132" dirty="0">
                <a:latin typeface="Symbol"/>
                <a:cs typeface="Symbol"/>
              </a:rPr>
              <a:t></a:t>
            </a:r>
            <a:endParaRPr sz="2534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9664" y="5605407"/>
            <a:ext cx="7508922" cy="601988"/>
          </a:xfrm>
          <a:prstGeom prst="rect">
            <a:avLst/>
          </a:prstGeom>
        </p:spPr>
        <p:txBody>
          <a:bodyPr vert="horz" wrap="square" lIns="0" tIns="16792" rIns="0" bIns="0" rtlCol="0">
            <a:spAutoFit/>
          </a:bodyPr>
          <a:lstStyle/>
          <a:p>
            <a:pPr marL="13994">
              <a:spcBef>
                <a:spcPts val="132"/>
              </a:spcBef>
            </a:pPr>
            <a:r>
              <a:rPr sz="2534" i="1" spc="11" dirty="0">
                <a:latin typeface="Times New Roman"/>
                <a:cs typeface="Times New Roman"/>
              </a:rPr>
              <a:t>T</a:t>
            </a:r>
            <a:r>
              <a:rPr sz="2534" i="1" spc="-353" dirty="0">
                <a:latin typeface="Times New Roman"/>
                <a:cs typeface="Times New Roman"/>
              </a:rPr>
              <a:t> </a:t>
            </a:r>
            <a:r>
              <a:rPr sz="2534" spc="44" dirty="0">
                <a:latin typeface="Times New Roman"/>
                <a:cs typeface="Times New Roman"/>
              </a:rPr>
              <a:t>(</a:t>
            </a:r>
            <a:r>
              <a:rPr sz="2534" i="1" spc="44" dirty="0">
                <a:latin typeface="Times New Roman"/>
                <a:cs typeface="Times New Roman"/>
              </a:rPr>
              <a:t>n</a:t>
            </a:r>
            <a:r>
              <a:rPr sz="2534" spc="44" dirty="0">
                <a:latin typeface="Times New Roman"/>
                <a:cs typeface="Times New Roman"/>
              </a:rPr>
              <a:t>)</a:t>
            </a:r>
            <a:r>
              <a:rPr sz="2534" spc="-198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</a:t>
            </a:r>
            <a:r>
              <a:rPr sz="2534" spc="-160" dirty="0">
                <a:latin typeface="Times New Roman"/>
                <a:cs typeface="Times New Roman"/>
              </a:rPr>
              <a:t> </a:t>
            </a:r>
            <a:r>
              <a:rPr sz="2534" spc="28" dirty="0">
                <a:latin typeface="Symbol"/>
                <a:cs typeface="Symbol"/>
              </a:rPr>
              <a:t></a:t>
            </a:r>
            <a:r>
              <a:rPr sz="2534" spc="28" dirty="0">
                <a:latin typeface="Times New Roman"/>
                <a:cs typeface="Times New Roman"/>
              </a:rPr>
              <a:t>(</a:t>
            </a:r>
            <a:r>
              <a:rPr sz="2534" i="1" spc="28" dirty="0">
                <a:latin typeface="Times New Roman"/>
                <a:cs typeface="Times New Roman"/>
              </a:rPr>
              <a:t>n</a:t>
            </a:r>
            <a:r>
              <a:rPr sz="2534" spc="28" dirty="0">
                <a:latin typeface="Times New Roman"/>
                <a:cs typeface="Times New Roman"/>
              </a:rPr>
              <a:t>)</a:t>
            </a:r>
            <a:r>
              <a:rPr sz="2534" spc="-342" dirty="0">
                <a:latin typeface="Times New Roman"/>
                <a:cs typeface="Times New Roman"/>
              </a:rPr>
              <a:t> </a:t>
            </a:r>
            <a:r>
              <a:rPr sz="2534" spc="94" dirty="0">
                <a:latin typeface="Symbol"/>
                <a:cs typeface="Symbol"/>
              </a:rPr>
              <a:t></a:t>
            </a:r>
            <a:r>
              <a:rPr sz="5702" spc="140" baseline="-6441" dirty="0">
                <a:latin typeface="Symbol"/>
                <a:cs typeface="Symbol"/>
              </a:rPr>
              <a:t></a:t>
            </a:r>
            <a:r>
              <a:rPr sz="2534" i="1" spc="94" dirty="0">
                <a:latin typeface="Times New Roman"/>
                <a:cs typeface="Times New Roman"/>
              </a:rPr>
              <a:t>O</a:t>
            </a:r>
            <a:r>
              <a:rPr sz="2534" spc="94" dirty="0">
                <a:latin typeface="Times New Roman"/>
                <a:cs typeface="Times New Roman"/>
              </a:rPr>
              <a:t>(lg</a:t>
            </a:r>
            <a:r>
              <a:rPr sz="2534" i="1" spc="94" dirty="0">
                <a:latin typeface="Times New Roman"/>
                <a:cs typeface="Times New Roman"/>
              </a:rPr>
              <a:t>i</a:t>
            </a:r>
            <a:r>
              <a:rPr sz="2534" spc="94" dirty="0">
                <a:latin typeface="Times New Roman"/>
                <a:cs typeface="Times New Roman"/>
              </a:rPr>
              <a:t>)</a:t>
            </a:r>
            <a:r>
              <a:rPr sz="2534" spc="-198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</a:t>
            </a:r>
            <a:r>
              <a:rPr sz="2534" spc="-160" dirty="0">
                <a:latin typeface="Times New Roman"/>
                <a:cs typeface="Times New Roman"/>
              </a:rPr>
              <a:t> </a:t>
            </a:r>
            <a:r>
              <a:rPr sz="2534" spc="28" dirty="0">
                <a:latin typeface="Symbol"/>
                <a:cs typeface="Symbol"/>
              </a:rPr>
              <a:t></a:t>
            </a:r>
            <a:r>
              <a:rPr sz="2534" spc="28" dirty="0">
                <a:latin typeface="Times New Roman"/>
                <a:cs typeface="Times New Roman"/>
              </a:rPr>
              <a:t>(</a:t>
            </a:r>
            <a:r>
              <a:rPr sz="2534" i="1" spc="28" dirty="0">
                <a:latin typeface="Times New Roman"/>
                <a:cs typeface="Times New Roman"/>
              </a:rPr>
              <a:t>n</a:t>
            </a:r>
            <a:r>
              <a:rPr sz="2534" spc="28" dirty="0">
                <a:latin typeface="Times New Roman"/>
                <a:cs typeface="Times New Roman"/>
              </a:rPr>
              <a:t>)</a:t>
            </a:r>
            <a:r>
              <a:rPr sz="2534" spc="-342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</a:t>
            </a:r>
            <a:r>
              <a:rPr sz="2534" spc="-320" dirty="0">
                <a:latin typeface="Times New Roman"/>
                <a:cs typeface="Times New Roman"/>
              </a:rPr>
              <a:t> </a:t>
            </a:r>
            <a:r>
              <a:rPr sz="2534" i="1" spc="-474" dirty="0">
                <a:latin typeface="Times New Roman"/>
                <a:cs typeface="Times New Roman"/>
              </a:rPr>
              <a:t>O</a:t>
            </a:r>
            <a:r>
              <a:rPr sz="3802" spc="-710" baseline="7246" dirty="0">
                <a:latin typeface="Symbol"/>
                <a:cs typeface="Symbol"/>
              </a:rPr>
              <a:t></a:t>
            </a:r>
            <a:r>
              <a:rPr sz="3802" spc="-710" baseline="7246" dirty="0">
                <a:latin typeface="Times New Roman"/>
                <a:cs typeface="Times New Roman"/>
              </a:rPr>
              <a:t>  </a:t>
            </a:r>
            <a:r>
              <a:rPr sz="5702" spc="33" baseline="-6441" dirty="0">
                <a:latin typeface="Symbol"/>
                <a:cs typeface="Symbol"/>
              </a:rPr>
              <a:t></a:t>
            </a:r>
            <a:r>
              <a:rPr sz="5702" spc="-727" baseline="-6441" dirty="0">
                <a:latin typeface="Times New Roman"/>
                <a:cs typeface="Times New Roman"/>
              </a:rPr>
              <a:t> </a:t>
            </a:r>
            <a:r>
              <a:rPr sz="2534" i="1" spc="11" dirty="0">
                <a:latin typeface="Times New Roman"/>
                <a:cs typeface="Times New Roman"/>
              </a:rPr>
              <a:t>O</a:t>
            </a:r>
            <a:r>
              <a:rPr sz="2534" spc="11" dirty="0">
                <a:latin typeface="Times New Roman"/>
                <a:cs typeface="Times New Roman"/>
              </a:rPr>
              <a:t>(lg</a:t>
            </a:r>
            <a:r>
              <a:rPr sz="2534" spc="-358" dirty="0">
                <a:latin typeface="Times New Roman"/>
                <a:cs typeface="Times New Roman"/>
              </a:rPr>
              <a:t> </a:t>
            </a:r>
            <a:r>
              <a:rPr sz="2534" i="1" spc="94" dirty="0">
                <a:latin typeface="Times New Roman"/>
                <a:cs typeface="Times New Roman"/>
              </a:rPr>
              <a:t>n</a:t>
            </a:r>
            <a:r>
              <a:rPr sz="2534" spc="94" dirty="0">
                <a:latin typeface="Times New Roman"/>
                <a:cs typeface="Times New Roman"/>
              </a:rPr>
              <a:t>)</a:t>
            </a:r>
            <a:r>
              <a:rPr sz="3802" spc="140" baseline="7246" dirty="0">
                <a:latin typeface="Symbol"/>
                <a:cs typeface="Symbol"/>
              </a:rPr>
              <a:t></a:t>
            </a:r>
            <a:r>
              <a:rPr sz="3802" spc="-338" baseline="7246" dirty="0">
                <a:latin typeface="Times New Roman"/>
                <a:cs typeface="Times New Roman"/>
              </a:rPr>
              <a:t> </a:t>
            </a:r>
            <a:r>
              <a:rPr sz="2534" spc="11" dirty="0">
                <a:latin typeface="Symbol"/>
                <a:cs typeface="Symbol"/>
              </a:rPr>
              <a:t></a:t>
            </a:r>
            <a:r>
              <a:rPr sz="2534" spc="-198" dirty="0">
                <a:latin typeface="Times New Roman"/>
                <a:cs typeface="Times New Roman"/>
              </a:rPr>
              <a:t> </a:t>
            </a:r>
            <a:r>
              <a:rPr sz="2534" i="1" spc="33" dirty="0">
                <a:latin typeface="Times New Roman"/>
                <a:cs typeface="Times New Roman"/>
              </a:rPr>
              <a:t>O</a:t>
            </a:r>
            <a:r>
              <a:rPr sz="2534" spc="33" dirty="0">
                <a:latin typeface="Times New Roman"/>
                <a:cs typeface="Times New Roman"/>
              </a:rPr>
              <a:t>(</a:t>
            </a:r>
            <a:r>
              <a:rPr sz="2534" i="1" spc="33" dirty="0">
                <a:latin typeface="Times New Roman"/>
                <a:cs typeface="Times New Roman"/>
              </a:rPr>
              <a:t>n</a:t>
            </a:r>
            <a:r>
              <a:rPr sz="2534" i="1" spc="-325" dirty="0">
                <a:latin typeface="Times New Roman"/>
                <a:cs typeface="Times New Roman"/>
              </a:rPr>
              <a:t> </a:t>
            </a:r>
            <a:r>
              <a:rPr sz="2534" dirty="0">
                <a:latin typeface="Times New Roman"/>
                <a:cs typeface="Times New Roman"/>
              </a:rPr>
              <a:t>lg</a:t>
            </a:r>
            <a:r>
              <a:rPr sz="2534" spc="-358" dirty="0">
                <a:latin typeface="Times New Roman"/>
                <a:cs typeface="Times New Roman"/>
              </a:rPr>
              <a:t> </a:t>
            </a:r>
            <a:r>
              <a:rPr sz="2534" i="1" spc="44" dirty="0">
                <a:latin typeface="Times New Roman"/>
                <a:cs typeface="Times New Roman"/>
              </a:rPr>
              <a:t>n</a:t>
            </a:r>
            <a:r>
              <a:rPr sz="2534" spc="44" dirty="0"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</p:txBody>
      </p:sp>
      <p:pic>
        <p:nvPicPr>
          <p:cNvPr id="27" name="Resi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8" y="5379742"/>
            <a:ext cx="983117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3" y="467383"/>
            <a:ext cx="3443105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Heapsort </a:t>
            </a:r>
            <a:r>
              <a:rPr sz="3967" dirty="0">
                <a:solidFill>
                  <a:srgbClr val="424456"/>
                </a:solidFill>
              </a:rPr>
              <a:t>-</a:t>
            </a:r>
            <a:r>
              <a:rPr sz="3967" spc="-50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Notes</a:t>
            </a:r>
            <a:endParaRPr sz="3967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48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701612"/>
            <a:ext cx="8731956" cy="2966608"/>
          </a:xfrm>
          <a:prstGeom prst="rect">
            <a:avLst/>
          </a:prstGeom>
        </p:spPr>
        <p:txBody>
          <a:bodyPr vert="horz" wrap="square" lIns="0" tIns="15393" rIns="0" bIns="0" rtlCol="0">
            <a:spAutoFit/>
          </a:bodyPr>
          <a:lstStyle/>
          <a:p>
            <a:pPr marL="363847" marR="5598" indent="-349853">
              <a:lnSpc>
                <a:spcPct val="99700"/>
              </a:lnSpc>
              <a:spcBef>
                <a:spcPts val="121"/>
              </a:spcBef>
              <a:buClr>
                <a:srgbClr val="438086"/>
              </a:buClr>
              <a:buSzPct val="60714"/>
              <a:buFont typeface="Wingdings"/>
              <a:buChar char=""/>
              <a:tabLst>
                <a:tab pos="363847" algn="l"/>
              </a:tabLst>
            </a:pPr>
            <a:r>
              <a:rPr sz="3085" spc="-22" dirty="0">
                <a:solidFill>
                  <a:srgbClr val="FF0000"/>
                </a:solidFill>
                <a:latin typeface="Times New Roman"/>
                <a:cs typeface="Times New Roman"/>
              </a:rPr>
              <a:t>Heapsort </a:t>
            </a:r>
            <a:r>
              <a:rPr sz="3085" spc="11" dirty="0">
                <a:latin typeface="Times New Roman"/>
                <a:cs typeface="Times New Roman"/>
              </a:rPr>
              <a:t>is </a:t>
            </a:r>
            <a:r>
              <a:rPr sz="3085" dirty="0">
                <a:latin typeface="Times New Roman"/>
                <a:cs typeface="Times New Roman"/>
              </a:rPr>
              <a:t>a </a:t>
            </a:r>
            <a:r>
              <a:rPr sz="3085" spc="-22" dirty="0">
                <a:latin typeface="Times New Roman"/>
                <a:cs typeface="Times New Roman"/>
              </a:rPr>
              <a:t>very </a:t>
            </a:r>
            <a:r>
              <a:rPr sz="3085" dirty="0">
                <a:latin typeface="Times New Roman"/>
                <a:cs typeface="Times New Roman"/>
              </a:rPr>
              <a:t>good </a:t>
            </a:r>
            <a:r>
              <a:rPr sz="3085" spc="-6" dirty="0">
                <a:latin typeface="Times New Roman"/>
                <a:cs typeface="Times New Roman"/>
              </a:rPr>
              <a:t>algorithm </a:t>
            </a:r>
            <a:r>
              <a:rPr sz="3085" spc="6" dirty="0">
                <a:latin typeface="Times New Roman"/>
                <a:cs typeface="Times New Roman"/>
              </a:rPr>
              <a:t>but, </a:t>
            </a:r>
            <a:r>
              <a:rPr sz="3085" dirty="0">
                <a:latin typeface="Times New Roman"/>
                <a:cs typeface="Times New Roman"/>
              </a:rPr>
              <a:t>a good  implementation of </a:t>
            </a:r>
            <a:r>
              <a:rPr sz="3085" spc="-11" dirty="0">
                <a:solidFill>
                  <a:srgbClr val="FF0000"/>
                </a:solidFill>
                <a:latin typeface="Times New Roman"/>
                <a:cs typeface="Times New Roman"/>
              </a:rPr>
              <a:t>quicksort </a:t>
            </a:r>
            <a:r>
              <a:rPr sz="3085" spc="-22" dirty="0">
                <a:latin typeface="Times New Roman"/>
                <a:cs typeface="Times New Roman"/>
              </a:rPr>
              <a:t>always </a:t>
            </a:r>
            <a:r>
              <a:rPr sz="3085" spc="-17" dirty="0">
                <a:solidFill>
                  <a:srgbClr val="FF0000"/>
                </a:solidFill>
                <a:latin typeface="Times New Roman"/>
                <a:cs typeface="Times New Roman"/>
              </a:rPr>
              <a:t>beats </a:t>
            </a:r>
            <a:r>
              <a:rPr sz="3085" spc="-17" dirty="0">
                <a:latin typeface="Times New Roman"/>
                <a:cs typeface="Times New Roman"/>
              </a:rPr>
              <a:t>heapsort </a:t>
            </a:r>
            <a:r>
              <a:rPr sz="3085" spc="11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sz="3085" spc="-22" dirty="0">
                <a:solidFill>
                  <a:srgbClr val="FF0000"/>
                </a:solidFill>
                <a:latin typeface="Times New Roman"/>
                <a:cs typeface="Times New Roman"/>
              </a:rPr>
              <a:t>practice</a:t>
            </a:r>
            <a:endParaRPr sz="3085" dirty="0">
              <a:latin typeface="Times New Roman"/>
              <a:cs typeface="Times New Roman"/>
            </a:endParaRPr>
          </a:p>
          <a:p>
            <a:pPr marL="363847" marR="910318" indent="-349853">
              <a:lnSpc>
                <a:spcPct val="99700"/>
              </a:lnSpc>
              <a:spcBef>
                <a:spcPts val="826"/>
              </a:spcBef>
              <a:buClr>
                <a:srgbClr val="438086"/>
              </a:buClr>
              <a:buSzPct val="60714"/>
              <a:buFont typeface="Wingdings"/>
              <a:buChar char=""/>
              <a:tabLst>
                <a:tab pos="363847" algn="l"/>
              </a:tabLst>
            </a:pPr>
            <a:r>
              <a:rPr sz="3085" spc="-39" dirty="0">
                <a:latin typeface="Times New Roman"/>
                <a:cs typeface="Times New Roman"/>
              </a:rPr>
              <a:t>However, </a:t>
            </a:r>
            <a:r>
              <a:rPr sz="3085" spc="-28" dirty="0">
                <a:solidFill>
                  <a:srgbClr val="FF0000"/>
                </a:solidFill>
                <a:latin typeface="Times New Roman"/>
                <a:cs typeface="Times New Roman"/>
              </a:rPr>
              <a:t>heap </a:t>
            </a:r>
            <a:r>
              <a:rPr sz="3085" spc="-11" dirty="0">
                <a:solidFill>
                  <a:srgbClr val="FF0000"/>
                </a:solidFill>
                <a:latin typeface="Times New Roman"/>
                <a:cs typeface="Times New Roman"/>
              </a:rPr>
              <a:t>data structure </a:t>
            </a:r>
            <a:r>
              <a:rPr sz="3085" spc="-17" dirty="0">
                <a:latin typeface="Times New Roman"/>
                <a:cs typeface="Times New Roman"/>
              </a:rPr>
              <a:t>has </a:t>
            </a:r>
            <a:r>
              <a:rPr sz="3085" spc="-11" dirty="0">
                <a:latin typeface="Times New Roman"/>
                <a:cs typeface="Times New Roman"/>
              </a:rPr>
              <a:t>many </a:t>
            </a:r>
            <a:r>
              <a:rPr sz="3085" spc="-6" dirty="0">
                <a:latin typeface="Times New Roman"/>
                <a:cs typeface="Times New Roman"/>
              </a:rPr>
              <a:t>popular  applications, </a:t>
            </a:r>
            <a:r>
              <a:rPr sz="3085" spc="-17" dirty="0">
                <a:latin typeface="Times New Roman"/>
                <a:cs typeface="Times New Roman"/>
              </a:rPr>
              <a:t>and </a:t>
            </a:r>
            <a:r>
              <a:rPr sz="3085" spc="11" dirty="0">
                <a:latin typeface="Times New Roman"/>
                <a:cs typeface="Times New Roman"/>
              </a:rPr>
              <a:t>it </a:t>
            </a:r>
            <a:r>
              <a:rPr sz="3085" spc="-33" dirty="0">
                <a:latin typeface="Times New Roman"/>
                <a:cs typeface="Times New Roman"/>
              </a:rPr>
              <a:t>can </a:t>
            </a:r>
            <a:r>
              <a:rPr sz="3085" dirty="0">
                <a:latin typeface="Times New Roman"/>
                <a:cs typeface="Times New Roman"/>
              </a:rPr>
              <a:t>be </a:t>
            </a:r>
            <a:r>
              <a:rPr sz="3085" spc="-28" dirty="0">
                <a:latin typeface="Times New Roman"/>
                <a:cs typeface="Times New Roman"/>
              </a:rPr>
              <a:t>efficiently </a:t>
            </a:r>
            <a:r>
              <a:rPr sz="3085" spc="-11" dirty="0">
                <a:latin typeface="Times New Roman"/>
                <a:cs typeface="Times New Roman"/>
              </a:rPr>
              <a:t>used </a:t>
            </a:r>
            <a:r>
              <a:rPr sz="3085" spc="-17" dirty="0">
                <a:latin typeface="Times New Roman"/>
                <a:cs typeface="Times New Roman"/>
              </a:rPr>
              <a:t>for  </a:t>
            </a:r>
            <a:r>
              <a:rPr sz="3085" dirty="0">
                <a:latin typeface="Times New Roman"/>
                <a:cs typeface="Times New Roman"/>
              </a:rPr>
              <a:t>implementing </a:t>
            </a:r>
            <a:r>
              <a:rPr sz="3085" spc="-6" dirty="0">
                <a:solidFill>
                  <a:srgbClr val="FF0000"/>
                </a:solidFill>
                <a:latin typeface="Times New Roman"/>
                <a:cs typeface="Times New Roman"/>
              </a:rPr>
              <a:t>priority</a:t>
            </a:r>
            <a:r>
              <a:rPr sz="3085" spc="-11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85" spc="-17" dirty="0">
                <a:solidFill>
                  <a:srgbClr val="FF0000"/>
                </a:solidFill>
                <a:latin typeface="Times New Roman"/>
                <a:cs typeface="Times New Roman"/>
              </a:rPr>
              <a:t>queues</a:t>
            </a:r>
            <a:endParaRPr sz="308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7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10196" y="37178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1884557" cy="4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Outline</a:t>
            </a:r>
            <a:endParaRPr sz="3200" dirty="0">
              <a:solidFill>
                <a:srgbClr val="686464"/>
              </a:solidFill>
              <a:latin typeface="JVSJQL+Cambria"/>
              <a:cs typeface="JVSJQL+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235" y="1902828"/>
            <a:ext cx="7622865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endParaRPr lang="en-US"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srgbClr val="9A2D1E"/>
              </a:solidFill>
              <a:latin typeface="HINTWA+Calibri-Bold"/>
              <a:cs typeface="HINTWA+Calibri-Bold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Maintaining the</a:t>
            </a:r>
            <a:r>
              <a:rPr lang="en-US"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heap</a:t>
            </a:r>
            <a:r>
              <a:rPr lang="en-US"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property</a:t>
            </a:r>
            <a:endParaRPr lang="en-US" sz="3200" spc="-6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Building</a:t>
            </a:r>
            <a:r>
              <a:rPr sz="32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32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32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DLWTTD+Calibri"/>
                <a:cs typeface="DLWTTD+Calibri"/>
              </a:rPr>
              <a:t>heapsort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DLWTTD+Calibri"/>
                <a:cs typeface="DLWTTD+Calibri"/>
              </a:rPr>
              <a:t>algorithm</a:t>
            </a:r>
            <a:endParaRPr lang="en-US" sz="3200" dirty="0" smtClean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endParaRPr sz="32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929"/>
              </a:lnSpc>
              <a:spcBef>
                <a:spcPts val="544"/>
              </a:spcBef>
              <a:spcAft>
                <a:spcPts val="0"/>
              </a:spcAft>
            </a:pPr>
            <a:r>
              <a:rPr sz="24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4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Priority</a:t>
            </a:r>
            <a:r>
              <a:rPr lang="en-US"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 </a:t>
            </a:r>
            <a:r>
              <a:rPr sz="3600" dirty="0" smtClean="0">
                <a:solidFill>
                  <a:srgbClr val="9A2D1E"/>
                </a:solidFill>
                <a:latin typeface="HINTWA+Calibri-Bold"/>
                <a:cs typeface="HINTWA+Calibri-Bold"/>
              </a:rPr>
              <a:t>queues</a:t>
            </a:r>
            <a:endParaRPr sz="3600" dirty="0">
              <a:solidFill>
                <a:srgbClr val="9A2D1E"/>
              </a:solidFill>
              <a:latin typeface="HINTWA+Calibri-Bold"/>
              <a:cs typeface="HINTWA+Calibri-Bold"/>
            </a:endParaRPr>
          </a:p>
        </p:txBody>
      </p:sp>
    </p:spTree>
    <p:extLst>
      <p:ext uri="{BB962C8B-B14F-4D97-AF65-F5344CB8AC3E}">
        <p14:creationId xmlns:p14="http://schemas.microsoft.com/office/powerpoint/2010/main" val="11748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0038" y="716029"/>
            <a:ext cx="7451975" cy="487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Binary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tree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representations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0185" y="2413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6455" y="24130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28729" y="30149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44981" y="30271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75761" y="30149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92013" y="301499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54003" y="36748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91263" y="36642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70255" y="368784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06753" y="367641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01035" y="36748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37533" y="36642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17287" y="3674889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53785" y="3664221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66729" y="43561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20881" y="4345449"/>
            <a:ext cx="3497827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32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1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21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11</a:t>
            </a:r>
            <a:r>
              <a:rPr sz="1800" spc="18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12</a:t>
            </a:r>
            <a:r>
              <a:rPr sz="1800" spc="21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71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pc="2118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sz="1800" dirty="0">
              <a:solidFill>
                <a:srgbClr val="000000"/>
              </a:solidFill>
              <a:latin typeface="DLWTTD+Calibri"/>
              <a:cs typeface="DLWTTD+Calibri"/>
            </a:endParaRPr>
          </a:p>
          <a:p>
            <a:pPr marL="0" marR="0">
              <a:lnSpc>
                <a:spcPts val="2197"/>
              </a:lnSpc>
              <a:spcBef>
                <a:spcPts val="27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8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full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1800" spc="-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61" y="4356117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70783" y="4354593"/>
            <a:ext cx="91446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3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92864" y="4977147"/>
            <a:ext cx="4028688" cy="89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complete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1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nodes</a:t>
            </a:r>
          </a:p>
          <a:p>
            <a:pPr marL="184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18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height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3.</a:t>
            </a:r>
          </a:p>
        </p:txBody>
      </p:sp>
      <p:sp>
        <p:nvSpPr>
          <p:cNvPr id="24" name="Metin kutusu 23"/>
          <p:cNvSpPr txBox="1"/>
          <p:nvPr/>
        </p:nvSpPr>
        <p:spPr>
          <a:xfrm>
            <a:off x="4819766" y="431617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5" name="Metin kutusu 24"/>
          <p:cNvSpPr txBox="1"/>
          <p:nvPr/>
        </p:nvSpPr>
        <p:spPr>
          <a:xfrm>
            <a:off x="4271694" y="4307081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Metin kutusu 25"/>
          <p:cNvSpPr txBox="1"/>
          <p:nvPr/>
        </p:nvSpPr>
        <p:spPr>
          <a:xfrm>
            <a:off x="3878183" y="4316171"/>
            <a:ext cx="55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132" y="260280"/>
            <a:ext cx="8202301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11" dirty="0"/>
              <a:t>Data </a:t>
            </a:r>
            <a:r>
              <a:rPr sz="4848" spc="6" dirty="0"/>
              <a:t>structures </a:t>
            </a:r>
            <a:r>
              <a:rPr sz="4848" spc="11" dirty="0"/>
              <a:t>for </a:t>
            </a:r>
            <a:r>
              <a:rPr sz="4848" dirty="0">
                <a:solidFill>
                  <a:srgbClr val="FF0000"/>
                </a:solidFill>
              </a:rPr>
              <a:t>Dynamic</a:t>
            </a:r>
            <a:r>
              <a:rPr sz="4848" spc="-280" dirty="0">
                <a:solidFill>
                  <a:srgbClr val="FF0000"/>
                </a:solidFill>
              </a:rPr>
              <a:t> </a:t>
            </a:r>
            <a:r>
              <a:rPr sz="4848" spc="-11" dirty="0">
                <a:solidFill>
                  <a:srgbClr val="FF0000"/>
                </a:solidFill>
              </a:rPr>
              <a:t>Sets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899560" y="1365768"/>
            <a:ext cx="7528513" cy="109134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391836" indent="-377842">
              <a:lnSpc>
                <a:spcPts val="4209"/>
              </a:lnSpc>
              <a:spcBef>
                <a:spcPts val="110"/>
              </a:spcBef>
              <a:buChar char="•"/>
              <a:tabLst>
                <a:tab pos="391136" algn="l"/>
                <a:tab pos="391836" algn="l"/>
              </a:tabLst>
            </a:pPr>
            <a:r>
              <a:rPr sz="3526" spc="-17" dirty="0">
                <a:latin typeface="Times New Roman"/>
                <a:cs typeface="Times New Roman"/>
              </a:rPr>
              <a:t>Consider </a:t>
            </a:r>
            <a:r>
              <a:rPr sz="3526" spc="-22" dirty="0">
                <a:latin typeface="Times New Roman"/>
                <a:cs typeface="Times New Roman"/>
              </a:rPr>
              <a:t>sets </a:t>
            </a:r>
            <a:r>
              <a:rPr sz="3526" dirty="0">
                <a:latin typeface="Times New Roman"/>
                <a:cs typeface="Times New Roman"/>
              </a:rPr>
              <a:t>of records </a:t>
            </a:r>
            <a:r>
              <a:rPr sz="3526" spc="-6" dirty="0">
                <a:latin typeface="Times New Roman"/>
                <a:cs typeface="Times New Roman"/>
              </a:rPr>
              <a:t>having </a:t>
            </a:r>
            <a:r>
              <a:rPr sz="3526" i="1" spc="-22" dirty="0">
                <a:solidFill>
                  <a:srgbClr val="3333CC"/>
                </a:solidFill>
                <a:latin typeface="Times New Roman"/>
                <a:cs typeface="Times New Roman"/>
              </a:rPr>
              <a:t>key</a:t>
            </a:r>
            <a:r>
              <a:rPr sz="3526" i="1" spc="2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526" spc="-11" dirty="0">
                <a:latin typeface="Times New Roman"/>
                <a:cs typeface="Times New Roman"/>
              </a:rPr>
              <a:t>and</a:t>
            </a:r>
            <a:endParaRPr sz="3526">
              <a:latin typeface="Times New Roman"/>
              <a:cs typeface="Times New Roman"/>
            </a:endParaRPr>
          </a:p>
          <a:p>
            <a:pPr marL="391836">
              <a:lnSpc>
                <a:spcPts val="4209"/>
              </a:lnSpc>
            </a:pPr>
            <a:r>
              <a:rPr sz="3526" i="1" spc="-6" dirty="0">
                <a:solidFill>
                  <a:srgbClr val="3333CC"/>
                </a:solidFill>
                <a:latin typeface="Times New Roman"/>
                <a:cs typeface="Times New Roman"/>
              </a:rPr>
              <a:t>satellite</a:t>
            </a:r>
            <a:r>
              <a:rPr sz="3526" i="1" spc="-3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526" spc="-6" dirty="0">
                <a:latin typeface="Times New Roman"/>
                <a:cs typeface="Times New Roman"/>
              </a:rPr>
              <a:t>data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4010319" y="3869208"/>
            <a:ext cx="923572" cy="1427339"/>
          </a:xfrm>
          <a:custGeom>
            <a:avLst/>
            <a:gdLst/>
            <a:ahLst/>
            <a:cxnLst/>
            <a:rect l="l" t="t" r="r" b="b"/>
            <a:pathLst>
              <a:path w="838200" h="1295400">
                <a:moveTo>
                  <a:pt x="0" y="0"/>
                </a:moveTo>
                <a:lnTo>
                  <a:pt x="838200" y="0"/>
                </a:lnTo>
                <a:lnTo>
                  <a:pt x="838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4010319" y="3869208"/>
            <a:ext cx="923572" cy="1427339"/>
          </a:xfrm>
          <a:custGeom>
            <a:avLst/>
            <a:gdLst/>
            <a:ahLst/>
            <a:cxnLst/>
            <a:rect l="l" t="t" r="r" b="b"/>
            <a:pathLst>
              <a:path w="838200" h="1295400">
                <a:moveTo>
                  <a:pt x="0" y="0"/>
                </a:moveTo>
                <a:lnTo>
                  <a:pt x="838200" y="0"/>
                </a:lnTo>
                <a:lnTo>
                  <a:pt x="838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4010319" y="4289013"/>
            <a:ext cx="923572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4381092" y="3862211"/>
            <a:ext cx="1302097" cy="209903"/>
          </a:xfrm>
          <a:custGeom>
            <a:avLst/>
            <a:gdLst/>
            <a:ahLst/>
            <a:cxnLst/>
            <a:rect l="l" t="t" r="r" b="b"/>
            <a:pathLst>
              <a:path w="1181735" h="190500">
                <a:moveTo>
                  <a:pt x="37579" y="114300"/>
                </a:moveTo>
                <a:lnTo>
                  <a:pt x="22795" y="117498"/>
                </a:lnTo>
                <a:lnTo>
                  <a:pt x="10798" y="125826"/>
                </a:lnTo>
                <a:lnTo>
                  <a:pt x="2796" y="138044"/>
                </a:lnTo>
                <a:lnTo>
                  <a:pt x="0" y="152907"/>
                </a:lnTo>
                <a:lnTo>
                  <a:pt x="3191" y="167698"/>
                </a:lnTo>
                <a:lnTo>
                  <a:pt x="11517" y="179700"/>
                </a:lnTo>
                <a:lnTo>
                  <a:pt x="23736" y="187703"/>
                </a:lnTo>
                <a:lnTo>
                  <a:pt x="38608" y="190500"/>
                </a:lnTo>
                <a:lnTo>
                  <a:pt x="46279" y="189623"/>
                </a:lnTo>
                <a:lnTo>
                  <a:pt x="53401" y="187307"/>
                </a:lnTo>
                <a:lnTo>
                  <a:pt x="59826" y="183708"/>
                </a:lnTo>
                <a:lnTo>
                  <a:pt x="65405" y="178981"/>
                </a:lnTo>
                <a:lnTo>
                  <a:pt x="71107" y="164655"/>
                </a:lnTo>
                <a:lnTo>
                  <a:pt x="268630" y="162001"/>
                </a:lnTo>
                <a:lnTo>
                  <a:pt x="378447" y="158242"/>
                </a:lnTo>
                <a:lnTo>
                  <a:pt x="483641" y="153111"/>
                </a:lnTo>
                <a:lnTo>
                  <a:pt x="583755" y="146685"/>
                </a:lnTo>
                <a:lnTo>
                  <a:pt x="675398" y="139255"/>
                </a:lnTo>
                <a:lnTo>
                  <a:pt x="70764" y="139255"/>
                </a:lnTo>
                <a:lnTo>
                  <a:pt x="64668" y="125094"/>
                </a:lnTo>
                <a:lnTo>
                  <a:pt x="58969" y="120522"/>
                </a:lnTo>
                <a:lnTo>
                  <a:pt x="52452" y="117097"/>
                </a:lnTo>
                <a:lnTo>
                  <a:pt x="45271" y="114972"/>
                </a:lnTo>
                <a:lnTo>
                  <a:pt x="37579" y="114300"/>
                </a:lnTo>
                <a:close/>
              </a:path>
              <a:path w="1181735" h="190500">
                <a:moveTo>
                  <a:pt x="1181150" y="0"/>
                </a:moveTo>
                <a:lnTo>
                  <a:pt x="1098003" y="18580"/>
                </a:lnTo>
                <a:lnTo>
                  <a:pt x="1111834" y="35560"/>
                </a:lnTo>
                <a:lnTo>
                  <a:pt x="1086878" y="47371"/>
                </a:lnTo>
                <a:lnTo>
                  <a:pt x="1040472" y="60236"/>
                </a:lnTo>
                <a:lnTo>
                  <a:pt x="983703" y="72707"/>
                </a:lnTo>
                <a:lnTo>
                  <a:pt x="918286" y="84378"/>
                </a:lnTo>
                <a:lnTo>
                  <a:pt x="844829" y="95161"/>
                </a:lnTo>
                <a:lnTo>
                  <a:pt x="763930" y="104965"/>
                </a:lnTo>
                <a:lnTo>
                  <a:pt x="676160" y="113715"/>
                </a:lnTo>
                <a:lnTo>
                  <a:pt x="582129" y="121335"/>
                </a:lnTo>
                <a:lnTo>
                  <a:pt x="482409" y="127736"/>
                </a:lnTo>
                <a:lnTo>
                  <a:pt x="377571" y="132854"/>
                </a:lnTo>
                <a:lnTo>
                  <a:pt x="268287" y="136601"/>
                </a:lnTo>
                <a:lnTo>
                  <a:pt x="70764" y="139255"/>
                </a:lnTo>
                <a:lnTo>
                  <a:pt x="675398" y="139255"/>
                </a:lnTo>
                <a:lnTo>
                  <a:pt x="766445" y="130238"/>
                </a:lnTo>
                <a:lnTo>
                  <a:pt x="847890" y="120370"/>
                </a:lnTo>
                <a:lnTo>
                  <a:pt x="921981" y="109512"/>
                </a:lnTo>
                <a:lnTo>
                  <a:pt x="988161" y="97713"/>
                </a:lnTo>
                <a:lnTo>
                  <a:pt x="1045908" y="85051"/>
                </a:lnTo>
                <a:lnTo>
                  <a:pt x="1095413" y="71374"/>
                </a:lnTo>
                <a:lnTo>
                  <a:pt x="1128356" y="55841"/>
                </a:lnTo>
                <a:lnTo>
                  <a:pt x="1155974" y="55841"/>
                </a:lnTo>
                <a:lnTo>
                  <a:pt x="1181150" y="0"/>
                </a:lnTo>
                <a:close/>
              </a:path>
              <a:path w="1181735" h="190500">
                <a:moveTo>
                  <a:pt x="1155974" y="55841"/>
                </a:moveTo>
                <a:lnTo>
                  <a:pt x="1128356" y="55841"/>
                </a:lnTo>
                <a:lnTo>
                  <a:pt x="1146136" y="77660"/>
                </a:lnTo>
                <a:lnTo>
                  <a:pt x="1155974" y="55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4381092" y="4617861"/>
            <a:ext cx="1302097" cy="209903"/>
          </a:xfrm>
          <a:custGeom>
            <a:avLst/>
            <a:gdLst/>
            <a:ahLst/>
            <a:cxnLst/>
            <a:rect l="l" t="t" r="r" b="b"/>
            <a:pathLst>
              <a:path w="1181735" h="190500">
                <a:moveTo>
                  <a:pt x="37579" y="114300"/>
                </a:moveTo>
                <a:lnTo>
                  <a:pt x="22795" y="117498"/>
                </a:lnTo>
                <a:lnTo>
                  <a:pt x="10798" y="125826"/>
                </a:lnTo>
                <a:lnTo>
                  <a:pt x="2796" y="138044"/>
                </a:lnTo>
                <a:lnTo>
                  <a:pt x="0" y="152907"/>
                </a:lnTo>
                <a:lnTo>
                  <a:pt x="3191" y="167698"/>
                </a:lnTo>
                <a:lnTo>
                  <a:pt x="11517" y="179700"/>
                </a:lnTo>
                <a:lnTo>
                  <a:pt x="23736" y="187703"/>
                </a:lnTo>
                <a:lnTo>
                  <a:pt x="38608" y="190500"/>
                </a:lnTo>
                <a:lnTo>
                  <a:pt x="46279" y="189623"/>
                </a:lnTo>
                <a:lnTo>
                  <a:pt x="53401" y="187307"/>
                </a:lnTo>
                <a:lnTo>
                  <a:pt x="59826" y="183708"/>
                </a:lnTo>
                <a:lnTo>
                  <a:pt x="65405" y="178981"/>
                </a:lnTo>
                <a:lnTo>
                  <a:pt x="71107" y="164655"/>
                </a:lnTo>
                <a:lnTo>
                  <a:pt x="268630" y="162001"/>
                </a:lnTo>
                <a:lnTo>
                  <a:pt x="378447" y="158242"/>
                </a:lnTo>
                <a:lnTo>
                  <a:pt x="483641" y="153111"/>
                </a:lnTo>
                <a:lnTo>
                  <a:pt x="583755" y="146685"/>
                </a:lnTo>
                <a:lnTo>
                  <a:pt x="675398" y="139255"/>
                </a:lnTo>
                <a:lnTo>
                  <a:pt x="70764" y="139255"/>
                </a:lnTo>
                <a:lnTo>
                  <a:pt x="64668" y="125094"/>
                </a:lnTo>
                <a:lnTo>
                  <a:pt x="58969" y="120522"/>
                </a:lnTo>
                <a:lnTo>
                  <a:pt x="52452" y="117097"/>
                </a:lnTo>
                <a:lnTo>
                  <a:pt x="45271" y="114972"/>
                </a:lnTo>
                <a:lnTo>
                  <a:pt x="37579" y="114300"/>
                </a:lnTo>
                <a:close/>
              </a:path>
              <a:path w="1181735" h="190500">
                <a:moveTo>
                  <a:pt x="1181150" y="0"/>
                </a:moveTo>
                <a:lnTo>
                  <a:pt x="1098003" y="18580"/>
                </a:lnTo>
                <a:lnTo>
                  <a:pt x="1111834" y="35560"/>
                </a:lnTo>
                <a:lnTo>
                  <a:pt x="1086878" y="47370"/>
                </a:lnTo>
                <a:lnTo>
                  <a:pt x="1040472" y="60236"/>
                </a:lnTo>
                <a:lnTo>
                  <a:pt x="983703" y="72707"/>
                </a:lnTo>
                <a:lnTo>
                  <a:pt x="918286" y="84378"/>
                </a:lnTo>
                <a:lnTo>
                  <a:pt x="844829" y="95161"/>
                </a:lnTo>
                <a:lnTo>
                  <a:pt x="763930" y="104965"/>
                </a:lnTo>
                <a:lnTo>
                  <a:pt x="676160" y="113715"/>
                </a:lnTo>
                <a:lnTo>
                  <a:pt x="582129" y="121335"/>
                </a:lnTo>
                <a:lnTo>
                  <a:pt x="482409" y="127736"/>
                </a:lnTo>
                <a:lnTo>
                  <a:pt x="377571" y="132854"/>
                </a:lnTo>
                <a:lnTo>
                  <a:pt x="268287" y="136601"/>
                </a:lnTo>
                <a:lnTo>
                  <a:pt x="70764" y="139255"/>
                </a:lnTo>
                <a:lnTo>
                  <a:pt x="675398" y="139255"/>
                </a:lnTo>
                <a:lnTo>
                  <a:pt x="766445" y="130238"/>
                </a:lnTo>
                <a:lnTo>
                  <a:pt x="847890" y="120370"/>
                </a:lnTo>
                <a:lnTo>
                  <a:pt x="921981" y="109512"/>
                </a:lnTo>
                <a:lnTo>
                  <a:pt x="988161" y="97713"/>
                </a:lnTo>
                <a:lnTo>
                  <a:pt x="1045908" y="85051"/>
                </a:lnTo>
                <a:lnTo>
                  <a:pt x="1095413" y="71361"/>
                </a:lnTo>
                <a:lnTo>
                  <a:pt x="1128356" y="55841"/>
                </a:lnTo>
                <a:lnTo>
                  <a:pt x="1155974" y="55841"/>
                </a:lnTo>
                <a:lnTo>
                  <a:pt x="1181150" y="0"/>
                </a:lnTo>
                <a:close/>
              </a:path>
              <a:path w="1181735" h="190500">
                <a:moveTo>
                  <a:pt x="1155974" y="55841"/>
                </a:moveTo>
                <a:lnTo>
                  <a:pt x="1128356" y="55841"/>
                </a:lnTo>
                <a:lnTo>
                  <a:pt x="1146136" y="77660"/>
                </a:lnTo>
                <a:lnTo>
                  <a:pt x="1155974" y="55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 txBox="1"/>
          <p:nvPr/>
        </p:nvSpPr>
        <p:spPr>
          <a:xfrm>
            <a:off x="5853266" y="3246497"/>
            <a:ext cx="2336218" cy="1712288"/>
          </a:xfrm>
          <a:prstGeom prst="rect">
            <a:avLst/>
          </a:prstGeom>
        </p:spPr>
        <p:txBody>
          <a:bodyPr vert="horz" wrap="square" lIns="0" tIns="316254" rIns="0" bIns="0" rtlCol="0">
            <a:spAutoFit/>
          </a:bodyPr>
          <a:lstStyle/>
          <a:p>
            <a:pPr marL="13994">
              <a:spcBef>
                <a:spcPts val="2490"/>
              </a:spcBef>
            </a:pPr>
            <a:r>
              <a:rPr sz="3526" i="1" spc="-28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3526">
              <a:latin typeface="Times New Roman"/>
              <a:cs typeface="Times New Roman"/>
            </a:endParaRPr>
          </a:p>
          <a:p>
            <a:pPr marL="52478">
              <a:spcBef>
                <a:spcPts val="2380"/>
              </a:spcBef>
            </a:pPr>
            <a:r>
              <a:rPr sz="3526" i="1" spc="-6" dirty="0">
                <a:solidFill>
                  <a:srgbClr val="990099"/>
                </a:solidFill>
                <a:latin typeface="Times New Roman"/>
                <a:cs typeface="Times New Roman"/>
              </a:rPr>
              <a:t>satellite</a:t>
            </a:r>
            <a:r>
              <a:rPr sz="3526" i="1" spc="-99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3526" spc="-6" dirty="0">
                <a:solidFill>
                  <a:srgbClr val="990099"/>
                </a:solidFill>
                <a:latin typeface="Times New Roman"/>
                <a:cs typeface="Times New Roman"/>
              </a:rPr>
              <a:t>data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1054" y="4253679"/>
            <a:ext cx="227395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i="1" dirty="0">
                <a:solidFill>
                  <a:srgbClr val="006600"/>
                </a:solidFill>
                <a:latin typeface="Times New Roman"/>
                <a:cs typeface="Times New Roman"/>
              </a:rPr>
              <a:t>x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8061" y="4575881"/>
            <a:ext cx="1259417" cy="83961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1066800" y="50800"/>
                </a:lnTo>
                <a:lnTo>
                  <a:pt x="1066800" y="76200"/>
                </a:lnTo>
                <a:lnTo>
                  <a:pt x="1143000" y="38100"/>
                </a:lnTo>
                <a:lnTo>
                  <a:pt x="106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 txBox="1"/>
          <p:nvPr/>
        </p:nvSpPr>
        <p:spPr>
          <a:xfrm>
            <a:off x="3922160" y="5395901"/>
            <a:ext cx="1176155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spc="33" dirty="0">
                <a:latin typeface="Times New Roman"/>
                <a:cs typeface="Times New Roman"/>
              </a:rPr>
              <a:t>r</a:t>
            </a:r>
            <a:r>
              <a:rPr sz="3526" spc="-28" dirty="0">
                <a:latin typeface="Times New Roman"/>
                <a:cs typeface="Times New Roman"/>
              </a:rPr>
              <a:t>ec</a:t>
            </a:r>
            <a:r>
              <a:rPr sz="3526" dirty="0">
                <a:latin typeface="Times New Roman"/>
                <a:cs typeface="Times New Roman"/>
              </a:rPr>
              <a:t>o</a:t>
            </a:r>
            <a:r>
              <a:rPr sz="3526" spc="33" dirty="0">
                <a:latin typeface="Times New Roman"/>
                <a:cs typeface="Times New Roman"/>
              </a:rPr>
              <a:t>r</a:t>
            </a:r>
            <a:r>
              <a:rPr sz="3526" dirty="0">
                <a:latin typeface="Times New Roman"/>
                <a:cs typeface="Times New Roman"/>
              </a:rPr>
              <a:t>d</a:t>
            </a:r>
            <a:endParaRPr sz="352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3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881" y="260280"/>
            <a:ext cx="7082819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6" dirty="0"/>
              <a:t>Operations </a:t>
            </a:r>
            <a:r>
              <a:rPr sz="4848" dirty="0"/>
              <a:t>on </a:t>
            </a:r>
            <a:r>
              <a:rPr sz="4848" dirty="0">
                <a:solidFill>
                  <a:srgbClr val="FF0000"/>
                </a:solidFill>
              </a:rPr>
              <a:t>Dynamic</a:t>
            </a:r>
            <a:r>
              <a:rPr sz="4848" spc="-231" dirty="0">
                <a:solidFill>
                  <a:srgbClr val="FF0000"/>
                </a:solidFill>
              </a:rPr>
              <a:t> </a:t>
            </a:r>
            <a:r>
              <a:rPr sz="4848" spc="-11" dirty="0">
                <a:solidFill>
                  <a:srgbClr val="FF0000"/>
                </a:solidFill>
              </a:rPr>
              <a:t>Sets</a:t>
            </a:r>
            <a:endParaRPr sz="4848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9629" y="1156495"/>
            <a:ext cx="10094143" cy="58213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397433" indent="-377842">
              <a:spcBef>
                <a:spcPts val="110"/>
              </a:spcBef>
              <a:buChar char="•"/>
              <a:tabLst>
                <a:tab pos="396734" algn="l"/>
                <a:tab pos="397433" algn="l"/>
              </a:tabLst>
            </a:pPr>
            <a:r>
              <a:rPr sz="3200" u="sng" dirty="0">
                <a:uFill>
                  <a:solidFill>
                    <a:srgbClr val="000000"/>
                  </a:solidFill>
                </a:uFill>
              </a:rPr>
              <a:t>Queries</a:t>
            </a:r>
            <a:r>
              <a:rPr sz="3200" dirty="0"/>
              <a:t>: </a:t>
            </a:r>
            <a:r>
              <a:rPr sz="3200" spc="6" dirty="0"/>
              <a:t>Simply </a:t>
            </a:r>
            <a:r>
              <a:rPr sz="3200" spc="11" dirty="0"/>
              <a:t>return </a:t>
            </a:r>
            <a:r>
              <a:rPr sz="3200" spc="6" dirty="0"/>
              <a:t>info; </a:t>
            </a:r>
            <a:endParaRPr lang="en-US" sz="3200" spc="6" dirty="0" smtClean="0"/>
          </a:p>
          <a:p>
            <a:pPr marL="397433" indent="-377842">
              <a:spcBef>
                <a:spcPts val="110"/>
              </a:spcBef>
              <a:buChar char="•"/>
              <a:tabLst>
                <a:tab pos="396734" algn="l"/>
                <a:tab pos="397433" algn="l"/>
              </a:tabLst>
            </a:pPr>
            <a:r>
              <a:rPr sz="3200" u="sng" dirty="0" smtClean="0">
                <a:uFill>
                  <a:solidFill>
                    <a:srgbClr val="000000"/>
                  </a:solidFill>
                </a:uFill>
              </a:rPr>
              <a:t>Modifying </a:t>
            </a:r>
            <a:r>
              <a:rPr sz="3200" u="sng" spc="6" dirty="0">
                <a:uFill>
                  <a:solidFill>
                    <a:srgbClr val="000000"/>
                  </a:solidFill>
                </a:uFill>
              </a:rPr>
              <a:t>operations</a:t>
            </a:r>
            <a:r>
              <a:rPr sz="3200" spc="6" dirty="0"/>
              <a:t>:</a:t>
            </a:r>
            <a:r>
              <a:rPr sz="3200" spc="-496" dirty="0"/>
              <a:t> </a:t>
            </a:r>
            <a:r>
              <a:rPr sz="3200" dirty="0"/>
              <a:t>Change </a:t>
            </a:r>
            <a:r>
              <a:rPr sz="3200" spc="11" dirty="0"/>
              <a:t>the </a:t>
            </a:r>
            <a:r>
              <a:rPr sz="3200" spc="-6" dirty="0"/>
              <a:t>set</a:t>
            </a:r>
          </a:p>
          <a:p>
            <a:pPr marL="5598">
              <a:spcBef>
                <a:spcPts val="11"/>
              </a:spcBef>
            </a:pPr>
            <a:endParaRPr sz="3361" dirty="0"/>
          </a:p>
          <a:p>
            <a:pPr marL="397433" indent="-377842"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17" dirty="0">
                <a:solidFill>
                  <a:srgbClr val="3333CC"/>
                </a:solidFill>
              </a:rPr>
              <a:t>INSERT</a:t>
            </a:r>
            <a:r>
              <a:rPr spc="-17" dirty="0"/>
              <a:t>(</a:t>
            </a:r>
            <a:r>
              <a:rPr i="1" spc="-17" dirty="0">
                <a:solidFill>
                  <a:srgbClr val="CC0000"/>
                </a:solidFill>
              </a:rPr>
              <a:t>S</a:t>
            </a:r>
            <a:r>
              <a:rPr spc="-17" dirty="0"/>
              <a:t>, </a:t>
            </a:r>
            <a:r>
              <a:rPr i="1" spc="11" dirty="0">
                <a:solidFill>
                  <a:srgbClr val="006600"/>
                </a:solidFill>
              </a:rPr>
              <a:t>x</a:t>
            </a:r>
            <a:r>
              <a:rPr spc="11" dirty="0"/>
              <a:t>): </a:t>
            </a:r>
            <a:r>
              <a:rPr dirty="0"/>
              <a:t>(Modifying)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i="1" spc="66" dirty="0">
                <a:solidFill>
                  <a:srgbClr val="CC0000"/>
                </a:solidFill>
              </a:rPr>
              <a:t> </a:t>
            </a:r>
            <a:r>
              <a:rPr spc="6" dirty="0">
                <a:latin typeface="Symbol"/>
                <a:cs typeface="Symbol"/>
              </a:rPr>
              <a:t></a:t>
            </a:r>
            <a:r>
              <a:rPr spc="6" dirty="0"/>
              <a:t>{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/>
              <a:t>}</a:t>
            </a:r>
            <a:endParaRPr sz="2204" dirty="0"/>
          </a:p>
          <a:p>
            <a:pPr marL="397433" indent="-377842">
              <a:spcBef>
                <a:spcPts val="187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2" dirty="0">
                <a:solidFill>
                  <a:srgbClr val="3333CC"/>
                </a:solidFill>
              </a:rPr>
              <a:t>DELETE</a:t>
            </a:r>
            <a:r>
              <a:rPr spc="-22" dirty="0"/>
              <a:t>(</a:t>
            </a:r>
            <a:r>
              <a:rPr i="1" spc="-22" dirty="0">
                <a:solidFill>
                  <a:srgbClr val="CC0000"/>
                </a:solidFill>
              </a:rPr>
              <a:t>S</a:t>
            </a:r>
            <a:r>
              <a:rPr spc="-22" dirty="0"/>
              <a:t>, </a:t>
            </a:r>
            <a:r>
              <a:rPr i="1" spc="11" dirty="0">
                <a:solidFill>
                  <a:srgbClr val="006600"/>
                </a:solidFill>
              </a:rPr>
              <a:t>x</a:t>
            </a:r>
            <a:r>
              <a:rPr spc="11" dirty="0"/>
              <a:t>): </a:t>
            </a:r>
            <a:r>
              <a:rPr dirty="0"/>
              <a:t>(Modifying)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 </a:t>
            </a:r>
            <a:r>
              <a:rPr dirty="0">
                <a:latin typeface="Symbol"/>
                <a:cs typeface="Symbol"/>
              </a:rPr>
              <a:t></a:t>
            </a:r>
            <a:r>
              <a:rPr dirty="0"/>
              <a:t>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 </a:t>
            </a:r>
            <a:r>
              <a:rPr sz="2700" i="1" spc="-33" dirty="0">
                <a:latin typeface="Symbol"/>
                <a:cs typeface="Symbol"/>
              </a:rPr>
              <a:t></a:t>
            </a:r>
            <a:r>
              <a:rPr sz="2700" i="1" spc="33" dirty="0"/>
              <a:t> </a:t>
            </a:r>
            <a:r>
              <a:rPr spc="28" dirty="0"/>
              <a:t>{</a:t>
            </a:r>
            <a:r>
              <a:rPr i="1" spc="28" dirty="0">
                <a:solidFill>
                  <a:srgbClr val="006600"/>
                </a:solidFill>
              </a:rPr>
              <a:t>x</a:t>
            </a:r>
            <a:r>
              <a:rPr spc="28" dirty="0"/>
              <a:t>}</a:t>
            </a:r>
            <a:endParaRPr sz="2700" dirty="0"/>
          </a:p>
          <a:p>
            <a:pPr marL="397433" indent="-377842">
              <a:spcBef>
                <a:spcPts val="342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17" dirty="0">
                <a:solidFill>
                  <a:srgbClr val="3333CC"/>
                </a:solidFill>
              </a:rPr>
              <a:t>MAX</a:t>
            </a:r>
            <a:r>
              <a:rPr spc="-17" dirty="0"/>
              <a:t>(</a:t>
            </a:r>
            <a:r>
              <a:rPr i="1" spc="-17" dirty="0">
                <a:solidFill>
                  <a:srgbClr val="CC0000"/>
                </a:solidFill>
              </a:rPr>
              <a:t>S</a:t>
            </a:r>
            <a:r>
              <a:rPr spc="-17" dirty="0"/>
              <a:t>) </a:t>
            </a:r>
            <a:r>
              <a:rPr dirty="0"/>
              <a:t>/ </a:t>
            </a:r>
            <a:r>
              <a:rPr sz="2204" dirty="0">
                <a:solidFill>
                  <a:srgbClr val="3333CC"/>
                </a:solidFill>
              </a:rPr>
              <a:t>MIN</a:t>
            </a:r>
            <a:r>
              <a:rPr dirty="0"/>
              <a:t>(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dirty="0"/>
              <a:t>): </a:t>
            </a:r>
            <a:r>
              <a:rPr spc="-6" dirty="0"/>
              <a:t>(Query) </a:t>
            </a:r>
            <a:r>
              <a:rPr spc="11" dirty="0"/>
              <a:t>return 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with </a:t>
            </a:r>
            <a:r>
              <a:rPr spc="11" dirty="0"/>
              <a:t>the largest/smallest</a:t>
            </a:r>
            <a:r>
              <a:rPr spc="-325" dirty="0"/>
              <a:t> </a:t>
            </a:r>
            <a:r>
              <a:rPr i="1" spc="33" dirty="0">
                <a:solidFill>
                  <a:srgbClr val="990099"/>
                </a:solidFill>
              </a:rPr>
              <a:t>key</a:t>
            </a:r>
            <a:endParaRPr sz="2204" dirty="0"/>
          </a:p>
          <a:p>
            <a:pPr marL="397433" marR="607345" indent="-377842">
              <a:lnSpc>
                <a:spcPts val="2865"/>
              </a:lnSpc>
              <a:spcBef>
                <a:spcPts val="705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2" dirty="0">
                <a:solidFill>
                  <a:srgbClr val="3333CC"/>
                </a:solidFill>
              </a:rPr>
              <a:t>EXTRACT-MAX</a:t>
            </a:r>
            <a:r>
              <a:rPr spc="-22" dirty="0"/>
              <a:t>(</a:t>
            </a:r>
            <a:r>
              <a:rPr i="1" spc="-22" dirty="0">
                <a:solidFill>
                  <a:srgbClr val="CC0000"/>
                </a:solidFill>
              </a:rPr>
              <a:t>S</a:t>
            </a:r>
            <a:r>
              <a:rPr spc="-22" dirty="0"/>
              <a:t>) </a:t>
            </a:r>
            <a:r>
              <a:rPr dirty="0"/>
              <a:t>/ </a:t>
            </a:r>
            <a:r>
              <a:rPr sz="2204" spc="-17" dirty="0">
                <a:solidFill>
                  <a:srgbClr val="3333CC"/>
                </a:solidFill>
              </a:rPr>
              <a:t>EXTRACT-MIN</a:t>
            </a:r>
            <a:r>
              <a:rPr spc="-17" dirty="0"/>
              <a:t>(</a:t>
            </a:r>
            <a:r>
              <a:rPr i="1" spc="-17" dirty="0">
                <a:solidFill>
                  <a:srgbClr val="CC0000"/>
                </a:solidFill>
              </a:rPr>
              <a:t>S</a:t>
            </a:r>
            <a:r>
              <a:rPr spc="-17" dirty="0"/>
              <a:t>) </a:t>
            </a:r>
            <a:r>
              <a:rPr dirty="0"/>
              <a:t>: (Modifying) </a:t>
            </a:r>
            <a:r>
              <a:rPr spc="11" dirty="0"/>
              <a:t>return and  </a:t>
            </a:r>
            <a:r>
              <a:rPr spc="22" dirty="0"/>
              <a:t>delete 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with </a:t>
            </a:r>
            <a:r>
              <a:rPr spc="11" dirty="0"/>
              <a:t>the largest/smallest</a:t>
            </a:r>
            <a:r>
              <a:rPr spc="-501" dirty="0"/>
              <a:t> </a:t>
            </a:r>
            <a:r>
              <a:rPr i="1" spc="33" dirty="0">
                <a:solidFill>
                  <a:srgbClr val="990099"/>
                </a:solidFill>
              </a:rPr>
              <a:t>key</a:t>
            </a:r>
            <a:endParaRPr sz="2204" dirty="0"/>
          </a:p>
          <a:p>
            <a:pPr marL="397433" indent="-377842">
              <a:spcBef>
                <a:spcPts val="198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8" dirty="0">
                <a:solidFill>
                  <a:srgbClr val="3333CC"/>
                </a:solidFill>
              </a:rPr>
              <a:t>SEARCH</a:t>
            </a:r>
            <a:r>
              <a:rPr spc="-28" dirty="0"/>
              <a:t>(</a:t>
            </a:r>
            <a:r>
              <a:rPr i="1" spc="-28" dirty="0">
                <a:solidFill>
                  <a:srgbClr val="CC0000"/>
                </a:solidFill>
              </a:rPr>
              <a:t>S</a:t>
            </a:r>
            <a:r>
              <a:rPr spc="-28" dirty="0"/>
              <a:t>, </a:t>
            </a:r>
            <a:r>
              <a:rPr i="1" spc="11" dirty="0">
                <a:solidFill>
                  <a:srgbClr val="006600"/>
                </a:solidFill>
              </a:rPr>
              <a:t>k</a:t>
            </a:r>
            <a:r>
              <a:rPr spc="11" dirty="0"/>
              <a:t>): </a:t>
            </a:r>
            <a:r>
              <a:rPr spc="-6" dirty="0"/>
              <a:t>(Query) </a:t>
            </a:r>
            <a:r>
              <a:rPr spc="11" dirty="0"/>
              <a:t>return </a:t>
            </a:r>
            <a:r>
              <a:rPr i="1" spc="6" dirty="0">
                <a:solidFill>
                  <a:srgbClr val="006600"/>
                </a:solidFill>
              </a:rPr>
              <a:t>x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with </a:t>
            </a:r>
            <a:r>
              <a:rPr i="1" spc="17" dirty="0">
                <a:solidFill>
                  <a:srgbClr val="990099"/>
                </a:solidFill>
              </a:rPr>
              <a:t>key</a:t>
            </a:r>
            <a:r>
              <a:rPr spc="17" dirty="0"/>
              <a:t>[</a:t>
            </a:r>
            <a:r>
              <a:rPr i="1" spc="17" dirty="0">
                <a:solidFill>
                  <a:srgbClr val="006600"/>
                </a:solidFill>
              </a:rPr>
              <a:t>x</a:t>
            </a:r>
            <a:r>
              <a:rPr spc="17" dirty="0"/>
              <a:t>]=</a:t>
            </a:r>
            <a:r>
              <a:rPr spc="-149" dirty="0"/>
              <a:t> </a:t>
            </a:r>
            <a:r>
              <a:rPr i="1" dirty="0">
                <a:solidFill>
                  <a:srgbClr val="006600"/>
                </a:solidFill>
                <a:latin typeface="Times New Roman"/>
                <a:cs typeface="Times New Roman"/>
              </a:rPr>
              <a:t>k</a:t>
            </a:r>
            <a:endParaRPr sz="2204" dirty="0"/>
          </a:p>
          <a:p>
            <a:pPr marL="397433" marR="5598" indent="-377842">
              <a:lnSpc>
                <a:spcPts val="2865"/>
              </a:lnSpc>
              <a:spcBef>
                <a:spcPts val="705"/>
              </a:spcBef>
              <a:buClr>
                <a:srgbClr val="000000"/>
              </a:buClr>
              <a:buChar char="–"/>
              <a:tabLst>
                <a:tab pos="396734" algn="l"/>
                <a:tab pos="397433" algn="l"/>
              </a:tabLst>
            </a:pPr>
            <a:r>
              <a:rPr sz="2204" spc="-28" dirty="0">
                <a:solidFill>
                  <a:srgbClr val="3333CC"/>
                </a:solidFill>
              </a:rPr>
              <a:t>SUCCESSOR</a:t>
            </a:r>
            <a:r>
              <a:rPr spc="-28" dirty="0"/>
              <a:t>(</a:t>
            </a:r>
            <a:r>
              <a:rPr i="1" spc="-28" dirty="0">
                <a:solidFill>
                  <a:srgbClr val="CC0000"/>
                </a:solidFill>
              </a:rPr>
              <a:t>S</a:t>
            </a:r>
            <a:r>
              <a:rPr spc="-28" dirty="0"/>
              <a:t>, </a:t>
            </a:r>
            <a:r>
              <a:rPr i="1" spc="17" dirty="0">
                <a:solidFill>
                  <a:srgbClr val="006600"/>
                </a:solidFill>
              </a:rPr>
              <a:t>x</a:t>
            </a:r>
            <a:r>
              <a:rPr spc="17" dirty="0"/>
              <a:t>) </a:t>
            </a:r>
            <a:r>
              <a:rPr dirty="0"/>
              <a:t>/ </a:t>
            </a:r>
            <a:r>
              <a:rPr sz="2204" spc="-28" dirty="0">
                <a:solidFill>
                  <a:srgbClr val="3333CC"/>
                </a:solidFill>
              </a:rPr>
              <a:t>PREDECESSOR</a:t>
            </a:r>
            <a:r>
              <a:rPr spc="-28" dirty="0"/>
              <a:t>(</a:t>
            </a:r>
            <a:r>
              <a:rPr i="1" spc="-28" dirty="0">
                <a:solidFill>
                  <a:srgbClr val="CC0000"/>
                </a:solidFill>
              </a:rPr>
              <a:t>S</a:t>
            </a:r>
            <a:r>
              <a:rPr spc="-28" dirty="0"/>
              <a:t>, </a:t>
            </a:r>
            <a:r>
              <a:rPr i="1" spc="17" dirty="0">
                <a:solidFill>
                  <a:srgbClr val="006600"/>
                </a:solidFill>
              </a:rPr>
              <a:t>x</a:t>
            </a:r>
            <a:r>
              <a:rPr spc="17" dirty="0"/>
              <a:t>) </a:t>
            </a:r>
            <a:r>
              <a:rPr dirty="0"/>
              <a:t>: </a:t>
            </a:r>
            <a:r>
              <a:rPr spc="-6" dirty="0"/>
              <a:t>(Query) </a:t>
            </a:r>
            <a:r>
              <a:rPr spc="11" dirty="0"/>
              <a:t>return </a:t>
            </a:r>
            <a:r>
              <a:rPr i="1" spc="6" dirty="0">
                <a:solidFill>
                  <a:srgbClr val="006600"/>
                </a:solidFill>
              </a:rPr>
              <a:t>y</a:t>
            </a:r>
            <a:r>
              <a:rPr spc="6" dirty="0">
                <a:latin typeface="Symbol"/>
                <a:cs typeface="Symbol"/>
              </a:rPr>
              <a:t></a:t>
            </a:r>
            <a:r>
              <a:rPr i="1" spc="6" dirty="0">
                <a:solidFill>
                  <a:srgbClr val="CC0000"/>
                </a:solidFill>
              </a:rPr>
              <a:t>S </a:t>
            </a:r>
            <a:r>
              <a:rPr spc="6" dirty="0"/>
              <a:t>which  </a:t>
            </a:r>
            <a:r>
              <a:rPr spc="17" dirty="0"/>
              <a:t>is</a:t>
            </a:r>
            <a:r>
              <a:rPr spc="-44" dirty="0"/>
              <a:t> </a:t>
            </a:r>
            <a:r>
              <a:rPr spc="11" dirty="0"/>
              <a:t>the</a:t>
            </a:r>
            <a:r>
              <a:rPr spc="-77" dirty="0"/>
              <a:t> </a:t>
            </a:r>
            <a:r>
              <a:rPr spc="6" dirty="0"/>
              <a:t>next</a:t>
            </a:r>
            <a:r>
              <a:rPr spc="33" dirty="0"/>
              <a:t> </a:t>
            </a:r>
            <a:r>
              <a:rPr spc="17" dirty="0"/>
              <a:t>larger/smaller</a:t>
            </a:r>
            <a:r>
              <a:rPr spc="-220" dirty="0"/>
              <a:t> </a:t>
            </a:r>
            <a:r>
              <a:rPr spc="22" dirty="0"/>
              <a:t>element</a:t>
            </a:r>
            <a:r>
              <a:rPr spc="-298" dirty="0"/>
              <a:t> </a:t>
            </a:r>
            <a:r>
              <a:rPr spc="17" dirty="0"/>
              <a:t>after</a:t>
            </a:r>
            <a:r>
              <a:rPr spc="-220" dirty="0"/>
              <a:t> </a:t>
            </a:r>
            <a:r>
              <a:rPr i="1" dirty="0">
                <a:solidFill>
                  <a:srgbClr val="006600"/>
                </a:solidFill>
                <a:latin typeface="Times New Roman"/>
                <a:cs typeface="Times New Roman"/>
              </a:rPr>
              <a:t>x</a:t>
            </a:r>
            <a:endParaRPr sz="2204" dirty="0"/>
          </a:p>
          <a:p>
            <a:pPr marL="5598">
              <a:spcBef>
                <a:spcPts val="50"/>
              </a:spcBef>
            </a:pPr>
            <a:endParaRPr sz="3196" dirty="0"/>
          </a:p>
          <a:p>
            <a:pPr marL="397433" indent="-377842">
              <a:buChar char="•"/>
              <a:tabLst>
                <a:tab pos="396734" algn="l"/>
                <a:tab pos="397433" algn="l"/>
              </a:tabLst>
            </a:pPr>
            <a:r>
              <a:rPr spc="6" dirty="0"/>
              <a:t>Different</a:t>
            </a:r>
            <a:r>
              <a:rPr spc="-83" dirty="0"/>
              <a:t> </a:t>
            </a:r>
            <a:r>
              <a:rPr spc="17" dirty="0"/>
              <a:t>data</a:t>
            </a:r>
            <a:r>
              <a:rPr spc="-77" dirty="0"/>
              <a:t> </a:t>
            </a:r>
            <a:r>
              <a:rPr spc="6" dirty="0"/>
              <a:t>structures</a:t>
            </a:r>
            <a:r>
              <a:rPr spc="-149" dirty="0"/>
              <a:t> </a:t>
            </a:r>
            <a:r>
              <a:rPr spc="11" dirty="0"/>
              <a:t>support/optimize</a:t>
            </a:r>
            <a:r>
              <a:rPr spc="-193" dirty="0"/>
              <a:t> </a:t>
            </a:r>
            <a:r>
              <a:rPr spc="11" dirty="0"/>
              <a:t>different</a:t>
            </a:r>
            <a:r>
              <a:rPr spc="-187" dirty="0"/>
              <a:t> </a:t>
            </a:r>
            <a:r>
              <a:rPr spc="11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30922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1430" y="260280"/>
            <a:ext cx="5299345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-11" dirty="0"/>
              <a:t>Priority </a:t>
            </a:r>
            <a:r>
              <a:rPr sz="4848" spc="17" dirty="0"/>
              <a:t>Queues</a:t>
            </a:r>
            <a:r>
              <a:rPr sz="4848" spc="-187" dirty="0"/>
              <a:t> </a:t>
            </a:r>
            <a:r>
              <a:rPr sz="4848" spc="17" dirty="0"/>
              <a:t>(</a:t>
            </a:r>
            <a:r>
              <a:rPr sz="4848" i="1" spc="17" dirty="0"/>
              <a:t>PQ</a:t>
            </a:r>
            <a:r>
              <a:rPr sz="4848" spc="17" dirty="0"/>
              <a:t>)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427899"/>
            <a:ext cx="8848801" cy="4517402"/>
          </a:xfrm>
          <a:prstGeom prst="rect">
            <a:avLst/>
          </a:prstGeom>
        </p:spPr>
        <p:txBody>
          <a:bodyPr vert="horz" wrap="square" lIns="0" tIns="119645" rIns="0" bIns="0" rtlCol="0">
            <a:spAutoFit/>
          </a:bodyPr>
          <a:lstStyle/>
          <a:p>
            <a:pPr marL="391836" indent="-377842">
              <a:spcBef>
                <a:spcPts val="942"/>
              </a:spcBef>
              <a:buChar char="•"/>
              <a:tabLst>
                <a:tab pos="391136" algn="l"/>
                <a:tab pos="391836" algn="l"/>
              </a:tabLst>
            </a:pPr>
            <a:r>
              <a:rPr sz="3200" dirty="0">
                <a:latin typeface="Times New Roman"/>
                <a:cs typeface="Times New Roman"/>
              </a:rPr>
              <a:t>Supports</a:t>
            </a:r>
            <a:endParaRPr sz="3085" dirty="0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595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204" dirty="0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551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204" spc="-11" dirty="0">
                <a:solidFill>
                  <a:srgbClr val="3333CC"/>
                </a:solidFill>
                <a:latin typeface="Times New Roman"/>
                <a:cs typeface="Times New Roman"/>
              </a:rPr>
              <a:t>MAX </a:t>
            </a:r>
            <a:r>
              <a:rPr sz="2645" dirty="0">
                <a:latin typeface="Times New Roman"/>
                <a:cs typeface="Times New Roman"/>
              </a:rPr>
              <a:t>/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204" spc="17" dirty="0">
                <a:solidFill>
                  <a:srgbClr val="3333CC"/>
                </a:solidFill>
                <a:latin typeface="Times New Roman"/>
                <a:cs typeface="Times New Roman"/>
              </a:rPr>
              <a:t>MIN</a:t>
            </a:r>
            <a:endParaRPr sz="2204" dirty="0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683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 </a:t>
            </a:r>
            <a:r>
              <a:rPr sz="2645" dirty="0">
                <a:latin typeface="Times New Roman"/>
                <a:cs typeface="Times New Roman"/>
              </a:rPr>
              <a:t>/</a:t>
            </a:r>
            <a:r>
              <a:rPr sz="2645" spc="-331" dirty="0">
                <a:latin typeface="Times New Roman"/>
                <a:cs typeface="Times New Roman"/>
              </a:rPr>
              <a:t> </a:t>
            </a: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EXTRACT-MIN</a:t>
            </a:r>
            <a:endParaRPr sz="2204" dirty="0">
              <a:latin typeface="Times New Roman"/>
              <a:cs typeface="Times New Roman"/>
            </a:endParaRPr>
          </a:p>
          <a:p>
            <a:pPr marL="391836" indent="-377842">
              <a:spcBef>
                <a:spcPts val="683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11" dirty="0">
                <a:solidFill>
                  <a:srgbClr val="00CC99"/>
                </a:solidFill>
                <a:latin typeface="Times New Roman"/>
                <a:cs typeface="Times New Roman"/>
              </a:rPr>
              <a:t>One </a:t>
            </a:r>
            <a:r>
              <a:rPr sz="3085" spc="-6" dirty="0">
                <a:solidFill>
                  <a:srgbClr val="00CC99"/>
                </a:solidFill>
                <a:latin typeface="Times New Roman"/>
                <a:cs typeface="Times New Roman"/>
              </a:rPr>
              <a:t>application</a:t>
            </a:r>
            <a:r>
              <a:rPr sz="3085" spc="-6" dirty="0">
                <a:latin typeface="Times New Roman"/>
                <a:cs typeface="Times New Roman"/>
              </a:rPr>
              <a:t>: Schedule </a:t>
            </a:r>
            <a:r>
              <a:rPr sz="3085" spc="6" dirty="0">
                <a:latin typeface="Times New Roman"/>
                <a:cs typeface="Times New Roman"/>
              </a:rPr>
              <a:t>jobs </a:t>
            </a:r>
            <a:r>
              <a:rPr sz="3085" dirty="0">
                <a:latin typeface="Times New Roman"/>
                <a:cs typeface="Times New Roman"/>
              </a:rPr>
              <a:t>on a </a:t>
            </a:r>
            <a:r>
              <a:rPr sz="3085" spc="-22" dirty="0">
                <a:latin typeface="Times New Roman"/>
                <a:cs typeface="Times New Roman"/>
              </a:rPr>
              <a:t>shared</a:t>
            </a:r>
            <a:r>
              <a:rPr sz="3085" spc="66" dirty="0">
                <a:latin typeface="Times New Roman"/>
                <a:cs typeface="Times New Roman"/>
              </a:rPr>
              <a:t> </a:t>
            </a:r>
            <a:r>
              <a:rPr sz="3085" spc="-22" dirty="0">
                <a:latin typeface="Times New Roman"/>
                <a:cs typeface="Times New Roman"/>
              </a:rPr>
              <a:t>resource</a:t>
            </a:r>
            <a:endParaRPr sz="3085" dirty="0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815"/>
              </a:spcBef>
              <a:buClr>
                <a:srgbClr val="000000"/>
              </a:buClr>
              <a:buChar char="–"/>
              <a:tabLst>
                <a:tab pos="839648" algn="l"/>
              </a:tabLst>
            </a:pPr>
            <a:r>
              <a:rPr sz="3085" spc="22" dirty="0">
                <a:solidFill>
                  <a:srgbClr val="3333CC"/>
                </a:solidFill>
                <a:latin typeface="Times New Roman"/>
                <a:cs typeface="Times New Roman"/>
              </a:rPr>
              <a:t>PQ</a:t>
            </a:r>
            <a:r>
              <a:rPr sz="3085" spc="-25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keeps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track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6" dirty="0">
                <a:latin typeface="Times New Roman"/>
                <a:cs typeface="Times New Roman"/>
              </a:rPr>
              <a:t>jobs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and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their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relative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priorities</a:t>
            </a:r>
            <a:endParaRPr sz="2645" dirty="0">
              <a:latin typeface="Times New Roman"/>
              <a:cs typeface="Times New Roman"/>
            </a:endParaRPr>
          </a:p>
          <a:p>
            <a:pPr marL="839648" marR="5598" lvl="1" indent="-321865">
              <a:lnSpc>
                <a:spcPct val="100699"/>
              </a:lnSpc>
              <a:spcBef>
                <a:spcPts val="573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17" dirty="0">
                <a:latin typeface="Times New Roman"/>
                <a:cs typeface="Times New Roman"/>
              </a:rPr>
              <a:t>When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3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job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finished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or </a:t>
            </a:r>
            <a:r>
              <a:rPr sz="2645" spc="11" dirty="0">
                <a:latin typeface="Times New Roman"/>
                <a:cs typeface="Times New Roman"/>
              </a:rPr>
              <a:t>interrupted,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highest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priority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job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  selected </a:t>
            </a:r>
            <a:r>
              <a:rPr sz="2645" dirty="0">
                <a:latin typeface="Times New Roman"/>
                <a:cs typeface="Times New Roman"/>
              </a:rPr>
              <a:t>from </a:t>
            </a:r>
            <a:r>
              <a:rPr sz="2645" spc="-6" dirty="0">
                <a:latin typeface="Times New Roman"/>
                <a:cs typeface="Times New Roman"/>
              </a:rPr>
              <a:t>those </a:t>
            </a:r>
            <a:r>
              <a:rPr sz="2645" spc="6" dirty="0">
                <a:latin typeface="Times New Roman"/>
                <a:cs typeface="Times New Roman"/>
              </a:rPr>
              <a:t>pending </a:t>
            </a:r>
            <a:r>
              <a:rPr sz="2645" spc="-6" dirty="0">
                <a:latin typeface="Times New Roman"/>
                <a:cs typeface="Times New Roman"/>
              </a:rPr>
              <a:t>using</a:t>
            </a:r>
            <a:r>
              <a:rPr sz="2645" spc="-275" dirty="0">
                <a:latin typeface="Times New Roman"/>
                <a:cs typeface="Times New Roman"/>
              </a:rPr>
              <a:t> </a:t>
            </a: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</a:t>
            </a:r>
            <a:endParaRPr sz="2204" dirty="0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573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new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job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can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added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any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using </a:t>
            </a: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20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15072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140" y="260280"/>
            <a:ext cx="3934277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-11" dirty="0"/>
              <a:t>Priority</a:t>
            </a:r>
            <a:r>
              <a:rPr sz="4848" spc="39" dirty="0"/>
              <a:t> </a:t>
            </a:r>
            <a:r>
              <a:rPr sz="4848" spc="17" dirty="0"/>
              <a:t>Queues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444131"/>
            <a:ext cx="9473612" cy="4769045"/>
          </a:xfrm>
          <a:prstGeom prst="rect">
            <a:avLst/>
          </a:prstGeom>
        </p:spPr>
        <p:txBody>
          <a:bodyPr vert="horz" wrap="square" lIns="0" tIns="103552" rIns="0" bIns="0" rtlCol="0">
            <a:spAutoFit/>
          </a:bodyPr>
          <a:lstStyle/>
          <a:p>
            <a:pPr marL="391836" indent="-377842">
              <a:spcBef>
                <a:spcPts val="815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11" dirty="0">
                <a:solidFill>
                  <a:srgbClr val="00CC99"/>
                </a:solidFill>
                <a:latin typeface="Times New Roman"/>
                <a:cs typeface="Times New Roman"/>
              </a:rPr>
              <a:t>Another </a:t>
            </a:r>
            <a:r>
              <a:rPr sz="3085" spc="-6" dirty="0">
                <a:solidFill>
                  <a:srgbClr val="00CC99"/>
                </a:solidFill>
                <a:latin typeface="Times New Roman"/>
                <a:cs typeface="Times New Roman"/>
              </a:rPr>
              <a:t>application</a:t>
            </a:r>
            <a:r>
              <a:rPr sz="3085" spc="-6" dirty="0">
                <a:latin typeface="Times New Roman"/>
                <a:cs typeface="Times New Roman"/>
              </a:rPr>
              <a:t>: </a:t>
            </a:r>
            <a:r>
              <a:rPr sz="3085" spc="-17" dirty="0">
                <a:latin typeface="Times New Roman"/>
                <a:cs typeface="Times New Roman"/>
              </a:rPr>
              <a:t>Event-driven</a:t>
            </a:r>
            <a:r>
              <a:rPr sz="3085" spc="215" dirty="0">
                <a:latin typeface="Times New Roman"/>
                <a:cs typeface="Times New Roman"/>
              </a:rPr>
              <a:t> </a:t>
            </a:r>
            <a:r>
              <a:rPr sz="3085" spc="6" dirty="0">
                <a:latin typeface="Times New Roman"/>
                <a:cs typeface="Times New Roman"/>
              </a:rPr>
              <a:t>simulation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705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17" dirty="0">
                <a:latin typeface="Times New Roman"/>
                <a:cs typeface="Times New Roman"/>
              </a:rPr>
              <a:t>Events to </a:t>
            </a:r>
            <a:r>
              <a:rPr sz="2645" dirty="0">
                <a:latin typeface="Times New Roman"/>
                <a:cs typeface="Times New Roman"/>
              </a:rPr>
              <a:t>be </a:t>
            </a:r>
            <a:r>
              <a:rPr sz="2645" spc="17" dirty="0">
                <a:latin typeface="Times New Roman"/>
                <a:cs typeface="Times New Roman"/>
              </a:rPr>
              <a:t>simulated </a:t>
            </a:r>
            <a:r>
              <a:rPr sz="2645" spc="11" dirty="0">
                <a:latin typeface="Times New Roman"/>
                <a:cs typeface="Times New Roman"/>
              </a:rPr>
              <a:t>are the </a:t>
            </a:r>
            <a:r>
              <a:rPr sz="2645" spc="22" dirty="0">
                <a:latin typeface="Times New Roman"/>
                <a:cs typeface="Times New Roman"/>
              </a:rPr>
              <a:t>items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spc="-451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3085" spc="44" dirty="0">
                <a:solidFill>
                  <a:srgbClr val="3333CC"/>
                </a:solidFill>
                <a:latin typeface="Times New Roman"/>
                <a:cs typeface="Times New Roman"/>
              </a:rPr>
              <a:t>PQ</a:t>
            </a:r>
            <a:endParaRPr sz="3085">
              <a:latin typeface="Times New Roman"/>
              <a:cs typeface="Times New Roman"/>
            </a:endParaRPr>
          </a:p>
          <a:p>
            <a:pPr marL="839648" marR="28687" lvl="1" indent="-321865">
              <a:lnSpc>
                <a:spcPct val="100699"/>
              </a:lnSpc>
              <a:spcBef>
                <a:spcPts val="683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22" dirty="0">
                <a:latin typeface="Times New Roman"/>
                <a:cs typeface="Times New Roman"/>
              </a:rPr>
              <a:t>Each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event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associated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with</a:t>
            </a:r>
            <a:r>
              <a:rPr sz="2645" dirty="0">
                <a:latin typeface="Times New Roman"/>
                <a:cs typeface="Times New Roman"/>
              </a:rPr>
              <a:t> a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1" dirty="0">
                <a:latin typeface="Times New Roman"/>
                <a:cs typeface="Times New Roman"/>
              </a:rPr>
              <a:t>occurrence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which</a:t>
            </a:r>
            <a:r>
              <a:rPr sz="2645" dirty="0">
                <a:latin typeface="Times New Roman"/>
                <a:cs typeface="Times New Roman"/>
              </a:rPr>
              <a:t> serves  </a:t>
            </a:r>
            <a:r>
              <a:rPr sz="2645" spc="17" dirty="0">
                <a:latin typeface="Times New Roman"/>
                <a:cs typeface="Times New Roman"/>
              </a:rPr>
              <a:t>as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2645">
              <a:latin typeface="Times New Roman"/>
              <a:cs typeface="Times New Roman"/>
            </a:endParaRPr>
          </a:p>
          <a:p>
            <a:pPr marL="839648" marR="5598" lvl="1" indent="-321865">
              <a:lnSpc>
                <a:spcPct val="100699"/>
              </a:lnSpc>
              <a:spcBef>
                <a:spcPts val="551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11" dirty="0">
                <a:latin typeface="Times New Roman"/>
                <a:cs typeface="Times New Roman"/>
              </a:rPr>
              <a:t>Simulation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 </a:t>
            </a:r>
            <a:r>
              <a:rPr sz="2645" spc="17" dirty="0">
                <a:latin typeface="Times New Roman"/>
                <a:cs typeface="Times New Roman"/>
              </a:rPr>
              <a:t>an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event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can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cause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other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events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to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simulated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 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future</a:t>
            </a:r>
            <a:endParaRPr sz="2645">
              <a:latin typeface="Times New Roman"/>
              <a:cs typeface="Times New Roman"/>
            </a:endParaRPr>
          </a:p>
          <a:p>
            <a:pPr marL="839648" marR="774575" lvl="1" indent="-321865">
              <a:lnSpc>
                <a:spcPts val="3085"/>
              </a:lnSpc>
              <a:spcBef>
                <a:spcPts val="859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-28" dirty="0">
                <a:latin typeface="Times New Roman"/>
                <a:cs typeface="Times New Roman"/>
              </a:rPr>
              <a:t>Use </a:t>
            </a: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EXTRACT-MIN </a:t>
            </a:r>
            <a:r>
              <a:rPr sz="2645" spc="17" dirty="0">
                <a:latin typeface="Times New Roman"/>
                <a:cs typeface="Times New Roman"/>
              </a:rPr>
              <a:t>at </a:t>
            </a:r>
            <a:r>
              <a:rPr sz="2645" spc="22" dirty="0">
                <a:latin typeface="Times New Roman"/>
                <a:cs typeface="Times New Roman"/>
              </a:rPr>
              <a:t>each </a:t>
            </a:r>
            <a:r>
              <a:rPr sz="2645" spc="6" dirty="0">
                <a:latin typeface="Times New Roman"/>
                <a:cs typeface="Times New Roman"/>
              </a:rPr>
              <a:t>step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spc="-6" dirty="0">
                <a:latin typeface="Times New Roman"/>
                <a:cs typeface="Times New Roman"/>
              </a:rPr>
              <a:t>choose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next </a:t>
            </a:r>
            <a:r>
              <a:rPr sz="2645" spc="11" dirty="0">
                <a:latin typeface="Times New Roman"/>
                <a:cs typeface="Times New Roman"/>
              </a:rPr>
              <a:t>event</a:t>
            </a:r>
            <a:r>
              <a:rPr sz="2645" spc="-36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to  </a:t>
            </a:r>
            <a:r>
              <a:rPr sz="2645" spc="11" dirty="0">
                <a:latin typeface="Times New Roman"/>
                <a:cs typeface="Times New Roman"/>
              </a:rPr>
              <a:t>simulate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705"/>
              </a:spcBef>
              <a:buChar char="–"/>
              <a:tabLst>
                <a:tab pos="838948" algn="l"/>
                <a:tab pos="839648" algn="l"/>
              </a:tabLst>
            </a:pPr>
            <a:r>
              <a:rPr sz="2645" spc="-22" dirty="0">
                <a:latin typeface="Times New Roman"/>
                <a:cs typeface="Times New Roman"/>
              </a:rPr>
              <a:t>As</a:t>
            </a:r>
            <a:r>
              <a:rPr sz="2645" spc="6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new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events</a:t>
            </a:r>
            <a:r>
              <a:rPr sz="2645" spc="-14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are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produced</a:t>
            </a:r>
            <a:r>
              <a:rPr sz="2645" dirty="0">
                <a:latin typeface="Times New Roman"/>
                <a:cs typeface="Times New Roman"/>
              </a:rPr>
              <a:t> insert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them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into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154" dirty="0">
                <a:latin typeface="Times New Roman"/>
                <a:cs typeface="Times New Roman"/>
              </a:rPr>
              <a:t> </a:t>
            </a:r>
            <a:r>
              <a:rPr sz="3085" spc="22" dirty="0">
                <a:solidFill>
                  <a:srgbClr val="3333CC"/>
                </a:solidFill>
                <a:latin typeface="Times New Roman"/>
                <a:cs typeface="Times New Roman"/>
              </a:rPr>
              <a:t>PQ</a:t>
            </a:r>
            <a:r>
              <a:rPr sz="3085" spc="-248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using</a:t>
            </a:r>
            <a:endParaRPr sz="2645">
              <a:latin typeface="Times New Roman"/>
              <a:cs typeface="Times New Roman"/>
            </a:endParaRPr>
          </a:p>
          <a:p>
            <a:pPr marL="839648">
              <a:spcBef>
                <a:spcPts val="44"/>
              </a:spcBef>
            </a:pP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19523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2143" y="260280"/>
            <a:ext cx="8403806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4071592" algn="l"/>
              </a:tabLst>
            </a:pPr>
            <a:r>
              <a:rPr sz="4848" dirty="0"/>
              <a:t>Implementation	of </a:t>
            </a:r>
            <a:r>
              <a:rPr sz="4848" spc="-11" dirty="0">
                <a:solidFill>
                  <a:srgbClr val="FF0000"/>
                </a:solidFill>
              </a:rPr>
              <a:t>Priority</a:t>
            </a:r>
            <a:r>
              <a:rPr sz="4848" spc="-44" dirty="0">
                <a:solidFill>
                  <a:srgbClr val="FF0000"/>
                </a:solidFill>
              </a:rPr>
              <a:t> </a:t>
            </a:r>
            <a:r>
              <a:rPr sz="4848" spc="11" dirty="0">
                <a:solidFill>
                  <a:srgbClr val="FF0000"/>
                </a:solidFill>
              </a:rPr>
              <a:t>Queue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363901"/>
            <a:ext cx="8293259" cy="4243652"/>
          </a:xfrm>
          <a:prstGeom prst="rect">
            <a:avLst/>
          </a:prstGeom>
        </p:spPr>
        <p:txBody>
          <a:bodyPr vert="horz" wrap="square" lIns="0" tIns="183315" rIns="0" bIns="0" rtlCol="0">
            <a:spAutoFit/>
          </a:bodyPr>
          <a:lstStyle/>
          <a:p>
            <a:pPr marL="391836" indent="-377842">
              <a:spcBef>
                <a:spcPts val="1443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6" dirty="0">
                <a:solidFill>
                  <a:srgbClr val="0000CC"/>
                </a:solidFill>
                <a:latin typeface="Times New Roman"/>
                <a:cs typeface="Times New Roman"/>
              </a:rPr>
              <a:t>Sorted linked </a:t>
            </a:r>
            <a:r>
              <a:rPr sz="308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3085" spc="11" dirty="0">
                <a:latin typeface="Times New Roman"/>
                <a:cs typeface="Times New Roman"/>
              </a:rPr>
              <a:t>: </a:t>
            </a:r>
            <a:r>
              <a:rPr sz="3085" spc="6" dirty="0">
                <a:latin typeface="Times New Roman"/>
                <a:cs typeface="Times New Roman"/>
              </a:rPr>
              <a:t>Simplest</a:t>
            </a:r>
            <a:r>
              <a:rPr sz="3085" spc="-182" dirty="0">
                <a:latin typeface="Times New Roman"/>
                <a:cs typeface="Times New Roman"/>
              </a:rPr>
              <a:t> </a:t>
            </a:r>
            <a:r>
              <a:rPr sz="3085" dirty="0">
                <a:latin typeface="Times New Roman"/>
                <a:cs typeface="Times New Roman"/>
              </a:rPr>
              <a:t>implementation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1146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793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573"/>
              </a:spcBef>
              <a:buChar char="–"/>
              <a:tabLst>
                <a:tab pos="1273466" algn="l"/>
              </a:tabLst>
            </a:pPr>
            <a:r>
              <a:rPr sz="2645" spc="6" dirty="0">
                <a:latin typeface="Times New Roman"/>
                <a:cs typeface="Times New Roman"/>
              </a:rPr>
              <a:t>Scan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list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to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find</a:t>
            </a:r>
            <a:r>
              <a:rPr sz="2645" spc="-116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place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and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splice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new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item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683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EXTRACT-MAX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683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O(1)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573"/>
              </a:spcBef>
              <a:buChar char="–"/>
              <a:tabLst>
                <a:tab pos="1273466" algn="l"/>
              </a:tabLst>
            </a:pPr>
            <a:r>
              <a:rPr sz="2645" spc="17" dirty="0">
                <a:latin typeface="Times New Roman"/>
                <a:cs typeface="Times New Roman"/>
              </a:rPr>
              <a:t>Take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-6" dirty="0">
                <a:latin typeface="Times New Roman"/>
                <a:cs typeface="Times New Roman"/>
              </a:rPr>
              <a:t>first</a:t>
            </a:r>
            <a:r>
              <a:rPr sz="2645" spc="-154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element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683"/>
              </a:spcBef>
            </a:pPr>
            <a:r>
              <a:rPr sz="3085" spc="1113" dirty="0">
                <a:latin typeface="Arial"/>
                <a:cs typeface="Arial"/>
              </a:rPr>
              <a:t>!</a:t>
            </a:r>
            <a:r>
              <a:rPr sz="3085" spc="165" dirty="0">
                <a:latin typeface="Arial"/>
                <a:cs typeface="Arial"/>
              </a:rPr>
              <a:t> </a:t>
            </a:r>
            <a:r>
              <a:rPr sz="3085" dirty="0">
                <a:solidFill>
                  <a:srgbClr val="FF0000"/>
                </a:solidFill>
                <a:latin typeface="Times New Roman"/>
                <a:cs typeface="Times New Roman"/>
              </a:rPr>
              <a:t>Fast </a:t>
            </a:r>
            <a:r>
              <a:rPr sz="3085" spc="-17" dirty="0">
                <a:latin typeface="Times New Roman"/>
                <a:cs typeface="Times New Roman"/>
              </a:rPr>
              <a:t>extraction </a:t>
            </a:r>
            <a:r>
              <a:rPr sz="3085" dirty="0">
                <a:latin typeface="Times New Roman"/>
                <a:cs typeface="Times New Roman"/>
              </a:rPr>
              <a:t>but </a:t>
            </a:r>
            <a:r>
              <a:rPr sz="3085" spc="6" dirty="0">
                <a:solidFill>
                  <a:srgbClr val="FF0000"/>
                </a:solidFill>
                <a:latin typeface="Times New Roman"/>
                <a:cs typeface="Times New Roman"/>
              </a:rPr>
              <a:t>slow </a:t>
            </a:r>
            <a:r>
              <a:rPr sz="3085" spc="-6" dirty="0">
                <a:latin typeface="Times New Roman"/>
                <a:cs typeface="Times New Roman"/>
              </a:rPr>
              <a:t>insertion.</a:t>
            </a:r>
            <a:endParaRPr sz="308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21173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758" y="4960702"/>
            <a:ext cx="8815917" cy="1679222"/>
          </a:xfrm>
          <a:custGeom>
            <a:avLst/>
            <a:gdLst/>
            <a:ahLst/>
            <a:cxnLst/>
            <a:rect l="l" t="t" r="r" b="b"/>
            <a:pathLst>
              <a:path w="8001000" h="1524000">
                <a:moveTo>
                  <a:pt x="0" y="0"/>
                </a:moveTo>
                <a:lnTo>
                  <a:pt x="8001000" y="0"/>
                </a:lnTo>
                <a:lnTo>
                  <a:pt x="8001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903758" y="4960702"/>
            <a:ext cx="8815917" cy="1679222"/>
          </a:xfrm>
          <a:custGeom>
            <a:avLst/>
            <a:gdLst/>
            <a:ahLst/>
            <a:cxnLst/>
            <a:rect l="l" t="t" r="r" b="b"/>
            <a:pathLst>
              <a:path w="8001000" h="1524000">
                <a:moveTo>
                  <a:pt x="0" y="0"/>
                </a:moveTo>
                <a:lnTo>
                  <a:pt x="8001004" y="0"/>
                </a:lnTo>
                <a:lnTo>
                  <a:pt x="8001004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2143" y="260280"/>
            <a:ext cx="8403806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4071592" algn="l"/>
              </a:tabLst>
            </a:pPr>
            <a:r>
              <a:rPr sz="4848" dirty="0"/>
              <a:t>Implementation	of </a:t>
            </a:r>
            <a:r>
              <a:rPr sz="4848" spc="-11" dirty="0">
                <a:solidFill>
                  <a:srgbClr val="FF0000"/>
                </a:solidFill>
              </a:rPr>
              <a:t>Priority</a:t>
            </a:r>
            <a:r>
              <a:rPr sz="4848" spc="-44" dirty="0">
                <a:solidFill>
                  <a:srgbClr val="FF0000"/>
                </a:solidFill>
              </a:rPr>
              <a:t> </a:t>
            </a:r>
            <a:r>
              <a:rPr sz="4848" spc="11" dirty="0">
                <a:solidFill>
                  <a:srgbClr val="FF0000"/>
                </a:solidFill>
              </a:rPr>
              <a:t>Queue</a:t>
            </a:r>
            <a:endParaRPr sz="4848"/>
          </a:p>
        </p:txBody>
      </p:sp>
      <p:sp>
        <p:nvSpPr>
          <p:cNvPr id="5" name="object 5"/>
          <p:cNvSpPr txBox="1"/>
          <p:nvPr/>
        </p:nvSpPr>
        <p:spPr>
          <a:xfrm>
            <a:off x="647677" y="1035053"/>
            <a:ext cx="8368124" cy="5329123"/>
          </a:xfrm>
          <a:prstGeom prst="rect">
            <a:avLst/>
          </a:prstGeom>
        </p:spPr>
        <p:txBody>
          <a:bodyPr vert="horz" wrap="square" lIns="0" tIns="134338" rIns="0" bIns="0" rtlCol="0">
            <a:spAutoFit/>
          </a:bodyPr>
          <a:lstStyle/>
          <a:p>
            <a:pPr marL="391836" indent="-377842">
              <a:spcBef>
                <a:spcPts val="1058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3085" spc="-11" dirty="0">
                <a:solidFill>
                  <a:srgbClr val="0000CC"/>
                </a:solidFill>
                <a:latin typeface="Times New Roman"/>
                <a:cs typeface="Times New Roman"/>
              </a:rPr>
              <a:t>Unsorted </a:t>
            </a:r>
            <a:r>
              <a:rPr sz="3085" spc="-6" dirty="0">
                <a:solidFill>
                  <a:srgbClr val="0000CC"/>
                </a:solidFill>
                <a:latin typeface="Times New Roman"/>
                <a:cs typeface="Times New Roman"/>
              </a:rPr>
              <a:t>linked </a:t>
            </a:r>
            <a:r>
              <a:rPr sz="308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3085" spc="11" dirty="0">
                <a:latin typeface="Times New Roman"/>
                <a:cs typeface="Times New Roman"/>
              </a:rPr>
              <a:t>: </a:t>
            </a:r>
            <a:r>
              <a:rPr sz="3085" spc="6" dirty="0">
                <a:latin typeface="Times New Roman"/>
                <a:cs typeface="Times New Roman"/>
              </a:rPr>
              <a:t>Simplest</a:t>
            </a:r>
            <a:r>
              <a:rPr sz="3085" spc="-182" dirty="0">
                <a:latin typeface="Times New Roman"/>
                <a:cs typeface="Times New Roman"/>
              </a:rPr>
              <a:t> </a:t>
            </a:r>
            <a:r>
              <a:rPr sz="3085" dirty="0">
                <a:latin typeface="Times New Roman"/>
                <a:cs typeface="Times New Roman"/>
              </a:rPr>
              <a:t>implementation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815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INSERT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353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O(1)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353"/>
              </a:spcBef>
              <a:buChar char="–"/>
              <a:tabLst>
                <a:tab pos="1273466" algn="l"/>
              </a:tabLst>
            </a:pPr>
            <a:r>
              <a:rPr sz="2645" spc="-17" dirty="0">
                <a:latin typeface="Times New Roman"/>
                <a:cs typeface="Times New Roman"/>
              </a:rPr>
              <a:t>Put </a:t>
            </a:r>
            <a:r>
              <a:rPr sz="2645" spc="11" dirty="0">
                <a:latin typeface="Times New Roman"/>
                <a:cs typeface="Times New Roman"/>
              </a:rPr>
              <a:t>the new </a:t>
            </a:r>
            <a:r>
              <a:rPr sz="2645" spc="22" dirty="0">
                <a:latin typeface="Times New Roman"/>
                <a:cs typeface="Times New Roman"/>
              </a:rPr>
              <a:t>item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27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front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353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11" dirty="0">
                <a:solidFill>
                  <a:srgbClr val="3333CC"/>
                </a:solidFill>
                <a:latin typeface="Times New Roman"/>
                <a:cs typeface="Times New Roman"/>
              </a:rPr>
              <a:t>EXTRACT-MAX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242"/>
              </a:spcBef>
              <a:buChar char="–"/>
              <a:tabLst>
                <a:tab pos="1273466" algn="l"/>
              </a:tabLst>
            </a:pPr>
            <a:r>
              <a:rPr sz="2645" spc="-11" dirty="0">
                <a:latin typeface="Times New Roman"/>
                <a:cs typeface="Times New Roman"/>
              </a:rPr>
              <a:t>O(</a:t>
            </a:r>
            <a:r>
              <a:rPr sz="2645" i="1" spc="-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-11" dirty="0">
                <a:latin typeface="Times New Roman"/>
                <a:cs typeface="Times New Roman"/>
              </a:rPr>
              <a:t>)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time</a:t>
            </a:r>
            <a:endParaRPr sz="2645">
              <a:latin typeface="Times New Roman"/>
              <a:cs typeface="Times New Roman"/>
            </a:endParaRPr>
          </a:p>
          <a:p>
            <a:pPr marL="1273466" lvl="2" indent="-251894">
              <a:spcBef>
                <a:spcPts val="353"/>
              </a:spcBef>
              <a:buChar char="–"/>
              <a:tabLst>
                <a:tab pos="1273466" algn="l"/>
              </a:tabLst>
            </a:pPr>
            <a:r>
              <a:rPr sz="2645" spc="6" dirty="0">
                <a:latin typeface="Times New Roman"/>
                <a:cs typeface="Times New Roman"/>
              </a:rPr>
              <a:t>Scan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-6" dirty="0">
                <a:latin typeface="Times New Roman"/>
                <a:cs typeface="Times New Roman"/>
              </a:rPr>
              <a:t>whole</a:t>
            </a:r>
            <a:r>
              <a:rPr sz="2645" spc="-66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list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353"/>
              </a:spcBef>
            </a:pPr>
            <a:r>
              <a:rPr sz="3085" spc="1113" dirty="0">
                <a:latin typeface="Arial"/>
                <a:cs typeface="Arial"/>
              </a:rPr>
              <a:t>!</a:t>
            </a:r>
            <a:r>
              <a:rPr sz="3085" spc="44" dirty="0">
                <a:latin typeface="Arial"/>
                <a:cs typeface="Arial"/>
              </a:rPr>
              <a:t> </a:t>
            </a:r>
            <a:r>
              <a:rPr sz="3085" dirty="0">
                <a:solidFill>
                  <a:srgbClr val="FF0000"/>
                </a:solidFill>
                <a:latin typeface="Times New Roman"/>
                <a:cs typeface="Times New Roman"/>
              </a:rPr>
              <a:t>Fast </a:t>
            </a:r>
            <a:r>
              <a:rPr sz="3085" spc="-6" dirty="0">
                <a:latin typeface="Times New Roman"/>
                <a:cs typeface="Times New Roman"/>
              </a:rPr>
              <a:t>insertion </a:t>
            </a:r>
            <a:r>
              <a:rPr sz="3085" dirty="0">
                <a:latin typeface="Times New Roman"/>
                <a:cs typeface="Times New Roman"/>
              </a:rPr>
              <a:t>but </a:t>
            </a:r>
            <a:r>
              <a:rPr sz="3085" spc="6" dirty="0">
                <a:solidFill>
                  <a:srgbClr val="FF0000"/>
                </a:solidFill>
                <a:latin typeface="Times New Roman"/>
                <a:cs typeface="Times New Roman"/>
              </a:rPr>
              <a:t>slow </a:t>
            </a:r>
            <a:r>
              <a:rPr sz="3085" spc="-17" dirty="0">
                <a:latin typeface="Times New Roman"/>
                <a:cs typeface="Times New Roman"/>
              </a:rPr>
              <a:t>extraction</a:t>
            </a:r>
            <a:endParaRPr sz="3085">
              <a:latin typeface="Times New Roman"/>
              <a:cs typeface="Times New Roman"/>
            </a:endParaRPr>
          </a:p>
          <a:p>
            <a:pPr marL="391836">
              <a:spcBef>
                <a:spcPts val="375"/>
              </a:spcBef>
            </a:pPr>
            <a:r>
              <a:rPr sz="3085" spc="-6" dirty="0">
                <a:latin typeface="Times New Roman"/>
                <a:cs typeface="Times New Roman"/>
              </a:rPr>
              <a:t>Sorted linked </a:t>
            </a:r>
            <a:r>
              <a:rPr sz="3085" spc="11" dirty="0">
                <a:latin typeface="Times New Roman"/>
                <a:cs typeface="Times New Roman"/>
              </a:rPr>
              <a:t>list is </a:t>
            </a:r>
            <a:r>
              <a:rPr sz="3085" spc="-11" dirty="0">
                <a:latin typeface="Times New Roman"/>
                <a:cs typeface="Times New Roman"/>
              </a:rPr>
              <a:t>better </a:t>
            </a:r>
            <a:r>
              <a:rPr sz="3085" dirty="0">
                <a:latin typeface="Times New Roman"/>
                <a:cs typeface="Times New Roman"/>
              </a:rPr>
              <a:t>on </a:t>
            </a:r>
            <a:r>
              <a:rPr sz="3085" spc="6" dirty="0">
                <a:latin typeface="Times New Roman"/>
                <a:cs typeface="Times New Roman"/>
              </a:rPr>
              <a:t>the</a:t>
            </a:r>
            <a:r>
              <a:rPr sz="3085" spc="-72" dirty="0">
                <a:latin typeface="Times New Roman"/>
                <a:cs typeface="Times New Roman"/>
              </a:rPr>
              <a:t> </a:t>
            </a:r>
            <a:r>
              <a:rPr sz="3085" spc="-28" dirty="0">
                <a:latin typeface="Times New Roman"/>
                <a:cs typeface="Times New Roman"/>
              </a:rPr>
              <a:t>average</a:t>
            </a:r>
            <a:endParaRPr sz="308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375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dirty="0">
                <a:solidFill>
                  <a:srgbClr val="0000CC"/>
                </a:solidFill>
                <a:latin typeface="Times New Roman"/>
                <a:cs typeface="Times New Roman"/>
              </a:rPr>
              <a:t>Sorted</a:t>
            </a:r>
            <a:r>
              <a:rPr sz="2645" spc="-6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2645" spc="11" dirty="0">
                <a:latin typeface="Times New Roman"/>
                <a:cs typeface="Times New Roman"/>
              </a:rPr>
              <a:t>: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on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average,</a:t>
            </a:r>
            <a:r>
              <a:rPr sz="2645" spc="-225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scans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i="1" spc="1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spc="11" dirty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sz="2645" spc="-6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spc="22" dirty="0">
                <a:latin typeface="Times New Roman"/>
                <a:cs typeface="Times New Roman"/>
              </a:rPr>
              <a:t>elem.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FF0000"/>
                </a:solidFill>
                <a:latin typeface="Times New Roman"/>
                <a:cs typeface="Times New Roman"/>
              </a:rPr>
              <a:t>per</a:t>
            </a:r>
            <a:r>
              <a:rPr sz="26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solidFill>
                  <a:srgbClr val="FF0000"/>
                </a:solidFill>
                <a:latin typeface="Times New Roman"/>
                <a:cs typeface="Times New Roman"/>
              </a:rPr>
              <a:t>insertion</a:t>
            </a:r>
            <a:endParaRPr sz="2645">
              <a:latin typeface="Times New Roman"/>
              <a:cs typeface="Times New Roman"/>
            </a:endParaRPr>
          </a:p>
          <a:p>
            <a:pPr marL="839648" lvl="1" indent="-321865">
              <a:spcBef>
                <a:spcPts val="242"/>
              </a:spcBef>
              <a:buClr>
                <a:srgbClr val="000000"/>
              </a:buClr>
              <a:buChar char="–"/>
              <a:tabLst>
                <a:tab pos="838948" algn="l"/>
                <a:tab pos="839648" algn="l"/>
              </a:tabLst>
            </a:pPr>
            <a:r>
              <a:rPr sz="2645" spc="-6" dirty="0">
                <a:solidFill>
                  <a:srgbClr val="0000CC"/>
                </a:solidFill>
                <a:latin typeface="Times New Roman"/>
                <a:cs typeface="Times New Roman"/>
              </a:rPr>
              <a:t>Unsorted</a:t>
            </a:r>
            <a:r>
              <a:rPr sz="26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CC"/>
                </a:solidFill>
                <a:latin typeface="Times New Roman"/>
                <a:cs typeface="Times New Roman"/>
              </a:rPr>
              <a:t>list</a:t>
            </a:r>
            <a:r>
              <a:rPr sz="2645" spc="11" dirty="0">
                <a:latin typeface="Times New Roman"/>
                <a:cs typeface="Times New Roman"/>
              </a:rPr>
              <a:t>: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always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scans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spc="22" dirty="0">
                <a:latin typeface="Times New Roman"/>
                <a:cs typeface="Times New Roman"/>
              </a:rPr>
              <a:t>elem.</a:t>
            </a:r>
            <a:r>
              <a:rPr sz="2645" spc="-220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at</a:t>
            </a:r>
            <a:r>
              <a:rPr sz="2645" spc="-72" dirty="0">
                <a:latin typeface="Times New Roman"/>
                <a:cs typeface="Times New Roman"/>
              </a:rPr>
              <a:t> </a:t>
            </a:r>
            <a:r>
              <a:rPr sz="2645" spc="22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645" spc="-11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17" dirty="0">
                <a:solidFill>
                  <a:srgbClr val="FF0000"/>
                </a:solidFill>
                <a:latin typeface="Times New Roman"/>
                <a:cs typeface="Times New Roman"/>
              </a:rPr>
              <a:t>extraction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9100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819" y="260280"/>
            <a:ext cx="6973670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28" dirty="0"/>
              <a:t>Heap </a:t>
            </a:r>
            <a:r>
              <a:rPr sz="4848" dirty="0"/>
              <a:t>Implementation of</a:t>
            </a:r>
            <a:r>
              <a:rPr sz="4848" spc="-292" dirty="0"/>
              <a:t> </a:t>
            </a:r>
            <a:r>
              <a:rPr sz="4848" spc="-55" dirty="0">
                <a:solidFill>
                  <a:srgbClr val="FF0000"/>
                </a:solidFill>
              </a:rPr>
              <a:t>PQ</a:t>
            </a:r>
            <a:endParaRPr sz="4848"/>
          </a:p>
        </p:txBody>
      </p:sp>
      <p:sp>
        <p:nvSpPr>
          <p:cNvPr id="3" name="object 3"/>
          <p:cNvSpPr txBox="1"/>
          <p:nvPr/>
        </p:nvSpPr>
        <p:spPr>
          <a:xfrm>
            <a:off x="647677" y="1110526"/>
            <a:ext cx="9276303" cy="1405877"/>
          </a:xfrm>
          <a:prstGeom prst="rect">
            <a:avLst/>
          </a:prstGeom>
        </p:spPr>
        <p:txBody>
          <a:bodyPr vert="horz" wrap="square" lIns="0" tIns="101453" rIns="0" bIns="0" rtlCol="0">
            <a:spAutoFit/>
          </a:bodyPr>
          <a:lstStyle/>
          <a:p>
            <a:pPr marL="391836" indent="-377842">
              <a:spcBef>
                <a:spcPts val="799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2204" spc="-17" dirty="0">
                <a:solidFill>
                  <a:srgbClr val="3333CC"/>
                </a:solidFill>
                <a:latin typeface="Times New Roman"/>
                <a:cs typeface="Times New Roman"/>
              </a:rPr>
              <a:t>INSERT </a:t>
            </a:r>
            <a:r>
              <a:rPr sz="2645" spc="11" dirty="0">
                <a:latin typeface="Times New Roman"/>
                <a:cs typeface="Times New Roman"/>
              </a:rPr>
              <a:t>and </a:t>
            </a: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 </a:t>
            </a:r>
            <a:r>
              <a:rPr sz="2645" spc="11" dirty="0">
                <a:latin typeface="Times New Roman"/>
                <a:cs typeface="Times New Roman"/>
              </a:rPr>
              <a:t>are </a:t>
            </a:r>
            <a:r>
              <a:rPr sz="2645" spc="6" dirty="0">
                <a:latin typeface="Times New Roman"/>
                <a:cs typeface="Times New Roman"/>
              </a:rPr>
              <a:t>both </a:t>
            </a:r>
            <a:r>
              <a:rPr sz="2645" spc="-6" dirty="0">
                <a:latin typeface="Times New Roman"/>
                <a:cs typeface="Times New Roman"/>
              </a:rPr>
              <a:t>O(</a:t>
            </a:r>
            <a:r>
              <a:rPr sz="2645" spc="-6" dirty="0">
                <a:solidFill>
                  <a:srgbClr val="006600"/>
                </a:solidFill>
                <a:latin typeface="Times New Roman"/>
                <a:cs typeface="Times New Roman"/>
              </a:rPr>
              <a:t>lg</a:t>
            </a:r>
            <a:r>
              <a:rPr sz="2645" spc="-99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567"/>
              </a:spcBef>
              <a:tabLst>
                <a:tab pos="838948" algn="l"/>
              </a:tabLst>
            </a:pPr>
            <a:r>
              <a:rPr sz="2204" dirty="0">
                <a:latin typeface="Times New Roman"/>
                <a:cs typeface="Times New Roman"/>
              </a:rPr>
              <a:t>–	good </a:t>
            </a:r>
            <a:r>
              <a:rPr sz="2204" spc="17" dirty="0">
                <a:latin typeface="Times New Roman"/>
                <a:cs typeface="Times New Roman"/>
              </a:rPr>
              <a:t>compromise</a:t>
            </a:r>
            <a:r>
              <a:rPr sz="2204" spc="-209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between</a:t>
            </a:r>
            <a:r>
              <a:rPr sz="2204" spc="-110" dirty="0">
                <a:latin typeface="Times New Roman"/>
                <a:cs typeface="Times New Roman"/>
              </a:rPr>
              <a:t> </a:t>
            </a:r>
            <a:r>
              <a:rPr sz="2204" spc="17" dirty="0">
                <a:latin typeface="Times New Roman"/>
                <a:cs typeface="Times New Roman"/>
              </a:rPr>
              <a:t>fast</a:t>
            </a:r>
            <a:r>
              <a:rPr sz="2204" spc="-61" dirty="0">
                <a:latin typeface="Times New Roman"/>
                <a:cs typeface="Times New Roman"/>
              </a:rPr>
              <a:t> </a:t>
            </a:r>
            <a:r>
              <a:rPr sz="2204" spc="22" dirty="0">
                <a:latin typeface="Times New Roman"/>
                <a:cs typeface="Times New Roman"/>
              </a:rPr>
              <a:t>insertion</a:t>
            </a:r>
            <a:r>
              <a:rPr sz="2204" spc="-220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but</a:t>
            </a:r>
            <a:r>
              <a:rPr sz="2204" spc="-66" dirty="0">
                <a:latin typeface="Times New Roman"/>
                <a:cs typeface="Times New Roman"/>
              </a:rPr>
              <a:t> </a:t>
            </a:r>
            <a:r>
              <a:rPr sz="2204" spc="17" dirty="0">
                <a:latin typeface="Times New Roman"/>
                <a:cs typeface="Times New Roman"/>
              </a:rPr>
              <a:t>slow</a:t>
            </a:r>
            <a:r>
              <a:rPr sz="2204" spc="-44" dirty="0">
                <a:latin typeface="Times New Roman"/>
                <a:cs typeface="Times New Roman"/>
              </a:rPr>
              <a:t> </a:t>
            </a:r>
            <a:r>
              <a:rPr sz="2204" spc="17" dirty="0">
                <a:latin typeface="Times New Roman"/>
                <a:cs typeface="Times New Roman"/>
              </a:rPr>
              <a:t>extraction</a:t>
            </a:r>
            <a:r>
              <a:rPr sz="2204" spc="-220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and </a:t>
            </a:r>
            <a:r>
              <a:rPr sz="2204" spc="11" dirty="0">
                <a:latin typeface="Times New Roman"/>
                <a:cs typeface="Times New Roman"/>
              </a:rPr>
              <a:t>vice</a:t>
            </a:r>
            <a:r>
              <a:rPr sz="2204" spc="-99" dirty="0">
                <a:latin typeface="Times New Roman"/>
                <a:cs typeface="Times New Roman"/>
              </a:rPr>
              <a:t> </a:t>
            </a:r>
            <a:r>
              <a:rPr sz="2204" spc="11" dirty="0">
                <a:latin typeface="Times New Roman"/>
                <a:cs typeface="Times New Roman"/>
              </a:rPr>
              <a:t>versa</a:t>
            </a:r>
            <a:endParaRPr sz="2204">
              <a:latin typeface="Times New Roman"/>
              <a:cs typeface="Times New Roman"/>
            </a:endParaRPr>
          </a:p>
          <a:p>
            <a:pPr marL="391836" indent="-377842">
              <a:spcBef>
                <a:spcPts val="1107"/>
              </a:spcBef>
              <a:buClr>
                <a:srgbClr val="000000"/>
              </a:buClr>
              <a:buChar char="•"/>
              <a:tabLst>
                <a:tab pos="391136" algn="l"/>
                <a:tab pos="391836" algn="l"/>
              </a:tabLst>
            </a:pPr>
            <a:r>
              <a:rPr sz="2204" spc="-28" dirty="0">
                <a:solidFill>
                  <a:srgbClr val="3333CC"/>
                </a:solidFill>
                <a:latin typeface="Times New Roman"/>
                <a:cs typeface="Times New Roman"/>
              </a:rPr>
              <a:t>EXTRACT-MAX: </a:t>
            </a:r>
            <a:r>
              <a:rPr sz="2204" spc="11" dirty="0">
                <a:latin typeface="Times New Roman"/>
                <a:cs typeface="Times New Roman"/>
              </a:rPr>
              <a:t>already discussed</a:t>
            </a:r>
            <a:r>
              <a:rPr sz="2204" spc="-353" dirty="0">
                <a:latin typeface="Times New Roman"/>
                <a:cs typeface="Times New Roman"/>
              </a:rPr>
              <a:t> </a:t>
            </a:r>
            <a:r>
              <a:rPr sz="1983" spc="-6" dirty="0">
                <a:solidFill>
                  <a:srgbClr val="3333CC"/>
                </a:solidFill>
                <a:latin typeface="Times New Roman"/>
                <a:cs typeface="Times New Roman"/>
              </a:rPr>
              <a:t>HEAP-EXTRACT-MAX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913" y="2609792"/>
            <a:ext cx="9571567" cy="450838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vert="horz" wrap="square" lIns="0" tIns="43380" rIns="0" bIns="0" rtlCol="0">
            <a:spAutoFit/>
          </a:bodyPr>
          <a:lstStyle/>
          <a:p>
            <a:pPr marL="93061">
              <a:spcBef>
                <a:spcPts val="342"/>
              </a:spcBef>
            </a:pPr>
            <a:r>
              <a:rPr sz="2204" spc="-22" dirty="0">
                <a:solidFill>
                  <a:srgbClr val="3333CC"/>
                </a:solidFill>
                <a:latin typeface="Times New Roman"/>
                <a:cs typeface="Times New Roman"/>
              </a:rPr>
              <a:t>INSERT: </a:t>
            </a:r>
            <a:r>
              <a:rPr sz="2645" spc="6" dirty="0">
                <a:latin typeface="Times New Roman"/>
                <a:cs typeface="Times New Roman"/>
              </a:rPr>
              <a:t>Insertion </a:t>
            </a:r>
            <a:r>
              <a:rPr sz="2645" spc="17" dirty="0">
                <a:latin typeface="Times New Roman"/>
                <a:cs typeface="Times New Roman"/>
              </a:rPr>
              <a:t>is like that </a:t>
            </a:r>
            <a:r>
              <a:rPr sz="2645" dirty="0">
                <a:latin typeface="Times New Roman"/>
                <a:cs typeface="Times New Roman"/>
              </a:rPr>
              <a:t>of</a:t>
            </a:r>
            <a:r>
              <a:rPr sz="2645" spc="-309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Insertion-Sort.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5017852" y="3449403"/>
            <a:ext cx="4953706" cy="2831466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CC"/>
            </a:solidFill>
          </a:ln>
        </p:spPr>
        <p:txBody>
          <a:bodyPr vert="horz" wrap="square" lIns="0" tIns="29386" rIns="0" bIns="0" rtlCol="0">
            <a:spAutoFit/>
          </a:bodyPr>
          <a:lstStyle/>
          <a:p>
            <a:pPr marL="93061">
              <a:spcBef>
                <a:spcPts val="231"/>
              </a:spcBef>
            </a:pPr>
            <a:r>
              <a:rPr sz="2645" b="1" spc="-22" dirty="0">
                <a:solidFill>
                  <a:srgbClr val="3333CC"/>
                </a:solidFill>
                <a:latin typeface="Times New Roman"/>
                <a:cs typeface="Times New Roman"/>
              </a:rPr>
              <a:t>HEAP-INSERT</a:t>
            </a:r>
            <a:r>
              <a:rPr sz="2645" spc="-22" dirty="0">
                <a:latin typeface="Times New Roman"/>
                <a:cs typeface="Times New Roman"/>
              </a:rPr>
              <a:t>(A,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r>
              <a:rPr sz="2645" spc="22" dirty="0">
                <a:latin typeface="Times New Roman"/>
                <a:cs typeface="Times New Roman"/>
              </a:rPr>
              <a:t>,</a:t>
            </a:r>
            <a:r>
              <a:rPr sz="2645" spc="116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</a:t>
            </a:r>
          </a:p>
          <a:p>
            <a:pPr marL="470902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latin typeface="Symbol"/>
                <a:cs typeface="Symbol"/>
              </a:rPr>
              <a:t></a:t>
            </a:r>
            <a:r>
              <a:rPr sz="2645" spc="-11" dirty="0"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lnSpc>
                <a:spcPts val="3019"/>
              </a:lnSpc>
              <a:tabLst>
                <a:tab pos="736791" algn="l"/>
              </a:tabLst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83" dirty="0"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132"/>
              </a:spcBef>
            </a:pPr>
            <a:r>
              <a:rPr sz="2645" b="1" spc="-6" dirty="0"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latin typeface="Symbol"/>
                <a:cs typeface="Symbol"/>
              </a:rPr>
              <a:t></a:t>
            </a:r>
            <a:r>
              <a:rPr sz="2645" spc="-11" dirty="0">
                <a:latin typeface="Times New Roman"/>
                <a:cs typeface="Times New Roman"/>
              </a:rPr>
              <a:t>1 </a:t>
            </a:r>
            <a:r>
              <a:rPr sz="2645" b="1" spc="-17" dirty="0">
                <a:latin typeface="Times New Roman"/>
                <a:cs typeface="Times New Roman"/>
              </a:rPr>
              <a:t>and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/>
              <a:t>⎣</a:t>
            </a:r>
            <a:r>
              <a:rPr lang="en-US" dirty="0"/>
              <a:t> 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dirty="0"/>
              <a:t> </a:t>
            </a:r>
            <a:r>
              <a:rPr lang="en-US" sz="1400" dirty="0" smtClean="0"/>
              <a:t>⎦</a:t>
            </a:r>
            <a:r>
              <a:rPr sz="2645" spc="-160" dirty="0" smtClean="0">
                <a:latin typeface="Times New Roman"/>
                <a:cs typeface="Times New Roman"/>
              </a:rPr>
              <a:t>] </a:t>
            </a:r>
            <a:r>
              <a:rPr sz="2645" b="1" dirty="0">
                <a:latin typeface="Times New Roman"/>
                <a:cs typeface="Times New Roman"/>
              </a:rPr>
              <a:t>&lt;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r>
              <a:rPr sz="2645" i="1" spc="-39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645" b="1" spc="-39" dirty="0">
                <a:latin typeface="Times New Roman"/>
                <a:cs typeface="Times New Roman"/>
              </a:rPr>
              <a:t>do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lnSpc>
                <a:spcPts val="3129"/>
              </a:lnSpc>
              <a:spcBef>
                <a:spcPts val="132"/>
              </a:spcBef>
            </a:pPr>
            <a:r>
              <a:rPr sz="2645" spc="-6" dirty="0"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latin typeface="Times New Roman"/>
                <a:cs typeface="Times New Roman"/>
              </a:rPr>
              <a:t>]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/>
              <a:t>⎣</a:t>
            </a:r>
            <a:r>
              <a:rPr lang="en-US" sz="1600" dirty="0"/>
              <a:t> 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dirty="0"/>
              <a:t> </a:t>
            </a:r>
            <a:r>
              <a:rPr lang="en-US" sz="1400" dirty="0"/>
              <a:t>⎦</a:t>
            </a:r>
            <a:r>
              <a:rPr lang="en-US" sz="1600" dirty="0"/>
              <a:t> </a:t>
            </a:r>
            <a:r>
              <a:rPr sz="2645" spc="-160" dirty="0" smtClean="0">
                <a:latin typeface="Times New Roman"/>
                <a:cs typeface="Times New Roman"/>
              </a:rPr>
              <a:t>]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lnSpc>
                <a:spcPts val="3129"/>
              </a:lnSpc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38" dirty="0">
                <a:latin typeface="Times New Roman"/>
                <a:cs typeface="Times New Roman"/>
              </a:rPr>
              <a:t> </a:t>
            </a:r>
            <a:r>
              <a:rPr lang="en-US" sz="1400" dirty="0"/>
              <a:t>⎣</a:t>
            </a:r>
            <a:r>
              <a:rPr lang="en-US" dirty="0"/>
              <a:t> </a:t>
            </a:r>
            <a:r>
              <a:rPr sz="2645" i="1" spc="-248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248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dirty="0"/>
              <a:t> </a:t>
            </a:r>
            <a:r>
              <a:rPr lang="en-US" sz="1400" dirty="0"/>
              <a:t>⎦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sz="2645" spc="-6" dirty="0" smtClean="0"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 smtClean="0">
                <a:latin typeface="Times New Roman"/>
                <a:cs typeface="Times New Roman"/>
              </a:rPr>
              <a:t>] </a:t>
            </a:r>
            <a:r>
              <a:rPr sz="2645" dirty="0" smtClean="0">
                <a:latin typeface="Symbol"/>
                <a:cs typeface="Symbol"/>
              </a:rPr>
              <a:t></a:t>
            </a:r>
            <a:r>
              <a:rPr sz="2645" spc="-55" dirty="0" smtClean="0">
                <a:latin typeface="Times New Roman"/>
                <a:cs typeface="Times New Roman"/>
              </a:rPr>
              <a:t> </a:t>
            </a:r>
            <a:r>
              <a:rPr sz="2645" i="1" spc="39" dirty="0" smtClean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839" y="3372438"/>
            <a:ext cx="4030133" cy="302352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482" rIns="0" bIns="0" rtlCol="0">
            <a:spAutoFit/>
          </a:bodyPr>
          <a:lstStyle/>
          <a:p>
            <a:pPr marL="100758" marR="277783">
              <a:lnSpc>
                <a:spcPct val="100699"/>
              </a:lnSpc>
              <a:spcBef>
                <a:spcPts val="303"/>
              </a:spcBef>
            </a:pPr>
            <a:r>
              <a:rPr sz="2645" spc="-6" dirty="0">
                <a:latin typeface="Times New Roman"/>
                <a:cs typeface="Times New Roman"/>
              </a:rPr>
              <a:t>Traverses O(</a:t>
            </a:r>
            <a:r>
              <a:rPr sz="2645" spc="-6" dirty="0">
                <a:solidFill>
                  <a:srgbClr val="006600"/>
                </a:solidFill>
                <a:latin typeface="Times New Roman"/>
                <a:cs typeface="Times New Roman"/>
              </a:rPr>
              <a:t>lg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645" dirty="0">
                <a:latin typeface="Times New Roman"/>
                <a:cs typeface="Times New Roman"/>
              </a:rPr>
              <a:t>) </a:t>
            </a:r>
            <a:r>
              <a:rPr sz="2645" spc="-6" dirty="0">
                <a:latin typeface="Times New Roman"/>
                <a:cs typeface="Times New Roman"/>
              </a:rPr>
              <a:t>nodes,</a:t>
            </a:r>
            <a:r>
              <a:rPr sz="2645" spc="-39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as  </a:t>
            </a:r>
            <a:r>
              <a:rPr sz="1983" spc="-6" dirty="0">
                <a:solidFill>
                  <a:srgbClr val="3333CC"/>
                </a:solidFill>
                <a:latin typeface="Times New Roman"/>
                <a:cs typeface="Times New Roman"/>
              </a:rPr>
              <a:t>HEAPIFY </a:t>
            </a:r>
            <a:r>
              <a:rPr sz="2645" spc="6" dirty="0">
                <a:latin typeface="Times New Roman"/>
                <a:cs typeface="Times New Roman"/>
              </a:rPr>
              <a:t>does </a:t>
            </a:r>
            <a:r>
              <a:rPr sz="2645" dirty="0">
                <a:latin typeface="Times New Roman"/>
                <a:cs typeface="Times New Roman"/>
              </a:rPr>
              <a:t>but </a:t>
            </a:r>
            <a:r>
              <a:rPr sz="2645" spc="17" dirty="0">
                <a:latin typeface="Times New Roman"/>
                <a:cs typeface="Times New Roman"/>
              </a:rPr>
              <a:t>makes  </a:t>
            </a:r>
            <a:r>
              <a:rPr sz="2645" spc="6" dirty="0">
                <a:latin typeface="Times New Roman"/>
                <a:cs typeface="Times New Roman"/>
              </a:rPr>
              <a:t>fewer comparisons </a:t>
            </a:r>
            <a:r>
              <a:rPr sz="2645" spc="11" dirty="0">
                <a:latin typeface="Times New Roman"/>
                <a:cs typeface="Times New Roman"/>
              </a:rPr>
              <a:t>and  </a:t>
            </a:r>
            <a:r>
              <a:rPr sz="2645" spc="6" dirty="0">
                <a:latin typeface="Times New Roman"/>
                <a:cs typeface="Times New Roman"/>
              </a:rPr>
              <a:t>assignments</a:t>
            </a:r>
            <a:endParaRPr sz="2645">
              <a:latin typeface="Times New Roman"/>
              <a:cs typeface="Times New Roman"/>
            </a:endParaRPr>
          </a:p>
          <a:p>
            <a:pPr marL="100758" marR="328862">
              <a:lnSpc>
                <a:spcPct val="79900"/>
              </a:lnSpc>
              <a:spcBef>
                <a:spcPts val="1543"/>
              </a:spcBef>
            </a:pPr>
            <a:r>
              <a:rPr sz="1983" spc="-6" dirty="0">
                <a:solidFill>
                  <a:srgbClr val="3333CC"/>
                </a:solidFill>
                <a:latin typeface="Times New Roman"/>
                <a:cs typeface="Times New Roman"/>
              </a:rPr>
              <a:t>–HEAPIFY</a:t>
            </a:r>
            <a:r>
              <a:rPr sz="2645" spc="-6" dirty="0">
                <a:latin typeface="Times New Roman"/>
                <a:cs typeface="Times New Roman"/>
              </a:rPr>
              <a:t>: </a:t>
            </a:r>
            <a:r>
              <a:rPr sz="2645" spc="17" dirty="0">
                <a:latin typeface="Times New Roman"/>
                <a:cs typeface="Times New Roman"/>
              </a:rPr>
              <a:t>compares</a:t>
            </a:r>
            <a:r>
              <a:rPr sz="2645" spc="-182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parent  </a:t>
            </a:r>
            <a:r>
              <a:rPr sz="2645" spc="6" dirty="0">
                <a:latin typeface="Times New Roman"/>
                <a:cs typeface="Times New Roman"/>
              </a:rPr>
              <a:t>with both</a:t>
            </a:r>
            <a:r>
              <a:rPr sz="2645" spc="-138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children</a:t>
            </a:r>
            <a:endParaRPr sz="2645">
              <a:latin typeface="Times New Roman"/>
              <a:cs typeface="Times New Roman"/>
            </a:endParaRPr>
          </a:p>
          <a:p>
            <a:pPr marL="100758">
              <a:spcBef>
                <a:spcPts val="683"/>
              </a:spcBef>
            </a:pPr>
            <a:r>
              <a:rPr sz="1983" spc="-11" dirty="0">
                <a:solidFill>
                  <a:srgbClr val="3333CC"/>
                </a:solidFill>
                <a:latin typeface="Times New Roman"/>
                <a:cs typeface="Times New Roman"/>
              </a:rPr>
              <a:t>–HEAP-INSERT</a:t>
            </a:r>
            <a:r>
              <a:rPr sz="2645" spc="-11" dirty="0">
                <a:latin typeface="Times New Roman"/>
                <a:cs typeface="Times New Roman"/>
              </a:rPr>
              <a:t>: </a:t>
            </a:r>
            <a:r>
              <a:rPr sz="2645" spc="6" dirty="0">
                <a:latin typeface="Times New Roman"/>
                <a:cs typeface="Times New Roman"/>
              </a:rPr>
              <a:t>with only</a:t>
            </a:r>
            <a:r>
              <a:rPr sz="2645" spc="-12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one</a:t>
            </a:r>
            <a:endParaRPr sz="264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7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489550" y="2414193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-38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</a:t>
            </a:r>
            <a:endParaRPr sz="2645" b="1" spc="-17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4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2645" i="1" spc="-259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sz="2204" dirty="0" smtClean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 txBox="1"/>
          <p:nvPr/>
        </p:nvSpPr>
        <p:spPr>
          <a:xfrm>
            <a:off x="6524954" y="4892135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7020" y="3162535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99991" y="3197519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99991" y="3197519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57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920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6" name="object 6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 txBox="1"/>
          <p:nvPr/>
        </p:nvSpPr>
        <p:spPr>
          <a:xfrm>
            <a:off x="6524954" y="4892135"/>
            <a:ext cx="853605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 dirty="0"/>
          </a:p>
        </p:txBody>
      </p:sp>
      <p:sp>
        <p:nvSpPr>
          <p:cNvPr id="73" name="object 73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645" dirty="0" smtClean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 smtClean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sz="2645" b="1"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645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 smtClean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sz="2645" spc="-1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sz="2645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i="1" spc="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sz="2645" i="1" spc="-38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-38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sz="2645" b="1" spc="-17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 smtClean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 smtClean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7020" y="4002146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58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2488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6" name="object 6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164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524954" y="4892134"/>
            <a:ext cx="1861138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  <a:tab pos="1692590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	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7020" y="4002146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399991" y="4037130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59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8312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09397" y="420439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654274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Attributes</a:t>
            </a:r>
            <a:r>
              <a:rPr sz="4400" spc="-9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of</a:t>
            </a:r>
            <a:r>
              <a:rPr sz="4400" spc="-9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a</a:t>
            </a:r>
            <a:r>
              <a:rPr sz="4400" spc="-9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7726188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An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array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presents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28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two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attributes: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2862" y="2349028"/>
            <a:ext cx="8426968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length[A]:</a:t>
            </a:r>
            <a:r>
              <a:rPr sz="2400" spc="-6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number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elements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array.</a:t>
            </a:r>
          </a:p>
          <a:p>
            <a:pPr marL="0" marR="0">
              <a:lnSpc>
                <a:spcPts val="2687"/>
              </a:lnSpc>
              <a:spcBef>
                <a:spcPts val="444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size[A]:</a:t>
            </a:r>
            <a:r>
              <a:rPr sz="2400" spc="-46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number</a:t>
            </a:r>
            <a:r>
              <a:rPr sz="24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4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elements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4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heap</a:t>
            </a:r>
            <a:r>
              <a:rPr sz="24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stored</a:t>
            </a:r>
            <a:r>
              <a:rPr sz="24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with</a:t>
            </a:r>
          </a:p>
          <a:p>
            <a:pPr marL="273612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array</a:t>
            </a:r>
            <a:r>
              <a:rPr sz="2400" spc="-5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464"/>
                </a:solidFill>
                <a:latin typeface="DLWTTD+Calibri"/>
                <a:cs typeface="DLWTTD+Calibri"/>
              </a:rPr>
              <a:t>A.</a:t>
            </a:r>
          </a:p>
          <a:p>
            <a:pPr marL="0" marR="0">
              <a:lnSpc>
                <a:spcPts val="2697"/>
              </a:lnSpc>
              <a:spcBef>
                <a:spcPts val="464"/>
              </a:spcBef>
              <a:spcAft>
                <a:spcPts val="0"/>
              </a:spcAft>
            </a:pPr>
            <a:r>
              <a:rPr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length[A]</a:t>
            </a:r>
            <a:r>
              <a:rPr sz="24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OFNEGO+SymbolMT"/>
                <a:cs typeface="OFNEGO+SymbolMT"/>
              </a:rPr>
              <a:t>≥</a:t>
            </a:r>
            <a:r>
              <a:rPr sz="2400" spc="-43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4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size[A]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1605" y="4035158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34163" y="4334828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1514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89328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33836" y="4660917"/>
            <a:ext cx="5075994" cy="1090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1800" spc="2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8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  <a:p>
            <a:pPr marL="0" marR="0">
              <a:lnSpc>
                <a:spcPts val="2197"/>
              </a:lnSpc>
              <a:spcBef>
                <a:spcPts val="149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16</a:t>
            </a:r>
            <a:r>
              <a:rPr sz="1800" spc="1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  <a:r>
              <a:rPr sz="1800" spc="14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18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01703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87959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89456" y="5140062"/>
            <a:ext cx="461815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  <a:p>
            <a:pPr marL="41153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87859" y="5140062"/>
            <a:ext cx="848906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01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175639" y="5140062"/>
            <a:ext cx="456744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5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29037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76761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81163" y="5805291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30703" y="5834397"/>
            <a:ext cx="2869874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length[A]</a:t>
            </a:r>
            <a:r>
              <a:rPr sz="1800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=</a:t>
            </a:r>
            <a:r>
              <a:rPr sz="1800" spc="-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heapsize[A]</a:t>
            </a:r>
            <a:r>
              <a:rPr sz="1800" spc="-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=</a:t>
            </a:r>
            <a:r>
              <a:rPr sz="1800" spc="-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25809" y="6045470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9" name="object 9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32488" y="3304506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24954" y="4892134"/>
            <a:ext cx="1861138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  <a:tab pos="1692590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	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7020" y="4505913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99991" y="4540897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99991" y="4540897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60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2413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806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678103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7977482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4045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6171142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-6" dirty="0">
                <a:solidFill>
                  <a:srgbClr val="FF0000"/>
                </a:solidFill>
              </a:rPr>
              <a:t>HEAP-INSERT</a:t>
            </a:r>
            <a:r>
              <a:rPr sz="3967" spc="-6" dirty="0">
                <a:solidFill>
                  <a:srgbClr val="0000FF"/>
                </a:solidFill>
              </a:rPr>
              <a:t>(A,</a:t>
            </a:r>
            <a:r>
              <a:rPr sz="3967" spc="-298" dirty="0">
                <a:solidFill>
                  <a:srgbClr val="0000FF"/>
                </a:solidFill>
              </a:rPr>
              <a:t> </a:t>
            </a:r>
            <a:r>
              <a:rPr sz="3967" dirty="0">
                <a:solidFill>
                  <a:srgbClr val="0000FF"/>
                </a:solidFill>
              </a:rPr>
              <a:t>15)</a:t>
            </a:r>
            <a:endParaRPr sz="3967"/>
          </a:p>
        </p:txBody>
      </p:sp>
      <p:sp>
        <p:nvSpPr>
          <p:cNvPr id="9" name="object 9"/>
          <p:cNvSpPr/>
          <p:nvPr/>
        </p:nvSpPr>
        <p:spPr>
          <a:xfrm>
            <a:off x="7893521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7956491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8985015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9047985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8784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9414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374687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5437658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 txBox="1"/>
          <p:nvPr/>
        </p:nvSpPr>
        <p:spPr>
          <a:xfrm>
            <a:off x="5601382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8975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45272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629825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636123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6969948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703291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397287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8460258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656704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9719674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7095890" y="2476853"/>
            <a:ext cx="909579" cy="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7277749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33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8397287" y="2476853"/>
            <a:ext cx="895585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8447076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6186311" y="3246496"/>
            <a:ext cx="811624" cy="825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6368185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7123877" y="3246496"/>
            <a:ext cx="57373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7181656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692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8523229" y="31765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8705103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9390827" y="3162535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9448648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5500629" y="4254029"/>
            <a:ext cx="657695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5682503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6200305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6258125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7109883" y="4254029"/>
            <a:ext cx="559741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7284984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 txBox="1"/>
          <p:nvPr/>
        </p:nvSpPr>
        <p:spPr>
          <a:xfrm>
            <a:off x="8540021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92877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48527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0514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2774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83399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36254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95566" y="4254029"/>
            <a:ext cx="587728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785338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6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6" y="483387"/>
                </a:lnTo>
                <a:lnTo>
                  <a:pt x="316470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70" y="470776"/>
                </a:lnTo>
                <a:lnTo>
                  <a:pt x="316903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 txBox="1"/>
          <p:nvPr/>
        </p:nvSpPr>
        <p:spPr>
          <a:xfrm>
            <a:off x="8372099" y="4556290"/>
            <a:ext cx="279870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96643" y="5647784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32488" y="3304506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24954" y="4892134"/>
            <a:ext cx="1861138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  <a:tabLst>
                <a:tab pos="685013" algn="l"/>
                <a:tab pos="1692590" algn="l"/>
              </a:tabLst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	1	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60799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0" y="0"/>
                </a:lnTo>
                <a:lnTo>
                  <a:pt x="44069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469959" y="2371901"/>
            <a:ext cx="4855751" cy="3428412"/>
          </a:xfrm>
          <a:custGeom>
            <a:avLst/>
            <a:gdLst/>
            <a:ahLst/>
            <a:cxnLst/>
            <a:rect l="l" t="t" r="r" b="b"/>
            <a:pathLst>
              <a:path w="4406900" h="3111500">
                <a:moveTo>
                  <a:pt x="0" y="0"/>
                </a:moveTo>
                <a:lnTo>
                  <a:pt x="4406902" y="0"/>
                </a:lnTo>
                <a:lnTo>
                  <a:pt x="4406902" y="3111501"/>
                </a:lnTo>
                <a:lnTo>
                  <a:pt x="0" y="3111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549722" y="2387295"/>
            <a:ext cx="4683631" cy="296647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b="1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HEAP-INSERT</a:t>
            </a:r>
            <a:r>
              <a:rPr sz="2645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45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A, </a:t>
            </a:r>
            <a:r>
              <a:rPr sz="2645" i="1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645" u="sng" spc="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45" u="sng" spc="116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45" i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4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spcBef>
                <a:spcPts val="2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5" dirty="0">
              <a:latin typeface="Times New Roman"/>
              <a:cs typeface="Times New Roman"/>
            </a:endParaRPr>
          </a:p>
          <a:p>
            <a:pPr marL="391836">
              <a:lnSpc>
                <a:spcPts val="3019"/>
              </a:lnSpc>
              <a:tabLst>
                <a:tab pos="657024" algn="l"/>
              </a:tabLst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645" dirty="0">
              <a:latin typeface="Times New Roman"/>
              <a:cs typeface="Times New Roman"/>
            </a:endParaRPr>
          </a:p>
          <a:p>
            <a:pPr marL="349853">
              <a:spcBef>
                <a:spcPts val="13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i="1" spc="-386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</a:p>
          <a:p>
            <a:pPr marL="769677">
              <a:lnSpc>
                <a:spcPts val="3129"/>
              </a:lnSpc>
              <a:spcBef>
                <a:spcPts val="13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2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4" spc="-259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45" i="1" spc="-259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259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204" dirty="0">
              <a:latin typeface="Symbol"/>
              <a:cs typeface="Symbol"/>
            </a:endParaRPr>
          </a:p>
          <a:p>
            <a:pPr marL="769677">
              <a:lnSpc>
                <a:spcPts val="3129"/>
              </a:lnSpc>
            </a:pPr>
            <a:r>
              <a:rPr lang="en-US"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 ]</a:t>
            </a:r>
            <a:endParaRPr lang="en-US" sz="2650" dirty="0">
              <a:latin typeface="Symbol"/>
              <a:cs typeface="Symbol"/>
            </a:endParaRPr>
          </a:p>
          <a:p>
            <a:pPr marL="391836">
              <a:spcBef>
                <a:spcPts val="1124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7020" y="4925718"/>
            <a:ext cx="545747" cy="47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3" name="object 73"/>
          <p:cNvSpPr/>
          <p:nvPr/>
        </p:nvSpPr>
        <p:spPr>
          <a:xfrm>
            <a:off x="399991" y="496070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4" name="object 74"/>
          <p:cNvSpPr/>
          <p:nvPr/>
        </p:nvSpPr>
        <p:spPr>
          <a:xfrm>
            <a:off x="399991" y="496070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5" name="object 75"/>
          <p:cNvSpPr txBox="1"/>
          <p:nvPr/>
        </p:nvSpPr>
        <p:spPr>
          <a:xfrm>
            <a:off x="5853265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61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0168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5335" y="218299"/>
            <a:ext cx="4715816" cy="76016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4848" spc="28" dirty="0"/>
              <a:t>Heap </a:t>
            </a:r>
            <a:r>
              <a:rPr sz="4848" spc="22" dirty="0"/>
              <a:t>Increase</a:t>
            </a:r>
            <a:r>
              <a:rPr sz="4848" spc="-490" dirty="0"/>
              <a:t> </a:t>
            </a:r>
            <a:r>
              <a:rPr sz="4848" spc="22" dirty="0"/>
              <a:t>Key</a:t>
            </a:r>
            <a:endParaRPr sz="4848"/>
          </a:p>
        </p:txBody>
      </p:sp>
      <p:sp>
        <p:nvSpPr>
          <p:cNvPr id="6" name="object 6"/>
          <p:cNvSpPr txBox="1"/>
          <p:nvPr/>
        </p:nvSpPr>
        <p:spPr>
          <a:xfrm>
            <a:off x="1151443" y="1091495"/>
            <a:ext cx="6835834" cy="13162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391836" marR="5598" indent="-377842">
              <a:lnSpc>
                <a:spcPct val="119800"/>
              </a:lnSpc>
              <a:spcBef>
                <a:spcPts val="110"/>
              </a:spcBef>
              <a:buChar char="•"/>
              <a:tabLst>
                <a:tab pos="391136" algn="l"/>
                <a:tab pos="391836" algn="l"/>
              </a:tabLst>
            </a:pPr>
            <a:r>
              <a:rPr sz="3526" spc="-17" dirty="0">
                <a:latin typeface="Times New Roman"/>
                <a:cs typeface="Times New Roman"/>
              </a:rPr>
              <a:t>Key </a:t>
            </a:r>
            <a:r>
              <a:rPr sz="3526" spc="-6" dirty="0">
                <a:latin typeface="Times New Roman"/>
                <a:cs typeface="Times New Roman"/>
              </a:rPr>
              <a:t>value </a:t>
            </a:r>
            <a:r>
              <a:rPr sz="3526" dirty="0">
                <a:latin typeface="Times New Roman"/>
                <a:cs typeface="Times New Roman"/>
              </a:rPr>
              <a:t>of </a:t>
            </a:r>
            <a:r>
              <a:rPr sz="3526" i="1" spc="11" dirty="0">
                <a:solidFill>
                  <a:srgbClr val="006600"/>
                </a:solidFill>
                <a:latin typeface="Times New Roman"/>
                <a:cs typeface="Times New Roman"/>
              </a:rPr>
              <a:t>i-</a:t>
            </a:r>
            <a:r>
              <a:rPr sz="3526" spc="11" dirty="0">
                <a:latin typeface="Times New Roman"/>
                <a:cs typeface="Times New Roman"/>
              </a:rPr>
              <a:t>th </a:t>
            </a:r>
            <a:r>
              <a:rPr sz="3526" spc="-11" dirty="0">
                <a:latin typeface="Times New Roman"/>
                <a:cs typeface="Times New Roman"/>
              </a:rPr>
              <a:t>element </a:t>
            </a:r>
            <a:r>
              <a:rPr sz="3526" dirty="0">
                <a:latin typeface="Times New Roman"/>
                <a:cs typeface="Times New Roman"/>
              </a:rPr>
              <a:t>of </a:t>
            </a:r>
            <a:r>
              <a:rPr sz="3526" spc="-17" dirty="0">
                <a:latin typeface="Times New Roman"/>
                <a:cs typeface="Times New Roman"/>
              </a:rPr>
              <a:t>heap </a:t>
            </a:r>
            <a:r>
              <a:rPr sz="3526" spc="6" dirty="0">
                <a:latin typeface="Times New Roman"/>
                <a:cs typeface="Times New Roman"/>
              </a:rPr>
              <a:t>is  </a:t>
            </a:r>
            <a:r>
              <a:rPr sz="3526" spc="-17" dirty="0">
                <a:latin typeface="Times New Roman"/>
                <a:cs typeface="Times New Roman"/>
              </a:rPr>
              <a:t>increased </a:t>
            </a:r>
            <a:r>
              <a:rPr sz="3526" spc="17" dirty="0">
                <a:latin typeface="Times New Roman"/>
                <a:cs typeface="Times New Roman"/>
              </a:rPr>
              <a:t>from </a:t>
            </a:r>
            <a:r>
              <a:rPr sz="3526" spc="6" dirty="0">
                <a:latin typeface="Times New Roman"/>
                <a:cs typeface="Times New Roman"/>
              </a:rPr>
              <a:t>A[</a:t>
            </a:r>
            <a:r>
              <a:rPr sz="3526" i="1" spc="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3526" spc="6" dirty="0">
                <a:latin typeface="Times New Roman"/>
                <a:cs typeface="Times New Roman"/>
              </a:rPr>
              <a:t>] to</a:t>
            </a:r>
            <a:r>
              <a:rPr sz="3526" spc="-94" dirty="0">
                <a:latin typeface="Times New Roman"/>
                <a:cs typeface="Times New Roman"/>
              </a:rPr>
              <a:t> </a:t>
            </a:r>
            <a:r>
              <a:rPr sz="3526" i="1" spc="-28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35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9019" y="2693753"/>
            <a:ext cx="5541433" cy="3065119"/>
          </a:xfrm>
          <a:prstGeom prst="rect">
            <a:avLst/>
          </a:prstGeom>
          <a:ln w="12700">
            <a:solidFill>
              <a:srgbClr val="3333CC"/>
            </a:solidFill>
          </a:ln>
        </p:spPr>
        <p:txBody>
          <a:bodyPr vert="horz" wrap="square" lIns="0" tIns="29386" rIns="0" bIns="0" rtlCol="0">
            <a:spAutoFit/>
          </a:bodyPr>
          <a:lstStyle/>
          <a:p>
            <a:pPr marL="93061">
              <a:spcBef>
                <a:spcPts val="231"/>
              </a:spcBef>
            </a:pPr>
            <a:r>
              <a:rPr sz="2645" b="1" spc="-17" dirty="0">
                <a:solidFill>
                  <a:srgbClr val="3333CC"/>
                </a:solidFill>
                <a:latin typeface="Times New Roman"/>
                <a:cs typeface="Times New Roman"/>
              </a:rPr>
              <a:t>HEAP-INCREASE-KEY</a:t>
            </a:r>
            <a:r>
              <a:rPr sz="2645" spc="-17" dirty="0">
                <a:latin typeface="Times New Roman"/>
                <a:cs typeface="Times New Roman"/>
              </a:rPr>
              <a:t>(A, </a:t>
            </a:r>
            <a:r>
              <a:rPr sz="2645" i="1" spc="17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17" dirty="0">
                <a:latin typeface="Times New Roman"/>
                <a:cs typeface="Times New Roman"/>
              </a:rPr>
              <a:t>,</a:t>
            </a:r>
            <a:r>
              <a:rPr sz="2645" spc="-419" dirty="0">
                <a:latin typeface="Times New Roman"/>
                <a:cs typeface="Times New Roman"/>
              </a:rPr>
              <a:t>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r>
              <a:rPr sz="2645" spc="22" dirty="0">
                <a:latin typeface="Times New Roman"/>
                <a:cs typeface="Times New Roman"/>
              </a:rPr>
              <a:t>)</a:t>
            </a:r>
            <a:endParaRPr sz="2645" dirty="0">
              <a:latin typeface="Times New Roman"/>
              <a:cs typeface="Times New Roman"/>
            </a:endParaRPr>
          </a:p>
          <a:p>
            <a:pPr marL="848744" marR="2691771" indent="-377842">
              <a:lnSpc>
                <a:spcPts val="3306"/>
              </a:lnSpc>
              <a:spcBef>
                <a:spcPts val="22"/>
              </a:spcBef>
            </a:pPr>
            <a:r>
              <a:rPr sz="2645" b="1" spc="17" dirty="0"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990099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latin typeface="Times New Roman"/>
                <a:cs typeface="Times New Roman"/>
              </a:rPr>
              <a:t>&lt; </a:t>
            </a:r>
            <a:r>
              <a:rPr sz="2645" spc="-6" dirty="0"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latin typeface="Times New Roman"/>
                <a:cs typeface="Times New Roman"/>
              </a:rPr>
              <a:t>]</a:t>
            </a:r>
            <a:r>
              <a:rPr sz="2645" spc="-264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then  </a:t>
            </a:r>
            <a:r>
              <a:rPr sz="2645" b="1" spc="6" dirty="0">
                <a:latin typeface="Times New Roman"/>
                <a:cs typeface="Times New Roman"/>
              </a:rPr>
              <a:t>return</a:t>
            </a:r>
            <a:r>
              <a:rPr sz="2645" b="1" spc="-165" dirty="0">
                <a:latin typeface="Times New Roman"/>
                <a:cs typeface="Times New Roman"/>
              </a:rPr>
              <a:t> </a:t>
            </a:r>
            <a:r>
              <a:rPr sz="2645" b="1" spc="17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sz="2645" b="1" spc="-6" dirty="0"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latin typeface="Symbol"/>
                <a:cs typeface="Symbol"/>
              </a:rPr>
              <a:t></a:t>
            </a:r>
            <a:r>
              <a:rPr sz="2645" spc="-11" dirty="0">
                <a:latin typeface="Times New Roman"/>
                <a:cs typeface="Times New Roman"/>
              </a:rPr>
              <a:t>1 </a:t>
            </a:r>
            <a:r>
              <a:rPr sz="2645" b="1" spc="-17" dirty="0">
                <a:latin typeface="Times New Roman"/>
                <a:cs typeface="Times New Roman"/>
              </a:rPr>
              <a:t>and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 smtClean="0"/>
              <a:t>⎣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sz="1400" dirty="0" smtClean="0"/>
              <a:t>⎦</a:t>
            </a:r>
            <a:r>
              <a:rPr sz="2645" spc="-160" dirty="0" smtClean="0">
                <a:latin typeface="Times New Roman"/>
                <a:cs typeface="Times New Roman"/>
              </a:rPr>
              <a:t>] </a:t>
            </a:r>
            <a:r>
              <a:rPr sz="2645" b="1" dirty="0">
                <a:latin typeface="Times New Roman"/>
                <a:cs typeface="Times New Roman"/>
              </a:rPr>
              <a:t>&lt; </a:t>
            </a:r>
            <a:r>
              <a:rPr sz="2645" spc="11" dirty="0">
                <a:latin typeface="Times New Roman"/>
                <a:cs typeface="Times New Roman"/>
              </a:rPr>
              <a:t>key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b="1" spc="-39" dirty="0">
                <a:latin typeface="Times New Roman"/>
                <a:cs typeface="Times New Roman"/>
              </a:rPr>
              <a:t>do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sz="2645" spc="-6" dirty="0"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latin typeface="Times New Roman"/>
                <a:cs typeface="Times New Roman"/>
              </a:rPr>
              <a:t>]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87" dirty="0">
                <a:latin typeface="Times New Roman"/>
                <a:cs typeface="Times New Roman"/>
              </a:rPr>
              <a:t> </a:t>
            </a:r>
            <a:r>
              <a:rPr sz="2645" spc="-160" dirty="0">
                <a:latin typeface="Times New Roman"/>
                <a:cs typeface="Times New Roman"/>
              </a:rPr>
              <a:t>A</a:t>
            </a:r>
            <a:r>
              <a:rPr sz="2645" spc="-160" dirty="0" smtClean="0">
                <a:latin typeface="Times New Roman"/>
                <a:cs typeface="Times New Roman"/>
              </a:rPr>
              <a:t>[</a:t>
            </a:r>
            <a:r>
              <a:rPr lang="en-US" sz="1400" dirty="0" smtClean="0"/>
              <a:t>⎣</a:t>
            </a:r>
            <a:r>
              <a:rPr sz="2645" i="1" spc="-160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sz="1600" dirty="0"/>
              <a:t> </a:t>
            </a:r>
            <a:r>
              <a:rPr lang="en-US" sz="1400" dirty="0"/>
              <a:t>⎦</a:t>
            </a:r>
            <a:r>
              <a:rPr sz="2645" spc="-160" dirty="0" smtClean="0">
                <a:latin typeface="Times New Roman"/>
                <a:cs typeface="Times New Roman"/>
              </a:rPr>
              <a:t>]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2"/>
              </a:spcBef>
            </a:pPr>
            <a:r>
              <a:rPr sz="2645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645" dirty="0">
                <a:latin typeface="Symbol"/>
                <a:cs typeface="Symbol"/>
              </a:rPr>
              <a:t></a:t>
            </a:r>
            <a:r>
              <a:rPr sz="2645" spc="-138" dirty="0">
                <a:latin typeface="Times New Roman"/>
                <a:cs typeface="Times New Roman"/>
              </a:rPr>
              <a:t> </a:t>
            </a:r>
            <a:r>
              <a:rPr lang="en-US" sz="1400" dirty="0" smtClean="0"/>
              <a:t>⎣</a:t>
            </a:r>
            <a:r>
              <a:rPr sz="2645" i="1" spc="-248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248" dirty="0" smtClean="0">
                <a:solidFill>
                  <a:srgbClr val="006600"/>
                </a:solidFill>
                <a:latin typeface="Times New Roman"/>
                <a:cs typeface="Times New Roman"/>
              </a:rPr>
              <a:t>/2</a:t>
            </a:r>
            <a:r>
              <a:rPr lang="en-US" sz="1600" dirty="0"/>
              <a:t> </a:t>
            </a:r>
            <a:r>
              <a:rPr lang="en-US" sz="1400" dirty="0"/>
              <a:t>⎦</a:t>
            </a:r>
            <a:r>
              <a:rPr lang="en-US" sz="1600" dirty="0"/>
              <a:t> </a:t>
            </a:r>
            <a:endParaRPr lang="en-US" sz="1600" dirty="0" smtClean="0"/>
          </a:p>
          <a:p>
            <a:pPr marL="848744">
              <a:spcBef>
                <a:spcPts val="22"/>
              </a:spcBef>
            </a:pPr>
            <a:r>
              <a:rPr sz="2645" spc="-6" dirty="0" smtClean="0"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sz="2645" spc="-6" dirty="0" smtClean="0">
                <a:latin typeface="Times New Roman"/>
                <a:cs typeface="Times New Roman"/>
              </a:rPr>
              <a:t>] </a:t>
            </a:r>
            <a:r>
              <a:rPr sz="2645" dirty="0" smtClean="0">
                <a:latin typeface="Symbol"/>
                <a:cs typeface="Symbol"/>
              </a:rPr>
              <a:t></a:t>
            </a:r>
            <a:r>
              <a:rPr sz="2645" spc="-55" dirty="0" smtClean="0">
                <a:latin typeface="Times New Roman"/>
                <a:cs typeface="Times New Roman"/>
              </a:rPr>
              <a:t> </a:t>
            </a:r>
            <a:r>
              <a:rPr sz="2645" i="1" spc="33" dirty="0" smtClean="0">
                <a:solidFill>
                  <a:srgbClr val="990099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3758" y="1098491"/>
            <a:ext cx="889987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4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</p:spTree>
    <p:extLst>
      <p:ext uri="{BB962C8B-B14F-4D97-AF65-F5344CB8AC3E}">
        <p14:creationId xmlns:p14="http://schemas.microsoft.com/office/powerpoint/2010/main" val="22120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3" name="object 3"/>
          <p:cNvSpPr txBox="1"/>
          <p:nvPr/>
        </p:nvSpPr>
        <p:spPr>
          <a:xfrm>
            <a:off x="399991" y="2357908"/>
            <a:ext cx="5009680" cy="3176304"/>
          </a:xfrm>
          <a:prstGeom prst="rect">
            <a:avLst/>
          </a:prstGeom>
          <a:solidFill>
            <a:srgbClr val="CCFFCC"/>
          </a:solidFill>
          <a:ln w="12700">
            <a:solidFill>
              <a:srgbClr val="438086"/>
            </a:solidFill>
          </a:ln>
        </p:spPr>
        <p:txBody>
          <a:bodyPr vert="horz" wrap="square" lIns="0" tIns="29386" rIns="0" bIns="0" rtlCol="0">
            <a:spAutoFit/>
          </a:bodyPr>
          <a:lstStyle/>
          <a:p>
            <a:pPr marL="93061">
              <a:spcBef>
                <a:spcPts val="231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7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848744" marR="2159994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16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1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2650" i="1" spc="-248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50" spc="-2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sz="2645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84400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310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8674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438195" y="485575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6501165" y="4890735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6501165" y="4890735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6438194" y="4841757"/>
            <a:ext cx="615715" cy="615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6494168" y="486974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6643899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4061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3" name="object 3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684400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8674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24201" y="4841757"/>
            <a:ext cx="615715" cy="615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6480175" y="486974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9034" y="4170068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6030" y="420505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16030" y="4205053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6643899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64</a:t>
            </a:fld>
            <a:endParaRPr spc="-11" dirty="0"/>
          </a:p>
        </p:txBody>
      </p:sp>
      <p:sp>
        <p:nvSpPr>
          <p:cNvPr id="72" name="object 72"/>
          <p:cNvSpPr txBox="1"/>
          <p:nvPr/>
        </p:nvSpPr>
        <p:spPr>
          <a:xfrm>
            <a:off x="6231090" y="3304506"/>
            <a:ext cx="183315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46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71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3" name="object 3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684400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690697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04395" y="3750263"/>
            <a:ext cx="615715" cy="615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6060369" y="3778250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 txBox="1"/>
          <p:nvPr/>
        </p:nvSpPr>
        <p:spPr>
          <a:xfrm>
            <a:off x="6650896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9034" y="4589874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 txBox="1"/>
          <p:nvPr/>
        </p:nvSpPr>
        <p:spPr>
          <a:xfrm>
            <a:off x="62310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65</a:t>
            </a:fld>
            <a:endParaRPr spc="-11" dirty="0"/>
          </a:p>
        </p:txBody>
      </p:sp>
      <p:sp>
        <p:nvSpPr>
          <p:cNvPr id="72" name="object 72"/>
          <p:cNvSpPr txBox="1"/>
          <p:nvPr/>
        </p:nvSpPr>
        <p:spPr>
          <a:xfrm>
            <a:off x="6992435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R="2799"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66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5987" y="2742730"/>
            <a:ext cx="615715" cy="615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941961" y="277071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5" name="object 5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50896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47129" y="3291783"/>
            <a:ext cx="335844" cy="918695"/>
          </a:xfrm>
          <a:prstGeom prst="rect">
            <a:avLst/>
          </a:prstGeom>
        </p:spPr>
        <p:txBody>
          <a:bodyPr vert="horz" wrap="square" lIns="0" tIns="102852" rIns="0" bIns="0" rtlCol="0">
            <a:spAutoFit/>
          </a:bodyPr>
          <a:lstStyle/>
          <a:p>
            <a:pPr algn="ctr">
              <a:spcBef>
                <a:spcPts val="8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77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09034" y="4589874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16030" y="4624858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 txBox="1"/>
          <p:nvPr/>
        </p:nvSpPr>
        <p:spPr>
          <a:xfrm>
            <a:off x="6992435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R="2799"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66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5665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5987" y="2742730"/>
            <a:ext cx="615715" cy="615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6941961" y="277071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82" y="500967"/>
            <a:ext cx="8168017" cy="55671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526" dirty="0">
                <a:solidFill>
                  <a:srgbClr val="000000"/>
                </a:solidFill>
              </a:rPr>
              <a:t>Example: </a:t>
            </a:r>
            <a:r>
              <a:rPr sz="3526" spc="6" dirty="0">
                <a:solidFill>
                  <a:srgbClr val="FF0000"/>
                </a:solidFill>
              </a:rPr>
              <a:t>HEAP-INCREASE-KEY</a:t>
            </a:r>
            <a:r>
              <a:rPr sz="3526" spc="6" dirty="0">
                <a:solidFill>
                  <a:srgbClr val="0000FF"/>
                </a:solidFill>
              </a:rPr>
              <a:t>(A, </a:t>
            </a:r>
            <a:r>
              <a:rPr sz="3526" dirty="0">
                <a:solidFill>
                  <a:srgbClr val="0000FF"/>
                </a:solidFill>
              </a:rPr>
              <a:t>9,</a:t>
            </a:r>
            <a:r>
              <a:rPr sz="3526" spc="-369" dirty="0">
                <a:solidFill>
                  <a:srgbClr val="0000FF"/>
                </a:solidFill>
              </a:rPr>
              <a:t> </a:t>
            </a:r>
            <a:r>
              <a:rPr sz="3526" dirty="0">
                <a:solidFill>
                  <a:srgbClr val="0000FF"/>
                </a:solidFill>
              </a:rPr>
              <a:t>15)</a:t>
            </a:r>
            <a:endParaRPr sz="3526"/>
          </a:p>
        </p:txBody>
      </p:sp>
      <p:sp>
        <p:nvSpPr>
          <p:cNvPr id="5" name="object 5"/>
          <p:cNvSpPr/>
          <p:nvPr/>
        </p:nvSpPr>
        <p:spPr>
          <a:xfrm>
            <a:off x="8019462" y="2071041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8082433" y="2106024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9110957" y="2742730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9173927" y="2777713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60043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60673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5500629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5563599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5727324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15696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757866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6424201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6487172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7095890" y="4841758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7158860" y="4876741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 txBox="1"/>
          <p:nvPr/>
        </p:nvSpPr>
        <p:spPr>
          <a:xfrm>
            <a:off x="7322585" y="4892135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23229" y="3750263"/>
            <a:ext cx="629708" cy="62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9" name="object 29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8586199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9782646" y="3750263"/>
            <a:ext cx="601721" cy="62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9845616" y="3785247"/>
            <a:ext cx="503767" cy="50376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7221831" y="2476853"/>
            <a:ext cx="909579" cy="587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7403691" y="2506323"/>
            <a:ext cx="678686" cy="356835"/>
          </a:xfrm>
          <a:custGeom>
            <a:avLst/>
            <a:gdLst/>
            <a:ahLst/>
            <a:cxnLst/>
            <a:rect l="l" t="t" r="r" b="b"/>
            <a:pathLst>
              <a:path w="615950" h="323850">
                <a:moveTo>
                  <a:pt x="71894" y="216611"/>
                </a:moveTo>
                <a:lnTo>
                  <a:pt x="64020" y="218249"/>
                </a:lnTo>
                <a:lnTo>
                  <a:pt x="0" y="316179"/>
                </a:lnTo>
                <a:lnTo>
                  <a:pt x="116763" y="323710"/>
                </a:lnTo>
                <a:lnTo>
                  <a:pt x="122796" y="318401"/>
                </a:lnTo>
                <a:lnTo>
                  <a:pt x="123698" y="304406"/>
                </a:lnTo>
                <a:lnTo>
                  <a:pt x="118389" y="298361"/>
                </a:lnTo>
                <a:lnTo>
                  <a:pt x="70243" y="295262"/>
                </a:lnTo>
                <a:lnTo>
                  <a:pt x="115682" y="272541"/>
                </a:lnTo>
                <a:lnTo>
                  <a:pt x="58877" y="272541"/>
                </a:lnTo>
                <a:lnTo>
                  <a:pt x="85280" y="232156"/>
                </a:lnTo>
                <a:lnTo>
                  <a:pt x="83642" y="224282"/>
                </a:lnTo>
                <a:lnTo>
                  <a:pt x="71894" y="216611"/>
                </a:lnTo>
                <a:close/>
              </a:path>
              <a:path w="615950" h="323850">
                <a:moveTo>
                  <a:pt x="603973" y="0"/>
                </a:moveTo>
                <a:lnTo>
                  <a:pt x="58877" y="272541"/>
                </a:lnTo>
                <a:lnTo>
                  <a:pt x="115682" y="272541"/>
                </a:lnTo>
                <a:lnTo>
                  <a:pt x="615327" y="22707"/>
                </a:lnTo>
                <a:lnTo>
                  <a:pt x="60397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8523229" y="2476853"/>
            <a:ext cx="895585" cy="587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8573017" y="2506282"/>
            <a:ext cx="668191" cy="347739"/>
          </a:xfrm>
          <a:custGeom>
            <a:avLst/>
            <a:gdLst/>
            <a:ahLst/>
            <a:cxnLst/>
            <a:rect l="l" t="t" r="r" b="b"/>
            <a:pathLst>
              <a:path w="606425" h="315594">
                <a:moveTo>
                  <a:pt x="11226" y="0"/>
                </a:moveTo>
                <a:lnTo>
                  <a:pt x="0" y="22783"/>
                </a:lnTo>
                <a:lnTo>
                  <a:pt x="535647" y="286486"/>
                </a:lnTo>
                <a:lnTo>
                  <a:pt x="487514" y="289890"/>
                </a:lnTo>
                <a:lnTo>
                  <a:pt x="482244" y="295960"/>
                </a:lnTo>
                <a:lnTo>
                  <a:pt x="483234" y="309956"/>
                </a:lnTo>
                <a:lnTo>
                  <a:pt x="489305" y="315226"/>
                </a:lnTo>
                <a:lnTo>
                  <a:pt x="606018" y="306971"/>
                </a:lnTo>
                <a:lnTo>
                  <a:pt x="577343" y="263702"/>
                </a:lnTo>
                <a:lnTo>
                  <a:pt x="546874" y="263702"/>
                </a:lnTo>
                <a:lnTo>
                  <a:pt x="11226" y="0"/>
                </a:lnTo>
                <a:close/>
              </a:path>
              <a:path w="606425" h="315594">
                <a:moveTo>
                  <a:pt x="533501" y="207848"/>
                </a:moveTo>
                <a:lnTo>
                  <a:pt x="521817" y="215595"/>
                </a:lnTo>
                <a:lnTo>
                  <a:pt x="520217" y="223469"/>
                </a:lnTo>
                <a:lnTo>
                  <a:pt x="546874" y="263702"/>
                </a:lnTo>
                <a:lnTo>
                  <a:pt x="577343" y="263702"/>
                </a:lnTo>
                <a:lnTo>
                  <a:pt x="541388" y="209448"/>
                </a:lnTo>
                <a:lnTo>
                  <a:pt x="533501" y="20784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6312253" y="3246496"/>
            <a:ext cx="811624" cy="82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6494127" y="3264673"/>
            <a:ext cx="577932" cy="587728"/>
          </a:xfrm>
          <a:custGeom>
            <a:avLst/>
            <a:gdLst/>
            <a:ahLst/>
            <a:cxnLst/>
            <a:rect l="l" t="t" r="r" b="b"/>
            <a:pathLst>
              <a:path w="524510" h="533400">
                <a:moveTo>
                  <a:pt x="35674" y="415582"/>
                </a:moveTo>
                <a:lnTo>
                  <a:pt x="28765" y="419684"/>
                </a:lnTo>
                <a:lnTo>
                  <a:pt x="0" y="533095"/>
                </a:lnTo>
                <a:lnTo>
                  <a:pt x="112877" y="502323"/>
                </a:lnTo>
                <a:lnTo>
                  <a:pt x="116865" y="495338"/>
                </a:lnTo>
                <a:lnTo>
                  <a:pt x="115552" y="490512"/>
                </a:lnTo>
                <a:lnTo>
                  <a:pt x="59639" y="490512"/>
                </a:lnTo>
                <a:lnTo>
                  <a:pt x="77130" y="472706"/>
                </a:lnTo>
                <a:lnTo>
                  <a:pt x="41516" y="472706"/>
                </a:lnTo>
                <a:lnTo>
                  <a:pt x="53390" y="425932"/>
                </a:lnTo>
                <a:lnTo>
                  <a:pt x="49275" y="419023"/>
                </a:lnTo>
                <a:lnTo>
                  <a:pt x="35674" y="415582"/>
                </a:lnTo>
                <a:close/>
              </a:path>
              <a:path w="524510" h="533400">
                <a:moveTo>
                  <a:pt x="106197" y="477812"/>
                </a:moveTo>
                <a:lnTo>
                  <a:pt x="59639" y="490512"/>
                </a:lnTo>
                <a:lnTo>
                  <a:pt x="115552" y="490512"/>
                </a:lnTo>
                <a:lnTo>
                  <a:pt x="113182" y="481799"/>
                </a:lnTo>
                <a:lnTo>
                  <a:pt x="106197" y="477812"/>
                </a:lnTo>
                <a:close/>
              </a:path>
              <a:path w="524510" h="533400">
                <a:moveTo>
                  <a:pt x="505891" y="0"/>
                </a:moveTo>
                <a:lnTo>
                  <a:pt x="41516" y="472706"/>
                </a:lnTo>
                <a:lnTo>
                  <a:pt x="77130" y="472706"/>
                </a:lnTo>
                <a:lnTo>
                  <a:pt x="524014" y="17805"/>
                </a:lnTo>
                <a:lnTo>
                  <a:pt x="505891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7249819" y="3246496"/>
            <a:ext cx="573734" cy="82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7307597" y="3267612"/>
            <a:ext cx="340043" cy="584929"/>
          </a:xfrm>
          <a:custGeom>
            <a:avLst/>
            <a:gdLst/>
            <a:ahLst/>
            <a:cxnLst/>
            <a:rect l="l" t="t" r="r" b="b"/>
            <a:pathLst>
              <a:path w="308609" h="530860">
                <a:moveTo>
                  <a:pt x="218478" y="449440"/>
                </a:moveTo>
                <a:lnTo>
                  <a:pt x="210705" y="451472"/>
                </a:lnTo>
                <a:lnTo>
                  <a:pt x="203619" y="463588"/>
                </a:lnTo>
                <a:lnTo>
                  <a:pt x="205651" y="471360"/>
                </a:lnTo>
                <a:lnTo>
                  <a:pt x="306641" y="530440"/>
                </a:lnTo>
                <a:lnTo>
                  <a:pt x="307471" y="473811"/>
                </a:lnTo>
                <a:lnTo>
                  <a:pt x="260134" y="473811"/>
                </a:lnTo>
                <a:lnTo>
                  <a:pt x="218478" y="449440"/>
                </a:lnTo>
                <a:close/>
              </a:path>
              <a:path w="308609" h="530860">
                <a:moveTo>
                  <a:pt x="22123" y="0"/>
                </a:moveTo>
                <a:lnTo>
                  <a:pt x="0" y="12471"/>
                </a:lnTo>
                <a:lnTo>
                  <a:pt x="260134" y="473811"/>
                </a:lnTo>
                <a:lnTo>
                  <a:pt x="307471" y="473811"/>
                </a:lnTo>
                <a:lnTo>
                  <a:pt x="307654" y="461327"/>
                </a:lnTo>
                <a:lnTo>
                  <a:pt x="282257" y="461327"/>
                </a:lnTo>
                <a:lnTo>
                  <a:pt x="22123" y="0"/>
                </a:lnTo>
                <a:close/>
              </a:path>
              <a:path w="308609" h="530860">
                <a:moveTo>
                  <a:pt x="288734" y="407479"/>
                </a:moveTo>
                <a:lnTo>
                  <a:pt x="282955" y="413080"/>
                </a:lnTo>
                <a:lnTo>
                  <a:pt x="282257" y="461327"/>
                </a:lnTo>
                <a:lnTo>
                  <a:pt x="307654" y="461327"/>
                </a:lnTo>
                <a:lnTo>
                  <a:pt x="308355" y="413448"/>
                </a:lnTo>
                <a:lnTo>
                  <a:pt x="302755" y="407682"/>
                </a:lnTo>
                <a:lnTo>
                  <a:pt x="288734" y="40747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8649171" y="31765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8831044" y="3196427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9516768" y="3162535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9574589" y="3183580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6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50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5626571" y="4254029"/>
            <a:ext cx="657695" cy="82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5808444" y="4273928"/>
            <a:ext cx="421205" cy="586328"/>
          </a:xfrm>
          <a:custGeom>
            <a:avLst/>
            <a:gdLst/>
            <a:ahLst/>
            <a:cxnLst/>
            <a:rect l="l" t="t" r="r" b="b"/>
            <a:pathLst>
              <a:path w="382270" h="532129">
                <a:moveTo>
                  <a:pt x="16548" y="409841"/>
                </a:moveTo>
                <a:lnTo>
                  <a:pt x="10388" y="414997"/>
                </a:lnTo>
                <a:lnTo>
                  <a:pt x="0" y="531545"/>
                </a:lnTo>
                <a:lnTo>
                  <a:pt x="106552" y="483209"/>
                </a:lnTo>
                <a:lnTo>
                  <a:pt x="107758" y="480009"/>
                </a:lnTo>
                <a:lnTo>
                  <a:pt x="52120" y="480009"/>
                </a:lnTo>
                <a:lnTo>
                  <a:pt x="62542" y="465315"/>
                </a:lnTo>
                <a:lnTo>
                  <a:pt x="31407" y="465315"/>
                </a:lnTo>
                <a:lnTo>
                  <a:pt x="35687" y="417258"/>
                </a:lnTo>
                <a:lnTo>
                  <a:pt x="30518" y="411086"/>
                </a:lnTo>
                <a:lnTo>
                  <a:pt x="16548" y="409841"/>
                </a:lnTo>
                <a:close/>
              </a:path>
              <a:path w="382270" h="532129">
                <a:moveTo>
                  <a:pt x="96062" y="460082"/>
                </a:moveTo>
                <a:lnTo>
                  <a:pt x="52120" y="480009"/>
                </a:lnTo>
                <a:lnTo>
                  <a:pt x="107758" y="480009"/>
                </a:lnTo>
                <a:lnTo>
                  <a:pt x="109385" y="475691"/>
                </a:lnTo>
                <a:lnTo>
                  <a:pt x="103593" y="462914"/>
                </a:lnTo>
                <a:lnTo>
                  <a:pt x="96062" y="460082"/>
                </a:lnTo>
                <a:close/>
              </a:path>
              <a:path w="382270" h="532129">
                <a:moveTo>
                  <a:pt x="361429" y="0"/>
                </a:moveTo>
                <a:lnTo>
                  <a:pt x="31407" y="465315"/>
                </a:lnTo>
                <a:lnTo>
                  <a:pt x="62542" y="465315"/>
                </a:lnTo>
                <a:lnTo>
                  <a:pt x="382155" y="14693"/>
                </a:lnTo>
                <a:lnTo>
                  <a:pt x="36142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6326246" y="4254029"/>
            <a:ext cx="587728" cy="825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6384067" y="4275075"/>
            <a:ext cx="349838" cy="594725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227228" y="459257"/>
                </a:moveTo>
                <a:lnTo>
                  <a:pt x="219455" y="461340"/>
                </a:lnTo>
                <a:lnTo>
                  <a:pt x="212445" y="473481"/>
                </a:lnTo>
                <a:lnTo>
                  <a:pt x="214528" y="481253"/>
                </a:lnTo>
                <a:lnTo>
                  <a:pt x="315849" y="539749"/>
                </a:lnTo>
                <a:lnTo>
                  <a:pt x="316350" y="483387"/>
                </a:lnTo>
                <a:lnTo>
                  <a:pt x="269011" y="483387"/>
                </a:lnTo>
                <a:lnTo>
                  <a:pt x="227228" y="459257"/>
                </a:lnTo>
                <a:close/>
              </a:path>
              <a:path w="317500" h="539750">
                <a:moveTo>
                  <a:pt x="22047" y="0"/>
                </a:moveTo>
                <a:lnTo>
                  <a:pt x="0" y="12598"/>
                </a:lnTo>
                <a:lnTo>
                  <a:pt x="269011" y="483387"/>
                </a:lnTo>
                <a:lnTo>
                  <a:pt x="316350" y="483387"/>
                </a:lnTo>
                <a:lnTo>
                  <a:pt x="316462" y="470776"/>
                </a:lnTo>
                <a:lnTo>
                  <a:pt x="291071" y="470776"/>
                </a:lnTo>
                <a:lnTo>
                  <a:pt x="22047" y="0"/>
                </a:lnTo>
                <a:close/>
              </a:path>
              <a:path w="317500" h="539750">
                <a:moveTo>
                  <a:pt x="297230" y="416890"/>
                </a:moveTo>
                <a:lnTo>
                  <a:pt x="291503" y="422528"/>
                </a:lnTo>
                <a:lnTo>
                  <a:pt x="291071" y="470776"/>
                </a:lnTo>
                <a:lnTo>
                  <a:pt x="316462" y="470776"/>
                </a:lnTo>
                <a:lnTo>
                  <a:pt x="316890" y="422757"/>
                </a:lnTo>
                <a:lnTo>
                  <a:pt x="311264" y="417017"/>
                </a:lnTo>
                <a:lnTo>
                  <a:pt x="297230" y="41689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7235825" y="4254029"/>
            <a:ext cx="559741" cy="8256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7410926" y="4275607"/>
            <a:ext cx="321851" cy="594725"/>
          </a:xfrm>
          <a:custGeom>
            <a:avLst/>
            <a:gdLst/>
            <a:ahLst/>
            <a:cxnLst/>
            <a:rect l="l" t="t" r="r" b="b"/>
            <a:pathLst>
              <a:path w="292100" h="539750">
                <a:moveTo>
                  <a:pt x="19392" y="415709"/>
                </a:moveTo>
                <a:lnTo>
                  <a:pt x="5384" y="416445"/>
                </a:lnTo>
                <a:lnTo>
                  <a:pt x="0" y="422427"/>
                </a:lnTo>
                <a:lnTo>
                  <a:pt x="6159" y="539267"/>
                </a:lnTo>
                <a:lnTo>
                  <a:pt x="97761" y="480910"/>
                </a:lnTo>
                <a:lnTo>
                  <a:pt x="50495" y="480910"/>
                </a:lnTo>
                <a:lnTo>
                  <a:pt x="56484" y="469277"/>
                </a:lnTo>
                <a:lnTo>
                  <a:pt x="27901" y="469277"/>
                </a:lnTo>
                <a:lnTo>
                  <a:pt x="25374" y="421093"/>
                </a:lnTo>
                <a:lnTo>
                  <a:pt x="19392" y="415709"/>
                </a:lnTo>
                <a:close/>
              </a:path>
              <a:path w="292100" h="539750">
                <a:moveTo>
                  <a:pt x="91186" y="454977"/>
                </a:moveTo>
                <a:lnTo>
                  <a:pt x="50495" y="480910"/>
                </a:lnTo>
                <a:lnTo>
                  <a:pt x="97761" y="480910"/>
                </a:lnTo>
                <a:lnTo>
                  <a:pt x="104838" y="476402"/>
                </a:lnTo>
                <a:lnTo>
                  <a:pt x="106578" y="468553"/>
                </a:lnTo>
                <a:lnTo>
                  <a:pt x="99034" y="456717"/>
                </a:lnTo>
                <a:lnTo>
                  <a:pt x="91186" y="454977"/>
                </a:lnTo>
                <a:close/>
              </a:path>
              <a:path w="292100" h="539750">
                <a:moveTo>
                  <a:pt x="269519" y="0"/>
                </a:moveTo>
                <a:lnTo>
                  <a:pt x="27901" y="469277"/>
                </a:lnTo>
                <a:lnTo>
                  <a:pt x="56484" y="469277"/>
                </a:lnTo>
                <a:lnTo>
                  <a:pt x="292100" y="11633"/>
                </a:lnTo>
                <a:lnTo>
                  <a:pt x="269519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 txBox="1"/>
          <p:nvPr/>
        </p:nvSpPr>
        <p:spPr>
          <a:xfrm>
            <a:off x="8665963" y="3304506"/>
            <a:ext cx="265877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97959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1881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74468" y="4556290"/>
            <a:ext cx="307857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53691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0934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42390" y="3304506"/>
            <a:ext cx="181916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L="13994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62196" y="1625283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50896" y="490612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47129" y="3291783"/>
            <a:ext cx="335844" cy="918695"/>
          </a:xfrm>
          <a:prstGeom prst="rect">
            <a:avLst/>
          </a:prstGeom>
        </p:spPr>
        <p:txBody>
          <a:bodyPr vert="horz" wrap="square" lIns="0" tIns="102852" rIns="0" bIns="0" rtlCol="0">
            <a:spAutoFit/>
          </a:bodyPr>
          <a:lstStyle/>
          <a:p>
            <a:pPr algn="ctr">
              <a:spcBef>
                <a:spcPts val="8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77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21188" y="4556290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50733" y="5726819"/>
            <a:ext cx="1203443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45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0" y="0"/>
                </a:lnTo>
                <a:lnTo>
                  <a:pt x="45466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399991" y="2357908"/>
            <a:ext cx="5009680" cy="3778250"/>
          </a:xfrm>
          <a:custGeom>
            <a:avLst/>
            <a:gdLst/>
            <a:ahLst/>
            <a:cxnLst/>
            <a:rect l="l" t="t" r="r" b="b"/>
            <a:pathLst>
              <a:path w="4546600" h="3429000">
                <a:moveTo>
                  <a:pt x="0" y="0"/>
                </a:moveTo>
                <a:lnTo>
                  <a:pt x="4546602" y="0"/>
                </a:lnTo>
                <a:lnTo>
                  <a:pt x="4546602" y="3429001"/>
                </a:lnTo>
                <a:lnTo>
                  <a:pt x="0" y="34290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 txBox="1"/>
          <p:nvPr/>
        </p:nvSpPr>
        <p:spPr>
          <a:xfrm>
            <a:off x="479752" y="2373302"/>
            <a:ext cx="4781585" cy="316076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534" b="1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HEAP-INCREASE-KEY</a:t>
            </a:r>
            <a:r>
              <a:rPr sz="2534" u="sng" spc="1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534" u="sng" spc="-298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34" i="1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2534" u="sng" spc="-22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34" dirty="0">
              <a:latin typeface="Times New Roman"/>
              <a:cs typeface="Times New Roman"/>
            </a:endParaRPr>
          </a:p>
          <a:p>
            <a:pPr marL="769677" marR="2010955" indent="-377842">
              <a:lnSpc>
                <a:spcPts val="3306"/>
              </a:lnSpc>
              <a:spcBef>
                <a:spcPts val="44"/>
              </a:spcBef>
            </a:pPr>
            <a:r>
              <a:rPr sz="2645" b="1" spc="17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45" i="1" spc="22" dirty="0">
                <a:solidFill>
                  <a:srgbClr val="0000FF"/>
                </a:solidFill>
                <a:latin typeface="Times New Roman"/>
                <a:cs typeface="Times New Roman"/>
              </a:rPr>
              <a:t>key </a:t>
            </a:r>
            <a:r>
              <a:rPr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2645" i="1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645" spc="-2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then  </a:t>
            </a:r>
            <a:r>
              <a:rPr sz="2645" b="1" spc="6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45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error</a:t>
            </a:r>
            <a:endParaRPr sz="2645" dirty="0">
              <a:latin typeface="Times New Roman"/>
              <a:cs typeface="Times New Roman"/>
            </a:endParaRPr>
          </a:p>
          <a:p>
            <a:pPr marL="470902">
              <a:spcBef>
                <a:spcPts val="992"/>
              </a:spcBef>
            </a:pPr>
            <a:r>
              <a:rPr lang="en-US" sz="2645" b="1" spc="-6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1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lang="en-US" sz="2645" spc="-11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lang="en-US" sz="2645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 </a:t>
            </a:r>
            <a:r>
              <a:rPr lang="en-US" sz="2645" b="1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lang="en-US"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r>
              <a:rPr lang="en-US" sz="2645" spc="-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b="1" spc="-39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19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16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160" dirty="0">
                <a:solidFill>
                  <a:srgbClr val="0000FF"/>
                </a:solidFill>
                <a:latin typeface="Times New Roman"/>
                <a:cs typeface="Times New Roman"/>
              </a:rPr>
              <a:t>/2]</a:t>
            </a:r>
            <a:endParaRPr lang="en-US" sz="2645" dirty="0">
              <a:latin typeface="Times New Roman"/>
              <a:cs typeface="Times New Roman"/>
            </a:endParaRPr>
          </a:p>
          <a:p>
            <a:pPr marL="848744">
              <a:spcBef>
                <a:spcPts val="242"/>
              </a:spcBef>
            </a:pPr>
            <a:r>
              <a:rPr lang="en-US" sz="2645" i="1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50" spc="-1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lang="en-US" sz="2650" i="1" spc="-248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50" spc="-248" dirty="0">
                <a:solidFill>
                  <a:srgbClr val="0000FF"/>
                </a:solidFill>
                <a:latin typeface="Times New Roman"/>
                <a:cs typeface="Times New Roman"/>
              </a:rPr>
              <a:t>/2</a:t>
            </a:r>
            <a:r>
              <a:rPr lang="en-US" sz="2650" spc="-16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lang="en-US" sz="2650" dirty="0">
              <a:latin typeface="Times New Roman"/>
              <a:cs typeface="Times New Roman"/>
            </a:endParaRPr>
          </a:p>
          <a:p>
            <a:pPr marL="470902">
              <a:spcBef>
                <a:spcPts val="1013"/>
              </a:spcBef>
            </a:pP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lang="en-US" sz="2645" i="1" spc="-6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] </a:t>
            </a:r>
            <a:r>
              <a:rPr lang="en-US" sz="2645" dirty="0">
                <a:solidFill>
                  <a:srgbClr val="0000FF"/>
                </a:solidFill>
                <a:latin typeface="Symbol"/>
                <a:cs typeface="Symbol"/>
              </a:rPr>
              <a:t></a:t>
            </a:r>
            <a:r>
              <a:rPr lang="en-US" sz="2645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645" i="1" spc="33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  <a:endParaRPr lang="en-US" sz="2645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09034" y="5093641"/>
            <a:ext cx="489772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316030" y="5128625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600" y="0"/>
                </a:moveTo>
                <a:lnTo>
                  <a:pt x="2286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3810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316030" y="5128625"/>
            <a:ext cx="419806" cy="33584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381000" y="152400"/>
                </a:lnTo>
                <a:lnTo>
                  <a:pt x="228600" y="30480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 txBox="1"/>
          <p:nvPr/>
        </p:nvSpPr>
        <p:spPr>
          <a:xfrm>
            <a:off x="6992435" y="2296972"/>
            <a:ext cx="335844" cy="893154"/>
          </a:xfrm>
          <a:prstGeom prst="rect">
            <a:avLst/>
          </a:prstGeom>
        </p:spPr>
        <p:txBody>
          <a:bodyPr vert="horz" wrap="square" lIns="0" tIns="90258" rIns="0" bIns="0" rtlCol="0">
            <a:spAutoFit/>
          </a:bodyPr>
          <a:lstStyle/>
          <a:p>
            <a:pPr marR="2799" algn="ctr">
              <a:spcBef>
                <a:spcPts val="71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661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67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7350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8940" y="4282017"/>
            <a:ext cx="3036594" cy="363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" name="object 3"/>
          <p:cNvSpPr/>
          <p:nvPr/>
        </p:nvSpPr>
        <p:spPr>
          <a:xfrm>
            <a:off x="4884382" y="4310018"/>
            <a:ext cx="2807100" cy="181216"/>
          </a:xfrm>
          <a:custGeom>
            <a:avLst/>
            <a:gdLst/>
            <a:ahLst/>
            <a:cxnLst/>
            <a:rect l="l" t="t" r="r" b="b"/>
            <a:pathLst>
              <a:path w="2547620" h="164464">
                <a:moveTo>
                  <a:pt x="2310714" y="87350"/>
                </a:moveTo>
                <a:lnTo>
                  <a:pt x="2309749" y="112737"/>
                </a:lnTo>
                <a:lnTo>
                  <a:pt x="2411272" y="116573"/>
                </a:lnTo>
                <a:lnTo>
                  <a:pt x="2412238" y="91186"/>
                </a:lnTo>
                <a:lnTo>
                  <a:pt x="2310714" y="87350"/>
                </a:lnTo>
                <a:close/>
              </a:path>
              <a:path w="2547620" h="164464">
                <a:moveTo>
                  <a:pt x="2133041" y="80632"/>
                </a:moveTo>
                <a:lnTo>
                  <a:pt x="2132076" y="106019"/>
                </a:lnTo>
                <a:lnTo>
                  <a:pt x="2233599" y="109855"/>
                </a:lnTo>
                <a:lnTo>
                  <a:pt x="2234565" y="84467"/>
                </a:lnTo>
                <a:lnTo>
                  <a:pt x="2133041" y="80632"/>
                </a:lnTo>
                <a:close/>
              </a:path>
              <a:path w="2547620" h="164464">
                <a:moveTo>
                  <a:pt x="1955368" y="73914"/>
                </a:moveTo>
                <a:lnTo>
                  <a:pt x="1954402" y="99288"/>
                </a:lnTo>
                <a:lnTo>
                  <a:pt x="2055926" y="103136"/>
                </a:lnTo>
                <a:lnTo>
                  <a:pt x="2056892" y="77749"/>
                </a:lnTo>
                <a:lnTo>
                  <a:pt x="1955368" y="73914"/>
                </a:lnTo>
                <a:close/>
              </a:path>
              <a:path w="2547620" h="164464">
                <a:moveTo>
                  <a:pt x="1777695" y="67195"/>
                </a:moveTo>
                <a:lnTo>
                  <a:pt x="1776730" y="92570"/>
                </a:lnTo>
                <a:lnTo>
                  <a:pt x="1878253" y="96418"/>
                </a:lnTo>
                <a:lnTo>
                  <a:pt x="1879219" y="71031"/>
                </a:lnTo>
                <a:lnTo>
                  <a:pt x="1777695" y="67195"/>
                </a:lnTo>
                <a:close/>
              </a:path>
              <a:path w="2547620" h="164464">
                <a:moveTo>
                  <a:pt x="1600022" y="60477"/>
                </a:moveTo>
                <a:lnTo>
                  <a:pt x="1599057" y="85852"/>
                </a:lnTo>
                <a:lnTo>
                  <a:pt x="1700580" y="89700"/>
                </a:lnTo>
                <a:lnTo>
                  <a:pt x="1701546" y="64312"/>
                </a:lnTo>
                <a:lnTo>
                  <a:pt x="1600022" y="60477"/>
                </a:lnTo>
                <a:close/>
              </a:path>
              <a:path w="2547620" h="164464">
                <a:moveTo>
                  <a:pt x="1422349" y="53759"/>
                </a:moveTo>
                <a:lnTo>
                  <a:pt x="1421384" y="79133"/>
                </a:lnTo>
                <a:lnTo>
                  <a:pt x="1522907" y="82981"/>
                </a:lnTo>
                <a:lnTo>
                  <a:pt x="1523873" y="57594"/>
                </a:lnTo>
                <a:lnTo>
                  <a:pt x="1422349" y="53759"/>
                </a:lnTo>
                <a:close/>
              </a:path>
              <a:path w="2547620" h="164464">
                <a:moveTo>
                  <a:pt x="2447975" y="47650"/>
                </a:moveTo>
                <a:lnTo>
                  <a:pt x="2441638" y="49072"/>
                </a:lnTo>
                <a:lnTo>
                  <a:pt x="2438730" y="50990"/>
                </a:lnTo>
                <a:lnTo>
                  <a:pt x="2433091" y="59867"/>
                </a:lnTo>
                <a:lnTo>
                  <a:pt x="2434844" y="67716"/>
                </a:lnTo>
                <a:lnTo>
                  <a:pt x="2488095" y="101549"/>
                </a:lnTo>
                <a:lnTo>
                  <a:pt x="2487701" y="111975"/>
                </a:lnTo>
                <a:lnTo>
                  <a:pt x="2432050" y="141693"/>
                </a:lnTo>
                <a:lnTo>
                  <a:pt x="2429713" y="149390"/>
                </a:lnTo>
                <a:lnTo>
                  <a:pt x="2436317" y="161759"/>
                </a:lnTo>
                <a:lnTo>
                  <a:pt x="2444000" y="164096"/>
                </a:lnTo>
                <a:lnTo>
                  <a:pt x="2547226" y="109004"/>
                </a:lnTo>
                <a:lnTo>
                  <a:pt x="2451417" y="48158"/>
                </a:lnTo>
                <a:lnTo>
                  <a:pt x="2447975" y="47650"/>
                </a:lnTo>
                <a:close/>
              </a:path>
              <a:path w="2547620" h="164464">
                <a:moveTo>
                  <a:pt x="1244676" y="47028"/>
                </a:moveTo>
                <a:lnTo>
                  <a:pt x="1243711" y="72415"/>
                </a:lnTo>
                <a:lnTo>
                  <a:pt x="1345234" y="76250"/>
                </a:lnTo>
                <a:lnTo>
                  <a:pt x="1346200" y="50876"/>
                </a:lnTo>
                <a:lnTo>
                  <a:pt x="1244676" y="47028"/>
                </a:lnTo>
                <a:close/>
              </a:path>
              <a:path w="2547620" h="164464">
                <a:moveTo>
                  <a:pt x="1067003" y="40309"/>
                </a:moveTo>
                <a:lnTo>
                  <a:pt x="1066038" y="65697"/>
                </a:lnTo>
                <a:lnTo>
                  <a:pt x="1167561" y="69532"/>
                </a:lnTo>
                <a:lnTo>
                  <a:pt x="1168527" y="44157"/>
                </a:lnTo>
                <a:lnTo>
                  <a:pt x="1067003" y="40309"/>
                </a:lnTo>
                <a:close/>
              </a:path>
              <a:path w="2547620" h="164464">
                <a:moveTo>
                  <a:pt x="889330" y="33591"/>
                </a:moveTo>
                <a:lnTo>
                  <a:pt x="888364" y="58978"/>
                </a:lnTo>
                <a:lnTo>
                  <a:pt x="989888" y="62814"/>
                </a:lnTo>
                <a:lnTo>
                  <a:pt x="990854" y="37439"/>
                </a:lnTo>
                <a:lnTo>
                  <a:pt x="889330" y="33591"/>
                </a:lnTo>
                <a:close/>
              </a:path>
              <a:path w="2547620" h="164464">
                <a:moveTo>
                  <a:pt x="711657" y="26873"/>
                </a:moveTo>
                <a:lnTo>
                  <a:pt x="710692" y="52260"/>
                </a:lnTo>
                <a:lnTo>
                  <a:pt x="812215" y="56095"/>
                </a:lnTo>
                <a:lnTo>
                  <a:pt x="813181" y="30721"/>
                </a:lnTo>
                <a:lnTo>
                  <a:pt x="711657" y="26873"/>
                </a:lnTo>
                <a:close/>
              </a:path>
              <a:path w="2547620" h="164464">
                <a:moveTo>
                  <a:pt x="533984" y="20154"/>
                </a:moveTo>
                <a:lnTo>
                  <a:pt x="533019" y="45542"/>
                </a:lnTo>
                <a:lnTo>
                  <a:pt x="634542" y="49377"/>
                </a:lnTo>
                <a:lnTo>
                  <a:pt x="635508" y="23990"/>
                </a:lnTo>
                <a:lnTo>
                  <a:pt x="533984" y="20154"/>
                </a:lnTo>
                <a:close/>
              </a:path>
              <a:path w="2547620" h="164464">
                <a:moveTo>
                  <a:pt x="356311" y="13436"/>
                </a:moveTo>
                <a:lnTo>
                  <a:pt x="355346" y="38823"/>
                </a:lnTo>
                <a:lnTo>
                  <a:pt x="456869" y="42659"/>
                </a:lnTo>
                <a:lnTo>
                  <a:pt x="457835" y="17272"/>
                </a:lnTo>
                <a:lnTo>
                  <a:pt x="356311" y="13436"/>
                </a:lnTo>
                <a:close/>
              </a:path>
              <a:path w="2547620" h="164464">
                <a:moveTo>
                  <a:pt x="178638" y="6718"/>
                </a:moveTo>
                <a:lnTo>
                  <a:pt x="177673" y="32092"/>
                </a:lnTo>
                <a:lnTo>
                  <a:pt x="279196" y="35941"/>
                </a:lnTo>
                <a:lnTo>
                  <a:pt x="280162" y="10553"/>
                </a:lnTo>
                <a:lnTo>
                  <a:pt x="178638" y="6718"/>
                </a:lnTo>
                <a:close/>
              </a:path>
              <a:path w="2547620" h="164464">
                <a:moveTo>
                  <a:pt x="965" y="0"/>
                </a:moveTo>
                <a:lnTo>
                  <a:pt x="0" y="25374"/>
                </a:lnTo>
                <a:lnTo>
                  <a:pt x="101523" y="29222"/>
                </a:lnTo>
                <a:lnTo>
                  <a:pt x="102488" y="3835"/>
                </a:lnTo>
                <a:lnTo>
                  <a:pt x="9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5723349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dirty="0">
                <a:solidFill>
                  <a:srgbClr val="424456"/>
                </a:solidFill>
              </a:rPr>
              <a:t>Heap </a:t>
            </a:r>
            <a:r>
              <a:rPr sz="3967" spc="-6" dirty="0">
                <a:solidFill>
                  <a:srgbClr val="424456"/>
                </a:solidFill>
              </a:rPr>
              <a:t>Implementation </a:t>
            </a:r>
            <a:r>
              <a:rPr sz="3967" dirty="0">
                <a:solidFill>
                  <a:srgbClr val="424456"/>
                </a:solidFill>
              </a:rPr>
              <a:t>of</a:t>
            </a:r>
            <a:r>
              <a:rPr sz="3967" spc="-55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PQ</a:t>
            </a:r>
            <a:endParaRPr sz="3967"/>
          </a:p>
        </p:txBody>
      </p:sp>
      <p:sp>
        <p:nvSpPr>
          <p:cNvPr id="5" name="object 5"/>
          <p:cNvSpPr txBox="1"/>
          <p:nvPr/>
        </p:nvSpPr>
        <p:spPr>
          <a:xfrm>
            <a:off x="941540" y="1953496"/>
            <a:ext cx="2560814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Storage </a:t>
            </a:r>
            <a:r>
              <a:rPr sz="2204" u="sng" spc="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204" u="sng" spc="-369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Application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8580" y="27427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1351551" y="27777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1288580" y="30785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1351551" y="31135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1288580" y="3414418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1351551" y="344940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1288580" y="3750263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1351551" y="378524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1288580" y="61011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1351551" y="61361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1288580" y="4421952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/>
          <p:nvPr/>
        </p:nvSpPr>
        <p:spPr>
          <a:xfrm>
            <a:off x="1351551" y="445693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object 18"/>
          <p:cNvSpPr/>
          <p:nvPr/>
        </p:nvSpPr>
        <p:spPr>
          <a:xfrm>
            <a:off x="1288580" y="4757796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object 19"/>
          <p:cNvSpPr/>
          <p:nvPr/>
        </p:nvSpPr>
        <p:spPr>
          <a:xfrm>
            <a:off x="1351551" y="479278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object 20"/>
          <p:cNvSpPr/>
          <p:nvPr/>
        </p:nvSpPr>
        <p:spPr>
          <a:xfrm>
            <a:off x="1288580" y="5429485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1351551" y="5464469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1288580" y="57653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1351551" y="58003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1288580" y="4086107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1351551" y="412109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6" name="object 26"/>
          <p:cNvSpPr/>
          <p:nvPr/>
        </p:nvSpPr>
        <p:spPr>
          <a:xfrm>
            <a:off x="1288580" y="5093641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/>
          <p:nvPr/>
        </p:nvSpPr>
        <p:spPr>
          <a:xfrm>
            <a:off x="1351551" y="512862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8" name="object 28"/>
          <p:cNvSpPr txBox="1"/>
          <p:nvPr/>
        </p:nvSpPr>
        <p:spPr>
          <a:xfrm>
            <a:off x="1235403" y="2373301"/>
            <a:ext cx="447793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spc="-17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204" b="1" spc="1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64359" y="3078574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0" name="object 30"/>
          <p:cNvSpPr/>
          <p:nvPr/>
        </p:nvSpPr>
        <p:spPr>
          <a:xfrm>
            <a:off x="1827330" y="3113558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1" name="object 31"/>
          <p:cNvSpPr/>
          <p:nvPr/>
        </p:nvSpPr>
        <p:spPr>
          <a:xfrm>
            <a:off x="1764359" y="2742729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2" name="object 32"/>
          <p:cNvSpPr/>
          <p:nvPr/>
        </p:nvSpPr>
        <p:spPr>
          <a:xfrm>
            <a:off x="1827330" y="2777713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3" name="object 33"/>
          <p:cNvSpPr/>
          <p:nvPr/>
        </p:nvSpPr>
        <p:spPr>
          <a:xfrm>
            <a:off x="1764359" y="3750263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4" name="object 34"/>
          <p:cNvSpPr/>
          <p:nvPr/>
        </p:nvSpPr>
        <p:spPr>
          <a:xfrm>
            <a:off x="1827330" y="3785247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5" name="object 35"/>
          <p:cNvSpPr/>
          <p:nvPr/>
        </p:nvSpPr>
        <p:spPr>
          <a:xfrm>
            <a:off x="1764359" y="4086107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6" name="object 36"/>
          <p:cNvSpPr/>
          <p:nvPr/>
        </p:nvSpPr>
        <p:spPr>
          <a:xfrm>
            <a:off x="1827330" y="4121091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7" name="object 37"/>
          <p:cNvSpPr/>
          <p:nvPr/>
        </p:nvSpPr>
        <p:spPr>
          <a:xfrm>
            <a:off x="1764359" y="4421952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8" name="object 38"/>
          <p:cNvSpPr/>
          <p:nvPr/>
        </p:nvSpPr>
        <p:spPr>
          <a:xfrm>
            <a:off x="1827330" y="4456936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39" name="object 39"/>
          <p:cNvSpPr/>
          <p:nvPr/>
        </p:nvSpPr>
        <p:spPr>
          <a:xfrm>
            <a:off x="1764359" y="3414418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0" name="object 40"/>
          <p:cNvSpPr/>
          <p:nvPr/>
        </p:nvSpPr>
        <p:spPr>
          <a:xfrm>
            <a:off x="1827330" y="3449402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1" name="object 41"/>
          <p:cNvSpPr/>
          <p:nvPr/>
        </p:nvSpPr>
        <p:spPr>
          <a:xfrm>
            <a:off x="1764359" y="4757796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2" name="object 42"/>
          <p:cNvSpPr/>
          <p:nvPr/>
        </p:nvSpPr>
        <p:spPr>
          <a:xfrm>
            <a:off x="1827330" y="4792780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3" name="object 43"/>
          <p:cNvSpPr/>
          <p:nvPr/>
        </p:nvSpPr>
        <p:spPr>
          <a:xfrm>
            <a:off x="1764359" y="5429485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4" name="object 44"/>
          <p:cNvSpPr/>
          <p:nvPr/>
        </p:nvSpPr>
        <p:spPr>
          <a:xfrm>
            <a:off x="1827330" y="5464469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5" name="object 45"/>
          <p:cNvSpPr/>
          <p:nvPr/>
        </p:nvSpPr>
        <p:spPr>
          <a:xfrm>
            <a:off x="1764359" y="5765329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6" name="object 46"/>
          <p:cNvSpPr/>
          <p:nvPr/>
        </p:nvSpPr>
        <p:spPr>
          <a:xfrm>
            <a:off x="1827330" y="5800313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7" name="object 47"/>
          <p:cNvSpPr/>
          <p:nvPr/>
        </p:nvSpPr>
        <p:spPr>
          <a:xfrm>
            <a:off x="1764359" y="6101174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8" name="object 48"/>
          <p:cNvSpPr/>
          <p:nvPr/>
        </p:nvSpPr>
        <p:spPr>
          <a:xfrm>
            <a:off x="1827330" y="6136158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9" name="object 49"/>
          <p:cNvSpPr/>
          <p:nvPr/>
        </p:nvSpPr>
        <p:spPr>
          <a:xfrm>
            <a:off x="1764359" y="5093641"/>
            <a:ext cx="573734" cy="447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0" name="object 50"/>
          <p:cNvSpPr/>
          <p:nvPr/>
        </p:nvSpPr>
        <p:spPr>
          <a:xfrm>
            <a:off x="1827330" y="5128625"/>
            <a:ext cx="447793" cy="321851"/>
          </a:xfrm>
          <a:custGeom>
            <a:avLst/>
            <a:gdLst/>
            <a:ahLst/>
            <a:cxnLst/>
            <a:rect l="l" t="t" r="r" b="b"/>
            <a:pathLst>
              <a:path w="406400" h="292100">
                <a:moveTo>
                  <a:pt x="0" y="0"/>
                </a:moveTo>
                <a:lnTo>
                  <a:pt x="406400" y="0"/>
                </a:lnTo>
                <a:lnTo>
                  <a:pt x="4064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1" name="object 51"/>
          <p:cNvSpPr/>
          <p:nvPr/>
        </p:nvSpPr>
        <p:spPr>
          <a:xfrm>
            <a:off x="2226145" y="27427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2" name="object 52"/>
          <p:cNvSpPr/>
          <p:nvPr/>
        </p:nvSpPr>
        <p:spPr>
          <a:xfrm>
            <a:off x="2289116" y="27777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3" name="object 53"/>
          <p:cNvSpPr/>
          <p:nvPr/>
        </p:nvSpPr>
        <p:spPr>
          <a:xfrm>
            <a:off x="2226145" y="30785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4" name="object 54"/>
          <p:cNvSpPr/>
          <p:nvPr/>
        </p:nvSpPr>
        <p:spPr>
          <a:xfrm>
            <a:off x="2289116" y="31135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5" name="object 55"/>
          <p:cNvSpPr/>
          <p:nvPr/>
        </p:nvSpPr>
        <p:spPr>
          <a:xfrm>
            <a:off x="2226145" y="3414418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6" name="object 56"/>
          <p:cNvSpPr/>
          <p:nvPr/>
        </p:nvSpPr>
        <p:spPr>
          <a:xfrm>
            <a:off x="2289116" y="344940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7" name="object 57"/>
          <p:cNvSpPr/>
          <p:nvPr/>
        </p:nvSpPr>
        <p:spPr>
          <a:xfrm>
            <a:off x="2226145" y="3750263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8" name="object 58"/>
          <p:cNvSpPr/>
          <p:nvPr/>
        </p:nvSpPr>
        <p:spPr>
          <a:xfrm>
            <a:off x="2289116" y="378524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9" name="object 59"/>
          <p:cNvSpPr/>
          <p:nvPr/>
        </p:nvSpPr>
        <p:spPr>
          <a:xfrm>
            <a:off x="2226145" y="610117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0" name="object 60"/>
          <p:cNvSpPr/>
          <p:nvPr/>
        </p:nvSpPr>
        <p:spPr>
          <a:xfrm>
            <a:off x="2289116" y="613615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1" name="object 61"/>
          <p:cNvSpPr/>
          <p:nvPr/>
        </p:nvSpPr>
        <p:spPr>
          <a:xfrm>
            <a:off x="2226145" y="4421952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2" name="object 62"/>
          <p:cNvSpPr/>
          <p:nvPr/>
        </p:nvSpPr>
        <p:spPr>
          <a:xfrm>
            <a:off x="2289116" y="445693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3" name="object 63"/>
          <p:cNvSpPr/>
          <p:nvPr/>
        </p:nvSpPr>
        <p:spPr>
          <a:xfrm>
            <a:off x="2226145" y="4757796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4" name="object 64"/>
          <p:cNvSpPr/>
          <p:nvPr/>
        </p:nvSpPr>
        <p:spPr>
          <a:xfrm>
            <a:off x="2289116" y="479278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5" name="object 65"/>
          <p:cNvSpPr/>
          <p:nvPr/>
        </p:nvSpPr>
        <p:spPr>
          <a:xfrm>
            <a:off x="2226145" y="5429485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6" name="object 66"/>
          <p:cNvSpPr/>
          <p:nvPr/>
        </p:nvSpPr>
        <p:spPr>
          <a:xfrm>
            <a:off x="2289116" y="5464469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7" name="object 67"/>
          <p:cNvSpPr/>
          <p:nvPr/>
        </p:nvSpPr>
        <p:spPr>
          <a:xfrm>
            <a:off x="2226145" y="576532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8" name="object 68"/>
          <p:cNvSpPr/>
          <p:nvPr/>
        </p:nvSpPr>
        <p:spPr>
          <a:xfrm>
            <a:off x="2289116" y="580031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9" name="object 69"/>
          <p:cNvSpPr/>
          <p:nvPr/>
        </p:nvSpPr>
        <p:spPr>
          <a:xfrm>
            <a:off x="2226145" y="4086107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0" name="object 70"/>
          <p:cNvSpPr/>
          <p:nvPr/>
        </p:nvSpPr>
        <p:spPr>
          <a:xfrm>
            <a:off x="2289116" y="412109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1" name="object 71"/>
          <p:cNvSpPr/>
          <p:nvPr/>
        </p:nvSpPr>
        <p:spPr>
          <a:xfrm>
            <a:off x="2226145" y="5093641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2" name="object 72"/>
          <p:cNvSpPr/>
          <p:nvPr/>
        </p:nvSpPr>
        <p:spPr>
          <a:xfrm>
            <a:off x="2289116" y="512862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344554" y="2770717"/>
          <a:ext cx="1399352" cy="3680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848">
                <a:tc>
                  <a:txBody>
                    <a:bodyPr/>
                    <a:lstStyle/>
                    <a:p>
                      <a:pPr marL="8890" algn="ctr">
                        <a:lnSpc>
                          <a:spcPts val="20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9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19050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88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8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92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75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marL="88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9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T w="28575">
                      <a:solidFill>
                        <a:srgbClr val="53548A"/>
                      </a:solidFill>
                      <a:prstDash val="solid"/>
                    </a:lnT>
                    <a:lnB w="28575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848">
                <a:tc>
                  <a:txBody>
                    <a:bodyPr/>
                    <a:lstStyle/>
                    <a:p>
                      <a:pPr marL="21590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3548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>
                    <a:lnL w="28575">
                      <a:solidFill>
                        <a:srgbClr val="53548A"/>
                      </a:solidFill>
                      <a:prstDash val="solid"/>
                    </a:lnL>
                    <a:lnR w="19050">
                      <a:solidFill>
                        <a:srgbClr val="53548A"/>
                      </a:solidFill>
                      <a:prstDash val="solid"/>
                    </a:lnR>
                    <a:lnT w="28575">
                      <a:solidFill>
                        <a:srgbClr val="53548A"/>
                      </a:solidFill>
                      <a:prstDash val="solid"/>
                    </a:lnT>
                    <a:lnB w="19050">
                      <a:solidFill>
                        <a:srgbClr val="5354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4" name="object 74"/>
          <p:cNvSpPr txBox="1"/>
          <p:nvPr/>
        </p:nvSpPr>
        <p:spPr>
          <a:xfrm>
            <a:off x="1827792" y="2377960"/>
            <a:ext cx="1390956" cy="31934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1873" b="1" spc="6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1873" b="1" spc="-2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75" b="1" spc="-8" baseline="1543" dirty="0">
                <a:solidFill>
                  <a:srgbClr val="FF0000"/>
                </a:solidFill>
                <a:latin typeface="Times New Roman"/>
                <a:cs typeface="Times New Roman"/>
              </a:rPr>
              <a:t>H-index</a:t>
            </a:r>
            <a:endParaRPr sz="2975" baseline="1543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50366" y="2350911"/>
            <a:ext cx="139935" cy="503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6" name="object 76"/>
          <p:cNvSpPr/>
          <p:nvPr/>
        </p:nvSpPr>
        <p:spPr>
          <a:xfrm>
            <a:off x="1820334" y="2392895"/>
            <a:ext cx="4898" cy="373627"/>
          </a:xfrm>
          <a:custGeom>
            <a:avLst/>
            <a:gdLst/>
            <a:ahLst/>
            <a:cxnLst/>
            <a:rect l="l" t="t" r="r" b="b"/>
            <a:pathLst>
              <a:path w="4444" h="339089">
                <a:moveTo>
                  <a:pt x="0" y="338667"/>
                </a:moveTo>
                <a:lnTo>
                  <a:pt x="4232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7" name="object 77"/>
          <p:cNvSpPr/>
          <p:nvPr/>
        </p:nvSpPr>
        <p:spPr>
          <a:xfrm>
            <a:off x="2226145" y="2378898"/>
            <a:ext cx="153929" cy="489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8" name="object 78"/>
          <p:cNvSpPr/>
          <p:nvPr/>
        </p:nvSpPr>
        <p:spPr>
          <a:xfrm>
            <a:off x="2296118" y="2420874"/>
            <a:ext cx="9795" cy="354736"/>
          </a:xfrm>
          <a:custGeom>
            <a:avLst/>
            <a:gdLst/>
            <a:ahLst/>
            <a:cxnLst/>
            <a:rect l="l" t="t" r="r" b="b"/>
            <a:pathLst>
              <a:path w="8889" h="321944">
                <a:moveTo>
                  <a:pt x="8466" y="321733"/>
                </a:moveTo>
                <a:lnTo>
                  <a:pt x="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9" name="object 79"/>
          <p:cNvSpPr txBox="1"/>
          <p:nvPr/>
        </p:nvSpPr>
        <p:spPr>
          <a:xfrm>
            <a:off x="1109462" y="2667165"/>
            <a:ext cx="16512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09462" y="2989016"/>
            <a:ext cx="181916" cy="738420"/>
          </a:xfrm>
          <a:prstGeom prst="rect">
            <a:avLst/>
          </a:prstGeom>
        </p:spPr>
        <p:txBody>
          <a:bodyPr vert="horz" wrap="square" lIns="0" tIns="45479" rIns="0" bIns="0" rtlCol="0">
            <a:spAutoFit/>
          </a:bodyPr>
          <a:lstStyle/>
          <a:p>
            <a:pPr marL="13994" marR="5598">
              <a:lnSpc>
                <a:spcPts val="2722"/>
              </a:lnSpc>
              <a:spcBef>
                <a:spcPts val="358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b  c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81476" y="3702686"/>
            <a:ext cx="223896" cy="2762950"/>
          </a:xfrm>
          <a:prstGeom prst="rect">
            <a:avLst/>
          </a:prstGeom>
        </p:spPr>
        <p:txBody>
          <a:bodyPr vert="horz" wrap="square" lIns="0" tIns="46877" rIns="0" bIns="0" rtlCol="0">
            <a:spAutoFit/>
          </a:bodyPr>
          <a:lstStyle/>
          <a:p>
            <a:pPr marL="13994" marR="5598" indent="9096" algn="just">
              <a:lnSpc>
                <a:spcPct val="91100"/>
              </a:lnSpc>
              <a:spcBef>
                <a:spcPts val="368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d  e  f  g  h  i  j  k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367154" y="2784710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3" name="object 83"/>
          <p:cNvSpPr/>
          <p:nvPr/>
        </p:nvSpPr>
        <p:spPr>
          <a:xfrm>
            <a:off x="4430125" y="2819694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4" name="object 84"/>
          <p:cNvSpPr txBox="1"/>
          <p:nvPr/>
        </p:nvSpPr>
        <p:spPr>
          <a:xfrm>
            <a:off x="4437121" y="2826691"/>
            <a:ext cx="447793" cy="2821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R="9096" algn="ctr">
              <a:lnSpc>
                <a:spcPts val="2187"/>
              </a:lnSpc>
            </a:pPr>
            <a:r>
              <a:rPr sz="1983" dirty="0">
                <a:latin typeface="Times New Roman"/>
                <a:cs typeface="Times New Roman"/>
              </a:rPr>
              <a:t>j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367154" y="3120554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6" name="object 86"/>
          <p:cNvSpPr/>
          <p:nvPr/>
        </p:nvSpPr>
        <p:spPr>
          <a:xfrm>
            <a:off x="4430125" y="315553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7" name="object 87"/>
          <p:cNvSpPr/>
          <p:nvPr/>
        </p:nvSpPr>
        <p:spPr>
          <a:xfrm>
            <a:off x="4430125" y="3155538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8" name="object 88"/>
          <p:cNvSpPr txBox="1"/>
          <p:nvPr/>
        </p:nvSpPr>
        <p:spPr>
          <a:xfrm>
            <a:off x="4437121" y="3131287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4898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a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367154" y="3456399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0" name="object 90"/>
          <p:cNvSpPr/>
          <p:nvPr/>
        </p:nvSpPr>
        <p:spPr>
          <a:xfrm>
            <a:off x="4430125" y="349138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1" name="object 91"/>
          <p:cNvSpPr/>
          <p:nvPr/>
        </p:nvSpPr>
        <p:spPr>
          <a:xfrm>
            <a:off x="4430125" y="3491383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2" name="object 92"/>
          <p:cNvSpPr txBox="1"/>
          <p:nvPr/>
        </p:nvSpPr>
        <p:spPr>
          <a:xfrm>
            <a:off x="4437121" y="3467131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8892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d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367154" y="3792243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4" name="object 94"/>
          <p:cNvSpPr/>
          <p:nvPr/>
        </p:nvSpPr>
        <p:spPr>
          <a:xfrm>
            <a:off x="4430125" y="382722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5" name="object 95"/>
          <p:cNvSpPr/>
          <p:nvPr/>
        </p:nvSpPr>
        <p:spPr>
          <a:xfrm>
            <a:off x="4430125" y="3827227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6" name="object 96"/>
          <p:cNvSpPr txBox="1"/>
          <p:nvPr/>
        </p:nvSpPr>
        <p:spPr>
          <a:xfrm>
            <a:off x="4437121" y="3774989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9796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g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367154" y="4463932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8" name="object 98"/>
          <p:cNvSpPr/>
          <p:nvPr/>
        </p:nvSpPr>
        <p:spPr>
          <a:xfrm>
            <a:off x="4430125" y="449891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9" name="object 99"/>
          <p:cNvSpPr/>
          <p:nvPr/>
        </p:nvSpPr>
        <p:spPr>
          <a:xfrm>
            <a:off x="4430125" y="4498916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0" name="object 100"/>
          <p:cNvSpPr txBox="1"/>
          <p:nvPr/>
        </p:nvSpPr>
        <p:spPr>
          <a:xfrm>
            <a:off x="4437121" y="4474664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R="27289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i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367154" y="4799777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2" name="object 102"/>
          <p:cNvSpPr/>
          <p:nvPr/>
        </p:nvSpPr>
        <p:spPr>
          <a:xfrm>
            <a:off x="4430125" y="483476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3" name="object 103"/>
          <p:cNvSpPr/>
          <p:nvPr/>
        </p:nvSpPr>
        <p:spPr>
          <a:xfrm>
            <a:off x="4430125" y="4834761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4" name="object 104"/>
          <p:cNvSpPr/>
          <p:nvPr/>
        </p:nvSpPr>
        <p:spPr>
          <a:xfrm>
            <a:off x="4367154" y="5471466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5" name="object 105"/>
          <p:cNvSpPr/>
          <p:nvPr/>
        </p:nvSpPr>
        <p:spPr>
          <a:xfrm>
            <a:off x="4430125" y="550645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6" name="object 106"/>
          <p:cNvSpPr/>
          <p:nvPr/>
        </p:nvSpPr>
        <p:spPr>
          <a:xfrm>
            <a:off x="4430125" y="5506450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7" name="object 107"/>
          <p:cNvSpPr txBox="1"/>
          <p:nvPr/>
        </p:nvSpPr>
        <p:spPr>
          <a:xfrm>
            <a:off x="4437121" y="5482198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R="13994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f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367154" y="4128088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9" name="object 109"/>
          <p:cNvSpPr/>
          <p:nvPr/>
        </p:nvSpPr>
        <p:spPr>
          <a:xfrm>
            <a:off x="4430125" y="416307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0" name="object 110"/>
          <p:cNvSpPr/>
          <p:nvPr/>
        </p:nvSpPr>
        <p:spPr>
          <a:xfrm>
            <a:off x="4430125" y="4163072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1" name="object 111"/>
          <p:cNvSpPr txBox="1"/>
          <p:nvPr/>
        </p:nvSpPr>
        <p:spPr>
          <a:xfrm>
            <a:off x="4437121" y="4087507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R="18192" algn="ctr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c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367154" y="5135621"/>
            <a:ext cx="587728" cy="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3" name="object 113"/>
          <p:cNvSpPr/>
          <p:nvPr/>
        </p:nvSpPr>
        <p:spPr>
          <a:xfrm>
            <a:off x="4430125" y="517060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4" name="object 114"/>
          <p:cNvSpPr/>
          <p:nvPr/>
        </p:nvSpPr>
        <p:spPr>
          <a:xfrm>
            <a:off x="4430125" y="5170605"/>
            <a:ext cx="461786" cy="321851"/>
          </a:xfrm>
          <a:custGeom>
            <a:avLst/>
            <a:gdLst/>
            <a:ahLst/>
            <a:cxnLst/>
            <a:rect l="l" t="t" r="r" b="b"/>
            <a:pathLst>
              <a:path w="419100" h="292100">
                <a:moveTo>
                  <a:pt x="0" y="0"/>
                </a:moveTo>
                <a:lnTo>
                  <a:pt x="419100" y="0"/>
                </a:lnTo>
                <a:lnTo>
                  <a:pt x="419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5" name="object 115"/>
          <p:cNvSpPr txBox="1"/>
          <p:nvPr/>
        </p:nvSpPr>
        <p:spPr>
          <a:xfrm>
            <a:off x="4437121" y="5099699"/>
            <a:ext cx="447793" cy="31927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72828">
              <a:spcBef>
                <a:spcPts val="110"/>
              </a:spcBef>
            </a:pPr>
            <a:r>
              <a:rPr sz="1983" dirty="0">
                <a:latin typeface="Times New Roman"/>
                <a:cs typeface="Times New Roman"/>
              </a:rPr>
              <a:t>k</a:t>
            </a:r>
            <a:endParaRPr sz="1983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062095" y="2723139"/>
            <a:ext cx="822819" cy="313036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41982">
              <a:lnSpc>
                <a:spcPts val="2722"/>
              </a:lnSpc>
              <a:spcBef>
                <a:spcPts val="110"/>
              </a:spcBef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24">
              <a:latin typeface="Times New Roman"/>
              <a:cs typeface="Times New Roman"/>
            </a:endParaRPr>
          </a:p>
          <a:p>
            <a:pPr marL="41982">
              <a:lnSpc>
                <a:spcPts val="2628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  <a:p>
            <a:pPr marL="41982">
              <a:lnSpc>
                <a:spcPts val="2810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  <a:p>
            <a:pPr marL="23090">
              <a:lnSpc>
                <a:spcPts val="2700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  <a:p>
            <a:pPr marL="13994">
              <a:lnSpc>
                <a:spcPts val="2534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24">
              <a:latin typeface="Times New Roman"/>
              <a:cs typeface="Times New Roman"/>
            </a:endParaRPr>
          </a:p>
          <a:p>
            <a:pPr marL="23090">
              <a:lnSpc>
                <a:spcPts val="2672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24">
              <a:latin typeface="Times New Roman"/>
              <a:cs typeface="Times New Roman"/>
            </a:endParaRPr>
          </a:p>
          <a:p>
            <a:pPr marL="23090">
              <a:lnSpc>
                <a:spcPts val="2771"/>
              </a:lnSpc>
              <a:tabLst>
                <a:tab pos="545071" algn="l"/>
              </a:tabLst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7	</a:t>
            </a:r>
            <a:r>
              <a:rPr sz="1983" dirty="0">
                <a:latin typeface="Times New Roman"/>
                <a:cs typeface="Times New Roman"/>
              </a:rPr>
              <a:t>b</a:t>
            </a:r>
            <a:endParaRPr sz="1983">
              <a:latin typeface="Times New Roman"/>
              <a:cs typeface="Times New Roman"/>
            </a:endParaRPr>
          </a:p>
          <a:p>
            <a:pPr marL="27988">
              <a:lnSpc>
                <a:spcPts val="2711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  <a:p>
            <a:pPr marL="74169">
              <a:lnSpc>
                <a:spcPts val="2777"/>
              </a:lnSpc>
            </a:pPr>
            <a:r>
              <a:rPr sz="2424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034108" y="1764583"/>
            <a:ext cx="1551881" cy="945136"/>
          </a:xfrm>
          <a:prstGeom prst="rect">
            <a:avLst/>
          </a:prstGeom>
        </p:spPr>
        <p:txBody>
          <a:bodyPr vert="horz" wrap="square" lIns="0" tIns="153929" rIns="0" bIns="0" rtlCol="0">
            <a:spAutoFit/>
          </a:bodyPr>
          <a:lstStyle/>
          <a:p>
            <a:pPr marL="13994">
              <a:spcBef>
                <a:spcPts val="1212"/>
              </a:spcBef>
            </a:pPr>
            <a:r>
              <a:rPr sz="220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</a:t>
            </a:r>
            <a:r>
              <a:rPr sz="2204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Storage</a:t>
            </a:r>
            <a:endParaRPr sz="2204">
              <a:latin typeface="Times New Roman"/>
              <a:cs typeface="Times New Roman"/>
            </a:endParaRPr>
          </a:p>
          <a:p>
            <a:pPr marL="293877">
              <a:spcBef>
                <a:spcPts val="1047"/>
              </a:spcBef>
            </a:pPr>
            <a:r>
              <a:rPr sz="2094" b="1" spc="22" dirty="0">
                <a:solidFill>
                  <a:srgbClr val="FF0000"/>
                </a:solidFill>
                <a:latin typeface="Times New Roman"/>
                <a:cs typeface="Times New Roman"/>
              </a:rPr>
              <a:t>handle</a:t>
            </a:r>
            <a:endParaRPr sz="2094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28839" y="1749190"/>
            <a:ext cx="2910652" cy="5023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9" name="object 119"/>
          <p:cNvSpPr/>
          <p:nvPr/>
        </p:nvSpPr>
        <p:spPr>
          <a:xfrm>
            <a:off x="791810" y="1784174"/>
            <a:ext cx="2784710" cy="4897731"/>
          </a:xfrm>
          <a:custGeom>
            <a:avLst/>
            <a:gdLst/>
            <a:ahLst/>
            <a:cxnLst/>
            <a:rect l="l" t="t" r="r" b="b"/>
            <a:pathLst>
              <a:path w="2527300" h="4445000">
                <a:moveTo>
                  <a:pt x="0" y="0"/>
                </a:moveTo>
                <a:lnTo>
                  <a:pt x="2527301" y="0"/>
                </a:lnTo>
                <a:lnTo>
                  <a:pt x="2527301" y="4445002"/>
                </a:lnTo>
                <a:lnTo>
                  <a:pt x="0" y="44450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0" name="object 120"/>
          <p:cNvSpPr/>
          <p:nvPr/>
        </p:nvSpPr>
        <p:spPr>
          <a:xfrm>
            <a:off x="3751439" y="1763183"/>
            <a:ext cx="2015067" cy="5009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1" name="object 121"/>
          <p:cNvSpPr/>
          <p:nvPr/>
        </p:nvSpPr>
        <p:spPr>
          <a:xfrm>
            <a:off x="3814410" y="1798167"/>
            <a:ext cx="1889125" cy="4883738"/>
          </a:xfrm>
          <a:custGeom>
            <a:avLst/>
            <a:gdLst/>
            <a:ahLst/>
            <a:cxnLst/>
            <a:rect l="l" t="t" r="r" b="b"/>
            <a:pathLst>
              <a:path w="1714500" h="4432300">
                <a:moveTo>
                  <a:pt x="0" y="0"/>
                </a:moveTo>
                <a:lnTo>
                  <a:pt x="1714500" y="0"/>
                </a:lnTo>
                <a:lnTo>
                  <a:pt x="1714500" y="4432302"/>
                </a:lnTo>
                <a:lnTo>
                  <a:pt x="0" y="44323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2" name="object 122"/>
          <p:cNvSpPr/>
          <p:nvPr/>
        </p:nvSpPr>
        <p:spPr>
          <a:xfrm>
            <a:off x="8089430" y="2518833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3" name="object 123"/>
          <p:cNvSpPr/>
          <p:nvPr/>
        </p:nvSpPr>
        <p:spPr>
          <a:xfrm>
            <a:off x="8152401" y="2553817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4" name="object 124"/>
          <p:cNvSpPr/>
          <p:nvPr/>
        </p:nvSpPr>
        <p:spPr>
          <a:xfrm>
            <a:off x="8152401" y="2553817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5" name="object 125"/>
          <p:cNvSpPr/>
          <p:nvPr/>
        </p:nvSpPr>
        <p:spPr>
          <a:xfrm>
            <a:off x="7025922" y="3176529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6" name="object 126"/>
          <p:cNvSpPr/>
          <p:nvPr/>
        </p:nvSpPr>
        <p:spPr>
          <a:xfrm>
            <a:off x="7088893" y="3211513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7" name="object 127"/>
          <p:cNvSpPr/>
          <p:nvPr/>
        </p:nvSpPr>
        <p:spPr>
          <a:xfrm>
            <a:off x="7088893" y="3211513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8" name="object 128"/>
          <p:cNvSpPr/>
          <p:nvPr/>
        </p:nvSpPr>
        <p:spPr>
          <a:xfrm>
            <a:off x="9082970" y="3176529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9" name="object 129"/>
          <p:cNvSpPr/>
          <p:nvPr/>
        </p:nvSpPr>
        <p:spPr>
          <a:xfrm>
            <a:off x="9145940" y="3211513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0" name="object 130"/>
          <p:cNvSpPr/>
          <p:nvPr/>
        </p:nvSpPr>
        <p:spPr>
          <a:xfrm>
            <a:off x="9145940" y="3211513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1" name="object 131"/>
          <p:cNvSpPr/>
          <p:nvPr/>
        </p:nvSpPr>
        <p:spPr>
          <a:xfrm>
            <a:off x="6270272" y="4156075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2" name="object 132"/>
          <p:cNvSpPr/>
          <p:nvPr/>
        </p:nvSpPr>
        <p:spPr>
          <a:xfrm>
            <a:off x="6333243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10" y="5869"/>
                </a:lnTo>
                <a:lnTo>
                  <a:pt x="113840" y="22589"/>
                </a:lnTo>
                <a:lnTo>
                  <a:pt x="76111" y="48825"/>
                </a:lnTo>
                <a:lnTo>
                  <a:pt x="44642" y="83243"/>
                </a:lnTo>
                <a:lnTo>
                  <a:pt x="20654" y="124509"/>
                </a:lnTo>
                <a:lnTo>
                  <a:pt x="5367" y="171290"/>
                </a:lnTo>
                <a:lnTo>
                  <a:pt x="0" y="222250"/>
                </a:lnTo>
                <a:lnTo>
                  <a:pt x="5367" y="273209"/>
                </a:lnTo>
                <a:lnTo>
                  <a:pt x="20654" y="319990"/>
                </a:lnTo>
                <a:lnTo>
                  <a:pt x="44642" y="361256"/>
                </a:lnTo>
                <a:lnTo>
                  <a:pt x="76111" y="395674"/>
                </a:lnTo>
                <a:lnTo>
                  <a:pt x="113840" y="421910"/>
                </a:lnTo>
                <a:lnTo>
                  <a:pt x="156610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3" name="object 133"/>
          <p:cNvSpPr/>
          <p:nvPr/>
        </p:nvSpPr>
        <p:spPr>
          <a:xfrm>
            <a:off x="6333243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4" name="object 134"/>
          <p:cNvSpPr/>
          <p:nvPr/>
        </p:nvSpPr>
        <p:spPr>
          <a:xfrm>
            <a:off x="5808486" y="5219582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5" name="object 135"/>
          <p:cNvSpPr/>
          <p:nvPr/>
        </p:nvSpPr>
        <p:spPr>
          <a:xfrm>
            <a:off x="5871457" y="5254566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6" name="object 136"/>
          <p:cNvSpPr/>
          <p:nvPr/>
        </p:nvSpPr>
        <p:spPr>
          <a:xfrm>
            <a:off x="5871457" y="5254566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7" name="object 137"/>
          <p:cNvSpPr txBox="1"/>
          <p:nvPr/>
        </p:nvSpPr>
        <p:spPr>
          <a:xfrm>
            <a:off x="6027330" y="5263718"/>
            <a:ext cx="181916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7641637" y="4156075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9" name="object 139"/>
          <p:cNvSpPr/>
          <p:nvPr/>
        </p:nvSpPr>
        <p:spPr>
          <a:xfrm>
            <a:off x="7704608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0" name="object 140"/>
          <p:cNvSpPr/>
          <p:nvPr/>
        </p:nvSpPr>
        <p:spPr>
          <a:xfrm>
            <a:off x="7704608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1" name="object 141"/>
          <p:cNvSpPr/>
          <p:nvPr/>
        </p:nvSpPr>
        <p:spPr>
          <a:xfrm>
            <a:off x="6648097" y="5219582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2" name="object 142"/>
          <p:cNvSpPr/>
          <p:nvPr/>
        </p:nvSpPr>
        <p:spPr>
          <a:xfrm>
            <a:off x="6711068" y="5254566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3" name="object 143"/>
          <p:cNvSpPr/>
          <p:nvPr/>
        </p:nvSpPr>
        <p:spPr>
          <a:xfrm>
            <a:off x="6711068" y="5254566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4" name="object 144"/>
          <p:cNvSpPr/>
          <p:nvPr/>
        </p:nvSpPr>
        <p:spPr>
          <a:xfrm>
            <a:off x="8551216" y="4156075"/>
            <a:ext cx="573734" cy="61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5" name="object 145"/>
          <p:cNvSpPr/>
          <p:nvPr/>
        </p:nvSpPr>
        <p:spPr>
          <a:xfrm>
            <a:off x="8614186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203200" y="0"/>
                </a:moveTo>
                <a:lnTo>
                  <a:pt x="156606" y="5869"/>
                </a:lnTo>
                <a:lnTo>
                  <a:pt x="113835" y="22589"/>
                </a:lnTo>
                <a:lnTo>
                  <a:pt x="76106" y="48825"/>
                </a:lnTo>
                <a:lnTo>
                  <a:pt x="44638" y="83243"/>
                </a:lnTo>
                <a:lnTo>
                  <a:pt x="20652" y="124509"/>
                </a:lnTo>
                <a:lnTo>
                  <a:pt x="5366" y="171290"/>
                </a:lnTo>
                <a:lnTo>
                  <a:pt x="0" y="222250"/>
                </a:lnTo>
                <a:lnTo>
                  <a:pt x="5366" y="273209"/>
                </a:lnTo>
                <a:lnTo>
                  <a:pt x="20652" y="319990"/>
                </a:lnTo>
                <a:lnTo>
                  <a:pt x="44638" y="361256"/>
                </a:lnTo>
                <a:lnTo>
                  <a:pt x="76106" y="395674"/>
                </a:lnTo>
                <a:lnTo>
                  <a:pt x="113835" y="421910"/>
                </a:lnTo>
                <a:lnTo>
                  <a:pt x="156606" y="438630"/>
                </a:lnTo>
                <a:lnTo>
                  <a:pt x="203200" y="444500"/>
                </a:lnTo>
                <a:lnTo>
                  <a:pt x="249789" y="438630"/>
                </a:lnTo>
                <a:lnTo>
                  <a:pt x="292559" y="421910"/>
                </a:lnTo>
                <a:lnTo>
                  <a:pt x="330288" y="395674"/>
                </a:lnTo>
                <a:lnTo>
                  <a:pt x="361757" y="361256"/>
                </a:lnTo>
                <a:lnTo>
                  <a:pt x="385745" y="319990"/>
                </a:lnTo>
                <a:lnTo>
                  <a:pt x="401032" y="273209"/>
                </a:lnTo>
                <a:lnTo>
                  <a:pt x="406400" y="222250"/>
                </a:lnTo>
                <a:lnTo>
                  <a:pt x="401032" y="171290"/>
                </a:lnTo>
                <a:lnTo>
                  <a:pt x="385745" y="124509"/>
                </a:lnTo>
                <a:lnTo>
                  <a:pt x="361757" y="83243"/>
                </a:lnTo>
                <a:lnTo>
                  <a:pt x="330288" y="48825"/>
                </a:lnTo>
                <a:lnTo>
                  <a:pt x="292559" y="22589"/>
                </a:lnTo>
                <a:lnTo>
                  <a:pt x="249789" y="5869"/>
                </a:lnTo>
                <a:lnTo>
                  <a:pt x="2032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6" name="object 146"/>
          <p:cNvSpPr/>
          <p:nvPr/>
        </p:nvSpPr>
        <p:spPr>
          <a:xfrm>
            <a:off x="8614186" y="4191059"/>
            <a:ext cx="447793" cy="489773"/>
          </a:xfrm>
          <a:custGeom>
            <a:avLst/>
            <a:gdLst/>
            <a:ahLst/>
            <a:cxnLst/>
            <a:rect l="l" t="t" r="r" b="b"/>
            <a:pathLst>
              <a:path w="406400" h="444500">
                <a:moveTo>
                  <a:pt x="0" y="222250"/>
                </a:moveTo>
                <a:lnTo>
                  <a:pt x="5366" y="171290"/>
                </a:lnTo>
                <a:lnTo>
                  <a:pt x="20653" y="124510"/>
                </a:lnTo>
                <a:lnTo>
                  <a:pt x="44640" y="83244"/>
                </a:lnTo>
                <a:lnTo>
                  <a:pt x="76108" y="48825"/>
                </a:lnTo>
                <a:lnTo>
                  <a:pt x="113837" y="22589"/>
                </a:lnTo>
                <a:lnTo>
                  <a:pt x="156608" y="5869"/>
                </a:lnTo>
                <a:lnTo>
                  <a:pt x="203200" y="0"/>
                </a:lnTo>
                <a:lnTo>
                  <a:pt x="249791" y="5869"/>
                </a:lnTo>
                <a:lnTo>
                  <a:pt x="292562" y="22589"/>
                </a:lnTo>
                <a:lnTo>
                  <a:pt x="330291" y="48825"/>
                </a:lnTo>
                <a:lnTo>
                  <a:pt x="361759" y="83244"/>
                </a:lnTo>
                <a:lnTo>
                  <a:pt x="385746" y="124510"/>
                </a:lnTo>
                <a:lnTo>
                  <a:pt x="401033" y="171290"/>
                </a:lnTo>
                <a:lnTo>
                  <a:pt x="406400" y="222250"/>
                </a:lnTo>
                <a:lnTo>
                  <a:pt x="401033" y="273209"/>
                </a:lnTo>
                <a:lnTo>
                  <a:pt x="385746" y="319989"/>
                </a:lnTo>
                <a:lnTo>
                  <a:pt x="361759" y="361256"/>
                </a:lnTo>
                <a:lnTo>
                  <a:pt x="330291" y="395674"/>
                </a:lnTo>
                <a:lnTo>
                  <a:pt x="292562" y="421910"/>
                </a:lnTo>
                <a:lnTo>
                  <a:pt x="249791" y="438630"/>
                </a:lnTo>
                <a:lnTo>
                  <a:pt x="203200" y="444500"/>
                </a:lnTo>
                <a:lnTo>
                  <a:pt x="156608" y="438630"/>
                </a:lnTo>
                <a:lnTo>
                  <a:pt x="113837" y="421910"/>
                </a:lnTo>
                <a:lnTo>
                  <a:pt x="76108" y="395674"/>
                </a:lnTo>
                <a:lnTo>
                  <a:pt x="44640" y="361256"/>
                </a:lnTo>
                <a:lnTo>
                  <a:pt x="20653" y="319989"/>
                </a:lnTo>
                <a:lnTo>
                  <a:pt x="5366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7" name="object 147"/>
          <p:cNvSpPr/>
          <p:nvPr/>
        </p:nvSpPr>
        <p:spPr>
          <a:xfrm>
            <a:off x="9684691" y="4156075"/>
            <a:ext cx="587728" cy="61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8" name="object 148"/>
          <p:cNvSpPr/>
          <p:nvPr/>
        </p:nvSpPr>
        <p:spPr>
          <a:xfrm>
            <a:off x="9747662" y="4191059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209550" y="0"/>
                </a:moveTo>
                <a:lnTo>
                  <a:pt x="161500" y="5869"/>
                </a:lnTo>
                <a:lnTo>
                  <a:pt x="117393" y="22589"/>
                </a:lnTo>
                <a:lnTo>
                  <a:pt x="78485" y="48825"/>
                </a:lnTo>
                <a:lnTo>
                  <a:pt x="46034" y="83243"/>
                </a:lnTo>
                <a:lnTo>
                  <a:pt x="21298" y="124509"/>
                </a:lnTo>
                <a:lnTo>
                  <a:pt x="5534" y="171290"/>
                </a:lnTo>
                <a:lnTo>
                  <a:pt x="0" y="222250"/>
                </a:lnTo>
                <a:lnTo>
                  <a:pt x="5534" y="273209"/>
                </a:lnTo>
                <a:lnTo>
                  <a:pt x="21298" y="319990"/>
                </a:lnTo>
                <a:lnTo>
                  <a:pt x="46034" y="361256"/>
                </a:lnTo>
                <a:lnTo>
                  <a:pt x="78485" y="395674"/>
                </a:lnTo>
                <a:lnTo>
                  <a:pt x="117393" y="421910"/>
                </a:lnTo>
                <a:lnTo>
                  <a:pt x="161500" y="438630"/>
                </a:lnTo>
                <a:lnTo>
                  <a:pt x="209550" y="444500"/>
                </a:lnTo>
                <a:lnTo>
                  <a:pt x="257599" y="438630"/>
                </a:lnTo>
                <a:lnTo>
                  <a:pt x="301706" y="421910"/>
                </a:lnTo>
                <a:lnTo>
                  <a:pt x="340614" y="395674"/>
                </a:lnTo>
                <a:lnTo>
                  <a:pt x="373065" y="361256"/>
                </a:lnTo>
                <a:lnTo>
                  <a:pt x="397801" y="319990"/>
                </a:lnTo>
                <a:lnTo>
                  <a:pt x="413565" y="273209"/>
                </a:lnTo>
                <a:lnTo>
                  <a:pt x="419100" y="222250"/>
                </a:lnTo>
                <a:lnTo>
                  <a:pt x="413565" y="171290"/>
                </a:lnTo>
                <a:lnTo>
                  <a:pt x="397801" y="124509"/>
                </a:lnTo>
                <a:lnTo>
                  <a:pt x="373065" y="83243"/>
                </a:lnTo>
                <a:lnTo>
                  <a:pt x="340614" y="48825"/>
                </a:lnTo>
                <a:lnTo>
                  <a:pt x="301706" y="22589"/>
                </a:lnTo>
                <a:lnTo>
                  <a:pt x="257599" y="5869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9" name="object 149"/>
          <p:cNvSpPr/>
          <p:nvPr/>
        </p:nvSpPr>
        <p:spPr>
          <a:xfrm>
            <a:off x="9747662" y="4191059"/>
            <a:ext cx="461786" cy="489773"/>
          </a:xfrm>
          <a:custGeom>
            <a:avLst/>
            <a:gdLst/>
            <a:ahLst/>
            <a:cxnLst/>
            <a:rect l="l" t="t" r="r" b="b"/>
            <a:pathLst>
              <a:path w="419100" h="444500">
                <a:moveTo>
                  <a:pt x="0" y="222250"/>
                </a:moveTo>
                <a:lnTo>
                  <a:pt x="5534" y="171290"/>
                </a:lnTo>
                <a:lnTo>
                  <a:pt x="21298" y="124510"/>
                </a:lnTo>
                <a:lnTo>
                  <a:pt x="46035" y="83244"/>
                </a:lnTo>
                <a:lnTo>
                  <a:pt x="78487" y="48825"/>
                </a:lnTo>
                <a:lnTo>
                  <a:pt x="117395" y="22589"/>
                </a:lnTo>
                <a:lnTo>
                  <a:pt x="161502" y="5869"/>
                </a:lnTo>
                <a:lnTo>
                  <a:pt x="209550" y="0"/>
                </a:lnTo>
                <a:lnTo>
                  <a:pt x="257597" y="5869"/>
                </a:lnTo>
                <a:lnTo>
                  <a:pt x="301704" y="22589"/>
                </a:lnTo>
                <a:lnTo>
                  <a:pt x="340612" y="48825"/>
                </a:lnTo>
                <a:lnTo>
                  <a:pt x="373064" y="83244"/>
                </a:lnTo>
                <a:lnTo>
                  <a:pt x="397801" y="124510"/>
                </a:lnTo>
                <a:lnTo>
                  <a:pt x="413565" y="171290"/>
                </a:lnTo>
                <a:lnTo>
                  <a:pt x="419100" y="222250"/>
                </a:lnTo>
                <a:lnTo>
                  <a:pt x="413565" y="273209"/>
                </a:lnTo>
                <a:lnTo>
                  <a:pt x="397801" y="319989"/>
                </a:lnTo>
                <a:lnTo>
                  <a:pt x="373064" y="361256"/>
                </a:lnTo>
                <a:lnTo>
                  <a:pt x="340612" y="395674"/>
                </a:lnTo>
                <a:lnTo>
                  <a:pt x="301704" y="421910"/>
                </a:lnTo>
                <a:lnTo>
                  <a:pt x="257597" y="438630"/>
                </a:lnTo>
                <a:lnTo>
                  <a:pt x="209550" y="444500"/>
                </a:lnTo>
                <a:lnTo>
                  <a:pt x="161502" y="438630"/>
                </a:lnTo>
                <a:lnTo>
                  <a:pt x="117395" y="421910"/>
                </a:lnTo>
                <a:lnTo>
                  <a:pt x="78487" y="395674"/>
                </a:lnTo>
                <a:lnTo>
                  <a:pt x="46035" y="361256"/>
                </a:lnTo>
                <a:lnTo>
                  <a:pt x="21298" y="319989"/>
                </a:lnTo>
                <a:lnTo>
                  <a:pt x="5534" y="273209"/>
                </a:lnTo>
                <a:lnTo>
                  <a:pt x="0" y="22225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0" name="object 150"/>
          <p:cNvSpPr/>
          <p:nvPr/>
        </p:nvSpPr>
        <p:spPr>
          <a:xfrm>
            <a:off x="7361766" y="2910652"/>
            <a:ext cx="853605" cy="587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1" name="object 151"/>
          <p:cNvSpPr/>
          <p:nvPr/>
        </p:nvSpPr>
        <p:spPr>
          <a:xfrm>
            <a:off x="7543625" y="2940304"/>
            <a:ext cx="615715" cy="343541"/>
          </a:xfrm>
          <a:custGeom>
            <a:avLst/>
            <a:gdLst/>
            <a:ahLst/>
            <a:cxnLst/>
            <a:rect l="l" t="t" r="r" b="b"/>
            <a:pathLst>
              <a:path w="558800" h="311785">
                <a:moveTo>
                  <a:pt x="69037" y="205828"/>
                </a:moveTo>
                <a:lnTo>
                  <a:pt x="61226" y="207695"/>
                </a:lnTo>
                <a:lnTo>
                  <a:pt x="0" y="307403"/>
                </a:lnTo>
                <a:lnTo>
                  <a:pt x="116928" y="311607"/>
                </a:lnTo>
                <a:lnTo>
                  <a:pt x="122809" y="306133"/>
                </a:lnTo>
                <a:lnTo>
                  <a:pt x="123317" y="292112"/>
                </a:lnTo>
                <a:lnTo>
                  <a:pt x="117843" y="286232"/>
                </a:lnTo>
                <a:lnTo>
                  <a:pt x="69621" y="284492"/>
                </a:lnTo>
                <a:lnTo>
                  <a:pt x="111391" y="262102"/>
                </a:lnTo>
                <a:lnTo>
                  <a:pt x="57619" y="262102"/>
                </a:lnTo>
                <a:lnTo>
                  <a:pt x="82867" y="220979"/>
                </a:lnTo>
                <a:lnTo>
                  <a:pt x="81000" y="213169"/>
                </a:lnTo>
                <a:lnTo>
                  <a:pt x="69037" y="205828"/>
                </a:lnTo>
                <a:close/>
              </a:path>
              <a:path w="558800" h="311785">
                <a:moveTo>
                  <a:pt x="546607" y="0"/>
                </a:moveTo>
                <a:lnTo>
                  <a:pt x="57619" y="262102"/>
                </a:lnTo>
                <a:lnTo>
                  <a:pt x="111391" y="262102"/>
                </a:lnTo>
                <a:lnTo>
                  <a:pt x="558609" y="22377"/>
                </a:lnTo>
                <a:lnTo>
                  <a:pt x="546607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2" name="object 152"/>
          <p:cNvSpPr/>
          <p:nvPr/>
        </p:nvSpPr>
        <p:spPr>
          <a:xfrm>
            <a:off x="8551216" y="2910652"/>
            <a:ext cx="839611" cy="5737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3" name="object 153"/>
          <p:cNvSpPr/>
          <p:nvPr/>
        </p:nvSpPr>
        <p:spPr>
          <a:xfrm>
            <a:off x="8600655" y="2940262"/>
            <a:ext cx="606619" cy="334445"/>
          </a:xfrm>
          <a:custGeom>
            <a:avLst/>
            <a:gdLst/>
            <a:ahLst/>
            <a:cxnLst/>
            <a:rect l="l" t="t" r="r" b="b"/>
            <a:pathLst>
              <a:path w="550545" h="303530">
                <a:moveTo>
                  <a:pt x="11861" y="0"/>
                </a:moveTo>
                <a:lnTo>
                  <a:pt x="0" y="22453"/>
                </a:lnTo>
                <a:lnTo>
                  <a:pt x="480402" y="275996"/>
                </a:lnTo>
                <a:lnTo>
                  <a:pt x="432193" y="278041"/>
                </a:lnTo>
                <a:lnTo>
                  <a:pt x="426745" y="283972"/>
                </a:lnTo>
                <a:lnTo>
                  <a:pt x="427342" y="297980"/>
                </a:lnTo>
                <a:lnTo>
                  <a:pt x="433273" y="303415"/>
                </a:lnTo>
                <a:lnTo>
                  <a:pt x="550163" y="298450"/>
                </a:lnTo>
                <a:lnTo>
                  <a:pt x="522180" y="253530"/>
                </a:lnTo>
                <a:lnTo>
                  <a:pt x="492251" y="253530"/>
                </a:lnTo>
                <a:lnTo>
                  <a:pt x="11861" y="0"/>
                </a:lnTo>
                <a:close/>
              </a:path>
              <a:path w="550545" h="303530">
                <a:moveTo>
                  <a:pt x="480466" y="197319"/>
                </a:moveTo>
                <a:lnTo>
                  <a:pt x="468566" y="204736"/>
                </a:lnTo>
                <a:lnTo>
                  <a:pt x="466737" y="212572"/>
                </a:lnTo>
                <a:lnTo>
                  <a:pt x="492251" y="253530"/>
                </a:lnTo>
                <a:lnTo>
                  <a:pt x="522180" y="253530"/>
                </a:lnTo>
                <a:lnTo>
                  <a:pt x="488302" y="199148"/>
                </a:lnTo>
                <a:lnTo>
                  <a:pt x="480466" y="19731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4" name="object 154"/>
          <p:cNvSpPr/>
          <p:nvPr/>
        </p:nvSpPr>
        <p:spPr>
          <a:xfrm>
            <a:off x="6522156" y="3666302"/>
            <a:ext cx="755650" cy="7976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5" name="object 155"/>
          <p:cNvSpPr/>
          <p:nvPr/>
        </p:nvSpPr>
        <p:spPr>
          <a:xfrm>
            <a:off x="6704029" y="3684829"/>
            <a:ext cx="524757" cy="570934"/>
          </a:xfrm>
          <a:custGeom>
            <a:avLst/>
            <a:gdLst/>
            <a:ahLst/>
            <a:cxnLst/>
            <a:rect l="l" t="t" r="r" b="b"/>
            <a:pathLst>
              <a:path w="476250" h="518160">
                <a:moveTo>
                  <a:pt x="31572" y="399275"/>
                </a:moveTo>
                <a:lnTo>
                  <a:pt x="24815" y="403631"/>
                </a:lnTo>
                <a:lnTo>
                  <a:pt x="0" y="517969"/>
                </a:lnTo>
                <a:lnTo>
                  <a:pt x="111747" y="483285"/>
                </a:lnTo>
                <a:lnTo>
                  <a:pt x="115481" y="476173"/>
                </a:lnTo>
                <a:lnTo>
                  <a:pt x="114599" y="473328"/>
                </a:lnTo>
                <a:lnTo>
                  <a:pt x="58127" y="473328"/>
                </a:lnTo>
                <a:lnTo>
                  <a:pt x="73850" y="456171"/>
                </a:lnTo>
                <a:lnTo>
                  <a:pt x="39395" y="456171"/>
                </a:lnTo>
                <a:lnTo>
                  <a:pt x="49631" y="409016"/>
                </a:lnTo>
                <a:lnTo>
                  <a:pt x="45288" y="402247"/>
                </a:lnTo>
                <a:lnTo>
                  <a:pt x="31572" y="399275"/>
                </a:lnTo>
                <a:close/>
              </a:path>
              <a:path w="476250" h="518160">
                <a:moveTo>
                  <a:pt x="104216" y="459028"/>
                </a:moveTo>
                <a:lnTo>
                  <a:pt x="58127" y="473328"/>
                </a:lnTo>
                <a:lnTo>
                  <a:pt x="114599" y="473328"/>
                </a:lnTo>
                <a:lnTo>
                  <a:pt x="111328" y="462775"/>
                </a:lnTo>
                <a:lnTo>
                  <a:pt x="104216" y="459028"/>
                </a:lnTo>
                <a:close/>
              </a:path>
              <a:path w="476250" h="518160">
                <a:moveTo>
                  <a:pt x="457403" y="0"/>
                </a:moveTo>
                <a:lnTo>
                  <a:pt x="39395" y="456171"/>
                </a:lnTo>
                <a:lnTo>
                  <a:pt x="73850" y="456171"/>
                </a:lnTo>
                <a:lnTo>
                  <a:pt x="476135" y="17170"/>
                </a:lnTo>
                <a:lnTo>
                  <a:pt x="457403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6" name="object 156"/>
          <p:cNvSpPr/>
          <p:nvPr/>
        </p:nvSpPr>
        <p:spPr>
          <a:xfrm>
            <a:off x="7389754" y="3666302"/>
            <a:ext cx="545747" cy="797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7" name="object 157"/>
          <p:cNvSpPr/>
          <p:nvPr/>
        </p:nvSpPr>
        <p:spPr>
          <a:xfrm>
            <a:off x="7447336" y="3687781"/>
            <a:ext cx="313455" cy="568137"/>
          </a:xfrm>
          <a:custGeom>
            <a:avLst/>
            <a:gdLst/>
            <a:ahLst/>
            <a:cxnLst/>
            <a:rect l="l" t="t" r="r" b="b"/>
            <a:pathLst>
              <a:path w="284479" h="515620">
                <a:moveTo>
                  <a:pt x="193408" y="431749"/>
                </a:moveTo>
                <a:lnTo>
                  <a:pt x="185572" y="433565"/>
                </a:lnTo>
                <a:lnTo>
                  <a:pt x="178130" y="445452"/>
                </a:lnTo>
                <a:lnTo>
                  <a:pt x="179946" y="453288"/>
                </a:lnTo>
                <a:lnTo>
                  <a:pt x="279171" y="515289"/>
                </a:lnTo>
                <a:lnTo>
                  <a:pt x="281715" y="457326"/>
                </a:lnTo>
                <a:lnTo>
                  <a:pt x="234327" y="457326"/>
                </a:lnTo>
                <a:lnTo>
                  <a:pt x="193408" y="431749"/>
                </a:lnTo>
                <a:close/>
              </a:path>
              <a:path w="284479" h="515620">
                <a:moveTo>
                  <a:pt x="22478" y="0"/>
                </a:moveTo>
                <a:lnTo>
                  <a:pt x="0" y="11823"/>
                </a:lnTo>
                <a:lnTo>
                  <a:pt x="234327" y="457326"/>
                </a:lnTo>
                <a:lnTo>
                  <a:pt x="281715" y="457326"/>
                </a:lnTo>
                <a:lnTo>
                  <a:pt x="282234" y="445503"/>
                </a:lnTo>
                <a:lnTo>
                  <a:pt x="256806" y="445503"/>
                </a:lnTo>
                <a:lnTo>
                  <a:pt x="22478" y="0"/>
                </a:lnTo>
                <a:close/>
              </a:path>
              <a:path w="284479" h="515620">
                <a:moveTo>
                  <a:pt x="264845" y="391858"/>
                </a:moveTo>
                <a:lnTo>
                  <a:pt x="258927" y="397294"/>
                </a:lnTo>
                <a:lnTo>
                  <a:pt x="256806" y="445503"/>
                </a:lnTo>
                <a:lnTo>
                  <a:pt x="282234" y="445503"/>
                </a:lnTo>
                <a:lnTo>
                  <a:pt x="284302" y="398398"/>
                </a:lnTo>
                <a:lnTo>
                  <a:pt x="278866" y="392480"/>
                </a:lnTo>
                <a:lnTo>
                  <a:pt x="264845" y="391858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8" name="object 158"/>
          <p:cNvSpPr/>
          <p:nvPr/>
        </p:nvSpPr>
        <p:spPr>
          <a:xfrm>
            <a:off x="8649170" y="3596334"/>
            <a:ext cx="615715" cy="7976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9" name="object 159"/>
          <p:cNvSpPr/>
          <p:nvPr/>
        </p:nvSpPr>
        <p:spPr>
          <a:xfrm>
            <a:off x="8831044" y="3616596"/>
            <a:ext cx="383422" cy="569536"/>
          </a:xfrm>
          <a:custGeom>
            <a:avLst/>
            <a:gdLst/>
            <a:ahLst/>
            <a:cxnLst/>
            <a:rect l="l" t="t" r="r" b="b"/>
            <a:pathLst>
              <a:path w="347979" h="516889">
                <a:moveTo>
                  <a:pt x="12598" y="394220"/>
                </a:moveTo>
                <a:lnTo>
                  <a:pt x="6604" y="399580"/>
                </a:lnTo>
                <a:lnTo>
                  <a:pt x="0" y="516394"/>
                </a:lnTo>
                <a:lnTo>
                  <a:pt x="104940" y="464642"/>
                </a:lnTo>
                <a:lnTo>
                  <a:pt x="105425" y="463207"/>
                </a:lnTo>
                <a:lnTo>
                  <a:pt x="50419" y="463207"/>
                </a:lnTo>
                <a:lnTo>
                  <a:pt x="59695" y="449186"/>
                </a:lnTo>
                <a:lnTo>
                  <a:pt x="29235" y="449186"/>
                </a:lnTo>
                <a:lnTo>
                  <a:pt x="31965" y="401015"/>
                </a:lnTo>
                <a:lnTo>
                  <a:pt x="26606" y="395020"/>
                </a:lnTo>
                <a:lnTo>
                  <a:pt x="12598" y="394220"/>
                </a:lnTo>
                <a:close/>
              </a:path>
              <a:path w="347979" h="516889">
                <a:moveTo>
                  <a:pt x="93700" y="441858"/>
                </a:moveTo>
                <a:lnTo>
                  <a:pt x="50419" y="463207"/>
                </a:lnTo>
                <a:lnTo>
                  <a:pt x="105425" y="463207"/>
                </a:lnTo>
                <a:lnTo>
                  <a:pt x="107518" y="457022"/>
                </a:lnTo>
                <a:lnTo>
                  <a:pt x="101320" y="444436"/>
                </a:lnTo>
                <a:lnTo>
                  <a:pt x="93700" y="441858"/>
                </a:lnTo>
                <a:close/>
              </a:path>
              <a:path w="347979" h="516889">
                <a:moveTo>
                  <a:pt x="326415" y="0"/>
                </a:moveTo>
                <a:lnTo>
                  <a:pt x="29235" y="449186"/>
                </a:lnTo>
                <a:lnTo>
                  <a:pt x="59695" y="449186"/>
                </a:lnTo>
                <a:lnTo>
                  <a:pt x="347599" y="14020"/>
                </a:lnTo>
                <a:lnTo>
                  <a:pt x="32641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0" name="object 160"/>
          <p:cNvSpPr/>
          <p:nvPr/>
        </p:nvSpPr>
        <p:spPr>
          <a:xfrm>
            <a:off x="9446801" y="3582341"/>
            <a:ext cx="559741" cy="811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1" name="object 161"/>
          <p:cNvSpPr/>
          <p:nvPr/>
        </p:nvSpPr>
        <p:spPr>
          <a:xfrm>
            <a:off x="9504426" y="3603750"/>
            <a:ext cx="321851" cy="577932"/>
          </a:xfrm>
          <a:custGeom>
            <a:avLst/>
            <a:gdLst/>
            <a:ahLst/>
            <a:cxnLst/>
            <a:rect l="l" t="t" r="r" b="b"/>
            <a:pathLst>
              <a:path w="292100" h="524510">
                <a:moveTo>
                  <a:pt x="201282" y="441274"/>
                </a:moveTo>
                <a:lnTo>
                  <a:pt x="193459" y="443128"/>
                </a:lnTo>
                <a:lnTo>
                  <a:pt x="186093" y="455066"/>
                </a:lnTo>
                <a:lnTo>
                  <a:pt x="187947" y="462889"/>
                </a:lnTo>
                <a:lnTo>
                  <a:pt x="287515" y="524344"/>
                </a:lnTo>
                <a:lnTo>
                  <a:pt x="289728" y="466623"/>
                </a:lnTo>
                <a:lnTo>
                  <a:pt x="242354" y="466623"/>
                </a:lnTo>
                <a:lnTo>
                  <a:pt x="201282" y="441274"/>
                </a:lnTo>
                <a:close/>
              </a:path>
              <a:path w="292100" h="524510">
                <a:moveTo>
                  <a:pt x="22402" y="0"/>
                </a:moveTo>
                <a:lnTo>
                  <a:pt x="0" y="11938"/>
                </a:lnTo>
                <a:lnTo>
                  <a:pt x="242354" y="466623"/>
                </a:lnTo>
                <a:lnTo>
                  <a:pt x="289728" y="466623"/>
                </a:lnTo>
                <a:lnTo>
                  <a:pt x="290186" y="454672"/>
                </a:lnTo>
                <a:lnTo>
                  <a:pt x="264769" y="454672"/>
                </a:lnTo>
                <a:lnTo>
                  <a:pt x="22402" y="0"/>
                </a:lnTo>
                <a:close/>
              </a:path>
              <a:path w="292100" h="524510">
                <a:moveTo>
                  <a:pt x="272516" y="400989"/>
                </a:moveTo>
                <a:lnTo>
                  <a:pt x="266611" y="406450"/>
                </a:lnTo>
                <a:lnTo>
                  <a:pt x="264769" y="454672"/>
                </a:lnTo>
                <a:lnTo>
                  <a:pt x="290186" y="454672"/>
                </a:lnTo>
                <a:lnTo>
                  <a:pt x="291998" y="407428"/>
                </a:lnTo>
                <a:lnTo>
                  <a:pt x="286537" y="401523"/>
                </a:lnTo>
                <a:lnTo>
                  <a:pt x="272516" y="40098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2" name="object 162"/>
          <p:cNvSpPr/>
          <p:nvPr/>
        </p:nvSpPr>
        <p:spPr>
          <a:xfrm>
            <a:off x="5906441" y="4645848"/>
            <a:ext cx="615715" cy="7976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3" name="object 163"/>
          <p:cNvSpPr/>
          <p:nvPr/>
        </p:nvSpPr>
        <p:spPr>
          <a:xfrm>
            <a:off x="6088315" y="4666110"/>
            <a:ext cx="383422" cy="569536"/>
          </a:xfrm>
          <a:custGeom>
            <a:avLst/>
            <a:gdLst/>
            <a:ahLst/>
            <a:cxnLst/>
            <a:rect l="l" t="t" r="r" b="b"/>
            <a:pathLst>
              <a:path w="347979" h="516889">
                <a:moveTo>
                  <a:pt x="12598" y="394220"/>
                </a:moveTo>
                <a:lnTo>
                  <a:pt x="6603" y="399580"/>
                </a:lnTo>
                <a:lnTo>
                  <a:pt x="0" y="516394"/>
                </a:lnTo>
                <a:lnTo>
                  <a:pt x="104940" y="464642"/>
                </a:lnTo>
                <a:lnTo>
                  <a:pt x="105425" y="463207"/>
                </a:lnTo>
                <a:lnTo>
                  <a:pt x="50418" y="463207"/>
                </a:lnTo>
                <a:lnTo>
                  <a:pt x="59695" y="449186"/>
                </a:lnTo>
                <a:lnTo>
                  <a:pt x="29235" y="449186"/>
                </a:lnTo>
                <a:lnTo>
                  <a:pt x="31965" y="401015"/>
                </a:lnTo>
                <a:lnTo>
                  <a:pt x="26606" y="395020"/>
                </a:lnTo>
                <a:lnTo>
                  <a:pt x="12598" y="394220"/>
                </a:lnTo>
                <a:close/>
              </a:path>
              <a:path w="347979" h="516889">
                <a:moveTo>
                  <a:pt x="93700" y="441858"/>
                </a:moveTo>
                <a:lnTo>
                  <a:pt x="50418" y="463207"/>
                </a:lnTo>
                <a:lnTo>
                  <a:pt x="105425" y="463207"/>
                </a:lnTo>
                <a:lnTo>
                  <a:pt x="107518" y="457022"/>
                </a:lnTo>
                <a:lnTo>
                  <a:pt x="101320" y="444436"/>
                </a:lnTo>
                <a:lnTo>
                  <a:pt x="93700" y="441858"/>
                </a:lnTo>
                <a:close/>
              </a:path>
              <a:path w="347979" h="516889">
                <a:moveTo>
                  <a:pt x="326415" y="0"/>
                </a:moveTo>
                <a:lnTo>
                  <a:pt x="29235" y="449186"/>
                </a:lnTo>
                <a:lnTo>
                  <a:pt x="59695" y="449186"/>
                </a:lnTo>
                <a:lnTo>
                  <a:pt x="347599" y="14020"/>
                </a:lnTo>
                <a:lnTo>
                  <a:pt x="326415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4" name="object 164"/>
          <p:cNvSpPr/>
          <p:nvPr/>
        </p:nvSpPr>
        <p:spPr>
          <a:xfrm>
            <a:off x="6550142" y="4645848"/>
            <a:ext cx="559741" cy="811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5" name="object 165"/>
          <p:cNvSpPr/>
          <p:nvPr/>
        </p:nvSpPr>
        <p:spPr>
          <a:xfrm>
            <a:off x="6607753" y="4667257"/>
            <a:ext cx="321851" cy="577932"/>
          </a:xfrm>
          <a:custGeom>
            <a:avLst/>
            <a:gdLst/>
            <a:ahLst/>
            <a:cxnLst/>
            <a:rect l="l" t="t" r="r" b="b"/>
            <a:pathLst>
              <a:path w="292100" h="524510">
                <a:moveTo>
                  <a:pt x="201294" y="441274"/>
                </a:moveTo>
                <a:lnTo>
                  <a:pt x="193471" y="443128"/>
                </a:lnTo>
                <a:lnTo>
                  <a:pt x="186105" y="455066"/>
                </a:lnTo>
                <a:lnTo>
                  <a:pt x="187959" y="462889"/>
                </a:lnTo>
                <a:lnTo>
                  <a:pt x="287527" y="524344"/>
                </a:lnTo>
                <a:lnTo>
                  <a:pt x="289741" y="466623"/>
                </a:lnTo>
                <a:lnTo>
                  <a:pt x="242366" y="466623"/>
                </a:lnTo>
                <a:lnTo>
                  <a:pt x="201294" y="441274"/>
                </a:lnTo>
                <a:close/>
              </a:path>
              <a:path w="292100" h="524510">
                <a:moveTo>
                  <a:pt x="22415" y="0"/>
                </a:moveTo>
                <a:lnTo>
                  <a:pt x="0" y="11938"/>
                </a:lnTo>
                <a:lnTo>
                  <a:pt x="242366" y="466623"/>
                </a:lnTo>
                <a:lnTo>
                  <a:pt x="289741" y="466623"/>
                </a:lnTo>
                <a:lnTo>
                  <a:pt x="290199" y="454672"/>
                </a:lnTo>
                <a:lnTo>
                  <a:pt x="264782" y="454672"/>
                </a:lnTo>
                <a:lnTo>
                  <a:pt x="22415" y="0"/>
                </a:lnTo>
                <a:close/>
              </a:path>
              <a:path w="292100" h="524510">
                <a:moveTo>
                  <a:pt x="272529" y="400989"/>
                </a:moveTo>
                <a:lnTo>
                  <a:pt x="266623" y="406450"/>
                </a:lnTo>
                <a:lnTo>
                  <a:pt x="264782" y="454672"/>
                </a:lnTo>
                <a:lnTo>
                  <a:pt x="290199" y="454672"/>
                </a:lnTo>
                <a:lnTo>
                  <a:pt x="292011" y="407428"/>
                </a:lnTo>
                <a:lnTo>
                  <a:pt x="286550" y="401523"/>
                </a:lnTo>
                <a:lnTo>
                  <a:pt x="272529" y="400989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6" name="object 166"/>
          <p:cNvSpPr txBox="1"/>
          <p:nvPr/>
        </p:nvSpPr>
        <p:spPr>
          <a:xfrm>
            <a:off x="8690997" y="3729625"/>
            <a:ext cx="258180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204">
              <a:latin typeface="Times New Roman"/>
              <a:cs typeface="Times New Roman"/>
            </a:endParaRPr>
          </a:p>
          <a:p>
            <a:pPr marL="89562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864479" y="4937376"/>
            <a:ext cx="320452" cy="71945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65830">
              <a:lnSpc>
                <a:spcPts val="2606"/>
              </a:lnSpc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204">
              <a:latin typeface="Times New Roman"/>
              <a:cs typeface="Times New Roman"/>
            </a:endParaRPr>
          </a:p>
          <a:p>
            <a:pPr marL="13994">
              <a:lnSpc>
                <a:spcPts val="2870"/>
              </a:lnSpc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6483952" y="3729625"/>
            <a:ext cx="181916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9223743" y="2750558"/>
            <a:ext cx="335844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R="6997" algn="ctr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9908685" y="3729625"/>
            <a:ext cx="181916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7168908" y="2750558"/>
            <a:ext cx="335844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R="6997" algn="ctr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4">
              <a:latin typeface="Times New Roman"/>
              <a:cs typeface="Times New Roman"/>
            </a:endParaRPr>
          </a:p>
          <a:p>
            <a:pPr algn="ctr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853848" y="3729625"/>
            <a:ext cx="181916" cy="869026"/>
          </a:xfrm>
          <a:prstGeom prst="rect">
            <a:avLst/>
          </a:prstGeom>
        </p:spPr>
        <p:txBody>
          <a:bodyPr vert="horz" wrap="square" lIns="0" tIns="79063" rIns="0" bIns="0" rtlCol="0">
            <a:spAutoFit/>
          </a:bodyPr>
          <a:lstStyle/>
          <a:p>
            <a:pPr marL="13994">
              <a:spcBef>
                <a:spcPts val="623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204">
              <a:latin typeface="Times New Roman"/>
              <a:cs typeface="Times New Roman"/>
            </a:endParaRPr>
          </a:p>
          <a:p>
            <a:pPr marL="13994">
              <a:spcBef>
                <a:spcPts val="567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8234374" y="2571337"/>
            <a:ext cx="335844" cy="387182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424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6133136" y="1778577"/>
            <a:ext cx="3736269" cy="73920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Abstract </a:t>
            </a: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</a:t>
            </a:r>
            <a:r>
              <a:rPr sz="2424" u="sng" spc="-2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Representation</a:t>
            </a:r>
            <a:endParaRPr sz="2424">
              <a:latin typeface="Times New Roman"/>
              <a:cs typeface="Times New Roman"/>
            </a:endParaRPr>
          </a:p>
          <a:p>
            <a:pPr marL="785770" algn="ctr">
              <a:spcBef>
                <a:spcPts val="121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5752512" y="1749190"/>
            <a:ext cx="4589874" cy="50376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6" name="object 176"/>
          <p:cNvSpPr/>
          <p:nvPr/>
        </p:nvSpPr>
        <p:spPr>
          <a:xfrm>
            <a:off x="5815483" y="1784174"/>
            <a:ext cx="4463932" cy="4911725"/>
          </a:xfrm>
          <a:custGeom>
            <a:avLst/>
            <a:gdLst/>
            <a:ahLst/>
            <a:cxnLst/>
            <a:rect l="l" t="t" r="r" b="b"/>
            <a:pathLst>
              <a:path w="4051300" h="4457700">
                <a:moveTo>
                  <a:pt x="0" y="0"/>
                </a:moveTo>
                <a:lnTo>
                  <a:pt x="4051302" y="0"/>
                </a:lnTo>
                <a:lnTo>
                  <a:pt x="4051302" y="4457702"/>
                </a:lnTo>
                <a:lnTo>
                  <a:pt x="0" y="44577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7" name="object 177"/>
          <p:cNvSpPr/>
          <p:nvPr/>
        </p:nvSpPr>
        <p:spPr>
          <a:xfrm>
            <a:off x="2687932" y="2882665"/>
            <a:ext cx="1497306" cy="5877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8" name="object 178"/>
          <p:cNvSpPr/>
          <p:nvPr/>
        </p:nvSpPr>
        <p:spPr>
          <a:xfrm>
            <a:off x="2740310" y="2911114"/>
            <a:ext cx="1258717" cy="381323"/>
          </a:xfrm>
          <a:custGeom>
            <a:avLst/>
            <a:gdLst/>
            <a:ahLst/>
            <a:cxnLst/>
            <a:rect l="l" t="t" r="r" b="b"/>
            <a:pathLst>
              <a:path w="1142364" h="346075">
                <a:moveTo>
                  <a:pt x="1037628" y="273659"/>
                </a:moveTo>
                <a:lnTo>
                  <a:pt x="1031113" y="298208"/>
                </a:lnTo>
                <a:lnTo>
                  <a:pt x="1069060" y="308279"/>
                </a:lnTo>
                <a:lnTo>
                  <a:pt x="1022540" y="321094"/>
                </a:lnTo>
                <a:lnTo>
                  <a:pt x="1018565" y="328079"/>
                </a:lnTo>
                <a:lnTo>
                  <a:pt x="1022286" y="341604"/>
                </a:lnTo>
                <a:lnTo>
                  <a:pt x="1029284" y="345579"/>
                </a:lnTo>
                <a:lnTo>
                  <a:pt x="1142085" y="314528"/>
                </a:lnTo>
                <a:lnTo>
                  <a:pt x="1111419" y="283730"/>
                </a:lnTo>
                <a:lnTo>
                  <a:pt x="1075575" y="283730"/>
                </a:lnTo>
                <a:lnTo>
                  <a:pt x="1037628" y="273659"/>
                </a:lnTo>
                <a:close/>
              </a:path>
              <a:path w="1142364" h="346075">
                <a:moveTo>
                  <a:pt x="1052258" y="232841"/>
                </a:moveTo>
                <a:lnTo>
                  <a:pt x="1048994" y="234073"/>
                </a:lnTo>
                <a:lnTo>
                  <a:pt x="1041539" y="241503"/>
                </a:lnTo>
                <a:lnTo>
                  <a:pt x="1041526" y="249542"/>
                </a:lnTo>
                <a:lnTo>
                  <a:pt x="1075575" y="283730"/>
                </a:lnTo>
                <a:lnTo>
                  <a:pt x="1111419" y="283730"/>
                </a:lnTo>
                <a:lnTo>
                  <a:pt x="1061999" y="234099"/>
                </a:lnTo>
                <a:lnTo>
                  <a:pt x="1058748" y="232854"/>
                </a:lnTo>
                <a:lnTo>
                  <a:pt x="1052258" y="232841"/>
                </a:lnTo>
                <a:close/>
              </a:path>
              <a:path w="1142364" h="346075">
                <a:moveTo>
                  <a:pt x="865771" y="228053"/>
                </a:moveTo>
                <a:lnTo>
                  <a:pt x="859256" y="252602"/>
                </a:lnTo>
                <a:lnTo>
                  <a:pt x="957453" y="278663"/>
                </a:lnTo>
                <a:lnTo>
                  <a:pt x="963980" y="254114"/>
                </a:lnTo>
                <a:lnTo>
                  <a:pt x="865771" y="228053"/>
                </a:lnTo>
                <a:close/>
              </a:path>
              <a:path w="1142364" h="346075">
                <a:moveTo>
                  <a:pt x="693928" y="182448"/>
                </a:moveTo>
                <a:lnTo>
                  <a:pt x="687412" y="206997"/>
                </a:lnTo>
                <a:lnTo>
                  <a:pt x="785609" y="233057"/>
                </a:lnTo>
                <a:lnTo>
                  <a:pt x="792124" y="208508"/>
                </a:lnTo>
                <a:lnTo>
                  <a:pt x="693928" y="182448"/>
                </a:lnTo>
                <a:close/>
              </a:path>
              <a:path w="1142364" h="346075">
                <a:moveTo>
                  <a:pt x="522071" y="136829"/>
                </a:moveTo>
                <a:lnTo>
                  <a:pt x="515556" y="161378"/>
                </a:lnTo>
                <a:lnTo>
                  <a:pt x="613752" y="187451"/>
                </a:lnTo>
                <a:lnTo>
                  <a:pt x="620268" y="162890"/>
                </a:lnTo>
                <a:lnTo>
                  <a:pt x="522071" y="136829"/>
                </a:lnTo>
                <a:close/>
              </a:path>
              <a:path w="1142364" h="346075">
                <a:moveTo>
                  <a:pt x="350227" y="91224"/>
                </a:moveTo>
                <a:lnTo>
                  <a:pt x="343712" y="115773"/>
                </a:lnTo>
                <a:lnTo>
                  <a:pt x="441909" y="141833"/>
                </a:lnTo>
                <a:lnTo>
                  <a:pt x="448424" y="117284"/>
                </a:lnTo>
                <a:lnTo>
                  <a:pt x="350227" y="91224"/>
                </a:lnTo>
                <a:close/>
              </a:path>
              <a:path w="1142364" h="346075">
                <a:moveTo>
                  <a:pt x="178371" y="45618"/>
                </a:moveTo>
                <a:lnTo>
                  <a:pt x="171856" y="70167"/>
                </a:lnTo>
                <a:lnTo>
                  <a:pt x="270052" y="96227"/>
                </a:lnTo>
                <a:lnTo>
                  <a:pt x="276567" y="71678"/>
                </a:lnTo>
                <a:lnTo>
                  <a:pt x="178371" y="45618"/>
                </a:lnTo>
                <a:close/>
              </a:path>
              <a:path w="1142364" h="346075">
                <a:moveTo>
                  <a:pt x="6515" y="0"/>
                </a:moveTo>
                <a:lnTo>
                  <a:pt x="0" y="24561"/>
                </a:lnTo>
                <a:lnTo>
                  <a:pt x="98209" y="50622"/>
                </a:lnTo>
                <a:lnTo>
                  <a:pt x="104724" y="26073"/>
                </a:lnTo>
                <a:lnTo>
                  <a:pt x="65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9" name="object 179"/>
          <p:cNvSpPr/>
          <p:nvPr/>
        </p:nvSpPr>
        <p:spPr>
          <a:xfrm>
            <a:off x="4828940" y="3274483"/>
            <a:ext cx="2434872" cy="3778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0" name="object 180"/>
          <p:cNvSpPr/>
          <p:nvPr/>
        </p:nvSpPr>
        <p:spPr>
          <a:xfrm>
            <a:off x="4884144" y="3302499"/>
            <a:ext cx="2198382" cy="193810"/>
          </a:xfrm>
          <a:custGeom>
            <a:avLst/>
            <a:gdLst/>
            <a:ahLst/>
            <a:cxnLst/>
            <a:rect l="l" t="t" r="r" b="b"/>
            <a:pathLst>
              <a:path w="1995170" h="175894">
                <a:moveTo>
                  <a:pt x="1896694" y="59029"/>
                </a:moveTo>
                <a:lnTo>
                  <a:pt x="1890318" y="60337"/>
                </a:lnTo>
                <a:lnTo>
                  <a:pt x="1887385" y="62204"/>
                </a:lnTo>
                <a:lnTo>
                  <a:pt x="1881593" y="70992"/>
                </a:lnTo>
                <a:lnTo>
                  <a:pt x="1883219" y="78866"/>
                </a:lnTo>
                <a:lnTo>
                  <a:pt x="1944547" y="119303"/>
                </a:lnTo>
                <a:lnTo>
                  <a:pt x="1879155" y="152780"/>
                </a:lnTo>
                <a:lnTo>
                  <a:pt x="1876691" y="160439"/>
                </a:lnTo>
                <a:lnTo>
                  <a:pt x="1883079" y="172923"/>
                </a:lnTo>
                <a:lnTo>
                  <a:pt x="1890737" y="175387"/>
                </a:lnTo>
                <a:lnTo>
                  <a:pt x="1994877" y="122059"/>
                </a:lnTo>
                <a:lnTo>
                  <a:pt x="1900123" y="59588"/>
                </a:lnTo>
                <a:lnTo>
                  <a:pt x="1896694" y="59029"/>
                </a:lnTo>
                <a:close/>
              </a:path>
              <a:path w="1995170" h="175894">
                <a:moveTo>
                  <a:pt x="1776730" y="97370"/>
                </a:moveTo>
                <a:lnTo>
                  <a:pt x="1775333" y="122732"/>
                </a:lnTo>
                <a:lnTo>
                  <a:pt x="1876780" y="128295"/>
                </a:lnTo>
                <a:lnTo>
                  <a:pt x="1878177" y="102946"/>
                </a:lnTo>
                <a:lnTo>
                  <a:pt x="1776730" y="97370"/>
                </a:lnTo>
                <a:close/>
              </a:path>
              <a:path w="1995170" h="175894">
                <a:moveTo>
                  <a:pt x="1599196" y="87642"/>
                </a:moveTo>
                <a:lnTo>
                  <a:pt x="1597799" y="112991"/>
                </a:lnTo>
                <a:lnTo>
                  <a:pt x="1699247" y="118567"/>
                </a:lnTo>
                <a:lnTo>
                  <a:pt x="1700644" y="93205"/>
                </a:lnTo>
                <a:lnTo>
                  <a:pt x="1599196" y="87642"/>
                </a:lnTo>
                <a:close/>
              </a:path>
              <a:path w="1995170" h="175894">
                <a:moveTo>
                  <a:pt x="1421663" y="77901"/>
                </a:moveTo>
                <a:lnTo>
                  <a:pt x="1420266" y="103263"/>
                </a:lnTo>
                <a:lnTo>
                  <a:pt x="1521714" y="108826"/>
                </a:lnTo>
                <a:lnTo>
                  <a:pt x="1523111" y="83464"/>
                </a:lnTo>
                <a:lnTo>
                  <a:pt x="1421663" y="77901"/>
                </a:lnTo>
                <a:close/>
              </a:path>
              <a:path w="1995170" h="175894">
                <a:moveTo>
                  <a:pt x="1244130" y="68160"/>
                </a:moveTo>
                <a:lnTo>
                  <a:pt x="1242733" y="93522"/>
                </a:lnTo>
                <a:lnTo>
                  <a:pt x="1344180" y="99085"/>
                </a:lnTo>
                <a:lnTo>
                  <a:pt x="1345577" y="73723"/>
                </a:lnTo>
                <a:lnTo>
                  <a:pt x="1244130" y="68160"/>
                </a:lnTo>
                <a:close/>
              </a:path>
              <a:path w="1995170" h="175894">
                <a:moveTo>
                  <a:pt x="1066596" y="58419"/>
                </a:moveTo>
                <a:lnTo>
                  <a:pt x="1065199" y="83781"/>
                </a:lnTo>
                <a:lnTo>
                  <a:pt x="1166647" y="89344"/>
                </a:lnTo>
                <a:lnTo>
                  <a:pt x="1168044" y="63982"/>
                </a:lnTo>
                <a:lnTo>
                  <a:pt x="1066596" y="58419"/>
                </a:lnTo>
                <a:close/>
              </a:path>
              <a:path w="1995170" h="175894">
                <a:moveTo>
                  <a:pt x="889063" y="48679"/>
                </a:moveTo>
                <a:lnTo>
                  <a:pt x="887666" y="74040"/>
                </a:lnTo>
                <a:lnTo>
                  <a:pt x="989114" y="79616"/>
                </a:lnTo>
                <a:lnTo>
                  <a:pt x="990511" y="54254"/>
                </a:lnTo>
                <a:lnTo>
                  <a:pt x="889063" y="48679"/>
                </a:lnTo>
                <a:close/>
              </a:path>
              <a:path w="1995170" h="175894">
                <a:moveTo>
                  <a:pt x="711530" y="38950"/>
                </a:moveTo>
                <a:lnTo>
                  <a:pt x="710133" y="64312"/>
                </a:lnTo>
                <a:lnTo>
                  <a:pt x="811580" y="69875"/>
                </a:lnTo>
                <a:lnTo>
                  <a:pt x="812977" y="44513"/>
                </a:lnTo>
                <a:lnTo>
                  <a:pt x="711530" y="38950"/>
                </a:lnTo>
                <a:close/>
              </a:path>
              <a:path w="1995170" h="175894">
                <a:moveTo>
                  <a:pt x="533996" y="29210"/>
                </a:moveTo>
                <a:lnTo>
                  <a:pt x="532599" y="54571"/>
                </a:lnTo>
                <a:lnTo>
                  <a:pt x="634047" y="60134"/>
                </a:lnTo>
                <a:lnTo>
                  <a:pt x="635444" y="34772"/>
                </a:lnTo>
                <a:lnTo>
                  <a:pt x="533996" y="29210"/>
                </a:lnTo>
                <a:close/>
              </a:path>
              <a:path w="1995170" h="175894">
                <a:moveTo>
                  <a:pt x="356463" y="19469"/>
                </a:moveTo>
                <a:lnTo>
                  <a:pt x="355066" y="44830"/>
                </a:lnTo>
                <a:lnTo>
                  <a:pt x="456514" y="50393"/>
                </a:lnTo>
                <a:lnTo>
                  <a:pt x="457911" y="25031"/>
                </a:lnTo>
                <a:lnTo>
                  <a:pt x="356463" y="19469"/>
                </a:lnTo>
                <a:close/>
              </a:path>
              <a:path w="1995170" h="175894">
                <a:moveTo>
                  <a:pt x="178930" y="9728"/>
                </a:moveTo>
                <a:lnTo>
                  <a:pt x="177533" y="35090"/>
                </a:lnTo>
                <a:lnTo>
                  <a:pt x="278980" y="40652"/>
                </a:lnTo>
                <a:lnTo>
                  <a:pt x="280377" y="15303"/>
                </a:lnTo>
                <a:lnTo>
                  <a:pt x="178930" y="9728"/>
                </a:lnTo>
                <a:close/>
              </a:path>
              <a:path w="1995170" h="175894">
                <a:moveTo>
                  <a:pt x="1397" y="0"/>
                </a:moveTo>
                <a:lnTo>
                  <a:pt x="0" y="25361"/>
                </a:lnTo>
                <a:lnTo>
                  <a:pt x="101447" y="30924"/>
                </a:lnTo>
                <a:lnTo>
                  <a:pt x="102844" y="5562"/>
                </a:lnTo>
                <a:lnTo>
                  <a:pt x="1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1" name="object 181"/>
          <p:cNvSpPr/>
          <p:nvPr/>
        </p:nvSpPr>
        <p:spPr>
          <a:xfrm>
            <a:off x="2687932" y="3540360"/>
            <a:ext cx="1469319" cy="9655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2" name="object 182"/>
          <p:cNvSpPr/>
          <p:nvPr/>
        </p:nvSpPr>
        <p:spPr>
          <a:xfrm>
            <a:off x="2750748" y="3556312"/>
            <a:ext cx="1220235" cy="732561"/>
          </a:xfrm>
          <a:custGeom>
            <a:avLst/>
            <a:gdLst/>
            <a:ahLst/>
            <a:cxnLst/>
            <a:rect l="l" t="t" r="r" b="b"/>
            <a:pathLst>
              <a:path w="1107439" h="664845">
                <a:moveTo>
                  <a:pt x="990409" y="638238"/>
                </a:moveTo>
                <a:lnTo>
                  <a:pt x="984669" y="643877"/>
                </a:lnTo>
                <a:lnTo>
                  <a:pt x="984567" y="657910"/>
                </a:lnTo>
                <a:lnTo>
                  <a:pt x="990206" y="663638"/>
                </a:lnTo>
                <a:lnTo>
                  <a:pt x="1107211" y="664552"/>
                </a:lnTo>
                <a:lnTo>
                  <a:pt x="1092914" y="638810"/>
                </a:lnTo>
                <a:lnTo>
                  <a:pt x="1063866" y="638810"/>
                </a:lnTo>
                <a:lnTo>
                  <a:pt x="990409" y="638238"/>
                </a:lnTo>
                <a:close/>
              </a:path>
              <a:path w="1107439" h="664845">
                <a:moveTo>
                  <a:pt x="1043076" y="561454"/>
                </a:moveTo>
                <a:lnTo>
                  <a:pt x="1039609" y="561746"/>
                </a:lnTo>
                <a:lnTo>
                  <a:pt x="1030414" y="566851"/>
                </a:lnTo>
                <a:lnTo>
                  <a:pt x="1028204" y="574586"/>
                </a:lnTo>
                <a:lnTo>
                  <a:pt x="1063866" y="638810"/>
                </a:lnTo>
                <a:lnTo>
                  <a:pt x="1092914" y="638810"/>
                </a:lnTo>
                <a:lnTo>
                  <a:pt x="1052106" y="565327"/>
                </a:lnTo>
                <a:lnTo>
                  <a:pt x="1049324" y="563232"/>
                </a:lnTo>
                <a:lnTo>
                  <a:pt x="1043076" y="561454"/>
                </a:lnTo>
                <a:close/>
              </a:path>
              <a:path w="1107439" h="664845">
                <a:moveTo>
                  <a:pt x="930236" y="544690"/>
                </a:moveTo>
                <a:lnTo>
                  <a:pt x="917270" y="566534"/>
                </a:lnTo>
                <a:lnTo>
                  <a:pt x="1004633" y="618401"/>
                </a:lnTo>
                <a:lnTo>
                  <a:pt x="1017600" y="596569"/>
                </a:lnTo>
                <a:lnTo>
                  <a:pt x="930236" y="544690"/>
                </a:lnTo>
                <a:close/>
              </a:path>
              <a:path w="1107439" h="664845">
                <a:moveTo>
                  <a:pt x="777367" y="453910"/>
                </a:moveTo>
                <a:lnTo>
                  <a:pt x="764387" y="475754"/>
                </a:lnTo>
                <a:lnTo>
                  <a:pt x="851750" y="527621"/>
                </a:lnTo>
                <a:lnTo>
                  <a:pt x="864717" y="505790"/>
                </a:lnTo>
                <a:lnTo>
                  <a:pt x="777367" y="453910"/>
                </a:lnTo>
                <a:close/>
              </a:path>
              <a:path w="1107439" h="664845">
                <a:moveTo>
                  <a:pt x="624484" y="363131"/>
                </a:moveTo>
                <a:lnTo>
                  <a:pt x="611517" y="384962"/>
                </a:lnTo>
                <a:lnTo>
                  <a:pt x="698868" y="436841"/>
                </a:lnTo>
                <a:lnTo>
                  <a:pt x="711847" y="414997"/>
                </a:lnTo>
                <a:lnTo>
                  <a:pt x="624484" y="363131"/>
                </a:lnTo>
                <a:close/>
              </a:path>
              <a:path w="1107439" h="664845">
                <a:moveTo>
                  <a:pt x="471601" y="272351"/>
                </a:moveTo>
                <a:lnTo>
                  <a:pt x="458635" y="294182"/>
                </a:lnTo>
                <a:lnTo>
                  <a:pt x="545998" y="346062"/>
                </a:lnTo>
                <a:lnTo>
                  <a:pt x="558965" y="324218"/>
                </a:lnTo>
                <a:lnTo>
                  <a:pt x="471601" y="272351"/>
                </a:lnTo>
                <a:close/>
              </a:path>
              <a:path w="1107439" h="664845">
                <a:moveTo>
                  <a:pt x="318731" y="181571"/>
                </a:moveTo>
                <a:lnTo>
                  <a:pt x="305765" y="203403"/>
                </a:lnTo>
                <a:lnTo>
                  <a:pt x="393115" y="255282"/>
                </a:lnTo>
                <a:lnTo>
                  <a:pt x="406082" y="233438"/>
                </a:lnTo>
                <a:lnTo>
                  <a:pt x="318731" y="181571"/>
                </a:lnTo>
                <a:close/>
              </a:path>
              <a:path w="1107439" h="664845">
                <a:moveTo>
                  <a:pt x="165849" y="90779"/>
                </a:moveTo>
                <a:lnTo>
                  <a:pt x="152882" y="112623"/>
                </a:lnTo>
                <a:lnTo>
                  <a:pt x="240245" y="164503"/>
                </a:lnTo>
                <a:lnTo>
                  <a:pt x="253212" y="142659"/>
                </a:lnTo>
                <a:lnTo>
                  <a:pt x="165849" y="90779"/>
                </a:lnTo>
                <a:close/>
              </a:path>
              <a:path w="1107439" h="664845">
                <a:moveTo>
                  <a:pt x="12979" y="0"/>
                </a:moveTo>
                <a:lnTo>
                  <a:pt x="0" y="21844"/>
                </a:lnTo>
                <a:lnTo>
                  <a:pt x="87363" y="73723"/>
                </a:lnTo>
                <a:lnTo>
                  <a:pt x="100330" y="51879"/>
                </a:lnTo>
                <a:lnTo>
                  <a:pt x="129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3" name="object 183"/>
          <p:cNvSpPr/>
          <p:nvPr/>
        </p:nvSpPr>
        <p:spPr>
          <a:xfrm>
            <a:off x="2659944" y="5163608"/>
            <a:ext cx="1511300" cy="12034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4" name="object 184"/>
          <p:cNvSpPr/>
          <p:nvPr/>
        </p:nvSpPr>
        <p:spPr>
          <a:xfrm>
            <a:off x="2721473" y="5317495"/>
            <a:ext cx="1263615" cy="961355"/>
          </a:xfrm>
          <a:custGeom>
            <a:avLst/>
            <a:gdLst/>
            <a:ahLst/>
            <a:cxnLst/>
            <a:rect l="l" t="t" r="r" b="b"/>
            <a:pathLst>
              <a:path w="1146810" h="872489">
                <a:moveTo>
                  <a:pt x="1073378" y="39395"/>
                </a:moveTo>
                <a:lnTo>
                  <a:pt x="992378" y="100710"/>
                </a:lnTo>
                <a:lnTo>
                  <a:pt x="1007706" y="120967"/>
                </a:lnTo>
                <a:lnTo>
                  <a:pt x="1088707" y="59651"/>
                </a:lnTo>
                <a:lnTo>
                  <a:pt x="1073378" y="39395"/>
                </a:lnTo>
                <a:close/>
              </a:path>
              <a:path w="1146810" h="872489">
                <a:moveTo>
                  <a:pt x="1133788" y="30429"/>
                </a:moveTo>
                <a:lnTo>
                  <a:pt x="1106271" y="30429"/>
                </a:lnTo>
                <a:lnTo>
                  <a:pt x="1078026" y="98234"/>
                </a:lnTo>
                <a:lnTo>
                  <a:pt x="1081087" y="105663"/>
                </a:lnTo>
                <a:lnTo>
                  <a:pt x="1090790" y="109715"/>
                </a:lnTo>
                <a:lnTo>
                  <a:pt x="1094270" y="109626"/>
                </a:lnTo>
                <a:lnTo>
                  <a:pt x="1100277" y="107149"/>
                </a:lnTo>
                <a:lnTo>
                  <a:pt x="1102817" y="104762"/>
                </a:lnTo>
                <a:lnTo>
                  <a:pt x="1133788" y="30429"/>
                </a:lnTo>
                <a:close/>
              </a:path>
              <a:path w="1146810" h="872489">
                <a:moveTo>
                  <a:pt x="1146467" y="0"/>
                </a:moveTo>
                <a:lnTo>
                  <a:pt x="1030312" y="13982"/>
                </a:lnTo>
                <a:lnTo>
                  <a:pt x="1025347" y="20319"/>
                </a:lnTo>
                <a:lnTo>
                  <a:pt x="1027023" y="34239"/>
                </a:lnTo>
                <a:lnTo>
                  <a:pt x="1033348" y="39204"/>
                </a:lnTo>
                <a:lnTo>
                  <a:pt x="1106271" y="30429"/>
                </a:lnTo>
                <a:lnTo>
                  <a:pt x="1133788" y="30429"/>
                </a:lnTo>
                <a:lnTo>
                  <a:pt x="1146467" y="0"/>
                </a:lnTo>
                <a:close/>
              </a:path>
              <a:path w="1146810" h="872489">
                <a:moveTo>
                  <a:pt x="931621" y="146697"/>
                </a:moveTo>
                <a:lnTo>
                  <a:pt x="850607" y="208013"/>
                </a:lnTo>
                <a:lnTo>
                  <a:pt x="865936" y="228269"/>
                </a:lnTo>
                <a:lnTo>
                  <a:pt x="946950" y="166954"/>
                </a:lnTo>
                <a:lnTo>
                  <a:pt x="931621" y="146697"/>
                </a:lnTo>
                <a:close/>
              </a:path>
              <a:path w="1146810" h="872489">
                <a:moveTo>
                  <a:pt x="789851" y="254000"/>
                </a:moveTo>
                <a:lnTo>
                  <a:pt x="708837" y="315328"/>
                </a:lnTo>
                <a:lnTo>
                  <a:pt x="724166" y="335572"/>
                </a:lnTo>
                <a:lnTo>
                  <a:pt x="805180" y="274256"/>
                </a:lnTo>
                <a:lnTo>
                  <a:pt x="789851" y="254000"/>
                </a:lnTo>
                <a:close/>
              </a:path>
              <a:path w="1146810" h="872489">
                <a:moveTo>
                  <a:pt x="648081" y="361314"/>
                </a:moveTo>
                <a:lnTo>
                  <a:pt x="567067" y="422630"/>
                </a:lnTo>
                <a:lnTo>
                  <a:pt x="582396" y="442887"/>
                </a:lnTo>
                <a:lnTo>
                  <a:pt x="663409" y="381558"/>
                </a:lnTo>
                <a:lnTo>
                  <a:pt x="648081" y="361314"/>
                </a:lnTo>
                <a:close/>
              </a:path>
              <a:path w="1146810" h="872489">
                <a:moveTo>
                  <a:pt x="506310" y="468617"/>
                </a:moveTo>
                <a:lnTo>
                  <a:pt x="425297" y="529932"/>
                </a:lnTo>
                <a:lnTo>
                  <a:pt x="440626" y="550189"/>
                </a:lnTo>
                <a:lnTo>
                  <a:pt x="521639" y="488873"/>
                </a:lnTo>
                <a:lnTo>
                  <a:pt x="506310" y="468617"/>
                </a:lnTo>
                <a:close/>
              </a:path>
              <a:path w="1146810" h="872489">
                <a:moveTo>
                  <a:pt x="364540" y="575919"/>
                </a:moveTo>
                <a:lnTo>
                  <a:pt x="283527" y="637235"/>
                </a:lnTo>
                <a:lnTo>
                  <a:pt x="298856" y="657491"/>
                </a:lnTo>
                <a:lnTo>
                  <a:pt x="379869" y="596176"/>
                </a:lnTo>
                <a:lnTo>
                  <a:pt x="364540" y="575919"/>
                </a:lnTo>
                <a:close/>
              </a:path>
              <a:path w="1146810" h="872489">
                <a:moveTo>
                  <a:pt x="222770" y="683221"/>
                </a:moveTo>
                <a:lnTo>
                  <a:pt x="141757" y="744550"/>
                </a:lnTo>
                <a:lnTo>
                  <a:pt x="157086" y="764797"/>
                </a:lnTo>
                <a:lnTo>
                  <a:pt x="238099" y="703478"/>
                </a:lnTo>
                <a:lnTo>
                  <a:pt x="222770" y="683221"/>
                </a:lnTo>
                <a:close/>
              </a:path>
              <a:path w="1146810" h="872489">
                <a:moveTo>
                  <a:pt x="81000" y="790533"/>
                </a:moveTo>
                <a:lnTo>
                  <a:pt x="0" y="851849"/>
                </a:lnTo>
                <a:lnTo>
                  <a:pt x="15316" y="872102"/>
                </a:lnTo>
                <a:lnTo>
                  <a:pt x="96329" y="810785"/>
                </a:lnTo>
                <a:lnTo>
                  <a:pt x="81000" y="790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5" name="object 185"/>
          <p:cNvSpPr/>
          <p:nvPr/>
        </p:nvSpPr>
        <p:spPr>
          <a:xfrm>
            <a:off x="4954882" y="5247569"/>
            <a:ext cx="1091494" cy="4477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6" name="object 186"/>
          <p:cNvSpPr/>
          <p:nvPr/>
        </p:nvSpPr>
        <p:spPr>
          <a:xfrm>
            <a:off x="5007721" y="5275920"/>
            <a:ext cx="857103" cy="249085"/>
          </a:xfrm>
          <a:custGeom>
            <a:avLst/>
            <a:gdLst/>
            <a:ahLst/>
            <a:cxnLst/>
            <a:rect l="l" t="t" r="r" b="b"/>
            <a:pathLst>
              <a:path w="777875" h="226060">
                <a:moveTo>
                  <a:pt x="525487" y="119684"/>
                </a:moveTo>
                <a:lnTo>
                  <a:pt x="519798" y="144437"/>
                </a:lnTo>
                <a:lnTo>
                  <a:pt x="618807" y="167233"/>
                </a:lnTo>
                <a:lnTo>
                  <a:pt x="624497" y="142481"/>
                </a:lnTo>
                <a:lnTo>
                  <a:pt x="525487" y="119684"/>
                </a:lnTo>
                <a:close/>
              </a:path>
              <a:path w="777875" h="226060">
                <a:moveTo>
                  <a:pt x="698753" y="159575"/>
                </a:moveTo>
                <a:lnTo>
                  <a:pt x="693064" y="184327"/>
                </a:lnTo>
                <a:lnTo>
                  <a:pt x="704405" y="186944"/>
                </a:lnTo>
                <a:lnTo>
                  <a:pt x="658342" y="201282"/>
                </a:lnTo>
                <a:lnTo>
                  <a:pt x="654596" y="208406"/>
                </a:lnTo>
                <a:lnTo>
                  <a:pt x="658774" y="221792"/>
                </a:lnTo>
                <a:lnTo>
                  <a:pt x="665886" y="225539"/>
                </a:lnTo>
                <a:lnTo>
                  <a:pt x="777608" y="190766"/>
                </a:lnTo>
                <a:lnTo>
                  <a:pt x="747203" y="162191"/>
                </a:lnTo>
                <a:lnTo>
                  <a:pt x="710107" y="162191"/>
                </a:lnTo>
                <a:lnTo>
                  <a:pt x="698753" y="159575"/>
                </a:lnTo>
                <a:close/>
              </a:path>
              <a:path w="777875" h="226060">
                <a:moveTo>
                  <a:pt x="691616" y="111899"/>
                </a:moveTo>
                <a:lnTo>
                  <a:pt x="685114" y="112102"/>
                </a:lnTo>
                <a:lnTo>
                  <a:pt x="681901" y="113436"/>
                </a:lnTo>
                <a:lnTo>
                  <a:pt x="674700" y="121107"/>
                </a:lnTo>
                <a:lnTo>
                  <a:pt x="674941" y="129146"/>
                </a:lnTo>
                <a:lnTo>
                  <a:pt x="710107" y="162191"/>
                </a:lnTo>
                <a:lnTo>
                  <a:pt x="747203" y="162191"/>
                </a:lnTo>
                <a:lnTo>
                  <a:pt x="694893" y="113029"/>
                </a:lnTo>
                <a:lnTo>
                  <a:pt x="691616" y="111899"/>
                </a:lnTo>
                <a:close/>
              </a:path>
              <a:path w="777875" h="226060">
                <a:moveTo>
                  <a:pt x="352221" y="79781"/>
                </a:moveTo>
                <a:lnTo>
                  <a:pt x="346532" y="104533"/>
                </a:lnTo>
                <a:lnTo>
                  <a:pt x="445541" y="127330"/>
                </a:lnTo>
                <a:lnTo>
                  <a:pt x="451230" y="102577"/>
                </a:lnTo>
                <a:lnTo>
                  <a:pt x="352221" y="79781"/>
                </a:lnTo>
                <a:close/>
              </a:path>
              <a:path w="777875" h="226060">
                <a:moveTo>
                  <a:pt x="178955" y="39890"/>
                </a:moveTo>
                <a:lnTo>
                  <a:pt x="173266" y="64643"/>
                </a:lnTo>
                <a:lnTo>
                  <a:pt x="272275" y="87439"/>
                </a:lnTo>
                <a:lnTo>
                  <a:pt x="277964" y="62687"/>
                </a:lnTo>
                <a:lnTo>
                  <a:pt x="178955" y="39890"/>
                </a:lnTo>
                <a:close/>
              </a:path>
              <a:path w="777875" h="226060">
                <a:moveTo>
                  <a:pt x="5689" y="0"/>
                </a:moveTo>
                <a:lnTo>
                  <a:pt x="0" y="24739"/>
                </a:lnTo>
                <a:lnTo>
                  <a:pt x="99009" y="47548"/>
                </a:lnTo>
                <a:lnTo>
                  <a:pt x="104698" y="22796"/>
                </a:lnTo>
                <a:lnTo>
                  <a:pt x="5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7" name="object 187"/>
          <p:cNvSpPr txBox="1"/>
          <p:nvPr/>
        </p:nvSpPr>
        <p:spPr>
          <a:xfrm>
            <a:off x="6239485" y="4955035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68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18697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36597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Summary: Max</a:t>
            </a:r>
            <a:r>
              <a:rPr sz="3967" spc="-72" dirty="0">
                <a:solidFill>
                  <a:srgbClr val="424456"/>
                </a:solidFill>
              </a:rPr>
              <a:t> </a:t>
            </a:r>
            <a:r>
              <a:rPr sz="3967" dirty="0">
                <a:solidFill>
                  <a:srgbClr val="424456"/>
                </a:solidFill>
              </a:rPr>
              <a:t>Heap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69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11508" y="1580249"/>
            <a:ext cx="7211560" cy="5025252"/>
          </a:xfrm>
          <a:prstGeom prst="rect">
            <a:avLst/>
          </a:prstGeom>
        </p:spPr>
        <p:txBody>
          <a:bodyPr vert="horz" wrap="square" lIns="0" tIns="93057" rIns="0" bIns="0" rtlCol="0">
            <a:spAutoFit/>
          </a:bodyPr>
          <a:lstStyle/>
          <a:p>
            <a:pPr marL="13994">
              <a:spcBef>
                <a:spcPts val="733"/>
              </a:spcBef>
            </a:pP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Heapify(A,</a:t>
            </a:r>
            <a:r>
              <a:rPr sz="2865" u="sng" spc="-23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spc="-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i)</a:t>
            </a:r>
            <a:endParaRPr sz="2865">
              <a:latin typeface="Times New Roman"/>
              <a:cs typeface="Times New Roman"/>
            </a:endParaRPr>
          </a:p>
          <a:p>
            <a:pPr marL="475800" marR="379941">
              <a:lnSpc>
                <a:spcPct val="115500"/>
              </a:lnSpc>
              <a:spcBef>
                <a:spcPts val="77"/>
              </a:spcBef>
            </a:pPr>
            <a:r>
              <a:rPr sz="2424" spc="-50" dirty="0">
                <a:latin typeface="Times New Roman"/>
                <a:cs typeface="Times New Roman"/>
              </a:rPr>
              <a:t>Works </a:t>
            </a:r>
            <a:r>
              <a:rPr sz="2424" spc="6" dirty="0">
                <a:latin typeface="Times New Roman"/>
                <a:cs typeface="Times New Roman"/>
              </a:rPr>
              <a:t>when </a:t>
            </a:r>
            <a:r>
              <a:rPr sz="2424" spc="-6" dirty="0">
                <a:latin typeface="Times New Roman"/>
                <a:cs typeface="Times New Roman"/>
              </a:rPr>
              <a:t>both child </a:t>
            </a:r>
            <a:r>
              <a:rPr sz="2424" dirty="0">
                <a:latin typeface="Times New Roman"/>
                <a:cs typeface="Times New Roman"/>
              </a:rPr>
              <a:t>subtrees of node i </a:t>
            </a:r>
            <a:r>
              <a:rPr sz="2424" spc="-6" dirty="0">
                <a:latin typeface="Times New Roman"/>
                <a:cs typeface="Times New Roman"/>
              </a:rPr>
              <a:t>are </a:t>
            </a:r>
            <a:r>
              <a:rPr sz="2424" spc="6" dirty="0">
                <a:latin typeface="Times New Roman"/>
                <a:cs typeface="Times New Roman"/>
              </a:rPr>
              <a:t>heaps  </a:t>
            </a:r>
            <a:r>
              <a:rPr sz="2424" spc="-11" dirty="0">
                <a:latin typeface="Times New Roman"/>
                <a:cs typeface="Times New Roman"/>
              </a:rPr>
              <a:t>“</a:t>
            </a:r>
            <a:r>
              <a:rPr sz="2424" i="1" spc="-11" dirty="0">
                <a:latin typeface="Times New Roman"/>
                <a:cs typeface="Times New Roman"/>
              </a:rPr>
              <a:t>Floats </a:t>
            </a:r>
            <a:r>
              <a:rPr sz="2424" i="1" spc="6" dirty="0">
                <a:latin typeface="Times New Roman"/>
                <a:cs typeface="Times New Roman"/>
              </a:rPr>
              <a:t>down</a:t>
            </a:r>
            <a:r>
              <a:rPr sz="2424" spc="6" dirty="0">
                <a:latin typeface="Times New Roman"/>
                <a:cs typeface="Times New Roman"/>
              </a:rPr>
              <a:t>” </a:t>
            </a:r>
            <a:r>
              <a:rPr sz="2424" dirty="0">
                <a:latin typeface="Times New Roman"/>
                <a:cs typeface="Times New Roman"/>
              </a:rPr>
              <a:t>node i </a:t>
            </a:r>
            <a:r>
              <a:rPr sz="2424" spc="-11" dirty="0">
                <a:latin typeface="Times New Roman"/>
                <a:cs typeface="Times New Roman"/>
              </a:rPr>
              <a:t>to </a:t>
            </a:r>
            <a:r>
              <a:rPr sz="2424" spc="6" dirty="0">
                <a:latin typeface="Times New Roman"/>
                <a:cs typeface="Times New Roman"/>
              </a:rPr>
              <a:t>satisfy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spc="-11" dirty="0">
                <a:latin typeface="Times New Roman"/>
                <a:cs typeface="Times New Roman"/>
              </a:rPr>
              <a:t>property  </a:t>
            </a:r>
            <a:r>
              <a:rPr sz="2424" dirty="0">
                <a:latin typeface="Times New Roman"/>
                <a:cs typeface="Times New Roman"/>
              </a:rPr>
              <a:t>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397"/>
              </a:spcBef>
            </a:pPr>
            <a:r>
              <a:rPr sz="286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Max </a:t>
            </a: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</a:t>
            </a:r>
            <a:r>
              <a:rPr sz="2865" u="sng" spc="-7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405830" marR="61574">
              <a:lnSpc>
                <a:spcPct val="117400"/>
              </a:lnSpc>
              <a:spcBef>
                <a:spcPts val="22"/>
              </a:spcBef>
            </a:pPr>
            <a:r>
              <a:rPr sz="2424" dirty="0">
                <a:latin typeface="Times New Roman"/>
                <a:cs typeface="Times New Roman"/>
              </a:rPr>
              <a:t>Returns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dirty="0">
                <a:latin typeface="Times New Roman"/>
                <a:cs typeface="Times New Roman"/>
              </a:rPr>
              <a:t>max element of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spc="-17" dirty="0">
                <a:latin typeface="Times New Roman"/>
                <a:cs typeface="Times New Roman"/>
              </a:rPr>
              <a:t>(no</a:t>
            </a:r>
            <a:r>
              <a:rPr sz="2424" spc="-187" dirty="0">
                <a:latin typeface="Times New Roman"/>
                <a:cs typeface="Times New Roman"/>
              </a:rPr>
              <a:t> </a:t>
            </a:r>
            <a:r>
              <a:rPr sz="2424" spc="-11" dirty="0">
                <a:latin typeface="Times New Roman"/>
                <a:cs typeface="Times New Roman"/>
              </a:rPr>
              <a:t>modification)  </a:t>
            </a:r>
            <a:r>
              <a:rPr sz="2424" dirty="0">
                <a:latin typeface="Times New Roman"/>
                <a:cs typeface="Times New Roman"/>
              </a:rPr>
              <a:t>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O(1)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397"/>
              </a:spcBef>
            </a:pPr>
            <a:r>
              <a:rPr sz="286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Extract-Max </a:t>
            </a: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(A,</a:t>
            </a:r>
            <a:r>
              <a:rPr sz="2865" u="sng" spc="-29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405830">
              <a:spcBef>
                <a:spcPts val="529"/>
              </a:spcBef>
            </a:pPr>
            <a:r>
              <a:rPr sz="2424" dirty="0">
                <a:latin typeface="Times New Roman"/>
                <a:cs typeface="Times New Roman"/>
              </a:rPr>
              <a:t>Returns </a:t>
            </a:r>
            <a:r>
              <a:rPr sz="2424" spc="6" dirty="0">
                <a:latin typeface="Times New Roman"/>
                <a:cs typeface="Times New Roman"/>
              </a:rPr>
              <a:t>and </a:t>
            </a:r>
            <a:r>
              <a:rPr sz="2424" spc="-6" dirty="0">
                <a:latin typeface="Times New Roman"/>
                <a:cs typeface="Times New Roman"/>
              </a:rPr>
              <a:t>removes the </a:t>
            </a:r>
            <a:r>
              <a:rPr sz="2424" dirty="0">
                <a:latin typeface="Times New Roman"/>
                <a:cs typeface="Times New Roman"/>
              </a:rPr>
              <a:t>max element of </a:t>
            </a:r>
            <a:r>
              <a:rPr sz="2424" spc="-6" dirty="0">
                <a:latin typeface="Times New Roman"/>
                <a:cs typeface="Times New Roman"/>
              </a:rPr>
              <a:t>the</a:t>
            </a:r>
            <a:r>
              <a:rPr sz="2424" spc="-165" dirty="0">
                <a:latin typeface="Times New Roman"/>
                <a:cs typeface="Times New Roman"/>
              </a:rPr>
              <a:t> </a:t>
            </a:r>
            <a:r>
              <a:rPr sz="2424" spc="11" dirty="0">
                <a:latin typeface="Times New Roman"/>
                <a:cs typeface="Times New Roman"/>
              </a:rPr>
              <a:t>heap</a:t>
            </a:r>
            <a:endParaRPr sz="2424">
              <a:latin typeface="Times New Roman"/>
              <a:cs typeface="Times New Roman"/>
            </a:endParaRPr>
          </a:p>
          <a:p>
            <a:pPr marL="405830" marR="5598">
              <a:lnSpc>
                <a:spcPts val="3416"/>
              </a:lnSpc>
              <a:spcBef>
                <a:spcPts val="88"/>
              </a:spcBef>
            </a:pPr>
            <a:r>
              <a:rPr sz="2424" spc="-17" dirty="0">
                <a:latin typeface="Times New Roman"/>
                <a:cs typeface="Times New Roman"/>
              </a:rPr>
              <a:t>Fills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6" dirty="0">
                <a:latin typeface="Times New Roman"/>
                <a:cs typeface="Times New Roman"/>
              </a:rPr>
              <a:t>gap </a:t>
            </a:r>
            <a:r>
              <a:rPr sz="2424" spc="-11" dirty="0">
                <a:latin typeface="Times New Roman"/>
                <a:cs typeface="Times New Roman"/>
              </a:rPr>
              <a:t>in A[1] </a:t>
            </a:r>
            <a:r>
              <a:rPr sz="2424" spc="-6" dirty="0">
                <a:latin typeface="Times New Roman"/>
                <a:cs typeface="Times New Roman"/>
              </a:rPr>
              <a:t>with </a:t>
            </a:r>
            <a:r>
              <a:rPr sz="2424" spc="-17" dirty="0">
                <a:latin typeface="Times New Roman"/>
                <a:cs typeface="Times New Roman"/>
              </a:rPr>
              <a:t>A[n], </a:t>
            </a:r>
            <a:r>
              <a:rPr sz="2424" dirty="0">
                <a:latin typeface="Times New Roman"/>
                <a:cs typeface="Times New Roman"/>
              </a:rPr>
              <a:t>then calls</a:t>
            </a:r>
            <a:r>
              <a:rPr sz="2424" spc="-220" dirty="0">
                <a:latin typeface="Times New Roman"/>
                <a:cs typeface="Times New Roman"/>
              </a:rPr>
              <a:t> </a:t>
            </a:r>
            <a:r>
              <a:rPr sz="2424" dirty="0">
                <a:latin typeface="Times New Roman"/>
                <a:cs typeface="Times New Roman"/>
              </a:rPr>
              <a:t>Heapify(A,1)  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34648"/>
            <a:ext cx="9139936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8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Basic</a:t>
            </a:r>
            <a:r>
              <a:rPr sz="4400" spc="-8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procedures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1/2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  <a:p>
            <a:pPr marL="0" marR="0">
              <a:lnSpc>
                <a:spcPts val="2929"/>
              </a:lnSpc>
              <a:spcBef>
                <a:spcPts val="1408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If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complete</a:t>
            </a:r>
            <a:r>
              <a:rPr sz="24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tree</a:t>
            </a:r>
            <a:r>
              <a:rPr sz="24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24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n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nodes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represented</a:t>
            </a:r>
          </a:p>
          <a:p>
            <a:pPr marL="272796" marR="0">
              <a:lnSpc>
                <a:spcPts val="294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sequentially,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then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for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any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with</a:t>
            </a:r>
            <a:r>
              <a:rPr sz="24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index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,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24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OFNEGO+SymbolMT"/>
                <a:cs typeface="OFNEGO+SymbolMT"/>
              </a:rPr>
              <a:t>≤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OFNEGO+SymbolMT"/>
                <a:cs typeface="OFNEGO+SymbolMT"/>
              </a:rPr>
              <a:t>≤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n,</a:t>
            </a:r>
            <a:r>
              <a:rPr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we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have</a:t>
            </a:r>
          </a:p>
          <a:p>
            <a:pPr marL="274319" marR="0">
              <a:lnSpc>
                <a:spcPts val="2687"/>
              </a:lnSpc>
              <a:spcBef>
                <a:spcPts val="486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A[1]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0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root</a:t>
            </a:r>
            <a:r>
              <a:rPr sz="2200" spc="-52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of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8555" y="2776343"/>
            <a:ext cx="5193837" cy="156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26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parent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P</a:t>
            </a:r>
            <a:r>
              <a:rPr sz="1800" dirty="0">
                <a:solidFill>
                  <a:srgbClr val="9A2D1E"/>
                </a:solidFill>
                <a:latin typeface="HINTWA+Calibri-Bold"/>
                <a:cs typeface="HINTWA+Calibri-Bold"/>
              </a:rPr>
              <a:t>ARENT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2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i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2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⌊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/2</a:t>
            </a:r>
            <a:r>
              <a:rPr sz="2100" dirty="0">
                <a:solidFill>
                  <a:srgbClr val="686464"/>
                </a:solidFill>
                <a:latin typeface="JAVNDU+LucidaSansUnicode"/>
                <a:cs typeface="JAVNDU+LucidaSansUnicode"/>
              </a:rPr>
              <a:t>⌋</a:t>
            </a:r>
            <a:r>
              <a:rPr sz="2100" spc="-2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if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OFNEGO+SymbolMT"/>
                <a:cs typeface="OFNEGO+SymbolMT"/>
              </a:rPr>
              <a:t>≠</a:t>
            </a:r>
            <a:r>
              <a:rPr sz="2200" spc="-55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1</a:t>
            </a:r>
          </a:p>
          <a:p>
            <a:pPr marL="0" marR="0">
              <a:lnSpc>
                <a:spcPts val="2687"/>
              </a:lnSpc>
              <a:spcBef>
                <a:spcPts val="426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left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child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L</a:t>
            </a:r>
            <a:r>
              <a:rPr sz="1800" dirty="0">
                <a:solidFill>
                  <a:srgbClr val="9A2D1E"/>
                </a:solidFill>
                <a:latin typeface="HINTWA+Calibri-Bold"/>
                <a:cs typeface="HINTWA+Calibri-Bold"/>
              </a:rPr>
              <a:t>EFT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2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i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2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0" marR="0">
              <a:lnSpc>
                <a:spcPts val="2687"/>
              </a:lnSpc>
              <a:spcBef>
                <a:spcPts val="444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right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child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R</a:t>
            </a:r>
            <a:r>
              <a:rPr sz="1800" dirty="0">
                <a:solidFill>
                  <a:srgbClr val="9A2D1E"/>
                </a:solidFill>
                <a:latin typeface="HINTWA+Calibri-Bold"/>
                <a:cs typeface="HINTWA+Calibri-Bold"/>
              </a:rPr>
              <a:t>IGHT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(</a:t>
            </a:r>
            <a:r>
              <a:rPr sz="2200" dirty="0">
                <a:solidFill>
                  <a:srgbClr val="9A2D1E"/>
                </a:solidFill>
                <a:latin typeface="PPODBP+Calibri-BoldItalic"/>
                <a:cs typeface="PPODBP+Calibri-BoldItalic"/>
              </a:rPr>
              <a:t>i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)</a:t>
            </a:r>
            <a:r>
              <a:rPr sz="2200" spc="-54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at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2</a:t>
            </a:r>
            <a:r>
              <a:rPr sz="2200" spc="173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  <a:r>
              <a:rPr sz="2200" spc="175" dirty="0">
                <a:solidFill>
                  <a:srgbClr val="686464"/>
                </a:solidFill>
                <a:latin typeface="DLWTTD+Calibri"/>
                <a:cs typeface="DLWTTD+Calibri"/>
              </a:rPr>
              <a:t>+1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41605" y="4035158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34163" y="4334828"/>
            <a:ext cx="5972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LTQGWQ+ArialMT"/>
                <a:cs typeface="LTQGWQ+ArialMT"/>
              </a:rPr>
              <a:t>16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21514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89328" y="4467216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33836" y="4660917"/>
            <a:ext cx="5075994" cy="1090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1800" spc="2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18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  <a:p>
            <a:pPr marL="0" marR="0">
              <a:lnSpc>
                <a:spcPts val="2197"/>
              </a:lnSpc>
              <a:spcBef>
                <a:spcPts val="149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16</a:t>
            </a:r>
            <a:r>
              <a:rPr sz="1800" spc="1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  <a:r>
              <a:rPr sz="1800" spc="14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  <a:r>
              <a:rPr sz="1800" spc="18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  <a:r>
              <a:rPr sz="1800" spc="2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1703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87959" y="474549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9456" y="5140062"/>
            <a:ext cx="461815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</a:p>
          <a:p>
            <a:pPr marL="41153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87859" y="5140062"/>
            <a:ext cx="848906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01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5</a:t>
            </a:r>
            <a:r>
              <a:rPr sz="1400" spc="15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6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  <a:r>
              <a:rPr sz="1800" spc="20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75639" y="5140062"/>
            <a:ext cx="456744" cy="83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57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7</a:t>
            </a:r>
          </a:p>
          <a:p>
            <a:pPr marL="0" marR="0">
              <a:lnSpc>
                <a:spcPts val="2197"/>
              </a:lnSpc>
              <a:spcBef>
                <a:spcPts val="1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29037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76761" y="5805291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81163" y="5805291"/>
            <a:ext cx="447448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LWTTD+Calibri"/>
                <a:cs typeface="DLWTTD+Calibri"/>
              </a:rPr>
              <a:t>10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25809" y="6045470"/>
            <a:ext cx="1466888" cy="623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1800" spc="25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4</a:t>
            </a:r>
            <a:r>
              <a:rPr sz="1800" spc="26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36597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Summary: Max</a:t>
            </a:r>
            <a:r>
              <a:rPr sz="3967" spc="-72" dirty="0">
                <a:solidFill>
                  <a:srgbClr val="424456"/>
                </a:solidFill>
              </a:rPr>
              <a:t> </a:t>
            </a:r>
            <a:r>
              <a:rPr sz="3967" dirty="0">
                <a:solidFill>
                  <a:srgbClr val="424456"/>
                </a:solidFill>
              </a:rPr>
              <a:t>Heap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70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580250"/>
            <a:ext cx="7494228" cy="5056093"/>
          </a:xfrm>
          <a:prstGeom prst="rect">
            <a:avLst/>
          </a:prstGeom>
        </p:spPr>
        <p:txBody>
          <a:bodyPr vert="horz" wrap="square" lIns="0" tIns="93057" rIns="0" bIns="0" rtlCol="0">
            <a:spAutoFit/>
          </a:bodyPr>
          <a:lstStyle/>
          <a:p>
            <a:pPr marL="13994">
              <a:spcBef>
                <a:spcPts val="733"/>
              </a:spcBef>
            </a:pPr>
            <a:r>
              <a:rPr sz="2865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Build-Heap(A,</a:t>
            </a:r>
            <a:r>
              <a:rPr sz="2865" u="sng" spc="-12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629736" marR="489095">
              <a:lnSpc>
                <a:spcPct val="113599"/>
              </a:lnSpc>
              <a:spcBef>
                <a:spcPts val="132"/>
              </a:spcBef>
            </a:pPr>
            <a:r>
              <a:rPr sz="2424" dirty="0">
                <a:latin typeface="Times New Roman"/>
                <a:cs typeface="Times New Roman"/>
              </a:rPr>
              <a:t>Given </a:t>
            </a:r>
            <a:r>
              <a:rPr sz="2424" spc="11" dirty="0">
                <a:latin typeface="Times New Roman"/>
                <a:cs typeface="Times New Roman"/>
              </a:rPr>
              <a:t>an </a:t>
            </a:r>
            <a:r>
              <a:rPr sz="2424" spc="-17" dirty="0">
                <a:latin typeface="Times New Roman"/>
                <a:cs typeface="Times New Roman"/>
              </a:rPr>
              <a:t>arbitrary </a:t>
            </a:r>
            <a:r>
              <a:rPr sz="2424" spc="-28" dirty="0">
                <a:latin typeface="Times New Roman"/>
                <a:cs typeface="Times New Roman"/>
              </a:rPr>
              <a:t>array, </a:t>
            </a:r>
            <a:r>
              <a:rPr sz="2424" spc="-6" dirty="0">
                <a:latin typeface="Times New Roman"/>
                <a:cs typeface="Times New Roman"/>
              </a:rPr>
              <a:t>builds </a:t>
            </a:r>
            <a:r>
              <a:rPr sz="2424" dirty="0">
                <a:latin typeface="Times New Roman"/>
                <a:cs typeface="Times New Roman"/>
              </a:rPr>
              <a:t>a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spc="-22" dirty="0">
                <a:latin typeface="Times New Roman"/>
                <a:cs typeface="Times New Roman"/>
              </a:rPr>
              <a:t>from </a:t>
            </a:r>
            <a:r>
              <a:rPr sz="2424" spc="6" dirty="0">
                <a:latin typeface="Times New Roman"/>
                <a:cs typeface="Times New Roman"/>
              </a:rPr>
              <a:t>scratch  </a:t>
            </a:r>
            <a:r>
              <a:rPr sz="2424" dirty="0">
                <a:latin typeface="Times New Roman"/>
                <a:cs typeface="Times New Roman"/>
              </a:rPr>
              <a:t>Runtime:</a:t>
            </a:r>
            <a:r>
              <a:rPr sz="2424" spc="-77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O(n)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506"/>
              </a:spcBef>
            </a:pP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Min(A,</a:t>
            </a:r>
            <a:r>
              <a:rPr sz="286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629736" marR="1079647" indent="27988">
              <a:lnSpc>
                <a:spcPct val="117400"/>
              </a:lnSpc>
              <a:spcBef>
                <a:spcPts val="353"/>
              </a:spcBef>
            </a:pPr>
            <a:r>
              <a:rPr sz="2424" dirty="0">
                <a:latin typeface="Times New Roman"/>
                <a:cs typeface="Times New Roman"/>
              </a:rPr>
              <a:t>How </a:t>
            </a:r>
            <a:r>
              <a:rPr sz="2424" spc="-11" dirty="0">
                <a:latin typeface="Times New Roman"/>
                <a:cs typeface="Times New Roman"/>
              </a:rPr>
              <a:t>to </a:t>
            </a:r>
            <a:r>
              <a:rPr sz="2424" spc="-17" dirty="0">
                <a:latin typeface="Times New Roman"/>
                <a:cs typeface="Times New Roman"/>
              </a:rPr>
              <a:t>return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-11" dirty="0">
                <a:latin typeface="Times New Roman"/>
                <a:cs typeface="Times New Roman"/>
              </a:rPr>
              <a:t>min </a:t>
            </a:r>
            <a:r>
              <a:rPr sz="2424" dirty="0">
                <a:latin typeface="Times New Roman"/>
                <a:cs typeface="Times New Roman"/>
              </a:rPr>
              <a:t>element </a:t>
            </a:r>
            <a:r>
              <a:rPr sz="2424" spc="-11" dirty="0">
                <a:latin typeface="Times New Roman"/>
                <a:cs typeface="Times New Roman"/>
              </a:rPr>
              <a:t>in </a:t>
            </a:r>
            <a:r>
              <a:rPr sz="2424" dirty="0">
                <a:latin typeface="Times New Roman"/>
                <a:cs typeface="Times New Roman"/>
              </a:rPr>
              <a:t>a </a:t>
            </a:r>
            <a:r>
              <a:rPr sz="2424" i="1" dirty="0">
                <a:latin typeface="Times New Roman"/>
                <a:cs typeface="Times New Roman"/>
              </a:rPr>
              <a:t>max-heap</a:t>
            </a:r>
            <a:r>
              <a:rPr sz="2424" dirty="0">
                <a:latin typeface="Times New Roman"/>
                <a:cs typeface="Times New Roman"/>
              </a:rPr>
              <a:t>?  </a:t>
            </a:r>
            <a:r>
              <a:rPr sz="2424" spc="-39" dirty="0">
                <a:latin typeface="Times New Roman"/>
                <a:cs typeface="Times New Roman"/>
              </a:rPr>
              <a:t>Worst </a:t>
            </a:r>
            <a:r>
              <a:rPr sz="2424" spc="22" dirty="0">
                <a:latin typeface="Times New Roman"/>
                <a:cs typeface="Times New Roman"/>
              </a:rPr>
              <a:t>case </a:t>
            </a:r>
            <a:r>
              <a:rPr sz="2424" spc="-11" dirty="0">
                <a:latin typeface="Times New Roman"/>
                <a:cs typeface="Times New Roman"/>
              </a:rPr>
              <a:t>runtime:</a:t>
            </a:r>
            <a:r>
              <a:rPr sz="2424" spc="-165" dirty="0">
                <a:latin typeface="Times New Roman"/>
                <a:cs typeface="Times New Roman"/>
              </a:rPr>
              <a:t>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O(n)</a:t>
            </a:r>
            <a:endParaRPr sz="2424">
              <a:latin typeface="Times New Roman"/>
              <a:cs typeface="Times New Roman"/>
            </a:endParaRPr>
          </a:p>
          <a:p>
            <a:pPr marL="629736" marR="61574" indent="699707">
              <a:lnSpc>
                <a:spcPct val="117400"/>
              </a:lnSpc>
              <a:spcBef>
                <a:spcPts val="6"/>
              </a:spcBef>
            </a:pPr>
            <a:r>
              <a:rPr sz="2424" spc="11" dirty="0">
                <a:latin typeface="Times New Roman"/>
                <a:cs typeface="Times New Roman"/>
              </a:rPr>
              <a:t>because </a:t>
            </a:r>
            <a:r>
              <a:rPr sz="2424" dirty="0">
                <a:latin typeface="Times New Roman"/>
                <a:cs typeface="Times New Roman"/>
              </a:rPr>
              <a:t>~half of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11" dirty="0">
                <a:latin typeface="Times New Roman"/>
                <a:cs typeface="Times New Roman"/>
              </a:rPr>
              <a:t>heap </a:t>
            </a:r>
            <a:r>
              <a:rPr sz="2424" dirty="0">
                <a:latin typeface="Times New Roman"/>
                <a:cs typeface="Times New Roman"/>
              </a:rPr>
              <a:t>elements </a:t>
            </a:r>
            <a:r>
              <a:rPr sz="2424" spc="-6" dirty="0">
                <a:latin typeface="Times New Roman"/>
                <a:cs typeface="Times New Roman"/>
              </a:rPr>
              <a:t>are </a:t>
            </a:r>
            <a:r>
              <a:rPr sz="2424" spc="6" dirty="0">
                <a:latin typeface="Times New Roman"/>
                <a:cs typeface="Times New Roman"/>
              </a:rPr>
              <a:t>leaf</a:t>
            </a:r>
            <a:r>
              <a:rPr sz="2424" spc="-369" dirty="0">
                <a:latin typeface="Times New Roman"/>
                <a:cs typeface="Times New Roman"/>
              </a:rPr>
              <a:t> </a:t>
            </a:r>
            <a:r>
              <a:rPr sz="2424" dirty="0">
                <a:latin typeface="Times New Roman"/>
                <a:cs typeface="Times New Roman"/>
              </a:rPr>
              <a:t>nodes  Instead, </a:t>
            </a:r>
            <a:r>
              <a:rPr sz="2424" spc="11" dirty="0">
                <a:latin typeface="Times New Roman"/>
                <a:cs typeface="Times New Roman"/>
              </a:rPr>
              <a:t>use </a:t>
            </a:r>
            <a:r>
              <a:rPr sz="2424" dirty="0">
                <a:latin typeface="Times New Roman"/>
                <a:cs typeface="Times New Roman"/>
              </a:rPr>
              <a:t>a </a:t>
            </a:r>
            <a:r>
              <a:rPr sz="2424" i="1" spc="-6" dirty="0">
                <a:latin typeface="Times New Roman"/>
                <a:cs typeface="Times New Roman"/>
              </a:rPr>
              <a:t>min-heap </a:t>
            </a:r>
            <a:r>
              <a:rPr sz="2424" spc="-17" dirty="0">
                <a:latin typeface="Times New Roman"/>
                <a:cs typeface="Times New Roman"/>
              </a:rPr>
              <a:t>for </a:t>
            </a:r>
            <a:r>
              <a:rPr sz="2424" spc="-6" dirty="0">
                <a:latin typeface="Times New Roman"/>
                <a:cs typeface="Times New Roman"/>
              </a:rPr>
              <a:t>efficient </a:t>
            </a:r>
            <a:r>
              <a:rPr sz="2424" spc="-11" dirty="0">
                <a:latin typeface="Times New Roman"/>
                <a:cs typeface="Times New Roman"/>
              </a:rPr>
              <a:t>min</a:t>
            </a:r>
            <a:r>
              <a:rPr sz="2424" dirty="0">
                <a:latin typeface="Times New Roman"/>
                <a:cs typeface="Times New Roman"/>
              </a:rPr>
              <a:t> </a:t>
            </a:r>
            <a:r>
              <a:rPr sz="2424" spc="-6" dirty="0">
                <a:latin typeface="Times New Roman"/>
                <a:cs typeface="Times New Roman"/>
              </a:rPr>
              <a:t>operations</a:t>
            </a:r>
            <a:endParaRPr sz="2424">
              <a:latin typeface="Times New Roman"/>
              <a:cs typeface="Times New Roman"/>
            </a:endParaRPr>
          </a:p>
          <a:p>
            <a:pPr marL="13994">
              <a:spcBef>
                <a:spcPts val="396"/>
              </a:spcBef>
            </a:pPr>
            <a:r>
              <a:rPr sz="2865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Search(A,</a:t>
            </a:r>
            <a:r>
              <a:rPr sz="2865" u="sng" spc="-23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x)</a:t>
            </a:r>
            <a:endParaRPr sz="2865">
              <a:latin typeface="Times New Roman"/>
              <a:cs typeface="Times New Roman"/>
            </a:endParaRPr>
          </a:p>
          <a:p>
            <a:pPr marL="559765" marR="5598">
              <a:lnSpc>
                <a:spcPct val="113599"/>
              </a:lnSpc>
              <a:spcBef>
                <a:spcPts val="132"/>
              </a:spcBef>
            </a:pPr>
            <a:r>
              <a:rPr sz="2424" spc="-11" dirty="0">
                <a:latin typeface="Times New Roman"/>
                <a:cs typeface="Times New Roman"/>
              </a:rPr>
              <a:t>For </a:t>
            </a:r>
            <a:r>
              <a:rPr sz="2424" spc="11" dirty="0">
                <a:latin typeface="Times New Roman"/>
                <a:cs typeface="Times New Roman"/>
              </a:rPr>
              <a:t>an </a:t>
            </a:r>
            <a:r>
              <a:rPr sz="2424" spc="-17" dirty="0">
                <a:latin typeface="Times New Roman"/>
                <a:cs typeface="Times New Roman"/>
              </a:rPr>
              <a:t>arbitrary </a:t>
            </a:r>
            <a:r>
              <a:rPr sz="2424" dirty="0">
                <a:latin typeface="Times New Roman"/>
                <a:cs typeface="Times New Roman"/>
              </a:rPr>
              <a:t>x value, </a:t>
            </a:r>
            <a:r>
              <a:rPr sz="2424" spc="-6" dirty="0">
                <a:latin typeface="Times New Roman"/>
                <a:cs typeface="Times New Roman"/>
              </a:rPr>
              <a:t>the </a:t>
            </a:r>
            <a:r>
              <a:rPr sz="2424" spc="6" dirty="0">
                <a:latin typeface="Times New Roman"/>
                <a:cs typeface="Times New Roman"/>
              </a:rPr>
              <a:t>worst-case </a:t>
            </a:r>
            <a:r>
              <a:rPr sz="2424" spc="-11" dirty="0">
                <a:latin typeface="Times New Roman"/>
                <a:cs typeface="Times New Roman"/>
              </a:rPr>
              <a:t>runtime: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O(n)  </a:t>
            </a:r>
            <a:r>
              <a:rPr sz="2424" spc="17" dirty="0">
                <a:latin typeface="Times New Roman"/>
                <a:cs typeface="Times New Roman"/>
              </a:rPr>
              <a:t>Use </a:t>
            </a:r>
            <a:r>
              <a:rPr sz="2424" dirty="0">
                <a:latin typeface="Times New Roman"/>
                <a:cs typeface="Times New Roman"/>
              </a:rPr>
              <a:t>a sorted </a:t>
            </a:r>
            <a:r>
              <a:rPr sz="2424" spc="-11" dirty="0">
                <a:latin typeface="Times New Roman"/>
                <a:cs typeface="Times New Roman"/>
              </a:rPr>
              <a:t>array </a:t>
            </a:r>
            <a:r>
              <a:rPr sz="2424" spc="6" dirty="0">
                <a:latin typeface="Times New Roman"/>
                <a:cs typeface="Times New Roman"/>
              </a:rPr>
              <a:t>instead </a:t>
            </a:r>
            <a:r>
              <a:rPr sz="2424" spc="-17" dirty="0">
                <a:latin typeface="Times New Roman"/>
                <a:cs typeface="Times New Roman"/>
              </a:rPr>
              <a:t>for </a:t>
            </a:r>
            <a:r>
              <a:rPr sz="2424" spc="-6" dirty="0">
                <a:latin typeface="Times New Roman"/>
                <a:cs typeface="Times New Roman"/>
              </a:rPr>
              <a:t>efficient </a:t>
            </a:r>
            <a:r>
              <a:rPr sz="2424" spc="11" dirty="0">
                <a:latin typeface="Times New Roman"/>
                <a:cs typeface="Times New Roman"/>
              </a:rPr>
              <a:t>search</a:t>
            </a:r>
            <a:r>
              <a:rPr sz="2424" spc="-342" dirty="0">
                <a:latin typeface="Times New Roman"/>
                <a:cs typeface="Times New Roman"/>
              </a:rPr>
              <a:t> </a:t>
            </a:r>
            <a:r>
              <a:rPr sz="2424" spc="-6" dirty="0">
                <a:latin typeface="Times New Roman"/>
                <a:cs typeface="Times New Roman"/>
              </a:rPr>
              <a:t>operations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85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436597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Summary: Max</a:t>
            </a:r>
            <a:r>
              <a:rPr sz="3967" spc="-72" dirty="0">
                <a:solidFill>
                  <a:srgbClr val="424456"/>
                </a:solidFill>
              </a:rPr>
              <a:t> </a:t>
            </a:r>
            <a:r>
              <a:rPr sz="3967" dirty="0">
                <a:solidFill>
                  <a:srgbClr val="424456"/>
                </a:solidFill>
              </a:rPr>
              <a:t>Heap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71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515498"/>
            <a:ext cx="6437019" cy="4360315"/>
          </a:xfrm>
          <a:prstGeom prst="rect">
            <a:avLst/>
          </a:prstGeom>
        </p:spPr>
        <p:txBody>
          <a:bodyPr vert="horz" wrap="square" lIns="0" tIns="200107" rIns="0" bIns="0" rtlCol="0">
            <a:spAutoFit/>
          </a:bodyPr>
          <a:lstStyle/>
          <a:p>
            <a:pPr marL="13994">
              <a:spcBef>
                <a:spcPts val="1576"/>
              </a:spcBef>
              <a:tabLst>
                <a:tab pos="2714162" algn="l"/>
              </a:tabLst>
            </a:pPr>
            <a:r>
              <a:rPr sz="3085" u="sng" spc="-3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Increase-Key(A,	</a:t>
            </a:r>
            <a:r>
              <a:rPr sz="308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i,</a:t>
            </a:r>
            <a:r>
              <a:rPr sz="308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x)</a:t>
            </a:r>
            <a:endParaRPr sz="3085">
              <a:latin typeface="Times New Roman"/>
              <a:cs typeface="Times New Roman"/>
            </a:endParaRPr>
          </a:p>
          <a:p>
            <a:pPr marL="601748" marR="5598">
              <a:lnSpc>
                <a:spcPct val="125000"/>
              </a:lnSpc>
              <a:spcBef>
                <a:spcPts val="463"/>
              </a:spcBef>
            </a:pPr>
            <a:r>
              <a:rPr sz="2645" spc="6" dirty="0">
                <a:latin typeface="Times New Roman"/>
                <a:cs typeface="Times New Roman"/>
              </a:rPr>
              <a:t>Increase </a:t>
            </a:r>
            <a:r>
              <a:rPr sz="2645" spc="11" dirty="0">
                <a:latin typeface="Times New Roman"/>
                <a:cs typeface="Times New Roman"/>
              </a:rPr>
              <a:t>the key </a:t>
            </a:r>
            <a:r>
              <a:rPr sz="2645" dirty="0">
                <a:latin typeface="Times New Roman"/>
                <a:cs typeface="Times New Roman"/>
              </a:rPr>
              <a:t>of node i (from </a:t>
            </a:r>
            <a:r>
              <a:rPr sz="2645" spc="-6" dirty="0">
                <a:latin typeface="Times New Roman"/>
                <a:cs typeface="Times New Roman"/>
              </a:rPr>
              <a:t>A[i]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x)  </a:t>
            </a:r>
            <a:r>
              <a:rPr sz="2645" spc="6" dirty="0">
                <a:latin typeface="Times New Roman"/>
                <a:cs typeface="Times New Roman"/>
              </a:rPr>
              <a:t>“Float </a:t>
            </a:r>
            <a:r>
              <a:rPr sz="2645" dirty="0">
                <a:latin typeface="Times New Roman"/>
                <a:cs typeface="Times New Roman"/>
              </a:rPr>
              <a:t>up” x </a:t>
            </a:r>
            <a:r>
              <a:rPr sz="2645" spc="11" dirty="0">
                <a:latin typeface="Times New Roman"/>
                <a:cs typeface="Times New Roman"/>
              </a:rPr>
              <a:t>until </a:t>
            </a:r>
            <a:r>
              <a:rPr sz="2645" spc="17" dirty="0">
                <a:latin typeface="Times New Roman"/>
                <a:cs typeface="Times New Roman"/>
              </a:rPr>
              <a:t>heap </a:t>
            </a:r>
            <a:r>
              <a:rPr sz="2645" spc="6" dirty="0">
                <a:latin typeface="Times New Roman"/>
                <a:cs typeface="Times New Roman"/>
              </a:rPr>
              <a:t>property </a:t>
            </a:r>
            <a:r>
              <a:rPr sz="2645" spc="17" dirty="0">
                <a:latin typeface="Times New Roman"/>
                <a:cs typeface="Times New Roman"/>
              </a:rPr>
              <a:t>is</a:t>
            </a:r>
            <a:r>
              <a:rPr sz="2645" spc="-435" dirty="0">
                <a:latin typeface="Times New Roman"/>
                <a:cs typeface="Times New Roman"/>
              </a:rPr>
              <a:t> </a:t>
            </a:r>
            <a:r>
              <a:rPr sz="2645" spc="6" dirty="0">
                <a:latin typeface="Times New Roman"/>
                <a:cs typeface="Times New Roman"/>
              </a:rPr>
              <a:t>satisfied  </a:t>
            </a:r>
            <a:r>
              <a:rPr sz="2645" spc="11" dirty="0">
                <a:latin typeface="Times New Roman"/>
                <a:cs typeface="Times New Roman"/>
              </a:rPr>
              <a:t>Runtime: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645">
              <a:latin typeface="Times New Roman"/>
              <a:cs typeface="Times New Roman"/>
            </a:endParaRPr>
          </a:p>
          <a:p>
            <a:pPr marL="13994">
              <a:spcBef>
                <a:spcPts val="793"/>
              </a:spcBef>
              <a:tabLst>
                <a:tab pos="2840109" algn="l"/>
              </a:tabLst>
            </a:pPr>
            <a:r>
              <a:rPr sz="3085" u="sng" spc="-3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Decrease-Key(A,	</a:t>
            </a:r>
            <a:r>
              <a:rPr sz="3085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i,</a:t>
            </a:r>
            <a:r>
              <a:rPr sz="308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8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x)</a:t>
            </a:r>
            <a:endParaRPr sz="3085">
              <a:latin typeface="Times New Roman"/>
              <a:cs typeface="Times New Roman"/>
            </a:endParaRPr>
          </a:p>
          <a:p>
            <a:pPr marL="517783" marR="158833">
              <a:lnSpc>
                <a:spcPct val="121500"/>
              </a:lnSpc>
              <a:spcBef>
                <a:spcPts val="132"/>
              </a:spcBef>
            </a:pPr>
            <a:r>
              <a:rPr sz="2645" spc="6" dirty="0">
                <a:latin typeface="Times New Roman"/>
                <a:cs typeface="Times New Roman"/>
              </a:rPr>
              <a:t>Decrease </a:t>
            </a:r>
            <a:r>
              <a:rPr sz="2645" spc="11" dirty="0">
                <a:latin typeface="Times New Roman"/>
                <a:cs typeface="Times New Roman"/>
              </a:rPr>
              <a:t>the key </a:t>
            </a:r>
            <a:r>
              <a:rPr sz="2645" dirty="0">
                <a:latin typeface="Times New Roman"/>
                <a:cs typeface="Times New Roman"/>
              </a:rPr>
              <a:t>of node i (from</a:t>
            </a:r>
            <a:r>
              <a:rPr sz="2645" spc="-501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A[i]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dirty="0">
                <a:latin typeface="Times New Roman"/>
                <a:cs typeface="Times New Roman"/>
              </a:rPr>
              <a:t>x)  </a:t>
            </a:r>
            <a:r>
              <a:rPr sz="2645" spc="17" dirty="0">
                <a:latin typeface="Times New Roman"/>
                <a:cs typeface="Times New Roman"/>
              </a:rPr>
              <a:t>Call </a:t>
            </a:r>
            <a:r>
              <a:rPr sz="2645" dirty="0">
                <a:latin typeface="Times New Roman"/>
                <a:cs typeface="Times New Roman"/>
              </a:rPr>
              <a:t>Heapify(A,</a:t>
            </a:r>
            <a:r>
              <a:rPr sz="2645" spc="-99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i)</a:t>
            </a:r>
            <a:endParaRPr sz="2645">
              <a:latin typeface="Times New Roman"/>
              <a:cs typeface="Times New Roman"/>
            </a:endParaRPr>
          </a:p>
          <a:p>
            <a:pPr marL="517783">
              <a:spcBef>
                <a:spcPts val="793"/>
              </a:spcBef>
            </a:pPr>
            <a:r>
              <a:rPr sz="2645" spc="11" dirty="0">
                <a:latin typeface="Times New Roman"/>
                <a:cs typeface="Times New Roman"/>
              </a:rPr>
              <a:t>Runtime:</a:t>
            </a:r>
            <a:r>
              <a:rPr sz="2645" spc="-193" dirty="0">
                <a:latin typeface="Times New Roman"/>
                <a:cs typeface="Times New Roman"/>
              </a:rPr>
              <a:t>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O(lgn)</a:t>
            </a:r>
            <a:endParaRPr sz="264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17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7094714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Example Problem: Phone</a:t>
            </a:r>
            <a:r>
              <a:rPr sz="3967" spc="6" dirty="0">
                <a:solidFill>
                  <a:srgbClr val="424456"/>
                </a:solidFill>
              </a:rPr>
              <a:t> </a:t>
            </a:r>
            <a:r>
              <a:rPr sz="3967" spc="-6" dirty="0">
                <a:solidFill>
                  <a:srgbClr val="424456"/>
                </a:solidFill>
              </a:rPr>
              <a:t>Operator</a:t>
            </a:r>
            <a:endParaRPr sz="3967"/>
          </a:p>
        </p:txBody>
      </p:sp>
      <p:sp>
        <p:nvSpPr>
          <p:cNvPr id="3" name="object 3"/>
          <p:cNvSpPr txBox="1"/>
          <p:nvPr/>
        </p:nvSpPr>
        <p:spPr>
          <a:xfrm>
            <a:off x="5139596" y="1827554"/>
            <a:ext cx="5112532" cy="4854687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dirty="0">
                <a:latin typeface="Times New Roman"/>
                <a:cs typeface="Times New Roman"/>
              </a:rPr>
              <a:t>A phone </a:t>
            </a:r>
            <a:r>
              <a:rPr sz="2645" spc="11" dirty="0">
                <a:latin typeface="Times New Roman"/>
                <a:cs typeface="Times New Roman"/>
              </a:rPr>
              <a:t>operator </a:t>
            </a:r>
            <a:r>
              <a:rPr sz="2645" dirty="0">
                <a:latin typeface="Times New Roman"/>
                <a:cs typeface="Times New Roman"/>
              </a:rPr>
              <a:t>answering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45" spc="-42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6" dirty="0">
                <a:solidFill>
                  <a:srgbClr val="0000FF"/>
                </a:solidFill>
                <a:latin typeface="Times New Roman"/>
                <a:cs typeface="Times New Roman"/>
              </a:rPr>
              <a:t>phones</a:t>
            </a:r>
            <a:endParaRPr sz="2645" dirty="0">
              <a:latin typeface="Times New Roman"/>
              <a:cs typeface="Times New Roman"/>
            </a:endParaRPr>
          </a:p>
          <a:p>
            <a:pPr>
              <a:spcBef>
                <a:spcPts val="17"/>
              </a:spcBef>
            </a:pPr>
            <a:endParaRPr sz="3857" dirty="0">
              <a:latin typeface="Times New Roman"/>
              <a:cs typeface="Times New Roman"/>
            </a:endParaRPr>
          </a:p>
          <a:p>
            <a:pPr marL="13994" marR="79767">
              <a:lnSpc>
                <a:spcPts val="2865"/>
              </a:lnSpc>
            </a:pPr>
            <a:r>
              <a:rPr sz="2645" spc="22" dirty="0">
                <a:latin typeface="Times New Roman"/>
                <a:cs typeface="Times New Roman"/>
              </a:rPr>
              <a:t>Each</a:t>
            </a:r>
            <a:r>
              <a:rPr sz="2645" spc="-121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phone</a:t>
            </a:r>
            <a:r>
              <a:rPr sz="2645" spc="1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has</a:t>
            </a:r>
            <a:r>
              <a:rPr sz="2645" spc="-50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645" baseline="-1736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41" baseline="-1736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people</a:t>
            </a:r>
            <a:r>
              <a:rPr sz="2645" spc="-8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1" dirty="0">
                <a:solidFill>
                  <a:srgbClr val="0000FF"/>
                </a:solidFill>
                <a:latin typeface="Times New Roman"/>
                <a:cs typeface="Times New Roman"/>
              </a:rPr>
              <a:t>waiting</a:t>
            </a:r>
            <a:r>
              <a:rPr sz="2645" spc="-2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in  line </a:t>
            </a:r>
            <a:r>
              <a:rPr sz="2645" dirty="0">
                <a:latin typeface="Times New Roman"/>
                <a:cs typeface="Times New Roman"/>
              </a:rPr>
              <a:t>for </a:t>
            </a:r>
            <a:r>
              <a:rPr sz="2645" spc="17" dirty="0">
                <a:latin typeface="Times New Roman"/>
                <a:cs typeface="Times New Roman"/>
              </a:rPr>
              <a:t>their </a:t>
            </a:r>
            <a:r>
              <a:rPr sz="2645" spc="22" dirty="0">
                <a:latin typeface="Times New Roman"/>
                <a:cs typeface="Times New Roman"/>
              </a:rPr>
              <a:t>calls </a:t>
            </a:r>
            <a:r>
              <a:rPr sz="2645" spc="17" dirty="0" smtClean="0">
                <a:latin typeface="Times New Roman"/>
                <a:cs typeface="Times New Roman"/>
              </a:rPr>
              <a:t>to</a:t>
            </a:r>
            <a:r>
              <a:rPr lang="en-US" sz="2645" spc="17" dirty="0" smtClean="0">
                <a:latin typeface="Times New Roman"/>
                <a:cs typeface="Times New Roman"/>
              </a:rPr>
              <a:t> </a:t>
            </a:r>
            <a:r>
              <a:rPr sz="2645" spc="-501" dirty="0" smtClean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 answered.</a:t>
            </a:r>
          </a:p>
          <a:p>
            <a:pPr>
              <a:spcBef>
                <a:spcPts val="33"/>
              </a:spcBef>
            </a:pPr>
            <a:endParaRPr sz="3802" dirty="0">
              <a:latin typeface="Times New Roman"/>
              <a:cs typeface="Times New Roman"/>
            </a:endParaRPr>
          </a:p>
          <a:p>
            <a:pPr marL="13994" marR="322565">
              <a:lnSpc>
                <a:spcPts val="2865"/>
              </a:lnSpc>
            </a:pPr>
            <a:r>
              <a:rPr sz="2645" spc="-11" dirty="0">
                <a:latin typeface="Times New Roman"/>
                <a:cs typeface="Times New Roman"/>
              </a:rPr>
              <a:t>Phone </a:t>
            </a:r>
            <a:r>
              <a:rPr sz="2645" spc="11" dirty="0">
                <a:latin typeface="Times New Roman"/>
                <a:cs typeface="Times New Roman"/>
              </a:rPr>
              <a:t>operator needs </a:t>
            </a:r>
            <a:r>
              <a:rPr sz="2645" spc="17" dirty="0">
                <a:latin typeface="Times New Roman"/>
                <a:cs typeface="Times New Roman"/>
              </a:rPr>
              <a:t>to </a:t>
            </a:r>
            <a:r>
              <a:rPr sz="2645" spc="-6" dirty="0">
                <a:latin typeface="Times New Roman"/>
                <a:cs typeface="Times New Roman"/>
              </a:rPr>
              <a:t>answer</a:t>
            </a:r>
            <a:r>
              <a:rPr sz="2645" spc="-30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  </a:t>
            </a:r>
            <a:r>
              <a:rPr sz="2645" dirty="0">
                <a:latin typeface="Times New Roman"/>
                <a:cs typeface="Times New Roman"/>
              </a:rPr>
              <a:t>phone </a:t>
            </a:r>
            <a:r>
              <a:rPr sz="2645" spc="6" dirty="0">
                <a:latin typeface="Times New Roman"/>
                <a:cs typeface="Times New Roman"/>
              </a:rPr>
              <a:t>with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largest </a:t>
            </a:r>
            <a:r>
              <a:rPr sz="2645" spc="11" dirty="0">
                <a:latin typeface="Times New Roman"/>
                <a:cs typeface="Times New Roman"/>
              </a:rPr>
              <a:t>number </a:t>
            </a:r>
            <a:r>
              <a:rPr sz="2645" dirty="0">
                <a:latin typeface="Times New Roman"/>
                <a:cs typeface="Times New Roman"/>
              </a:rPr>
              <a:t>of  </a:t>
            </a:r>
            <a:r>
              <a:rPr sz="2645" spc="11" dirty="0">
                <a:latin typeface="Times New Roman"/>
                <a:cs typeface="Times New Roman"/>
              </a:rPr>
              <a:t>people waiting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spc="-342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line.</a:t>
            </a:r>
            <a:endParaRPr sz="2645" dirty="0">
              <a:latin typeface="Times New Roman"/>
              <a:cs typeface="Times New Roman"/>
            </a:endParaRPr>
          </a:p>
          <a:p>
            <a:pPr>
              <a:spcBef>
                <a:spcPts val="28"/>
              </a:spcBef>
            </a:pPr>
            <a:endParaRPr sz="3196" dirty="0">
              <a:latin typeface="Times New Roman"/>
              <a:cs typeface="Times New Roman"/>
            </a:endParaRPr>
          </a:p>
          <a:p>
            <a:pPr marL="13994" marR="360349">
              <a:lnSpc>
                <a:spcPct val="111100"/>
              </a:lnSpc>
            </a:pPr>
            <a:r>
              <a:rPr sz="2645" spc="-6" dirty="0">
                <a:latin typeface="Times New Roman"/>
                <a:cs typeface="Times New Roman"/>
              </a:rPr>
              <a:t>New </a:t>
            </a:r>
            <a:r>
              <a:rPr sz="2645" spc="22" dirty="0">
                <a:latin typeface="Times New Roman"/>
                <a:cs typeface="Times New Roman"/>
              </a:rPr>
              <a:t>calls </a:t>
            </a:r>
            <a:r>
              <a:rPr sz="2645" spc="17" dirty="0">
                <a:latin typeface="Times New Roman"/>
                <a:cs typeface="Times New Roman"/>
              </a:rPr>
              <a:t>come </a:t>
            </a:r>
            <a:r>
              <a:rPr sz="2645" spc="-11" dirty="0">
                <a:latin typeface="Times New Roman"/>
                <a:cs typeface="Times New Roman"/>
              </a:rPr>
              <a:t>continuously, </a:t>
            </a:r>
            <a:r>
              <a:rPr sz="2645" spc="11" dirty="0">
                <a:latin typeface="Times New Roman"/>
                <a:cs typeface="Times New Roman"/>
              </a:rPr>
              <a:t>and  </a:t>
            </a:r>
            <a:r>
              <a:rPr sz="2645" spc="-6" dirty="0">
                <a:latin typeface="Times New Roman"/>
                <a:cs typeface="Times New Roman"/>
              </a:rPr>
              <a:t>some </a:t>
            </a:r>
            <a:r>
              <a:rPr sz="2645" spc="11" dirty="0">
                <a:latin typeface="Times New Roman"/>
                <a:cs typeface="Times New Roman"/>
              </a:rPr>
              <a:t>people </a:t>
            </a:r>
            <a:r>
              <a:rPr sz="2645" spc="6" dirty="0">
                <a:latin typeface="Times New Roman"/>
                <a:cs typeface="Times New Roman"/>
              </a:rPr>
              <a:t>hang </a:t>
            </a:r>
            <a:r>
              <a:rPr sz="2645" dirty="0">
                <a:latin typeface="Times New Roman"/>
                <a:cs typeface="Times New Roman"/>
              </a:rPr>
              <a:t>up </a:t>
            </a:r>
            <a:r>
              <a:rPr sz="2645" spc="17" dirty="0">
                <a:latin typeface="Times New Roman"/>
                <a:cs typeface="Times New Roman"/>
              </a:rPr>
              <a:t>after</a:t>
            </a:r>
            <a:r>
              <a:rPr sz="2645" spc="-342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waiting.</a:t>
            </a:r>
            <a:endParaRPr sz="264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0269" y="3288478"/>
            <a:ext cx="1945098" cy="1413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2058223" y="2043054"/>
            <a:ext cx="825618" cy="82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3667478" y="2840684"/>
            <a:ext cx="825618" cy="825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/>
          <p:nvPr/>
        </p:nvSpPr>
        <p:spPr>
          <a:xfrm>
            <a:off x="602897" y="3456399"/>
            <a:ext cx="825618" cy="825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8" name="object 8"/>
          <p:cNvSpPr/>
          <p:nvPr/>
        </p:nvSpPr>
        <p:spPr>
          <a:xfrm>
            <a:off x="1680398" y="4701822"/>
            <a:ext cx="825618" cy="82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3471568" y="4421952"/>
            <a:ext cx="825618" cy="82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72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37201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1735196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</a:t>
            </a:r>
            <a:r>
              <a:rPr sz="3967" dirty="0">
                <a:solidFill>
                  <a:srgbClr val="424456"/>
                </a:solidFill>
              </a:rPr>
              <a:t>o</a:t>
            </a:r>
            <a:r>
              <a:rPr sz="3967" spc="-6" dirty="0">
                <a:solidFill>
                  <a:srgbClr val="424456"/>
                </a:solidFill>
              </a:rPr>
              <a:t>l</a:t>
            </a:r>
            <a:r>
              <a:rPr sz="3967" dirty="0">
                <a:solidFill>
                  <a:srgbClr val="424456"/>
                </a:solidFill>
              </a:rPr>
              <a:t>u</a:t>
            </a:r>
            <a:r>
              <a:rPr sz="3967" spc="-6" dirty="0">
                <a:solidFill>
                  <a:srgbClr val="424456"/>
                </a:solidFill>
              </a:rPr>
              <a:t>ti</a:t>
            </a:r>
            <a:r>
              <a:rPr sz="3967" dirty="0">
                <a:solidFill>
                  <a:srgbClr val="424456"/>
                </a:solidFill>
              </a:rPr>
              <a:t>on</a:t>
            </a:r>
            <a:endParaRPr sz="3967"/>
          </a:p>
        </p:txBody>
      </p:sp>
      <p:sp>
        <p:nvSpPr>
          <p:cNvPr id="3" name="object 3"/>
          <p:cNvSpPr txBox="1"/>
          <p:nvPr/>
        </p:nvSpPr>
        <p:spPr>
          <a:xfrm>
            <a:off x="1025502" y="2009470"/>
            <a:ext cx="4725611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645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45" spc="-6" dirty="0">
                <a:latin typeface="Times New Roman"/>
                <a:cs typeface="Times New Roman"/>
              </a:rPr>
              <a:t>: </a:t>
            </a:r>
            <a:r>
              <a:rPr sz="2645" dirty="0">
                <a:latin typeface="Times New Roman"/>
                <a:cs typeface="Times New Roman"/>
              </a:rPr>
              <a:t>Define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6" dirty="0">
                <a:latin typeface="Times New Roman"/>
                <a:cs typeface="Times New Roman"/>
              </a:rPr>
              <a:t>following</a:t>
            </a:r>
            <a:r>
              <a:rPr sz="2645" spc="-309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array: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6048" y="3330458"/>
            <a:ext cx="1511300" cy="3008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2499019" y="3365441"/>
            <a:ext cx="1385358" cy="2882665"/>
          </a:xfrm>
          <a:custGeom>
            <a:avLst/>
            <a:gdLst/>
            <a:ahLst/>
            <a:cxnLst/>
            <a:rect l="l" t="t" r="r" b="b"/>
            <a:pathLst>
              <a:path w="1257300" h="2616200">
                <a:moveTo>
                  <a:pt x="0" y="0"/>
                </a:moveTo>
                <a:lnTo>
                  <a:pt x="1257300" y="0"/>
                </a:lnTo>
                <a:lnTo>
                  <a:pt x="1257300" y="2616201"/>
                </a:lnTo>
                <a:lnTo>
                  <a:pt x="0" y="26162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 txBox="1"/>
          <p:nvPr/>
        </p:nvSpPr>
        <p:spPr>
          <a:xfrm>
            <a:off x="2242937" y="3380835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4950" y="5899668"/>
            <a:ext cx="167922" cy="3533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204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3743" y="3330458"/>
            <a:ext cx="153929" cy="3008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9" name="object 9"/>
          <p:cNvSpPr/>
          <p:nvPr/>
        </p:nvSpPr>
        <p:spPr>
          <a:xfrm>
            <a:off x="3163711" y="3358444"/>
            <a:ext cx="20990" cy="2882665"/>
          </a:xfrm>
          <a:custGeom>
            <a:avLst/>
            <a:gdLst/>
            <a:ahLst/>
            <a:cxnLst/>
            <a:rect l="l" t="t" r="r" b="b"/>
            <a:pathLst>
              <a:path w="19050" h="2616200">
                <a:moveTo>
                  <a:pt x="0" y="0"/>
                </a:moveTo>
                <a:lnTo>
                  <a:pt x="19050" y="2616201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 txBox="1"/>
          <p:nvPr/>
        </p:nvSpPr>
        <p:spPr>
          <a:xfrm>
            <a:off x="2578781" y="2625184"/>
            <a:ext cx="1097792" cy="693804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1895" algn="ctr">
              <a:lnSpc>
                <a:spcPts val="2909"/>
              </a:lnSpc>
              <a:spcBef>
                <a:spcPts val="110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645">
              <a:latin typeface="Times New Roman"/>
              <a:cs typeface="Times New Roman"/>
            </a:endParaRPr>
          </a:p>
          <a:p>
            <a:pPr algn="ctr">
              <a:lnSpc>
                <a:spcPts val="2380"/>
              </a:lnSpc>
              <a:tabLst>
                <a:tab pos="838948" algn="l"/>
              </a:tabLst>
            </a:pP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204" spc="1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4" dirty="0">
                <a:solidFill>
                  <a:srgbClr val="FF0000"/>
                </a:solidFill>
                <a:latin typeface="Times New Roman"/>
                <a:cs typeface="Times New Roman"/>
              </a:rPr>
              <a:t>y	</a:t>
            </a:r>
            <a:r>
              <a:rPr sz="2204" spc="44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220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6048" y="5835297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/>
          <p:nvPr/>
        </p:nvSpPr>
        <p:spPr>
          <a:xfrm>
            <a:off x="2492022" y="5877278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3" name="object 13"/>
          <p:cNvSpPr/>
          <p:nvPr/>
        </p:nvSpPr>
        <p:spPr>
          <a:xfrm>
            <a:off x="2436048" y="3736270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2492022" y="3778250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1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5" name="object 15"/>
          <p:cNvSpPr/>
          <p:nvPr/>
        </p:nvSpPr>
        <p:spPr>
          <a:xfrm>
            <a:off x="2436048" y="4575881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6" name="object 16"/>
          <p:cNvSpPr/>
          <p:nvPr/>
        </p:nvSpPr>
        <p:spPr>
          <a:xfrm>
            <a:off x="2492022" y="4617861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object 17"/>
          <p:cNvSpPr txBox="1"/>
          <p:nvPr/>
        </p:nvSpPr>
        <p:spPr>
          <a:xfrm>
            <a:off x="4929693" y="2709146"/>
            <a:ext cx="3736269" cy="421165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A[i]</a:t>
            </a:r>
            <a:r>
              <a:rPr sz="2645" spc="-6" dirty="0">
                <a:latin typeface="Times New Roman"/>
                <a:cs typeface="Times New Roman"/>
              </a:rPr>
              <a:t>: </a:t>
            </a:r>
            <a:r>
              <a:rPr sz="2645" spc="11" dirty="0">
                <a:latin typeface="Times New Roman"/>
                <a:cs typeface="Times New Roman"/>
              </a:rPr>
              <a:t>the </a:t>
            </a:r>
            <a:r>
              <a:rPr sz="2645" spc="-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45" spc="-8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th </a:t>
            </a:r>
            <a:r>
              <a:rPr sz="2645" spc="22" dirty="0">
                <a:latin typeface="Times New Roman"/>
                <a:cs typeface="Times New Roman"/>
              </a:rPr>
              <a:t>element </a:t>
            </a:r>
            <a:r>
              <a:rPr sz="2645" spc="17" dirty="0">
                <a:latin typeface="Times New Roman"/>
                <a:cs typeface="Times New Roman"/>
              </a:rPr>
              <a:t>in</a:t>
            </a:r>
            <a:r>
              <a:rPr sz="2645" spc="-457" dirty="0">
                <a:latin typeface="Times New Roman"/>
                <a:cs typeface="Times New Roman"/>
              </a:rPr>
              <a:t> </a:t>
            </a:r>
            <a:r>
              <a:rPr sz="2645" spc="17" dirty="0">
                <a:latin typeface="Times New Roman"/>
                <a:cs typeface="Times New Roman"/>
              </a:rPr>
              <a:t>heap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9693" y="3520769"/>
            <a:ext cx="3941273" cy="828200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A[i].id</a:t>
            </a:r>
            <a:r>
              <a:rPr sz="2645" dirty="0">
                <a:latin typeface="Times New Roman"/>
                <a:cs typeface="Times New Roman"/>
              </a:rPr>
              <a:t>: </a:t>
            </a:r>
            <a:r>
              <a:rPr sz="2645" spc="11" dirty="0">
                <a:latin typeface="Times New Roman"/>
                <a:cs typeface="Times New Roman"/>
              </a:rPr>
              <a:t>the index </a:t>
            </a:r>
            <a:r>
              <a:rPr sz="2645" dirty="0">
                <a:latin typeface="Times New Roman"/>
                <a:cs typeface="Times New Roman"/>
              </a:rPr>
              <a:t>of</a:t>
            </a:r>
            <a:r>
              <a:rPr sz="2645" spc="-204" dirty="0">
                <a:latin typeface="Times New Roman"/>
                <a:cs typeface="Times New Roman"/>
              </a:rPr>
              <a:t> </a:t>
            </a:r>
            <a:r>
              <a:rPr sz="2645" spc="11" dirty="0">
                <a:latin typeface="Times New Roman"/>
                <a:cs typeface="Times New Roman"/>
              </a:rPr>
              <a:t>the</a:t>
            </a:r>
            <a:endParaRPr sz="2645">
              <a:latin typeface="Times New Roman"/>
              <a:cs typeface="Times New Roman"/>
            </a:endParaRPr>
          </a:p>
          <a:p>
            <a:pPr marL="1105536">
              <a:spcBef>
                <a:spcPts val="22"/>
              </a:spcBef>
            </a:pPr>
            <a:r>
              <a:rPr sz="2645" dirty="0">
                <a:latin typeface="Times New Roman"/>
                <a:cs typeface="Times New Roman"/>
              </a:rPr>
              <a:t>corresponding</a:t>
            </a:r>
            <a:r>
              <a:rPr sz="2645" spc="-16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phone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9693" y="4724212"/>
            <a:ext cx="5065654" cy="833452"/>
          </a:xfrm>
          <a:prstGeom prst="rect">
            <a:avLst/>
          </a:prstGeom>
        </p:spPr>
        <p:txBody>
          <a:bodyPr vert="horz" wrap="square" lIns="0" tIns="11195" rIns="0" bIns="0" rtlCol="0">
            <a:spAutoFit/>
          </a:bodyPr>
          <a:lstStyle/>
          <a:p>
            <a:pPr marL="1273466" marR="5598" indent="-1259472">
              <a:lnSpc>
                <a:spcPct val="100699"/>
              </a:lnSpc>
              <a:spcBef>
                <a:spcPts val="88"/>
              </a:spcBef>
            </a:pP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A[i].key</a:t>
            </a:r>
            <a:r>
              <a:rPr sz="2645" dirty="0">
                <a:latin typeface="Times New Roman"/>
                <a:cs typeface="Times New Roman"/>
              </a:rPr>
              <a:t>: # of </a:t>
            </a:r>
            <a:r>
              <a:rPr sz="2645" spc="11" dirty="0">
                <a:latin typeface="Times New Roman"/>
                <a:cs typeface="Times New Roman"/>
              </a:rPr>
              <a:t>people waiting </a:t>
            </a:r>
            <a:r>
              <a:rPr sz="2645" spc="17" dirty="0">
                <a:latin typeface="Times New Roman"/>
                <a:cs typeface="Times New Roman"/>
              </a:rPr>
              <a:t>in line  </a:t>
            </a:r>
            <a:r>
              <a:rPr sz="2645" dirty="0">
                <a:latin typeface="Times New Roman"/>
                <a:cs typeface="Times New Roman"/>
              </a:rPr>
              <a:t>for phone </a:t>
            </a:r>
            <a:r>
              <a:rPr sz="2645" spc="6" dirty="0">
                <a:latin typeface="Times New Roman"/>
                <a:cs typeface="Times New Roman"/>
              </a:rPr>
              <a:t>with </a:t>
            </a:r>
            <a:r>
              <a:rPr sz="2645" spc="11" dirty="0">
                <a:latin typeface="Times New Roman"/>
                <a:cs typeface="Times New Roman"/>
              </a:rPr>
              <a:t>index</a:t>
            </a:r>
            <a:r>
              <a:rPr sz="2645" spc="-375" dirty="0">
                <a:latin typeface="Times New Roman"/>
                <a:cs typeface="Times New Roman"/>
              </a:rPr>
              <a:t> </a:t>
            </a:r>
            <a:r>
              <a:rPr sz="2645" dirty="0">
                <a:solidFill>
                  <a:srgbClr val="0000FF"/>
                </a:solidFill>
                <a:latin typeface="Times New Roman"/>
                <a:cs typeface="Times New Roman"/>
              </a:rPr>
              <a:t>A[i].id</a:t>
            </a:r>
            <a:endParaRPr sz="264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36048" y="4156075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object 21"/>
          <p:cNvSpPr/>
          <p:nvPr/>
        </p:nvSpPr>
        <p:spPr>
          <a:xfrm>
            <a:off x="2492022" y="4198056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object 22"/>
          <p:cNvSpPr/>
          <p:nvPr/>
        </p:nvSpPr>
        <p:spPr>
          <a:xfrm>
            <a:off x="2436048" y="5415492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object 23"/>
          <p:cNvSpPr/>
          <p:nvPr/>
        </p:nvSpPr>
        <p:spPr>
          <a:xfrm>
            <a:off x="2492022" y="5457472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object 24"/>
          <p:cNvSpPr/>
          <p:nvPr/>
        </p:nvSpPr>
        <p:spPr>
          <a:xfrm>
            <a:off x="2436048" y="4995686"/>
            <a:ext cx="1553281" cy="13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5" name="object 25"/>
          <p:cNvSpPr/>
          <p:nvPr/>
        </p:nvSpPr>
        <p:spPr>
          <a:xfrm>
            <a:off x="2492022" y="5037667"/>
            <a:ext cx="142733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73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26406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82" y="467383"/>
            <a:ext cx="1735196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6" dirty="0">
                <a:solidFill>
                  <a:srgbClr val="424456"/>
                </a:solidFill>
              </a:rPr>
              <a:t>S</a:t>
            </a:r>
            <a:r>
              <a:rPr sz="3967" dirty="0">
                <a:solidFill>
                  <a:srgbClr val="424456"/>
                </a:solidFill>
              </a:rPr>
              <a:t>o</a:t>
            </a:r>
            <a:r>
              <a:rPr sz="3967" spc="-6" dirty="0">
                <a:solidFill>
                  <a:srgbClr val="424456"/>
                </a:solidFill>
              </a:rPr>
              <a:t>l</a:t>
            </a:r>
            <a:r>
              <a:rPr sz="3967" dirty="0">
                <a:solidFill>
                  <a:srgbClr val="424456"/>
                </a:solidFill>
              </a:rPr>
              <a:t>u</a:t>
            </a:r>
            <a:r>
              <a:rPr sz="3967" spc="-6" dirty="0">
                <a:solidFill>
                  <a:srgbClr val="424456"/>
                </a:solidFill>
              </a:rPr>
              <a:t>ti</a:t>
            </a:r>
            <a:r>
              <a:rPr sz="3967" dirty="0">
                <a:solidFill>
                  <a:srgbClr val="424456"/>
                </a:solidFill>
              </a:rPr>
              <a:t>on</a:t>
            </a:r>
            <a:endParaRPr sz="396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88">
              <a:lnSpc>
                <a:spcPts val="1741"/>
              </a:lnSpc>
            </a:pPr>
            <a:fld id="{81D60167-4931-47E6-BA6A-407CBD079E47}" type="slidenum">
              <a:rPr spc="-11" dirty="0"/>
              <a:pPr marL="27988">
                <a:lnSpc>
                  <a:spcPts val="1741"/>
                </a:lnSpc>
              </a:pPr>
              <a:t>74</a:t>
            </a:fld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67482" y="1659632"/>
            <a:ext cx="6523079" cy="5007934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2865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865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865" dirty="0">
                <a:latin typeface="Times New Roman"/>
                <a:cs typeface="Times New Roman"/>
              </a:rPr>
              <a:t>: </a:t>
            </a:r>
            <a:r>
              <a:rPr sz="2865" spc="6" dirty="0">
                <a:solidFill>
                  <a:srgbClr val="0000FF"/>
                </a:solidFill>
                <a:latin typeface="Times New Roman"/>
                <a:cs typeface="Times New Roman"/>
              </a:rPr>
              <a:t>Build-Max-Heap </a:t>
            </a:r>
            <a:r>
              <a:rPr sz="2865" spc="17" dirty="0">
                <a:solidFill>
                  <a:srgbClr val="0000FF"/>
                </a:solidFill>
                <a:latin typeface="Times New Roman"/>
                <a:cs typeface="Times New Roman"/>
              </a:rPr>
              <a:t>(A,</a:t>
            </a:r>
            <a:r>
              <a:rPr sz="2865" spc="-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65" dirty="0">
                <a:solidFill>
                  <a:srgbClr val="0000FF"/>
                </a:solidFill>
                <a:latin typeface="Times New Roman"/>
                <a:cs typeface="Times New Roman"/>
              </a:rPr>
              <a:t>n)</a:t>
            </a:r>
            <a:endParaRPr sz="2865">
              <a:latin typeface="Times New Roman"/>
              <a:cs typeface="Times New Roman"/>
            </a:endParaRPr>
          </a:p>
          <a:p>
            <a:pPr marL="13994">
              <a:spcBef>
                <a:spcPts val="2402"/>
              </a:spcBef>
            </a:pPr>
            <a:r>
              <a:rPr sz="2865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Execution:</a:t>
            </a:r>
            <a:endParaRPr sz="2865">
              <a:latin typeface="Times New Roman"/>
              <a:cs typeface="Times New Roman"/>
            </a:endParaRPr>
          </a:p>
          <a:p>
            <a:pPr marL="2029149" marR="5598" indent="-1007577">
              <a:lnSpc>
                <a:spcPct val="113599"/>
              </a:lnSpc>
              <a:spcBef>
                <a:spcPts val="132"/>
              </a:spcBef>
            </a:pP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When </a:t>
            </a:r>
            <a:r>
              <a:rPr sz="2424" u="sng" spc="-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 operator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wants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424" u="sng" spc="1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answer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24" u="sng" spc="-19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phone</a:t>
            </a:r>
            <a:r>
              <a:rPr sz="2424" dirty="0">
                <a:latin typeface="Times New Roman"/>
                <a:cs typeface="Times New Roman"/>
              </a:rPr>
              <a:t>: 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id </a:t>
            </a: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24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A[1].id</a:t>
            </a:r>
            <a:endParaRPr sz="2424">
              <a:latin typeface="Times New Roman"/>
              <a:cs typeface="Times New Roman"/>
            </a:endParaRPr>
          </a:p>
          <a:p>
            <a:pPr marL="2029149">
              <a:spcBef>
                <a:spcPts val="506"/>
              </a:spcBef>
            </a:pPr>
            <a:r>
              <a:rPr sz="2424" spc="6" dirty="0">
                <a:solidFill>
                  <a:srgbClr val="0000FF"/>
                </a:solidFill>
                <a:latin typeface="Times New Roman"/>
                <a:cs typeface="Times New Roman"/>
              </a:rPr>
              <a:t>Decrease-Key(A, </a:t>
            </a: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1,</a:t>
            </a:r>
            <a:r>
              <a:rPr sz="2424" spc="-25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A[1].key-1)</a:t>
            </a:r>
            <a:endParaRPr sz="2424">
              <a:latin typeface="Times New Roman"/>
              <a:cs typeface="Times New Roman"/>
            </a:endParaRPr>
          </a:p>
          <a:p>
            <a:pPr marL="2029149">
              <a:spcBef>
                <a:spcPts val="506"/>
              </a:spcBef>
            </a:pPr>
            <a:r>
              <a:rPr sz="2424" i="1" spc="17" dirty="0">
                <a:solidFill>
                  <a:srgbClr val="0000FF"/>
                </a:solidFill>
                <a:latin typeface="Times New Roman"/>
                <a:cs typeface="Times New Roman"/>
              </a:rPr>
              <a:t>answer </a:t>
            </a:r>
            <a:r>
              <a:rPr sz="2424" i="1" dirty="0">
                <a:solidFill>
                  <a:srgbClr val="0000FF"/>
                </a:solidFill>
                <a:latin typeface="Times New Roman"/>
                <a:cs typeface="Times New Roman"/>
              </a:rPr>
              <a:t>phone with index</a:t>
            </a:r>
            <a:r>
              <a:rPr sz="2424" i="1" spc="-1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17" dirty="0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endParaRPr sz="2424">
              <a:latin typeface="Times New Roman"/>
              <a:cs typeface="Times New Roman"/>
            </a:endParaRPr>
          </a:p>
          <a:p>
            <a:pPr marL="2029149" marR="687811" indent="-1007577">
              <a:lnSpc>
                <a:spcPct val="117400"/>
              </a:lnSpc>
              <a:spcBef>
                <a:spcPts val="1432"/>
              </a:spcBef>
            </a:pP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When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new call comes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 to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phone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i: </a:t>
            </a:r>
            <a:r>
              <a:rPr sz="2424" spc="-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4" dirty="0">
                <a:solidFill>
                  <a:srgbClr val="0000FF"/>
                </a:solidFill>
                <a:latin typeface="Times New Roman"/>
                <a:cs typeface="Times New Roman"/>
              </a:rPr>
              <a:t>Increase-Key(A,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i,</a:t>
            </a:r>
            <a:r>
              <a:rPr sz="2424" spc="-30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A[i].key+1)</a:t>
            </a:r>
            <a:endParaRPr sz="2424">
              <a:latin typeface="Times New Roman"/>
              <a:cs typeface="Times New Roman"/>
            </a:endParaRPr>
          </a:p>
          <a:p>
            <a:pPr marL="2029149" marR="645829" indent="-1007577">
              <a:lnSpc>
                <a:spcPct val="117400"/>
              </a:lnSpc>
              <a:spcBef>
                <a:spcPts val="1102"/>
              </a:spcBef>
            </a:pPr>
            <a:r>
              <a:rPr sz="2424" u="sng" spc="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When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24" u="sng" spc="6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call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drops </a:t>
            </a:r>
            <a:r>
              <a:rPr sz="2424" u="sng" spc="-2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from </a:t>
            </a:r>
            <a:r>
              <a:rPr sz="2424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phone </a:t>
            </a:r>
            <a:r>
              <a:rPr sz="2424" u="sng" spc="-1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i: </a:t>
            </a:r>
            <a:r>
              <a:rPr sz="2424" spc="-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4" spc="6" dirty="0">
                <a:solidFill>
                  <a:srgbClr val="0000FF"/>
                </a:solidFill>
                <a:latin typeface="Times New Roman"/>
                <a:cs typeface="Times New Roman"/>
              </a:rPr>
              <a:t>Decrease-Key(A, </a:t>
            </a:r>
            <a:r>
              <a:rPr sz="2424" spc="-11" dirty="0">
                <a:solidFill>
                  <a:srgbClr val="0000FF"/>
                </a:solidFill>
                <a:latin typeface="Times New Roman"/>
                <a:cs typeface="Times New Roman"/>
              </a:rPr>
              <a:t>i,</a:t>
            </a:r>
            <a:r>
              <a:rPr sz="2424" spc="-3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24" spc="-6" dirty="0">
                <a:solidFill>
                  <a:srgbClr val="0000FF"/>
                </a:solidFill>
                <a:latin typeface="Times New Roman"/>
                <a:cs typeface="Times New Roman"/>
              </a:rPr>
              <a:t>A[i].key-1)</a:t>
            </a:r>
            <a:endParaRPr sz="24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05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0156" y="386854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34648"/>
            <a:ext cx="9321777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8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Basic</a:t>
            </a:r>
            <a:r>
              <a:rPr sz="4400" spc="-8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procedures</a:t>
            </a:r>
            <a:r>
              <a:rPr lang="en-US"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 </a:t>
            </a:r>
            <a:r>
              <a:rPr sz="4400" dirty="0" smtClean="0">
                <a:solidFill>
                  <a:srgbClr val="686464"/>
                </a:solidFill>
                <a:latin typeface="JVSJQL+Cambria"/>
                <a:cs typeface="JVSJQL+Cambria"/>
              </a:rPr>
              <a:t>2/2</a:t>
            </a:r>
            <a:endParaRPr sz="4400" dirty="0">
              <a:solidFill>
                <a:srgbClr val="686464"/>
              </a:solidFill>
              <a:latin typeface="JVSJQL+Cambria"/>
              <a:cs typeface="JVSJQL+Cambria"/>
            </a:endParaRPr>
          </a:p>
          <a:p>
            <a:pPr marL="0" marR="0">
              <a:lnSpc>
                <a:spcPts val="2929"/>
              </a:lnSpc>
              <a:spcBef>
                <a:spcPts val="1408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L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EFT</a:t>
            </a:r>
            <a:r>
              <a:rPr sz="24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compute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sz="28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instruction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by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simply</a:t>
            </a:r>
            <a:r>
              <a:rPr lang="en-US"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shifting</a:t>
            </a:r>
            <a:r>
              <a:rPr sz="2800" spc="-66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representation</a:t>
            </a:r>
            <a:r>
              <a:rPr sz="28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left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position.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8394" y="2767793"/>
            <a:ext cx="9121405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Similarly,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R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IGHT</a:t>
            </a:r>
            <a:r>
              <a:rPr sz="24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quickly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compute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2</a:t>
            </a:r>
            <a:r>
              <a:rPr sz="2800" spc="18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173" dirty="0">
                <a:solidFill>
                  <a:srgbClr val="000000"/>
                </a:solidFill>
                <a:latin typeface="DLWTTD+Calibri"/>
                <a:cs typeface="DLWTTD+Calibri"/>
              </a:rPr>
              <a:t>+1</a:t>
            </a:r>
            <a:r>
              <a:rPr sz="2800" spc="-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by</a:t>
            </a:r>
            <a:r>
              <a:rPr lang="en-US"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shifting</a:t>
            </a:r>
            <a:r>
              <a:rPr sz="2800" spc="-66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representation</a:t>
            </a:r>
            <a:r>
              <a:rPr sz="28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left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position</a:t>
            </a:r>
            <a:r>
              <a:rPr sz="2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lang="en-US"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adding</a:t>
            </a:r>
            <a:r>
              <a:rPr sz="2800" spc="-6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8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1</a:t>
            </a:r>
            <a:r>
              <a:rPr sz="2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as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low</a:t>
            </a:r>
            <a:r>
              <a:rPr sz="28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order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bit.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7688" y="4045853"/>
            <a:ext cx="9310428" cy="126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83"/>
              </a:lnSpc>
            </a:pPr>
            <a:r>
              <a:rPr sz="20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20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A2D1E"/>
                </a:solidFill>
                <a:latin typeface="HINTWA+Calibri-Bold"/>
                <a:cs typeface="HINTWA+Calibri-Bold"/>
              </a:rPr>
              <a:t>P</a:t>
            </a:r>
            <a:r>
              <a:rPr sz="2400" dirty="0">
                <a:solidFill>
                  <a:srgbClr val="9A2D1E"/>
                </a:solidFill>
                <a:latin typeface="HINTWA+Calibri-Bold"/>
                <a:cs typeface="HINTWA+Calibri-Bold"/>
              </a:rPr>
              <a:t>ARENT</a:t>
            </a:r>
            <a:r>
              <a:rPr sz="2400" spc="4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procedure</a:t>
            </a:r>
            <a:r>
              <a:rPr sz="28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can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compute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⌊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/2</a:t>
            </a:r>
            <a:r>
              <a:rPr sz="2400" dirty="0">
                <a:solidFill>
                  <a:srgbClr val="000000"/>
                </a:solidFill>
                <a:latin typeface="JAVNDU+LucidaSansUnicode"/>
                <a:cs typeface="JAVNDU+LucidaSansUnicode"/>
              </a:rPr>
              <a:t>⌋</a:t>
            </a:r>
            <a:r>
              <a:rPr sz="2400" spc="-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by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shifting</a:t>
            </a:r>
            <a:r>
              <a:rPr sz="2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LWTTD+Calibri"/>
                <a:cs typeface="DLWTTD+Calibri"/>
              </a:rPr>
              <a:t>right</a:t>
            </a:r>
            <a:r>
              <a:rPr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00"/>
                </a:solidFill>
                <a:latin typeface="DLWTTD+Calibri"/>
                <a:cs typeface="DLWTTD+Calibri"/>
              </a:rPr>
              <a:t>one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 bit</a:t>
            </a:r>
            <a:r>
              <a:rPr lang="en-US" sz="2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DLWTTD+Calibri"/>
                <a:cs typeface="DLWTTD+Calibri"/>
              </a:rPr>
              <a:t>position.</a:t>
            </a:r>
          </a:p>
          <a:p>
            <a:pPr marL="0" marR="0">
              <a:lnSpc>
                <a:spcPts val="3383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000000"/>
              </a:solidFill>
              <a:latin typeface="DLWTTD+Calibri"/>
              <a:cs typeface="DLWTTD+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74839" y="346202"/>
            <a:ext cx="9143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4235" y="963838"/>
            <a:ext cx="6254713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Heap</a:t>
            </a:r>
            <a:r>
              <a:rPr sz="4400" spc="-9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86464"/>
                </a:solidFill>
                <a:latin typeface="JVSJQL+Cambria"/>
                <a:cs typeface="JVSJQL+Cambria"/>
              </a:rPr>
              <a:t>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4235" y="1605895"/>
            <a:ext cx="9286481" cy="82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D24716"/>
                </a:solidFill>
                <a:latin typeface="FUKIEW+Wingdings3"/>
                <a:cs typeface="FUKIEW+Wingdings3"/>
              </a:rPr>
              <a:t>`</a:t>
            </a:r>
            <a:r>
              <a:rPr sz="1800" spc="744" dirty="0">
                <a:solidFill>
                  <a:srgbClr val="D247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There</a:t>
            </a:r>
            <a:r>
              <a:rPr sz="24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are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two</a:t>
            </a:r>
            <a:r>
              <a:rPr sz="2400" spc="-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kind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of</a:t>
            </a:r>
            <a:r>
              <a:rPr sz="24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binary</a:t>
            </a:r>
            <a:r>
              <a:rPr sz="24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heaps:</a:t>
            </a:r>
            <a:r>
              <a:rPr sz="24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</a:t>
            </a:r>
            <a:r>
              <a:rPr sz="24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and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min</a:t>
            </a:r>
            <a:r>
              <a:rPr sz="24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400" dirty="0">
                <a:solidFill>
                  <a:srgbClr val="000000"/>
                </a:solidFill>
                <a:latin typeface="DLWTTD+Calibri"/>
                <a:cs typeface="DLWTTD+Calibri"/>
              </a:rPr>
              <a:t>heaps.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55" y="2035984"/>
            <a:ext cx="8449577" cy="1094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max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43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max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spc="-57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property</a:t>
            </a:r>
            <a:r>
              <a:rPr sz="2200" spc="-50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that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200" spc="-5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every</a:t>
            </a:r>
            <a:r>
              <a:rPr sz="2200" spc="-58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273640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other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than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7955" y="2696371"/>
            <a:ext cx="2399630" cy="686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7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A[P</a:t>
            </a:r>
            <a:r>
              <a:rPr sz="1700" dirty="0">
                <a:solidFill>
                  <a:srgbClr val="000000"/>
                </a:solidFill>
                <a:latin typeface="DLWTTD+Calibri"/>
                <a:cs typeface="DLWTTD+Calibri"/>
              </a:rPr>
              <a:t>ARENT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)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OFNEGO+SymbolMT"/>
                <a:cs typeface="OFNEGO+SymbolMT"/>
              </a:rPr>
              <a:t>≥</a:t>
            </a:r>
            <a:r>
              <a:rPr sz="2000" spc="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8555" y="3089531"/>
            <a:ext cx="8336567" cy="2054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27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14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largest</a:t>
            </a:r>
            <a:r>
              <a:rPr sz="19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element</a:t>
            </a:r>
            <a:r>
              <a:rPr sz="19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9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max</a:t>
            </a:r>
            <a:r>
              <a:rPr sz="19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19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stored</a:t>
            </a:r>
            <a:r>
              <a:rPr sz="190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root</a:t>
            </a:r>
          </a:p>
          <a:p>
            <a:pPr marL="319277" marR="0">
              <a:lnSpc>
                <a:spcPts val="2321"/>
              </a:lnSpc>
              <a:spcBef>
                <a:spcPts val="456"/>
              </a:spcBef>
              <a:spcAft>
                <a:spcPts val="0"/>
              </a:spcAft>
            </a:pPr>
            <a:r>
              <a:rPr sz="14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14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subtree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rooted</a:t>
            </a:r>
            <a:r>
              <a:rPr sz="19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19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19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contains</a:t>
            </a:r>
            <a:r>
              <a:rPr sz="19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values</a:t>
            </a:r>
            <a:r>
              <a:rPr sz="19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</a:t>
            </a:r>
            <a:r>
              <a:rPr sz="19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larger</a:t>
            </a:r>
            <a:r>
              <a:rPr sz="19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than</a:t>
            </a:r>
            <a:r>
              <a:rPr sz="19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</a:p>
          <a:p>
            <a:pPr marL="547877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contained</a:t>
            </a:r>
            <a:r>
              <a:rPr sz="19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itself</a:t>
            </a:r>
          </a:p>
          <a:p>
            <a:pPr marL="0" marR="0">
              <a:lnSpc>
                <a:spcPts val="2687"/>
              </a:lnSpc>
              <a:spcBef>
                <a:spcPts val="371"/>
              </a:spcBef>
              <a:spcAft>
                <a:spcPts val="0"/>
              </a:spcAft>
            </a:pPr>
            <a:r>
              <a:rPr sz="1700" dirty="0">
                <a:solidFill>
                  <a:srgbClr val="9A2D1E"/>
                </a:solidFill>
                <a:latin typeface="FUKIEW+Wingdings3"/>
                <a:cs typeface="FUKIEW+Wingdings3"/>
              </a:rPr>
              <a:t>`</a:t>
            </a:r>
            <a:r>
              <a:rPr sz="1700" spc="828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In</a:t>
            </a:r>
            <a:r>
              <a:rPr sz="2200" spc="-4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a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min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,</a:t>
            </a:r>
            <a:r>
              <a:rPr sz="2200" spc="-49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min</a:t>
            </a:r>
            <a:r>
              <a:rPr sz="2200" dirty="0">
                <a:solidFill>
                  <a:srgbClr val="9A2D1E"/>
                </a:solidFill>
                <a:latin typeface="RKDGAO+Calibri-Bold"/>
                <a:cs typeface="RKDGAO+Calibri-Bold"/>
              </a:rPr>
              <a:t>‐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heap</a:t>
            </a:r>
            <a:r>
              <a:rPr sz="2200" spc="-51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A2D1E"/>
                </a:solidFill>
                <a:latin typeface="HINTWA+Calibri-Bold"/>
                <a:cs typeface="HINTWA+Calibri-Bold"/>
              </a:rPr>
              <a:t>property</a:t>
            </a:r>
            <a:r>
              <a:rPr sz="2200" spc="-56" dirty="0">
                <a:solidFill>
                  <a:srgbClr val="9A2D1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is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that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for</a:t>
            </a:r>
            <a:r>
              <a:rPr sz="2200" spc="-51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every</a:t>
            </a:r>
            <a:r>
              <a:rPr sz="2200" spc="-5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node</a:t>
            </a:r>
            <a:r>
              <a:rPr sz="2200" spc="-46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RBDTDR+Calibri-Italic"/>
                <a:cs typeface="RBDTDR+Calibri-Italic"/>
              </a:rPr>
              <a:t>i</a:t>
            </a:r>
          </a:p>
          <a:p>
            <a:pPr marL="273669" marR="0">
              <a:lnSpc>
                <a:spcPts val="268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other</a:t>
            </a:r>
            <a:r>
              <a:rPr sz="2200" spc="-57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than</a:t>
            </a:r>
            <a:r>
              <a:rPr sz="2200" spc="-44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the</a:t>
            </a:r>
            <a:r>
              <a:rPr sz="2200" spc="-52" dirty="0">
                <a:solidFill>
                  <a:srgbClr val="68646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86464"/>
                </a:solidFill>
                <a:latin typeface="DLWTTD+Calibri"/>
                <a:cs typeface="DLWTTD+Calibri"/>
              </a:rPr>
              <a:t>root,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10335" y="4785564"/>
            <a:ext cx="2383035" cy="67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A[P</a:t>
            </a:r>
            <a:r>
              <a:rPr sz="1700" dirty="0">
                <a:solidFill>
                  <a:srgbClr val="000000"/>
                </a:solidFill>
                <a:latin typeface="DLWTTD+Calibri"/>
                <a:cs typeface="DLWTTD+Calibri"/>
              </a:rPr>
              <a:t>ARENT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(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)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OFNEGO+SymbolMT"/>
                <a:cs typeface="OFNEGO+SymbolMT"/>
              </a:rPr>
              <a:t>≤</a:t>
            </a:r>
            <a:r>
              <a:rPr sz="1800" spc="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A[</a:t>
            </a:r>
            <a:r>
              <a:rPr sz="2000" dirty="0">
                <a:solidFill>
                  <a:srgbClr val="000000"/>
                </a:solidFill>
                <a:latin typeface="RBDTDR+Calibri-Italic"/>
                <a:cs typeface="RBDTDR+Calibri-Italic"/>
              </a:rPr>
              <a:t>i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]</a:t>
            </a:r>
            <a:r>
              <a:rPr sz="2000" spc="-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LWTTD+Calibri"/>
                <a:cs typeface="DLWTTD+Calibri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17833" y="5216415"/>
            <a:ext cx="7663321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20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0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smallest</a:t>
            </a:r>
            <a:r>
              <a:rPr sz="20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element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in</a:t>
            </a:r>
            <a:r>
              <a:rPr sz="2000" spc="-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min</a:t>
            </a:r>
            <a:r>
              <a:rPr sz="2000" dirty="0">
                <a:solidFill>
                  <a:srgbClr val="000000"/>
                </a:solidFill>
                <a:latin typeface="LNNELT+Calibri"/>
                <a:cs typeface="LNNELT+Calibri"/>
              </a:rPr>
              <a:t>‐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heap</a:t>
            </a:r>
            <a:r>
              <a:rPr sz="20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is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0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root</a:t>
            </a:r>
          </a:p>
          <a:p>
            <a:pPr marL="0" marR="0">
              <a:lnSpc>
                <a:spcPts val="2321"/>
              </a:lnSpc>
              <a:spcBef>
                <a:spcPts val="432"/>
              </a:spcBef>
              <a:spcAft>
                <a:spcPts val="0"/>
              </a:spcAft>
            </a:pPr>
            <a:r>
              <a:rPr sz="2000" dirty="0">
                <a:solidFill>
                  <a:srgbClr val="BCBCBC"/>
                </a:solidFill>
                <a:latin typeface="FUKIEW+Wingdings3"/>
                <a:cs typeface="FUKIEW+Wingdings3"/>
              </a:rPr>
              <a:t>`</a:t>
            </a:r>
            <a:r>
              <a:rPr sz="2000" spc="709" dirty="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subtree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rooted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20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a</a:t>
            </a:r>
            <a:r>
              <a:rPr sz="20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20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contains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values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no</a:t>
            </a:r>
            <a:r>
              <a:rPr sz="20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smaller</a:t>
            </a:r>
            <a:r>
              <a:rPr sz="20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than</a:t>
            </a:r>
            <a:r>
              <a:rPr sz="20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LWTTD+Calibri"/>
                <a:cs typeface="DLWTTD+Calibri"/>
              </a:rPr>
              <a:t>that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46432" y="5842641"/>
            <a:ext cx="3110847" cy="65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contained</a:t>
            </a:r>
            <a:r>
              <a:rPr sz="19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at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the</a:t>
            </a:r>
            <a:r>
              <a:rPr sz="19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node</a:t>
            </a:r>
            <a:r>
              <a:rPr sz="19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00"/>
                </a:solidFill>
                <a:latin typeface="DLWTTD+Calibri"/>
                <a:cs typeface="DLWTTD+Calibri"/>
              </a:rPr>
              <a:t>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4847</Words>
  <Application>Microsoft Office PowerPoint</Application>
  <PresentationFormat>Özel</PresentationFormat>
  <Paragraphs>1722</Paragraphs>
  <Slides>74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74</vt:i4>
      </vt:variant>
    </vt:vector>
  </HeadingPairs>
  <TitlesOfParts>
    <vt:vector size="98" baseType="lpstr">
      <vt:lpstr>AHGEBQ+Arial-BoldMT</vt:lpstr>
      <vt:lpstr>Courier New</vt:lpstr>
      <vt:lpstr>JVSJQL+Cambria</vt:lpstr>
      <vt:lpstr>LTQGWQ+ArialMT</vt:lpstr>
      <vt:lpstr>Sitka Small</vt:lpstr>
      <vt:lpstr>ITOAVT+Calibri-Italic</vt:lpstr>
      <vt:lpstr>HINTWA+Calibri-Bold</vt:lpstr>
      <vt:lpstr>Calibri</vt:lpstr>
      <vt:lpstr>FUKIEW+Wingdings3</vt:lpstr>
      <vt:lpstr>OFNEGO+SymbolMT</vt:lpstr>
      <vt:lpstr>LNNELT+Calibri</vt:lpstr>
      <vt:lpstr>RKDGAO+Calibri-Bold</vt:lpstr>
      <vt:lpstr>RFNLIR+TimesNewRomanPSMT</vt:lpstr>
      <vt:lpstr>JAVNDU+LucidaSansUnicode</vt:lpstr>
      <vt:lpstr>WLLKIS+TimesNewRomanPS-ItalicMT</vt:lpstr>
      <vt:lpstr>Arial</vt:lpstr>
      <vt:lpstr>Times New Roman</vt:lpstr>
      <vt:lpstr>PPODBP+Calibri-BoldItalic</vt:lpstr>
      <vt:lpstr>Wingdings</vt:lpstr>
      <vt:lpstr>Symbol</vt:lpstr>
      <vt:lpstr>RBDTDR+Calibri-Italic</vt:lpstr>
      <vt:lpstr>OGRJDB+Arial-ItalicMT</vt:lpstr>
      <vt:lpstr>DLWTTD+Calibri</vt:lpstr>
      <vt:lpstr>Theme Office</vt:lpstr>
      <vt:lpstr>CSE214 – Analysis of Algorithms PhD Furkan Gözükara, Toros University https://github.com/FurkanGozukara/Analysis-of-Algorithms-2019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Heap Data Structures</vt:lpstr>
      <vt:lpstr>Heap Data Structures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Heapsort Algorithm</vt:lpstr>
      <vt:lpstr>PowerPoint Sunusu</vt:lpstr>
      <vt:lpstr>Heapsort Algorithm: Runtime Analysis</vt:lpstr>
      <vt:lpstr>Heapsort - Notes</vt:lpstr>
      <vt:lpstr>PowerPoint Sunusu</vt:lpstr>
      <vt:lpstr>Data structures for Dynamic Sets</vt:lpstr>
      <vt:lpstr>Operations on Dynamic Sets</vt:lpstr>
      <vt:lpstr>Priority Queues (PQ)</vt:lpstr>
      <vt:lpstr>Priority Queues</vt:lpstr>
      <vt:lpstr>Implementation of Priority Queue</vt:lpstr>
      <vt:lpstr>Implementation of Priority Queue</vt:lpstr>
      <vt:lpstr>Heap Implementation of PQ</vt:lpstr>
      <vt:lpstr>Example: HEAP-INSERT(A, 15)</vt:lpstr>
      <vt:lpstr>Example: HEAP-INSERT(A, 15)</vt:lpstr>
      <vt:lpstr>Example: HEAP-INSERT(A, 15)</vt:lpstr>
      <vt:lpstr>Example: HEAP-INSERT(A, 15)</vt:lpstr>
      <vt:lpstr>Example: HEAP-INSERT(A, 15)</vt:lpstr>
      <vt:lpstr>Heap Increase Key</vt:lpstr>
      <vt:lpstr>Example: HEAP-INCREASE-KEY(A, 9, 15)</vt:lpstr>
      <vt:lpstr>Example: HEAP-INCREASE-KEY(A, 9, 15)</vt:lpstr>
      <vt:lpstr>Example: HEAP-INCREASE-KEY(A, 9, 15)</vt:lpstr>
      <vt:lpstr>Example: HEAP-INCREASE-KEY(A, 9, 15)</vt:lpstr>
      <vt:lpstr>Example: HEAP-INCREASE-KEY(A, 9, 15)</vt:lpstr>
      <vt:lpstr>Heap Implementation of PQ</vt:lpstr>
      <vt:lpstr>Summary: Max Heap</vt:lpstr>
      <vt:lpstr>Summary: Max Heap</vt:lpstr>
      <vt:lpstr>Summary: Max Heap</vt:lpstr>
      <vt:lpstr>Example Problem: Phone Operator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2019-03-22T08:34:49Z</dcterms:modified>
</cp:coreProperties>
</file>