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373" r:id="rId2"/>
    <p:sldId id="352" r:id="rId3"/>
    <p:sldId id="353" r:id="rId4"/>
    <p:sldId id="354" r:id="rId5"/>
    <p:sldId id="356" r:id="rId6"/>
    <p:sldId id="359" r:id="rId7"/>
    <p:sldId id="357" r:id="rId8"/>
    <p:sldId id="358" r:id="rId9"/>
    <p:sldId id="36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66" r:id="rId18"/>
    <p:sldId id="367" r:id="rId19"/>
    <p:sldId id="329" r:id="rId20"/>
    <p:sldId id="330" r:id="rId21"/>
    <p:sldId id="331" r:id="rId22"/>
    <p:sldId id="332" r:id="rId23"/>
    <p:sldId id="333" r:id="rId24"/>
    <p:sldId id="368" r:id="rId25"/>
    <p:sldId id="334" r:id="rId26"/>
    <p:sldId id="335" r:id="rId27"/>
    <p:sldId id="336" r:id="rId28"/>
    <p:sldId id="337" r:id="rId29"/>
    <p:sldId id="338" r:id="rId30"/>
    <p:sldId id="340" r:id="rId31"/>
    <p:sldId id="342" r:id="rId32"/>
    <p:sldId id="341" r:id="rId33"/>
    <p:sldId id="343" r:id="rId34"/>
    <p:sldId id="345" r:id="rId35"/>
    <p:sldId id="344" r:id="rId36"/>
    <p:sldId id="347" r:id="rId37"/>
    <p:sldId id="361" r:id="rId38"/>
    <p:sldId id="369" r:id="rId39"/>
    <p:sldId id="371" r:id="rId40"/>
    <p:sldId id="372" r:id="rId41"/>
    <p:sldId id="374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D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4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402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47625">
              <a:noFill/>
            </a:ln>
          </c:spPr>
          <c:trendline>
            <c:spPr>
              <a:ln w="38100">
                <a:solidFill>
                  <a:srgbClr val="0000FF"/>
                </a:solidFill>
              </a:ln>
            </c:spPr>
            <c:trendlineType val="linear"/>
            <c:dispRSqr val="0"/>
            <c:dispEq val="0"/>
          </c:trendline>
          <c:xVal>
            <c:numRef>
              <c:f>Sheet1!$D$3:$D$7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Sheet1!$E$3:$E$7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2</c:v>
                </c:pt>
                <c:pt idx="3">
                  <c:v>5</c:v>
                </c:pt>
                <c:pt idx="4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739-4EC8-8D94-0CF84AE418C7}"/>
            </c:ext>
          </c:extLst>
        </c:ser>
        <c:ser>
          <c:idx val="1"/>
          <c:order val="1"/>
          <c:spPr>
            <a:ln w="47625">
              <a:noFill/>
            </a:ln>
          </c:spPr>
          <c:trendline>
            <c:spPr>
              <a:ln w="38100">
                <a:solidFill>
                  <a:srgbClr val="FF0000"/>
                </a:solidFill>
              </a:ln>
            </c:spPr>
            <c:trendlineType val="linear"/>
            <c:dispRSqr val="0"/>
            <c:dispEq val="0"/>
          </c:trendline>
          <c:xVal>
            <c:numRef>
              <c:f>Sheet1!$D$3:$D$7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Sheet1!$F$3:$F$7</c:f>
              <c:numCache>
                <c:formatCode>General</c:formatCode>
                <c:ptCount val="5"/>
                <c:pt idx="0">
                  <c:v>1</c:v>
                </c:pt>
                <c:pt idx="1">
                  <c:v>5</c:v>
                </c:pt>
                <c:pt idx="2">
                  <c:v>4</c:v>
                </c:pt>
                <c:pt idx="3">
                  <c:v>3</c:v>
                </c:pt>
                <c:pt idx="4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739-4EC8-8D94-0CF84AE418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78794616"/>
        <c:axId val="-2011669256"/>
      </c:scatterChart>
      <c:valAx>
        <c:axId val="-20787946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011669256"/>
        <c:crosses val="autoZero"/>
        <c:crossBetween val="midCat"/>
      </c:valAx>
      <c:valAx>
        <c:axId val="-20116692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7879461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3E8D-DE9B-4410-BB0D-E86DC0CF7C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39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doesn’t capture near 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64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doesn’t </a:t>
            </a:r>
            <a:r>
              <a:rPr lang="en-US" smtClean="0"/>
              <a:t>capture near 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64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doesn’t </a:t>
            </a:r>
            <a:r>
              <a:rPr lang="en-US" smtClean="0"/>
              <a:t>capture near 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64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12/14/2021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2445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373091"/>
            <a:ext cx="9144000" cy="1508105"/>
          </a:xfrm>
        </p:spPr>
        <p:txBody>
          <a:bodyPr/>
          <a:lstStyle>
            <a:lvl1pPr algn="ctr">
              <a:defRPr baseline="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PhD </a:t>
            </a:r>
            <a:r>
              <a:rPr lang="en-US" dirty="0" err="1" smtClean="0"/>
              <a:t>Furkan</a:t>
            </a:r>
            <a:r>
              <a:rPr lang="en-US" dirty="0" smtClean="0"/>
              <a:t> </a:t>
            </a:r>
            <a:r>
              <a:rPr lang="en-US" dirty="0" err="1" smtClean="0"/>
              <a:t>Gözükara</a:t>
            </a:r>
            <a:r>
              <a:rPr lang="en-US" dirty="0" smtClean="0"/>
              <a:t>, </a:t>
            </a:r>
            <a:r>
              <a:rPr lang="en-US" dirty="0" err="1" smtClean="0"/>
              <a:t>Toros</a:t>
            </a:r>
            <a:r>
              <a:rPr lang="en-US" dirty="0" smtClean="0"/>
              <a:t> University</a:t>
            </a:r>
            <a:endParaRPr lang="tr-TR" dirty="0" smtClean="0"/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721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12/14/2021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12/14/2021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12/14/2021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12/14/2021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12/14/2021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tf-idf-model-for-page-ranking/" TargetMode="External"/><Relationship Id="rId2" Type="http://schemas.openxmlformats.org/officeDocument/2006/relationships/hyperlink" Target="https://lucidworks.com/post/abcs-learning-to-rank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rogramminghistorian.org/en/lessons/analyzing-documents-with-tfidf" TargetMode="External"/><Relationship Id="rId4" Type="http://schemas.openxmlformats.org/officeDocument/2006/relationships/hyperlink" Target="https://janav.wordpress.com/2013/10/27/tf-idf-and-cosine-similarity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558811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0550" y="2558811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 txBox="1">
            <a:spLocks/>
          </p:cNvSpPr>
          <p:nvPr/>
        </p:nvSpPr>
        <p:spPr bwMode="auto">
          <a:xfrm>
            <a:off x="-5182" y="92332"/>
            <a:ext cx="9144000" cy="3337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i="0" kern="1200">
                <a:solidFill>
                  <a:srgbClr val="424456"/>
                </a:solidFill>
                <a:latin typeface="Times New Roman"/>
                <a:ea typeface="+mj-ea"/>
                <a:cs typeface="Times New Roman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  <a:t>CSE419 – Artificial Intelligence and Machine Learning </a:t>
            </a:r>
            <a: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  <a:t>2021</a:t>
            </a:r>
            <a: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  <a:t/>
            </a:r>
            <a:b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PhD Furkan Gözükara, </a:t>
            </a:r>
            <a:r>
              <a:rPr lang="en-US" sz="3600" spc="-265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Toros</a:t>
            </a: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University</a:t>
            </a:r>
            <a:b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i="1" u="sng" spc="-265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</a:t>
            </a:r>
            <a:r>
              <a:rPr lang="en-US" sz="2400" i="1" u="sng" spc="-265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github.com/FurkanGozukara/CSE419-Artificial-Intelligence-and-Machine-Learning-2021</a:t>
            </a: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endParaRPr lang="en-US" sz="4000" u="sng" dirty="0">
              <a:solidFill>
                <a:srgbClr val="0070C0"/>
              </a:solidFill>
              <a:latin typeface="Sitka Small" panose="02000505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11" name="object 10"/>
          <p:cNvSpPr txBox="1"/>
          <p:nvPr/>
        </p:nvSpPr>
        <p:spPr>
          <a:xfrm>
            <a:off x="-10364" y="3041985"/>
            <a:ext cx="9144000" cy="275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solidFill>
                  <a:srgbClr val="FF0000"/>
                </a:solidFill>
                <a:latin typeface="Times New Roman"/>
                <a:cs typeface="Times New Roman"/>
              </a:rPr>
              <a:t>Lecture</a:t>
            </a:r>
            <a:r>
              <a:rPr sz="60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000" spc="-45" dirty="0" smtClean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sz="6000" dirty="0" smtClean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5400" spc="-5" dirty="0" smtClean="0">
                <a:latin typeface="Times New Roman"/>
                <a:cs typeface="Times New Roman"/>
              </a:rPr>
              <a:t>Ranking</a:t>
            </a:r>
          </a:p>
          <a:p>
            <a:pPr algn="ctr">
              <a:lnSpc>
                <a:spcPct val="100000"/>
              </a:lnSpc>
            </a:pP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Based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on Asst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. Prof. Dr. David </a:t>
            </a:r>
            <a:r>
              <a:rPr lang="en-US" sz="3200" i="1" spc="-45" dirty="0" err="1" smtClean="0">
                <a:solidFill>
                  <a:srgbClr val="808080"/>
                </a:solidFill>
                <a:latin typeface="Times New Roman"/>
                <a:cs typeface="Times New Roman"/>
              </a:rPr>
              <a:t>Kauchak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 (Pomona College)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Lecture Slides </a:t>
            </a:r>
            <a:endParaRPr lang="en-US" sz="3200" i="1" spc="-45" dirty="0">
              <a:solidFill>
                <a:srgbClr val="80808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3716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 problems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1761447"/>
            <a:ext cx="556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Suggest a simpler word for the word below: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756626" y="2327224"/>
            <a:ext cx="794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vital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0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 a simpler word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1761447"/>
            <a:ext cx="556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Suggest a simpler word for the word below: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756626" y="2327224"/>
            <a:ext cx="794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vital</a:t>
            </a:r>
            <a:endParaRPr lang="en-US" sz="2800" dirty="0">
              <a:solidFill>
                <a:srgbClr val="0000FF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096481"/>
              </p:ext>
            </p:extLst>
          </p:nvPr>
        </p:nvGraphicFramePr>
        <p:xfrm>
          <a:off x="2714697" y="2876389"/>
          <a:ext cx="298619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important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necessary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essential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needed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critical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crucial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mandatory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vital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244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 a simpler word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648" y="1761447"/>
            <a:ext cx="556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Suggest a simpler word for the word below: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756626" y="2327224"/>
            <a:ext cx="1452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acquired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76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 a simpler word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648" y="1761447"/>
            <a:ext cx="556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Suggest a simpler word for the word below: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756626" y="2327224"/>
            <a:ext cx="1452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acquired</a:t>
            </a:r>
            <a:endParaRPr lang="en-US" sz="2800" dirty="0">
              <a:solidFill>
                <a:srgbClr val="0000FF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848499"/>
              </p:ext>
            </p:extLst>
          </p:nvPr>
        </p:nvGraphicFramePr>
        <p:xfrm>
          <a:off x="2714697" y="2876389"/>
          <a:ext cx="298619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gotten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received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gained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obtained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purchased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bought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got hold 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772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 a simpler word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60687" y="1576007"/>
            <a:ext cx="794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vital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7243" y="2144889"/>
            <a:ext cx="120490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dirty="0"/>
              <a:t>important</a:t>
            </a:r>
          </a:p>
          <a:p>
            <a:pPr fontAlgn="t"/>
            <a:r>
              <a:rPr lang="en-US" dirty="0"/>
              <a:t>necessary</a:t>
            </a:r>
          </a:p>
          <a:p>
            <a:pPr fontAlgn="t"/>
            <a:r>
              <a:rPr lang="en-US" dirty="0"/>
              <a:t>essential</a:t>
            </a:r>
          </a:p>
          <a:p>
            <a:pPr fontAlgn="t"/>
            <a:r>
              <a:rPr lang="en-US" dirty="0"/>
              <a:t>needed</a:t>
            </a:r>
          </a:p>
          <a:p>
            <a:pPr fontAlgn="t"/>
            <a:r>
              <a:rPr lang="en-US" dirty="0"/>
              <a:t>critical</a:t>
            </a:r>
          </a:p>
          <a:p>
            <a:pPr fontAlgn="t"/>
            <a:r>
              <a:rPr lang="en-US" dirty="0"/>
              <a:t>crucial</a:t>
            </a:r>
          </a:p>
          <a:p>
            <a:r>
              <a:rPr lang="en-US" dirty="0"/>
              <a:t>mandatory</a:t>
            </a:r>
          </a:p>
          <a:p>
            <a:pPr fontAlgn="t"/>
            <a:r>
              <a:rPr lang="en-US" dirty="0"/>
              <a:t>required</a:t>
            </a:r>
          </a:p>
          <a:p>
            <a:pPr fontAlgn="t"/>
            <a:r>
              <a:rPr lang="en-US" dirty="0" smtClean="0"/>
              <a:t>vital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69440" y="2144889"/>
            <a:ext cx="121058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dirty="0"/>
              <a:t>gotten</a:t>
            </a:r>
          </a:p>
          <a:p>
            <a:pPr fontAlgn="t"/>
            <a:r>
              <a:rPr lang="en-US" dirty="0"/>
              <a:t>received</a:t>
            </a:r>
          </a:p>
          <a:p>
            <a:pPr fontAlgn="t"/>
            <a:r>
              <a:rPr lang="en-US" dirty="0"/>
              <a:t>gained</a:t>
            </a:r>
          </a:p>
          <a:p>
            <a:pPr fontAlgn="t"/>
            <a:r>
              <a:rPr lang="en-US" dirty="0"/>
              <a:t>obtained</a:t>
            </a:r>
          </a:p>
          <a:p>
            <a:pPr fontAlgn="t"/>
            <a:r>
              <a:rPr lang="en-US" dirty="0"/>
              <a:t>got</a:t>
            </a:r>
          </a:p>
          <a:p>
            <a:pPr fontAlgn="t"/>
            <a:r>
              <a:rPr lang="en-US" dirty="0"/>
              <a:t>purchased</a:t>
            </a:r>
          </a:p>
          <a:p>
            <a:r>
              <a:rPr lang="en-US" dirty="0"/>
              <a:t>bought</a:t>
            </a:r>
          </a:p>
          <a:p>
            <a:pPr fontAlgn="t"/>
            <a:r>
              <a:rPr lang="en-US" dirty="0"/>
              <a:t>got hold of</a:t>
            </a:r>
          </a:p>
          <a:p>
            <a:pPr fontAlgn="t"/>
            <a:r>
              <a:rPr lang="en-US" dirty="0" smtClean="0"/>
              <a:t>acquired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41848" y="1576007"/>
            <a:ext cx="1452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acquired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14334" y="2779888"/>
            <a:ext cx="595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12" name="Right Brace 11"/>
          <p:cNvSpPr/>
          <p:nvPr/>
        </p:nvSpPr>
        <p:spPr>
          <a:xfrm>
            <a:off x="5715000" y="1721556"/>
            <a:ext cx="479778" cy="2935111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544847" y="2892778"/>
            <a:ext cx="1789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training data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165771" y="4739103"/>
            <a:ext cx="2182449" cy="1845420"/>
            <a:chOff x="3165771" y="4739103"/>
            <a:chExt cx="2182449" cy="1845420"/>
          </a:xfrm>
        </p:grpSpPr>
        <p:sp>
          <p:nvSpPr>
            <p:cNvPr id="14" name="Down Arrow 13"/>
            <p:cNvSpPr/>
            <p:nvPr/>
          </p:nvSpPr>
          <p:spPr>
            <a:xfrm>
              <a:off x="3165771" y="4739103"/>
              <a:ext cx="1224699" cy="580788"/>
            </a:xfrm>
            <a:prstGeom prst="downArrow">
              <a:avLst/>
            </a:prstGeom>
            <a:solidFill>
              <a:srgbClr val="FF6600"/>
            </a:solidFill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08564" y="4739103"/>
              <a:ext cx="739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train</a:t>
              </a:r>
              <a:endParaRPr lang="en-US" sz="2400" dirty="0"/>
            </a:p>
          </p:txBody>
        </p:sp>
        <p:grpSp>
          <p:nvGrpSpPr>
            <p:cNvPr id="16" name="Group 37"/>
            <p:cNvGrpSpPr/>
            <p:nvPr/>
          </p:nvGrpSpPr>
          <p:grpSpPr>
            <a:xfrm>
              <a:off x="3169224" y="5579442"/>
              <a:ext cx="1274797" cy="1005081"/>
              <a:chOff x="7330723" y="3505200"/>
              <a:chExt cx="1432277" cy="1371600"/>
            </a:xfrm>
          </p:grpSpPr>
          <p:sp>
            <p:nvSpPr>
              <p:cNvPr id="17" name="Rounded Rectangle 16"/>
              <p:cNvSpPr/>
              <p:nvPr/>
            </p:nvSpPr>
            <p:spPr bwMode="auto">
              <a:xfrm>
                <a:off x="7391400" y="3505200"/>
                <a:ext cx="1371600" cy="137160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330723" y="3802323"/>
                <a:ext cx="1432277" cy="546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ranker</a:t>
                </a:r>
                <a:endParaRPr lang="en-US" sz="2000" dirty="0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697409" y="5745535"/>
            <a:ext cx="7077183" cy="485019"/>
            <a:chOff x="697409" y="5745535"/>
            <a:chExt cx="7077183" cy="485019"/>
          </a:xfrm>
        </p:grpSpPr>
        <p:sp>
          <p:nvSpPr>
            <p:cNvPr id="11" name="TextBox 10"/>
            <p:cNvSpPr txBox="1"/>
            <p:nvPr/>
          </p:nvSpPr>
          <p:spPr>
            <a:xfrm>
              <a:off x="697409" y="5745535"/>
              <a:ext cx="20732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list of synonyms</a:t>
              </a:r>
              <a:endParaRPr lang="en-US" sz="24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2866946" y="6053667"/>
              <a:ext cx="302278" cy="1633"/>
            </a:xfrm>
            <a:prstGeom prst="straightConnector1">
              <a:avLst/>
            </a:prstGeom>
            <a:ln w="38100" cmpd="sng"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4444021" y="6055300"/>
              <a:ext cx="302278" cy="1633"/>
            </a:xfrm>
            <a:prstGeom prst="straightConnector1">
              <a:avLst/>
            </a:prstGeom>
            <a:ln w="38100" cmpd="sng"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746299" y="5768889"/>
              <a:ext cx="30282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list ranked by simplicity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0557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 problems in general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848556"/>
            <a:ext cx="1265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ranking1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986844" y="1848556"/>
            <a:ext cx="1265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ranking2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610531" y="1848556"/>
            <a:ext cx="1265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ranking3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04574" y="244373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574" y="286674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574" y="3305727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574" y="3714626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34131" y="244373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34131" y="286674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34131" y="3305727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34131" y="3714626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68198" y="244373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68198" y="286674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68198" y="3305727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68198" y="3714626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0" name="Right Brace 19"/>
          <p:cNvSpPr/>
          <p:nvPr/>
        </p:nvSpPr>
        <p:spPr>
          <a:xfrm>
            <a:off x="5715000" y="1721556"/>
            <a:ext cx="479778" cy="2554111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319070" y="2310221"/>
            <a:ext cx="259915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training data:</a:t>
            </a:r>
          </a:p>
          <a:p>
            <a:r>
              <a:rPr lang="en-US" dirty="0" smtClean="0"/>
              <a:t>a set of rankings where each ranking consists of a set of ranked examples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36444" y="28363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1501197" y="4545547"/>
            <a:ext cx="7259102" cy="2132670"/>
            <a:chOff x="1501197" y="4545547"/>
            <a:chExt cx="7259102" cy="2132670"/>
          </a:xfrm>
        </p:grpSpPr>
        <p:sp>
          <p:nvSpPr>
            <p:cNvPr id="24" name="Down Arrow 23"/>
            <p:cNvSpPr/>
            <p:nvPr/>
          </p:nvSpPr>
          <p:spPr>
            <a:xfrm>
              <a:off x="3063401" y="4545547"/>
              <a:ext cx="1224699" cy="580788"/>
            </a:xfrm>
            <a:prstGeom prst="downArrow">
              <a:avLst/>
            </a:prstGeom>
            <a:solidFill>
              <a:srgbClr val="FF6600"/>
            </a:solidFill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506194" y="4545547"/>
              <a:ext cx="739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train</a:t>
              </a:r>
              <a:endParaRPr lang="en-US" sz="2400" dirty="0"/>
            </a:p>
          </p:txBody>
        </p:sp>
        <p:grpSp>
          <p:nvGrpSpPr>
            <p:cNvPr id="26" name="Group 37"/>
            <p:cNvGrpSpPr/>
            <p:nvPr/>
          </p:nvGrpSpPr>
          <p:grpSpPr>
            <a:xfrm>
              <a:off x="3285402" y="5389300"/>
              <a:ext cx="1274797" cy="1005081"/>
              <a:chOff x="7330723" y="3505200"/>
              <a:chExt cx="1432277" cy="1371600"/>
            </a:xfrm>
          </p:grpSpPr>
          <p:sp>
            <p:nvSpPr>
              <p:cNvPr id="27" name="Rounded Rectangle 26"/>
              <p:cNvSpPr/>
              <p:nvPr/>
            </p:nvSpPr>
            <p:spPr bwMode="auto">
              <a:xfrm>
                <a:off x="7391400" y="3505200"/>
                <a:ext cx="1371600" cy="137160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330723" y="3802323"/>
                <a:ext cx="1432277" cy="546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ranker</a:t>
                </a:r>
                <a:endParaRPr lang="en-US" sz="2000" dirty="0"/>
              </a:p>
            </p:txBody>
          </p:sp>
        </p:grpSp>
        <p:cxnSp>
          <p:nvCxnSpPr>
            <p:cNvPr id="29" name="Straight Arrow Connector 28"/>
            <p:cNvCxnSpPr/>
            <p:nvPr/>
          </p:nvCxnSpPr>
          <p:spPr>
            <a:xfrm flipV="1">
              <a:off x="2983124" y="5863525"/>
              <a:ext cx="302278" cy="1633"/>
            </a:xfrm>
            <a:prstGeom prst="straightConnector1">
              <a:avLst/>
            </a:prstGeom>
            <a:ln w="38100" cmpd="sng"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4560199" y="5865158"/>
              <a:ext cx="302278" cy="1633"/>
            </a:xfrm>
            <a:prstGeom prst="straightConnector1">
              <a:avLst/>
            </a:prstGeom>
            <a:ln w="38100" cmpd="sng"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862477" y="5578747"/>
              <a:ext cx="38978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ranking/ordering or examples</a:t>
              </a:r>
              <a:endParaRPr lang="en-US" sz="2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01197" y="5007212"/>
              <a:ext cx="1341917" cy="400110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6600"/>
                  </a:solidFill>
                </a:rPr>
                <a:t>f</a:t>
              </a:r>
              <a:r>
                <a:rPr lang="en-US" sz="2000" baseline="-25000" dirty="0" smtClean="0">
                  <a:solidFill>
                    <a:srgbClr val="FF6600"/>
                  </a:solidFill>
                </a:rPr>
                <a:t>1</a:t>
              </a:r>
              <a:r>
                <a:rPr lang="en-US" sz="2000" dirty="0" smtClean="0">
                  <a:solidFill>
                    <a:srgbClr val="FF6600"/>
                  </a:solidFill>
                </a:rPr>
                <a:t>, f</a:t>
              </a:r>
              <a:r>
                <a:rPr lang="en-US" sz="2000" baseline="-25000" dirty="0" smtClean="0">
                  <a:solidFill>
                    <a:srgbClr val="FF6600"/>
                  </a:solidFill>
                </a:rPr>
                <a:t>2</a:t>
              </a:r>
              <a:r>
                <a:rPr lang="en-US" sz="2000" dirty="0" smtClean="0">
                  <a:solidFill>
                    <a:srgbClr val="FF6600"/>
                  </a:solidFill>
                </a:rPr>
                <a:t>, …, f</a:t>
              </a:r>
              <a:r>
                <a:rPr lang="en-US" sz="2000" baseline="-25000" dirty="0" smtClean="0">
                  <a:solidFill>
                    <a:srgbClr val="FF6600"/>
                  </a:solidFill>
                </a:rPr>
                <a:t>n</a:t>
              </a:r>
              <a:endParaRPr lang="en-US" sz="2000" baseline="-25000" dirty="0">
                <a:solidFill>
                  <a:srgbClr val="FF66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501197" y="5430222"/>
              <a:ext cx="1341917" cy="400110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6600"/>
                  </a:solidFill>
                </a:rPr>
                <a:t>f</a:t>
              </a:r>
              <a:r>
                <a:rPr lang="en-US" sz="2000" baseline="-25000" dirty="0" smtClean="0">
                  <a:solidFill>
                    <a:srgbClr val="FF6600"/>
                  </a:solidFill>
                </a:rPr>
                <a:t>1</a:t>
              </a:r>
              <a:r>
                <a:rPr lang="en-US" sz="2000" dirty="0" smtClean="0">
                  <a:solidFill>
                    <a:srgbClr val="FF6600"/>
                  </a:solidFill>
                </a:rPr>
                <a:t>, f</a:t>
              </a:r>
              <a:r>
                <a:rPr lang="en-US" sz="2000" baseline="-25000" dirty="0" smtClean="0">
                  <a:solidFill>
                    <a:srgbClr val="FF6600"/>
                  </a:solidFill>
                </a:rPr>
                <a:t>2</a:t>
              </a:r>
              <a:r>
                <a:rPr lang="en-US" sz="2000" dirty="0" smtClean="0">
                  <a:solidFill>
                    <a:srgbClr val="FF6600"/>
                  </a:solidFill>
                </a:rPr>
                <a:t>, …, f</a:t>
              </a:r>
              <a:r>
                <a:rPr lang="en-US" sz="2000" baseline="-25000" dirty="0" smtClean="0">
                  <a:solidFill>
                    <a:srgbClr val="FF6600"/>
                  </a:solidFill>
                </a:rPr>
                <a:t>n</a:t>
              </a:r>
              <a:endParaRPr lang="en-US" sz="2000" baseline="-25000" dirty="0">
                <a:solidFill>
                  <a:srgbClr val="FF66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501197" y="5869208"/>
              <a:ext cx="1341917" cy="400110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6600"/>
                  </a:solidFill>
                </a:rPr>
                <a:t>f</a:t>
              </a:r>
              <a:r>
                <a:rPr lang="en-US" sz="2000" baseline="-25000" dirty="0" smtClean="0">
                  <a:solidFill>
                    <a:srgbClr val="FF6600"/>
                  </a:solidFill>
                </a:rPr>
                <a:t>1</a:t>
              </a:r>
              <a:r>
                <a:rPr lang="en-US" sz="2000" dirty="0" smtClean="0">
                  <a:solidFill>
                    <a:srgbClr val="FF6600"/>
                  </a:solidFill>
                </a:rPr>
                <a:t>, f</a:t>
              </a:r>
              <a:r>
                <a:rPr lang="en-US" sz="2000" baseline="-25000" dirty="0" smtClean="0">
                  <a:solidFill>
                    <a:srgbClr val="FF6600"/>
                  </a:solidFill>
                </a:rPr>
                <a:t>2</a:t>
              </a:r>
              <a:r>
                <a:rPr lang="en-US" sz="2000" dirty="0" smtClean="0">
                  <a:solidFill>
                    <a:srgbClr val="FF6600"/>
                  </a:solidFill>
                </a:rPr>
                <a:t>, …, f</a:t>
              </a:r>
              <a:r>
                <a:rPr lang="en-US" sz="2000" baseline="-25000" dirty="0" smtClean="0">
                  <a:solidFill>
                    <a:srgbClr val="FF6600"/>
                  </a:solidFill>
                </a:rPr>
                <a:t>n</a:t>
              </a:r>
              <a:endParaRPr lang="en-US" sz="2000" baseline="-25000" dirty="0">
                <a:solidFill>
                  <a:srgbClr val="FF660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501197" y="6278107"/>
              <a:ext cx="1341917" cy="400110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6600"/>
                  </a:solidFill>
                </a:rPr>
                <a:t>f</a:t>
              </a:r>
              <a:r>
                <a:rPr lang="en-US" sz="2000" baseline="-25000" dirty="0" smtClean="0">
                  <a:solidFill>
                    <a:srgbClr val="FF6600"/>
                  </a:solidFill>
                </a:rPr>
                <a:t>1</a:t>
              </a:r>
              <a:r>
                <a:rPr lang="en-US" sz="2000" dirty="0" smtClean="0">
                  <a:solidFill>
                    <a:srgbClr val="FF6600"/>
                  </a:solidFill>
                </a:rPr>
                <a:t>, f</a:t>
              </a:r>
              <a:r>
                <a:rPr lang="en-US" sz="2000" baseline="-25000" dirty="0" smtClean="0">
                  <a:solidFill>
                    <a:srgbClr val="FF6600"/>
                  </a:solidFill>
                </a:rPr>
                <a:t>2</a:t>
              </a:r>
              <a:r>
                <a:rPr lang="en-US" sz="2000" dirty="0" smtClean="0">
                  <a:solidFill>
                    <a:srgbClr val="FF6600"/>
                  </a:solidFill>
                </a:rPr>
                <a:t>, …, f</a:t>
              </a:r>
              <a:r>
                <a:rPr lang="en-US" sz="2000" baseline="-25000" dirty="0" smtClean="0">
                  <a:solidFill>
                    <a:srgbClr val="FF6600"/>
                  </a:solidFill>
                </a:rPr>
                <a:t>n</a:t>
              </a:r>
              <a:endParaRPr lang="en-US" sz="2000" baseline="-25000" dirty="0">
                <a:solidFill>
                  <a:srgbClr val="FF66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212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 problems in general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848556"/>
            <a:ext cx="1265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ranking1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986844" y="1848556"/>
            <a:ext cx="1265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ranking2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610531" y="1848556"/>
            <a:ext cx="1265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ranking3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04574" y="244373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574" y="286674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574" y="3305727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574" y="3714626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34131" y="244373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34131" y="286674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34131" y="3305727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34131" y="3714626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68198" y="244373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68198" y="286674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68198" y="3305727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68198" y="3714626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0" name="Right Brace 19"/>
          <p:cNvSpPr/>
          <p:nvPr/>
        </p:nvSpPr>
        <p:spPr>
          <a:xfrm>
            <a:off x="5715000" y="1721556"/>
            <a:ext cx="479778" cy="2554111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319070" y="2310221"/>
            <a:ext cx="259915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training data:</a:t>
            </a:r>
          </a:p>
          <a:p>
            <a:r>
              <a:rPr lang="en-US" dirty="0" smtClean="0"/>
              <a:t>a set of rankings where each ranking consists of a set of ranked examples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36444" y="28363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25578" y="5094111"/>
            <a:ext cx="3840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Real-world ranking problems?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24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Netflix My List</a:t>
            </a:r>
            <a:endParaRPr lang="en-US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" y="2418735"/>
            <a:ext cx="9127359" cy="225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84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633" y="1356852"/>
            <a:ext cx="7079429" cy="531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6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20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reranking</a:t>
            </a:r>
            <a:r>
              <a:rPr lang="en-US" dirty="0" smtClean="0"/>
              <a:t> </a:t>
            </a:r>
            <a:r>
              <a:rPr lang="en-US" dirty="0"/>
              <a:t>N-best output </a:t>
            </a:r>
            <a:r>
              <a:rPr lang="en-US" dirty="0" smtClean="0"/>
              <a:t>lists</a:t>
            </a:r>
          </a:p>
          <a:p>
            <a:pPr>
              <a:buFontTx/>
              <a:buChar char="-"/>
            </a:pPr>
            <a:r>
              <a:rPr lang="en-US" dirty="0" smtClean="0"/>
              <a:t>machine translation</a:t>
            </a:r>
          </a:p>
          <a:p>
            <a:pPr>
              <a:buFontTx/>
              <a:buChar char="-"/>
            </a:pPr>
            <a:r>
              <a:rPr lang="en-US" dirty="0" smtClean="0"/>
              <a:t>computational biology</a:t>
            </a:r>
          </a:p>
          <a:p>
            <a:pPr>
              <a:buFontTx/>
              <a:buChar char="-"/>
            </a:pPr>
            <a:r>
              <a:rPr lang="en-US" dirty="0" smtClean="0"/>
              <a:t>parsing</a:t>
            </a:r>
          </a:p>
          <a:p>
            <a:pPr>
              <a:buFontTx/>
              <a:buChar char="-"/>
            </a:pPr>
            <a:r>
              <a:rPr lang="en-US" dirty="0" smtClean="0"/>
              <a:t>…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flight search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…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11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aside: text classification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1524" y="1729619"/>
            <a:ext cx="1268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Raw data</a:t>
            </a:r>
            <a:endParaRPr lang="en-US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612648" y="2370667"/>
            <a:ext cx="960348" cy="1100666"/>
            <a:chOff x="612648" y="2370667"/>
            <a:chExt cx="960348" cy="1100666"/>
          </a:xfrm>
        </p:grpSpPr>
        <p:sp>
          <p:nvSpPr>
            <p:cNvPr id="6" name="Rectangle 5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12648" y="3822932"/>
            <a:ext cx="960348" cy="1100666"/>
            <a:chOff x="612648" y="2370667"/>
            <a:chExt cx="960348" cy="1100666"/>
          </a:xfrm>
        </p:grpSpPr>
        <p:sp>
          <p:nvSpPr>
            <p:cNvPr id="14" name="Rectangle 13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616880" y="5280781"/>
            <a:ext cx="960348" cy="1100666"/>
            <a:chOff x="612648" y="2370667"/>
            <a:chExt cx="960348" cy="1100666"/>
          </a:xfrm>
        </p:grpSpPr>
        <p:sp>
          <p:nvSpPr>
            <p:cNvPr id="22" name="Rectangle 21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2144889" y="1729619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labels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2032000" y="2710103"/>
            <a:ext cx="13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Chardonnay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074333" y="4082943"/>
            <a:ext cx="1292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Pinot </a:t>
            </a:r>
            <a:r>
              <a:rPr lang="en-US" dirty="0" err="1"/>
              <a:t>G</a:t>
            </a:r>
            <a:r>
              <a:rPr lang="en-US" dirty="0" err="1" smtClean="0"/>
              <a:t>rigio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204918" y="5574250"/>
            <a:ext cx="105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Zinfandel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0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 box approach to ranking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2324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Abstraction: we have a generic binary classifier, how can we use it to solve our new problem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682270" y="3858452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2682523" y="3632675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6" name="Group 37"/>
          <p:cNvGrpSpPr/>
          <p:nvPr/>
        </p:nvGrpSpPr>
        <p:grpSpPr>
          <a:xfrm>
            <a:off x="3267229" y="3279897"/>
            <a:ext cx="1432277" cy="1371600"/>
            <a:chOff x="7330723" y="3505200"/>
            <a:chExt cx="1432277" cy="1371600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30723" y="3783067"/>
              <a:ext cx="1432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binary classifier</a:t>
              </a:r>
              <a:endParaRPr lang="en-US" sz="2000" dirty="0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flipV="1">
            <a:off x="4890911" y="3279897"/>
            <a:ext cx="1044222" cy="57855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890911" y="3858452"/>
            <a:ext cx="1044222" cy="64569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11359" y="2982343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+1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11359" y="4273312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-</a:t>
            </a:r>
            <a:r>
              <a:rPr lang="en-US" sz="2400" b="1" dirty="0" smtClean="0">
                <a:solidFill>
                  <a:srgbClr val="FF0000"/>
                </a:solidFill>
              </a:rPr>
              <a:t>1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28795" y="3530438"/>
            <a:ext cx="2610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optionally: also output a confidence/score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36132" y="5739164"/>
            <a:ext cx="6708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Can we solve our ranking problem with this?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18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redict better vs. worse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9074" y="3949263"/>
            <a:ext cx="1265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ranking1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12648" y="4544438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2648" y="4967448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2648" y="5406434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1665111"/>
            <a:ext cx="86501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Train a classifier to decide if the first input is better than second:</a:t>
            </a:r>
          </a:p>
          <a:p>
            <a:r>
              <a:rPr lang="en-US" sz="2400" dirty="0" smtClean="0"/>
              <a:t>- Consider all possible pairings of the examples in a ranking</a:t>
            </a:r>
          </a:p>
          <a:p>
            <a:r>
              <a:rPr lang="en-US" sz="2400" dirty="0" smtClean="0"/>
              <a:t>- Label as positive if the first example is higher ranked, negative otherwise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33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 better vs. worse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9074" y="3949263"/>
            <a:ext cx="1265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ranking1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12648" y="4544438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2648" y="4967448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2648" y="5406434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1665111"/>
            <a:ext cx="86501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Train a classifier to decide if the first input is better than second:</a:t>
            </a:r>
          </a:p>
          <a:p>
            <a:r>
              <a:rPr lang="en-US" sz="2400" dirty="0" smtClean="0"/>
              <a:t>- Consider all possible pairings of the examples in a ranking</a:t>
            </a:r>
          </a:p>
          <a:p>
            <a:r>
              <a:rPr lang="en-US" sz="2400" dirty="0" smtClean="0"/>
              <a:t>- Label as positive if the first example is higher ranked, negative otherwise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206270" y="3749208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28345" y="3749208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06270" y="4316325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 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28345" y="4316325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06270" y="4858914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06270" y="5369091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28345" y="5369091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28345" y="4858914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06270" y="5848877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06270" y="6308353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28345" y="5848877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 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28345" y="6308353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9" name="Down Arrow 28"/>
          <p:cNvSpPr/>
          <p:nvPr/>
        </p:nvSpPr>
        <p:spPr>
          <a:xfrm rot="16200000">
            <a:off x="2224278" y="4781625"/>
            <a:ext cx="799353" cy="580788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665957" y="3209875"/>
            <a:ext cx="19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new examples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6104357" y="3209875"/>
            <a:ext cx="1696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binary label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6458213" y="3671540"/>
            <a:ext cx="6848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+1</a:t>
            </a:r>
          </a:p>
          <a:p>
            <a:r>
              <a:rPr lang="en-US" sz="3200" dirty="0" smtClean="0"/>
              <a:t>+1</a:t>
            </a:r>
          </a:p>
          <a:p>
            <a:r>
              <a:rPr lang="en-US" sz="3200" dirty="0" smtClean="0"/>
              <a:t>-1</a:t>
            </a:r>
          </a:p>
          <a:p>
            <a:r>
              <a:rPr lang="en-US" sz="3200" dirty="0" smtClean="0"/>
              <a:t>+1</a:t>
            </a:r>
          </a:p>
          <a:p>
            <a:r>
              <a:rPr lang="en-US" sz="3200" dirty="0" smtClean="0"/>
              <a:t>-1</a:t>
            </a:r>
          </a:p>
          <a:p>
            <a:r>
              <a:rPr lang="en-US" sz="3200" dirty="0" smtClean="0"/>
              <a:t>-1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4509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 better vs. worse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660124" y="2737802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>
            <a:off x="1660377" y="2512025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21" name="Group 37"/>
          <p:cNvGrpSpPr/>
          <p:nvPr/>
        </p:nvGrpSpPr>
        <p:grpSpPr>
          <a:xfrm>
            <a:off x="2245083" y="2159247"/>
            <a:ext cx="1432277" cy="1371600"/>
            <a:chOff x="7330723" y="3505200"/>
            <a:chExt cx="1432277" cy="1371600"/>
          </a:xfrm>
        </p:grpSpPr>
        <p:sp>
          <p:nvSpPr>
            <p:cNvPr id="22" name="Rounded Rectangle 21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330723" y="3783067"/>
              <a:ext cx="1432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binary classifier</a:t>
              </a:r>
              <a:endParaRPr lang="en-US" sz="2000" dirty="0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flipV="1">
            <a:off x="3868765" y="2159247"/>
            <a:ext cx="1044222" cy="57855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868765" y="2737802"/>
            <a:ext cx="1044222" cy="64569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89213" y="1861693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+1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89213" y="3152662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-</a:t>
            </a:r>
            <a:r>
              <a:rPr lang="en-US" sz="2400" b="1" dirty="0" smtClean="0">
                <a:solidFill>
                  <a:srgbClr val="FF0000"/>
                </a:solidFill>
              </a:rPr>
              <a:t>1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74066" y="2115222"/>
            <a:ext cx="290182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Our binary classifier only takes one example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as input</a:t>
            </a:r>
          </a:p>
        </p:txBody>
      </p:sp>
    </p:spTree>
    <p:extLst>
      <p:ext uri="{BB962C8B-B14F-4D97-AF65-F5344CB8AC3E}">
        <p14:creationId xmlns:p14="http://schemas.microsoft.com/office/powerpoint/2010/main" val="427221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 better vs. worse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660124" y="2737802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>
            <a:off x="1660377" y="2512025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21" name="Group 37"/>
          <p:cNvGrpSpPr/>
          <p:nvPr/>
        </p:nvGrpSpPr>
        <p:grpSpPr>
          <a:xfrm>
            <a:off x="2245083" y="2159247"/>
            <a:ext cx="1432277" cy="1371600"/>
            <a:chOff x="7330723" y="3505200"/>
            <a:chExt cx="1432277" cy="1371600"/>
          </a:xfrm>
        </p:grpSpPr>
        <p:sp>
          <p:nvSpPr>
            <p:cNvPr id="22" name="Rounded Rectangle 21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330723" y="3783067"/>
              <a:ext cx="1432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binary classifier</a:t>
              </a:r>
              <a:endParaRPr lang="en-US" sz="2000" dirty="0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flipV="1">
            <a:off x="3868765" y="2159247"/>
            <a:ext cx="1044222" cy="57855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868765" y="2737802"/>
            <a:ext cx="1044222" cy="64569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89213" y="1861693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+1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89213" y="3152662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-</a:t>
            </a:r>
            <a:r>
              <a:rPr lang="en-US" sz="2400" b="1" dirty="0" smtClean="0">
                <a:solidFill>
                  <a:srgbClr val="FF0000"/>
                </a:solidFill>
              </a:rPr>
              <a:t>1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74066" y="2115222"/>
            <a:ext cx="290182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Our binary classifier only takes one example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as input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653505" y="4785604"/>
            <a:ext cx="1510232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a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a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>
                <a:solidFill>
                  <a:srgbClr val="FF6600"/>
                </a:solidFill>
              </a:rPr>
              <a:t>a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16690" y="4785604"/>
            <a:ext cx="1510232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b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b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b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1" name="Down Arrow 30"/>
          <p:cNvSpPr/>
          <p:nvPr/>
        </p:nvSpPr>
        <p:spPr>
          <a:xfrm rot="16200000">
            <a:off x="4768673" y="4661934"/>
            <a:ext cx="799353" cy="580788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938125" y="4723790"/>
            <a:ext cx="1598397" cy="400110"/>
          </a:xfrm>
          <a:prstGeom prst="rect">
            <a:avLst/>
          </a:prstGeom>
          <a:noFill/>
          <a:ln w="38100" cmpd="sng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’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47786" y="5700889"/>
            <a:ext cx="63857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can we do this?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We want features that compare the two examples.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612648" y="4162778"/>
            <a:ext cx="8051574" cy="56444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30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Combined feature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39889" y="1600199"/>
            <a:ext cx="8763000" cy="4933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Many approaches!  Will depend on domain and classifier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Two common approaches:</a:t>
            </a:r>
          </a:p>
          <a:p>
            <a:pPr marL="514350" indent="-514350">
              <a:buAutoNum type="arabicPeriod"/>
            </a:pPr>
            <a:r>
              <a:rPr lang="en-US" dirty="0" smtClean="0"/>
              <a:t>difference: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greater than/less than: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443628"/>
              </p:ext>
            </p:extLst>
          </p:nvPr>
        </p:nvGraphicFramePr>
        <p:xfrm>
          <a:off x="2588898" y="3704384"/>
          <a:ext cx="158189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" name="Equation" r:id="rId3" imgW="698500" imgH="215900" progId="Equation.3">
                  <p:embed/>
                </p:oleObj>
              </mc:Choice>
              <mc:Fallback>
                <p:oleObj name="Equation" r:id="rId3" imgW="6985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88898" y="3704384"/>
                        <a:ext cx="1581897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52912"/>
              </p:ext>
            </p:extLst>
          </p:nvPr>
        </p:nvGraphicFramePr>
        <p:xfrm>
          <a:off x="4277022" y="4927641"/>
          <a:ext cx="3190875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" name="Equation" r:id="rId5" imgW="1409700" imgH="533400" progId="Equation.3">
                  <p:embed/>
                </p:oleObj>
              </mc:Choice>
              <mc:Fallback>
                <p:oleObj name="Equation" r:id="rId5" imgW="1409700" imgH="533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77022" y="4927641"/>
                        <a:ext cx="3190875" cy="1208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814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3405" y="2690874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85480" y="2690874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3405" y="3257991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 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85480" y="3257991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3405" y="3800580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3405" y="4310757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85480" y="4310757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85480" y="3800580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3405" y="4790543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3405" y="5250019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85480" y="4790543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 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85480" y="5250019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23092" y="2151541"/>
            <a:ext cx="19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new examples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690904" y="2151541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label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5747348" y="2613206"/>
            <a:ext cx="6848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+1</a:t>
            </a:r>
          </a:p>
          <a:p>
            <a:r>
              <a:rPr lang="en-US" sz="3200" dirty="0" smtClean="0"/>
              <a:t>+1</a:t>
            </a:r>
          </a:p>
          <a:p>
            <a:r>
              <a:rPr lang="en-US" sz="3200" dirty="0" smtClean="0"/>
              <a:t>-1</a:t>
            </a:r>
          </a:p>
          <a:p>
            <a:r>
              <a:rPr lang="en-US" sz="3200" dirty="0" smtClean="0"/>
              <a:t>+1</a:t>
            </a:r>
          </a:p>
          <a:p>
            <a:r>
              <a:rPr lang="en-US" sz="3200" dirty="0" smtClean="0"/>
              <a:t>-1</a:t>
            </a:r>
          </a:p>
          <a:p>
            <a:r>
              <a:rPr lang="en-US" sz="3200" dirty="0" smtClean="0"/>
              <a:t>-1</a:t>
            </a:r>
            <a:endParaRPr lang="en-US" sz="3200" dirty="0"/>
          </a:p>
        </p:txBody>
      </p:sp>
      <p:sp>
        <p:nvSpPr>
          <p:cNvPr id="19" name="Down Arrow 18"/>
          <p:cNvSpPr/>
          <p:nvPr/>
        </p:nvSpPr>
        <p:spPr>
          <a:xfrm rot="16200000">
            <a:off x="3353167" y="3767384"/>
            <a:ext cx="799353" cy="580788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 rot="16200000">
            <a:off x="6570086" y="3886732"/>
            <a:ext cx="799353" cy="580788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015016" y="2704985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’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15016" y="3257991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’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93926" y="3777450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’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51593" y="4288123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’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68753" y="4721189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’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68753" y="5274195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’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 rot="16706587">
            <a:off x="2789400" y="2635530"/>
            <a:ext cx="164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extract features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rot="16706587">
            <a:off x="6129216" y="2868945"/>
            <a:ext cx="145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classifier</a:t>
            </a:r>
            <a:endParaRPr lang="en-US" dirty="0"/>
          </a:p>
        </p:txBody>
      </p:sp>
      <p:grpSp>
        <p:nvGrpSpPr>
          <p:cNvPr id="29" name="Group 37"/>
          <p:cNvGrpSpPr/>
          <p:nvPr/>
        </p:nvGrpSpPr>
        <p:grpSpPr>
          <a:xfrm>
            <a:off x="7446659" y="3318091"/>
            <a:ext cx="1432277" cy="1371600"/>
            <a:chOff x="7330723" y="3505200"/>
            <a:chExt cx="1432277" cy="1371600"/>
          </a:xfrm>
        </p:grpSpPr>
        <p:sp>
          <p:nvSpPr>
            <p:cNvPr id="30" name="Rounded Rectangle 29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330723" y="3783067"/>
              <a:ext cx="1432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binary classifier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4882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426" y="3670294"/>
            <a:ext cx="1310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unranked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4265469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0" y="4688479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0" y="5127465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 rot="16200000">
            <a:off x="3508391" y="4398519"/>
            <a:ext cx="799353" cy="580788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37"/>
          <p:cNvGrpSpPr/>
          <p:nvPr/>
        </p:nvGrpSpPr>
        <p:grpSpPr>
          <a:xfrm>
            <a:off x="3227437" y="1946491"/>
            <a:ext cx="1432277" cy="1371600"/>
            <a:chOff x="7330723" y="3505200"/>
            <a:chExt cx="1432277" cy="1371600"/>
          </a:xfrm>
        </p:grpSpPr>
        <p:sp>
          <p:nvSpPr>
            <p:cNvPr id="10" name="Rounded Rectangle 9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330723" y="3783067"/>
              <a:ext cx="1432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binary classifier</a:t>
              </a:r>
              <a:endParaRPr lang="en-US" sz="20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882444" y="4480913"/>
            <a:ext cx="121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ranking?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06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7537" y="3271589"/>
            <a:ext cx="1310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unranked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41111" y="3866764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1111" y="4289774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1111" y="4728760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 rot="16200000">
            <a:off x="1575170" y="4038689"/>
            <a:ext cx="799353" cy="580788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392240" y="2871479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34296" y="2871479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92240" y="3342244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20185" y="3331847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92240" y="3821605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92240" y="4289774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30113" y="4788013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92240" y="4788013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92240" y="5276491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30113" y="4290663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30113" y="3821605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20185" y="5276491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6" name="Down Arrow 25"/>
          <p:cNvSpPr/>
          <p:nvPr/>
        </p:nvSpPr>
        <p:spPr>
          <a:xfrm rot="16200000">
            <a:off x="5311793" y="3931321"/>
            <a:ext cx="799353" cy="580788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16706587">
            <a:off x="4922033" y="2719130"/>
            <a:ext cx="164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extract features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174016" y="2731155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’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74016" y="3284161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’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82371" y="3803620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’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10593" y="4314293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’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227753" y="4747359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’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27753" y="5300365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’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64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0906" y="2811748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32962" y="2811748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0906" y="3282513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18851" y="3272116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0906" y="3761874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0906" y="4230043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28779" y="4728282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0906" y="4728282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0906" y="5216760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28779" y="4230932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28779" y="3761874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18851" y="5216760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 rot="16706587">
            <a:off x="2593005" y="2649002"/>
            <a:ext cx="164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extract features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817461" y="2671424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’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17461" y="3224430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’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25816" y="3743889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’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54038" y="4254562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’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71198" y="4687628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’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71198" y="5240634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f’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f’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’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4" name="Down Arrow 33"/>
          <p:cNvSpPr/>
          <p:nvPr/>
        </p:nvSpPr>
        <p:spPr>
          <a:xfrm rot="16200000">
            <a:off x="5403771" y="3935918"/>
            <a:ext cx="544976" cy="416161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7"/>
          <p:cNvGrpSpPr/>
          <p:nvPr/>
        </p:nvGrpSpPr>
        <p:grpSpPr>
          <a:xfrm>
            <a:off x="5926673" y="3476184"/>
            <a:ext cx="1432277" cy="1371600"/>
            <a:chOff x="7330723" y="3505200"/>
            <a:chExt cx="1432277" cy="1371600"/>
          </a:xfrm>
        </p:grpSpPr>
        <p:sp>
          <p:nvSpPr>
            <p:cNvPr id="36" name="Rounded Rectangle 35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330723" y="3783067"/>
              <a:ext cx="1432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binary classifier</a:t>
              </a:r>
              <a:endParaRPr lang="en-US" sz="2000" dirty="0"/>
            </a:p>
          </p:txBody>
        </p:sp>
      </p:grpSp>
      <p:sp>
        <p:nvSpPr>
          <p:cNvPr id="38" name="Down Arrow 37"/>
          <p:cNvSpPr/>
          <p:nvPr/>
        </p:nvSpPr>
        <p:spPr>
          <a:xfrm rot="16200000">
            <a:off x="3173514" y="3980700"/>
            <a:ext cx="544976" cy="416161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 rot="16200000">
            <a:off x="7432950" y="3928923"/>
            <a:ext cx="544976" cy="416161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8216792" y="2613206"/>
            <a:ext cx="6848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-</a:t>
            </a:r>
            <a:r>
              <a:rPr lang="en-US" sz="3200" dirty="0" smtClean="0"/>
              <a:t>1</a:t>
            </a:r>
          </a:p>
          <a:p>
            <a:r>
              <a:rPr lang="en-US" sz="3200" dirty="0"/>
              <a:t>-</a:t>
            </a:r>
            <a:r>
              <a:rPr lang="en-US" sz="3200" dirty="0" smtClean="0"/>
              <a:t>1</a:t>
            </a:r>
          </a:p>
          <a:p>
            <a:r>
              <a:rPr lang="en-US" sz="3200" dirty="0"/>
              <a:t>+</a:t>
            </a:r>
            <a:r>
              <a:rPr lang="en-US" sz="3200" dirty="0" smtClean="0"/>
              <a:t>1</a:t>
            </a:r>
          </a:p>
          <a:p>
            <a:r>
              <a:rPr lang="en-US" sz="3200" dirty="0" smtClean="0"/>
              <a:t>+1</a:t>
            </a:r>
          </a:p>
          <a:p>
            <a:r>
              <a:rPr lang="en-US" sz="3200" dirty="0" smtClean="0"/>
              <a:t>-1</a:t>
            </a:r>
            <a:endParaRPr lang="en-US" sz="3200" dirty="0"/>
          </a:p>
          <a:p>
            <a:r>
              <a:rPr lang="en-US" sz="3200" dirty="0" smtClean="0"/>
              <a:t>+1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2028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Text: raw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729619"/>
            <a:ext cx="1268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Raw data</a:t>
            </a:r>
            <a:endParaRPr lang="en-US" sz="2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612648" y="2370667"/>
            <a:ext cx="960348" cy="1100666"/>
            <a:chOff x="612648" y="2370667"/>
            <a:chExt cx="960348" cy="1100666"/>
          </a:xfrm>
        </p:grpSpPr>
        <p:sp>
          <p:nvSpPr>
            <p:cNvPr id="5" name="Rectangle 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12648" y="3822932"/>
            <a:ext cx="960348" cy="1100666"/>
            <a:chOff x="612648" y="2370667"/>
            <a:chExt cx="960348" cy="1100666"/>
          </a:xfrm>
        </p:grpSpPr>
        <p:sp>
          <p:nvSpPr>
            <p:cNvPr id="15" name="Rectangle 1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16880" y="5280781"/>
            <a:ext cx="960348" cy="1100666"/>
            <a:chOff x="612648" y="2370667"/>
            <a:chExt cx="960348" cy="1100666"/>
          </a:xfrm>
        </p:grpSpPr>
        <p:sp>
          <p:nvSpPr>
            <p:cNvPr id="23" name="Rectangle 22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4257524" y="1729619"/>
            <a:ext cx="2612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Features?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44889" y="1729619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labels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2032000" y="2710103"/>
            <a:ext cx="13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Chardonnay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074333" y="4082943"/>
            <a:ext cx="1292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Pinot </a:t>
            </a:r>
            <a:r>
              <a:rPr lang="en-US" dirty="0" err="1"/>
              <a:t>G</a:t>
            </a:r>
            <a:r>
              <a:rPr lang="en-US" dirty="0" err="1" smtClean="0"/>
              <a:t>rigio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204918" y="5574250"/>
            <a:ext cx="105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Zinfandel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41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0906" y="2811748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32962" y="2811748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0906" y="3282513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18851" y="3272116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0906" y="3761874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0906" y="4230043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28779" y="4728282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0906" y="4728282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0906" y="5216760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28779" y="4230932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28779" y="3761874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18851" y="5216760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79126" y="2735400"/>
            <a:ext cx="6848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-</a:t>
            </a:r>
            <a:r>
              <a:rPr lang="en-US" sz="3200" dirty="0" smtClean="0"/>
              <a:t>1</a:t>
            </a:r>
          </a:p>
          <a:p>
            <a:r>
              <a:rPr lang="en-US" sz="3200" dirty="0"/>
              <a:t>-</a:t>
            </a:r>
            <a:r>
              <a:rPr lang="en-US" sz="3200" dirty="0" smtClean="0"/>
              <a:t>1</a:t>
            </a:r>
          </a:p>
          <a:p>
            <a:r>
              <a:rPr lang="en-US" sz="3200" dirty="0"/>
              <a:t>+</a:t>
            </a:r>
            <a:r>
              <a:rPr lang="en-US" sz="3200" dirty="0" smtClean="0"/>
              <a:t>1</a:t>
            </a:r>
          </a:p>
          <a:p>
            <a:r>
              <a:rPr lang="en-US" sz="3200" dirty="0" smtClean="0"/>
              <a:t>+1</a:t>
            </a:r>
          </a:p>
          <a:p>
            <a:r>
              <a:rPr lang="en-US" sz="3200" dirty="0" smtClean="0"/>
              <a:t>-1</a:t>
            </a:r>
            <a:endParaRPr lang="en-US" sz="3200" dirty="0"/>
          </a:p>
          <a:p>
            <a:r>
              <a:rPr lang="en-US" sz="3200" dirty="0" smtClean="0"/>
              <a:t>+1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5334000" y="3697111"/>
            <a:ext cx="27066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is the ranking?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Algorithm?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89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0906" y="2811748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32962" y="2811748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0906" y="3282513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18851" y="3272116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0906" y="3761874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0906" y="4230043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28779" y="4728282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0906" y="4728282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0906" y="5216760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28779" y="4230932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28779" y="3761874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18851" y="5216760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79126" y="2735400"/>
            <a:ext cx="6848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-</a:t>
            </a:r>
            <a:r>
              <a:rPr lang="en-US" sz="3200" dirty="0" smtClean="0"/>
              <a:t>1</a:t>
            </a:r>
          </a:p>
          <a:p>
            <a:r>
              <a:rPr lang="en-US" sz="3200" dirty="0"/>
              <a:t>-</a:t>
            </a:r>
            <a:r>
              <a:rPr lang="en-US" sz="3200" dirty="0" smtClean="0"/>
              <a:t>1</a:t>
            </a:r>
          </a:p>
          <a:p>
            <a:r>
              <a:rPr lang="en-US" sz="3200" dirty="0"/>
              <a:t>+</a:t>
            </a:r>
            <a:r>
              <a:rPr lang="en-US" sz="3200" dirty="0" smtClean="0"/>
              <a:t>1</a:t>
            </a:r>
          </a:p>
          <a:p>
            <a:r>
              <a:rPr lang="en-US" sz="3200" dirty="0" smtClean="0"/>
              <a:t>+1</a:t>
            </a:r>
          </a:p>
          <a:p>
            <a:r>
              <a:rPr lang="en-US" sz="3200" dirty="0" smtClean="0"/>
              <a:t>-1</a:t>
            </a:r>
            <a:endParaRPr lang="en-US" sz="3200" dirty="0"/>
          </a:p>
          <a:p>
            <a:r>
              <a:rPr lang="en-US" sz="3200" dirty="0" smtClean="0"/>
              <a:t>+1</a:t>
            </a:r>
            <a:endParaRPr lang="en-US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5042306" y="4646387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7" name="Down Arrow 26"/>
          <p:cNvSpPr/>
          <p:nvPr/>
        </p:nvSpPr>
        <p:spPr>
          <a:xfrm rot="16200000">
            <a:off x="4032173" y="3928922"/>
            <a:ext cx="544976" cy="416161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042306" y="3464404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42306" y="4046405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57520" y="1593716"/>
            <a:ext cx="335360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 each binary example </a:t>
            </a:r>
            <a:r>
              <a:rPr lang="en-US" sz="2000" dirty="0" err="1" smtClean="0"/>
              <a:t>e</a:t>
            </a:r>
            <a:r>
              <a:rPr lang="en-US" sz="2000" baseline="-25000" dirty="0" err="1" smtClean="0"/>
              <a:t>jk</a:t>
            </a:r>
            <a:r>
              <a:rPr lang="en-US" sz="2000" dirty="0" smtClean="0"/>
              <a:t>: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label[</a:t>
            </a:r>
            <a:r>
              <a:rPr lang="en-US" sz="2000" dirty="0"/>
              <a:t>j</a:t>
            </a:r>
            <a:r>
              <a:rPr lang="en-US" sz="2000" dirty="0" smtClean="0"/>
              <a:t>] += </a:t>
            </a:r>
            <a:r>
              <a:rPr lang="en-US" sz="2000" dirty="0" err="1" smtClean="0"/>
              <a:t>f</a:t>
            </a:r>
            <a:r>
              <a:rPr lang="en-US" sz="2000" baseline="-25000" dirty="0" err="1" smtClean="0"/>
              <a:t>jk</a:t>
            </a:r>
            <a:r>
              <a:rPr lang="en-US" sz="2000" dirty="0" smtClean="0"/>
              <a:t>(</a:t>
            </a:r>
            <a:r>
              <a:rPr lang="en-US" sz="2000" dirty="0" err="1" smtClean="0"/>
              <a:t>e</a:t>
            </a:r>
            <a:r>
              <a:rPr lang="en-US" sz="2000" baseline="-25000" dirty="0" err="1" smtClean="0"/>
              <a:t>jk</a:t>
            </a:r>
            <a:r>
              <a:rPr lang="en-US" sz="2000" dirty="0" smtClean="0"/>
              <a:t>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label[k] -= </a:t>
            </a:r>
            <a:r>
              <a:rPr lang="en-US" sz="2000" dirty="0" err="1"/>
              <a:t>f</a:t>
            </a:r>
            <a:r>
              <a:rPr lang="en-US" sz="2000" baseline="-25000" dirty="0" err="1"/>
              <a:t>jk</a:t>
            </a:r>
            <a:r>
              <a:rPr lang="en-US" sz="2000" dirty="0"/>
              <a:t>(</a:t>
            </a:r>
            <a:r>
              <a:rPr lang="en-US" sz="2000" dirty="0" err="1"/>
              <a:t>e</a:t>
            </a:r>
            <a:r>
              <a:rPr lang="en-US" sz="2000" baseline="-25000" dirty="0" err="1"/>
              <a:t>jk</a:t>
            </a:r>
            <a:r>
              <a:rPr lang="en-US" sz="2000" dirty="0"/>
              <a:t>)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rank according to label scores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01049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improvement?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8835" y="2778040"/>
            <a:ext cx="1265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ranking1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32409" y="3373215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2409" y="3796225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2409" y="4235211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0" name="Down Arrow 19"/>
          <p:cNvSpPr/>
          <p:nvPr/>
        </p:nvSpPr>
        <p:spPr>
          <a:xfrm rot="16200000">
            <a:off x="2444039" y="3610402"/>
            <a:ext cx="799353" cy="580788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479968" y="2577985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02043" y="2577985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79968" y="3145102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 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02043" y="3145102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479968" y="3687691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79968" y="4197868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02043" y="4197868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02043" y="3687691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79968" y="4677654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79968" y="5137130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02043" y="4677654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 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02043" y="5137130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39655" y="2038652"/>
            <a:ext cx="19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new examples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6378055" y="2038652"/>
            <a:ext cx="1696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binary label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6731911" y="2500317"/>
            <a:ext cx="6848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+1</a:t>
            </a:r>
          </a:p>
          <a:p>
            <a:r>
              <a:rPr lang="en-US" sz="3200" dirty="0" smtClean="0"/>
              <a:t>+1</a:t>
            </a:r>
          </a:p>
          <a:p>
            <a:r>
              <a:rPr lang="en-US" sz="3200" dirty="0" smtClean="0"/>
              <a:t>-1</a:t>
            </a:r>
          </a:p>
          <a:p>
            <a:r>
              <a:rPr lang="en-US" sz="3200" dirty="0" smtClean="0"/>
              <a:t>+1</a:t>
            </a:r>
          </a:p>
          <a:p>
            <a:r>
              <a:rPr lang="en-US" sz="3200" dirty="0" smtClean="0"/>
              <a:t>-1</a:t>
            </a:r>
          </a:p>
          <a:p>
            <a:r>
              <a:rPr lang="en-US" sz="3200" dirty="0" smtClean="0"/>
              <a:t>-1</a:t>
            </a:r>
            <a:endParaRPr lang="en-US" sz="3200" dirty="0"/>
          </a:p>
        </p:txBody>
      </p:sp>
      <p:sp>
        <p:nvSpPr>
          <p:cNvPr id="40" name="Rectangle 39"/>
          <p:cNvSpPr/>
          <p:nvPr/>
        </p:nvSpPr>
        <p:spPr>
          <a:xfrm>
            <a:off x="3134110" y="2542650"/>
            <a:ext cx="4940293" cy="1044895"/>
          </a:xfrm>
          <a:prstGeom prst="rect">
            <a:avLst/>
          </a:prstGeom>
          <a:solidFill>
            <a:srgbClr val="FF0000">
              <a:alpha val="16000"/>
            </a:srgbClr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088444" y="6039555"/>
            <a:ext cx="4405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Are these two examples the same?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21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binary classification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8835" y="2778040"/>
            <a:ext cx="1265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ranking1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32409" y="3373215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2409" y="3796225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2409" y="4235211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0" name="Down Arrow 19"/>
          <p:cNvSpPr/>
          <p:nvPr/>
        </p:nvSpPr>
        <p:spPr>
          <a:xfrm rot="16200000">
            <a:off x="2444039" y="3610402"/>
            <a:ext cx="799353" cy="580788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479968" y="2577985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02043" y="2577985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79968" y="3145102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 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02043" y="3145102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479968" y="3687691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79968" y="4197868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02043" y="4197868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02043" y="3687691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79968" y="4677654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79968" y="5137130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02043" y="4677654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 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02043" y="5137130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39655" y="2038652"/>
            <a:ext cx="19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new examples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6378055" y="2038652"/>
            <a:ext cx="2030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weighted label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6731911" y="2500317"/>
            <a:ext cx="6848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+1</a:t>
            </a:r>
          </a:p>
          <a:p>
            <a:r>
              <a:rPr lang="en-US" sz="3200" b="1" dirty="0" smtClean="0">
                <a:solidFill>
                  <a:srgbClr val="FF0000"/>
                </a:solidFill>
              </a:rPr>
              <a:t>+2</a:t>
            </a:r>
          </a:p>
          <a:p>
            <a:r>
              <a:rPr lang="en-US" sz="3200" dirty="0" smtClean="0"/>
              <a:t>-1</a:t>
            </a:r>
          </a:p>
          <a:p>
            <a:r>
              <a:rPr lang="en-US" sz="3200" dirty="0" smtClean="0"/>
              <a:t>+1</a:t>
            </a:r>
          </a:p>
          <a:p>
            <a:r>
              <a:rPr lang="en-US" sz="3200" b="1" dirty="0" smtClean="0">
                <a:solidFill>
                  <a:srgbClr val="FF0000"/>
                </a:solidFill>
              </a:rPr>
              <a:t>-2</a:t>
            </a:r>
          </a:p>
          <a:p>
            <a:r>
              <a:rPr lang="en-US" sz="3200" dirty="0" smtClean="0"/>
              <a:t>-1</a:t>
            </a:r>
            <a:endParaRPr lang="en-US" sz="3200" dirty="0"/>
          </a:p>
        </p:txBody>
      </p:sp>
      <p:sp>
        <p:nvSpPr>
          <p:cNvPr id="41" name="TextBox 40"/>
          <p:cNvSpPr txBox="1"/>
          <p:nvPr/>
        </p:nvSpPr>
        <p:spPr>
          <a:xfrm>
            <a:off x="1708387" y="5808722"/>
            <a:ext cx="4669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Weight based on </a:t>
            </a:r>
            <a:r>
              <a:rPr lang="en-US" sz="2400" b="1" i="1" dirty="0" smtClean="0">
                <a:solidFill>
                  <a:srgbClr val="0000FF"/>
                </a:solidFill>
              </a:rPr>
              <a:t>distance</a:t>
            </a:r>
            <a:r>
              <a:rPr lang="en-US" sz="2400" dirty="0" smtClean="0">
                <a:solidFill>
                  <a:srgbClr val="0000FF"/>
                </a:solidFill>
              </a:rPr>
              <a:t> in ranking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1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binary classification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8835" y="2778040"/>
            <a:ext cx="1265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ranking1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32409" y="3373215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2409" y="3796225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2409" y="4235211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0" name="Down Arrow 19"/>
          <p:cNvSpPr/>
          <p:nvPr/>
        </p:nvSpPr>
        <p:spPr>
          <a:xfrm rot="16200000">
            <a:off x="2444039" y="3610402"/>
            <a:ext cx="799353" cy="580788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479968" y="2577985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02043" y="2577985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79968" y="3145102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 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02043" y="3145102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479968" y="3687691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79968" y="4197868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02043" y="4197868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02043" y="3687691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79968" y="4677654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79968" y="5137130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02043" y="4677654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</a:t>
            </a:r>
            <a:r>
              <a:rPr lang="en-US" sz="2000" dirty="0" err="1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err="1" smtClean="0">
                <a:solidFill>
                  <a:srgbClr val="FF6600"/>
                </a:solidFill>
              </a:rPr>
              <a:t>n</a:t>
            </a:r>
            <a:r>
              <a:rPr lang="en-US" sz="2000" baseline="-25000" dirty="0" smtClean="0">
                <a:solidFill>
                  <a:srgbClr val="FF6600"/>
                </a:solidFill>
              </a:rPr>
              <a:t> 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02043" y="5137130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39655" y="2038652"/>
            <a:ext cx="19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new examples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6378055" y="2038652"/>
            <a:ext cx="2030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weighted label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6731911" y="2500317"/>
            <a:ext cx="6848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+1</a:t>
            </a:r>
          </a:p>
          <a:p>
            <a:r>
              <a:rPr lang="en-US" sz="3200" b="1" dirty="0" smtClean="0">
                <a:solidFill>
                  <a:srgbClr val="FF0000"/>
                </a:solidFill>
              </a:rPr>
              <a:t>+2</a:t>
            </a:r>
          </a:p>
          <a:p>
            <a:r>
              <a:rPr lang="en-US" sz="3200" dirty="0" smtClean="0"/>
              <a:t>-1</a:t>
            </a:r>
          </a:p>
          <a:p>
            <a:r>
              <a:rPr lang="en-US" sz="3200" dirty="0" smtClean="0"/>
              <a:t>+1</a:t>
            </a:r>
          </a:p>
          <a:p>
            <a:r>
              <a:rPr lang="en-US" sz="3200" b="1" dirty="0" smtClean="0">
                <a:solidFill>
                  <a:srgbClr val="FF0000"/>
                </a:solidFill>
              </a:rPr>
              <a:t>-2</a:t>
            </a:r>
          </a:p>
          <a:p>
            <a:r>
              <a:rPr lang="en-US" sz="3200" dirty="0" smtClean="0"/>
              <a:t>-1</a:t>
            </a:r>
            <a:endParaRPr lang="en-US" sz="3200" dirty="0"/>
          </a:p>
        </p:txBody>
      </p:sp>
      <p:sp>
        <p:nvSpPr>
          <p:cNvPr id="41" name="TextBox 40"/>
          <p:cNvSpPr txBox="1"/>
          <p:nvPr/>
        </p:nvSpPr>
        <p:spPr>
          <a:xfrm>
            <a:off x="908835" y="5803666"/>
            <a:ext cx="7047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In general can weight with any consistent distance metric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20410" y="6298609"/>
            <a:ext cx="3497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Can we solve this problem?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5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38667" y="1600200"/>
            <a:ext cx="8427381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If the classifier outputs a confidence, then we’ve learned a </a:t>
            </a:r>
            <a:r>
              <a:rPr lang="en-US" i="1" dirty="0" smtClean="0"/>
              <a:t>distance</a:t>
            </a:r>
            <a:r>
              <a:rPr lang="en-US" dirty="0" smtClean="0"/>
              <a:t> measure between examples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During testing we want to rank the examples based on the learned distance measure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Ideas?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46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38667" y="1600200"/>
            <a:ext cx="8427381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If the classifier outputs a confidence, then we’ve learned a </a:t>
            </a:r>
            <a:r>
              <a:rPr lang="en-US" i="1" dirty="0" smtClean="0"/>
              <a:t>distance</a:t>
            </a:r>
            <a:r>
              <a:rPr lang="en-US" dirty="0" smtClean="0"/>
              <a:t> measure between examples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During testing we want to rank the examples based on the learned distance measure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Sort the examples and use the output of the binary classifier as the similarity between examples!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93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 evaluation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89224" y="2212898"/>
            <a:ext cx="1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ranking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956912" y="2883684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56912" y="3306694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56912" y="3745680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56912" y="4154579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56912" y="4560269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7686" y="2744277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</a:p>
          <a:p>
            <a:r>
              <a:rPr lang="en-US" sz="2800" dirty="0" smtClean="0"/>
              <a:t>2</a:t>
            </a:r>
          </a:p>
          <a:p>
            <a:r>
              <a:rPr lang="en-US" sz="2800" dirty="0" smtClean="0"/>
              <a:t>3</a:t>
            </a:r>
          </a:p>
          <a:p>
            <a:r>
              <a:rPr lang="en-US" sz="2800" dirty="0" smtClean="0"/>
              <a:t>4</a:t>
            </a:r>
          </a:p>
          <a:p>
            <a:r>
              <a:rPr lang="en-US" sz="2800" dirty="0"/>
              <a:t>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31081" y="2212898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prediction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922248" y="2716055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</a:p>
          <a:p>
            <a:r>
              <a:rPr lang="en-US" sz="2800" dirty="0"/>
              <a:t>3</a:t>
            </a:r>
            <a:endParaRPr lang="en-US" sz="2800" dirty="0" smtClean="0"/>
          </a:p>
          <a:p>
            <a:r>
              <a:rPr lang="en-US" sz="2800" dirty="0" smtClean="0"/>
              <a:t>2</a:t>
            </a:r>
          </a:p>
          <a:p>
            <a:r>
              <a:rPr lang="en-US" sz="2800" dirty="0"/>
              <a:t>5</a:t>
            </a:r>
            <a:endParaRPr lang="en-US" sz="2800" dirty="0" smtClean="0"/>
          </a:p>
          <a:p>
            <a:r>
              <a:rPr lang="en-US" sz="2800" dirty="0"/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89224" y="5658556"/>
            <a:ext cx="836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Ideas?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38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1: accuracy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74237" y="2212898"/>
            <a:ext cx="1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ranking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41925" y="2883684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1925" y="3306694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1925" y="3745680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1925" y="4154579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1925" y="4560269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32699" y="2744277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</a:p>
          <a:p>
            <a:r>
              <a:rPr lang="en-US" sz="2800" dirty="0" smtClean="0"/>
              <a:t>2</a:t>
            </a:r>
          </a:p>
          <a:p>
            <a:r>
              <a:rPr lang="en-US" sz="2800" dirty="0" smtClean="0"/>
              <a:t>3</a:t>
            </a:r>
          </a:p>
          <a:p>
            <a:r>
              <a:rPr lang="en-US" sz="2800" dirty="0" smtClean="0"/>
              <a:t>4</a:t>
            </a:r>
          </a:p>
          <a:p>
            <a:r>
              <a:rPr lang="en-US" sz="2800" dirty="0"/>
              <a:t>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16094" y="2212898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prediction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5785556" y="3302000"/>
            <a:ext cx="1141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1/5 = 0.2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63333" y="5884333"/>
            <a:ext cx="3021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Any problems with this?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07261" y="2716055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</a:p>
          <a:p>
            <a:r>
              <a:rPr lang="en-US" sz="2800" dirty="0"/>
              <a:t>3</a:t>
            </a:r>
            <a:endParaRPr lang="en-US" sz="2800" dirty="0" smtClean="0"/>
          </a:p>
          <a:p>
            <a:r>
              <a:rPr lang="en-US" sz="2800" dirty="0" smtClean="0"/>
              <a:t>2</a:t>
            </a:r>
          </a:p>
          <a:p>
            <a:r>
              <a:rPr lang="en-US" sz="2800" dirty="0"/>
              <a:t>5</a:t>
            </a:r>
            <a:endParaRPr lang="en-US" sz="2800" dirty="0" smtClean="0"/>
          </a:p>
          <a:p>
            <a:r>
              <a:rPr lang="en-US" sz="28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1140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Doesn’t capture “near” correct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74237" y="2212898"/>
            <a:ext cx="1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ranking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41925" y="2883684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1925" y="3306694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1925" y="3745680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1925" y="4154579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1925" y="4560269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</a:t>
            </a:r>
            <a:r>
              <a:rPr lang="en-US" sz="2000" baseline="-25000" dirty="0" smtClean="0">
                <a:solidFill>
                  <a:srgbClr val="FF6600"/>
                </a:solidFill>
              </a:rPr>
              <a:t>1</a:t>
            </a:r>
            <a:r>
              <a:rPr lang="en-US" sz="2000" dirty="0" smtClean="0">
                <a:solidFill>
                  <a:srgbClr val="FF6600"/>
                </a:solidFill>
              </a:rPr>
              <a:t>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, …, f</a:t>
            </a:r>
            <a:r>
              <a:rPr lang="en-US" sz="2000" baseline="-25000" dirty="0" smtClean="0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32699" y="2744277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</a:p>
          <a:p>
            <a:r>
              <a:rPr lang="en-US" sz="2800" dirty="0" smtClean="0"/>
              <a:t>2</a:t>
            </a:r>
          </a:p>
          <a:p>
            <a:r>
              <a:rPr lang="en-US" sz="2800" dirty="0" smtClean="0"/>
              <a:t>3</a:t>
            </a:r>
          </a:p>
          <a:p>
            <a:r>
              <a:rPr lang="en-US" sz="2800" dirty="0" smtClean="0"/>
              <a:t>4</a:t>
            </a:r>
          </a:p>
          <a:p>
            <a:r>
              <a:rPr lang="en-US" sz="2800" dirty="0"/>
              <a:t>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16094" y="2212898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prediction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190048" y="5588000"/>
            <a:ext cx="1460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1/5 = 0.2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922248" y="2212898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prediction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213415" y="2716055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5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4</a:t>
            </a:r>
          </a:p>
          <a:p>
            <a:r>
              <a:rPr lang="en-US" sz="2800" dirty="0">
                <a:solidFill>
                  <a:srgbClr val="FF0000"/>
                </a:solidFill>
              </a:rPr>
              <a:t>3</a:t>
            </a: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2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07261" y="2716055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sz="2800" dirty="0">
                <a:solidFill>
                  <a:srgbClr val="FF0000"/>
                </a:solidFill>
              </a:rPr>
              <a:t>3</a:t>
            </a: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2</a:t>
            </a:r>
          </a:p>
          <a:p>
            <a:r>
              <a:rPr lang="en-US" sz="2800" dirty="0">
                <a:solidFill>
                  <a:srgbClr val="FF0000"/>
                </a:solidFill>
              </a:rPr>
              <a:t>5</a:t>
            </a: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2524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examples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729619"/>
            <a:ext cx="1268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Raw data</a:t>
            </a:r>
            <a:endParaRPr lang="en-US" sz="2000" dirty="0"/>
          </a:p>
        </p:txBody>
      </p:sp>
      <p:grpSp>
        <p:nvGrpSpPr>
          <p:cNvPr id="3" name="Group 12"/>
          <p:cNvGrpSpPr/>
          <p:nvPr/>
        </p:nvGrpSpPr>
        <p:grpSpPr>
          <a:xfrm>
            <a:off x="612648" y="2370667"/>
            <a:ext cx="960348" cy="1100666"/>
            <a:chOff x="612648" y="2370667"/>
            <a:chExt cx="960348" cy="1100666"/>
          </a:xfrm>
        </p:grpSpPr>
        <p:sp>
          <p:nvSpPr>
            <p:cNvPr id="5" name="Rectangle 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3"/>
          <p:cNvGrpSpPr/>
          <p:nvPr/>
        </p:nvGrpSpPr>
        <p:grpSpPr>
          <a:xfrm>
            <a:off x="612648" y="3822932"/>
            <a:ext cx="960348" cy="1100666"/>
            <a:chOff x="612648" y="2370667"/>
            <a:chExt cx="960348" cy="1100666"/>
          </a:xfrm>
        </p:grpSpPr>
        <p:sp>
          <p:nvSpPr>
            <p:cNvPr id="15" name="Rectangle 1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21"/>
          <p:cNvGrpSpPr/>
          <p:nvPr/>
        </p:nvGrpSpPr>
        <p:grpSpPr>
          <a:xfrm>
            <a:off x="616880" y="5280781"/>
            <a:ext cx="960348" cy="1100666"/>
            <a:chOff x="612648" y="2370667"/>
            <a:chExt cx="960348" cy="1100666"/>
          </a:xfrm>
        </p:grpSpPr>
        <p:sp>
          <p:nvSpPr>
            <p:cNvPr id="23" name="Rectangle 22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4257524" y="1729619"/>
            <a:ext cx="261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Features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2" name="Text Box 14"/>
          <p:cNvSpPr txBox="1">
            <a:spLocks noChangeArrowheads="1"/>
          </p:cNvSpPr>
          <p:nvPr/>
        </p:nvSpPr>
        <p:spPr bwMode="auto">
          <a:xfrm>
            <a:off x="4449845" y="3832985"/>
            <a:ext cx="3581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 smtClean="0">
                <a:latin typeface="Verdana" pitchFamily="34" charset="0"/>
              </a:rPr>
              <a:t>(1, </a:t>
            </a:r>
            <a:r>
              <a:rPr lang="en-US" sz="2000" dirty="0">
                <a:latin typeface="Verdana" pitchFamily="34" charset="0"/>
              </a:rPr>
              <a:t>1, 1, 0, 0, 1, 0, 0, …)</a:t>
            </a:r>
          </a:p>
        </p:txBody>
      </p:sp>
      <p:sp>
        <p:nvSpPr>
          <p:cNvPr id="43" name="Text Box 16"/>
          <p:cNvSpPr txBox="1">
            <a:spLocks noChangeArrowheads="1"/>
          </p:cNvSpPr>
          <p:nvPr/>
        </p:nvSpPr>
        <p:spPr bwMode="auto">
          <a:xfrm rot="17992015">
            <a:off x="36807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clinton</a:t>
            </a:r>
          </a:p>
        </p:txBody>
      </p:sp>
      <p:sp>
        <p:nvSpPr>
          <p:cNvPr id="44" name="Text Box 17"/>
          <p:cNvSpPr txBox="1">
            <a:spLocks noChangeArrowheads="1"/>
          </p:cNvSpPr>
          <p:nvPr/>
        </p:nvSpPr>
        <p:spPr bwMode="auto">
          <a:xfrm rot="17992015">
            <a:off x="39855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said</a:t>
            </a: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 rot="17992015">
            <a:off x="43665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 err="1" smtClean="0"/>
              <a:t>california</a:t>
            </a:r>
            <a:endParaRPr lang="en-US" dirty="0"/>
          </a:p>
        </p:txBody>
      </p:sp>
      <p:sp>
        <p:nvSpPr>
          <p:cNvPr id="46" name="Text Box 19"/>
          <p:cNvSpPr txBox="1">
            <a:spLocks noChangeArrowheads="1"/>
          </p:cNvSpPr>
          <p:nvPr/>
        </p:nvSpPr>
        <p:spPr bwMode="auto">
          <a:xfrm rot="17992015">
            <a:off x="46713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across</a:t>
            </a:r>
          </a:p>
        </p:txBody>
      </p:sp>
      <p:sp>
        <p:nvSpPr>
          <p:cNvPr id="47" name="Text Box 20"/>
          <p:cNvSpPr txBox="1">
            <a:spLocks noChangeArrowheads="1"/>
          </p:cNvSpPr>
          <p:nvPr/>
        </p:nvSpPr>
        <p:spPr bwMode="auto">
          <a:xfrm rot="17992015">
            <a:off x="49761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tv</a:t>
            </a:r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 rot="17992015">
            <a:off x="52809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wrong</a:t>
            </a:r>
          </a:p>
        </p:txBody>
      </p:sp>
      <p:sp>
        <p:nvSpPr>
          <p:cNvPr id="49" name="Text Box 22"/>
          <p:cNvSpPr txBox="1">
            <a:spLocks noChangeArrowheads="1"/>
          </p:cNvSpPr>
          <p:nvPr/>
        </p:nvSpPr>
        <p:spPr bwMode="auto">
          <a:xfrm rot="17992015">
            <a:off x="56619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/>
              <a:t>capital</a:t>
            </a:r>
          </a:p>
        </p:txBody>
      </p:sp>
      <p:sp>
        <p:nvSpPr>
          <p:cNvPr id="50" name="Text Box 23"/>
          <p:cNvSpPr txBox="1">
            <a:spLocks noChangeArrowheads="1"/>
          </p:cNvSpPr>
          <p:nvPr/>
        </p:nvSpPr>
        <p:spPr bwMode="auto">
          <a:xfrm rot="17992015">
            <a:off x="3390189" y="4754529"/>
            <a:ext cx="1752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 smtClean="0"/>
              <a:t>pinot</a:t>
            </a:r>
            <a:endParaRPr lang="en-US" dirty="0"/>
          </a:p>
        </p:txBody>
      </p:sp>
      <p:sp>
        <p:nvSpPr>
          <p:cNvPr id="51" name="Text Box 24"/>
          <p:cNvSpPr txBox="1">
            <a:spLocks noChangeArrowheads="1"/>
          </p:cNvSpPr>
          <p:nvPr/>
        </p:nvSpPr>
        <p:spPr bwMode="auto">
          <a:xfrm>
            <a:off x="4283947" y="2279613"/>
            <a:ext cx="3200400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6600"/>
                </a:solidFill>
              </a:rPr>
              <a:t>Clinton said </a:t>
            </a:r>
            <a:r>
              <a:rPr lang="en-US" sz="2000" dirty="0" smtClean="0">
                <a:solidFill>
                  <a:srgbClr val="FF6600"/>
                </a:solidFill>
              </a:rPr>
              <a:t>pinot </a:t>
            </a:r>
            <a:r>
              <a:rPr lang="en-US" sz="2000" dirty="0">
                <a:solidFill>
                  <a:srgbClr val="FF6600"/>
                </a:solidFill>
              </a:rPr>
              <a:t>repeatedly last week on </a:t>
            </a:r>
            <a:r>
              <a:rPr lang="en-US" sz="2000" dirty="0" err="1">
                <a:solidFill>
                  <a:srgbClr val="FF6600"/>
                </a:solidFill>
              </a:rPr>
              <a:t>tv</a:t>
            </a:r>
            <a:r>
              <a:rPr lang="en-US" sz="2000" dirty="0">
                <a:solidFill>
                  <a:srgbClr val="FF6600"/>
                </a:solidFill>
              </a:rPr>
              <a:t>, </a:t>
            </a:r>
            <a:r>
              <a:rPr lang="en-US" sz="2000" dirty="0" smtClean="0">
                <a:solidFill>
                  <a:srgbClr val="FF6600"/>
                </a:solidFill>
              </a:rPr>
              <a:t>“pinot, pinot, pinot”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57410" y="5500083"/>
            <a:ext cx="4614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Occurrence of words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44889" y="1729619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labels</a:t>
            </a:r>
            <a:endParaRPr lang="en-US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2032000" y="2710103"/>
            <a:ext cx="13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Chardonnay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074333" y="4082943"/>
            <a:ext cx="1292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Pinot </a:t>
            </a:r>
            <a:r>
              <a:rPr lang="en-US" dirty="0" err="1"/>
              <a:t>G</a:t>
            </a:r>
            <a:r>
              <a:rPr lang="en-US" dirty="0" err="1" smtClean="0"/>
              <a:t>rigio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204918" y="5574250"/>
            <a:ext cx="105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Zinfandel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68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2: correlation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7475" y="2196241"/>
            <a:ext cx="1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ranking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25937" y="2727620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</a:p>
          <a:p>
            <a:r>
              <a:rPr lang="en-US" sz="2800" dirty="0" smtClean="0"/>
              <a:t>2</a:t>
            </a:r>
          </a:p>
          <a:p>
            <a:r>
              <a:rPr lang="en-US" sz="2800" dirty="0" smtClean="0"/>
              <a:t>3</a:t>
            </a:r>
          </a:p>
          <a:p>
            <a:r>
              <a:rPr lang="en-US" sz="2800" dirty="0" smtClean="0"/>
              <a:t>4</a:t>
            </a:r>
          </a:p>
          <a:p>
            <a:r>
              <a:rPr lang="en-US" sz="2800" dirty="0"/>
              <a:t>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63148" y="2196241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prediction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769302" y="2196241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prediction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3060469" y="2699398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</a:p>
          <a:p>
            <a:r>
              <a:rPr lang="en-US" sz="2800" dirty="0" smtClean="0"/>
              <a:t>5</a:t>
            </a:r>
          </a:p>
          <a:p>
            <a:r>
              <a:rPr lang="en-US" sz="2800" dirty="0" smtClean="0"/>
              <a:t>4</a:t>
            </a:r>
          </a:p>
          <a:p>
            <a:r>
              <a:rPr lang="en-US" sz="2800" dirty="0"/>
              <a:t>3</a:t>
            </a:r>
            <a:endParaRPr lang="en-US" sz="2800" dirty="0" smtClean="0"/>
          </a:p>
          <a:p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1654315" y="2699398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</a:p>
          <a:p>
            <a:r>
              <a:rPr lang="en-US" sz="2800" dirty="0"/>
              <a:t>3</a:t>
            </a:r>
            <a:endParaRPr lang="en-US" sz="2800" dirty="0" smtClean="0"/>
          </a:p>
          <a:p>
            <a:r>
              <a:rPr lang="en-US" sz="2800" dirty="0" smtClean="0"/>
              <a:t>2</a:t>
            </a:r>
          </a:p>
          <a:p>
            <a:r>
              <a:rPr lang="en-US" sz="2800" dirty="0"/>
              <a:t>5</a:t>
            </a:r>
            <a:endParaRPr lang="en-US" sz="2800" dirty="0" smtClean="0"/>
          </a:p>
          <a:p>
            <a:r>
              <a:rPr lang="en-US" sz="2800" dirty="0"/>
              <a:t>4</a:t>
            </a:r>
          </a:p>
        </p:txBody>
      </p:sp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0623889"/>
              </p:ext>
            </p:extLst>
          </p:nvPr>
        </p:nvGraphicFramePr>
        <p:xfrm>
          <a:off x="442164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0969" y="5546808"/>
            <a:ext cx="7843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Look at the correlation between the ranking and the prediction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76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Very Useful Articles To Read</a:t>
            </a:r>
            <a:endParaRPr lang="tr-TR" sz="4800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hlinkClick r:id="rId2"/>
              </a:rPr>
              <a:t>The ABCs of Learning to Rank</a:t>
            </a:r>
            <a:endParaRPr lang="en-US" sz="4000" dirty="0" smtClean="0"/>
          </a:p>
          <a:p>
            <a:r>
              <a:rPr lang="tr-TR" sz="4000" dirty="0" err="1" smtClean="0">
                <a:hlinkClick r:id="rId3"/>
              </a:rPr>
              <a:t>tf-idf</a:t>
            </a:r>
            <a:r>
              <a:rPr lang="tr-TR" sz="4000" dirty="0" smtClean="0">
                <a:hlinkClick r:id="rId3"/>
              </a:rPr>
              <a:t> Model </a:t>
            </a:r>
            <a:r>
              <a:rPr lang="tr-TR" sz="4000" dirty="0" err="1" smtClean="0">
                <a:hlinkClick r:id="rId3"/>
              </a:rPr>
              <a:t>for</a:t>
            </a:r>
            <a:r>
              <a:rPr lang="tr-TR" sz="4000" dirty="0" smtClean="0">
                <a:hlinkClick r:id="rId3"/>
              </a:rPr>
              <a:t> </a:t>
            </a:r>
            <a:r>
              <a:rPr lang="tr-TR" sz="4000" dirty="0" err="1" smtClean="0">
                <a:hlinkClick r:id="rId3"/>
              </a:rPr>
              <a:t>Page</a:t>
            </a:r>
            <a:r>
              <a:rPr lang="tr-TR" sz="4000" dirty="0" smtClean="0">
                <a:hlinkClick r:id="rId3"/>
              </a:rPr>
              <a:t> </a:t>
            </a:r>
            <a:r>
              <a:rPr lang="tr-TR" sz="4000" dirty="0" err="1" smtClean="0">
                <a:hlinkClick r:id="rId3"/>
              </a:rPr>
              <a:t>Ranking</a:t>
            </a:r>
            <a:endParaRPr lang="en-US" sz="4000" dirty="0" smtClean="0"/>
          </a:p>
          <a:p>
            <a:r>
              <a:rPr lang="tr-TR" sz="4000" dirty="0" err="1" smtClean="0">
                <a:hlinkClick r:id="rId4"/>
              </a:rPr>
              <a:t>Tf-Idf</a:t>
            </a:r>
            <a:r>
              <a:rPr lang="tr-TR" sz="4000" dirty="0" smtClean="0">
                <a:hlinkClick r:id="rId4"/>
              </a:rPr>
              <a:t> </a:t>
            </a:r>
            <a:r>
              <a:rPr lang="tr-TR" sz="4000" dirty="0" err="1" smtClean="0">
                <a:hlinkClick r:id="rId4"/>
              </a:rPr>
              <a:t>and</a:t>
            </a:r>
            <a:r>
              <a:rPr lang="tr-TR" sz="4000" dirty="0" smtClean="0">
                <a:hlinkClick r:id="rId4"/>
              </a:rPr>
              <a:t> </a:t>
            </a:r>
            <a:r>
              <a:rPr lang="tr-TR" sz="4000" dirty="0" err="1" smtClean="0">
                <a:hlinkClick r:id="rId4"/>
              </a:rPr>
              <a:t>Cosine</a:t>
            </a:r>
            <a:r>
              <a:rPr lang="tr-TR" sz="4000" dirty="0" smtClean="0">
                <a:hlinkClick r:id="rId4"/>
              </a:rPr>
              <a:t> </a:t>
            </a:r>
            <a:r>
              <a:rPr lang="tr-TR" sz="4000" dirty="0" err="1" smtClean="0">
                <a:hlinkClick r:id="rId4"/>
              </a:rPr>
              <a:t>similarity</a:t>
            </a:r>
            <a:endParaRPr lang="en-US" sz="4000" dirty="0" smtClean="0"/>
          </a:p>
          <a:p>
            <a:r>
              <a:rPr lang="tr-TR" sz="4000" dirty="0" err="1" smtClean="0">
                <a:hlinkClick r:id="rId5"/>
              </a:rPr>
              <a:t>Analyzing</a:t>
            </a:r>
            <a:r>
              <a:rPr lang="tr-TR" sz="4000" dirty="0" smtClean="0">
                <a:hlinkClick r:id="rId5"/>
              </a:rPr>
              <a:t> </a:t>
            </a:r>
            <a:r>
              <a:rPr lang="tr-TR" sz="4000" dirty="0" err="1" smtClean="0">
                <a:hlinkClick r:id="rId5"/>
              </a:rPr>
              <a:t>Documents</a:t>
            </a:r>
            <a:r>
              <a:rPr lang="tr-TR" sz="4000" dirty="0" smtClean="0">
                <a:hlinkClick r:id="rId5"/>
              </a:rPr>
              <a:t> </a:t>
            </a:r>
            <a:r>
              <a:rPr lang="tr-TR" sz="4000" dirty="0" err="1" smtClean="0">
                <a:hlinkClick r:id="rId5"/>
              </a:rPr>
              <a:t>with</a:t>
            </a:r>
            <a:r>
              <a:rPr lang="tr-TR" sz="4000" dirty="0" smtClean="0">
                <a:hlinkClick r:id="rId5"/>
              </a:rPr>
              <a:t> TF-IDF</a:t>
            </a: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123857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examples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729619"/>
            <a:ext cx="1268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Raw data</a:t>
            </a:r>
            <a:endParaRPr lang="en-US" sz="2000" dirty="0"/>
          </a:p>
        </p:txBody>
      </p:sp>
      <p:grpSp>
        <p:nvGrpSpPr>
          <p:cNvPr id="3" name="Group 12"/>
          <p:cNvGrpSpPr/>
          <p:nvPr/>
        </p:nvGrpSpPr>
        <p:grpSpPr>
          <a:xfrm>
            <a:off x="612648" y="2370667"/>
            <a:ext cx="960348" cy="1100666"/>
            <a:chOff x="612648" y="2370667"/>
            <a:chExt cx="960348" cy="1100666"/>
          </a:xfrm>
        </p:grpSpPr>
        <p:sp>
          <p:nvSpPr>
            <p:cNvPr id="5" name="Rectangle 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3"/>
          <p:cNvGrpSpPr/>
          <p:nvPr/>
        </p:nvGrpSpPr>
        <p:grpSpPr>
          <a:xfrm>
            <a:off x="612648" y="3822932"/>
            <a:ext cx="960348" cy="1100666"/>
            <a:chOff x="612648" y="2370667"/>
            <a:chExt cx="960348" cy="1100666"/>
          </a:xfrm>
        </p:grpSpPr>
        <p:sp>
          <p:nvSpPr>
            <p:cNvPr id="15" name="Rectangle 1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21"/>
          <p:cNvGrpSpPr/>
          <p:nvPr/>
        </p:nvGrpSpPr>
        <p:grpSpPr>
          <a:xfrm>
            <a:off x="616880" y="5280781"/>
            <a:ext cx="960348" cy="1100666"/>
            <a:chOff x="612648" y="2370667"/>
            <a:chExt cx="960348" cy="1100666"/>
          </a:xfrm>
        </p:grpSpPr>
        <p:sp>
          <p:nvSpPr>
            <p:cNvPr id="23" name="Rectangle 22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4241316" y="1564740"/>
            <a:ext cx="261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Features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2" name="Text Box 14"/>
          <p:cNvSpPr txBox="1">
            <a:spLocks noChangeArrowheads="1"/>
          </p:cNvSpPr>
          <p:nvPr/>
        </p:nvSpPr>
        <p:spPr bwMode="auto">
          <a:xfrm>
            <a:off x="4449845" y="3832985"/>
            <a:ext cx="3581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 smtClean="0">
                <a:latin typeface="Verdana" pitchFamily="34" charset="0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latin typeface="Verdana" pitchFamily="34" charset="0"/>
              </a:rPr>
              <a:t>4</a:t>
            </a:r>
            <a:r>
              <a:rPr lang="en-US" sz="2000" dirty="0" smtClean="0">
                <a:latin typeface="Verdana" pitchFamily="34" charset="0"/>
              </a:rPr>
              <a:t>, </a:t>
            </a:r>
            <a:r>
              <a:rPr lang="en-US" sz="2000" dirty="0">
                <a:latin typeface="Verdana" pitchFamily="34" charset="0"/>
              </a:rPr>
              <a:t>1, 1, 0, 0, 1, 0, 0, …)</a:t>
            </a:r>
          </a:p>
        </p:txBody>
      </p:sp>
      <p:sp>
        <p:nvSpPr>
          <p:cNvPr id="43" name="Text Box 16"/>
          <p:cNvSpPr txBox="1">
            <a:spLocks noChangeArrowheads="1"/>
          </p:cNvSpPr>
          <p:nvPr/>
        </p:nvSpPr>
        <p:spPr bwMode="auto">
          <a:xfrm rot="17992015">
            <a:off x="36807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 err="1"/>
              <a:t>clinton</a:t>
            </a:r>
            <a:endParaRPr lang="en-US" dirty="0"/>
          </a:p>
        </p:txBody>
      </p:sp>
      <p:sp>
        <p:nvSpPr>
          <p:cNvPr id="44" name="Text Box 17"/>
          <p:cNvSpPr txBox="1">
            <a:spLocks noChangeArrowheads="1"/>
          </p:cNvSpPr>
          <p:nvPr/>
        </p:nvSpPr>
        <p:spPr bwMode="auto">
          <a:xfrm rot="17992015">
            <a:off x="39855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/>
              <a:t>said</a:t>
            </a: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 rot="17992015">
            <a:off x="43665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 err="1" smtClean="0"/>
              <a:t>california</a:t>
            </a:r>
            <a:endParaRPr lang="en-US" dirty="0"/>
          </a:p>
        </p:txBody>
      </p:sp>
      <p:sp>
        <p:nvSpPr>
          <p:cNvPr id="46" name="Text Box 19"/>
          <p:cNvSpPr txBox="1">
            <a:spLocks noChangeArrowheads="1"/>
          </p:cNvSpPr>
          <p:nvPr/>
        </p:nvSpPr>
        <p:spPr bwMode="auto">
          <a:xfrm rot="17992015">
            <a:off x="46713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across</a:t>
            </a:r>
          </a:p>
        </p:txBody>
      </p:sp>
      <p:sp>
        <p:nvSpPr>
          <p:cNvPr id="47" name="Text Box 20"/>
          <p:cNvSpPr txBox="1">
            <a:spLocks noChangeArrowheads="1"/>
          </p:cNvSpPr>
          <p:nvPr/>
        </p:nvSpPr>
        <p:spPr bwMode="auto">
          <a:xfrm rot="17992015">
            <a:off x="49761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tv</a:t>
            </a:r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 rot="17992015">
            <a:off x="52809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wrong</a:t>
            </a:r>
          </a:p>
        </p:txBody>
      </p:sp>
      <p:sp>
        <p:nvSpPr>
          <p:cNvPr id="49" name="Text Box 22"/>
          <p:cNvSpPr txBox="1">
            <a:spLocks noChangeArrowheads="1"/>
          </p:cNvSpPr>
          <p:nvPr/>
        </p:nvSpPr>
        <p:spPr bwMode="auto">
          <a:xfrm rot="17992015">
            <a:off x="56619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/>
              <a:t>capital</a:t>
            </a:r>
          </a:p>
        </p:txBody>
      </p:sp>
      <p:sp>
        <p:nvSpPr>
          <p:cNvPr id="50" name="Text Box 23"/>
          <p:cNvSpPr txBox="1">
            <a:spLocks noChangeArrowheads="1"/>
          </p:cNvSpPr>
          <p:nvPr/>
        </p:nvSpPr>
        <p:spPr bwMode="auto">
          <a:xfrm rot="17992015">
            <a:off x="3390189" y="4754529"/>
            <a:ext cx="1752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 smtClean="0"/>
              <a:t>pinot</a:t>
            </a:r>
            <a:endParaRPr lang="en-US" dirty="0"/>
          </a:p>
        </p:txBody>
      </p:sp>
      <p:sp>
        <p:nvSpPr>
          <p:cNvPr id="51" name="Text Box 24"/>
          <p:cNvSpPr txBox="1">
            <a:spLocks noChangeArrowheads="1"/>
          </p:cNvSpPr>
          <p:nvPr/>
        </p:nvSpPr>
        <p:spPr bwMode="auto">
          <a:xfrm>
            <a:off x="4283947" y="1980508"/>
            <a:ext cx="3200400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6600"/>
                </a:solidFill>
              </a:rPr>
              <a:t>Clinton said </a:t>
            </a:r>
            <a:r>
              <a:rPr lang="en-US" sz="2000" dirty="0" smtClean="0">
                <a:solidFill>
                  <a:srgbClr val="FF6600"/>
                </a:solidFill>
              </a:rPr>
              <a:t>pinot </a:t>
            </a:r>
            <a:r>
              <a:rPr lang="en-US" sz="2000" dirty="0">
                <a:solidFill>
                  <a:srgbClr val="FF6600"/>
                </a:solidFill>
              </a:rPr>
              <a:t>repeatedly last week on </a:t>
            </a:r>
            <a:r>
              <a:rPr lang="en-US" sz="2000" dirty="0" err="1">
                <a:solidFill>
                  <a:srgbClr val="FF6600"/>
                </a:solidFill>
              </a:rPr>
              <a:t>tv</a:t>
            </a:r>
            <a:r>
              <a:rPr lang="en-US" sz="2000" dirty="0">
                <a:solidFill>
                  <a:srgbClr val="FF6600"/>
                </a:solidFill>
              </a:rPr>
              <a:t>, </a:t>
            </a:r>
            <a:r>
              <a:rPr lang="en-US" sz="2000" dirty="0" smtClean="0">
                <a:solidFill>
                  <a:srgbClr val="FF6600"/>
                </a:solidFill>
              </a:rPr>
              <a:t>“pinot, pinot, pinot”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85729" y="5159350"/>
            <a:ext cx="55096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Frequency of word occurrences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The most used weighting algorithm is TF*IDF (term frequency * inverse document frequency)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44889" y="1729619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labels</a:t>
            </a:r>
            <a:endParaRPr lang="en-US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2032000" y="2710103"/>
            <a:ext cx="13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Chardonnay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074333" y="4082943"/>
            <a:ext cx="1292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Pinot </a:t>
            </a:r>
            <a:r>
              <a:rPr lang="en-US" dirty="0" err="1"/>
              <a:t>G</a:t>
            </a:r>
            <a:r>
              <a:rPr lang="en-US" dirty="0" err="1" smtClean="0"/>
              <a:t>rigio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204918" y="5574250"/>
            <a:ext cx="105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Zinfandel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99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 for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12654"/>
            <a:ext cx="7394223" cy="11430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800" dirty="0" smtClean="0">
                <a:ea typeface="Arial" pitchFamily="-110" charset="0"/>
                <a:cs typeface="Arial" pitchFamily="-110" charset="0"/>
              </a:rPr>
              <a:t>Each internal node represents whether or not the text has a particular word</a:t>
            </a:r>
            <a:endParaRPr lang="en-US" sz="2800" dirty="0">
              <a:ea typeface="Arial" pitchFamily="-110" charset="0"/>
              <a:cs typeface="Arial" pitchFamily="-110" charset="0"/>
            </a:endParaRPr>
          </a:p>
        </p:txBody>
      </p:sp>
      <p:pic>
        <p:nvPicPr>
          <p:cNvPr id="4" name="Picture 3" descr="decisionTree"/>
          <p:cNvPicPr>
            <a:picLocks noChangeAspect="1" noChangeArrowheads="1"/>
          </p:cNvPicPr>
          <p:nvPr/>
        </p:nvPicPr>
        <p:blipFill>
          <a:blip r:embed="rId2"/>
          <a:srcRect r="28621" b="45718"/>
          <a:stretch>
            <a:fillRect/>
          </a:stretch>
        </p:blipFill>
        <p:spPr bwMode="auto">
          <a:xfrm>
            <a:off x="331509" y="2585884"/>
            <a:ext cx="8240722" cy="4272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1517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 for text</a:t>
            </a:r>
            <a:endParaRPr lang="en-US" dirty="0"/>
          </a:p>
        </p:txBody>
      </p:sp>
      <p:pic>
        <p:nvPicPr>
          <p:cNvPr id="4" name="Picture 3" descr="decisionTree"/>
          <p:cNvPicPr>
            <a:picLocks noChangeAspect="1" noChangeArrowheads="1"/>
          </p:cNvPicPr>
          <p:nvPr/>
        </p:nvPicPr>
        <p:blipFill>
          <a:blip r:embed="rId2"/>
          <a:srcRect r="28621" b="45718"/>
          <a:stretch>
            <a:fillRect/>
          </a:stretch>
        </p:blipFill>
        <p:spPr bwMode="auto">
          <a:xfrm>
            <a:off x="609600" y="2831476"/>
            <a:ext cx="7620000" cy="3950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 bwMode="auto">
          <a:xfrm>
            <a:off x="3200400" y="5105400"/>
            <a:ext cx="609600" cy="457200"/>
          </a:xfrm>
          <a:prstGeom prst="ellipse">
            <a:avLst/>
          </a:prstGeom>
          <a:noFill/>
          <a:ln w="38100" cap="flat" cmpd="sng" algn="ctr">
            <a:solidFill>
              <a:srgbClr val="CC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" y="2057400"/>
            <a:ext cx="717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wheat is a commodity that can be found in states across the nation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65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 for text</a:t>
            </a:r>
            <a:endParaRPr lang="en-US" dirty="0"/>
          </a:p>
        </p:txBody>
      </p:sp>
      <p:pic>
        <p:nvPicPr>
          <p:cNvPr id="4" name="Picture 3" descr="decisionTree"/>
          <p:cNvPicPr>
            <a:picLocks noChangeAspect="1" noChangeArrowheads="1"/>
          </p:cNvPicPr>
          <p:nvPr/>
        </p:nvPicPr>
        <p:blipFill>
          <a:blip r:embed="rId2"/>
          <a:srcRect r="28621" b="45718"/>
          <a:stretch>
            <a:fillRect/>
          </a:stretch>
        </p:blipFill>
        <p:spPr bwMode="auto">
          <a:xfrm>
            <a:off x="609600" y="2831476"/>
            <a:ext cx="7620000" cy="3950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38200" y="1975556"/>
            <a:ext cx="6863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0000"/>
                </a:solidFill>
              </a:rPr>
              <a:t>he US views technology as a commodity that it can export by the </a:t>
            </a:r>
            <a:r>
              <a:rPr lang="en-US" dirty="0" err="1" smtClean="0">
                <a:solidFill>
                  <a:srgbClr val="FF0000"/>
                </a:solidFill>
              </a:rPr>
              <a:t>buschl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6203245" y="4953000"/>
            <a:ext cx="609600" cy="457200"/>
          </a:xfrm>
          <a:prstGeom prst="ellipse">
            <a:avLst/>
          </a:prstGeom>
          <a:noFill/>
          <a:ln w="38100" cap="flat" cmpd="sng" algn="ctr">
            <a:solidFill>
              <a:srgbClr val="CC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84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out decision trees</a:t>
            </a:r>
            <a:endParaRPr lang="en-US" dirty="0"/>
          </a:p>
        </p:txBody>
      </p:sp>
      <p:pic>
        <p:nvPicPr>
          <p:cNvPr id="4" name="Picture 3" descr="decisionTree"/>
          <p:cNvPicPr>
            <a:picLocks noChangeAspect="1" noChangeArrowheads="1"/>
          </p:cNvPicPr>
          <p:nvPr/>
        </p:nvPicPr>
        <p:blipFill>
          <a:blip r:embed="rId2"/>
          <a:srcRect r="28621" b="45718"/>
          <a:stretch>
            <a:fillRect/>
          </a:stretch>
        </p:blipFill>
        <p:spPr bwMode="auto">
          <a:xfrm>
            <a:off x="336070" y="2066654"/>
            <a:ext cx="5458178" cy="3950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330696" y="1755422"/>
            <a:ext cx="2435352" cy="4495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 smtClean="0"/>
              <a:t>(wheat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(</a:t>
            </a:r>
            <a:r>
              <a:rPr lang="en-US" sz="1600" dirty="0" err="1" smtClean="0"/>
              <a:t>buschl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predict: not wheat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(export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predict: not wheat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predict: wheat))</a:t>
            </a:r>
          </a:p>
          <a:p>
            <a:pPr marL="0" indent="0">
              <a:buNone/>
            </a:pPr>
            <a:r>
              <a:rPr lang="en-US" sz="1600" dirty="0" smtClean="0"/>
              <a:t>   (farm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(commodity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(agriculture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predict: not wheat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predict: wheat)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predict: wheat)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predict: wheat))</a:t>
            </a:r>
          </a:p>
          <a:p>
            <a:pPr marL="0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01574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9059</TotalTime>
  <Words>2349</Words>
  <Application>Microsoft Office PowerPoint</Application>
  <PresentationFormat>Ekran Gösterisi (4:3)</PresentationFormat>
  <Paragraphs>599</Paragraphs>
  <Slides>41</Slides>
  <Notes>4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9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41</vt:i4>
      </vt:variant>
    </vt:vector>
  </HeadingPairs>
  <TitlesOfParts>
    <vt:vector size="52" baseType="lpstr">
      <vt:lpstr>Arial</vt:lpstr>
      <vt:lpstr>Calibri</vt:lpstr>
      <vt:lpstr>Courier New</vt:lpstr>
      <vt:lpstr>Sitka Small</vt:lpstr>
      <vt:lpstr>Times New Roman</vt:lpstr>
      <vt:lpstr>Tw Cen MT</vt:lpstr>
      <vt:lpstr>Verdana</vt:lpstr>
      <vt:lpstr>Wingdings</vt:lpstr>
      <vt:lpstr>Wingdings 2</vt:lpstr>
      <vt:lpstr>Median</vt:lpstr>
      <vt:lpstr>Equation</vt:lpstr>
      <vt:lpstr>PowerPoint Sunusu</vt:lpstr>
      <vt:lpstr>An aside: text classification</vt:lpstr>
      <vt:lpstr>Text: raw data</vt:lpstr>
      <vt:lpstr>Feature examples</vt:lpstr>
      <vt:lpstr>Feature examples</vt:lpstr>
      <vt:lpstr>Decision trees for text</vt:lpstr>
      <vt:lpstr>Decision trees for text</vt:lpstr>
      <vt:lpstr>Decision trees for text</vt:lpstr>
      <vt:lpstr>Printing out decision trees</vt:lpstr>
      <vt:lpstr>Ranking problems</vt:lpstr>
      <vt:lpstr>Suggest a simpler word</vt:lpstr>
      <vt:lpstr>Suggest a simpler word</vt:lpstr>
      <vt:lpstr>Suggest a simpler word</vt:lpstr>
      <vt:lpstr>Suggest a simpler word</vt:lpstr>
      <vt:lpstr>Ranking problems in general</vt:lpstr>
      <vt:lpstr>Ranking problems in general</vt:lpstr>
      <vt:lpstr>Netflix My List</vt:lpstr>
      <vt:lpstr>Search</vt:lpstr>
      <vt:lpstr>Ranking Applications</vt:lpstr>
      <vt:lpstr>Black box approach to ranking</vt:lpstr>
      <vt:lpstr>Predict better vs. worse</vt:lpstr>
      <vt:lpstr>Predict better vs. worse</vt:lpstr>
      <vt:lpstr>Predict better vs. worse</vt:lpstr>
      <vt:lpstr>Predict better vs. worse</vt:lpstr>
      <vt:lpstr>Combined feature vector</vt:lpstr>
      <vt:lpstr>Training</vt:lpstr>
      <vt:lpstr>Testing</vt:lpstr>
      <vt:lpstr>Testing</vt:lpstr>
      <vt:lpstr>Testing</vt:lpstr>
      <vt:lpstr>Testing</vt:lpstr>
      <vt:lpstr>Testing</vt:lpstr>
      <vt:lpstr>An improvement?</vt:lpstr>
      <vt:lpstr>Weighted binary classification</vt:lpstr>
      <vt:lpstr>Weighted binary classification</vt:lpstr>
      <vt:lpstr>Testing</vt:lpstr>
      <vt:lpstr>Testing</vt:lpstr>
      <vt:lpstr>Ranking evaluation</vt:lpstr>
      <vt:lpstr>Idea 1: accuracy</vt:lpstr>
      <vt:lpstr>Doesn’t capture “near” correct</vt:lpstr>
      <vt:lpstr>Idea 2: correlation</vt:lpstr>
      <vt:lpstr>Very Useful Articles To Read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Furkan Gözükara</cp:lastModifiedBy>
  <cp:revision>1742</cp:revision>
  <cp:lastPrinted>2013-09-17T22:01:58Z</cp:lastPrinted>
  <dcterms:created xsi:type="dcterms:W3CDTF">2013-09-08T20:10:23Z</dcterms:created>
  <dcterms:modified xsi:type="dcterms:W3CDTF">2021-12-14T11:03:23Z</dcterms:modified>
</cp:coreProperties>
</file>