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7"/>
  </p:notesMasterIdLst>
  <p:sldIdLst>
    <p:sldId id="437" r:id="rId2"/>
    <p:sldId id="359" r:id="rId3"/>
    <p:sldId id="389" r:id="rId4"/>
    <p:sldId id="391" r:id="rId5"/>
    <p:sldId id="360" r:id="rId6"/>
    <p:sldId id="361" r:id="rId7"/>
    <p:sldId id="362" r:id="rId8"/>
    <p:sldId id="363" r:id="rId9"/>
    <p:sldId id="364" r:id="rId10"/>
    <p:sldId id="365" r:id="rId11"/>
    <p:sldId id="392" r:id="rId12"/>
    <p:sldId id="393" r:id="rId13"/>
    <p:sldId id="366" r:id="rId14"/>
    <p:sldId id="367" r:id="rId15"/>
    <p:sldId id="394" r:id="rId16"/>
    <p:sldId id="368" r:id="rId17"/>
    <p:sldId id="369" r:id="rId18"/>
    <p:sldId id="436" r:id="rId19"/>
    <p:sldId id="370" r:id="rId20"/>
    <p:sldId id="376" r:id="rId21"/>
    <p:sldId id="377" r:id="rId22"/>
    <p:sldId id="378" r:id="rId23"/>
    <p:sldId id="395" r:id="rId24"/>
    <p:sldId id="396" r:id="rId25"/>
    <p:sldId id="413" r:id="rId26"/>
    <p:sldId id="397" r:id="rId27"/>
    <p:sldId id="398" r:id="rId28"/>
    <p:sldId id="399" r:id="rId29"/>
    <p:sldId id="404" r:id="rId30"/>
    <p:sldId id="405" r:id="rId31"/>
    <p:sldId id="406" r:id="rId32"/>
    <p:sldId id="407" r:id="rId33"/>
    <p:sldId id="408" r:id="rId34"/>
    <p:sldId id="432" r:id="rId35"/>
    <p:sldId id="409" r:id="rId36"/>
    <p:sldId id="410" r:id="rId37"/>
    <p:sldId id="434" r:id="rId38"/>
    <p:sldId id="411" r:id="rId39"/>
    <p:sldId id="412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567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9" r:id="rId112"/>
    <p:sldId id="510" r:id="rId113"/>
    <p:sldId id="511" r:id="rId114"/>
    <p:sldId id="512" r:id="rId115"/>
    <p:sldId id="568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5" autoAdjust="0"/>
    <p:restoredTop sz="95020" autoAdjust="0"/>
  </p:normalViewPr>
  <p:slideViewPr>
    <p:cSldViewPr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5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5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chain rule!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chain rule!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62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9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63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1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67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discrete, we could simply do a much</a:t>
            </a:r>
            <a:r>
              <a:rPr lang="en-US" baseline="0" dirty="0" smtClean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75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4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 involves</a:t>
            </a:r>
            <a:r>
              <a:rPr lang="en-US" baseline="0" dirty="0" smtClean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although</a:t>
            </a:r>
            <a:r>
              <a:rPr lang="en-US" baseline="0" dirty="0" smtClean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4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111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58763" y="150813"/>
            <a:ext cx="2892425" cy="21701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8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1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92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93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53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7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10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3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4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5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oleObject" Target="../embeddings/oleObject4.bin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iteralminded.wordpress.com/2009/02/10/dougs-parasitic-ga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5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image" Target="../media/image55.png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54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notesSlide" Target="../notesSlides/notesSlide16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epXtl9YKwc" TargetMode="External"/><Relationship Id="rId2" Type="http://schemas.openxmlformats.org/officeDocument/2006/relationships/hyperlink" Target="https://youtu.be/rzFX5NWojp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n6b9fCIUpM" TargetMode="External"/><Relationship Id="rId4" Type="http://schemas.openxmlformats.org/officeDocument/2006/relationships/hyperlink" Target="https://youtu.be/pYxNSUDSFH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1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maximum-likelihood-estimation-9fbff27ea12f" TargetMode="External"/><Relationship Id="rId2" Type="http://schemas.openxmlformats.org/officeDocument/2006/relationships/hyperlink" Target="https://towardsdatascience.com/probability-concepts-explained-maximum-likelihood-estimation-c7b4342fdbb1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xNSUDSFH4&amp;feature=youtu.be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2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6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7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7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6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6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13 Part 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Probability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56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</a:t>
            </a:r>
            <a:r>
              <a:rPr lang="en-US" sz="2800" dirty="0" err="1" smtClean="0">
                <a:solidFill>
                  <a:srgbClr val="FF0000"/>
                </a:solidFill>
              </a:rPr>
              <a:t>P(ENGPass</a:t>
            </a:r>
            <a:r>
              <a:rPr lang="en-US" sz="2800" dirty="0" smtClean="0">
                <a:solidFill>
                  <a:srgbClr val="FF0000"/>
                </a:solidFill>
              </a:rPr>
              <a:t>)?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 smtClean="0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 smtClean="0">
                <a:solidFill>
                  <a:srgbClr val="775F55"/>
                </a:solidFill>
              </a:rPr>
              <a:t>All</a:t>
            </a:r>
            <a:r>
              <a:rPr lang="en-US" sz="240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 smtClean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classify with </a:t>
            </a:r>
            <a:r>
              <a:rPr lang="en-US" sz="2400" dirty="0"/>
              <a:t>a model, we’re given </a:t>
            </a:r>
            <a:r>
              <a:rPr lang="en-US" sz="2400" dirty="0" smtClean="0"/>
              <a:t>an example and </a:t>
            </a:r>
            <a:r>
              <a:rPr lang="en-US" sz="2400" dirty="0"/>
              <a:t>we</a:t>
            </a:r>
            <a:r>
              <a:rPr lang="en-US" sz="2400" dirty="0" smtClean="0"/>
              <a:t> obtain the probability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can also ask </a:t>
            </a:r>
            <a:r>
              <a:rPr lang="en-US" sz="2400" dirty="0"/>
              <a:t>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the “generative story” for a </a:t>
            </a:r>
            <a:r>
              <a:rPr lang="en-US" sz="2400" dirty="0" smtClean="0"/>
              <a:t>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also can use generative stories to help develop a model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2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generative story for the NB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roll </a:t>
            </a:r>
            <a:r>
              <a:rPr lang="en-US" dirty="0"/>
              <a:t>a </a:t>
            </a:r>
            <a:r>
              <a:rPr lang="en-US" dirty="0" smtClean="0"/>
              <a:t>biased, </a:t>
            </a:r>
            <a:r>
              <a:rPr lang="en-US" dirty="0" err="1" smtClean="0"/>
              <a:t>num_labels</a:t>
            </a:r>
            <a:r>
              <a:rPr lang="en-US" dirty="0"/>
              <a:t>-sided </a:t>
            </a:r>
            <a:r>
              <a:rPr lang="en-US" dirty="0" smtClean="0"/>
              <a:t>die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tails, don’t include the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6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97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about for modeling chicken reviews?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decision boundary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90" name="Equation" r:id="rId4" imgW="1905000" imgH="482600" progId="Equation.3">
                    <p:embed/>
                  </p:oleObj>
                </mc:Choice>
                <mc:Fallback>
                  <p:oleObj name="Equation" r:id="rId4" imgW="1905000" imgH="4826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the decision boundary for NB look like if the features are binary?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8" name="Equation" r:id="rId3" imgW="2540000" imgH="482600" progId="Equation.3">
                  <p:embed/>
                </p:oleObj>
              </mc:Choice>
              <mc:Fallback>
                <p:oleObj name="Equation" r:id="rId3" imgW="25400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9" name="Equation" r:id="rId5" imgW="2603500" imgH="457200" progId="Equation.3">
                  <p:embed/>
                </p:oleObj>
              </mc:Choice>
              <mc:Fallback>
                <p:oleObj name="Equation" r:id="rId5" imgW="26035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0" name="Equation" r:id="rId7" imgW="3911600" imgH="457200" progId="Equation.3">
                  <p:embed/>
                </p:oleObj>
              </mc:Choice>
              <mc:Fallback>
                <p:oleObj name="Equation" r:id="rId7" imgW="39116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1" name="Equation" r:id="rId9" imgW="1917700" imgH="571500" progId="Equation.3">
                  <p:embed/>
                </p:oleObj>
              </mc:Choice>
              <mc:Fallback>
                <p:oleObj name="Equation" r:id="rId9" imgW="1917700" imgH="571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2" name="Equation" r:id="rId3" imgW="4305300" imgH="457200" progId="Equation.3">
                  <p:embed/>
                </p:oleObj>
              </mc:Choice>
              <mc:Fallback>
                <p:oleObj name="Equation" r:id="rId3" imgW="43053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3" name="Equation" r:id="rId5" imgW="4889500" imgH="457200" progId="Equation.3">
                  <p:embed/>
                </p:oleObj>
              </mc:Choice>
              <mc:Fallback>
                <p:oleObj name="Equation" r:id="rId5" imgW="48895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24" name="Equation" r:id="rId7" imgW="4191000" imgH="457200" progId="Equation.3">
                    <p:embed/>
                  </p:oleObj>
                </mc:Choice>
                <mc:Fallback>
                  <p:oleObj name="Equation" r:id="rId7" imgW="4191000" imgH="4572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i</a:t>
              </a:r>
              <a:r>
                <a:rPr lang="en-US" sz="2000" dirty="0" smtClean="0">
                  <a:solidFill>
                    <a:srgbClr val="FF6600"/>
                  </a:solidFill>
                </a:rPr>
                <a:t> are binary)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33450" y="5257800"/>
          <a:ext cx="72192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5" name="Equation" r:id="rId9" imgW="3937000" imgH="457200" progId="Equation.3">
                  <p:embed/>
                </p:oleObj>
              </mc:Choice>
              <mc:Fallback>
                <p:oleObj name="Equation" r:id="rId9" imgW="393700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5257800"/>
                        <a:ext cx="72192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0" name="Equation" r:id="rId3" imgW="4152900" imgH="457200" progId="Equation.3">
                  <p:embed/>
                </p:oleObj>
              </mc:Choice>
              <mc:Fallback>
                <p:oleObj name="Equation" r:id="rId3" imgW="41529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91" name="Equation" r:id="rId5" imgW="4330700" imgH="457200" progId="Equation.3">
                  <p:embed/>
                </p:oleObj>
              </mc:Choice>
              <mc:Fallback>
                <p:oleObj name="Equation" r:id="rId5" imgW="43307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3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4" name="Equation" r:id="rId3" imgW="4330700" imgH="457200" progId="Equation.3">
                  <p:embed/>
                </p:oleObj>
              </mc:Choice>
              <mc:Fallback>
                <p:oleObj name="Equation" r:id="rId3" imgW="43307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5" name="Equation" r:id="rId5" imgW="4152900" imgH="457200" progId="Equation.3">
                  <p:embed/>
                </p:oleObj>
              </mc:Choice>
              <mc:Fallback>
                <p:oleObj name="Equation" r:id="rId5" imgW="41529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model !!!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*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as a linear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3099955"/>
          <a:ext cx="2590800" cy="86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0" name="Equation" r:id="rId3" imgW="1295400" imgH="431800" progId="Equation.3">
                  <p:embed/>
                </p:oleObj>
              </mc:Choice>
              <mc:Fallback>
                <p:oleObj name="Equation" r:id="rId3" imgW="12954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099955"/>
                        <a:ext cx="2590800" cy="86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1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0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larger weights (positive or negative) indicate feature is important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Problems?</a:t>
            </a:r>
            <a:endParaRPr lang="en-US" dirty="0" smtClean="0">
              <a:solidFill>
                <a:srgbClr val="775F55"/>
              </a:solidFill>
            </a:endParaRPr>
          </a:p>
          <a:p>
            <a:pPr lvl="1"/>
            <a:r>
              <a:rPr lang="en-US" dirty="0" err="1" smtClean="0">
                <a:solidFill>
                  <a:srgbClr val="775F55"/>
                </a:solidFill>
              </a:rPr>
              <a:t>Overfitting</a:t>
            </a:r>
            <a:r>
              <a:rPr lang="en-US" dirty="0" smtClean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 smtClean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did you figure that out?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0.92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9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35977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775F55"/>
                </a:solidFill>
              </a:rPr>
              <a:t>p(not_parasitic</a:t>
            </a:r>
            <a:r>
              <a:rPr lang="en-US" sz="2400" dirty="0" smtClean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 smtClean="0">
                <a:solidFill>
                  <a:srgbClr val="775F55"/>
                </a:solidFill>
              </a:rPr>
              <a:t>10000</a:t>
            </a:r>
            <a:r>
              <a:rPr lang="en-US" sz="2400" dirty="0" smtClean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So, probability of us finding one is ~10%, in which case we would incorrectly assume that the probability is 1/10,000 (10 times too large)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Coin1 data: 3 Heads and 1 Tail</a:t>
            </a:r>
          </a:p>
          <a:p>
            <a:pPr marL="0" indent="0">
              <a:buNone/>
            </a:pPr>
            <a:r>
              <a:rPr lang="en-US" dirty="0" smtClean="0"/>
              <a:t>Coin2 data: 30 Heads and 10 tails</a:t>
            </a:r>
          </a:p>
          <a:p>
            <a:pPr marL="0" indent="0">
              <a:buNone/>
            </a:pPr>
            <a:r>
              <a:rPr lang="en-US" dirty="0" smtClean="0"/>
              <a:t>Coin3 data: 2 Tails</a:t>
            </a:r>
          </a:p>
          <a:p>
            <a:pPr marL="0" indent="0">
              <a:buNone/>
            </a:pPr>
            <a:r>
              <a:rPr lang="en-US" dirty="0" smtClean="0"/>
              <a:t>Coin4 data:  497 Heads and 503 tails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3: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4: 497/1000</a:t>
            </a:r>
          </a:p>
        </p:txBody>
      </p:sp>
    </p:spTree>
    <p:extLst>
      <p:ext uri="{BB962C8B-B14F-4D97-AF65-F5344CB8AC3E}">
        <p14:creationId xmlns:p14="http://schemas.microsoft.com/office/powerpoint/2010/main" val="2868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Naive Bayes classifier for probabilistic classification task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69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85" name="Equation" r:id="rId3" imgW="1066800" imgH="368300" progId="Equation.3">
                  <p:embed/>
                </p:oleObj>
              </mc:Choice>
              <mc:Fallback>
                <p:oleObj name="Equation" r:id="rId3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/>
            </a:r>
            <a:br>
              <a:rPr lang="en-US" sz="2400" dirty="0" smtClean="0">
                <a:solidFill>
                  <a:srgbClr val="775F55"/>
                </a:solidFill>
              </a:rPr>
            </a:br>
            <a:r>
              <a:rPr lang="en-US" sz="2400" dirty="0" smtClean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given</a:t>
            </a:r>
            <a:r>
              <a:rPr lang="en-US" sz="2400" dirty="0" smtClean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 smtClean="0">
                <a:solidFill>
                  <a:srgbClr val="775F55"/>
                </a:solidFill>
              </a:rPr>
              <a:t>given</a:t>
            </a:r>
            <a:r>
              <a:rPr lang="en-US" sz="2000" dirty="0" smtClean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the document is about chicken, given that it contains the word “meat”?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the word “fish” given that the sentence also contains the word “meat”?</a:t>
            </a:r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5" name="Equation" r:id="rId13" imgW="774700" imgH="177800" progId="Equation.3">
                  <p:embed/>
                </p:oleObj>
              </mc:Choice>
              <mc:Fallback>
                <p:oleObj name="Equation" r:id="rId13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terms of prior and joint distributions, what is the conditional probability distribution?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09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y has happened, in what proportion of those events does x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 has happened, what proportion of those events does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50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57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58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59" name="Equation" r:id="rId7" imgW="1193800" imgH="393700" progId="Equation.3">
                  <p:embed/>
                </p:oleObj>
              </mc:Choice>
              <mc:Fallback>
                <p:oleObj name="Equation" r:id="rId7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 smtClean="0">
                <a:solidFill>
                  <a:srgbClr val="0000FF"/>
                </a:solidFill>
              </a:rPr>
              <a:t>MLPass</a:t>
            </a:r>
            <a:r>
              <a:rPr lang="en-US" sz="2400" dirty="0" smtClean="0">
                <a:solidFill>
                  <a:srgbClr val="0000FF"/>
                </a:solidFill>
              </a:rPr>
              <a:t>=true) = 0.89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are distributions over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Conditional probability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1" name="Equation" r:id="rId3" imgW="533400" imgH="203200" progId="Equation.3">
                  <p:embed/>
                </p:oleObj>
              </mc:Choice>
              <mc:Fallback>
                <p:oleObj name="Equation" r:id="rId3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Unconditional/prior</a:t>
            </a:r>
          </a:p>
          <a:p>
            <a:r>
              <a:rPr lang="en-US" sz="2400" dirty="0" smtClean="0"/>
              <a:t>probability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2" name="Equation" r:id="rId5" imgW="355600" imgH="203200" progId="Equation.3">
                  <p:embed/>
                </p:oleObj>
              </mc:Choice>
              <mc:Fallback>
                <p:oleObj name="Equation" r:id="rId5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26566"/>
              </p:ext>
            </p:extLst>
          </p:nvPr>
        </p:nvGraphicFramePr>
        <p:xfrm>
          <a:off x="5486400" y="4153104"/>
          <a:ext cx="32796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MLPass|EngPass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0.125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0.875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When talking about a particular assignment, you should technically write </a:t>
            </a:r>
            <a:r>
              <a:rPr lang="en-US" sz="2800" dirty="0" err="1" smtClean="0">
                <a:solidFill>
                  <a:srgbClr val="775F55"/>
                </a:solidFill>
              </a:rPr>
              <a:t>p(X</a:t>
            </a:r>
            <a:r>
              <a:rPr lang="en-US" sz="2800" dirty="0" smtClean="0">
                <a:solidFill>
                  <a:srgbClr val="775F55"/>
                </a:solidFill>
              </a:rPr>
              <a:t>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),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</a:t>
            </a:r>
            <a:endParaRPr lang="en-US" sz="2800" dirty="0">
              <a:solidFill>
                <a:srgbClr val="775F55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9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0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3348" y="314958"/>
            <a:ext cx="8898252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</a:t>
            </a:r>
            <a:r>
              <a:rPr lang="en-US" sz="2400" dirty="0" smtClean="0">
                <a:solidFill>
                  <a:schemeClr val="tx2"/>
                </a:solidFill>
              </a:rPr>
              <a:t>dice, “look at” another sentence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machine learning the sample spaces can </a:t>
            </a:r>
            <a:r>
              <a:rPr lang="en-US" sz="2400" b="1" i="1" dirty="0" smtClean="0">
                <a:solidFill>
                  <a:schemeClr val="tx2"/>
                </a:solidFill>
              </a:rPr>
              <a:t>very</a:t>
            </a:r>
            <a:r>
              <a:rPr lang="en-US" sz="2400" dirty="0" smtClean="0">
                <a:solidFill>
                  <a:schemeClr val="tx2"/>
                </a:solidFill>
              </a:rPr>
              <a:t> large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</a:t>
            </a:r>
            <a:r>
              <a:rPr lang="en-US" dirty="0" smtClean="0">
                <a:ea typeface="ＭＳ Ｐゴシック" charset="-128"/>
              </a:rPr>
              <a:t> ?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 smtClean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,</a:t>
            </a:r>
            <a:r>
              <a:rPr lang="en-US" i="1" dirty="0" smtClean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</a:t>
            </a:r>
            <a:r>
              <a:rPr lang="en-US" dirty="0" smtClean="0"/>
              <a:t> probabilities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 smtClean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 smtClean="0">
                <a:solidFill>
                  <a:schemeClr val="tx2"/>
                </a:solidFill>
              </a:rPr>
              <a:t>1</a:t>
            </a:r>
            <a:r>
              <a:rPr lang="en-US" sz="2500" dirty="0" smtClean="0">
                <a:solidFill>
                  <a:schemeClr val="tx2"/>
                </a:solidFill>
              </a:rPr>
              <a:t>, e</a:t>
            </a:r>
            <a:r>
              <a:rPr lang="en-US" sz="2500" baseline="-25000" dirty="0" smtClean="0">
                <a:solidFill>
                  <a:schemeClr val="tx2"/>
                </a:solidFill>
              </a:rPr>
              <a:t>2</a:t>
            </a:r>
            <a:r>
              <a:rPr lang="en-US" sz="2500" dirty="0" smtClean="0">
                <a:solidFill>
                  <a:schemeClr val="tx2"/>
                </a:solidFill>
              </a:rPr>
              <a:t>, …, e</a:t>
            </a:r>
            <a:r>
              <a:rPr lang="en-US" sz="2500" baseline="-25000" dirty="0" smtClean="0">
                <a:solidFill>
                  <a:schemeClr val="tx2"/>
                </a:solidFill>
              </a:rPr>
              <a:t>n</a:t>
            </a:r>
            <a:endParaRPr lang="en-US" sz="2500" dirty="0" smtClean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(E1, E2</a:t>
            </a:r>
            <a:r>
              <a:rPr lang="en-US" sz="2800" dirty="0" smtClean="0">
                <a:solidFill>
                  <a:schemeClr val="tx2"/>
                </a:solidFill>
              </a:rPr>
              <a:t>) </a:t>
            </a:r>
            <a:r>
              <a:rPr lang="en-US" sz="2800" dirty="0" smtClean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7" name="Equation" r:id="rId6" imgW="1270000" imgH="368300" progId="Equation.3">
                  <p:embed/>
                </p:oleObj>
              </mc:Choice>
              <mc:Fallback>
                <p:oleObj name="Equation" r:id="rId6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(aka product rule)</a:t>
            </a:r>
            <a:endParaRPr lang="en-US" dirty="0"/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25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26" name="Equation" r:id="rId5" imgW="1473200" imgH="177800" progId="Equation.3">
                  <p:embed/>
                </p:oleObj>
              </mc:Choice>
              <mc:Fallback>
                <p:oleObj name="Equation" r:id="rId5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AND</a:t>
            </a:r>
            <a:r>
              <a:rPr lang="en-US" sz="2400" dirty="0" smtClean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 </a:t>
            </a: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5" name="Equation" r:id="rId3" imgW="1892300" imgH="177800" progId="Equation.3">
                  <p:embed/>
                </p:oleObj>
              </mc:Choice>
              <mc:Fallback>
                <p:oleObj name="Equation" r:id="rId3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6" name="Equation" r:id="rId5" imgW="1765300" imgH="177800" progId="Equation.3">
                  <p:embed/>
                </p:oleObj>
              </mc:Choice>
              <mc:Fallback>
                <p:oleObj name="Equation" r:id="rId5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7" name="Equation" r:id="rId7" imgW="2247900" imgH="177800" progId="Equation.3">
                  <p:embed/>
                </p:oleObj>
              </mc:Choice>
              <mc:Fallback>
                <p:oleObj name="Equation" r:id="rId7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8" name="Equation" r:id="rId9" imgW="1778000" imgH="177800" progId="Equation.3">
                  <p:embed/>
                </p:oleObj>
              </mc:Choice>
              <mc:Fallback>
                <p:oleObj name="Equation" r:id="rId9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9" name="Equation" r:id="rId11" imgW="1244600" imgH="177800" progId="Equation.3">
                  <p:embed/>
                </p:oleObj>
              </mc:Choice>
              <mc:Fallback>
                <p:oleObj name="Equation" r:id="rId11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chain rule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P(X|Y) </a:t>
            </a:r>
            <a:endParaRPr lang="en-US" sz="2100" dirty="0">
              <a:solidFill>
                <a:srgbClr val="775F55"/>
              </a:solidFill>
            </a:endParaRP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81" name="Equation" r:id="rId3" imgW="1054100" imgH="368300" progId="Equation.3">
                  <p:embed/>
                </p:oleObj>
              </mc:Choice>
              <mc:Fallback>
                <p:oleObj name="Equation" r:id="rId3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82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019800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This is called “summing over” or “marginalizing out” a variable 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 (theorem)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9" name="Equation" r:id="rId3" imgW="1193800" imgH="393700" progId="Equation.3">
                    <p:embed/>
                  </p:oleObj>
                </mc:Choice>
                <mc:Fallback>
                  <p:oleObj name="Equation" r:id="rId3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0" name="Equation" r:id="rId5" imgW="1473200" imgH="177800" progId="Equation.3">
                    <p:embed/>
                  </p:oleObj>
                </mc:Choice>
                <mc:Fallback>
                  <p:oleObj name="Equation" r:id="rId5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1" name="Equation" r:id="rId7" imgW="1193800" imgH="393700" progId="Equation.3">
                    <p:embed/>
                  </p:oleObj>
                </mc:Choice>
                <mc:Fallback>
                  <p:oleObj name="Equation" r:id="rId7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2" name="Equation" r:id="rId9" imgW="1498600" imgH="177800" progId="Equation.3">
                    <p:embed/>
                  </p:oleObj>
                </mc:Choice>
                <mc:Fallback>
                  <p:oleObj name="Equation" r:id="rId9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3" name="Equation" r:id="rId11" imgW="1574800" imgH="393700" progId="Equation.3">
                  <p:embed/>
                </p:oleObj>
              </mc:Choice>
              <mc:Fallback>
                <p:oleObj name="Equation" r:id="rId11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5"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p(disease | symptoms)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everyone who had those symptoms, how many had the disease?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</a:t>
            </a:r>
            <a:r>
              <a:rPr lang="en-US" sz="2000" dirty="0" err="1" smtClean="0">
                <a:solidFill>
                  <a:srgbClr val="775F55"/>
                </a:solidFill>
              </a:rPr>
              <a:t>symptoms|disease</a:t>
            </a:r>
            <a:r>
              <a:rPr lang="en-US" sz="2000" dirty="0" smtClean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everyone that had the disease, how many had this symptom?</a:t>
            </a:r>
          </a:p>
          <a:p>
            <a:pPr lvl="2"/>
            <a:endParaRPr lang="en-US" sz="1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 label| features 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all examples that had those features, how many had that label?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all the examples with that label, how many had this feature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r>
              <a:rPr lang="en-US" sz="2400" dirty="0" err="1" smtClean="0">
                <a:solidFill>
                  <a:srgbClr val="775F55"/>
                </a:solidFill>
              </a:rPr>
              <a:t>p(cause</a:t>
            </a:r>
            <a:r>
              <a:rPr lang="en-US" sz="2400" dirty="0" smtClean="0">
                <a:solidFill>
                  <a:srgbClr val="775F55"/>
                </a:solidFill>
              </a:rPr>
              <a:t> | effect) vs. </a:t>
            </a:r>
            <a:r>
              <a:rPr lang="en-US" sz="2400" dirty="0" err="1" smtClean="0">
                <a:solidFill>
                  <a:srgbClr val="775F55"/>
                </a:solidFill>
              </a:rPr>
              <a:t>p(effect</a:t>
            </a:r>
            <a:r>
              <a:rPr lang="en-US" sz="2400" dirty="0" smtClean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just won’t put these away.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These, I just won’t put away.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direct object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 just won’t put       away.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filler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878" y="304800"/>
            <a:ext cx="9094787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</a:t>
            </a:r>
            <a:r>
              <a:rPr lang="en-US" sz="2000" dirty="0" smtClean="0">
                <a:solidFill>
                  <a:schemeClr val="tx2"/>
                </a:solidFill>
              </a:rPr>
              <a:t>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</a:t>
            </a: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 particular feature has a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An example, i.e. a particular setting of features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label = chicken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What</a:t>
            </a:r>
            <a:r>
              <a:rPr lang="en-US" sz="3200" dirty="0" smtClean="0"/>
              <a:t> did you put       away?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 smtClean="0">
                <a:solidFill>
                  <a:srgbClr val="0000FF"/>
                </a:solidFill>
              </a:rPr>
              <a:t>that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 smtClean="0"/>
              <a:t>put       away.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Whose</a:t>
            </a:r>
            <a:r>
              <a:rPr lang="en-US" sz="3200" dirty="0" smtClean="0"/>
              <a:t> socks did you fold      and put       away?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fold       ?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put        away?</a:t>
              </a:r>
              <a:endParaRPr lang="en-US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These</a:t>
            </a:r>
            <a:r>
              <a:rPr lang="en-US" sz="3200" dirty="0" smtClean="0"/>
              <a:t> I’ll put       away without folding       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These</a:t>
              </a:r>
              <a:r>
                <a:rPr lang="en-US" sz="3200" dirty="0" smtClean="0"/>
                <a:t> without folding         .</a:t>
              </a:r>
              <a:endParaRPr lang="en-US" sz="3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 smtClean="0"/>
                  <a:t> I’ll put        away.</a:t>
                </a:r>
                <a:endParaRPr lang="en-US" sz="32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       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1. Cannot exist by themselves (parasitic)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my pants away without folding        .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2. They’re optional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them.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http://literalminded.wordpress.com/2009/02/10/dougs-parasitic-gap/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 smtClean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question do we want to ask?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01" name="Equation" r:id="rId3" imgW="1308100" imgH="393700" progId="Equation.3">
                  <p:embed/>
                </p:oleObj>
              </mc:Choice>
              <mc:Fallback>
                <p:oleObj name="Equation" r:id="rId3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02" name="Equation" r:id="rId5" imgW="1054100" imgH="558800" progId="Equation.3">
                  <p:embed/>
                </p:oleObj>
              </mc:Choice>
              <mc:Fallback>
                <p:oleObj name="Equation" r:id="rId5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03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35" name="Equation" r:id="rId3" imgW="2159000" imgH="393700" progId="Equation.3">
                  <p:embed/>
                </p:oleObj>
              </mc:Choice>
              <mc:Fallback>
                <p:oleObj name="Equation" r:id="rId3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36" name="Equation" r:id="rId5" imgW="2616200" imgH="368300" progId="Equation.3">
                  <p:embed/>
                </p:oleObj>
              </mc:Choice>
              <mc:Fallback>
                <p:oleObj name="Equation" r:id="rId5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3176588"/>
            <a:ext cx="8305801" cy="2767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p(label=chicken)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p(parasitic</a:t>
            </a:r>
            <a:r>
              <a:rPr lang="en-US" dirty="0" smtClean="0">
                <a:solidFill>
                  <a:schemeClr val="tx2"/>
                </a:solidFill>
              </a:rPr>
              <a:t> gap)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p(“meat” occurred)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36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github.com/FurkanGozukara/CSE419_2021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12.1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0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655653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the data with a probabilistic model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specifically, learn p(</a:t>
            </a:r>
            <a:r>
              <a:rPr lang="en-US" sz="2400" i="1" dirty="0" smtClean="0"/>
              <a:t>features,</a:t>
            </a:r>
            <a:r>
              <a:rPr lang="en-US" sz="2400" i="1" dirty="0"/>
              <a:t> </a:t>
            </a:r>
            <a:r>
              <a:rPr lang="en-US" sz="2400" i="1" dirty="0" smtClean="0"/>
              <a:t>label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p(</a:t>
            </a:r>
            <a:r>
              <a:rPr lang="en-US" sz="2400" i="1" dirty="0" smtClean="0"/>
              <a:t>features, label</a:t>
            </a:r>
            <a:r>
              <a:rPr lang="en-US" sz="2400" dirty="0" smtClean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10744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 classifying fruit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2021617" cy="1371600"/>
            <a:chOff x="7391400" y="3505200"/>
            <a:chExt cx="156441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5644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model: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p(</a:t>
              </a:r>
              <a:r>
                <a:rPr lang="en-US" sz="1400" i="1" dirty="0" smtClean="0"/>
                <a:t>features, label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6764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958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58000" y="41344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5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72132" y="250622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608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989975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666066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20256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13279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5027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8850" y="5497734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643612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09381" y="327935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0.004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Pick the label with the highest probability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0.00002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502370" y="385848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89348" y="252691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00200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probabilistic models?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Probabilities are nice to work with</a:t>
            </a:r>
          </a:p>
          <a:p>
            <a:pPr lvl="1"/>
            <a:r>
              <a:rPr lang="en-US" dirty="0" smtClean="0"/>
              <a:t>range between 0 and 1</a:t>
            </a:r>
          </a:p>
          <a:p>
            <a:pPr lvl="1"/>
            <a:r>
              <a:rPr lang="en-US" dirty="0" smtClean="0"/>
              <a:t>can combine them in a well understood way</a:t>
            </a:r>
          </a:p>
          <a:p>
            <a:pPr lvl="1"/>
            <a:r>
              <a:rPr lang="en-US" dirty="0" smtClean="0"/>
              <a:t>lots of mathematical background/theory</a:t>
            </a:r>
          </a:p>
          <a:p>
            <a:pPr lvl="1"/>
            <a:r>
              <a:rPr lang="en-US" dirty="0" smtClean="0"/>
              <a:t>an aside: to get the benefit of probabilistic output you can sometimes </a:t>
            </a:r>
            <a:r>
              <a:rPr lang="en-US" dirty="0" smtClean="0">
                <a:solidFill>
                  <a:srgbClr val="FF6600"/>
                </a:solidFill>
              </a:rPr>
              <a:t>calibrate</a:t>
            </a:r>
            <a:r>
              <a:rPr lang="en-US" dirty="0" smtClean="0"/>
              <a:t> the confidence output of a non-probabilistic classifier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Provide a strong, well-founded groundwork</a:t>
            </a:r>
          </a:p>
          <a:p>
            <a:pPr marL="822960" lvl="1" indent="-457200"/>
            <a:r>
              <a:rPr lang="en-US" dirty="0" smtClean="0"/>
              <a:t>Allow us to make clear decisions about things like regularization</a:t>
            </a:r>
          </a:p>
          <a:p>
            <a:pPr marL="822960" lvl="1" indent="-457200"/>
            <a:r>
              <a:rPr lang="en-US" dirty="0" smtClean="0"/>
              <a:t>Tend to be much less “heuristic” than the models we’ve seen</a:t>
            </a:r>
          </a:p>
          <a:p>
            <a:pPr marL="822960" lvl="1" indent="-457200"/>
            <a:r>
              <a:rPr lang="en-US" dirty="0" smtClean="0"/>
              <a:t>Different models have very clear meanings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big questions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25413"/>
            <a:ext cx="3849060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Same problems we’ve been dealing with so far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train the model, i.e. how </a:t>
            </a:r>
            <a:r>
              <a:rPr lang="en-US" dirty="0" smtClean="0"/>
              <a:t>do</a:t>
            </a:r>
            <a:r>
              <a:rPr lang="en-US" dirty="0" smtClean="0"/>
              <a:t>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rgbClr val="FF6600"/>
                </a:solidFill>
              </a:rPr>
              <a:t>estimate </a:t>
            </a:r>
            <a:r>
              <a:rPr lang="en-US" dirty="0" smtClean="0">
                <a:solidFill>
                  <a:srgbClr val="FF6600"/>
                </a:solidFill>
              </a:rPr>
              <a:t>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ML in general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438400"/>
            <a:ext cx="3461611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Which model do we use (decision tree, linear model, non-parametric)</a:t>
            </a:r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</a:t>
            </a:r>
            <a:r>
              <a:rPr lang="en-US" sz="2400" dirty="0" smtClean="0"/>
              <a:t>we train </a:t>
            </a:r>
            <a:r>
              <a:rPr lang="en-US" sz="2400" dirty="0" smtClean="0"/>
              <a:t>the model?</a:t>
            </a: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do we deal with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6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6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was the data generating distribution?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picking 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we’re really trying to do is model is the data generating distribution, that is how likely the feature/label combinations 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6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7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8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rule?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6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7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8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9" name="Equation" r:id="rId10" imgW="1930400" imgH="215900" progId="Equation.3">
                  <p:embed/>
                </p:oleObj>
              </mc:Choice>
              <mc:Fallback>
                <p:oleObj name="Equation" r:id="rId10" imgW="1930400" imgH="2159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10" name="Equation" r:id="rId12" imgW="1676400" imgH="482600" progId="Equation.3">
                  <p:embed/>
                </p:oleObj>
              </mc:Choice>
              <mc:Fallback>
                <p:oleObj name="Equation" r:id="rId12" imgW="1676400" imgH="482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11" name="Equation" r:id="rId14" imgW="2768600" imgH="215900" progId="Equation.3">
                  <p:embed/>
                </p:oleObj>
              </mc:Choice>
              <mc:Fallback>
                <p:oleObj name="Equation" r:id="rId14" imgW="2768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2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2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344" y="2376892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So, far we have made NO assumptions about the data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3" name="Equation" r:id="rId5" imgW="1358900" imgH="215900" progId="Equation.3">
                  <p:embed/>
                </p:oleObj>
              </mc:Choice>
              <mc:Fallback>
                <p:oleObj name="Equation" r:id="rId5" imgW="13589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entries would the probability distribution table have if we tried to represent all possible values (e.g. for </a:t>
            </a:r>
            <a:r>
              <a:rPr lang="en-US" sz="2400" smtClean="0">
                <a:solidFill>
                  <a:srgbClr val="FF0000"/>
                </a:solidFill>
              </a:rPr>
              <a:t>the chicken </a:t>
            </a:r>
            <a:r>
              <a:rPr lang="en-US" sz="2400" dirty="0" smtClean="0">
                <a:solidFill>
                  <a:srgbClr val="FF0000"/>
                </a:solidFill>
              </a:rPr>
              <a:t>data set)?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chicken </a:t>
            </a:r>
            <a:r>
              <a:rPr lang="en-US" sz="2400" dirty="0">
                <a:solidFill>
                  <a:schemeClr val="tx2"/>
                </a:solidFill>
              </a:rPr>
              <a:t>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all </a:t>
            </a:r>
            <a:r>
              <a:rPr lang="en-US" sz="1800" dirty="0">
                <a:solidFill>
                  <a:schemeClr val="tx2"/>
                </a:solidFill>
              </a:rPr>
              <a:t>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3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7000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Any problems with this?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We’re interested in probability of the different values of a random variable</a:t>
            </a:r>
            <a:br>
              <a:rPr lang="en-US" sz="2400" dirty="0" smtClean="0">
                <a:solidFill>
                  <a:srgbClr val="775F55"/>
                </a:solidFill>
              </a:rPr>
            </a:br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 smtClean="0">
                <a:solidFill>
                  <a:srgbClr val="FF6600"/>
                </a:solidFill>
              </a:rPr>
              <a:t>probability distribution  </a:t>
            </a:r>
            <a:endParaRPr lang="en-US" sz="2400" b="1" dirty="0">
              <a:solidFill>
                <a:srgbClr val="FF66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How are we supposed to learn/estimate each entry in the table?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4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far we have made NO assumptions about the data</a:t>
            </a:r>
          </a:p>
          <a:p>
            <a:endParaRPr lang="en-US" sz="2400" dirty="0"/>
          </a:p>
          <a:p>
            <a:r>
              <a:rPr lang="en-US" sz="2400" dirty="0"/>
              <a:t>M</a:t>
            </a:r>
            <a:r>
              <a:rPr lang="en-US" sz="2400" dirty="0" smtClean="0"/>
              <a:t>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 smtClean="0"/>
              <a:t>We did this before, e.g. assume the data is linearly separable</a:t>
            </a:r>
          </a:p>
          <a:p>
            <a:endParaRPr lang="en-US" sz="2400" dirty="0"/>
          </a:p>
          <a:p>
            <a:r>
              <a:rPr lang="en-US" sz="2400" dirty="0" smtClean="0"/>
              <a:t>These assumptions allow us to represent the data more compactly and to estimate the parameters of the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aside: independence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Two variables </a:t>
            </a:r>
            <a:r>
              <a:rPr lang="en-US" sz="2800" dirty="0"/>
              <a:t>are independent if one has nothing whatever to do with</a:t>
            </a:r>
            <a:r>
              <a:rPr lang="en-US" sz="2800" dirty="0" smtClean="0"/>
              <a:t> the other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For </a:t>
            </a:r>
            <a:r>
              <a:rPr lang="en-US" sz="2800" dirty="0"/>
              <a:t>two independent</a:t>
            </a:r>
            <a:r>
              <a:rPr lang="en-US" sz="2800" dirty="0" smtClean="0"/>
              <a:t> variables, </a:t>
            </a:r>
            <a:r>
              <a:rPr lang="en-US" sz="2800" dirty="0"/>
              <a:t>knowing</a:t>
            </a:r>
            <a:r>
              <a:rPr lang="en-US" sz="2800" dirty="0" smtClean="0"/>
              <a:t> the value of one </a:t>
            </a:r>
            <a:r>
              <a:rPr lang="en-US" sz="2800" dirty="0"/>
              <a:t>does not change the </a:t>
            </a:r>
            <a:r>
              <a:rPr lang="en-US" sz="2800" dirty="0" smtClean="0"/>
              <a:t>probability distribution of the other variable (or the probability of any individual event)</a:t>
            </a:r>
          </a:p>
          <a:p>
            <a:pPr lvl="1" eaLnBrk="1" hangingPunct="1"/>
            <a:r>
              <a:rPr lang="en-US" sz="2400" dirty="0" smtClean="0">
                <a:ea typeface="ＭＳ Ｐゴシック" charset="-128"/>
              </a:rPr>
              <a:t>the result of the toss of a coin is independent of a roll of a dice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price of tea in England is independent of the </a:t>
            </a:r>
            <a:r>
              <a:rPr lang="en-US" sz="2400" dirty="0" smtClean="0">
                <a:ea typeface="ＭＳ Ｐゴシック" charset="-128"/>
              </a:rPr>
              <a:t>whether or not you pass AI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37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or </a:t>
            </a:r>
            <a:r>
              <a:rPr lang="en-US" dirty="0" smtClean="0"/>
              <a:t>dependent</a:t>
            </a:r>
            <a:r>
              <a:rPr lang="en-US" dirty="0"/>
              <a:t>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332029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Catching a </a:t>
            </a:r>
            <a:r>
              <a:rPr lang="en-US" dirty="0"/>
              <a:t>cold and</a:t>
            </a:r>
            <a:r>
              <a:rPr lang="en-US" dirty="0" smtClean="0"/>
              <a:t> having </a:t>
            </a:r>
            <a:r>
              <a:rPr lang="en-US" dirty="0"/>
              <a:t>cat-allergy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Height and longevity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5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0000FF"/>
                </a:solidFill>
              </a:rPr>
              <a:t>P(B)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independence help us?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If A and B are independent</a:t>
            </a:r>
          </a:p>
          <a:p>
            <a:pPr lvl="1"/>
            <a:r>
              <a:rPr lang="en-US" sz="2400" dirty="0" smtClean="0"/>
              <a:t>P(A,B) = P(A)P(B)</a:t>
            </a:r>
          </a:p>
          <a:p>
            <a:pPr lvl="1"/>
            <a:r>
              <a:rPr lang="en-US" sz="2400" dirty="0" smtClean="0"/>
              <a:t>P(A|B) = P(A)</a:t>
            </a:r>
          </a:p>
          <a:p>
            <a:pPr lvl="1"/>
            <a:r>
              <a:rPr lang="en-US" sz="2400" dirty="0" smtClean="0"/>
              <a:t>P(B|A) = P(B)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57600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number of probabilities we need to estimate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797416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</a:t>
            </a:r>
            <a:r>
              <a:rPr lang="en-US" sz="2400" dirty="0" smtClean="0"/>
              <a:t>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height and length of life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 smtClean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A, B are conditionally independent</a:t>
            </a:r>
            <a:r>
              <a:rPr lang="en-US" sz="2400" dirty="0" smtClean="0"/>
              <a:t> of C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</a:t>
            </a:r>
            <a:r>
              <a:rPr lang="en-US" sz="2000" dirty="0">
                <a:ea typeface="ＭＳ Ｐゴシック" charset="-128"/>
              </a:rPr>
              <a:t>(A|B</a:t>
            </a:r>
            <a:r>
              <a:rPr lang="en-US" sz="2000" dirty="0" smtClean="0">
                <a:ea typeface="ＭＳ Ｐゴシック" charset="-128"/>
              </a:rPr>
              <a:t>,C</a:t>
            </a:r>
            <a:r>
              <a:rPr lang="en-US" sz="2000" dirty="0">
                <a:ea typeface="ＭＳ Ｐゴシック" charset="-128"/>
              </a:rPr>
              <a:t>) = P(A|C</a:t>
            </a:r>
            <a:r>
              <a:rPr lang="en-US" sz="2000" dirty="0" smtClean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but P(A,B) ≠ P(A)P(B)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61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0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1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4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5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60122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For the chicken problem?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 smtClean="0">
                <a:solidFill>
                  <a:schemeClr val="tx2"/>
                </a:solidFill>
              </a:rPr>
              <a:t>all possible values </a:t>
            </a:r>
            <a:r>
              <a:rPr lang="en-US" sz="2000" dirty="0" smtClean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-1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6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 example, the probability of “fish” occurring is independent of whether or not “meat” occurs given that the review is about “chicken”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assumption true?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2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For example, the fact that “chicken” occurs will probably make it </a:t>
            </a:r>
            <a:r>
              <a:rPr lang="en-US" sz="2800" i="1" dirty="0" smtClean="0">
                <a:solidFill>
                  <a:srgbClr val="000000"/>
                </a:solidFill>
              </a:rPr>
              <a:t>more likely</a:t>
            </a:r>
            <a:r>
              <a:rPr lang="en-US" sz="2800" dirty="0" smtClean="0">
                <a:solidFill>
                  <a:srgbClr val="000000"/>
                </a:solidFill>
              </a:rPr>
              <a:t> that “meat” occurs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3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6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7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naïve </a:t>
            </a:r>
            <a:r>
              <a:rPr lang="en-US" dirty="0" err="1" smtClean="0">
                <a:solidFill>
                  <a:srgbClr val="FF6600"/>
                </a:solidFill>
              </a:rPr>
              <a:t>bayes</a:t>
            </a:r>
            <a:r>
              <a:rPr lang="en-US" dirty="0" smtClean="0">
                <a:solidFill>
                  <a:srgbClr val="FF6600"/>
                </a:solidFill>
              </a:rPr>
              <a:t> assumption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real valued features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8" y="4304071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|y</a:t>
            </a:r>
            <a:r>
              <a:rPr lang="en-US" sz="2400" dirty="0" smtClean="0"/>
              <a:t>) is the probability of a particular feature value given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6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Binary features: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8" name="Equation" r:id="rId4" imgW="1917700" imgH="571500" progId="Equation.3">
                  <p:embed/>
                </p:oleObj>
              </mc:Choice>
              <mc:Fallback>
                <p:oleObj name="Equation" r:id="rId4" imgW="1917700" imgH="571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535964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Other features: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165179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Could use lookup table for each value, but doesn’t generalize well</a:t>
            </a:r>
          </a:p>
          <a:p>
            <a:endParaRPr lang="en-US" sz="2000" dirty="0" smtClean="0"/>
          </a:p>
          <a:p>
            <a:r>
              <a:rPr lang="en-US" sz="2000" dirty="0" smtClean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gaussian</a:t>
            </a:r>
            <a:r>
              <a:rPr lang="en-US" sz="2000" dirty="0" smtClean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poisson</a:t>
            </a:r>
            <a:r>
              <a:rPr lang="en-US" sz="2000" dirty="0" smtClean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biased coin toss!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 smtClean="0">
              <a:solidFill>
                <a:srgbClr val="775F55"/>
              </a:solidFill>
            </a:endParaRP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 smtClean="0">
                <a:solidFill>
                  <a:srgbClr val="775F55"/>
                </a:solidFill>
              </a:rPr>
              <a:t>x</a:t>
            </a:r>
            <a:r>
              <a:rPr lang="en-US" sz="2500" baseline="-25000" dirty="0" err="1" smtClean="0">
                <a:solidFill>
                  <a:srgbClr val="775F55"/>
                </a:solidFill>
              </a:rPr>
              <a:t>i</a:t>
            </a:r>
            <a:r>
              <a:rPr lang="en-US" sz="2500" dirty="0" err="1" smtClean="0">
                <a:solidFill>
                  <a:srgbClr val="775F55"/>
                </a:solidFill>
              </a:rPr>
              <a:t>|y</a:t>
            </a:r>
            <a:r>
              <a:rPr lang="en-US" sz="2500" dirty="0" smtClean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that any review is about Pinot Noir?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 smtClean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386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/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0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58" name="Object 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1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2" name="Equation" r:id="rId7" imgW="520700" imgH="203200" progId="Equation.3">
                  <p:embed/>
                </p:oleObj>
              </mc:Choice>
              <mc:Fallback>
                <p:oleObj name="Equation" r:id="rId7" imgW="520700" imgH="2032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3" name="Equation" r:id="rId9" imgW="533400" imgH="203200" progId="Equation.3">
                  <p:embed/>
                </p:oleObj>
              </mc:Choice>
              <mc:Fallback>
                <p:oleObj name="Equation" r:id="rId9" imgW="533400" imgH="2032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/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4" name="Equation" r:id="rId11" imgW="558800" imgH="215900" progId="Equation.3">
                  <p:embed/>
                </p:oleObj>
              </mc:Choice>
              <mc:Fallback>
                <p:oleObj name="Equation" r:id="rId11" imgW="558800" imgH="215900" progId="Equation.3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3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probability of a chicken meat review?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don’t know!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can </a:t>
            </a:r>
            <a:r>
              <a:rPr lang="en-US" sz="2800" b="1" i="1" dirty="0" smtClean="0">
                <a:solidFill>
                  <a:srgbClr val="0000FF"/>
                </a:solidFill>
              </a:rPr>
              <a:t>estimate</a:t>
            </a:r>
            <a:r>
              <a:rPr lang="en-US" sz="2800" dirty="0" smtClean="0">
                <a:solidFill>
                  <a:srgbClr val="0000FF"/>
                </a:solidFill>
              </a:rPr>
              <a:t> that based on data, though: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019" y="4665258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review labeled chicken meat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total number of reviews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the </a:t>
            </a:r>
            <a:r>
              <a:rPr lang="en-US" sz="2400" dirty="0" smtClean="0">
                <a:solidFill>
                  <a:srgbClr val="FF6600"/>
                </a:solidFill>
              </a:rPr>
              <a:t>maximum likelihood estimation</a:t>
            </a:r>
            <a:r>
              <a:rPr lang="en-US" sz="2400" dirty="0" smtClean="0"/>
              <a:t>.  </a:t>
            </a:r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for 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Watch Videos to </a:t>
            </a:r>
            <a:r>
              <a:rPr lang="en-US" smtClean="0"/>
              <a:t>Understand Better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StatQuest</a:t>
            </a:r>
            <a:r>
              <a:rPr lang="en-US" dirty="0"/>
              <a:t>: The Normal Distribution,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youtu.be/rzFX5NWojp0</a:t>
            </a:r>
            <a:endParaRPr lang="en-US" dirty="0" smtClean="0"/>
          </a:p>
          <a:p>
            <a:r>
              <a:rPr lang="en-US" dirty="0" err="1" smtClean="0"/>
              <a:t>StatQuest</a:t>
            </a:r>
            <a:r>
              <a:rPr lang="en-US" dirty="0"/>
              <a:t>: Maximum Likelihood,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youtu.be/XepXtl9YKwc</a:t>
            </a:r>
            <a:endParaRPr lang="en-US" dirty="0" smtClean="0"/>
          </a:p>
          <a:p>
            <a:r>
              <a:rPr lang="en-US" dirty="0" err="1"/>
              <a:t>StatQuest</a:t>
            </a:r>
            <a:r>
              <a:rPr lang="en-US" dirty="0"/>
              <a:t>: Probability vs Likelihood &gt;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youtu.be/pYxNSUDSFH4</a:t>
            </a:r>
            <a:endParaRPr lang="en-US" dirty="0" smtClean="0"/>
          </a:p>
          <a:p>
            <a:r>
              <a:rPr lang="en-US" dirty="0"/>
              <a:t>Maximum Likelihood For the Normal Distribution, step-by-step</a:t>
            </a:r>
            <a:r>
              <a:rPr lang="en-US" dirty="0" smtClean="0"/>
              <a:t>! </a:t>
            </a:r>
            <a:r>
              <a:rPr lang="en-US" dirty="0"/>
              <a:t>&gt;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youtu.be/Dn6b9fCIUpM</a:t>
            </a:r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8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Unconditional/prior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heads?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meal review containing the word “banana”?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likelihood of the data under this model (each coin flip is a data point)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4038600"/>
            <a:ext cx="1828800" cy="76200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You flip a coin 100 times.  60 times you get heads.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MLE for heads: p(head) = 0.60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likelihood of the data under this model (each coin flip is a data point)?</a:t>
            </a:r>
          </a:p>
          <a:p>
            <a:pPr lvl="1"/>
            <a:endParaRPr lang="en-US" dirty="0" smtClean="0"/>
          </a:p>
        </p:txBody>
      </p:sp>
      <p:graphicFrame>
        <p:nvGraphicFramePr>
          <p:cNvPr id="893954" name="Object 2"/>
          <p:cNvGraphicFramePr>
            <a:graphicFrameLocks noChangeAspect="1"/>
          </p:cNvGraphicFramePr>
          <p:nvPr>
            <p:extLst/>
          </p:nvPr>
        </p:nvGraphicFramePr>
        <p:xfrm>
          <a:off x="2624138" y="4803775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6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893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803775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61969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we do any better?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0.5</a:t>
            </a:r>
          </a:p>
          <a:p>
            <a:pPr marL="36576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log(0.50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 =-69.3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0.7</a:t>
            </a:r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log(0.70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0.30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)=-69.5 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524000" y="2362200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0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Articles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concepts explained: Maximum likelihood estimation 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towardsdatascience.com/probability-concepts-explained-maximum-likelihood-estimation-c7b4342fdbb1</a:t>
            </a:r>
            <a:endParaRPr lang="en-US" dirty="0" smtClean="0"/>
          </a:p>
          <a:p>
            <a:r>
              <a:rPr lang="en-US" dirty="0"/>
              <a:t>A Gentle Introduction to Maximum Likelihood Estimation 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towardsdatascience.com/a-gentle-introduction-to-maximum-likelihood-estimation-9fbff27ea12f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57285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Video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StatQuest</a:t>
            </a:r>
            <a:r>
              <a:rPr lang="tr-TR" sz="3200" dirty="0"/>
              <a:t>: </a:t>
            </a:r>
            <a:r>
              <a:rPr lang="tr-TR" sz="3200" dirty="0" err="1"/>
              <a:t>Probability</a:t>
            </a:r>
            <a:r>
              <a:rPr lang="tr-TR" sz="3200" dirty="0"/>
              <a:t> </a:t>
            </a:r>
            <a:r>
              <a:rPr lang="tr-TR" sz="3200" dirty="0" err="1"/>
              <a:t>vs</a:t>
            </a:r>
            <a:r>
              <a:rPr lang="tr-TR" sz="3200" dirty="0"/>
              <a:t> </a:t>
            </a:r>
            <a:r>
              <a:rPr lang="tr-TR" sz="3200" dirty="0" err="1" smtClean="0"/>
              <a:t>Likelihood</a:t>
            </a:r>
            <a:r>
              <a:rPr lang="en-US" sz="3200" dirty="0"/>
              <a:t> &gt;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www.youtube.com/watch?v=pYxNSUDSFH4&amp;feature=youtu.be</a:t>
            </a:r>
            <a:endParaRPr lang="en-US" sz="3200" dirty="0" smtClean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59274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36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github.com/FurkanGozukara/CSE419_2021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13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2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3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flip a coin 100 times.  60 times you get </a:t>
            </a:r>
            <a:r>
              <a:rPr lang="en-US" dirty="0" smtClean="0"/>
              <a:t>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the probability for </a:t>
            </a:r>
            <a:r>
              <a:rPr lang="en-US" dirty="0">
                <a:solidFill>
                  <a:srgbClr val="FF0000"/>
                </a:solidFill>
              </a:rPr>
              <a:t>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rgbClr val="FF6600"/>
                </a:solidFill>
              </a:rPr>
              <a:t>likelihood</a:t>
            </a:r>
            <a:r>
              <a:rPr lang="en-US" sz="2800" dirty="0" smtClean="0"/>
              <a:t> of a data set is the probability that a particular model (i.e. a model and estimated probabilities) assigns to the data</a:t>
            </a:r>
            <a:endParaRPr lang="en-US" sz="2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30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4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8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heads with p(head) = 0.6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tails with p(tail) = 0.4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can also talk about probability distributions over multiple </a:t>
            </a:r>
            <a:r>
              <a:rPr lang="en-US" sz="2400" b="1" dirty="0" smtClean="0">
                <a:solidFill>
                  <a:srgbClr val="775F55"/>
                </a:solidFill>
              </a:rPr>
              <a:t>depended</a:t>
            </a:r>
            <a:r>
              <a:rPr lang="en-US" sz="2400" dirty="0" smtClean="0">
                <a:solidFill>
                  <a:srgbClr val="775F55"/>
                </a:solidFill>
              </a:rPr>
              <a:t>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 probability of X </a:t>
            </a:r>
            <a:r>
              <a:rPr lang="en-US" sz="2000" i="1" dirty="0" smtClean="0">
                <a:solidFill>
                  <a:srgbClr val="775F55"/>
                </a:solidFill>
              </a:rPr>
              <a:t>and</a:t>
            </a:r>
            <a:r>
              <a:rPr lang="en-US" sz="2000" dirty="0" smtClean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 distribution over the cross product of possible values</a:t>
            </a:r>
            <a:endParaRPr lang="en-US" sz="2000" dirty="0">
              <a:solidFill>
                <a:srgbClr val="775F5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3340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14800" y="412496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1658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58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Often easier to work with log-likelihood:</a:t>
              </a:r>
              <a:endParaRPr lang="en-US" sz="20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59" name="Equation" r:id="rId6" imgW="1892300" imgH="457200" progId="Equation.3">
                    <p:embed/>
                  </p:oleObj>
                </mc:Choice>
                <mc:Fallback>
                  <p:oleObj name="Equation" r:id="rId6" imgW="1892300" imgH="457200" progId="Equation.3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60" name="Equation" r:id="rId8" imgW="1473200" imgH="457200" progId="Equation.3">
                    <p:embed/>
                  </p:oleObj>
                </mc:Choice>
                <mc:Fallback>
                  <p:oleObj name="Equation" r:id="rId8" imgW="1473200" imgH="457200" progId="Equation.3">
                    <p:embed/>
                    <p:pic>
                      <p:nvPicPr>
                        <p:cNvPr id="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Why is this ok?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6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Given some training data, how do we calculate the MLE?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4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5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6" name="Equation" r:id="rId7" imgW="2235200" imgH="203200" progId="Equation.3">
                  <p:embed/>
                </p:oleObj>
              </mc:Choice>
              <mc:Fallback>
                <p:oleObj name="Equation" r:id="rId7" imgW="2235200" imgH="2032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7" name="Equation" r:id="rId9" imgW="2476500" imgH="215900" progId="Equation.3">
                  <p:embed/>
                </p:oleObj>
              </mc:Choice>
              <mc:Fallback>
                <p:oleObj name="Equation" r:id="rId9" imgW="2476500" imgH="2159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find the max?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4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5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6" name="Equation" r:id="rId7" imgW="660400" imgH="393700" progId="Equation.3">
                  <p:embed/>
                </p:oleObj>
              </mc:Choice>
              <mc:Fallback>
                <p:oleObj name="Equation" r:id="rId7" imgW="660400" imgH="3937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7" name="Equation" r:id="rId9" imgW="952500" imgH="177800" progId="Equation.3">
                  <p:embed/>
                </p:oleObj>
              </mc:Choice>
              <mc:Fallback>
                <p:oleObj name="Equation" r:id="rId9" imgW="952500" imgH="177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8" name="Equation" r:id="rId11" imgW="647700" imgH="177800" progId="Equation.3">
                  <p:embed/>
                </p:oleObj>
              </mc:Choice>
              <mc:Fallback>
                <p:oleObj name="Equation" r:id="rId11" imgW="647700" imgH="1778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9" name="Equation" r:id="rId13" imgW="508000" imgH="393700" progId="Equation.3">
                  <p:embed/>
                </p:oleObj>
              </mc:Choice>
              <mc:Fallback>
                <p:oleObj name="Equation" r:id="rId13" imgW="5080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Yay!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6" name="Equation" r:id="rId3" imgW="1727200" imgH="393700" progId="Equation.3">
                  <p:embed/>
                </p:oleObj>
              </mc:Choice>
              <mc:Fallback>
                <p:oleObj name="Equation" r:id="rId3" imgW="17272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n times.  </a:t>
            </a:r>
            <a:r>
              <a:rPr lang="en-US" sz="2000" b="1" dirty="0" smtClean="0">
                <a:solidFill>
                  <a:srgbClr val="FF6600"/>
                </a:solidFill>
              </a:rPr>
              <a:t>a</a:t>
            </a:r>
            <a:r>
              <a:rPr lang="en-US" sz="2000" dirty="0" smtClean="0"/>
              <a:t> times you get heads and </a:t>
            </a:r>
            <a:r>
              <a:rPr lang="en-US" sz="2000" b="1" dirty="0" smtClean="0">
                <a:solidFill>
                  <a:srgbClr val="FF6600"/>
                </a:solidFill>
              </a:rPr>
              <a:t>b</a:t>
            </a:r>
            <a:r>
              <a:rPr lang="en-US" sz="2000" dirty="0" smtClean="0"/>
              <a:t> times you get tails.</a:t>
            </a:r>
            <a:endParaRPr lang="en-US" sz="2000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7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MLE: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p(heads) = 0.5</a:t>
            </a:r>
          </a:p>
          <a:p>
            <a:pPr marL="36576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log(0.50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 =-69.3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p(heads</a:t>
            </a:r>
            <a:r>
              <a:rPr lang="en-US" sz="2400" dirty="0" smtClean="0"/>
              <a:t>) = 0.7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log(0.70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0.30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)=-69.5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40373" y="350073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0373" y="2819400"/>
            <a:ext cx="2342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p(heads) = </a:t>
            </a:r>
            <a:r>
              <a:rPr lang="en-US" sz="2800" dirty="0" smtClean="0"/>
              <a:t>0.6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191000"/>
            <a:ext cx="8534400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2648" y="2819400"/>
            <a:ext cx="347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do any better?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219200" y="32766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2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9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estimation for NB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2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3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693643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4" name="Equation" r:id="rId7" imgW="990600" imgH="482600" progId="Equation.3">
                  <p:embed/>
                </p:oleObj>
              </mc:Choice>
              <mc:Fallback>
                <p:oleObj name="Equation" r:id="rId7" imgW="990600" imgH="482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MLE estimates for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406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8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/>
          </p:nvPr>
        </p:nvGraphicFramePr>
        <p:xfrm>
          <a:off x="969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9" name="Equation" r:id="rId6" imgW="1016000" imgH="393700" progId="Equation.3">
                  <p:embed/>
                </p:oleObj>
              </mc:Choice>
              <mc:Fallback>
                <p:oleObj name="Equation" r:id="rId6" imgW="1016000" imgH="3937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60236" y="19928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168909" y="2498725"/>
            <a:ext cx="2895600" cy="15875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19668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total number of examples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617" y="3713202"/>
            <a:ext cx="454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the label with feature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940309" y="4278868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60236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difficult is this to calculate?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NB Model</a:t>
              </a:r>
              <a:endParaRPr lang="en-US" sz="20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64573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9775" y="6023688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4134" y="54689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4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611455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60478" y="2075092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457111" y="263551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6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largest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47" name="Equation" r:id="rId5" imgW="1816100" imgH="482600" progId="Equation.3">
                    <p:embed/>
                  </p:oleObj>
                </mc:Choice>
                <mc:Fallback>
                  <p:oleObj name="Equation" r:id="rId5" imgW="1816100" imgH="4826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=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8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5361</TotalTime>
  <Words>5153</Words>
  <Application>Microsoft Office PowerPoint</Application>
  <PresentationFormat>Ekran Gösterisi (4:3)</PresentationFormat>
  <Paragraphs>1017</Paragraphs>
  <Slides>115</Slides>
  <Notes>22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115</vt:i4>
      </vt:variant>
    </vt:vector>
  </HeadingPairs>
  <TitlesOfParts>
    <vt:vector size="129" baseType="lpstr">
      <vt:lpstr>ＭＳ Ｐゴシック</vt:lpstr>
      <vt:lpstr>Arial</vt:lpstr>
      <vt:lpstr>Calibri</vt:lpstr>
      <vt:lpstr>Century Schoolbook</vt:lpstr>
      <vt:lpstr>Courier New</vt:lpstr>
      <vt:lpstr>Sitka Small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PowerPoint Sunusu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What was the data generating distribution?</vt:lpstr>
      <vt:lpstr>Step 1: picking a model</vt:lpstr>
      <vt:lpstr>Some maths</vt:lpstr>
      <vt:lpstr>Some maths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Watch Videos to Understand Better</vt:lpstr>
      <vt:lpstr>Maximum Likelihood Estimation (MLE)</vt:lpstr>
      <vt:lpstr>MLE example</vt:lpstr>
      <vt:lpstr>MLE example</vt:lpstr>
      <vt:lpstr>Useful Articles</vt:lpstr>
      <vt:lpstr>Very Useful Video</vt:lpstr>
      <vt:lpstr>PowerPoint Sunusu</vt:lpstr>
      <vt:lpstr>Maximum Likelihood Estimation (MLE)</vt:lpstr>
      <vt:lpstr>Likelihood</vt:lpstr>
      <vt:lpstr>Likelihood</vt:lpstr>
      <vt:lpstr>Likelihood</vt:lpstr>
      <vt:lpstr>Maximum Likelihood Estimation (MLE)</vt:lpstr>
      <vt:lpstr>Calculating MLE</vt:lpstr>
      <vt:lpstr>Calculating MLE</vt:lpstr>
      <vt:lpstr>Calculating MLE</vt:lpstr>
      <vt:lpstr>Calculating MLE</vt:lpstr>
      <vt:lpstr>MLE: sanity check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maths</vt:lpstr>
      <vt:lpstr>Some more maths</vt:lpstr>
      <vt:lpstr>And…</vt:lpstr>
      <vt:lpstr>And…</vt:lpstr>
      <vt:lpstr>NB as a linear model</vt:lpstr>
      <vt:lpstr>Maximum likelihood estimation</vt:lpstr>
      <vt:lpstr>Basic steps for probabilistic modeling</vt:lpstr>
      <vt:lpstr>PowerPoint Sunusu</vt:lpstr>
      <vt:lpstr>Back to parasitic gaps</vt:lpstr>
      <vt:lpstr>Back to parasitic gaps</vt:lpstr>
      <vt:lpstr>Priors</vt:lpstr>
      <vt:lpstr>PowerPoint Sunusu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Furkan Gözükara</cp:lastModifiedBy>
  <cp:revision>373</cp:revision>
  <dcterms:created xsi:type="dcterms:W3CDTF">2011-01-25T19:35:23Z</dcterms:created>
  <dcterms:modified xsi:type="dcterms:W3CDTF">2021-12-28T12:26:50Z</dcterms:modified>
</cp:coreProperties>
</file>