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7" r:id="rId2"/>
    <p:sldId id="258" r:id="rId3"/>
    <p:sldId id="259" r:id="rId4"/>
    <p:sldId id="257" r:id="rId5"/>
    <p:sldId id="260" r:id="rId6"/>
    <p:sldId id="261" r:id="rId7"/>
    <p:sldId id="262" r:id="rId8"/>
    <p:sldId id="263" r:id="rId9"/>
    <p:sldId id="264" r:id="rId10"/>
    <p:sldId id="269" r:id="rId11"/>
    <p:sldId id="275" r:id="rId12"/>
    <p:sldId id="303" r:id="rId13"/>
    <p:sldId id="304" r:id="rId14"/>
    <p:sldId id="305" r:id="rId15"/>
    <p:sldId id="302" r:id="rId16"/>
    <p:sldId id="278" r:id="rId17"/>
    <p:sldId id="279" r:id="rId18"/>
    <p:sldId id="280" r:id="rId19"/>
    <p:sldId id="287" r:id="rId20"/>
    <p:sldId id="286" r:id="rId21"/>
    <p:sldId id="281" r:id="rId22"/>
    <p:sldId id="288" r:id="rId23"/>
    <p:sldId id="284" r:id="rId24"/>
    <p:sldId id="282" r:id="rId25"/>
    <p:sldId id="289" r:id="rId26"/>
    <p:sldId id="290" r:id="rId27"/>
    <p:sldId id="283" r:id="rId28"/>
    <p:sldId id="291" r:id="rId29"/>
    <p:sldId id="292" r:id="rId30"/>
    <p:sldId id="293" r:id="rId31"/>
    <p:sldId id="306"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snapToGrid="0" snapToObjects="1">
      <p:cViewPr varScale="1">
        <p:scale>
          <a:sx n="78" d="100"/>
          <a:sy n="78" d="100"/>
        </p:scale>
        <p:origin x="1594" y="58"/>
      </p:cViewPr>
      <p:guideLst>
        <p:guide orient="horz" pos="2160"/>
        <p:guide pos="2880"/>
      </p:guideLst>
    </p:cSldViewPr>
  </p:slideViewPr>
  <p:outlineViewPr>
    <p:cViewPr>
      <p:scale>
        <a:sx n="33" d="100"/>
        <a:sy n="33" d="100"/>
      </p:scale>
      <p:origin x="0" y="-137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9330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Inference </a:t>
            </a:r>
            <a:r>
              <a:rPr lang="en-US" i="1" dirty="0" err="1" smtClean="0"/>
              <a:t>sonuç</a:t>
            </a:r>
            <a:r>
              <a:rPr lang="en-US" i="1" dirty="0" smtClean="0"/>
              <a:t> </a:t>
            </a:r>
            <a:r>
              <a:rPr lang="en-US" i="1" dirty="0" err="1" smtClean="0"/>
              <a:t>çıkarma</a:t>
            </a:r>
            <a:r>
              <a:rPr lang="en-US" i="1" dirty="0" smtClean="0"/>
              <a:t> , induction </a:t>
            </a:r>
            <a:r>
              <a:rPr lang="en-US" i="1" dirty="0" err="1" smtClean="0"/>
              <a:t>tüme</a:t>
            </a:r>
            <a:r>
              <a:rPr lang="en-US" i="1" dirty="0" smtClean="0"/>
              <a:t> </a:t>
            </a:r>
            <a:r>
              <a:rPr lang="en-US" i="1" dirty="0" err="1" smtClean="0"/>
              <a:t>varım</a:t>
            </a:r>
            <a:endParaRPr lang="tr-TR" dirty="0"/>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36172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10/12/2021</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10/12/2021</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54971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10/12/2021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10/12/2021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10/12/2021</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10/12/2021</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10/12/2021</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10/12/2021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10/12/2021</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pomona.edu/~dkauchak/classes/f13/cs451-f13/lecture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stats.stackexchange.com/questions/22381/why-not-approach-classification-through-regression"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13" name="object 9"/>
          <p:cNvSpPr txBox="1">
            <a:spLocks/>
          </p:cNvSpPr>
          <p:nvPr/>
        </p:nvSpPr>
        <p:spPr bwMode="auto">
          <a:xfrm>
            <a:off x="-5182" y="92333"/>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a:solidFill>
                  <a:srgbClr val="000000"/>
                </a:solidFill>
                <a:latin typeface="Arial"/>
                <a:ea typeface="+mn-ea"/>
                <a:cs typeface="Arial"/>
              </a:rPr>
              <a:t>CSE419 – Artificial Intelligence and Machine </a:t>
            </a:r>
            <a:r>
              <a:rPr lang="en-US" sz="4400" spc="-265">
                <a:solidFill>
                  <a:srgbClr val="000000"/>
                </a:solidFill>
                <a:latin typeface="Arial"/>
                <a:ea typeface="+mn-ea"/>
                <a:cs typeface="Arial"/>
              </a:rPr>
              <a:t>Learning </a:t>
            </a:r>
            <a:r>
              <a:rPr lang="en-US" sz="4400" spc="-265" smtClean="0">
                <a:solidFill>
                  <a:srgbClr val="000000"/>
                </a:solidFill>
                <a:latin typeface="Arial"/>
                <a:ea typeface="+mn-ea"/>
                <a:cs typeface="Arial"/>
              </a:rPr>
              <a:t>2021</a:t>
            </a:r>
            <a:r>
              <a:rPr lang="en-US" sz="4800" spc="-265" dirty="0">
                <a:solidFill>
                  <a:srgbClr val="000000"/>
                </a:solidFill>
                <a:latin typeface="Arial"/>
                <a:ea typeface="+mn-ea"/>
                <a:cs typeface="Arial"/>
              </a:rPr>
              <a:t/>
            </a:r>
            <a:br>
              <a:rPr lang="en-US" sz="4800" spc="-265" dirty="0">
                <a:solidFill>
                  <a:srgbClr val="000000"/>
                </a:solidFill>
                <a:latin typeface="Arial"/>
                <a:ea typeface="+mn-ea"/>
                <a:cs typeface="Arial"/>
              </a:rPr>
            </a:br>
            <a:r>
              <a:rPr lang="en-US" sz="3600" spc="-265" dirty="0">
                <a:solidFill>
                  <a:srgbClr val="000000"/>
                </a:solidFill>
                <a:latin typeface="Courier New" panose="02070309020205020404" pitchFamily="49" charset="0"/>
                <a:ea typeface="+mn-ea"/>
                <a:cs typeface="Courier New" panose="02070309020205020404" pitchFamily="49" charset="0"/>
              </a:rPr>
              <a:t>PhD Furkan Gözükara, </a:t>
            </a:r>
            <a:r>
              <a:rPr lang="en-US" sz="3600" spc="-265" dirty="0" err="1">
                <a:solidFill>
                  <a:srgbClr val="000000"/>
                </a:solidFill>
                <a:latin typeface="Courier New" panose="02070309020205020404" pitchFamily="49" charset="0"/>
                <a:ea typeface="+mn-ea"/>
                <a:cs typeface="Courier New" panose="02070309020205020404" pitchFamily="49" charset="0"/>
              </a:rPr>
              <a:t>Toros</a:t>
            </a:r>
            <a:r>
              <a:rPr lang="en-US" sz="3600" spc="-265" dirty="0">
                <a:solidFill>
                  <a:srgbClr val="000000"/>
                </a:solidFill>
                <a:latin typeface="Courier New" panose="02070309020205020404" pitchFamily="49" charset="0"/>
                <a:ea typeface="+mn-ea"/>
                <a:cs typeface="Courier New" panose="02070309020205020404" pitchFamily="49" charset="0"/>
              </a:rPr>
              <a:t> University</a:t>
            </a:r>
            <a:br>
              <a:rPr lang="en-US" sz="3600" spc="-265" dirty="0">
                <a:solidFill>
                  <a:srgbClr val="000000"/>
                </a:solidFill>
                <a:latin typeface="Courier New" panose="02070309020205020404" pitchFamily="49" charset="0"/>
                <a:ea typeface="+mn-ea"/>
                <a:cs typeface="Courier New" panose="02070309020205020404" pitchFamily="49" charset="0"/>
              </a:rPr>
            </a:br>
            <a:r>
              <a:rPr lang="en-US" sz="2400" i="1" u="sng" spc="-265" dirty="0">
                <a:solidFill>
                  <a:srgbClr val="0070C0"/>
                </a:solidFill>
                <a:latin typeface="Calibri" panose="020F0502020204030204" pitchFamily="34" charset="0"/>
                <a:ea typeface="+mn-ea"/>
                <a:cs typeface="Calibri" panose="020F0502020204030204" pitchFamily="34" charset="0"/>
              </a:rPr>
              <a:t>https://github.com/FurkanGozukara/CSE419-Artificial-Intelligence-and-Machine-Learning-2020</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11" name="object 10"/>
          <p:cNvSpPr txBox="1"/>
          <p:nvPr/>
        </p:nvSpPr>
        <p:spPr>
          <a:xfrm>
            <a:off x="0" y="2896449"/>
            <a:ext cx="9144000" cy="3583032"/>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 to Machine Learning</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David </a:t>
            </a:r>
            <a:r>
              <a:rPr lang="en-US" sz="3200" i="1" spc="-45" dirty="0" err="1" smtClean="0">
                <a:solidFill>
                  <a:srgbClr val="808080"/>
                </a:solidFill>
                <a:latin typeface="Times New Roman"/>
                <a:cs typeface="Times New Roman"/>
              </a:rPr>
              <a:t>Kauchak</a:t>
            </a:r>
            <a:r>
              <a:rPr lang="en-US" sz="3200" i="1" spc="-45" dirty="0">
                <a:solidFill>
                  <a:srgbClr val="808080"/>
                </a:solidFill>
                <a:latin typeface="Times New Roman"/>
                <a:cs typeface="Times New Roman"/>
              </a:rPr>
              <a:t> (Pomona College) </a:t>
            </a:r>
            <a:r>
              <a:rPr lang="en-US" sz="3200" i="1" spc="-45" dirty="0" smtClean="0">
                <a:solidFill>
                  <a:srgbClr val="808080"/>
                </a:solidFill>
                <a:latin typeface="Times New Roman"/>
                <a:cs typeface="Times New Roman"/>
              </a:rPr>
              <a:t>Lecture Slides </a:t>
            </a:r>
            <a:endParaRPr lang="en-US" sz="3200" i="1" spc="-45" dirty="0">
              <a:solidFill>
                <a:srgbClr val="808080"/>
              </a:solidFill>
              <a:latin typeface="Times New Roman"/>
              <a:cs typeface="Times New Roman"/>
            </a:endParaRPr>
          </a:p>
        </p:txBody>
      </p:sp>
      <p:sp>
        <p:nvSpPr>
          <p:cNvPr id="7" name="Metin kutusu 6"/>
          <p:cNvSpPr txBox="1"/>
          <p:nvPr/>
        </p:nvSpPr>
        <p:spPr>
          <a:xfrm>
            <a:off x="218236" y="6479481"/>
            <a:ext cx="8686800" cy="400110"/>
          </a:xfrm>
          <a:prstGeom prst="rect">
            <a:avLst/>
          </a:prstGeom>
          <a:noFill/>
        </p:spPr>
        <p:txBody>
          <a:bodyPr wrap="square" rtlCol="0">
            <a:spAutoFit/>
          </a:bodyPr>
          <a:lstStyle/>
          <a:p>
            <a:r>
              <a:rPr lang="en-US" sz="2000" spc="-265" dirty="0">
                <a:solidFill>
                  <a:srgbClr val="000000"/>
                </a:solidFill>
                <a:latin typeface="Courier New" panose="02070309020205020404" pitchFamily="49" charset="0"/>
                <a:ea typeface="+mj-ea"/>
                <a:cs typeface="Courier New" panose="02070309020205020404" pitchFamily="49" charset="0"/>
              </a:rPr>
              <a:t>Source: </a:t>
            </a:r>
            <a:r>
              <a:rPr lang="en-US" sz="2000" spc="-265" dirty="0">
                <a:solidFill>
                  <a:srgbClr val="000000"/>
                </a:solidFill>
                <a:latin typeface="Courier New" panose="02070309020205020404" pitchFamily="49" charset="0"/>
                <a:ea typeface="+mj-ea"/>
                <a:cs typeface="Courier New" panose="02070309020205020404" pitchFamily="49" charset="0"/>
                <a:hlinkClick r:id="rId3"/>
              </a:rPr>
              <a:t>https://cs.pomona.edu/~dkauchak/classes/f13/cs451-f13/lectures/</a:t>
            </a:r>
            <a:endParaRPr lang="tr-TR" sz="2000" spc="-265" dirty="0">
              <a:solidFill>
                <a:srgbClr val="00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68880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problems</a:t>
            </a:r>
            <a:endParaRPr lang="en-US" noProof="0" dirty="0"/>
          </a:p>
        </p:txBody>
      </p:sp>
      <p:sp>
        <p:nvSpPr>
          <p:cNvPr id="3" name="Content Placeholder 2"/>
          <p:cNvSpPr>
            <a:spLocks noGrp="1"/>
          </p:cNvSpPr>
          <p:nvPr>
            <p:ph sz="quarter" idx="1"/>
          </p:nvPr>
        </p:nvSpPr>
        <p:spPr/>
        <p:txBody>
          <a:bodyPr>
            <a:normAutofit/>
          </a:bodyPr>
          <a:lstStyle/>
          <a:p>
            <a:pPr marL="0" indent="0">
              <a:buNone/>
            </a:pPr>
            <a:r>
              <a:rPr lang="en-US" noProof="0"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39872" y="5959076"/>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9" name="TextBox 8"/>
          <p:cNvSpPr txBox="1"/>
          <p:nvPr/>
        </p:nvSpPr>
        <p:spPr>
          <a:xfrm>
            <a:off x="2103659" y="5881382"/>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19304"/>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03148" y="5689204"/>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Supervised learning: classification</a:t>
            </a:r>
            <a:endParaRPr lang="en-US" noProof="0"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066330" y="5791064"/>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noProof="0" dirty="0" smtClean="0"/>
              <a:t>Classification Example</a:t>
            </a:r>
            <a:endParaRPr lang="en-US" noProof="0"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en-US" noProof="0" dirty="0" smtClean="0"/>
              <a:t>Differentiate between </a:t>
            </a:r>
            <a:r>
              <a:rPr lang="en-US" noProof="0" dirty="0" smtClean="0">
                <a:solidFill>
                  <a:srgbClr val="FF33CC"/>
                </a:solidFill>
              </a:rPr>
              <a:t>low-risk</a:t>
            </a:r>
            <a:r>
              <a:rPr lang="en-US" noProof="0" dirty="0" smtClean="0"/>
              <a:t> and </a:t>
            </a:r>
            <a:r>
              <a:rPr lang="en-US" noProof="0" dirty="0" smtClean="0">
                <a:solidFill>
                  <a:srgbClr val="FF0000"/>
                </a:solidFill>
              </a:rPr>
              <a:t>high-risk</a:t>
            </a:r>
            <a:r>
              <a:rPr lang="en-US" noProof="0" dirty="0" smtClean="0"/>
              <a:t> customers from their </a:t>
            </a:r>
            <a:r>
              <a:rPr lang="en-US" i="1" noProof="0" dirty="0" smtClean="0"/>
              <a:t>income</a:t>
            </a:r>
            <a:r>
              <a:rPr lang="en-US" noProof="0" dirty="0" smtClean="0"/>
              <a:t> and </a:t>
            </a:r>
            <a:r>
              <a:rPr lang="en-US" i="1" noProof="0" dirty="0" smtClean="0"/>
              <a:t>savings</a:t>
            </a:r>
            <a:endParaRPr lang="en-US" i="1" noProof="0" dirty="0"/>
          </a:p>
        </p:txBody>
      </p:sp>
    </p:spTree>
    <p:extLst>
      <p:ext uri="{BB962C8B-B14F-4D97-AF65-F5344CB8AC3E}">
        <p14:creationId xmlns:p14="http://schemas.microsoft.com/office/powerpoint/2010/main" val="361606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noProof="0" dirty="0" smtClean="0"/>
              <a:t>Why are you here?</a:t>
            </a:r>
            <a:endParaRPr lang="en-US" sz="4000" noProof="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noProof="0" dirty="0" smtClean="0"/>
          </a:p>
          <a:p>
            <a:pPr marL="0" indent="0">
              <a:buNone/>
            </a:pPr>
            <a:r>
              <a:rPr lang="en-US" sz="3200" noProof="0" dirty="0" smtClean="0"/>
              <a:t>What is Machine Learning?</a:t>
            </a:r>
          </a:p>
          <a:p>
            <a:pPr marL="0" indent="0">
              <a:buNone/>
            </a:pPr>
            <a:endParaRPr lang="en-US" sz="3200" noProof="0" dirty="0" smtClean="0"/>
          </a:p>
          <a:p>
            <a:pPr marL="0" indent="0">
              <a:buNone/>
            </a:pPr>
            <a:r>
              <a:rPr lang="en-US" sz="3200" noProof="0" dirty="0" smtClean="0"/>
              <a:t>Why are you taking this course?</a:t>
            </a:r>
          </a:p>
          <a:p>
            <a:pPr marL="0" indent="0">
              <a:buNone/>
            </a:pPr>
            <a:endParaRPr lang="en-US" sz="3200" noProof="0" dirty="0"/>
          </a:p>
          <a:p>
            <a:pPr marL="0" indent="0">
              <a:buNone/>
            </a:pPr>
            <a:r>
              <a:rPr lang="en-US" sz="3200" noProof="0" dirty="0" smtClean="0"/>
              <a:t>What topics would you like to see covered?</a:t>
            </a:r>
            <a:endParaRPr lang="en-US" sz="3200" noProof="0" dirty="0"/>
          </a:p>
        </p:txBody>
      </p:sp>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noProof="0" dirty="0" smtClean="0"/>
              <a:t>Classification Applications</a:t>
            </a:r>
            <a:endParaRPr lang="en-US" noProof="0" dirty="0"/>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en-US" noProof="0" dirty="0" smtClean="0">
                <a:solidFill>
                  <a:schemeClr val="accent1"/>
                </a:solidFill>
              </a:rPr>
              <a:t>Face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Character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Spam detection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Medical diagnosis: </a:t>
            </a:r>
            <a:r>
              <a:rPr lang="en-US" noProof="0" dirty="0" smtClean="0"/>
              <a:t>From symptoms to illnesses</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Biometrics: </a:t>
            </a:r>
            <a:r>
              <a:rPr lang="en-US" noProof="0" dirty="0" smtClean="0"/>
              <a:t>Recognition/authentication using physical and/or behavioral characteristics: Face, iris, signature, </a:t>
            </a:r>
            <a:r>
              <a:rPr lang="en-US" noProof="0" dirty="0" err="1" smtClean="0"/>
              <a:t>etc</a:t>
            </a:r>
            <a:endParaRPr lang="en-US" noProof="0" dirty="0" smtClean="0"/>
          </a:p>
          <a:p>
            <a:pPr marL="0" indent="0">
              <a:lnSpc>
                <a:spcPct val="90000"/>
              </a:lnSpc>
              <a:buNone/>
            </a:pPr>
            <a:endParaRPr lang="en-US" noProof="0" dirty="0" smtClean="0"/>
          </a:p>
          <a:p>
            <a:pPr marL="0" indent="0">
              <a:lnSpc>
                <a:spcPct val="90000"/>
              </a:lnSpc>
              <a:buNone/>
            </a:pPr>
            <a:r>
              <a:rPr lang="en-US" noProof="0" dirty="0" smtClean="0"/>
              <a:t>...</a:t>
            </a:r>
            <a:endParaRPr lang="en-US" noProof="0" dirty="0"/>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regression</a:t>
            </a:r>
            <a:endParaRPr lang="en-US" noProof="0"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233478" y="583264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en-US" noProof="0" dirty="0" smtClean="0"/>
              <a:t>Regression Example</a:t>
            </a:r>
            <a:endParaRPr lang="en-US" noProof="0" dirty="0"/>
          </a:p>
        </p:txBody>
      </p:sp>
      <p:sp>
        <p:nvSpPr>
          <p:cNvPr id="90117" name="Rectangle 5"/>
          <p:cNvSpPr>
            <a:spLocks noGrp="1" noChangeArrowheads="1"/>
          </p:cNvSpPr>
          <p:nvPr>
            <p:ph type="body" sz="half" idx="1"/>
          </p:nvPr>
        </p:nvSpPr>
        <p:spPr/>
        <p:txBody>
          <a:bodyPr/>
          <a:lstStyle/>
          <a:p>
            <a:pPr marL="0" indent="0">
              <a:buNone/>
            </a:pPr>
            <a:r>
              <a:rPr lang="en-US" noProof="0" dirty="0" smtClean="0"/>
              <a:t>Price of a used car</a:t>
            </a:r>
          </a:p>
          <a:p>
            <a:pPr marL="0" indent="0">
              <a:buNone/>
            </a:pPr>
            <a:endParaRPr lang="en-US" i="1" noProof="0" dirty="0" smtClean="0"/>
          </a:p>
          <a:p>
            <a:pPr marL="0" indent="0">
              <a:buNone/>
            </a:pPr>
            <a:r>
              <a:rPr lang="en-US" i="1" noProof="0" dirty="0" smtClean="0"/>
              <a:t>x </a:t>
            </a:r>
            <a:r>
              <a:rPr lang="en-US" noProof="0" dirty="0" smtClean="0"/>
              <a:t>: car attributes</a:t>
            </a:r>
            <a:br>
              <a:rPr lang="en-US" noProof="0" dirty="0" smtClean="0"/>
            </a:br>
            <a:r>
              <a:rPr lang="en-US" noProof="0" dirty="0" smtClean="0"/>
              <a:t>     (e.g. mileage)</a:t>
            </a:r>
          </a:p>
          <a:p>
            <a:pPr>
              <a:buFont typeface="Wingdings" pitchFamily="2" charset="2"/>
              <a:buNone/>
            </a:pPr>
            <a:r>
              <a:rPr lang="en-US" i="1" noProof="0" dirty="0" smtClean="0"/>
              <a:t>y </a:t>
            </a:r>
            <a:r>
              <a:rPr lang="en-US" noProof="0" dirty="0" smtClean="0"/>
              <a:t>: price</a:t>
            </a:r>
          </a:p>
          <a:p>
            <a:pPr>
              <a:buFont typeface="Wingdings" pitchFamily="2" charset="2"/>
              <a:buNone/>
            </a:pPr>
            <a:endParaRPr lang="en-US" noProof="0"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22</a:t>
            </a:fld>
            <a:endParaRPr lang="tr-TR"/>
          </a:p>
        </p:txBody>
      </p:sp>
      <p:sp>
        <p:nvSpPr>
          <p:cNvPr id="2" name="TextBox 1"/>
          <p:cNvSpPr txBox="1"/>
          <p:nvPr/>
        </p:nvSpPr>
        <p:spPr>
          <a:xfrm>
            <a:off x="157316" y="5771158"/>
            <a:ext cx="8445910" cy="923330"/>
          </a:xfrm>
          <a:prstGeom prst="rect">
            <a:avLst/>
          </a:prstGeom>
          <a:noFill/>
        </p:spPr>
        <p:txBody>
          <a:bodyPr wrap="square" rtlCol="0">
            <a:spAutoFit/>
          </a:bodyPr>
          <a:lstStyle/>
          <a:p>
            <a:r>
              <a:rPr lang="en-US" dirty="0" smtClean="0"/>
              <a:t>A good reading </a:t>
            </a:r>
            <a:r>
              <a:rPr lang="en-US" dirty="0"/>
              <a:t>about regression &gt; </a:t>
            </a:r>
            <a:r>
              <a:rPr lang="en-US" dirty="0">
                <a:hlinkClick r:id="rId3"/>
              </a:rPr>
              <a:t>https://stats.stackexchange.com/questions/22381/why-not-approach-classification-through-regression</a:t>
            </a:r>
            <a:endParaRPr lang="tr-TR" dirty="0"/>
          </a:p>
        </p:txBody>
      </p:sp>
    </p:spTree>
    <p:extLst>
      <p:ext uri="{BB962C8B-B14F-4D97-AF65-F5344CB8AC3E}">
        <p14:creationId xmlns:p14="http://schemas.microsoft.com/office/powerpoint/2010/main" val="105496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Regression Applications</a:t>
            </a:r>
            <a:endParaRPr lang="en-US" noProof="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noProof="0" dirty="0" smtClean="0"/>
              <a:t>Economics/Finance: predict the value of a stock</a:t>
            </a:r>
          </a:p>
          <a:p>
            <a:pPr marL="0" indent="0">
              <a:buNone/>
            </a:pPr>
            <a:endParaRPr lang="en-US" noProof="0" dirty="0" smtClean="0"/>
          </a:p>
          <a:p>
            <a:pPr marL="0" indent="0">
              <a:buNone/>
            </a:pPr>
            <a:r>
              <a:rPr lang="en-US" noProof="0" dirty="0" smtClean="0"/>
              <a:t>Epidemiology</a:t>
            </a:r>
            <a:endParaRPr lang="en-US" noProof="0" dirty="0"/>
          </a:p>
          <a:p>
            <a:pPr marL="0" indent="0">
              <a:buNone/>
            </a:pPr>
            <a:endParaRPr lang="en-US" noProof="0" dirty="0"/>
          </a:p>
          <a:p>
            <a:pPr marL="0" indent="0">
              <a:buNone/>
            </a:pPr>
            <a:r>
              <a:rPr lang="en-US" noProof="0" dirty="0" smtClean="0"/>
              <a:t>Car/plane navigation: angle of the steering wheel, acceleration, …</a:t>
            </a:r>
          </a:p>
          <a:p>
            <a:pPr marL="0" indent="0">
              <a:buNone/>
            </a:pPr>
            <a:endParaRPr lang="en-US" noProof="0" dirty="0"/>
          </a:p>
          <a:p>
            <a:pPr marL="0" indent="0">
              <a:buNone/>
            </a:pPr>
            <a:r>
              <a:rPr lang="en-US" noProof="0" dirty="0" smtClean="0"/>
              <a:t>Temporal trends: weather over time</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ranking</a:t>
            </a:r>
            <a:endParaRPr lang="en-US" noProof="0"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253143" y="5870399"/>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example</a:t>
            </a:r>
            <a:endParaRPr lang="en-US" noProof="0" dirty="0"/>
          </a:p>
        </p:txBody>
      </p:sp>
      <p:sp>
        <p:nvSpPr>
          <p:cNvPr id="3" name="Content Placeholder 2"/>
          <p:cNvSpPr>
            <a:spLocks noGrp="1"/>
          </p:cNvSpPr>
          <p:nvPr>
            <p:ph sz="quarter" idx="1"/>
          </p:nvPr>
        </p:nvSpPr>
        <p:spPr>
          <a:xfrm>
            <a:off x="225777" y="2489199"/>
            <a:ext cx="3211463" cy="2788356"/>
          </a:xfrm>
        </p:spPr>
        <p:txBody>
          <a:bodyPr>
            <a:normAutofit lnSpcReduction="10000"/>
          </a:bodyPr>
          <a:lstStyle/>
          <a:p>
            <a:pPr marL="0" indent="0">
              <a:buNone/>
            </a:pPr>
            <a:r>
              <a:rPr lang="en-US" noProof="0" dirty="0" smtClean="0"/>
              <a:t>Given a query and</a:t>
            </a:r>
          </a:p>
          <a:p>
            <a:pPr marL="0" indent="0">
              <a:buNone/>
            </a:pPr>
            <a:r>
              <a:rPr lang="en-US" noProof="0" dirty="0" smtClean="0"/>
              <a:t>a set of web pages, </a:t>
            </a:r>
          </a:p>
          <a:p>
            <a:pPr marL="0" indent="0">
              <a:buNone/>
            </a:pPr>
            <a:r>
              <a:rPr lang="en-US" noProof="0" dirty="0" smtClean="0"/>
              <a:t>rank them according</a:t>
            </a:r>
          </a:p>
          <a:p>
            <a:pPr marL="0" indent="0">
              <a:buNone/>
            </a:pPr>
            <a:r>
              <a:rPr lang="en-US" noProof="0" dirty="0" smtClean="0"/>
              <a:t>to relevance</a:t>
            </a:r>
            <a:endParaRPr lang="en-US" noProof="0"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Applications</a:t>
            </a:r>
            <a:endParaRPr lang="en-US" noProof="0"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noProof="0" dirty="0" smtClean="0"/>
              <a:t>User preference, e.g. </a:t>
            </a:r>
            <a:r>
              <a:rPr lang="en-US" noProof="0" dirty="0"/>
              <a:t>Netflix “My List</a:t>
            </a:r>
            <a:r>
              <a:rPr lang="en-US" noProof="0" dirty="0" smtClean="0"/>
              <a:t>” -- </a:t>
            </a:r>
            <a:r>
              <a:rPr lang="en-US" noProof="0" dirty="0"/>
              <a:t>movie queue ranking</a:t>
            </a:r>
          </a:p>
          <a:p>
            <a:pPr marL="0" indent="0">
              <a:buNone/>
            </a:pPr>
            <a:endParaRPr lang="en-US" noProof="0" dirty="0"/>
          </a:p>
          <a:p>
            <a:pPr marL="0" indent="0">
              <a:buNone/>
            </a:pPr>
            <a:r>
              <a:rPr lang="en-US" noProof="0" dirty="0" smtClean="0"/>
              <a:t>iTunes</a:t>
            </a:r>
          </a:p>
          <a:p>
            <a:pPr marL="0" indent="0">
              <a:buNone/>
            </a:pPr>
            <a:endParaRPr lang="en-US" noProof="0" dirty="0" smtClean="0"/>
          </a:p>
          <a:p>
            <a:pPr marL="0" indent="0">
              <a:buNone/>
            </a:pPr>
            <a:r>
              <a:rPr lang="en-US" noProof="0" dirty="0" smtClean="0"/>
              <a:t>flight search (search in general)</a:t>
            </a:r>
          </a:p>
          <a:p>
            <a:pPr marL="0" indent="0">
              <a:buNone/>
            </a:pPr>
            <a:endParaRPr lang="en-US" noProof="0" dirty="0" smtClean="0"/>
          </a:p>
          <a:p>
            <a:pPr marL="0" indent="0">
              <a:buNone/>
            </a:pPr>
            <a:r>
              <a:rPr lang="en-US" noProof="0" dirty="0" smtClean="0"/>
              <a:t>re-ranking N-best output lists</a:t>
            </a:r>
            <a:endParaRPr lang="en-US" noProof="0" dirty="0"/>
          </a:p>
          <a:p>
            <a:pPr marL="0" indent="0">
              <a:buNone/>
            </a:pPr>
            <a:endParaRPr lang="en-US" noProof="0" dirty="0" smtClean="0"/>
          </a:p>
          <a:p>
            <a:pPr marL="0" indent="0">
              <a:buNone/>
            </a:pPr>
            <a:r>
              <a:rPr lang="en-US" noProof="0" dirty="0" smtClean="0"/>
              <a:t>…</a:t>
            </a:r>
            <a:endParaRPr lang="en-US" noProof="0" dirty="0"/>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Unsupervised learning</a:t>
            </a:r>
            <a:endParaRPr lang="en-US" noProof="0"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425448" y="6016260"/>
            <a:ext cx="7308411" cy="400110"/>
          </a:xfrm>
          <a:prstGeom prst="rect">
            <a:avLst/>
          </a:prstGeom>
        </p:spPr>
        <p:txBody>
          <a:bodyPr wrap="none">
            <a:spAutoFit/>
          </a:bodyPr>
          <a:lstStyle/>
          <a:p>
            <a:r>
              <a:rPr lang="en-US" sz="2000" dirty="0" smtClean="0">
                <a:solidFill>
                  <a:srgbClr val="0000FF"/>
                </a:solidFill>
              </a:rPr>
              <a:t>Unsupervised 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Unsupervised learning applications</a:t>
            </a:r>
            <a:endParaRPr lang="en-US" noProof="0"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noProof="0" dirty="0"/>
              <a:t>learn clusters/groups without any label</a:t>
            </a:r>
          </a:p>
          <a:p>
            <a:pPr marL="0" indent="0">
              <a:buNone/>
            </a:pPr>
            <a:endParaRPr lang="en-US" noProof="0" dirty="0" smtClean="0"/>
          </a:p>
          <a:p>
            <a:pPr marL="0" indent="0">
              <a:buNone/>
            </a:pPr>
            <a:r>
              <a:rPr lang="en-US" noProof="0" dirty="0" smtClean="0"/>
              <a:t>customer segmentation (i.e. grouping)</a:t>
            </a:r>
          </a:p>
          <a:p>
            <a:pPr marL="0" indent="0">
              <a:buNone/>
            </a:pPr>
            <a:endParaRPr lang="en-US" noProof="0" dirty="0"/>
          </a:p>
          <a:p>
            <a:pPr marL="0" indent="0">
              <a:buNone/>
            </a:pPr>
            <a:r>
              <a:rPr lang="en-US" noProof="0" dirty="0" smtClean="0"/>
              <a:t>image compression</a:t>
            </a:r>
          </a:p>
          <a:p>
            <a:pPr marL="0" indent="0">
              <a:buNone/>
            </a:pPr>
            <a:endParaRPr lang="en-US" noProof="0" dirty="0"/>
          </a:p>
          <a:p>
            <a:pPr marL="0" indent="0">
              <a:buNone/>
            </a:pPr>
            <a:r>
              <a:rPr lang="en-US" noProof="0" dirty="0" smtClean="0"/>
              <a:t>bioinformatics: learn motifs</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Reinforcement learning</a:t>
            </a:r>
            <a:endParaRPr lang="en-US" noProof="0"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612648" y="1938860"/>
            <a:ext cx="8057446" cy="1569660"/>
          </a:xfrm>
          <a:prstGeom prst="rect">
            <a:avLst/>
          </a:prstGeom>
        </p:spPr>
        <p:txBody>
          <a:bodyPr wrap="square">
            <a:spAutoFit/>
          </a:bodyPr>
          <a:lstStyle/>
          <a:p>
            <a:r>
              <a:rPr lang="en-US" sz="3200" dirty="0"/>
              <a:t>Machine learning, a branch of </a:t>
            </a:r>
            <a:r>
              <a:rPr lang="en-US" sz="3200" dirty="0" smtClean="0"/>
              <a:t>artificial intelligence</a:t>
            </a:r>
            <a:r>
              <a:rPr lang="en-US" sz="3200" dirty="0"/>
              <a:t>, concerns the construction </a:t>
            </a:r>
            <a:r>
              <a:rPr lang="en-US" sz="3200" dirty="0" smtClean="0"/>
              <a:t>and study </a:t>
            </a:r>
            <a:r>
              <a:rPr lang="en-US" sz="3200" dirty="0"/>
              <a:t>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a:t>
            </a:r>
            <a:r>
              <a:rPr lang="en-US" noProof="0" dirty="0"/>
              <a:t>e</a:t>
            </a:r>
            <a:r>
              <a:rPr lang="en-US" noProof="0" dirty="0" smtClean="0"/>
              <a:t>xample</a:t>
            </a:r>
            <a:endParaRPr lang="en-US" noProof="0"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example</a:t>
            </a:r>
            <a:endParaRPr lang="en-US" noProof="0" dirty="0"/>
          </a:p>
        </p:txBody>
      </p:sp>
      <p:sp>
        <p:nvSpPr>
          <p:cNvPr id="4" name="Rectangle 3"/>
          <p:cNvSpPr/>
          <p:nvPr/>
        </p:nvSpPr>
        <p:spPr>
          <a:xfrm>
            <a:off x="1665110" y="5899835"/>
            <a:ext cx="6858000"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=VCdxqn0fcnE</a:t>
            </a:r>
          </a:p>
        </p:txBody>
      </p:sp>
      <p:pic>
        <p:nvPicPr>
          <p:cNvPr id="5" name="Picture 4"/>
          <p:cNvPicPr>
            <a:picLocks noChangeAspect="1"/>
          </p:cNvPicPr>
          <p:nvPr/>
        </p:nvPicPr>
        <p:blipFill>
          <a:blip r:embed="rId2"/>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Other learning variations</a:t>
            </a:r>
            <a:endParaRPr lang="en-US" noProof="0" dirty="0"/>
          </a:p>
        </p:txBody>
      </p:sp>
      <p:sp>
        <p:nvSpPr>
          <p:cNvPr id="3" name="Content Placeholder 2"/>
          <p:cNvSpPr>
            <a:spLocks noGrp="1"/>
          </p:cNvSpPr>
          <p:nvPr>
            <p:ph sz="quarter" idx="1"/>
          </p:nvPr>
        </p:nvSpPr>
        <p:spPr/>
        <p:txBody>
          <a:bodyPr>
            <a:normAutofit lnSpcReduction="10000"/>
          </a:bodyPr>
          <a:lstStyle/>
          <a:p>
            <a:pPr marL="0" indent="0">
              <a:buNone/>
            </a:pPr>
            <a:r>
              <a:rPr lang="en-US" noProof="0" dirty="0" smtClean="0"/>
              <a:t>What data is available:</a:t>
            </a:r>
          </a:p>
          <a:p>
            <a:pPr lvl="2"/>
            <a:r>
              <a:rPr lang="en-US" noProof="0" dirty="0" smtClean="0"/>
              <a:t>Supervised, unsupervised, </a:t>
            </a:r>
            <a:r>
              <a:rPr lang="en-US" noProof="0" dirty="0"/>
              <a:t>reinforcement </a:t>
            </a:r>
            <a:r>
              <a:rPr lang="en-US" noProof="0" dirty="0" smtClean="0"/>
              <a:t>learning</a:t>
            </a:r>
          </a:p>
          <a:p>
            <a:pPr lvl="2"/>
            <a:r>
              <a:rPr lang="en-US" noProof="0" dirty="0" smtClean="0"/>
              <a:t>semi-supervised, active learning, …</a:t>
            </a:r>
            <a:endParaRPr lang="en-US" noProof="0" dirty="0"/>
          </a:p>
          <a:p>
            <a:pPr lvl="2"/>
            <a:endParaRPr lang="en-US" noProof="0" dirty="0" smtClean="0"/>
          </a:p>
          <a:p>
            <a:pPr marL="0" indent="0">
              <a:buNone/>
            </a:pPr>
            <a:r>
              <a:rPr lang="en-US" noProof="0" dirty="0" smtClean="0"/>
              <a:t>How are we getting the data:</a:t>
            </a:r>
          </a:p>
          <a:p>
            <a:pPr lvl="2"/>
            <a:r>
              <a:rPr lang="en-US" noProof="0" dirty="0" smtClean="0"/>
              <a:t>online vs. offline learning</a:t>
            </a:r>
          </a:p>
          <a:p>
            <a:pPr marL="45720" indent="0">
              <a:buNone/>
            </a:pPr>
            <a:endParaRPr lang="en-US" noProof="0" dirty="0" smtClean="0"/>
          </a:p>
          <a:p>
            <a:pPr marL="45720" indent="0">
              <a:buNone/>
            </a:pPr>
            <a:r>
              <a:rPr lang="en-US" noProof="0" dirty="0" smtClean="0"/>
              <a:t>Type of model:</a:t>
            </a:r>
          </a:p>
          <a:p>
            <a:pPr lvl="2"/>
            <a:r>
              <a:rPr lang="en-US" noProof="0" dirty="0" smtClean="0"/>
              <a:t>generative vs. discriminative</a:t>
            </a:r>
          </a:p>
          <a:p>
            <a:pPr lvl="2"/>
            <a:r>
              <a:rPr lang="en-US" noProof="0"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en-US" noProof="0" dirty="0" smtClean="0"/>
              <a:t>Machine learning is programming computers to optimize a performance criterion using example data or past experience.</a:t>
            </a:r>
          </a:p>
          <a:p>
            <a:pPr marL="0" indent="0">
              <a:buNone/>
            </a:pPr>
            <a:r>
              <a:rPr lang="en-US" noProof="0" dirty="0" smtClean="0">
                <a:solidFill>
                  <a:schemeClr val="tx2"/>
                </a:solidFill>
              </a:rPr>
              <a:t>					-- </a:t>
            </a:r>
            <a:r>
              <a:rPr lang="en-US" noProof="0" dirty="0" err="1" smtClean="0">
                <a:solidFill>
                  <a:schemeClr val="tx2"/>
                </a:solidFill>
              </a:rPr>
              <a:t>Ethem</a:t>
            </a:r>
            <a:r>
              <a:rPr lang="en-US" noProof="0" dirty="0" smtClean="0">
                <a:solidFill>
                  <a:schemeClr val="tx2"/>
                </a:solidFill>
              </a:rPr>
              <a:t> </a:t>
            </a:r>
            <a:r>
              <a:rPr lang="en-US" noProof="0" dirty="0" err="1" smtClean="0">
                <a:solidFill>
                  <a:schemeClr val="tx2"/>
                </a:solidFill>
              </a:rPr>
              <a:t>Alpaydin</a:t>
            </a:r>
            <a:endParaRPr lang="en-US" noProof="0" dirty="0" smtClean="0">
              <a:solidFill>
                <a:schemeClr val="tx2"/>
              </a:solidFill>
            </a:endParaRPr>
          </a:p>
          <a:p>
            <a:pPr marL="0" indent="0">
              <a:buNone/>
            </a:pPr>
            <a:endParaRPr lang="en-US" noProof="0" dirty="0" smtClean="0">
              <a:solidFill>
                <a:schemeClr val="tx2"/>
              </a:solidFill>
            </a:endParaRPr>
          </a:p>
          <a:p>
            <a:pPr marL="0" indent="0">
              <a:buNone/>
            </a:pPr>
            <a:r>
              <a:rPr lang="en-US" noProof="0" dirty="0" smtClean="0"/>
              <a:t>The goal of machine learning is to develop methods that can automatically detect patterns in data, and then to use the uncovered patterns to predict future data or other outcomes of interest.</a:t>
            </a:r>
          </a:p>
          <a:p>
            <a:pPr marL="0" indent="0">
              <a:buNone/>
            </a:pPr>
            <a:r>
              <a:rPr lang="en-US" noProof="0" dirty="0" smtClean="0">
                <a:solidFill>
                  <a:schemeClr val="tx2"/>
                </a:solidFill>
              </a:rPr>
              <a:t>					-- Kevin P. Murphy</a:t>
            </a:r>
          </a:p>
          <a:p>
            <a:pPr marL="0" indent="0">
              <a:buNone/>
            </a:pPr>
            <a:endParaRPr lang="en-US" noProof="0" dirty="0" smtClean="0">
              <a:solidFill>
                <a:schemeClr val="tx2"/>
              </a:solidFill>
            </a:endParaRPr>
          </a:p>
          <a:p>
            <a:pPr marL="0" indent="0">
              <a:buNone/>
            </a:pPr>
            <a:r>
              <a:rPr lang="en-US" noProof="0" dirty="0" smtClean="0"/>
              <a:t>The field of pattern recognition is concerned with the automatic discovery of regularities in data through the use of computer algorithms and with the use of these regularities to take actions.</a:t>
            </a:r>
          </a:p>
          <a:p>
            <a:pPr marL="0" indent="0">
              <a:buNone/>
            </a:pPr>
            <a:r>
              <a:rPr lang="en-US" noProof="0" dirty="0" smtClean="0">
                <a:solidFill>
                  <a:schemeClr val="tx2"/>
                </a:solidFill>
              </a:rPr>
              <a:t>					-- Christopher M. Bishop</a:t>
            </a: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635805" y="4706779"/>
            <a:ext cx="1524409" cy="830997"/>
          </a:xfrm>
          <a:prstGeom prst="rect">
            <a:avLst/>
          </a:prstGeom>
          <a:noFill/>
        </p:spPr>
        <p:txBody>
          <a:bodyPr wrap="squar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17864" y="4735057"/>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aka</a:t>
            </a:r>
            <a:endParaRPr lang="en-US" noProof="0"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noProof="0" dirty="0" smtClean="0"/>
              <a:t>data mining</a:t>
            </a:r>
            <a:r>
              <a:rPr lang="en-US" noProof="0" dirty="0" smtClean="0"/>
              <a:t>: machine learning applied to “databases”, i.e. collections of data</a:t>
            </a:r>
          </a:p>
          <a:p>
            <a:pPr marL="0" indent="0">
              <a:buNone/>
            </a:pPr>
            <a:endParaRPr lang="en-US" i="1" noProof="0" dirty="0" smtClean="0"/>
          </a:p>
          <a:p>
            <a:pPr marL="0" indent="0">
              <a:buNone/>
            </a:pPr>
            <a:r>
              <a:rPr lang="en-US" i="1" noProof="0" dirty="0" smtClean="0"/>
              <a:t>inference</a:t>
            </a:r>
            <a:r>
              <a:rPr lang="en-US" noProof="0" dirty="0" smtClean="0"/>
              <a:t> and/or </a:t>
            </a:r>
            <a:r>
              <a:rPr lang="en-US" i="1" noProof="0" dirty="0" smtClean="0"/>
              <a:t>estimation </a:t>
            </a:r>
            <a:r>
              <a:rPr lang="en-US" noProof="0" dirty="0" smtClean="0"/>
              <a:t>in statistics</a:t>
            </a:r>
            <a:endParaRPr lang="en-US" i="1" noProof="0" dirty="0"/>
          </a:p>
          <a:p>
            <a:pPr marL="0" indent="0">
              <a:buNone/>
            </a:pPr>
            <a:endParaRPr lang="en-US" i="1" noProof="0" dirty="0" smtClean="0"/>
          </a:p>
          <a:p>
            <a:pPr marL="0" indent="0">
              <a:buNone/>
            </a:pPr>
            <a:r>
              <a:rPr lang="en-US" i="1" noProof="0" dirty="0" smtClean="0"/>
              <a:t>pattern recognition</a:t>
            </a:r>
            <a:r>
              <a:rPr lang="en-US" noProof="0" dirty="0" smtClean="0"/>
              <a:t> in engineering</a:t>
            </a:r>
          </a:p>
          <a:p>
            <a:pPr marL="0" indent="0">
              <a:buNone/>
            </a:pPr>
            <a:endParaRPr lang="en-US" i="1" noProof="0" dirty="0" smtClean="0"/>
          </a:p>
          <a:p>
            <a:pPr marL="0" indent="0">
              <a:buNone/>
            </a:pPr>
            <a:r>
              <a:rPr lang="en-US" i="1" noProof="0" dirty="0" smtClean="0"/>
              <a:t>signal processing</a:t>
            </a:r>
            <a:r>
              <a:rPr lang="en-US" noProof="0" dirty="0" smtClean="0"/>
              <a:t> in electrical engineering</a:t>
            </a:r>
          </a:p>
          <a:p>
            <a:pPr marL="0" indent="0">
              <a:buNone/>
            </a:pPr>
            <a:endParaRPr lang="en-US" i="1" noProof="0" dirty="0" smtClean="0"/>
          </a:p>
          <a:p>
            <a:pPr marL="0" indent="0">
              <a:buNone/>
            </a:pPr>
            <a:r>
              <a:rPr lang="en-US" i="1" noProof="0" dirty="0" smtClean="0"/>
              <a:t>induction</a:t>
            </a:r>
          </a:p>
          <a:p>
            <a:pPr marL="0" indent="0">
              <a:buNone/>
            </a:pPr>
            <a:endParaRPr lang="en-US" i="1" noProof="0" dirty="0" smtClean="0"/>
          </a:p>
          <a:p>
            <a:pPr marL="0" indent="0">
              <a:buNone/>
            </a:pPr>
            <a:r>
              <a:rPr lang="en-US" i="1" noProof="0" dirty="0" smtClean="0"/>
              <a:t>optimization</a:t>
            </a:r>
            <a:endParaRPr lang="en-US" i="1" noProof="0" dirty="0"/>
          </a:p>
        </p:txBody>
      </p:sp>
    </p:spTree>
    <p:extLst>
      <p:ext uri="{BB962C8B-B14F-4D97-AF65-F5344CB8AC3E}">
        <p14:creationId xmlns:p14="http://schemas.microsoft.com/office/powerpoint/2010/main" val="24028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Goals of the course: Learn about…</a:t>
            </a:r>
            <a:endParaRPr lang="en-US" noProof="0"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noProof="0" dirty="0" smtClean="0"/>
              <a:t>Different machine learning problems</a:t>
            </a:r>
          </a:p>
          <a:p>
            <a:pPr marL="0" indent="0">
              <a:buNone/>
            </a:pPr>
            <a:endParaRPr lang="en-US" noProof="0" dirty="0"/>
          </a:p>
          <a:p>
            <a:pPr marL="0" indent="0">
              <a:buNone/>
            </a:pPr>
            <a:r>
              <a:rPr lang="en-US" noProof="0" dirty="0" smtClean="0"/>
              <a:t>Common techniques/tools used</a:t>
            </a:r>
          </a:p>
          <a:p>
            <a:pPr lvl="1"/>
            <a:r>
              <a:rPr lang="en-US" noProof="0" dirty="0" smtClean="0"/>
              <a:t>theoretical understanding</a:t>
            </a:r>
          </a:p>
          <a:p>
            <a:pPr lvl="1"/>
            <a:r>
              <a:rPr lang="en-US" noProof="0" dirty="0" smtClean="0"/>
              <a:t>practical implementation</a:t>
            </a:r>
          </a:p>
          <a:p>
            <a:pPr marL="0" indent="0">
              <a:buNone/>
            </a:pPr>
            <a:endParaRPr lang="en-US" noProof="0" dirty="0"/>
          </a:p>
          <a:p>
            <a:pPr marL="0" indent="0">
              <a:buNone/>
            </a:pPr>
            <a:r>
              <a:rPr lang="en-US" noProof="0" dirty="0" smtClean="0"/>
              <a:t>Proper experimentation and evaluation</a:t>
            </a:r>
          </a:p>
          <a:p>
            <a:pPr marL="0" indent="0">
              <a:buNone/>
            </a:pPr>
            <a:endParaRPr lang="en-US" noProof="0" dirty="0"/>
          </a:p>
          <a:p>
            <a:pPr marL="0" indent="0">
              <a:buNone/>
            </a:pPr>
            <a:r>
              <a:rPr lang="en-US" noProof="0" dirty="0" smtClean="0"/>
              <a:t>Dealing with large (huge) data sets</a:t>
            </a:r>
          </a:p>
          <a:p>
            <a:pPr lvl="1"/>
            <a:r>
              <a:rPr lang="en-US" noProof="0" dirty="0" smtClean="0"/>
              <a:t>Parallelization frameworks</a:t>
            </a:r>
          </a:p>
          <a:p>
            <a:pPr lvl="1"/>
            <a:r>
              <a:rPr lang="en-US" noProof="0" dirty="0" smtClean="0"/>
              <a:t>Programming tools</a:t>
            </a:r>
            <a:endParaRPr lang="en-US" noProof="0" dirty="0"/>
          </a:p>
        </p:txBody>
      </p:sp>
    </p:spTree>
    <p:extLst>
      <p:ext uri="{BB962C8B-B14F-4D97-AF65-F5344CB8AC3E}">
        <p14:creationId xmlns:p14="http://schemas.microsoft.com/office/powerpoint/2010/main" val="319487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Goals of the course</a:t>
            </a:r>
            <a:endParaRPr lang="en-US" noProof="0"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2725</TotalTime>
  <Words>876</Words>
  <Application>Microsoft Office PowerPoint</Application>
  <PresentationFormat>Ekran Gösterisi (4:3)</PresentationFormat>
  <Paragraphs>223</Paragraphs>
  <Slides>32</Slides>
  <Notes>2</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32</vt:i4>
      </vt:variant>
    </vt:vector>
  </HeadingPairs>
  <TitlesOfParts>
    <vt:vector size="41" baseType="lpstr">
      <vt:lpstr>Arial</vt:lpstr>
      <vt:lpstr>Calibri</vt:lpstr>
      <vt:lpstr>Courier New</vt:lpstr>
      <vt:lpstr>Sitka Small</vt:lpstr>
      <vt:lpstr>Times New Roman</vt:lpstr>
      <vt:lpstr>Tw Cen MT</vt:lpstr>
      <vt:lpstr>Wingdings</vt:lpstr>
      <vt:lpstr>Wingdings 2</vt:lpstr>
      <vt:lpstr>Median</vt:lpstr>
      <vt:lpstr>PowerPoint Sunusu</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Furkan Gözükara</cp:lastModifiedBy>
  <cp:revision>155</cp:revision>
  <dcterms:created xsi:type="dcterms:W3CDTF">2013-09-08T20:10:23Z</dcterms:created>
  <dcterms:modified xsi:type="dcterms:W3CDTF">2021-10-12T10:31:10Z</dcterms:modified>
</cp:coreProperties>
</file>