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could try and do precision/recall for each class, but there</a:t>
            </a:r>
            <a:r>
              <a:rPr lang="en-US" baseline="0" dirty="0" smtClean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</a:t>
            </a:r>
            <a:r>
              <a:rPr lang="en-US" baseline="0" dirty="0" smtClean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9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88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12/13/2022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1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5457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40" y="1769365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Part 2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Multiclass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1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real-world examples?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classification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handwriting recognition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 recognition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real-world applications tend to be multiclass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Multiclass: current classifiers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With small modifications?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5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724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 smtClean="0"/>
              <a:t>Rather than just two labels, now have 3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0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box approach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Abstraction: we have a generic binary classifier, how can we use it to solve our new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binary classifier</a:t>
              </a:r>
              <a:endParaRPr lang="en-US" sz="20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+1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optionally: also output a confidence/score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solve our multiclass problem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One vs. all (OVA)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r>
              <a:rPr lang="en-US" sz="2400" dirty="0" smtClean="0"/>
              <a:t>for each label </a:t>
            </a:r>
            <a:r>
              <a:rPr lang="en-US" sz="2400" i="1" dirty="0" smtClean="0"/>
              <a:t>L</a:t>
            </a:r>
            <a:r>
              <a:rPr lang="en-US" sz="2400" dirty="0" smtClean="0"/>
              <a:t>, pose as a binary problem</a:t>
            </a:r>
          </a:p>
          <a:p>
            <a:pPr lvl="1"/>
            <a:r>
              <a:rPr lang="en-US" sz="2000" dirty="0" smtClean="0"/>
              <a:t>all examples with label </a:t>
            </a:r>
            <a:r>
              <a:rPr lang="en-US" sz="2000" i="1" dirty="0" smtClean="0"/>
              <a:t>L</a:t>
            </a:r>
            <a:r>
              <a:rPr lang="en-US" sz="2000" dirty="0" smtClean="0"/>
              <a:t> are positive</a:t>
            </a:r>
          </a:p>
          <a:p>
            <a:pPr lvl="1"/>
            <a:r>
              <a:rPr lang="en-US" sz="2000" dirty="0" smtClean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apple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orange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banana vs. not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  <a:r>
                <a:rPr lang="en-US" b="1" dirty="0" smtClean="0"/>
                <a:t>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9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banana </a:t>
            </a:r>
            <a:r>
              <a:rPr lang="en-US" i="1" dirty="0" smtClean="0">
                <a:solidFill>
                  <a:srgbClr val="FF6600"/>
                </a:solidFill>
              </a:rPr>
              <a:t>OR</a:t>
            </a:r>
            <a:r>
              <a:rPr lang="en-US" dirty="0" smtClean="0">
                <a:solidFill>
                  <a:srgbClr val="FF6600"/>
                </a:solidFill>
              </a:rPr>
              <a:t> pineapple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none?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classify?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confident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622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pineapple vs. not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vs. not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D800"/>
                </a:solidFill>
              </a:rPr>
              <a:t>banana vs. not</a:t>
            </a:r>
            <a:endParaRPr lang="en-US" dirty="0">
              <a:solidFill>
                <a:srgbClr val="D8D8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the decision boundary look like?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OVA: </a:t>
            </a:r>
            <a:r>
              <a:rPr lang="en-US" dirty="0"/>
              <a:t>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BANANA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APPLE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PINEAPPLE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39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this for the perceptron?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OVA: classify,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Classify:</a:t>
            </a:r>
          </a:p>
          <a:p>
            <a:pPr lvl="1"/>
            <a:r>
              <a:rPr lang="en-US" dirty="0" smtClean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pick the most </a:t>
            </a:r>
            <a:r>
              <a:rPr lang="en-US" dirty="0" smtClean="0">
                <a:solidFill>
                  <a:srgbClr val="FF0000"/>
                </a:solidFill>
              </a:rPr>
              <a:t>confident</a:t>
            </a:r>
            <a:r>
              <a:rPr lang="en-US" dirty="0" smtClean="0"/>
              <a:t> positive</a:t>
            </a:r>
          </a:p>
          <a:p>
            <a:pPr lvl="2"/>
            <a:r>
              <a:rPr lang="en-US" dirty="0" smtClean="0"/>
              <a:t>if none vote positive, pick </a:t>
            </a:r>
            <a:r>
              <a:rPr lang="en-US" i="1" dirty="0" smtClean="0"/>
              <a:t>least</a:t>
            </a:r>
            <a:r>
              <a:rPr lang="en-US" dirty="0" smtClean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Distance from the </a:t>
            </a:r>
            <a:r>
              <a:rPr lang="en-US" sz="2400" dirty="0" err="1" smtClean="0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All vs. all (AVA)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= 1 to number of labels:</a:t>
            </a:r>
            <a:endParaRPr lang="en-US" sz="2400" i="1" dirty="0" smtClean="0"/>
          </a:p>
          <a:p>
            <a:pPr marL="320040" lvl="1" indent="0">
              <a:buNone/>
            </a:pPr>
            <a:r>
              <a:rPr lang="en-US" sz="2400" dirty="0" smtClean="0"/>
              <a:t>for </a:t>
            </a:r>
            <a:r>
              <a:rPr lang="en-US" sz="2400" i="1" dirty="0" smtClean="0"/>
              <a:t>k</a:t>
            </a:r>
            <a:r>
              <a:rPr lang="en-US" sz="2400" dirty="0" smtClean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 smtClean="0"/>
              <a:t>  train a classifier to distinguish between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create a dataset with all examples </a:t>
            </a:r>
            <a:r>
              <a:rPr lang="en-US" sz="2400" i="1" dirty="0" smtClean="0"/>
              <a:t>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labeled positive      	 and all examples with </a:t>
            </a:r>
            <a:r>
              <a:rPr lang="en-US" sz="2400" i="1" dirty="0" err="1" smtClean="0"/>
              <a:t>label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labeled negative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training visualized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class?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orange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apple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orange </a:t>
            </a:r>
            <a:r>
              <a:rPr lang="en-US" sz="2000" dirty="0" err="1" smtClean="0">
                <a:solidFill>
                  <a:srgbClr val="0000FF"/>
                </a:solidFill>
              </a:rPr>
              <a:t>vs</a:t>
            </a:r>
            <a:r>
              <a:rPr lang="en-US" sz="2000" dirty="0" smtClean="0">
                <a:solidFill>
                  <a:srgbClr val="0000FF"/>
                </a:solidFill>
              </a:rPr>
              <a:t> banana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orange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 general?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classify example e, classify with each classifier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 smtClean="0"/>
              <a:t>Take a majority vote</a:t>
            </a:r>
          </a:p>
          <a:p>
            <a:pPr>
              <a:buFontTx/>
              <a:buChar char="-"/>
            </a:pPr>
            <a:r>
              <a:rPr lang="en-US" dirty="0" smtClean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does this work?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 smtClean="0">
                <a:solidFill>
                  <a:srgbClr val="3366FF"/>
                </a:solidFill>
              </a:rPr>
              <a:t>y </a:t>
            </a:r>
            <a:r>
              <a:rPr lang="en-US" i="1" dirty="0" smtClean="0">
                <a:solidFill>
                  <a:srgbClr val="3366FF"/>
                </a:solidFill>
              </a:rPr>
              <a:t>= prediction </a:t>
            </a:r>
            <a:r>
              <a:rPr lang="en-US" i="1" smtClean="0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 smtClean="0"/>
              <a:t>y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jk</a:t>
            </a:r>
            <a:r>
              <a:rPr lang="en-US" dirty="0" smtClean="0"/>
              <a:t>(e)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j</a:t>
            </a:r>
            <a:r>
              <a:rPr lang="en-US" dirty="0" smtClean="0"/>
              <a:t> += y</a:t>
            </a:r>
          </a:p>
          <a:p>
            <a:pPr lvl="1">
              <a:buFontTx/>
              <a:buChar char="-"/>
            </a:pPr>
            <a:r>
              <a:rPr lang="en-US" dirty="0" err="1" smtClean="0"/>
              <a:t>score</a:t>
            </a:r>
            <a:r>
              <a:rPr lang="en-US" baseline="-25000" dirty="0" err="1" smtClean="0"/>
              <a:t>k</a:t>
            </a:r>
            <a:r>
              <a:rPr lang="en-US" dirty="0" smtClean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 is positive, classifier thought it was of type j:</a:t>
            </a:r>
          </a:p>
          <a:p>
            <a:r>
              <a:rPr lang="en-US" sz="2400" dirty="0" smtClean="0"/>
              <a:t>  - raise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k</a:t>
            </a:r>
          </a:p>
          <a:p>
            <a:endParaRPr lang="en-US" sz="2400" dirty="0"/>
          </a:p>
          <a:p>
            <a:r>
              <a:rPr lang="en-US" sz="2400" dirty="0" smtClean="0"/>
              <a:t>if y is negative, classifier thought it was of type k: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lower the score for j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raise the score for 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4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 smtClean="0">
                <a:solidFill>
                  <a:srgbClr val="FF0000"/>
                </a:solidFill>
              </a:rPr>
              <a:t>ε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 vs. 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Train time:</a:t>
            </a:r>
          </a:p>
          <a:p>
            <a:pPr marL="0" indent="0">
              <a:buNone/>
            </a:pPr>
            <a:r>
              <a:rPr lang="en-US" dirty="0" smtClean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time:</a:t>
            </a:r>
          </a:p>
          <a:p>
            <a:pPr marL="0" indent="0">
              <a:buNone/>
            </a:pPr>
            <a:r>
              <a:rPr lang="en-US" dirty="0" smtClean="0"/>
              <a:t>AVA has more classifiers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 smtClean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 smtClean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 smtClean="0"/>
              <a:t>- Theoretically:</a:t>
            </a:r>
          </a:p>
          <a:p>
            <a:pPr marL="0" indent="0">
              <a:buNone/>
            </a:pPr>
            <a:r>
              <a:rPr lang="en-US" dirty="0" smtClean="0"/>
              <a:t>-- OVA: </a:t>
            </a:r>
            <a:r>
              <a:rPr lang="en-US" dirty="0" err="1" smtClean="0"/>
              <a:t>ε</a:t>
            </a:r>
            <a:r>
              <a:rPr lang="en-US" dirty="0" smtClean="0"/>
              <a:t> (number of labels -1)</a:t>
            </a:r>
          </a:p>
          <a:p>
            <a:pPr marL="0" indent="0">
              <a:buNone/>
            </a:pPr>
            <a:r>
              <a:rPr lang="en-US" dirty="0" smtClean="0"/>
              <a:t>-- AVA: 2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(number of labels -1)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3: Divide and conquer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vs. AVA?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Otherwise, use a classifier that allows for multiple labels:</a:t>
            </a:r>
          </a:p>
          <a:p>
            <a:pPr lvl="1"/>
            <a:r>
              <a:rPr lang="en-US" dirty="0" smtClean="0"/>
              <a:t>DT and k-NN work reasonably well</a:t>
            </a:r>
          </a:p>
          <a:p>
            <a:pPr lvl="1"/>
            <a:r>
              <a:rPr lang="en-US" dirty="0" smtClean="0"/>
              <a:t>We’ll see a few more in the coming weeks that will often work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evaluate?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Accuracy: 4/</a:t>
            </a:r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10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evaluation imbalanced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Data imbalance!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Why include it?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microaveraging</a:t>
            </a:r>
            <a:r>
              <a:rPr lang="en-US" dirty="0" smtClean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6600"/>
                </a:solidFill>
              </a:rPr>
              <a:t>macroaveraging</a:t>
            </a:r>
            <a:r>
              <a:rPr lang="en-US" dirty="0" smtClean="0"/>
              <a:t>: calculate evaluation score (e.g. accuracy) for each label, then average over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Allows another dimension of analysis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calculate evaluation score (e.g. accuracy) for each label, then average over labels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Macroaveraging</a:t>
            </a:r>
            <a:r>
              <a:rPr lang="en-US" dirty="0" smtClean="0"/>
              <a:t> vs. </a:t>
            </a:r>
            <a:r>
              <a:rPr lang="en-US" dirty="0" err="1" smtClean="0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microaveraging</a:t>
            </a:r>
            <a:r>
              <a:rPr lang="en-US" sz="2800" dirty="0" smtClean="0"/>
              <a:t>: 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6600"/>
                </a:solidFill>
              </a:rPr>
              <a:t>macroaveraging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000" dirty="0" smtClean="0"/>
              <a:t>apple = 1/2</a:t>
            </a:r>
          </a:p>
          <a:p>
            <a:pPr marL="0" indent="0">
              <a:buNone/>
            </a:pPr>
            <a:r>
              <a:rPr lang="en-US" sz="2000" dirty="0" smtClean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banana = 1/2</a:t>
            </a:r>
          </a:p>
          <a:p>
            <a:pPr marL="0" indent="0">
              <a:buNone/>
            </a:pPr>
            <a:r>
              <a:rPr lang="en-US" sz="2000" dirty="0" smtClean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total = (1/2 + 1 + 1/2 + 1)/4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>
                <a:solidFill>
                  <a:srgbClr val="0000FF"/>
                </a:solidFill>
              </a:rPr>
              <a:t>4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entry </a:t>
            </a:r>
            <a:r>
              <a:rPr lang="en-US" sz="2400" i="1" dirty="0" smtClean="0">
                <a:latin typeface="Arial"/>
                <a:cs typeface="Arial"/>
              </a:rPr>
              <a:t>(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i="1" dirty="0" smtClean="0">
                <a:latin typeface="Arial"/>
                <a:cs typeface="Arial"/>
              </a:rPr>
              <a:t>, j)</a:t>
            </a:r>
            <a:r>
              <a:rPr lang="en-US" sz="2400" dirty="0" smtClean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that were predicted to have label </a:t>
            </a:r>
            <a:r>
              <a:rPr lang="en-US" sz="2400" i="1" dirty="0" smtClean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1152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72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Multilabel</a:t>
            </a:r>
            <a:r>
              <a:rPr lang="en-US" dirty="0" smtClean="0"/>
              <a:t> vs. multiclass </a:t>
            </a:r>
            <a:r>
              <a:rPr lang="en-US" dirty="0"/>
              <a:t>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</a:t>
            </a:r>
            <a:r>
              <a:rPr lang="en-US" sz="2400" dirty="0"/>
              <a:t>i</a:t>
            </a:r>
            <a:r>
              <a:rPr lang="en-US" sz="2400" dirty="0" smtClean="0"/>
              <a:t>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difference in these labels/categories?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</a:t>
            </a:r>
            <a:r>
              <a:rPr lang="en-US" sz="2400" dirty="0" smtClean="0"/>
              <a:t>edible</a:t>
            </a:r>
            <a:r>
              <a:rPr lang="en-US" sz="2400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Is it a pineapple?</a:t>
            </a:r>
            <a:endParaRPr lang="fr-FR" sz="2400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</a:t>
            </a:r>
            <a:r>
              <a:rPr lang="en-US" sz="2000" dirty="0" smtClean="0"/>
              <a:t>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4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 applications?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annotation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 topics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Labeling people in a picture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vs. </a:t>
            </a:r>
            <a:r>
              <a:rPr lang="en-US" dirty="0" err="1" smtClean="0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Multilabel</a:t>
            </a:r>
            <a:r>
              <a:rPr lang="en-US" dirty="0" smtClean="0"/>
              <a:t>: each example has </a:t>
            </a:r>
            <a:r>
              <a:rPr lang="en-US" b="1" i="1" dirty="0" smtClean="0"/>
              <a:t>zero or more</a:t>
            </a:r>
            <a:r>
              <a:rPr lang="en-US" dirty="0" smtClean="0"/>
              <a:t> labels.  Also called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556" y="5081222"/>
            <a:ext cx="583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our approaches work for </a:t>
            </a:r>
            <a:r>
              <a:rPr lang="en-US" sz="2400" dirty="0" err="1" smtClean="0">
                <a:solidFill>
                  <a:srgbClr val="FF0000"/>
                </a:solidFill>
              </a:rPr>
              <a:t>multilabel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7827</TotalTime>
  <Words>4121</Words>
  <Application>Microsoft Office PowerPoint</Application>
  <PresentationFormat>Ekran Gösterisi (4:3)</PresentationFormat>
  <Paragraphs>1483</Paragraphs>
  <Slides>91</Slides>
  <Notes>14</Notes>
  <HiddenSlides>5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3" baseType="lpstr">
      <vt:lpstr>ＭＳ Ｐゴシック</vt:lpstr>
      <vt:lpstr>Arial</vt:lpstr>
      <vt:lpstr>Calibri</vt:lpstr>
      <vt:lpstr>Courier New</vt:lpstr>
      <vt:lpstr>Sitka Small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  <vt:lpstr>PowerPoint Sunusu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Multiclass classification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Multiclass vs. multilabel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1233</cp:revision>
  <cp:lastPrinted>2013-09-17T22:01:58Z</cp:lastPrinted>
  <dcterms:created xsi:type="dcterms:W3CDTF">2013-09-08T20:10:23Z</dcterms:created>
  <dcterms:modified xsi:type="dcterms:W3CDTF">2022-12-13T11:31:00Z</dcterms:modified>
</cp:coreProperties>
</file>