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5"/>
  </p:notesMasterIdLst>
  <p:sldIdLst>
    <p:sldId id="361" r:id="rId2"/>
    <p:sldId id="258" r:id="rId3"/>
    <p:sldId id="278" r:id="rId4"/>
    <p:sldId id="279" r:id="rId5"/>
    <p:sldId id="259" r:id="rId6"/>
    <p:sldId id="309" r:id="rId7"/>
    <p:sldId id="310" r:id="rId8"/>
    <p:sldId id="322" r:id="rId9"/>
    <p:sldId id="311" r:id="rId10"/>
    <p:sldId id="312" r:id="rId11"/>
    <p:sldId id="313" r:id="rId12"/>
    <p:sldId id="314" r:id="rId13"/>
    <p:sldId id="315" r:id="rId14"/>
    <p:sldId id="320" r:id="rId15"/>
    <p:sldId id="321" r:id="rId16"/>
    <p:sldId id="316" r:id="rId17"/>
    <p:sldId id="318" r:id="rId18"/>
    <p:sldId id="319" r:id="rId19"/>
    <p:sldId id="317" r:id="rId20"/>
    <p:sldId id="305" r:id="rId21"/>
    <p:sldId id="306" r:id="rId22"/>
    <p:sldId id="260" r:id="rId23"/>
    <p:sldId id="261" r:id="rId24"/>
    <p:sldId id="323" r:id="rId25"/>
    <p:sldId id="295" r:id="rId26"/>
    <p:sldId id="324" r:id="rId27"/>
    <p:sldId id="325" r:id="rId28"/>
    <p:sldId id="273" r:id="rId29"/>
    <p:sldId id="292" r:id="rId30"/>
    <p:sldId id="293" r:id="rId31"/>
    <p:sldId id="294" r:id="rId32"/>
    <p:sldId id="275" r:id="rId33"/>
    <p:sldId id="276" r:id="rId34"/>
    <p:sldId id="277" r:id="rId35"/>
    <p:sldId id="326" r:id="rId36"/>
    <p:sldId id="327" r:id="rId37"/>
    <p:sldId id="328" r:id="rId38"/>
    <p:sldId id="329" r:id="rId39"/>
    <p:sldId id="330" r:id="rId40"/>
    <p:sldId id="331" r:id="rId41"/>
    <p:sldId id="334" r:id="rId42"/>
    <p:sldId id="335" r:id="rId43"/>
    <p:sldId id="336" r:id="rId44"/>
    <p:sldId id="339" r:id="rId45"/>
    <p:sldId id="341" r:id="rId46"/>
    <p:sldId id="340" r:id="rId47"/>
    <p:sldId id="337" r:id="rId48"/>
    <p:sldId id="338" r:id="rId49"/>
    <p:sldId id="342" r:id="rId50"/>
    <p:sldId id="343" r:id="rId51"/>
    <p:sldId id="345" r:id="rId52"/>
    <p:sldId id="344" r:id="rId53"/>
    <p:sldId id="346" r:id="rId54"/>
    <p:sldId id="348" r:id="rId55"/>
    <p:sldId id="349" r:id="rId56"/>
    <p:sldId id="352" r:id="rId57"/>
    <p:sldId id="353" r:id="rId58"/>
    <p:sldId id="354" r:id="rId59"/>
    <p:sldId id="357" r:id="rId60"/>
    <p:sldId id="358" r:id="rId61"/>
    <p:sldId id="359" r:id="rId62"/>
    <p:sldId id="360" r:id="rId63"/>
    <p:sldId id="356"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6" autoAdjust="0"/>
  </p:normalViewPr>
  <p:slideViewPr>
    <p:cSldViewPr>
      <p:cViewPr varScale="1">
        <p:scale>
          <a:sx n="74" d="100"/>
          <a:sy n="74" d="100"/>
        </p:scale>
        <p:origin x="1714"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atin typeface="Arial" charset="0"/>
                <a:cs typeface="Arial" charset="0"/>
              </a:defRPr>
            </a:lvl1pPr>
          </a:lstStyle>
          <a:p>
            <a:pPr>
              <a:defRPr/>
            </a:pPr>
            <a:fld id="{AD0FC485-F598-4EC8-90BB-D606D27DEFE7}" type="datetimeFigureOut">
              <a:rPr lang="en-US"/>
              <a:pPr>
                <a:defRPr/>
              </a:pPr>
              <a:t>10/11/2022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FE90D191-736F-4669-B98F-3FD4A56E045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en-US" dirty="0"/>
          </a:p>
        </p:txBody>
      </p:sp>
      <p:sp>
        <p:nvSpPr>
          <p:cNvPr id="4" name="Slayt Numarası Yer Tutucusu 3"/>
          <p:cNvSpPr>
            <a:spLocks noGrp="1"/>
          </p:cNvSpPr>
          <p:nvPr>
            <p:ph type="sldNum" sz="quarter" idx="10"/>
          </p:nvPr>
        </p:nvSpPr>
        <p:spPr/>
        <p:txBody>
          <a:bodyPr/>
          <a:lstStyle/>
          <a:p>
            <a:fld id="{220D3E8D-DE9B-4410-BB0D-E86DC0CF7C16}" type="slidenum">
              <a:rPr lang="en-US" smtClean="0"/>
              <a:t>1</a:t>
            </a:fld>
            <a:endParaRPr lang="en-US"/>
          </a:p>
        </p:txBody>
      </p:sp>
    </p:spTree>
    <p:extLst>
      <p:ext uri="{BB962C8B-B14F-4D97-AF65-F5344CB8AC3E}">
        <p14:creationId xmlns:p14="http://schemas.microsoft.com/office/powerpoint/2010/main" val="1002105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Theoretic </a:t>
            </a:r>
            <a:r>
              <a:rPr lang="en-US" altLang="en-US" sz="1200" noProof="0" dirty="0" err="1" smtClean="0"/>
              <a:t>kuramsal</a:t>
            </a:r>
            <a:r>
              <a:rPr lang="en-US" altLang="en-US" sz="1200" baseline="0" noProof="0" dirty="0" smtClean="0"/>
              <a:t> </a:t>
            </a:r>
            <a:r>
              <a:rPr lang="en-US" altLang="en-US" sz="1200" baseline="0" noProof="0" dirty="0" err="1" smtClean="0"/>
              <a:t>teorik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24</a:t>
            </a:fld>
            <a:endParaRPr lang="en-US" altLang="en-US"/>
          </a:p>
        </p:txBody>
      </p:sp>
    </p:spTree>
    <p:extLst>
      <p:ext uri="{BB962C8B-B14F-4D97-AF65-F5344CB8AC3E}">
        <p14:creationId xmlns:p14="http://schemas.microsoft.com/office/powerpoint/2010/main" val="1366925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Expedite </a:t>
            </a:r>
            <a:r>
              <a:rPr lang="en-US" noProof="0" dirty="0" err="1" smtClean="0"/>
              <a:t>hızlandırmak</a:t>
            </a:r>
            <a:r>
              <a:rPr lang="en-US" noProof="0" dirty="0" smtClean="0"/>
              <a:t> </a:t>
            </a:r>
            <a:r>
              <a:rPr lang="en-US" noProof="0" dirty="0" err="1" smtClean="0"/>
              <a:t>çabuklaştırmak</a:t>
            </a:r>
            <a:r>
              <a:rPr lang="en-US" noProof="0" dirty="0" smtClean="0"/>
              <a:t> </a:t>
            </a:r>
            <a:r>
              <a:rPr lang="en-US" noProof="0" dirty="0" err="1" smtClean="0"/>
              <a:t>kolaylaştırmak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25</a:t>
            </a:fld>
            <a:endParaRPr lang="en-US" altLang="en-US"/>
          </a:p>
        </p:txBody>
      </p:sp>
    </p:spTree>
    <p:extLst>
      <p:ext uri="{BB962C8B-B14F-4D97-AF65-F5344CB8AC3E}">
        <p14:creationId xmlns:p14="http://schemas.microsoft.com/office/powerpoint/2010/main" val="2299566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Contingency </a:t>
            </a:r>
            <a:r>
              <a:rPr lang="en-US" noProof="0" dirty="0" err="1" smtClean="0"/>
              <a:t>olası</a:t>
            </a:r>
            <a:r>
              <a:rPr lang="en-US" noProof="0" dirty="0" smtClean="0"/>
              <a:t> </a:t>
            </a:r>
            <a:r>
              <a:rPr lang="en-US" noProof="0" dirty="0" err="1" smtClean="0"/>
              <a:t>ihtimal</a:t>
            </a:r>
            <a:r>
              <a:rPr lang="en-US" noProof="0" dirty="0" smtClean="0"/>
              <a:t> </a:t>
            </a:r>
            <a:r>
              <a:rPr lang="en-US" noProof="0" dirty="0" err="1" smtClean="0"/>
              <a:t>beklenmedik</a:t>
            </a:r>
            <a:r>
              <a:rPr lang="en-US" noProof="0" dirty="0" smtClean="0"/>
              <a:t> </a:t>
            </a:r>
            <a:r>
              <a:rPr lang="en-US" noProof="0" dirty="0" err="1" smtClean="0"/>
              <a:t>olay</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27</a:t>
            </a:fld>
            <a:endParaRPr lang="en-US" altLang="en-US"/>
          </a:p>
        </p:txBody>
      </p:sp>
    </p:spTree>
    <p:extLst>
      <p:ext uri="{BB962C8B-B14F-4D97-AF65-F5344CB8AC3E}">
        <p14:creationId xmlns:p14="http://schemas.microsoft.com/office/powerpoint/2010/main" val="3527960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Phenomenal </a:t>
            </a:r>
            <a:r>
              <a:rPr lang="en-US" dirty="0" err="1" smtClean="0"/>
              <a:t>olağanüstü</a:t>
            </a:r>
            <a:r>
              <a:rPr lang="en-US" dirty="0" smtClean="0"/>
              <a:t>, </a:t>
            </a:r>
            <a:r>
              <a:rPr lang="en-US" dirty="0" err="1" smtClean="0"/>
              <a:t>az</a:t>
            </a:r>
            <a:r>
              <a:rPr lang="en-US" dirty="0" smtClean="0"/>
              <a:t> </a:t>
            </a:r>
            <a:r>
              <a:rPr lang="en-US" dirty="0" err="1" smtClean="0"/>
              <a:t>sayıda</a:t>
            </a:r>
            <a:r>
              <a:rPr lang="en-US" dirty="0" smtClean="0"/>
              <a:t>, </a:t>
            </a:r>
            <a:r>
              <a:rPr lang="en-US" dirty="0" err="1" smtClean="0"/>
              <a:t>şaşılacak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28</a:t>
            </a:fld>
            <a:endParaRPr lang="en-US" altLang="en-US"/>
          </a:p>
        </p:txBody>
      </p:sp>
    </p:spTree>
    <p:extLst>
      <p:ext uri="{BB962C8B-B14F-4D97-AF65-F5344CB8AC3E}">
        <p14:creationId xmlns:p14="http://schemas.microsoft.com/office/powerpoint/2010/main" val="1554361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Tractability </a:t>
            </a:r>
            <a:r>
              <a:rPr lang="en-US" dirty="0" err="1" smtClean="0"/>
              <a:t>uysalık</a:t>
            </a:r>
            <a:r>
              <a:rPr lang="en-US" dirty="0" smtClean="0"/>
              <a:t> </a:t>
            </a:r>
            <a:r>
              <a:rPr lang="en-US" dirty="0" err="1" smtClean="0"/>
              <a:t>kolay</a:t>
            </a:r>
            <a:r>
              <a:rPr lang="en-US" dirty="0" smtClean="0"/>
              <a:t> </a:t>
            </a:r>
            <a:r>
              <a:rPr lang="en-US" dirty="0" err="1" smtClean="0"/>
              <a:t>işlenebilirlik</a:t>
            </a:r>
            <a:r>
              <a:rPr lang="en-US" dirty="0" smtClean="0"/>
              <a:t>,</a:t>
            </a:r>
            <a:r>
              <a:rPr lang="en-US" baseline="0" dirty="0" smtClean="0"/>
              <a:t> intractability </a:t>
            </a:r>
            <a:r>
              <a:rPr lang="en-US" baseline="0" dirty="0" err="1" smtClean="0"/>
              <a:t>densizlik</a:t>
            </a:r>
            <a:r>
              <a:rPr lang="en-US" baseline="0" dirty="0" smtClean="0"/>
              <a:t> </a:t>
            </a:r>
            <a:r>
              <a:rPr lang="en-US" baseline="0" dirty="0" err="1" smtClean="0"/>
              <a:t>dik</a:t>
            </a:r>
            <a:r>
              <a:rPr lang="en-US" baseline="0" dirty="0" smtClean="0"/>
              <a:t> </a:t>
            </a:r>
            <a:r>
              <a:rPr lang="en-US" baseline="0" dirty="0" err="1" smtClean="0"/>
              <a:t>kafalılık</a:t>
            </a:r>
            <a:r>
              <a:rPr lang="en-US" baseline="0" dirty="0" smtClean="0"/>
              <a:t>, psychophysics </a:t>
            </a:r>
            <a:r>
              <a:rPr lang="en-US" baseline="0" dirty="0" err="1" smtClean="0"/>
              <a:t>pisoko</a:t>
            </a:r>
            <a:r>
              <a:rPr lang="en-US" baseline="0" dirty="0" smtClean="0"/>
              <a:t> </a:t>
            </a:r>
            <a:r>
              <a:rPr lang="en-US" baseline="0" dirty="0" err="1" smtClean="0"/>
              <a:t>fiziki</a:t>
            </a:r>
            <a:r>
              <a:rPr lang="en-US" baseline="0" dirty="0" smtClean="0"/>
              <a:t> , substrate alt </a:t>
            </a:r>
            <a:r>
              <a:rPr lang="en-US" baseline="0" dirty="0" err="1" smtClean="0"/>
              <a:t>katman</a:t>
            </a:r>
            <a:r>
              <a:rPr lang="en-US" baseline="0" dirty="0" smtClean="0"/>
              <a:t> alt </a:t>
            </a:r>
            <a:r>
              <a:rPr lang="en-US" baseline="0" dirty="0" err="1" smtClean="0"/>
              <a:t>madde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32</a:t>
            </a:fld>
            <a:endParaRPr lang="en-US" altLang="en-US"/>
          </a:p>
        </p:txBody>
      </p:sp>
    </p:spTree>
    <p:extLst>
      <p:ext uri="{BB962C8B-B14F-4D97-AF65-F5344CB8AC3E}">
        <p14:creationId xmlns:p14="http://schemas.microsoft.com/office/powerpoint/2010/main" val="2877280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Expert systems </a:t>
            </a:r>
            <a:r>
              <a:rPr lang="en-US" sz="1200" b="0" i="0" kern="1200" dirty="0" smtClean="0">
                <a:solidFill>
                  <a:schemeClr val="tx1"/>
                </a:solidFill>
                <a:effectLst/>
                <a:latin typeface="+mn-lt"/>
                <a:ea typeface="+mn-ea"/>
                <a:cs typeface="+mn-cs"/>
              </a:rPr>
              <a:t>a piece of software which uses databases of expert knowledge to offer advice or make decisions in such areas as medical diagnosis.</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35</a:t>
            </a:fld>
            <a:endParaRPr lang="en-US" altLang="en-US"/>
          </a:p>
        </p:txBody>
      </p:sp>
    </p:spTree>
    <p:extLst>
      <p:ext uri="{BB962C8B-B14F-4D97-AF65-F5344CB8AC3E}">
        <p14:creationId xmlns:p14="http://schemas.microsoft.com/office/powerpoint/2010/main" val="1098617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Psycholinguistics </a:t>
            </a:r>
            <a:r>
              <a:rPr lang="en-US" altLang="en-US" sz="1200" noProof="0" dirty="0" err="1" smtClean="0"/>
              <a:t>ruh</a:t>
            </a:r>
            <a:r>
              <a:rPr lang="en-US" altLang="en-US" sz="1200" noProof="0" dirty="0" smtClean="0"/>
              <a:t> </a:t>
            </a:r>
            <a:r>
              <a:rPr lang="en-US" altLang="en-US" sz="1200" noProof="0" dirty="0" err="1" smtClean="0"/>
              <a:t>dil</a:t>
            </a:r>
            <a:r>
              <a:rPr lang="en-US" altLang="en-US" sz="1200" noProof="0" dirty="0" smtClean="0"/>
              <a:t> </a:t>
            </a:r>
            <a:r>
              <a:rPr lang="en-US" altLang="en-US" sz="1200" noProof="0" dirty="0" err="1" smtClean="0"/>
              <a:t>bilim</a:t>
            </a:r>
            <a:r>
              <a:rPr lang="en-US" altLang="en-US" sz="1200" noProof="0" dirty="0" smtClean="0"/>
              <a:t> </a:t>
            </a:r>
            <a:r>
              <a:rPr lang="en-US" sz="1200" b="0" i="0" kern="1200" dirty="0" smtClean="0">
                <a:solidFill>
                  <a:schemeClr val="tx1"/>
                </a:solidFill>
                <a:effectLst/>
                <a:latin typeface="+mn-lt"/>
                <a:ea typeface="+mn-ea"/>
                <a:cs typeface="+mn-cs"/>
              </a:rPr>
              <a:t>the branch of cognitive psychology that studies the psychological basis of linguistic competence and performance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37</a:t>
            </a:fld>
            <a:endParaRPr lang="en-US" altLang="en-US"/>
          </a:p>
        </p:txBody>
      </p:sp>
    </p:spTree>
    <p:extLst>
      <p:ext uri="{BB962C8B-B14F-4D97-AF65-F5344CB8AC3E}">
        <p14:creationId xmlns:p14="http://schemas.microsoft.com/office/powerpoint/2010/main" val="1585239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Lexical</a:t>
            </a:r>
            <a:r>
              <a:rPr lang="en-US" baseline="0" dirty="0" smtClean="0"/>
              <a:t> </a:t>
            </a:r>
            <a:r>
              <a:rPr lang="en-US" baseline="0" dirty="0" err="1" smtClean="0"/>
              <a:t>sözcüksel</a:t>
            </a:r>
            <a:r>
              <a:rPr lang="en-US" baseline="0" dirty="0" smtClean="0"/>
              <a:t> </a:t>
            </a:r>
            <a:r>
              <a:rPr lang="en-US" baseline="0" dirty="0" err="1" smtClean="0"/>
              <a:t>sözcüklere</a:t>
            </a:r>
            <a:r>
              <a:rPr lang="en-US" baseline="0" dirty="0" smtClean="0"/>
              <a:t> </a:t>
            </a:r>
            <a:r>
              <a:rPr lang="en-US" baseline="0" dirty="0" err="1" smtClean="0"/>
              <a:t>ait</a:t>
            </a:r>
            <a:r>
              <a:rPr lang="en-US" baseline="0" dirty="0" smtClean="0"/>
              <a:t>, syntactic </a:t>
            </a:r>
            <a:r>
              <a:rPr lang="en-US" baseline="0" dirty="0" err="1" smtClean="0"/>
              <a:t>söz</a:t>
            </a:r>
            <a:r>
              <a:rPr lang="en-US" baseline="0" dirty="0" smtClean="0"/>
              <a:t> </a:t>
            </a:r>
            <a:r>
              <a:rPr lang="en-US" baseline="0" dirty="0" err="1" smtClean="0"/>
              <a:t>dizimsel</a:t>
            </a:r>
            <a:r>
              <a:rPr lang="en-US" baseline="0" dirty="0" smtClean="0"/>
              <a:t> </a:t>
            </a:r>
            <a:r>
              <a:rPr lang="en-US" baseline="0" dirty="0" err="1" smtClean="0"/>
              <a:t>sentaktik</a:t>
            </a:r>
            <a:r>
              <a:rPr lang="en-US" baseline="0" dirty="0" smtClean="0"/>
              <a:t>, semantic </a:t>
            </a:r>
            <a:r>
              <a:rPr lang="en-US" baseline="0" dirty="0" err="1" smtClean="0"/>
              <a:t>anlamsal</a:t>
            </a:r>
            <a:r>
              <a:rPr lang="en-US" baseline="0" dirty="0" smtClean="0"/>
              <a:t> </a:t>
            </a:r>
            <a:r>
              <a:rPr lang="en-US" baseline="0" dirty="0" err="1" smtClean="0"/>
              <a:t>anlambilimsel</a:t>
            </a:r>
            <a:r>
              <a:rPr lang="en-US" baseline="0" dirty="0" smtClean="0"/>
              <a:t> </a:t>
            </a:r>
            <a:r>
              <a:rPr lang="en-US" baseline="0" dirty="0" err="1" smtClean="0"/>
              <a:t>kelime</a:t>
            </a:r>
            <a:r>
              <a:rPr lang="en-US" baseline="0" dirty="0" smtClean="0"/>
              <a:t> </a:t>
            </a:r>
            <a:r>
              <a:rPr lang="en-US" baseline="0" dirty="0" err="1" smtClean="0"/>
              <a:t>anlamı</a:t>
            </a:r>
            <a:r>
              <a:rPr lang="en-US" baseline="0" dirty="0" smtClean="0"/>
              <a:t>, discourse </a:t>
            </a:r>
            <a:r>
              <a:rPr lang="en-US" baseline="0" dirty="0" err="1" smtClean="0"/>
              <a:t>söylem</a:t>
            </a:r>
            <a:r>
              <a:rPr lang="en-US" baseline="0" dirty="0" smtClean="0"/>
              <a:t> </a:t>
            </a:r>
            <a:r>
              <a:rPr lang="en-US" baseline="0" dirty="0" err="1" smtClean="0"/>
              <a:t>konuşma</a:t>
            </a:r>
            <a:r>
              <a:rPr lang="en-US" baseline="0" dirty="0" smtClean="0"/>
              <a:t> </a:t>
            </a:r>
            <a:r>
              <a:rPr lang="en-US" baseline="0" dirty="0" err="1" smtClean="0"/>
              <a:t>nutuk</a:t>
            </a:r>
            <a:r>
              <a:rPr lang="en-US" baseline="0" dirty="0" smtClean="0"/>
              <a:t> , </a:t>
            </a:r>
            <a:r>
              <a:rPr lang="en-US" baseline="0" dirty="0" err="1" smtClean="0"/>
              <a:t>işlemek</a:t>
            </a:r>
            <a:r>
              <a:rPr lang="en-US" baseline="0" dirty="0" smtClean="0"/>
              <a:t>, </a:t>
            </a:r>
            <a:r>
              <a:rPr lang="en-US" baseline="0" dirty="0" err="1" smtClean="0"/>
              <a:t>konuşmak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38</a:t>
            </a:fld>
            <a:endParaRPr lang="en-US" altLang="en-US"/>
          </a:p>
        </p:txBody>
      </p:sp>
    </p:spTree>
    <p:extLst>
      <p:ext uri="{BB962C8B-B14F-4D97-AF65-F5344CB8AC3E}">
        <p14:creationId xmlns:p14="http://schemas.microsoft.com/office/powerpoint/2010/main" val="27168137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Regression is basically a statistical approach to find the relationship between variables. In machine learning, this is used to predict the outcome of an event based on the relationship between variables obtained from the data-set.</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46</a:t>
            </a:fld>
            <a:endParaRPr lang="en-US" altLang="en-US"/>
          </a:p>
        </p:txBody>
      </p:sp>
    </p:spTree>
    <p:extLst>
      <p:ext uri="{BB962C8B-B14F-4D97-AF65-F5344CB8AC3E}">
        <p14:creationId xmlns:p14="http://schemas.microsoft.com/office/powerpoint/2010/main" val="2165869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Occlusion </a:t>
            </a:r>
            <a:r>
              <a:rPr lang="en-US" altLang="en-US" sz="1200" noProof="0" dirty="0" err="1" smtClean="0"/>
              <a:t>kapanma</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47</a:t>
            </a:fld>
            <a:endParaRPr lang="en-US" altLang="en-US"/>
          </a:p>
        </p:txBody>
      </p:sp>
    </p:spTree>
    <p:extLst>
      <p:ext uri="{BB962C8B-B14F-4D97-AF65-F5344CB8AC3E}">
        <p14:creationId xmlns:p14="http://schemas.microsoft.com/office/powerpoint/2010/main" val="1930713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t>Perceive </a:t>
            </a:r>
            <a:r>
              <a:rPr lang="en-US" noProof="0" dirty="0" err="1" smtClean="0"/>
              <a:t>algılamak</a:t>
            </a:r>
            <a:r>
              <a:rPr lang="en-US" noProof="0" dirty="0" smtClean="0"/>
              <a:t> comprehend </a:t>
            </a:r>
            <a:r>
              <a:rPr lang="en-US" noProof="0" dirty="0" err="1" smtClean="0"/>
              <a:t>kavramak</a:t>
            </a:r>
            <a:r>
              <a:rPr lang="en-US" noProof="0" dirty="0" smtClean="0"/>
              <a:t> </a:t>
            </a:r>
            <a:r>
              <a:rPr lang="en-US" noProof="0" dirty="0" err="1" smtClean="0"/>
              <a:t>idrak</a:t>
            </a:r>
            <a:r>
              <a:rPr lang="en-US" noProof="0" dirty="0" smtClean="0"/>
              <a:t> </a:t>
            </a:r>
            <a:r>
              <a:rPr lang="en-US" noProof="0" dirty="0" err="1" smtClean="0"/>
              <a:t>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a:t>
            </a:fld>
            <a:endParaRPr lang="en-US" altLang="en-US"/>
          </a:p>
        </p:txBody>
      </p:sp>
    </p:spTree>
    <p:extLst>
      <p:ext uri="{BB962C8B-B14F-4D97-AF65-F5344CB8AC3E}">
        <p14:creationId xmlns:p14="http://schemas.microsoft.com/office/powerpoint/2010/main" val="2253783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83DAAB-8184-463D-8CFA-17A1115ED55B}" type="slidenum">
              <a:rPr lang="tr-TR" altLang="en-US"/>
              <a:pPr eaLnBrk="1" hangingPunct="1"/>
              <a:t>48</a:t>
            </a:fld>
            <a:endParaRPr lang="tr-TR" altLang="en-US"/>
          </a:p>
        </p:txBody>
      </p:sp>
      <p:sp>
        <p:nvSpPr>
          <p:cNvPr id="696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altLang="en-US"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Trajectory </a:t>
            </a:r>
            <a:r>
              <a:rPr lang="en-US" dirty="0" err="1" smtClean="0"/>
              <a:t>yörünge</a:t>
            </a:r>
            <a:r>
              <a:rPr lang="en-US" dirty="0" smtClean="0"/>
              <a:t> </a:t>
            </a:r>
            <a:r>
              <a:rPr lang="en-US" dirty="0" err="1" smtClean="0"/>
              <a:t>mermi</a:t>
            </a:r>
            <a:r>
              <a:rPr lang="en-US" dirty="0" smtClean="0"/>
              <a:t> </a:t>
            </a:r>
            <a:r>
              <a:rPr lang="en-US" dirty="0" err="1" smtClean="0"/>
              <a:t>yolu</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53</a:t>
            </a:fld>
            <a:endParaRPr lang="en-US" altLang="en-US"/>
          </a:p>
        </p:txBody>
      </p:sp>
    </p:spTree>
    <p:extLst>
      <p:ext uri="{BB962C8B-B14F-4D97-AF65-F5344CB8AC3E}">
        <p14:creationId xmlns:p14="http://schemas.microsoft.com/office/powerpoint/2010/main" val="1565970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40D4396-2C51-44C8-83F4-F592BDF3DDCF}" type="slidenum">
              <a:rPr lang="en-US" altLang="en-US">
                <a:solidFill>
                  <a:srgbClr val="000000"/>
                </a:solidFill>
              </a:rPr>
              <a:pPr eaLnBrk="1" hangingPunct="1"/>
              <a:t>61</a:t>
            </a:fld>
            <a:endParaRPr lang="en-US" altLang="en-US">
              <a:solidFill>
                <a:srgbClr val="000000"/>
              </a:solidFill>
            </a:endParaRPr>
          </a:p>
        </p:txBody>
      </p:sp>
      <p:sp>
        <p:nvSpPr>
          <p:cNvPr id="706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02132E-AE8F-4DF2-8D1F-286C931FF368}" type="slidenum">
              <a:rPr lang="en-US" altLang="en-US">
                <a:solidFill>
                  <a:srgbClr val="000000"/>
                </a:solidFill>
              </a:rPr>
              <a:pPr eaLnBrk="1" hangingPunct="1"/>
              <a:t>62</a:t>
            </a:fld>
            <a:endParaRPr lang="en-US" altLang="en-US">
              <a:solidFill>
                <a:srgbClr val="000000"/>
              </a:solidFill>
            </a:endParaRPr>
          </a:p>
        </p:txBody>
      </p:sp>
      <p:sp>
        <p:nvSpPr>
          <p:cNvPr id="716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Why would this be useful?  Main reason is focus.  Also enables “smart” cropping.</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Coin </a:t>
            </a:r>
            <a:r>
              <a:rPr lang="en-US" dirty="0" err="1" smtClean="0"/>
              <a:t>söz</a:t>
            </a:r>
            <a:r>
              <a:rPr lang="en-US" dirty="0" smtClean="0"/>
              <a:t> </a:t>
            </a:r>
            <a:r>
              <a:rPr lang="en-US" dirty="0" err="1" smtClean="0"/>
              <a:t>türetmek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3</a:t>
            </a:fld>
            <a:endParaRPr lang="en-US" altLang="en-US"/>
          </a:p>
        </p:txBody>
      </p:sp>
    </p:spTree>
    <p:extLst>
      <p:ext uri="{BB962C8B-B14F-4D97-AF65-F5344CB8AC3E}">
        <p14:creationId xmlns:p14="http://schemas.microsoft.com/office/powerpoint/2010/main" val="2813503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noProof="0" dirty="0" smtClean="0">
                <a:latin typeface="Arial" panose="020B0604020202020204" pitchFamily="34" charset="0"/>
              </a:rPr>
              <a:t>Behaviorist </a:t>
            </a:r>
            <a:r>
              <a:rPr lang="en-US" altLang="en-US" noProof="0" dirty="0" err="1" smtClean="0">
                <a:latin typeface="Arial" panose="020B0604020202020204" pitchFamily="34" charset="0"/>
              </a:rPr>
              <a:t>davranışçı</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6</a:t>
            </a:fld>
            <a:endParaRPr lang="en-US" altLang="en-US"/>
          </a:p>
        </p:txBody>
      </p:sp>
    </p:spTree>
    <p:extLst>
      <p:ext uri="{BB962C8B-B14F-4D97-AF65-F5344CB8AC3E}">
        <p14:creationId xmlns:p14="http://schemas.microsoft.com/office/powerpoint/2010/main" val="4004948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Extrapolate </a:t>
            </a:r>
            <a:r>
              <a:rPr lang="en-US" altLang="en-US" sz="1200" noProof="0" dirty="0" err="1" smtClean="0"/>
              <a:t>verilerden</a:t>
            </a:r>
            <a:r>
              <a:rPr lang="en-US" altLang="en-US" sz="1200" noProof="0" dirty="0" smtClean="0"/>
              <a:t> </a:t>
            </a:r>
            <a:r>
              <a:rPr lang="en-US" altLang="en-US" sz="1200" noProof="0" dirty="0" err="1" smtClean="0"/>
              <a:t>bilinmeyene</a:t>
            </a:r>
            <a:r>
              <a:rPr lang="en-US" altLang="en-US" sz="1200" noProof="0" dirty="0" smtClean="0"/>
              <a:t> </a:t>
            </a:r>
            <a:r>
              <a:rPr lang="en-US" altLang="en-US" sz="1200" noProof="0" dirty="0" err="1" smtClean="0"/>
              <a:t>ulaşmak</a:t>
            </a:r>
            <a:r>
              <a:rPr lang="en-US" altLang="en-US" sz="1200" noProof="0" dirty="0" smtClean="0"/>
              <a:t> </a:t>
            </a:r>
            <a:r>
              <a:rPr lang="en-US" altLang="en-US" sz="1200" noProof="0" dirty="0" err="1" smtClean="0"/>
              <a:t>tahmin</a:t>
            </a:r>
            <a:r>
              <a:rPr lang="en-US" altLang="en-US" sz="1200" noProof="0" dirty="0" smtClean="0"/>
              <a:t> </a:t>
            </a:r>
            <a:r>
              <a:rPr lang="en-US" altLang="en-US" sz="1200" noProof="0" dirty="0" err="1" smtClean="0"/>
              <a:t>etmek</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10</a:t>
            </a:fld>
            <a:endParaRPr lang="en-US" altLang="en-US"/>
          </a:p>
        </p:txBody>
      </p:sp>
    </p:spTree>
    <p:extLst>
      <p:ext uri="{BB962C8B-B14F-4D97-AF65-F5344CB8AC3E}">
        <p14:creationId xmlns:p14="http://schemas.microsoft.com/office/powerpoint/2010/main" val="3480788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200" dirty="0" smtClean="0">
                <a:latin typeface="Tahoma" pitchFamily="34" charset="0"/>
                <a:cs typeface="+mn-cs"/>
              </a:rPr>
              <a:t>Amenable </a:t>
            </a:r>
            <a:r>
              <a:rPr kumimoji="1" lang="en-US" sz="1200" dirty="0" err="1" smtClean="0">
                <a:latin typeface="Tahoma" pitchFamily="34" charset="0"/>
                <a:cs typeface="+mn-cs"/>
              </a:rPr>
              <a:t>uygun</a:t>
            </a:r>
            <a:r>
              <a:rPr kumimoji="1" lang="en-US" sz="1200" dirty="0" smtClean="0">
                <a:latin typeface="Tahoma" pitchFamily="34" charset="0"/>
                <a:cs typeface="+mn-cs"/>
              </a:rPr>
              <a:t> </a:t>
            </a:r>
            <a:r>
              <a:rPr kumimoji="1" lang="en-US" sz="1200" dirty="0" err="1" smtClean="0">
                <a:latin typeface="Tahoma" pitchFamily="34" charset="0"/>
                <a:cs typeface="+mn-cs"/>
              </a:rPr>
              <a:t>uyumlu</a:t>
            </a:r>
            <a:r>
              <a:rPr kumimoji="1" lang="en-US" sz="1200" dirty="0" smtClean="0">
                <a:latin typeface="Tahoma" pitchFamily="34" charset="0"/>
                <a:cs typeface="+mn-cs"/>
              </a:rPr>
              <a:t> , actuation </a:t>
            </a:r>
            <a:r>
              <a:rPr kumimoji="1" lang="en-US" sz="1200" dirty="0" err="1" smtClean="0">
                <a:latin typeface="Tahoma" pitchFamily="34" charset="0"/>
                <a:cs typeface="+mn-cs"/>
              </a:rPr>
              <a:t>haraket</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11</a:t>
            </a:fld>
            <a:endParaRPr lang="en-US" altLang="en-US"/>
          </a:p>
        </p:txBody>
      </p:sp>
    </p:spTree>
    <p:extLst>
      <p:ext uri="{BB962C8B-B14F-4D97-AF65-F5344CB8AC3E}">
        <p14:creationId xmlns:p14="http://schemas.microsoft.com/office/powerpoint/2010/main" val="4209319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noProof="0" dirty="0" smtClean="0">
                <a:solidFill>
                  <a:srgbClr val="CC3300"/>
                </a:solidFill>
                <a:latin typeface="Tahoma" panose="020B0604030504040204" pitchFamily="34" charset="0"/>
              </a:rPr>
              <a:t>Cognitive </a:t>
            </a:r>
            <a:r>
              <a:rPr lang="en-US" altLang="en-US" noProof="0" dirty="0" err="1" smtClean="0">
                <a:solidFill>
                  <a:srgbClr val="CC3300"/>
                </a:solidFill>
                <a:latin typeface="Tahoma" panose="020B0604030504040204" pitchFamily="34" charset="0"/>
              </a:rPr>
              <a:t>kavramsal</a:t>
            </a:r>
            <a:r>
              <a:rPr lang="en-US" altLang="en-US" noProof="0" dirty="0" smtClean="0">
                <a:solidFill>
                  <a:srgbClr val="CC3300"/>
                </a:solidFill>
                <a:latin typeface="Tahoma" panose="020B0604030504040204" pitchFamily="34" charset="0"/>
              </a:rPr>
              <a:t> </a:t>
            </a:r>
            <a:r>
              <a:rPr lang="en-US" altLang="en-US" noProof="0" dirty="0" err="1" smtClean="0">
                <a:solidFill>
                  <a:srgbClr val="CC3300"/>
                </a:solidFill>
                <a:latin typeface="Tahoma" panose="020B0604030504040204" pitchFamily="34" charset="0"/>
              </a:rPr>
              <a:t>bilişsel</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15</a:t>
            </a:fld>
            <a:endParaRPr lang="en-US" altLang="en-US"/>
          </a:p>
        </p:txBody>
      </p:sp>
    </p:spTree>
    <p:extLst>
      <p:ext uri="{BB962C8B-B14F-4D97-AF65-F5344CB8AC3E}">
        <p14:creationId xmlns:p14="http://schemas.microsoft.com/office/powerpoint/2010/main" val="3598955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smtClean="0">
                <a:latin typeface="Arial" charset="0"/>
              </a:rPr>
              <a:t>Inference </a:t>
            </a:r>
            <a:r>
              <a:rPr lang="en-US" noProof="0" dirty="0" err="1" smtClean="0">
                <a:latin typeface="Arial" charset="0"/>
              </a:rPr>
              <a:t>çıkarım</a:t>
            </a:r>
            <a:r>
              <a:rPr lang="en-US" noProof="0" dirty="0" smtClean="0">
                <a:latin typeface="Arial" charset="0"/>
              </a:rPr>
              <a:t> </a:t>
            </a:r>
            <a:r>
              <a:rPr lang="en-US" noProof="0" dirty="0" err="1" smtClean="0">
                <a:latin typeface="Arial" charset="0"/>
              </a:rPr>
              <a:t>çıkarsama</a:t>
            </a:r>
            <a:r>
              <a:rPr lang="en-US" noProof="0" dirty="0" smtClean="0">
                <a:latin typeface="Arial" charset="0"/>
              </a:rPr>
              <a:t> </a:t>
            </a:r>
            <a:r>
              <a:rPr lang="en-US" noProof="0" dirty="0" err="1" smtClean="0">
                <a:latin typeface="Arial" charset="0"/>
              </a:rPr>
              <a:t>anlam</a:t>
            </a:r>
            <a:r>
              <a:rPr lang="en-US" noProof="0" dirty="0" smtClean="0">
                <a:latin typeface="Arial" charset="0"/>
              </a:rPr>
              <a:t> </a:t>
            </a:r>
            <a:r>
              <a:rPr lang="en-US" noProof="0" dirty="0" err="1" smtClean="0">
                <a:latin typeface="Arial" charset="0"/>
              </a:rPr>
              <a:t>çıkarma</a:t>
            </a:r>
            <a:r>
              <a:rPr lang="en-US" noProof="0" dirty="0" smtClean="0">
                <a:latin typeface="Arial" charset="0"/>
              </a:rPr>
              <a:t> , provably </a:t>
            </a:r>
            <a:r>
              <a:rPr lang="en-US" noProof="0" dirty="0" err="1" smtClean="0">
                <a:latin typeface="Arial" charset="0"/>
              </a:rPr>
              <a:t>kanıtlanabilir</a:t>
            </a:r>
            <a:r>
              <a:rPr lang="en-US" noProof="0" dirty="0" smtClean="0">
                <a:latin typeface="Arial" charset="0"/>
              </a:rPr>
              <a:t> </a:t>
            </a:r>
            <a:r>
              <a:rPr lang="en-US" noProof="0" dirty="0" err="1" smtClean="0">
                <a:latin typeface="Arial" charset="0"/>
              </a:rPr>
              <a:t>şekilde</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16</a:t>
            </a:fld>
            <a:endParaRPr lang="en-US" altLang="en-US"/>
          </a:p>
        </p:txBody>
      </p:sp>
    </p:spTree>
    <p:extLst>
      <p:ext uri="{BB962C8B-B14F-4D97-AF65-F5344CB8AC3E}">
        <p14:creationId xmlns:p14="http://schemas.microsoft.com/office/powerpoint/2010/main" val="18681618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noProof="0" dirty="0" smtClean="0"/>
              <a:t>Deliberation </a:t>
            </a:r>
            <a:r>
              <a:rPr lang="en-US" altLang="en-US" sz="1200" noProof="0" dirty="0" err="1" smtClean="0"/>
              <a:t>tartışma</a:t>
            </a:r>
            <a:r>
              <a:rPr lang="en-US" altLang="en-US" sz="1200" noProof="0" dirty="0" smtClean="0"/>
              <a:t> </a:t>
            </a:r>
            <a:r>
              <a:rPr lang="en-US" altLang="en-US" sz="1200" noProof="0" dirty="0" err="1" smtClean="0"/>
              <a:t>düşünüp</a:t>
            </a:r>
            <a:r>
              <a:rPr lang="en-US" altLang="en-US" sz="1200" noProof="0" dirty="0" smtClean="0"/>
              <a:t> </a:t>
            </a:r>
            <a:r>
              <a:rPr lang="en-US" altLang="en-US" sz="1200" noProof="0" dirty="0" err="1" smtClean="0"/>
              <a:t>taşınma</a:t>
            </a:r>
            <a:r>
              <a:rPr lang="en-US" altLang="en-US" sz="1200" noProof="0" dirty="0" smtClean="0"/>
              <a:t> </a:t>
            </a:r>
            <a:r>
              <a:rPr lang="en-US" altLang="en-US" sz="1200" noProof="0" dirty="0" err="1" smtClean="0"/>
              <a:t>tasarlama</a:t>
            </a:r>
            <a:r>
              <a:rPr lang="en-US" altLang="en-US" sz="1200" noProof="0" dirty="0" smtClean="0"/>
              <a:t> </a:t>
            </a:r>
            <a:r>
              <a:rPr lang="en-US" altLang="en-US" sz="1200" noProof="0" dirty="0" err="1" smtClean="0"/>
              <a:t>kafa</a:t>
            </a:r>
            <a:r>
              <a:rPr lang="en-US" altLang="en-US" sz="1200" noProof="0" dirty="0" smtClean="0"/>
              <a:t> </a:t>
            </a:r>
            <a:r>
              <a:rPr lang="en-US" altLang="en-US" sz="1200" noProof="0" dirty="0" err="1" smtClean="0"/>
              <a:t>yorma</a:t>
            </a:r>
            <a:endParaRPr lang="tr-TR" dirty="0"/>
          </a:p>
        </p:txBody>
      </p:sp>
      <p:sp>
        <p:nvSpPr>
          <p:cNvPr id="4" name="Slide Number Placeholder 3"/>
          <p:cNvSpPr>
            <a:spLocks noGrp="1"/>
          </p:cNvSpPr>
          <p:nvPr>
            <p:ph type="sldNum" sz="quarter" idx="10"/>
          </p:nvPr>
        </p:nvSpPr>
        <p:spPr/>
        <p:txBody>
          <a:bodyPr/>
          <a:lstStyle/>
          <a:p>
            <a:fld id="{FE90D191-736F-4669-B98F-3FD4A56E0455}" type="slidenum">
              <a:rPr lang="en-US" altLang="en-US" smtClean="0"/>
              <a:pPr/>
              <a:t>20</a:t>
            </a:fld>
            <a:endParaRPr lang="en-US" altLang="en-US"/>
          </a:p>
        </p:txBody>
      </p:sp>
    </p:spTree>
    <p:extLst>
      <p:ext uri="{BB962C8B-B14F-4D97-AF65-F5344CB8AC3E}">
        <p14:creationId xmlns:p14="http://schemas.microsoft.com/office/powerpoint/2010/main" val="2284417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509356F-BD14-4AF2-8089-B81E8B2A3D8F}" type="datetime1">
              <a:rPr lang="en-US"/>
              <a:pPr>
                <a:defRPr/>
              </a:pPr>
              <a:t>10/11/2022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E079EC9-0C4F-42A2-81DF-8FBB2991AC73}" type="slidenum">
              <a:rPr lang="en-US" altLang="en-US"/>
              <a:pPr/>
              <a:t>‹#›</a:t>
            </a:fld>
            <a:endParaRPr lang="en-US" altLang="en-US"/>
          </a:p>
        </p:txBody>
      </p:sp>
    </p:spTree>
    <p:extLst>
      <p:ext uri="{BB962C8B-B14F-4D97-AF65-F5344CB8AC3E}">
        <p14:creationId xmlns:p14="http://schemas.microsoft.com/office/powerpoint/2010/main" val="181441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6C16E1E-EEF3-4E02-8749-C7ADA8F3AF93}" type="datetime1">
              <a:rPr lang="en-US"/>
              <a:pPr>
                <a:defRPr/>
              </a:pPr>
              <a:t>10/11/2022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40F46B0-99F9-4C74-8DF9-A0278BE02651}" type="slidenum">
              <a:rPr lang="en-US" altLang="en-US"/>
              <a:pPr/>
              <a:t>‹#›</a:t>
            </a:fld>
            <a:endParaRPr lang="en-US" altLang="en-US"/>
          </a:p>
        </p:txBody>
      </p:sp>
    </p:spTree>
    <p:extLst>
      <p:ext uri="{BB962C8B-B14F-4D97-AF65-F5344CB8AC3E}">
        <p14:creationId xmlns:p14="http://schemas.microsoft.com/office/powerpoint/2010/main" val="18735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92663DE-B106-48D4-919C-CF60045CFB72}" type="datetime1">
              <a:rPr lang="en-US"/>
              <a:pPr>
                <a:defRPr/>
              </a:pPr>
              <a:t>10/11/2022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23AD752-1380-4BF9-B51E-4A8146A23657}" type="slidenum">
              <a:rPr lang="en-US" altLang="en-US"/>
              <a:pPr/>
              <a:t>‹#›</a:t>
            </a:fld>
            <a:endParaRPr lang="en-US" altLang="en-US"/>
          </a:p>
        </p:txBody>
      </p:sp>
    </p:spTree>
    <p:extLst>
      <p:ext uri="{BB962C8B-B14F-4D97-AF65-F5344CB8AC3E}">
        <p14:creationId xmlns:p14="http://schemas.microsoft.com/office/powerpoint/2010/main" val="1999914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600200"/>
            <a:ext cx="7772400" cy="4419600"/>
          </a:xfrm>
        </p:spPr>
        <p:txBody>
          <a:bodyPr/>
          <a:lstStyle/>
          <a:p>
            <a:pPr lvl="0"/>
            <a:endParaRPr lang="en-US" noProof="0"/>
          </a:p>
        </p:txBody>
      </p:sp>
    </p:spTree>
    <p:extLst>
      <p:ext uri="{BB962C8B-B14F-4D97-AF65-F5344CB8AC3E}">
        <p14:creationId xmlns:p14="http://schemas.microsoft.com/office/powerpoint/2010/main" val="343209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424456"/>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5" name="Metin Yer Tutucusu 4"/>
          <p:cNvSpPr>
            <a:spLocks noGrp="1"/>
          </p:cNvSpPr>
          <p:nvPr>
            <p:ph type="body" sz="quarter" idx="10" hasCustomPrompt="1"/>
          </p:nvPr>
        </p:nvSpPr>
        <p:spPr>
          <a:xfrm>
            <a:off x="0" y="6373091"/>
            <a:ext cx="9144000" cy="1508105"/>
          </a:xfrm>
        </p:spPr>
        <p:txBody>
          <a:bodyPr/>
          <a:lstStyle>
            <a:lvl1pPr algn="ctr">
              <a:defRPr baseline="0"/>
            </a:lvl1pPr>
            <a:lvl2pPr algn="ctr">
              <a:defRPr/>
            </a:lvl2pPr>
            <a:lvl3pPr algn="ctr">
              <a:defRPr/>
            </a:lvl3pPr>
            <a:lvl4pPr algn="ctr">
              <a:defRPr/>
            </a:lvl4pPr>
            <a:lvl5pPr algn="ctr">
              <a:defRPr/>
            </a:lvl5pPr>
          </a:lstStyle>
          <a:p>
            <a:pPr lvl="0"/>
            <a:r>
              <a:rPr lang="en-US" dirty="0" smtClean="0"/>
              <a:t>PhD </a:t>
            </a:r>
            <a:r>
              <a:rPr lang="en-US" dirty="0" err="1" smtClean="0"/>
              <a:t>Furkan</a:t>
            </a:r>
            <a:r>
              <a:rPr lang="en-US" dirty="0" smtClean="0"/>
              <a:t> </a:t>
            </a:r>
            <a:r>
              <a:rPr lang="en-US" dirty="0" err="1" smtClean="0"/>
              <a:t>Gözükara</a:t>
            </a:r>
            <a:r>
              <a:rPr lang="en-US" dirty="0" smtClean="0"/>
              <a:t>, </a:t>
            </a:r>
            <a:r>
              <a:rPr lang="en-US" dirty="0" err="1" smtClean="0"/>
              <a:t>Toros</a:t>
            </a:r>
            <a:r>
              <a:rPr lang="en-US" dirty="0" smtClean="0"/>
              <a:t> University</a:t>
            </a:r>
            <a:endParaRPr lang="tr-TR" dirty="0" smtClean="0"/>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Tree>
    <p:extLst>
      <p:ext uri="{BB962C8B-B14F-4D97-AF65-F5344CB8AC3E}">
        <p14:creationId xmlns:p14="http://schemas.microsoft.com/office/powerpoint/2010/main" val="24118675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B2D432D-FEA2-4652-A76A-21DCB167E41C}" type="datetime1">
              <a:rPr lang="en-US"/>
              <a:pPr>
                <a:defRPr/>
              </a:pPr>
              <a:t>10/11/2022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CAE621D-CE3D-4004-AD56-85E9E6CD4314}" type="slidenum">
              <a:rPr lang="en-US" altLang="en-US"/>
              <a:pPr/>
              <a:t>‹#›</a:t>
            </a:fld>
            <a:endParaRPr lang="en-US" altLang="en-US"/>
          </a:p>
        </p:txBody>
      </p:sp>
    </p:spTree>
    <p:extLst>
      <p:ext uri="{BB962C8B-B14F-4D97-AF65-F5344CB8AC3E}">
        <p14:creationId xmlns:p14="http://schemas.microsoft.com/office/powerpoint/2010/main" val="273954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9677B8D-B285-40A4-8AEC-8E0D1A8C0A89}" type="datetime1">
              <a:rPr lang="en-US"/>
              <a:pPr>
                <a:defRPr/>
              </a:pPr>
              <a:t>10/11/2022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B7BE7C6-3E1C-4E90-A767-10E2F679979D}" type="slidenum">
              <a:rPr lang="en-US" altLang="en-US"/>
              <a:pPr/>
              <a:t>‹#›</a:t>
            </a:fld>
            <a:endParaRPr lang="en-US" altLang="en-US"/>
          </a:p>
        </p:txBody>
      </p:sp>
    </p:spTree>
    <p:extLst>
      <p:ext uri="{BB962C8B-B14F-4D97-AF65-F5344CB8AC3E}">
        <p14:creationId xmlns:p14="http://schemas.microsoft.com/office/powerpoint/2010/main" val="3113217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90BCB3C3-8CCE-4A0A-AAAC-E197020D9803}" type="datetime1">
              <a:rPr lang="en-US"/>
              <a:pPr>
                <a:defRPr/>
              </a:pPr>
              <a:t>10/11/2022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E4A5AEA-28A4-423A-A57B-22DDF6AA0242}" type="slidenum">
              <a:rPr lang="en-US" altLang="en-US"/>
              <a:pPr/>
              <a:t>‹#›</a:t>
            </a:fld>
            <a:endParaRPr lang="en-US" altLang="en-US"/>
          </a:p>
        </p:txBody>
      </p:sp>
    </p:spTree>
    <p:extLst>
      <p:ext uri="{BB962C8B-B14F-4D97-AF65-F5344CB8AC3E}">
        <p14:creationId xmlns:p14="http://schemas.microsoft.com/office/powerpoint/2010/main" val="377166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AACBCFC-F9F7-430A-9A7A-1D88207CFB55}" type="datetime1">
              <a:rPr lang="en-US"/>
              <a:pPr>
                <a:defRPr/>
              </a:pPr>
              <a:t>10/11/2022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98DC1C92-D7DB-445D-B840-53F9EE77E614}" type="slidenum">
              <a:rPr lang="en-US" altLang="en-US"/>
              <a:pPr/>
              <a:t>‹#›</a:t>
            </a:fld>
            <a:endParaRPr lang="en-US" altLang="en-US"/>
          </a:p>
        </p:txBody>
      </p:sp>
    </p:spTree>
    <p:extLst>
      <p:ext uri="{BB962C8B-B14F-4D97-AF65-F5344CB8AC3E}">
        <p14:creationId xmlns:p14="http://schemas.microsoft.com/office/powerpoint/2010/main" val="65888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EB74148-85C3-43DD-8BA0-F298679C82D6}" type="datetime1">
              <a:rPr lang="en-US"/>
              <a:pPr>
                <a:defRPr/>
              </a:pPr>
              <a:t>10/11/2022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21070B51-BF77-4C74-9ABD-6BA503737D08}" type="slidenum">
              <a:rPr lang="en-US" altLang="en-US"/>
              <a:pPr/>
              <a:t>‹#›</a:t>
            </a:fld>
            <a:endParaRPr lang="en-US" altLang="en-US"/>
          </a:p>
        </p:txBody>
      </p:sp>
    </p:spTree>
    <p:extLst>
      <p:ext uri="{BB962C8B-B14F-4D97-AF65-F5344CB8AC3E}">
        <p14:creationId xmlns:p14="http://schemas.microsoft.com/office/powerpoint/2010/main" val="3678913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BBE476A-6F66-4218-84FE-F78ACD61A387}" type="datetime1">
              <a:rPr lang="en-US"/>
              <a:pPr>
                <a:defRPr/>
              </a:pPr>
              <a:t>10/11/2022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5F504604-EC33-4EF4-9F6B-3B6D4AC00EF6}" type="slidenum">
              <a:rPr lang="en-US" altLang="en-US"/>
              <a:pPr/>
              <a:t>‹#›</a:t>
            </a:fld>
            <a:endParaRPr lang="en-US" altLang="en-US"/>
          </a:p>
        </p:txBody>
      </p:sp>
    </p:spTree>
    <p:extLst>
      <p:ext uri="{BB962C8B-B14F-4D97-AF65-F5344CB8AC3E}">
        <p14:creationId xmlns:p14="http://schemas.microsoft.com/office/powerpoint/2010/main" val="71976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D3B6009-51BC-4406-8311-5824683F5664}" type="datetime1">
              <a:rPr lang="en-US"/>
              <a:pPr>
                <a:defRPr/>
              </a:pPr>
              <a:t>10/11/2022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E80B357-155C-42AF-A1FB-C3704F8BA910}" type="slidenum">
              <a:rPr lang="en-US" altLang="en-US"/>
              <a:pPr/>
              <a:t>‹#›</a:t>
            </a:fld>
            <a:endParaRPr lang="en-US" altLang="en-US"/>
          </a:p>
        </p:txBody>
      </p:sp>
    </p:spTree>
    <p:extLst>
      <p:ext uri="{BB962C8B-B14F-4D97-AF65-F5344CB8AC3E}">
        <p14:creationId xmlns:p14="http://schemas.microsoft.com/office/powerpoint/2010/main" val="33817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07BD588-3465-4797-ABDE-28CA151C7234}" type="datetime1">
              <a:rPr lang="en-US"/>
              <a:pPr>
                <a:defRPr/>
              </a:pPr>
              <a:t>10/11/2022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ADB21DD5-4EC6-4D20-B315-E62695B3609E}" type="slidenum">
              <a:rPr lang="en-US" altLang="en-US"/>
              <a:pPr/>
              <a:t>‹#›</a:t>
            </a:fld>
            <a:endParaRPr lang="en-US" altLang="en-US"/>
          </a:p>
        </p:txBody>
      </p:sp>
    </p:spTree>
    <p:extLst>
      <p:ext uri="{BB962C8B-B14F-4D97-AF65-F5344CB8AC3E}">
        <p14:creationId xmlns:p14="http://schemas.microsoft.com/office/powerpoint/2010/main" val="1212585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cs typeface="Arial" charset="0"/>
              </a:defRPr>
            </a:lvl1pPr>
          </a:lstStyle>
          <a:p>
            <a:pPr>
              <a:defRPr/>
            </a:pPr>
            <a:fld id="{E9589378-9457-4AC9-94ED-29A74A0932B6}" type="datetime1">
              <a:rPr lang="en-US"/>
              <a:pPr>
                <a:defRPr/>
              </a:pPr>
              <a:t>10/11/2022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cs typeface="Arial"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D6C9EE3-EEC5-47C0-B1B5-C612C5F8DC3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hyperlink" Target="https://cs.pomona.edu/~dkauchak/classes/f13/cs451-f13/lectures/"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http://capek.misto.cz/pics/capek_up.jpg" TargetMode="External"/><Relationship Id="rId2" Type="http://schemas.openxmlformats.org/officeDocument/2006/relationships/image" Target="../media/image16.jpeg"/><Relationship Id="rId1" Type="http://schemas.openxmlformats.org/officeDocument/2006/relationships/slideLayout" Target="../slideLayouts/slideLayout2.xml"/><Relationship Id="rId5" Type="http://schemas.openxmlformats.org/officeDocument/2006/relationships/image" Target="http://capek.misto.cz/pics/capek_down.jpg" TargetMode="External"/><Relationship Id="rId4" Type="http://schemas.openxmlformats.org/officeDocument/2006/relationships/image" Target="../media/image1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 Id="rId4" Type="http://schemas.openxmlformats.org/officeDocument/2006/relationships/image" Target="../media/image20.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1.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2.emf"/><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61.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3.xml"/><Relationship Id="rId7" Type="http://schemas.openxmlformats.org/officeDocument/2006/relationships/slideLayout" Target="../slideLayouts/slideLayout6.xml"/><Relationship Id="rId12" Type="http://schemas.openxmlformats.org/officeDocument/2006/relationships/hyperlink" Target="http://en.wikipedia.org/wiki/Automatic_number_plate_recognition" TargetMode="Externa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45.png"/><Relationship Id="rId5" Type="http://schemas.openxmlformats.org/officeDocument/2006/relationships/tags" Target="../tags/tag5.xml"/><Relationship Id="rId10" Type="http://schemas.openxmlformats.org/officeDocument/2006/relationships/hyperlink" Target="http://www.research.att.com/~yann" TargetMode="External"/><Relationship Id="rId4" Type="http://schemas.openxmlformats.org/officeDocument/2006/relationships/tags" Target="../tags/tag4.xml"/><Relationship Id="rId9" Type="http://schemas.openxmlformats.org/officeDocument/2006/relationships/image" Target="../media/image44.gif"/></Relationships>
</file>

<file path=ppt/slides/_rels/slide62.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46.jpe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47.wm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34439"/>
            <a:ext cx="9144000" cy="320040"/>
          </a:xfrm>
          <a:custGeom>
            <a:avLst/>
            <a:gdLst/>
            <a:ahLst/>
            <a:cxnLst/>
            <a:rect l="l" t="t" r="r" b="b"/>
            <a:pathLst>
              <a:path w="9144000" h="320040">
                <a:moveTo>
                  <a:pt x="0" y="320039"/>
                </a:moveTo>
                <a:lnTo>
                  <a:pt x="9144000" y="320039"/>
                </a:lnTo>
                <a:lnTo>
                  <a:pt x="9144000" y="0"/>
                </a:lnTo>
                <a:lnTo>
                  <a:pt x="0" y="0"/>
                </a:lnTo>
                <a:lnTo>
                  <a:pt x="0" y="320039"/>
                </a:lnTo>
                <a:close/>
              </a:path>
            </a:pathLst>
          </a:custGeom>
          <a:solidFill>
            <a:srgbClr val="FFFFFF"/>
          </a:solidFill>
        </p:spPr>
        <p:txBody>
          <a:bodyPr wrap="square" lIns="0" tIns="0" rIns="0" bIns="0" rtlCol="0"/>
          <a:lstStyle/>
          <a:p>
            <a:endParaRPr/>
          </a:p>
        </p:txBody>
      </p:sp>
      <p:sp>
        <p:nvSpPr>
          <p:cNvPr id="4" name="object 4"/>
          <p:cNvSpPr/>
          <p:nvPr/>
        </p:nvSpPr>
        <p:spPr>
          <a:xfrm>
            <a:off x="0" y="2558811"/>
            <a:ext cx="533400" cy="228600"/>
          </a:xfrm>
          <a:custGeom>
            <a:avLst/>
            <a:gdLst/>
            <a:ahLst/>
            <a:cxnLst/>
            <a:rect l="l" t="t" r="r" b="b"/>
            <a:pathLst>
              <a:path w="533400" h="228600">
                <a:moveTo>
                  <a:pt x="0" y="228600"/>
                </a:moveTo>
                <a:lnTo>
                  <a:pt x="533400" y="228600"/>
                </a:lnTo>
                <a:lnTo>
                  <a:pt x="533400" y="0"/>
                </a:lnTo>
                <a:lnTo>
                  <a:pt x="0" y="0"/>
                </a:lnTo>
                <a:lnTo>
                  <a:pt x="0" y="228600"/>
                </a:lnTo>
                <a:close/>
              </a:path>
            </a:pathLst>
          </a:custGeom>
          <a:solidFill>
            <a:srgbClr val="438086"/>
          </a:solidFill>
        </p:spPr>
        <p:txBody>
          <a:bodyPr wrap="square" lIns="0" tIns="0" rIns="0" bIns="0" rtlCol="0"/>
          <a:lstStyle/>
          <a:p>
            <a:endParaRPr/>
          </a:p>
        </p:txBody>
      </p:sp>
      <p:sp>
        <p:nvSpPr>
          <p:cNvPr id="6" name="object 6"/>
          <p:cNvSpPr/>
          <p:nvPr/>
        </p:nvSpPr>
        <p:spPr>
          <a:xfrm>
            <a:off x="590550" y="2558811"/>
            <a:ext cx="8553450" cy="228600"/>
          </a:xfrm>
          <a:custGeom>
            <a:avLst/>
            <a:gdLst/>
            <a:ahLst/>
            <a:cxnLst/>
            <a:rect l="l" t="t" r="r" b="b"/>
            <a:pathLst>
              <a:path w="8553450" h="228600">
                <a:moveTo>
                  <a:pt x="0" y="0"/>
                </a:moveTo>
                <a:lnTo>
                  <a:pt x="8553450" y="0"/>
                </a:lnTo>
                <a:lnTo>
                  <a:pt x="8553450" y="228600"/>
                </a:lnTo>
                <a:lnTo>
                  <a:pt x="0" y="228600"/>
                </a:lnTo>
                <a:lnTo>
                  <a:pt x="0" y="0"/>
                </a:lnTo>
                <a:close/>
              </a:path>
            </a:pathLst>
          </a:custGeom>
          <a:solidFill>
            <a:srgbClr val="53548A"/>
          </a:solidFill>
        </p:spPr>
        <p:txBody>
          <a:bodyPr wrap="square" lIns="0" tIns="0" rIns="0" bIns="0" rtlCol="0"/>
          <a:lstStyle/>
          <a:p>
            <a:endParaRPr/>
          </a:p>
        </p:txBody>
      </p:sp>
      <p:sp>
        <p:nvSpPr>
          <p:cNvPr id="7" name="object 7"/>
          <p:cNvSpPr/>
          <p:nvPr/>
        </p:nvSpPr>
        <p:spPr>
          <a:xfrm>
            <a:off x="722376" y="6227064"/>
            <a:ext cx="8080248" cy="97535"/>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62000" y="6248400"/>
            <a:ext cx="8001000" cy="0"/>
          </a:xfrm>
          <a:custGeom>
            <a:avLst/>
            <a:gdLst/>
            <a:ahLst/>
            <a:cxnLst/>
            <a:rect l="l" t="t" r="r" b="b"/>
            <a:pathLst>
              <a:path w="8001000">
                <a:moveTo>
                  <a:pt x="0" y="0"/>
                </a:moveTo>
                <a:lnTo>
                  <a:pt x="8001000" y="0"/>
                </a:lnTo>
              </a:path>
            </a:pathLst>
          </a:custGeom>
          <a:ln w="19050">
            <a:solidFill>
              <a:srgbClr val="53548A"/>
            </a:solidFill>
          </a:ln>
        </p:spPr>
        <p:txBody>
          <a:bodyPr wrap="square" lIns="0" tIns="0" rIns="0" bIns="0" rtlCol="0"/>
          <a:lstStyle/>
          <a:p>
            <a:endParaRPr/>
          </a:p>
        </p:txBody>
      </p:sp>
      <p:sp>
        <p:nvSpPr>
          <p:cNvPr id="10" name="object 10"/>
          <p:cNvSpPr txBox="1"/>
          <p:nvPr/>
        </p:nvSpPr>
        <p:spPr>
          <a:xfrm>
            <a:off x="-10364" y="3041985"/>
            <a:ext cx="9144000" cy="2752035"/>
          </a:xfrm>
          <a:prstGeom prst="rect">
            <a:avLst/>
          </a:prstGeom>
        </p:spPr>
        <p:txBody>
          <a:bodyPr vert="horz" wrap="square" lIns="0" tIns="12700" rIns="0" bIns="0" rtlCol="0">
            <a:spAutoFit/>
          </a:bodyPr>
          <a:lstStyle/>
          <a:p>
            <a:pPr algn="ctr">
              <a:lnSpc>
                <a:spcPct val="100000"/>
              </a:lnSpc>
              <a:spcBef>
                <a:spcPts val="100"/>
              </a:spcBef>
            </a:pPr>
            <a:r>
              <a:rPr sz="6000" spc="-5" dirty="0">
                <a:solidFill>
                  <a:srgbClr val="FF0000"/>
                </a:solidFill>
                <a:latin typeface="Times New Roman"/>
                <a:cs typeface="Times New Roman"/>
              </a:rPr>
              <a:t>Lecture</a:t>
            </a:r>
            <a:r>
              <a:rPr sz="6000" spc="-45" dirty="0">
                <a:solidFill>
                  <a:srgbClr val="FF0000"/>
                </a:solidFill>
                <a:latin typeface="Times New Roman"/>
                <a:cs typeface="Times New Roman"/>
              </a:rPr>
              <a:t> </a:t>
            </a:r>
            <a:r>
              <a:rPr lang="en-US" sz="6000" dirty="0" smtClean="0">
                <a:solidFill>
                  <a:srgbClr val="FF0000"/>
                </a:solidFill>
                <a:latin typeface="Times New Roman"/>
                <a:cs typeface="Times New Roman"/>
              </a:rPr>
              <a:t>1</a:t>
            </a:r>
            <a:endParaRPr sz="6000" dirty="0">
              <a:latin typeface="Times New Roman"/>
              <a:cs typeface="Times New Roman"/>
            </a:endParaRPr>
          </a:p>
          <a:p>
            <a:pPr algn="ctr">
              <a:lnSpc>
                <a:spcPct val="100000"/>
              </a:lnSpc>
            </a:pPr>
            <a:r>
              <a:rPr lang="en-US" sz="5400" spc="-5" dirty="0" smtClean="0">
                <a:latin typeface="Times New Roman"/>
                <a:cs typeface="Times New Roman"/>
              </a:rPr>
              <a:t>Introduction</a:t>
            </a:r>
          </a:p>
          <a:p>
            <a:pPr algn="ctr">
              <a:lnSpc>
                <a:spcPct val="100000"/>
              </a:lnSpc>
            </a:pPr>
            <a:r>
              <a:rPr lang="en-US" sz="3200" i="1" spc="-45" dirty="0">
                <a:solidFill>
                  <a:srgbClr val="808080"/>
                </a:solidFill>
                <a:latin typeface="Times New Roman"/>
                <a:cs typeface="Times New Roman"/>
              </a:rPr>
              <a:t>Composed from Asst. Prof. Dr. </a:t>
            </a:r>
            <a:r>
              <a:rPr lang="en-US" sz="3200" i="1" spc="-45" dirty="0" err="1">
                <a:solidFill>
                  <a:srgbClr val="808080"/>
                </a:solidFill>
                <a:latin typeface="Times New Roman"/>
                <a:cs typeface="Times New Roman"/>
              </a:rPr>
              <a:t>Senem</a:t>
            </a:r>
            <a:r>
              <a:rPr lang="en-US" sz="3200" i="1" spc="-45" dirty="0">
                <a:solidFill>
                  <a:srgbClr val="808080"/>
                </a:solidFill>
                <a:latin typeface="Times New Roman"/>
                <a:cs typeface="Times New Roman"/>
              </a:rPr>
              <a:t> </a:t>
            </a:r>
            <a:r>
              <a:rPr lang="en-US" sz="3200" i="1" spc="-45" dirty="0" err="1">
                <a:solidFill>
                  <a:srgbClr val="808080"/>
                </a:solidFill>
                <a:latin typeface="Times New Roman"/>
                <a:cs typeface="Times New Roman"/>
              </a:rPr>
              <a:t>Kumova</a:t>
            </a:r>
            <a:r>
              <a:rPr lang="en-US" sz="3200" i="1" spc="-45" dirty="0">
                <a:solidFill>
                  <a:srgbClr val="808080"/>
                </a:solidFill>
                <a:latin typeface="Times New Roman"/>
                <a:cs typeface="Times New Roman"/>
              </a:rPr>
              <a:t> </a:t>
            </a:r>
            <a:r>
              <a:rPr lang="en-US" sz="3200" i="1" spc="-45" dirty="0" err="1">
                <a:solidFill>
                  <a:srgbClr val="808080"/>
                </a:solidFill>
                <a:latin typeface="Times New Roman"/>
                <a:cs typeface="Times New Roman"/>
              </a:rPr>
              <a:t>Metin’s</a:t>
            </a:r>
            <a:r>
              <a:rPr lang="en-US" sz="3200" i="1" spc="-45" dirty="0">
                <a:solidFill>
                  <a:srgbClr val="808080"/>
                </a:solidFill>
                <a:latin typeface="Times New Roman"/>
                <a:cs typeface="Times New Roman"/>
              </a:rPr>
              <a:t> Resources</a:t>
            </a:r>
          </a:p>
        </p:txBody>
      </p:sp>
      <p:sp>
        <p:nvSpPr>
          <p:cNvPr id="13" name="object 9"/>
          <p:cNvSpPr txBox="1">
            <a:spLocks/>
          </p:cNvSpPr>
          <p:nvPr/>
        </p:nvSpPr>
        <p:spPr bwMode="auto">
          <a:xfrm>
            <a:off x="-5182" y="92332"/>
            <a:ext cx="9144000" cy="333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13335" rIns="0" bIns="0" numCol="1" rtlCol="0" anchor="ctr" anchorCtr="0" compatLnSpc="1">
            <a:prstTxWarp prst="textNoShape">
              <a:avLst/>
            </a:prstTxWarp>
            <a:spAutoFit/>
          </a:bodyPr>
          <a:lstStyle>
            <a:lvl1pPr algn="ctr" rtl="0" eaLnBrk="0" fontAlgn="base" hangingPunct="0">
              <a:spcBef>
                <a:spcPct val="0"/>
              </a:spcBef>
              <a:spcAft>
                <a:spcPct val="0"/>
              </a:spcAft>
              <a:defRPr sz="3200" b="0" i="0" kern="1200">
                <a:solidFill>
                  <a:srgbClr val="424456"/>
                </a:solidFill>
                <a:latin typeface="Times New Roman"/>
                <a:ea typeface="+mj-ea"/>
                <a:cs typeface="Times New Roman"/>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12700">
              <a:spcBef>
                <a:spcPts val="105"/>
              </a:spcBef>
            </a:pPr>
            <a:r>
              <a:rPr lang="en-US" sz="4400" spc="-265" dirty="0" smtClean="0">
                <a:solidFill>
                  <a:srgbClr val="000000"/>
                </a:solidFill>
                <a:latin typeface="Arial"/>
                <a:cs typeface="Arial"/>
              </a:rPr>
              <a:t>CSE419 – Artificial Intelligence and Machine Learning 2022</a:t>
            </a:r>
            <a:r>
              <a:rPr lang="en-US" sz="4800" spc="-265" dirty="0" smtClean="0">
                <a:solidFill>
                  <a:srgbClr val="000000"/>
                </a:solidFill>
                <a:latin typeface="Arial"/>
                <a:cs typeface="Arial"/>
              </a:rPr>
              <a:t/>
            </a:r>
            <a:br>
              <a:rPr lang="en-US" sz="4800" spc="-265" dirty="0" smtClean="0">
                <a:solidFill>
                  <a:srgbClr val="000000"/>
                </a:solidFill>
                <a:latin typeface="Arial"/>
                <a:cs typeface="Arial"/>
              </a:rPr>
            </a:br>
            <a:r>
              <a:rPr lang="en-US" sz="3600" spc="-265" dirty="0" smtClean="0">
                <a:solidFill>
                  <a:srgbClr val="000000"/>
                </a:solidFill>
                <a:latin typeface="Courier New" panose="02070309020205020404" pitchFamily="49" charset="0"/>
                <a:cs typeface="Courier New" panose="02070309020205020404" pitchFamily="49" charset="0"/>
              </a:rPr>
              <a:t>PhD Furkan Gözükara, </a:t>
            </a:r>
            <a:r>
              <a:rPr lang="en-US" sz="3600" spc="-265" dirty="0" err="1" smtClean="0">
                <a:solidFill>
                  <a:srgbClr val="000000"/>
                </a:solidFill>
                <a:latin typeface="Courier New" panose="02070309020205020404" pitchFamily="49" charset="0"/>
                <a:cs typeface="Courier New" panose="02070309020205020404" pitchFamily="49" charset="0"/>
              </a:rPr>
              <a:t>Toros</a:t>
            </a:r>
            <a:r>
              <a:rPr lang="en-US" sz="3600" spc="-265" dirty="0" smtClean="0">
                <a:solidFill>
                  <a:srgbClr val="000000"/>
                </a:solidFill>
                <a:latin typeface="Courier New" panose="02070309020205020404" pitchFamily="49" charset="0"/>
                <a:cs typeface="Courier New" panose="02070309020205020404" pitchFamily="49" charset="0"/>
              </a:rPr>
              <a:t> University</a:t>
            </a:r>
            <a:br>
              <a:rPr lang="en-US" sz="3600" spc="-265" dirty="0" smtClean="0">
                <a:solidFill>
                  <a:srgbClr val="000000"/>
                </a:solidFill>
                <a:latin typeface="Courier New" panose="02070309020205020404" pitchFamily="49" charset="0"/>
                <a:cs typeface="Courier New" panose="02070309020205020404" pitchFamily="49" charset="0"/>
              </a:rPr>
            </a:br>
            <a:r>
              <a:rPr lang="en-US" sz="2400" i="1" u="sng" spc="-265" dirty="0">
                <a:solidFill>
                  <a:srgbClr val="0070C0"/>
                </a:solidFill>
                <a:latin typeface="Calibri" panose="020F0502020204030204" pitchFamily="34" charset="0"/>
                <a:cs typeface="Calibri" panose="020F0502020204030204" pitchFamily="34" charset="0"/>
              </a:rPr>
              <a:t>https</a:t>
            </a:r>
            <a:r>
              <a:rPr lang="en-US" sz="2400" i="1" u="sng" spc="-265">
                <a:solidFill>
                  <a:srgbClr val="0070C0"/>
                </a:solidFill>
                <a:latin typeface="Calibri" panose="020F0502020204030204" pitchFamily="34" charset="0"/>
                <a:cs typeface="Calibri" panose="020F0502020204030204" pitchFamily="34" charset="0"/>
              </a:rPr>
              <a:t>://</a:t>
            </a:r>
            <a:r>
              <a:rPr lang="en-US" sz="2400" i="1" u="sng" spc="-265" smtClean="0">
                <a:solidFill>
                  <a:srgbClr val="0070C0"/>
                </a:solidFill>
                <a:latin typeface="Calibri" panose="020F0502020204030204" pitchFamily="34" charset="0"/>
                <a:cs typeface="Calibri" panose="020F0502020204030204" pitchFamily="34" charset="0"/>
              </a:rPr>
              <a:t>github.com/FurkanGozukara/CSE419-Artificial-Intelligence-and-Machine-Learning-2022</a:t>
            </a: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r>
              <a:rPr lang="en-US" sz="2800" u="sng" spc="-265" dirty="0" smtClean="0">
                <a:solidFill>
                  <a:srgbClr val="0070C0"/>
                </a:solidFill>
                <a:latin typeface="Sitka Small" panose="02000505000000020004" pitchFamily="2" charset="0"/>
                <a:cs typeface="Courier New" panose="02070309020205020404" pitchFamily="49" charset="0"/>
              </a:rPr>
              <a:t/>
            </a:r>
            <a:br>
              <a:rPr lang="en-US" sz="2800" u="sng" spc="-265" dirty="0" smtClean="0">
                <a:solidFill>
                  <a:srgbClr val="0070C0"/>
                </a:solidFill>
                <a:latin typeface="Sitka Small" panose="02000505000000020004" pitchFamily="2" charset="0"/>
                <a:cs typeface="Courier New" panose="02070309020205020404" pitchFamily="49" charset="0"/>
              </a:rPr>
            </a:br>
            <a:endParaRPr lang="en-US" sz="4000" u="sng" dirty="0">
              <a:solidFill>
                <a:srgbClr val="0070C0"/>
              </a:solidFill>
              <a:latin typeface="Sitka Small" panose="02000505000000020004" pitchFamily="2" charset="0"/>
              <a:cs typeface="Courier New" panose="02070309020205020404" pitchFamily="49" charset="0"/>
            </a:endParaRPr>
          </a:p>
        </p:txBody>
      </p:sp>
      <p:sp>
        <p:nvSpPr>
          <p:cNvPr id="9" name="Metin kutusu 8"/>
          <p:cNvSpPr txBox="1"/>
          <p:nvPr/>
        </p:nvSpPr>
        <p:spPr>
          <a:xfrm>
            <a:off x="266700" y="6358074"/>
            <a:ext cx="8686800" cy="400110"/>
          </a:xfrm>
          <a:prstGeom prst="rect">
            <a:avLst/>
          </a:prstGeom>
          <a:noFill/>
        </p:spPr>
        <p:txBody>
          <a:bodyPr wrap="square" rtlCol="0">
            <a:spAutoFit/>
          </a:bodyPr>
          <a:lstStyle/>
          <a:p>
            <a:r>
              <a:rPr lang="en-US" sz="2000" spc="-265" dirty="0">
                <a:solidFill>
                  <a:srgbClr val="000000"/>
                </a:solidFill>
                <a:latin typeface="Courier New" panose="02070309020205020404" pitchFamily="49" charset="0"/>
                <a:ea typeface="+mj-ea"/>
                <a:cs typeface="Courier New" panose="02070309020205020404" pitchFamily="49" charset="0"/>
              </a:rPr>
              <a:t>Source: </a:t>
            </a:r>
            <a:r>
              <a:rPr lang="en-US" sz="2000" spc="-265" dirty="0">
                <a:solidFill>
                  <a:srgbClr val="000000"/>
                </a:solidFill>
                <a:latin typeface="Courier New" panose="02070309020205020404" pitchFamily="49" charset="0"/>
                <a:ea typeface="+mj-ea"/>
                <a:cs typeface="Courier New" panose="02070309020205020404" pitchFamily="49" charset="0"/>
                <a:hlinkClick r:id="rId4"/>
              </a:rPr>
              <a:t>https://cs.pomona.edu/~dkauchak/classes/f13/cs451-f13/lectures/</a:t>
            </a:r>
            <a:endParaRPr lang="tr-TR" sz="2000" spc="-265" dirty="0">
              <a:solidFill>
                <a:srgbClr val="000000"/>
              </a:solidFill>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2165626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What would a computer need to pass the Turing test?</a:t>
            </a:r>
          </a:p>
        </p:txBody>
      </p:sp>
      <p:sp>
        <p:nvSpPr>
          <p:cNvPr id="17411" name="Rectangle 3"/>
          <p:cNvSpPr>
            <a:spLocks noGrp="1" noChangeArrowheads="1"/>
          </p:cNvSpPr>
          <p:nvPr>
            <p:ph idx="1"/>
          </p:nvPr>
        </p:nvSpPr>
        <p:spPr/>
        <p:txBody>
          <a:bodyPr/>
          <a:lstStyle/>
          <a:p>
            <a:pPr eaLnBrk="1" hangingPunct="1"/>
            <a:endParaRPr lang="en-US" altLang="en-US" sz="2400" noProof="0" dirty="0" smtClean="0"/>
          </a:p>
          <a:p>
            <a:pPr eaLnBrk="1" hangingPunct="1"/>
            <a:r>
              <a:rPr lang="en-US" altLang="en-US" sz="2400" b="1" noProof="0" dirty="0" smtClean="0"/>
              <a:t>Natural language processing</a:t>
            </a:r>
            <a:r>
              <a:rPr lang="en-US" altLang="en-US" sz="2400" noProof="0" dirty="0" smtClean="0"/>
              <a:t>: to communicate with examiner.</a:t>
            </a:r>
          </a:p>
          <a:p>
            <a:pPr eaLnBrk="1" hangingPunct="1">
              <a:buFontTx/>
              <a:buNone/>
            </a:pPr>
            <a:r>
              <a:rPr lang="en-US" altLang="en-US" sz="1200" noProof="0" dirty="0" smtClean="0"/>
              <a:t>  </a:t>
            </a:r>
          </a:p>
          <a:p>
            <a:pPr eaLnBrk="1" hangingPunct="1"/>
            <a:r>
              <a:rPr lang="en-US" altLang="en-US" sz="2400" b="1" noProof="0" dirty="0" smtClean="0"/>
              <a:t>Knowledge representation</a:t>
            </a:r>
            <a:r>
              <a:rPr lang="en-US" altLang="en-US" sz="2400" noProof="0" dirty="0" smtClean="0"/>
              <a:t>: to store and retrieve information provided before or during interrogation.</a:t>
            </a:r>
          </a:p>
          <a:p>
            <a:pPr eaLnBrk="1" hangingPunct="1">
              <a:buFontTx/>
              <a:buNone/>
            </a:pPr>
            <a:r>
              <a:rPr lang="en-US" altLang="en-US" sz="1200" noProof="0" dirty="0" smtClean="0"/>
              <a:t> </a:t>
            </a:r>
            <a:endParaRPr lang="en-US" altLang="en-US" sz="2400" noProof="0" dirty="0" smtClean="0"/>
          </a:p>
          <a:p>
            <a:pPr eaLnBrk="1" hangingPunct="1"/>
            <a:r>
              <a:rPr lang="en-US" altLang="en-US" sz="2400" b="1" noProof="0" dirty="0" smtClean="0"/>
              <a:t>Automated reasoning: </a:t>
            </a:r>
            <a:r>
              <a:rPr lang="en-US" altLang="en-US" sz="2400" noProof="0" dirty="0" smtClean="0"/>
              <a:t>to use the stored information to answer questions and to draw new conclusions.</a:t>
            </a:r>
          </a:p>
          <a:p>
            <a:pPr eaLnBrk="1" hangingPunct="1">
              <a:buFontTx/>
              <a:buNone/>
            </a:pPr>
            <a:r>
              <a:rPr lang="en-US" altLang="en-US" sz="1200" noProof="0" dirty="0" smtClean="0"/>
              <a:t> </a:t>
            </a:r>
          </a:p>
          <a:p>
            <a:pPr eaLnBrk="1" hangingPunct="1"/>
            <a:r>
              <a:rPr lang="en-US" altLang="en-US" sz="2400" b="1" noProof="0" dirty="0" smtClean="0"/>
              <a:t>Machine learning</a:t>
            </a:r>
            <a:r>
              <a:rPr lang="en-US" altLang="en-US" sz="2400" noProof="0" dirty="0" smtClean="0"/>
              <a:t>: to adapt to new circumstances and to detect and extrapolate patterns.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A764049-4279-4967-AB05-6970CFEF1987}" type="slidenum">
              <a:rPr lang="en-US" altLang="en-US">
                <a:solidFill>
                  <a:srgbClr val="898989"/>
                </a:solidFill>
              </a:rPr>
              <a:pPr eaLnBrk="1" hangingPunct="1"/>
              <a:t>10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68313" y="333375"/>
            <a:ext cx="8229600" cy="809625"/>
          </a:xfrm>
        </p:spPr>
        <p:txBody>
          <a:bodyPr/>
          <a:lstStyle/>
          <a:p>
            <a:pPr eaLnBrk="1" hangingPunct="1"/>
            <a:r>
              <a:rPr lang="en-US" altLang="en-US" sz="4000" noProof="0" dirty="0" smtClean="0">
                <a:solidFill>
                  <a:schemeClr val="accent1"/>
                </a:solidFill>
                <a:latin typeface="Tahoma" panose="020B0604030504040204" pitchFamily="34" charset="0"/>
              </a:rPr>
              <a:t>Acting Humanly: The Full Turing Test</a:t>
            </a:r>
          </a:p>
        </p:txBody>
      </p:sp>
      <p:pic>
        <p:nvPicPr>
          <p:cNvPr id="18435" name="Picture 4" descr="D:\downloads\turing.gif"/>
          <p:cNvPicPr>
            <a:picLocks noChangeAspect="1" noChangeArrowheads="1"/>
          </p:cNvPicPr>
          <p:nvPr/>
        </p:nvPicPr>
        <p:blipFill>
          <a:blip r:embed="rId3">
            <a:lum contrast="42000"/>
            <a:extLst>
              <a:ext uri="{28A0092B-C50C-407E-A947-70E740481C1C}">
                <a14:useLocalDpi xmlns:a14="http://schemas.microsoft.com/office/drawing/2010/main" val="0"/>
              </a:ext>
            </a:extLst>
          </a:blip>
          <a:srcRect l="30827" t="38470" r="8018" b="23099"/>
          <a:stretch>
            <a:fillRect/>
          </a:stretch>
        </p:blipFill>
        <p:spPr bwMode="auto">
          <a:xfrm>
            <a:off x="2124075" y="1341438"/>
            <a:ext cx="4897438" cy="277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5"/>
          <p:cNvSpPr>
            <a:spLocks noChangeArrowheads="1"/>
          </p:cNvSpPr>
          <p:nvPr/>
        </p:nvSpPr>
        <p:spPr bwMode="auto">
          <a:xfrm>
            <a:off x="395288" y="1125538"/>
            <a:ext cx="8178800" cy="5327650"/>
          </a:xfrm>
          <a:prstGeom prst="rect">
            <a:avLst/>
          </a:prstGeom>
          <a:noFill/>
          <a:ln w="9525">
            <a:noFill/>
            <a:miter lim="800000"/>
            <a:headEnd/>
            <a:tailEnd/>
          </a:ln>
        </p:spPr>
        <p:txBody>
          <a:bodyPr/>
          <a:lstStyle/>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105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endParaRPr kumimoji="1" lang="tr-TR" sz="2400" u="sng" dirty="0">
              <a:latin typeface="Tahoma" pitchFamily="34" charset="0"/>
              <a:cs typeface="+mn-cs"/>
            </a:endParaRPr>
          </a:p>
          <a:p>
            <a:pPr marL="342900" indent="-342900" fontAlgn="auto">
              <a:spcBef>
                <a:spcPct val="20000"/>
              </a:spcBef>
              <a:spcAft>
                <a:spcPts val="0"/>
              </a:spcAft>
              <a:buClr>
                <a:schemeClr val="tx1"/>
              </a:buClr>
              <a:defRPr/>
            </a:pPr>
            <a:r>
              <a:rPr kumimoji="1" lang="en-US" sz="2400" b="1" u="sng" dirty="0">
                <a:latin typeface="Tahoma" pitchFamily="34" charset="0"/>
                <a:cs typeface="+mn-cs"/>
              </a:rPr>
              <a:t>Problem</a:t>
            </a:r>
            <a:r>
              <a:rPr kumimoji="1" lang="tr-TR" sz="2400" b="1" u="sng" dirty="0">
                <a:latin typeface="Tahoma" pitchFamily="34" charset="0"/>
                <a:cs typeface="+mn-cs"/>
              </a:rPr>
              <a:t>s</a:t>
            </a:r>
            <a:r>
              <a:rPr kumimoji="1" lang="en-US" sz="2400" b="1" u="sng" dirty="0">
                <a:latin typeface="Tahoma" pitchFamily="34" charset="0"/>
                <a:cs typeface="+mn-cs"/>
              </a:rPr>
              <a:t>:</a:t>
            </a:r>
            <a:r>
              <a:rPr kumimoji="1" lang="en-US" sz="2000" b="1" dirty="0">
                <a:latin typeface="Tahoma" pitchFamily="34" charset="0"/>
                <a:cs typeface="+mn-cs"/>
              </a:rPr>
              <a:t> </a:t>
            </a:r>
            <a:endParaRPr kumimoji="1" lang="tr-TR" sz="2000" b="1" dirty="0">
              <a:latin typeface="Tahoma" pitchFamily="34" charset="0"/>
              <a:cs typeface="+mn-cs"/>
            </a:endParaRPr>
          </a:p>
          <a:p>
            <a:pPr marL="342900" indent="-342900" fontAlgn="auto">
              <a:spcBef>
                <a:spcPct val="20000"/>
              </a:spcBef>
              <a:spcAft>
                <a:spcPts val="0"/>
              </a:spcAft>
              <a:buClr>
                <a:schemeClr val="tx1"/>
              </a:buClr>
              <a:defRPr/>
            </a:pPr>
            <a:r>
              <a:rPr kumimoji="1" lang="tr-TR" sz="2000" dirty="0">
                <a:latin typeface="Tahoma" pitchFamily="34" charset="0"/>
                <a:cs typeface="+mn-cs"/>
              </a:rPr>
              <a:t>	</a:t>
            </a:r>
            <a:r>
              <a:rPr kumimoji="1" lang="en-US" sz="2000" dirty="0">
                <a:latin typeface="Tahoma" pitchFamily="34" charset="0"/>
                <a:cs typeface="+mn-cs"/>
              </a:rPr>
              <a:t>1) </a:t>
            </a:r>
            <a:r>
              <a:rPr kumimoji="1" lang="en-US" sz="2000" dirty="0" smtClean="0">
                <a:latin typeface="Tahoma" pitchFamily="34" charset="0"/>
                <a:cs typeface="+mn-cs"/>
              </a:rPr>
              <a:t>Turing test is not reproducible, constructive, and amenable to mathematic analysis.   </a:t>
            </a:r>
          </a:p>
          <a:p>
            <a:pPr marL="342900" indent="-342900" fontAlgn="auto">
              <a:spcBef>
                <a:spcPct val="20000"/>
              </a:spcBef>
              <a:spcAft>
                <a:spcPts val="0"/>
              </a:spcAft>
              <a:buClr>
                <a:schemeClr val="tx1"/>
              </a:buClr>
              <a:defRPr/>
            </a:pPr>
            <a:r>
              <a:rPr kumimoji="1" lang="en-US" sz="2000" dirty="0" smtClean="0">
                <a:latin typeface="Tahoma" pitchFamily="34" charset="0"/>
                <a:cs typeface="+mn-cs"/>
              </a:rPr>
              <a:t>	2) What about physical interaction with interrogator and environment?</a:t>
            </a:r>
            <a:endParaRPr kumimoji="1" lang="en-US" sz="2400" dirty="0" smtClean="0">
              <a:latin typeface="Tahoma" pitchFamily="34" charset="0"/>
              <a:cs typeface="+mn-cs"/>
            </a:endParaRPr>
          </a:p>
          <a:p>
            <a:pPr marL="342900" indent="-342900" fontAlgn="auto">
              <a:spcBef>
                <a:spcPct val="20000"/>
              </a:spcBef>
              <a:spcAft>
                <a:spcPts val="0"/>
              </a:spcAft>
              <a:buClr>
                <a:schemeClr val="tx1"/>
              </a:buClr>
              <a:buFontTx/>
              <a:buChar char="•"/>
              <a:defRPr/>
            </a:pPr>
            <a:endParaRPr kumimoji="1" lang="en-US" sz="2400" dirty="0" smtClean="0">
              <a:latin typeface="Tahoma" pitchFamily="34" charset="0"/>
              <a:cs typeface="+mn-cs"/>
            </a:endParaRPr>
          </a:p>
          <a:p>
            <a:pPr marL="342900" indent="-342900" fontAlgn="auto">
              <a:spcBef>
                <a:spcPct val="20000"/>
              </a:spcBef>
              <a:spcAft>
                <a:spcPts val="0"/>
              </a:spcAft>
              <a:buClr>
                <a:schemeClr val="tx1"/>
              </a:buClr>
              <a:buFontTx/>
              <a:buChar char="•"/>
              <a:defRPr/>
            </a:pPr>
            <a:r>
              <a:rPr kumimoji="1" lang="en-US" sz="2400" b="1" dirty="0" smtClean="0">
                <a:latin typeface="Tahoma" pitchFamily="34" charset="0"/>
                <a:cs typeface="+mn-cs"/>
              </a:rPr>
              <a:t>Total (Full) Turing Test</a:t>
            </a:r>
            <a:r>
              <a:rPr kumimoji="1" lang="en-US" sz="2400" dirty="0" smtClean="0">
                <a:latin typeface="Tahoma" pitchFamily="34" charset="0"/>
                <a:cs typeface="+mn-cs"/>
              </a:rPr>
              <a:t>:</a:t>
            </a:r>
            <a:r>
              <a:rPr kumimoji="1" lang="en-US" sz="2000" dirty="0" smtClean="0">
                <a:latin typeface="Tahoma" pitchFamily="34" charset="0"/>
                <a:cs typeface="+mn-cs"/>
              </a:rPr>
              <a:t> Requires physical interaction and needs perception and actuation. </a:t>
            </a:r>
          </a:p>
          <a:p>
            <a:pPr marL="342900" indent="-342900" fontAlgn="auto">
              <a:spcBef>
                <a:spcPct val="20000"/>
              </a:spcBef>
              <a:spcAft>
                <a:spcPts val="0"/>
              </a:spcAft>
              <a:buClr>
                <a:schemeClr val="tx1"/>
              </a:buClr>
              <a:buFontTx/>
              <a:buChar char="•"/>
              <a:defRPr/>
            </a:pPr>
            <a:endParaRPr kumimoji="1" lang="en-US" dirty="0">
              <a:latin typeface="Tahoma" pitchFamily="34" charset="0"/>
              <a:cs typeface="+mn-cs"/>
            </a:endParaRP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7F1B0C-BDFD-4C1F-B339-C99F16E231A5}" type="slidenum">
              <a:rPr lang="en-US" altLang="en-US">
                <a:solidFill>
                  <a:srgbClr val="898989"/>
                </a:solidFill>
              </a:rPr>
              <a:pPr eaLnBrk="1" hangingPunct="1"/>
              <a:t>11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Acting Humanly: The Full Turing Test</a:t>
            </a:r>
          </a:p>
        </p:txBody>
      </p:sp>
      <p:pic>
        <p:nvPicPr>
          <p:cNvPr id="1028" name="Picture 7" descr="turing"/>
          <p:cNvPicPr>
            <a:picLocks noGrp="1" noChangeAspect="1" noChangeArrowheads="1"/>
          </p:cNvPicPr>
          <p:nvPr>
            <p:ph sz="half" idx="1"/>
          </p:nvPr>
        </p:nvPicPr>
        <p:blipFill>
          <a:blip r:embed="rId3">
            <a:lum contrast="42000"/>
            <a:extLst>
              <a:ext uri="{28A0092B-C50C-407E-A947-70E740481C1C}">
                <a14:useLocalDpi xmlns:a14="http://schemas.microsoft.com/office/drawing/2010/main" val="0"/>
              </a:ext>
            </a:extLst>
          </a:blip>
          <a:srcRect l="30827" t="38470" r="8018" b="23099"/>
          <a:stretch>
            <a:fillRect/>
          </a:stretch>
        </p:blipFill>
        <p:spPr>
          <a:xfrm>
            <a:off x="4625975" y="1628775"/>
            <a:ext cx="4518025" cy="1804988"/>
          </a:xfrm>
          <a:noFill/>
        </p:spPr>
      </p:pic>
      <p:graphicFrame>
        <p:nvGraphicFramePr>
          <p:cNvPr id="1026" name="Object 2"/>
          <p:cNvGraphicFramePr>
            <a:graphicFrameLocks noGrp="1" noChangeAspect="1"/>
          </p:cNvGraphicFramePr>
          <p:nvPr>
            <p:ph sz="half" idx="2"/>
          </p:nvPr>
        </p:nvGraphicFramePr>
        <p:xfrm>
          <a:off x="3278188" y="4076700"/>
          <a:ext cx="5211762" cy="2032000"/>
        </p:xfrm>
        <a:graphic>
          <a:graphicData uri="http://schemas.openxmlformats.org/presentationml/2006/ole">
            <mc:AlternateContent xmlns:mc="http://schemas.openxmlformats.org/markup-compatibility/2006">
              <mc:Choice xmlns:v="urn:schemas-microsoft-com:vml" Requires="v">
                <p:oleObj spid="_x0000_s1090" name="Image" r:id="rId4" imgW="5244444" imgH="2044444" progId="Photoshop.Image.7">
                  <p:embed/>
                </p:oleObj>
              </mc:Choice>
              <mc:Fallback>
                <p:oleObj name="Image" r:id="rId4" imgW="5244444" imgH="2044444" progId="Photoshop.Image.7">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8188" y="4076700"/>
                        <a:ext cx="5211762"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5"/>
          <p:cNvSpPr txBox="1">
            <a:spLocks noChangeArrowheads="1"/>
          </p:cNvSpPr>
          <p:nvPr/>
        </p:nvSpPr>
        <p:spPr bwMode="auto">
          <a:xfrm>
            <a:off x="1835150" y="5661025"/>
            <a:ext cx="1503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Tahoma" panose="020B0604030504040204" pitchFamily="34" charset="0"/>
              </a:rPr>
              <a:t>Trap door</a:t>
            </a:r>
          </a:p>
        </p:txBody>
      </p:sp>
      <p:sp>
        <p:nvSpPr>
          <p:cNvPr id="1030" name="Line 6"/>
          <p:cNvSpPr>
            <a:spLocks noChangeShapeType="1"/>
          </p:cNvSpPr>
          <p:nvPr/>
        </p:nvSpPr>
        <p:spPr bwMode="auto">
          <a:xfrm flipV="1">
            <a:off x="3492500" y="5021263"/>
            <a:ext cx="2087563" cy="8556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31" name="Rectangle 9"/>
          <p:cNvSpPr>
            <a:spLocks noChangeArrowheads="1"/>
          </p:cNvSpPr>
          <p:nvPr/>
        </p:nvSpPr>
        <p:spPr bwMode="auto">
          <a:xfrm>
            <a:off x="323850" y="1412875"/>
            <a:ext cx="4572000" cy="32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altLang="en-US" sz="2200" dirty="0">
                <a:latin typeface="Calibri" panose="020F0502020204030204" pitchFamily="34" charset="0"/>
              </a:rPr>
              <a:t>Computer needs to possess: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Natural language processing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Knowledge representation </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Automated </a:t>
            </a:r>
            <a:r>
              <a:rPr lang="en-US" altLang="en-US" sz="2200" dirty="0" smtClean="0">
                <a:latin typeface="Calibri" panose="020F0502020204030204" pitchFamily="34" charset="0"/>
              </a:rPr>
              <a:t>reasoning (AR)</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en-US" altLang="en-US" sz="2200" dirty="0">
                <a:latin typeface="Calibri" panose="020F0502020204030204" pitchFamily="34" charset="0"/>
              </a:rPr>
              <a:t>Machine </a:t>
            </a:r>
            <a:r>
              <a:rPr lang="en-US" altLang="en-US" sz="2200" dirty="0" smtClean="0">
                <a:latin typeface="Calibri" panose="020F0502020204030204" pitchFamily="34" charset="0"/>
              </a:rPr>
              <a:t>learning (MR)</a:t>
            </a:r>
            <a:endParaRPr lang="tr-TR" altLang="en-US" sz="2200" dirty="0">
              <a:latin typeface="Calibri" panose="020F0502020204030204" pitchFamily="34" charset="0"/>
            </a:endParaRPr>
          </a:p>
          <a:p>
            <a:pPr lvl="1" eaLnBrk="1" hangingPunct="1">
              <a:spcBef>
                <a:spcPct val="20000"/>
              </a:spcBef>
              <a:buClr>
                <a:schemeClr val="tx1"/>
              </a:buClr>
            </a:pPr>
            <a:r>
              <a:rPr lang="tr-TR" altLang="en-US" sz="2200" dirty="0" err="1">
                <a:latin typeface="Calibri" panose="020F0502020204030204" pitchFamily="34" charset="0"/>
              </a:rPr>
              <a:t>and</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tr-TR" altLang="en-US" sz="2200" dirty="0" err="1">
                <a:latin typeface="Calibri" panose="020F0502020204030204" pitchFamily="34" charset="0"/>
              </a:rPr>
              <a:t>Computer</a:t>
            </a:r>
            <a:r>
              <a:rPr lang="tr-TR" altLang="en-US" sz="2200" dirty="0">
                <a:latin typeface="Calibri" panose="020F0502020204030204" pitchFamily="34" charset="0"/>
              </a:rPr>
              <a:t> </a:t>
            </a:r>
            <a:r>
              <a:rPr lang="tr-TR" altLang="en-US" sz="2200" dirty="0" err="1">
                <a:latin typeface="Calibri" panose="020F0502020204030204" pitchFamily="34" charset="0"/>
              </a:rPr>
              <a:t>Vision</a:t>
            </a:r>
            <a:endParaRPr lang="tr-TR" altLang="en-US" sz="2200" dirty="0">
              <a:latin typeface="Calibri" panose="020F0502020204030204" pitchFamily="34" charset="0"/>
            </a:endParaRPr>
          </a:p>
          <a:p>
            <a:pPr lvl="1" eaLnBrk="1" hangingPunct="1">
              <a:spcBef>
                <a:spcPct val="20000"/>
              </a:spcBef>
              <a:buClr>
                <a:schemeClr val="tx1"/>
              </a:buClr>
              <a:buFontTx/>
              <a:buChar char="•"/>
            </a:pPr>
            <a:r>
              <a:rPr lang="tr-TR" altLang="en-US" sz="2200" dirty="0" err="1">
                <a:latin typeface="Calibri" panose="020F0502020204030204" pitchFamily="34" charset="0"/>
              </a:rPr>
              <a:t>Robotics</a:t>
            </a:r>
            <a:endParaRPr lang="en-US" altLang="en-US" sz="22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99032BA-69A8-4425-B5F6-7C8DBFFFA182}" type="slidenum">
              <a:rPr lang="en-US" altLang="en-US">
                <a:solidFill>
                  <a:srgbClr val="898989"/>
                </a:solidFill>
              </a:rPr>
              <a:pPr eaLnBrk="1" hangingPunct="1"/>
              <a:t>12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What would a computer need to pass the full Turing test?</a:t>
            </a:r>
          </a:p>
        </p:txBody>
      </p:sp>
      <p:sp>
        <p:nvSpPr>
          <p:cNvPr id="94211" name="Rectangle 3"/>
          <p:cNvSpPr>
            <a:spLocks noGrp="1" noChangeArrowheads="1"/>
          </p:cNvSpPr>
          <p:nvPr>
            <p:ph idx="1"/>
          </p:nvPr>
        </p:nvSpPr>
        <p:spPr/>
        <p:txBody>
          <a:bodyPr rtlCol="0">
            <a:normAutofit lnSpcReduction="10000"/>
          </a:bodyPr>
          <a:lstStyle/>
          <a:p>
            <a:pPr eaLnBrk="1" fontAlgn="auto" hangingPunct="1">
              <a:spcAft>
                <a:spcPts val="0"/>
              </a:spcAft>
              <a:defRPr/>
            </a:pPr>
            <a:endParaRPr lang="en-US" sz="2400" noProof="0" dirty="0" smtClean="0">
              <a:solidFill>
                <a:schemeClr val="hlink"/>
              </a:solidFill>
            </a:endParaRPr>
          </a:p>
          <a:p>
            <a:pPr eaLnBrk="1" fontAlgn="auto" hangingPunct="1">
              <a:spcAft>
                <a:spcPts val="0"/>
              </a:spcAft>
              <a:defRPr/>
            </a:pPr>
            <a:r>
              <a:rPr lang="en-US" sz="2400" b="1" noProof="0" dirty="0" smtClean="0"/>
              <a:t>Natural language processing</a:t>
            </a:r>
            <a:endParaRPr lang="en-US" sz="2400" noProof="0" dirty="0" smtClean="0"/>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Knowledge representation</a:t>
            </a:r>
            <a:endParaRPr lang="en-US" sz="2400" noProof="0" dirty="0" smtClean="0"/>
          </a:p>
          <a:p>
            <a:pPr eaLnBrk="1" fontAlgn="auto" hangingPunct="1">
              <a:spcAft>
                <a:spcPts val="0"/>
              </a:spcAft>
              <a:buFontTx/>
              <a:buNone/>
              <a:defRPr/>
            </a:pPr>
            <a:r>
              <a:rPr lang="en-US" sz="1200" noProof="0" dirty="0" smtClean="0"/>
              <a:t> </a:t>
            </a:r>
            <a:endParaRPr lang="en-US" sz="2400" noProof="0" dirty="0" smtClean="0"/>
          </a:p>
          <a:p>
            <a:pPr eaLnBrk="1" fontAlgn="auto" hangingPunct="1">
              <a:spcAft>
                <a:spcPts val="0"/>
              </a:spcAft>
              <a:defRPr/>
            </a:pPr>
            <a:r>
              <a:rPr lang="en-US" sz="2400" b="1" noProof="0" dirty="0" smtClean="0"/>
              <a:t>Automated reasoning (AR)</a:t>
            </a:r>
            <a:endParaRPr lang="en-US" sz="2400" noProof="0" dirty="0" smtClean="0"/>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Machine learning (MR)</a:t>
            </a:r>
            <a:endParaRPr lang="en-US" sz="2400" noProof="0" dirty="0" smtClean="0"/>
          </a:p>
          <a:p>
            <a:pPr eaLnBrk="1" fontAlgn="auto" hangingPunct="1">
              <a:spcAft>
                <a:spcPts val="0"/>
              </a:spcAft>
              <a:defRPr/>
            </a:pPr>
            <a:endParaRPr lang="en-US" sz="2400" b="1" noProof="0" dirty="0" smtClean="0"/>
          </a:p>
          <a:p>
            <a:pPr eaLnBrk="1" fontAlgn="auto" hangingPunct="1">
              <a:spcAft>
                <a:spcPts val="0"/>
              </a:spcAft>
              <a:defRPr/>
            </a:pPr>
            <a:r>
              <a:rPr lang="en-US" sz="2400" b="1" noProof="0" dirty="0" smtClean="0"/>
              <a:t>Vision : </a:t>
            </a:r>
            <a:r>
              <a:rPr lang="en-US" sz="2400" noProof="0" dirty="0" smtClean="0"/>
              <a:t>to recognize the examiner’s actions and various objects presented by the examiner.</a:t>
            </a:r>
          </a:p>
          <a:p>
            <a:pPr eaLnBrk="1" fontAlgn="auto" hangingPunct="1">
              <a:spcAft>
                <a:spcPts val="0"/>
              </a:spcAft>
              <a:buFontTx/>
              <a:buNone/>
              <a:defRPr/>
            </a:pPr>
            <a:r>
              <a:rPr lang="en-US" sz="1200" noProof="0" dirty="0" smtClean="0"/>
              <a:t> </a:t>
            </a:r>
          </a:p>
          <a:p>
            <a:pPr eaLnBrk="1" fontAlgn="auto" hangingPunct="1">
              <a:spcAft>
                <a:spcPts val="0"/>
              </a:spcAft>
              <a:defRPr/>
            </a:pPr>
            <a:r>
              <a:rPr lang="en-US" sz="2400" b="1" noProof="0" dirty="0" smtClean="0"/>
              <a:t>Robotics : </a:t>
            </a:r>
            <a:r>
              <a:rPr lang="en-US" sz="2400" noProof="0" dirty="0" smtClean="0"/>
              <a:t>to manipulate objects and move about</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F958F5-10D0-43DA-AD05-A3C9EF48B094}" type="slidenum">
              <a:rPr lang="en-US" altLang="en-US">
                <a:solidFill>
                  <a:srgbClr val="898989"/>
                </a:solidFill>
              </a:rPr>
              <a:pPr eaLnBrk="1" hangingPunct="1"/>
              <a:t>13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noProof="0" dirty="0" smtClean="0">
                <a:solidFill>
                  <a:srgbClr val="CC3300"/>
                </a:solidFill>
                <a:latin typeface="Tahoma" panose="020B0604030504040204" pitchFamily="34" charset="0"/>
              </a:rPr>
              <a:t>Systems that think like humans</a:t>
            </a:r>
            <a:endParaRPr lang="en-US" altLang="en-US" noProof="0" dirty="0" smtClean="0"/>
          </a:p>
        </p:txBody>
      </p:sp>
      <p:sp>
        <p:nvSpPr>
          <p:cNvPr id="3" name="Content Placeholder 2"/>
          <p:cNvSpPr>
            <a:spLocks noGrp="1"/>
          </p:cNvSpPr>
          <p:nvPr>
            <p:ph idx="1"/>
          </p:nvPr>
        </p:nvSpPr>
        <p:spPr/>
        <p:txBody>
          <a:bodyPr rtlCol="0">
            <a:normAutofit fontScale="92500" lnSpcReduction="20000"/>
          </a:bodyPr>
          <a:lstStyle/>
          <a:p>
            <a:pPr eaLnBrk="1" fontAlgn="auto" hangingPunct="1">
              <a:spcAft>
                <a:spcPts val="0"/>
              </a:spcAft>
              <a:defRPr/>
            </a:pPr>
            <a:r>
              <a:rPr lang="en-US" noProof="0" dirty="0" smtClean="0"/>
              <a:t>Focus not just on behavior and I/O, look at reasoning process. </a:t>
            </a:r>
          </a:p>
          <a:p>
            <a:pPr eaLnBrk="1" fontAlgn="auto" hangingPunct="1">
              <a:spcAft>
                <a:spcPts val="0"/>
              </a:spcAft>
              <a:defRPr/>
            </a:pPr>
            <a:endParaRPr lang="en-US" noProof="0" dirty="0" smtClean="0"/>
          </a:p>
          <a:p>
            <a:pPr eaLnBrk="1" fontAlgn="auto" hangingPunct="1">
              <a:spcAft>
                <a:spcPts val="0"/>
              </a:spcAft>
              <a:defRPr/>
            </a:pPr>
            <a:r>
              <a:rPr lang="en-US" noProof="0" dirty="0" smtClean="0"/>
              <a:t>Computational model should reflect "how" results were obtained. </a:t>
            </a:r>
          </a:p>
          <a:p>
            <a:pPr eaLnBrk="1" fontAlgn="auto" hangingPunct="1">
              <a:spcAft>
                <a:spcPts val="0"/>
              </a:spcAft>
              <a:defRPr/>
            </a:pPr>
            <a:endParaRPr lang="en-US" noProof="0" dirty="0" smtClean="0"/>
          </a:p>
          <a:p>
            <a:pPr eaLnBrk="1" fontAlgn="auto" hangingPunct="1">
              <a:spcAft>
                <a:spcPts val="0"/>
              </a:spcAft>
              <a:defRPr/>
            </a:pPr>
            <a:r>
              <a:rPr lang="en-US" b="1" noProof="0" dirty="0" smtClean="0"/>
              <a:t>GPS (General Problem Solver): </a:t>
            </a:r>
            <a:r>
              <a:rPr lang="en-US" noProof="0" dirty="0" smtClean="0"/>
              <a:t>Goal not just to produce humanlike behavior (like ELIZA), but to produce a sequence of steps of the reasoning process that was similar to the steps followed by a person in solving the same task.</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86C8800-EC85-4B2D-ACE0-66E45CDAB531}" type="slidenum">
              <a:rPr lang="en-US" altLang="en-US">
                <a:solidFill>
                  <a:srgbClr val="898989"/>
                </a:solidFill>
              </a:rPr>
              <a:pPr eaLnBrk="1" hangingPunct="1"/>
              <a:t>14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noProof="0" dirty="0" smtClean="0">
                <a:solidFill>
                  <a:srgbClr val="CC3300"/>
                </a:solidFill>
                <a:latin typeface="Tahoma" panose="020B0604030504040204" pitchFamily="34" charset="0"/>
              </a:rPr>
              <a:t>Thinking Humanly: Cognitive Science</a:t>
            </a:r>
          </a:p>
        </p:txBody>
      </p:sp>
      <p:sp>
        <p:nvSpPr>
          <p:cNvPr id="21507" name="Rectangle 3"/>
          <p:cNvSpPr>
            <a:spLocks noGrp="1" noChangeArrowheads="1"/>
          </p:cNvSpPr>
          <p:nvPr>
            <p:ph idx="1"/>
          </p:nvPr>
        </p:nvSpPr>
        <p:spPr>
          <a:xfrm>
            <a:off x="457200" y="1295400"/>
            <a:ext cx="8534400" cy="4762500"/>
          </a:xfrm>
        </p:spPr>
        <p:txBody>
          <a:bodyPr/>
          <a:lstStyle/>
          <a:p>
            <a:pPr eaLnBrk="1" hangingPunct="1"/>
            <a:endParaRPr lang="en-US" altLang="en-US" sz="2800" noProof="0" dirty="0" smtClean="0"/>
          </a:p>
          <a:p>
            <a:pPr eaLnBrk="1" hangingPunct="1"/>
            <a:endParaRPr lang="en-US" altLang="en-US" noProof="0" dirty="0" smtClean="0"/>
          </a:p>
          <a:p>
            <a:pPr eaLnBrk="1" hangingPunct="1"/>
            <a:r>
              <a:rPr lang="en-US" altLang="en-US" noProof="0" dirty="0" smtClean="0"/>
              <a:t>Thinking like a human </a:t>
            </a:r>
            <a:r>
              <a:rPr lang="en-US" altLang="en-US" noProof="0" dirty="0" smtClean="0">
                <a:sym typeface="Wingdings" panose="05000000000000000000" pitchFamily="2" charset="2"/>
              </a:rPr>
              <a:t> Determining how humans think …</a:t>
            </a:r>
            <a:endParaRPr lang="en-US" altLang="en-US" noProof="0" dirty="0" smtClean="0"/>
          </a:p>
          <a:p>
            <a:pPr eaLnBrk="1" hangingPunct="1"/>
            <a:endParaRPr lang="en-US" altLang="en-US" noProof="0" dirty="0" smtClean="0"/>
          </a:p>
          <a:p>
            <a:pPr eaLnBrk="1" hangingPunct="1"/>
            <a:endParaRPr lang="en-US" altLang="en-US" sz="1800" noProof="0" dirty="0" smtClean="0"/>
          </a:p>
          <a:p>
            <a:pPr eaLnBrk="1" hangingPunct="1"/>
            <a:r>
              <a:rPr lang="en-US" altLang="en-US" noProof="0" dirty="0" smtClean="0"/>
              <a:t>Cognitive science brings together theories and experimental evidence to model internal activities of the brain</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46DAE4A-88D3-4043-AA9E-76D89F2441F6}" type="slidenum">
              <a:rPr lang="en-US" altLang="en-US">
                <a:solidFill>
                  <a:srgbClr val="898989"/>
                </a:solidFill>
              </a:rPr>
              <a:pPr eaLnBrk="1" hangingPunct="1"/>
              <a:t>15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noProof="0" dirty="0" smtClean="0">
                <a:solidFill>
                  <a:srgbClr val="33CC33"/>
                </a:solidFill>
                <a:latin typeface="Tahoma" panose="020B0604030504040204" pitchFamily="34" charset="0"/>
              </a:rPr>
              <a:t>Systems that think rationally</a:t>
            </a:r>
            <a:endParaRPr lang="en-US" altLang="en-US" noProof="0" dirty="0" smtClean="0"/>
          </a:p>
        </p:txBody>
      </p:sp>
      <p:sp>
        <p:nvSpPr>
          <p:cNvPr id="3" name="Content Placeholder 2"/>
          <p:cNvSpPr>
            <a:spLocks noGrp="1"/>
          </p:cNvSpPr>
          <p:nvPr>
            <p:ph idx="1"/>
          </p:nvPr>
        </p:nvSpPr>
        <p:spPr/>
        <p:txBody>
          <a:bodyPr rtlCol="0">
            <a:normAutofit fontScale="92500"/>
          </a:bodyPr>
          <a:lstStyle/>
          <a:p>
            <a:pPr eaLnBrk="1" fontAlgn="auto" hangingPunct="1">
              <a:spcAft>
                <a:spcPts val="0"/>
              </a:spcAft>
              <a:defRPr/>
            </a:pPr>
            <a:r>
              <a:rPr lang="en-US" noProof="0" dirty="0" smtClean="0">
                <a:latin typeface="Arial" charset="0"/>
              </a:rPr>
              <a:t>Formalize the reasoning process, producing a system that contains logical inference mechanisms that are provably correct, and guarantee finding an optimal solution. </a:t>
            </a:r>
          </a:p>
          <a:p>
            <a:pPr eaLnBrk="1" fontAlgn="auto" hangingPunct="1">
              <a:spcAft>
                <a:spcPts val="0"/>
              </a:spcAft>
              <a:defRPr/>
            </a:pPr>
            <a:endParaRPr lang="en-US" noProof="0" dirty="0" smtClean="0">
              <a:latin typeface="Arial" charset="0"/>
            </a:endParaRPr>
          </a:p>
          <a:p>
            <a:pPr eaLnBrk="1" fontAlgn="auto" hangingPunct="1">
              <a:spcAft>
                <a:spcPts val="0"/>
              </a:spcAft>
              <a:defRPr/>
            </a:pPr>
            <a:r>
              <a:rPr lang="en-US" noProof="0" dirty="0" smtClean="0">
                <a:latin typeface="Arial" charset="0"/>
              </a:rPr>
              <a:t>This brings up the question: How do we represent information that will allow us to do inferences? </a:t>
            </a:r>
          </a:p>
          <a:p>
            <a:pPr eaLnBrk="1" fontAlgn="auto" hangingPunct="1">
              <a:spcAft>
                <a:spcPts val="0"/>
              </a:spcAft>
              <a:buFont typeface="Arial" panose="020B0604020202020204" pitchFamily="34" charset="0"/>
              <a:buNone/>
              <a:defRPr/>
            </a:pPr>
            <a:r>
              <a:rPr lang="en-US" noProof="0" dirty="0" smtClean="0">
                <a:latin typeface="Arial" charset="0"/>
              </a:rPr>
              <a:t>	</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7032DE-DAD2-4AA2-B39B-02224C87EA42}" type="slidenum">
              <a:rPr lang="en-US" altLang="en-US">
                <a:solidFill>
                  <a:srgbClr val="898989"/>
                </a:solidFill>
              </a:rPr>
              <a:pPr eaLnBrk="1" hangingPunct="1"/>
              <a:t>16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476250"/>
            <a:ext cx="8229600" cy="941388"/>
          </a:xfrm>
        </p:spPr>
        <p:txBody>
          <a:bodyPr/>
          <a:lstStyle/>
          <a:p>
            <a:pPr eaLnBrk="1" hangingPunct="1"/>
            <a:r>
              <a:rPr lang="en-US" altLang="en-US" noProof="0" dirty="0" smtClean="0">
                <a:solidFill>
                  <a:srgbClr val="33CC33"/>
                </a:solidFill>
                <a:latin typeface="Tahoma" panose="020B0604030504040204" pitchFamily="34" charset="0"/>
              </a:rPr>
              <a:t>Thinking Rationally: Laws of Thought</a:t>
            </a:r>
          </a:p>
        </p:txBody>
      </p:sp>
      <p:sp>
        <p:nvSpPr>
          <p:cNvPr id="23555" name="Rectangle 3"/>
          <p:cNvSpPr>
            <a:spLocks noGrp="1" noChangeArrowheads="1"/>
          </p:cNvSpPr>
          <p:nvPr>
            <p:ph idx="1"/>
          </p:nvPr>
        </p:nvSpPr>
        <p:spPr>
          <a:xfrm>
            <a:off x="457200" y="1600200"/>
            <a:ext cx="8229600" cy="4852988"/>
          </a:xfrm>
        </p:spPr>
        <p:txBody>
          <a:bodyPr/>
          <a:lstStyle/>
          <a:p>
            <a:pPr marL="381000" indent="-381000" eaLnBrk="1" hangingPunct="1"/>
            <a:r>
              <a:rPr lang="en-US" altLang="en-US" sz="2800" noProof="0" dirty="0" smtClean="0"/>
              <a:t>Aristotle (~ 450 B.C.) attempted to codify “right thinking”</a:t>
            </a:r>
            <a:br>
              <a:rPr lang="en-US" altLang="en-US" sz="2800" noProof="0" dirty="0" smtClean="0"/>
            </a:br>
            <a:r>
              <a:rPr lang="en-US" altLang="en-US" sz="2800" noProof="0" dirty="0" smtClean="0"/>
              <a:t>What are correct arguments/thought processes?</a:t>
            </a:r>
          </a:p>
          <a:p>
            <a:pPr marL="381000" indent="-381000" eaLnBrk="1" hangingPunct="1"/>
            <a:endParaRPr lang="en-US" altLang="en-US" sz="2800" noProof="0" dirty="0" smtClean="0"/>
          </a:p>
          <a:p>
            <a:pPr marL="381000" indent="-381000" eaLnBrk="1" hangingPunct="1"/>
            <a:r>
              <a:rPr lang="en-US" altLang="en-US" sz="2800" noProof="0" dirty="0" smtClean="0"/>
              <a:t>E.g., “Socrates is a man, all men are mortal; therefore Socrates is mortal”</a:t>
            </a:r>
          </a:p>
          <a:p>
            <a:pPr marL="381000" indent="-381000" eaLnBrk="1" hangingPunct="1">
              <a:buFont typeface="Arial" panose="020B0604020202020204" pitchFamily="34" charset="0"/>
              <a:buNone/>
            </a:pPr>
            <a:endParaRPr lang="en-US" altLang="en-US" sz="2800" noProof="0" dirty="0" smtClean="0"/>
          </a:p>
          <a:p>
            <a:pPr marL="381000" indent="-381000" eaLnBrk="1" hangingPunct="1"/>
            <a:r>
              <a:rPr lang="en-US" altLang="en-US" sz="2800" noProof="0" dirty="0" smtClean="0"/>
              <a:t>The Law of Thought approach initiated the field called LOGIC…</a:t>
            </a:r>
          </a:p>
          <a:p>
            <a:pPr marL="381000" indent="-381000" eaLnBrk="1" hangingPunct="1"/>
            <a:endParaRPr lang="en-US" altLang="en-US" sz="2800" noProof="0" dirty="0" smtClean="0"/>
          </a:p>
          <a:p>
            <a:pPr marL="781050" lvl="1" indent="-381000" eaLnBrk="1" hangingPunct="1">
              <a:buFont typeface="Arial" panose="020B0604020202020204" pitchFamily="34" charset="0"/>
              <a:buNone/>
            </a:pPr>
            <a:endParaRPr lang="en-US" altLang="en-US" sz="20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0F990A-1DBC-4B11-9069-34BD9BE64126}" type="slidenum">
              <a:rPr lang="en-US" altLang="en-US">
                <a:solidFill>
                  <a:srgbClr val="898989"/>
                </a:solidFill>
              </a:rPr>
              <a:pPr eaLnBrk="1" hangingPunct="1"/>
              <a:t>17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noProof="0" dirty="0" smtClean="0">
                <a:solidFill>
                  <a:srgbClr val="33CC33"/>
                </a:solidFill>
                <a:latin typeface="Tahoma" panose="020B0604030504040204" pitchFamily="34" charset="0"/>
              </a:rPr>
              <a:t>Thinking Rationally: Laws of Thought</a:t>
            </a:r>
          </a:p>
        </p:txBody>
      </p:sp>
      <p:sp>
        <p:nvSpPr>
          <p:cNvPr id="41987" name="Rectangle 3"/>
          <p:cNvSpPr>
            <a:spLocks noGrp="1" noChangeArrowheads="1"/>
          </p:cNvSpPr>
          <p:nvPr>
            <p:ph idx="1"/>
          </p:nvPr>
        </p:nvSpPr>
        <p:spPr>
          <a:xfrm>
            <a:off x="457200" y="1600200"/>
            <a:ext cx="8229600" cy="4781550"/>
          </a:xfrm>
        </p:spPr>
        <p:txBody>
          <a:bodyPr rtlCol="0">
            <a:normAutofit fontScale="77500" lnSpcReduction="20000"/>
          </a:bodyPr>
          <a:lstStyle/>
          <a:p>
            <a:pPr marL="381000" indent="-381000" eaLnBrk="1" fontAlgn="auto" hangingPunct="1">
              <a:spcAft>
                <a:spcPts val="0"/>
              </a:spcAft>
              <a:buFont typeface="Arial" panose="020B0604020202020204" pitchFamily="34" charset="0"/>
              <a:buNone/>
              <a:defRPr/>
            </a:pPr>
            <a:r>
              <a:rPr lang="en-US" sz="3600" b="1" u="sng" noProof="0" dirty="0" smtClean="0"/>
              <a:t>Problems:</a:t>
            </a:r>
            <a:r>
              <a:rPr lang="en-US" sz="3600" b="1" noProof="0" dirty="0" smtClean="0"/>
              <a:t> </a:t>
            </a:r>
          </a:p>
          <a:p>
            <a:pPr marL="800100" lvl="1" indent="-342900" eaLnBrk="1" fontAlgn="auto" hangingPunct="1">
              <a:spcAft>
                <a:spcPts val="0"/>
              </a:spcAft>
              <a:buFontTx/>
              <a:buAutoNum type="arabicParenR"/>
              <a:defRPr/>
            </a:pPr>
            <a:endParaRPr lang="en-US" sz="3100" noProof="0" dirty="0" smtClean="0"/>
          </a:p>
          <a:p>
            <a:pPr marL="800100" lvl="1" indent="-342900" eaLnBrk="1" fontAlgn="auto" hangingPunct="1">
              <a:spcAft>
                <a:spcPts val="0"/>
              </a:spcAft>
              <a:buFontTx/>
              <a:buAutoNum type="arabicParenR"/>
              <a:defRPr/>
            </a:pPr>
            <a:r>
              <a:rPr lang="en-US" sz="3100" b="1" noProof="0" dirty="0" smtClean="0"/>
              <a:t>Uncertainty: </a:t>
            </a:r>
            <a:r>
              <a:rPr lang="en-US" sz="3100" noProof="0" dirty="0" smtClean="0"/>
              <a:t>Not all facts are certain (e.g., </a:t>
            </a:r>
            <a:r>
              <a:rPr lang="en-US" sz="3100" i="1" noProof="0" dirty="0" smtClean="0"/>
              <a:t>the flight might be delayed). </a:t>
            </a:r>
          </a:p>
          <a:p>
            <a:pPr marL="800100" lvl="1" indent="-342900" eaLnBrk="1" fontAlgn="auto" hangingPunct="1">
              <a:spcAft>
                <a:spcPts val="0"/>
              </a:spcAft>
              <a:buFont typeface="Arial" panose="020B0604020202020204" pitchFamily="34" charset="0"/>
              <a:buNone/>
              <a:defRPr/>
            </a:pPr>
            <a:r>
              <a:rPr lang="en-US" sz="3100" noProof="0" dirty="0" smtClean="0"/>
              <a:t>	</a:t>
            </a:r>
          </a:p>
          <a:p>
            <a:pPr marL="800100" lvl="1" indent="-342900" eaLnBrk="1" fontAlgn="auto" hangingPunct="1">
              <a:spcAft>
                <a:spcPts val="0"/>
              </a:spcAft>
              <a:buFont typeface="Arial" panose="020B0604020202020204" pitchFamily="34" charset="0"/>
              <a:buNone/>
              <a:defRPr/>
            </a:pPr>
            <a:r>
              <a:rPr lang="en-US" sz="3100" noProof="0" dirty="0" smtClean="0"/>
              <a:t>	It is not easy to take informal knowledge and state in formal terms required by logical notation , particularly when the knowledge is less than 100% certain</a:t>
            </a:r>
          </a:p>
          <a:p>
            <a:pPr marL="800100" lvl="1" indent="-342900" eaLnBrk="1" fontAlgn="auto" hangingPunct="1">
              <a:spcAft>
                <a:spcPts val="0"/>
              </a:spcAft>
              <a:buFont typeface="Arial" panose="020B0604020202020204" pitchFamily="34" charset="0"/>
              <a:buNone/>
              <a:defRPr/>
            </a:pPr>
            <a:endParaRPr lang="en-US" sz="3100" i="1" noProof="0" dirty="0" smtClean="0"/>
          </a:p>
          <a:p>
            <a:pPr marL="800100" lvl="1" indent="-342900" eaLnBrk="1" fontAlgn="auto" hangingPunct="1">
              <a:spcAft>
                <a:spcPts val="0"/>
              </a:spcAft>
              <a:buFont typeface="Arial" panose="020B0604020202020204" pitchFamily="34" charset="0"/>
              <a:buNone/>
              <a:defRPr/>
            </a:pPr>
            <a:r>
              <a:rPr lang="en-US" sz="3100" b="1" noProof="0" dirty="0" smtClean="0"/>
              <a:t>2)  Resource limitations:</a:t>
            </a:r>
          </a:p>
          <a:p>
            <a:pPr marL="1219200" lvl="2" indent="-304800" eaLnBrk="1" fontAlgn="auto" hangingPunct="1">
              <a:spcAft>
                <a:spcPts val="0"/>
              </a:spcAft>
              <a:buFontTx/>
              <a:buChar char="-"/>
              <a:defRPr/>
            </a:pPr>
            <a:r>
              <a:rPr lang="en-US" sz="3100" noProof="0" dirty="0" smtClean="0"/>
              <a:t>Not enough time to compute/process</a:t>
            </a:r>
          </a:p>
          <a:p>
            <a:pPr marL="1219200" lvl="2" indent="-304800" eaLnBrk="1" fontAlgn="auto" hangingPunct="1">
              <a:spcAft>
                <a:spcPts val="0"/>
              </a:spcAft>
              <a:buFontTx/>
              <a:buChar char="-"/>
              <a:defRPr/>
            </a:pPr>
            <a:r>
              <a:rPr lang="en-US" sz="3100" noProof="0" dirty="0" smtClean="0"/>
              <a:t>Insufficient memory/disk/</a:t>
            </a:r>
            <a:r>
              <a:rPr lang="en-US" sz="3100" noProof="0" dirty="0" err="1" smtClean="0"/>
              <a:t>etc</a:t>
            </a:r>
            <a:endParaRPr lang="en-US" sz="3100" noProof="0" dirty="0" smtClean="0"/>
          </a:p>
          <a:p>
            <a:pPr marL="1219200" lvl="2" indent="-304800" eaLnBrk="1" fontAlgn="auto" hangingPunct="1">
              <a:spcAft>
                <a:spcPts val="0"/>
              </a:spcAft>
              <a:buFontTx/>
              <a:buChar char="-"/>
              <a:defRPr/>
            </a:pPr>
            <a:r>
              <a:rPr lang="en-US" sz="3100" noProof="0" dirty="0" smtClean="0"/>
              <a:t>etc.</a:t>
            </a:r>
            <a:endParaRPr lang="en-US" noProof="0" dirty="0" smtClean="0"/>
          </a:p>
          <a:p>
            <a:pPr marL="381000" indent="-381000" eaLnBrk="1" fontAlgn="auto" hangingPunct="1">
              <a:spcAft>
                <a:spcPts val="0"/>
              </a:spcAft>
              <a:defRPr/>
            </a:pPr>
            <a:endParaRPr 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ECAE8A4-CAFB-43CA-9210-8518C777D8BF}" type="slidenum">
              <a:rPr lang="en-US" altLang="en-US">
                <a:solidFill>
                  <a:srgbClr val="898989"/>
                </a:solidFill>
              </a:rPr>
              <a:pPr eaLnBrk="1" hangingPunct="1"/>
              <a:t>18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altLang="en-US" noProof="0" dirty="0" smtClean="0">
                <a:solidFill>
                  <a:srgbClr val="FF0000"/>
                </a:solidFill>
                <a:latin typeface="Tahoma" panose="020B0604030504040204" pitchFamily="34" charset="0"/>
              </a:rPr>
              <a:t>Systems that act rationally</a:t>
            </a:r>
            <a:endParaRPr lang="en-US" altLang="en-US" noProof="0" dirty="0" smtClean="0">
              <a:solidFill>
                <a:srgbClr val="FF0000"/>
              </a:solidFill>
            </a:endParaRPr>
          </a:p>
        </p:txBody>
      </p:sp>
      <p:sp>
        <p:nvSpPr>
          <p:cNvPr id="25603" name="Content Placeholder 2"/>
          <p:cNvSpPr>
            <a:spLocks noGrp="1"/>
          </p:cNvSpPr>
          <p:nvPr>
            <p:ph idx="1"/>
          </p:nvPr>
        </p:nvSpPr>
        <p:spPr/>
        <p:txBody>
          <a:bodyPr/>
          <a:lstStyle/>
          <a:p>
            <a:pPr eaLnBrk="1" hangingPunct="1"/>
            <a:r>
              <a:rPr lang="en-US" altLang="en-US" noProof="0" dirty="0" smtClean="0">
                <a:latin typeface="Arial" panose="020B0604020202020204" pitchFamily="34" charset="0"/>
              </a:rPr>
              <a:t>For a given set of inputs, tries to generate an appropriate output that is not necessarily correct but gets the job done. </a:t>
            </a:r>
          </a:p>
          <a:p>
            <a:pPr eaLnBrk="1" hangingPunct="1"/>
            <a:endParaRPr lang="en-US" altLang="en-US" noProof="0" dirty="0" smtClean="0">
              <a:latin typeface="Arial" panose="020B0604020202020204" pitchFamily="34" charset="0"/>
            </a:endParaRPr>
          </a:p>
          <a:p>
            <a:pPr eaLnBrk="1" hangingPunct="1"/>
            <a:r>
              <a:rPr lang="en-US" altLang="en-US" noProof="0" dirty="0" smtClean="0">
                <a:latin typeface="Arial" panose="020B0604020202020204" pitchFamily="34" charset="0"/>
              </a:rPr>
              <a:t>Rational and sufficient (“satisficing” methods, not “optimal”).</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876FE4-C30F-4BD7-8AD1-DE9EF269BC97}" type="slidenum">
              <a:rPr lang="en-US" altLang="en-US">
                <a:solidFill>
                  <a:srgbClr val="898989"/>
                </a:solidFill>
              </a:rPr>
              <a:pPr eaLnBrk="1" hangingPunct="1"/>
              <a:t>19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0"/>
            <a:ext cx="8229600" cy="1143000"/>
          </a:xfrm>
        </p:spPr>
        <p:txBody>
          <a:bodyPr rtlCol="0">
            <a:normAutofit fontScale="90000"/>
          </a:bodyPr>
          <a:lstStyle/>
          <a:p>
            <a:pPr eaLnBrk="1" fontAlgn="auto" hangingPunct="1">
              <a:spcAft>
                <a:spcPts val="0"/>
              </a:spcAft>
              <a:defRPr/>
            </a:pPr>
            <a:r>
              <a:rPr lang="en-US" b="1" noProof="0" dirty="0" smtClean="0"/>
              <a:t>Dictionary Definitions of Intelligence</a:t>
            </a:r>
          </a:p>
        </p:txBody>
      </p:sp>
      <p:sp>
        <p:nvSpPr>
          <p:cNvPr id="3" name="Content Placeholder 2"/>
          <p:cNvSpPr>
            <a:spLocks noGrp="1"/>
          </p:cNvSpPr>
          <p:nvPr>
            <p:ph idx="1"/>
          </p:nvPr>
        </p:nvSpPr>
        <p:spPr>
          <a:xfrm>
            <a:off x="457200" y="1052513"/>
            <a:ext cx="8229600" cy="5073650"/>
          </a:xfrm>
        </p:spPr>
        <p:txBody>
          <a:bodyPr rtlCol="0">
            <a:noAutofit/>
          </a:bodyPr>
          <a:lstStyle/>
          <a:p>
            <a:pPr eaLnBrk="1" fontAlgn="auto" hangingPunct="1">
              <a:spcAft>
                <a:spcPts val="0"/>
              </a:spcAft>
              <a:defRPr/>
            </a:pPr>
            <a:r>
              <a:rPr lang="en-US" sz="2400" noProof="0" dirty="0" smtClean="0"/>
              <a:t>“The ability to use memory, knowledge, experience, understanding, reasoning, imagination and judgment in order to solve problems and adapt to new situations.” </a:t>
            </a:r>
            <a:r>
              <a:rPr lang="en-US" sz="2400" noProof="0" dirty="0" err="1" smtClean="0"/>
              <a:t>AllWords</a:t>
            </a:r>
            <a:r>
              <a:rPr lang="en-US" sz="2400" noProof="0" dirty="0" smtClean="0"/>
              <a:t> Dictionary, 2006</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ability to learn or understand or to deal with new or difficult situations” (Merriam Webster)</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capacity for understanding; ability to perceive and comprehend meaning” (Collins)</a:t>
            </a:r>
          </a:p>
          <a:p>
            <a:pPr eaLnBrk="1" fontAlgn="auto" hangingPunct="1">
              <a:spcAft>
                <a:spcPts val="0"/>
              </a:spcAft>
              <a:defRPr/>
            </a:pPr>
            <a:endParaRPr lang="en-US" sz="2400" noProof="0" dirty="0" smtClean="0"/>
          </a:p>
          <a:p>
            <a:pPr eaLnBrk="1" fontAlgn="auto" hangingPunct="1">
              <a:spcAft>
                <a:spcPts val="0"/>
              </a:spcAft>
              <a:defRPr/>
            </a:pPr>
            <a:r>
              <a:rPr lang="en-US" sz="2400" noProof="0" dirty="0" smtClean="0"/>
              <a:t>“The ability to acquire and apply knowledge and skills” (Oxford Dictionary, 2006)</a:t>
            </a:r>
          </a:p>
          <a:p>
            <a:pPr eaLnBrk="1" fontAlgn="auto" hangingPunct="1">
              <a:spcAft>
                <a:spcPts val="0"/>
              </a:spcAft>
              <a:buFont typeface="Arial" panose="020B0604020202020204" pitchFamily="34" charset="0"/>
              <a:buNone/>
              <a:defRPr/>
            </a:pPr>
            <a:endParaRPr lang="en-US" sz="2400" noProof="0" dirty="0" smtClean="0"/>
          </a:p>
          <a:p>
            <a:pPr eaLnBrk="1" fontAlgn="auto" hangingPunct="1">
              <a:spcAft>
                <a:spcPts val="0"/>
              </a:spcAft>
              <a:buFont typeface="Arial" panose="020B0604020202020204" pitchFamily="34" charset="0"/>
              <a:buNone/>
              <a:defRPr/>
            </a:pPr>
            <a:r>
              <a:rPr lang="en-US" sz="2400" noProof="0" dirty="0" smtClean="0"/>
              <a:t>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38185F-862D-4DFD-8A3F-69D0ED449DC3}" type="slidenum">
              <a:rPr lang="en-US" altLang="en-US">
                <a:solidFill>
                  <a:srgbClr val="898989"/>
                </a:solidFill>
              </a:rPr>
              <a:pPr eaLnBrk="1" hangingPunct="1"/>
              <a:t>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z="3600" noProof="0" dirty="0" smtClean="0">
                <a:solidFill>
                  <a:srgbClr val="FF0000"/>
                </a:solidFill>
                <a:latin typeface="Tahoma" panose="020B0604030504040204" pitchFamily="34" charset="0"/>
              </a:rPr>
              <a:t>Acting Rationally: The Rational Agent Approach</a:t>
            </a:r>
          </a:p>
        </p:txBody>
      </p:sp>
      <p:sp>
        <p:nvSpPr>
          <p:cNvPr id="26627" name="Rectangle 3"/>
          <p:cNvSpPr>
            <a:spLocks noGrp="1" noChangeArrowheads="1"/>
          </p:cNvSpPr>
          <p:nvPr>
            <p:ph idx="1"/>
          </p:nvPr>
        </p:nvSpPr>
        <p:spPr>
          <a:xfrm>
            <a:off x="457200" y="1700213"/>
            <a:ext cx="8229600" cy="4752975"/>
          </a:xfrm>
        </p:spPr>
        <p:txBody>
          <a:bodyPr/>
          <a:lstStyle/>
          <a:p>
            <a:pPr marL="381000" indent="-381000" eaLnBrk="1" hangingPunct="1">
              <a:lnSpc>
                <a:spcPct val="90000"/>
              </a:lnSpc>
            </a:pPr>
            <a:r>
              <a:rPr lang="en-US" altLang="en-US" sz="2400" noProof="0" dirty="0" smtClean="0"/>
              <a:t>Rational behavior: Doing the right thing!</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noProof="0" dirty="0" smtClean="0"/>
              <a:t>The right thing: That which is expected to maximize the expected return</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noProof="0" dirty="0" smtClean="0"/>
              <a:t>Provides the most general view of AI because it includes: </a:t>
            </a:r>
          </a:p>
          <a:p>
            <a:pPr marL="800100" lvl="1" indent="-342900" eaLnBrk="1" hangingPunct="1">
              <a:lnSpc>
                <a:spcPct val="90000"/>
              </a:lnSpc>
            </a:pPr>
            <a:r>
              <a:rPr lang="en-US" altLang="en-US" sz="2000" noProof="0" dirty="0" smtClean="0"/>
              <a:t>Correct inference (“Laws of thought”)</a:t>
            </a:r>
          </a:p>
          <a:p>
            <a:pPr marL="800100" lvl="1" indent="-342900" eaLnBrk="1" hangingPunct="1">
              <a:lnSpc>
                <a:spcPct val="90000"/>
              </a:lnSpc>
            </a:pPr>
            <a:r>
              <a:rPr lang="en-US" altLang="en-US" sz="2000" noProof="0" dirty="0" smtClean="0"/>
              <a:t>Uncertainty handling </a:t>
            </a:r>
          </a:p>
          <a:p>
            <a:pPr marL="800100" lvl="1" indent="-342900" eaLnBrk="1" hangingPunct="1">
              <a:lnSpc>
                <a:spcPct val="90000"/>
              </a:lnSpc>
            </a:pPr>
            <a:r>
              <a:rPr lang="en-US" altLang="en-US" sz="2000" noProof="0" dirty="0" smtClean="0"/>
              <a:t>Resource limitation considerations (e.g., reflex vs. deliberation)</a:t>
            </a:r>
          </a:p>
          <a:p>
            <a:pPr marL="800100" lvl="1" indent="-342900" eaLnBrk="1" hangingPunct="1">
              <a:lnSpc>
                <a:spcPct val="90000"/>
              </a:lnSpc>
            </a:pPr>
            <a:r>
              <a:rPr lang="en-US" altLang="en-US" sz="2000" noProof="0" dirty="0" smtClean="0"/>
              <a:t>Cognitive skills (NLP, AR, knowledge representation, ML, etc.)</a:t>
            </a:r>
          </a:p>
          <a:p>
            <a:pPr marL="381000" indent="-381000" eaLnBrk="1" hangingPunct="1">
              <a:lnSpc>
                <a:spcPct val="90000"/>
              </a:lnSpc>
            </a:pPr>
            <a:endParaRPr lang="en-US" altLang="en-US" sz="1200" noProof="0" dirty="0" smtClean="0"/>
          </a:p>
          <a:p>
            <a:pPr marL="381000" indent="-381000" eaLnBrk="1" hangingPunct="1">
              <a:lnSpc>
                <a:spcPct val="90000"/>
              </a:lnSpc>
            </a:pPr>
            <a:r>
              <a:rPr lang="en-US" altLang="en-US" sz="2400" u="sng" noProof="0" dirty="0" smtClean="0"/>
              <a:t>Advantages:</a:t>
            </a:r>
          </a:p>
          <a:p>
            <a:pPr marL="800100" lvl="1" indent="-342900" eaLnBrk="1" hangingPunct="1">
              <a:lnSpc>
                <a:spcPct val="90000"/>
              </a:lnSpc>
              <a:buFontTx/>
              <a:buAutoNum type="arabicParenR"/>
            </a:pPr>
            <a:r>
              <a:rPr lang="en-US" altLang="en-US" sz="2000" noProof="0" dirty="0" smtClean="0"/>
              <a:t>More general</a:t>
            </a:r>
          </a:p>
          <a:p>
            <a:pPr marL="800100" lvl="1" indent="-342900" eaLnBrk="1" hangingPunct="1">
              <a:lnSpc>
                <a:spcPct val="90000"/>
              </a:lnSpc>
              <a:buFontTx/>
              <a:buAutoNum type="arabicParenR"/>
            </a:pPr>
            <a:r>
              <a:rPr lang="en-US" altLang="en-US" sz="2000" noProof="0" dirty="0" smtClean="0"/>
              <a:t>Its goal of rationality is well defined</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71084C-25D2-43FC-8774-C8EB8B8D1A1F}" type="slidenum">
              <a:rPr lang="en-US" altLang="en-US">
                <a:solidFill>
                  <a:srgbClr val="898989"/>
                </a:solidFill>
              </a:rPr>
              <a:pPr eaLnBrk="1" hangingPunct="1"/>
              <a:t>20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sz="3600" noProof="0" dirty="0" smtClean="0">
                <a:solidFill>
                  <a:srgbClr val="FF0000"/>
                </a:solidFill>
                <a:latin typeface="Tahoma" panose="020B0604030504040204" pitchFamily="34" charset="0"/>
              </a:rPr>
              <a:t>Acting Rationally: The Rational Agent Approach</a:t>
            </a:r>
          </a:p>
        </p:txBody>
      </p:sp>
      <p:sp>
        <p:nvSpPr>
          <p:cNvPr id="3" name="Content Placeholder 2"/>
          <p:cNvSpPr>
            <a:spLocks noGrp="1"/>
          </p:cNvSpPr>
          <p:nvPr>
            <p:ph idx="1"/>
          </p:nvPr>
        </p:nvSpPr>
        <p:spPr>
          <a:xfrm>
            <a:off x="468313" y="1628775"/>
            <a:ext cx="8229600" cy="4813300"/>
          </a:xfrm>
        </p:spPr>
        <p:txBody>
          <a:bodyPr rtlCol="0">
            <a:normAutofit fontScale="85000" lnSpcReduction="20000"/>
          </a:bodyPr>
          <a:lstStyle/>
          <a:p>
            <a:pPr eaLnBrk="1" fontAlgn="auto" hangingPunct="1">
              <a:spcAft>
                <a:spcPts val="0"/>
              </a:spcAft>
              <a:defRPr/>
            </a:pPr>
            <a:r>
              <a:rPr lang="en-US" noProof="0" dirty="0" smtClean="0"/>
              <a:t>An agent is something that acts</a:t>
            </a:r>
          </a:p>
          <a:p>
            <a:pPr eaLnBrk="1" fontAlgn="auto" hangingPunct="1">
              <a:spcAft>
                <a:spcPts val="0"/>
              </a:spcAft>
              <a:defRPr/>
            </a:pPr>
            <a:endParaRPr lang="en-US" noProof="0" dirty="0" smtClean="0"/>
          </a:p>
          <a:p>
            <a:pPr eaLnBrk="1" fontAlgn="auto" hangingPunct="1">
              <a:spcAft>
                <a:spcPts val="0"/>
              </a:spcAft>
              <a:defRPr/>
            </a:pPr>
            <a:r>
              <a:rPr lang="en-US" noProof="0" dirty="0" smtClean="0"/>
              <a:t>A </a:t>
            </a:r>
            <a:r>
              <a:rPr lang="en-US" b="1" noProof="0" dirty="0" smtClean="0"/>
              <a:t>computer agent </a:t>
            </a:r>
            <a:r>
              <a:rPr lang="en-US" noProof="0" dirty="0" smtClean="0"/>
              <a:t>is  a program  that </a:t>
            </a:r>
          </a:p>
          <a:p>
            <a:pPr lvl="1" eaLnBrk="1" fontAlgn="auto" hangingPunct="1">
              <a:spcAft>
                <a:spcPts val="0"/>
              </a:spcAft>
              <a:defRPr/>
            </a:pPr>
            <a:r>
              <a:rPr lang="en-US" noProof="0" dirty="0" smtClean="0"/>
              <a:t>operates under autonomous control, </a:t>
            </a:r>
          </a:p>
          <a:p>
            <a:pPr lvl="1" eaLnBrk="1" fontAlgn="auto" hangingPunct="1">
              <a:spcAft>
                <a:spcPts val="0"/>
              </a:spcAft>
              <a:defRPr/>
            </a:pPr>
            <a:r>
              <a:rPr lang="en-US" noProof="0" dirty="0" smtClean="0"/>
              <a:t>perceives the environment, </a:t>
            </a:r>
          </a:p>
          <a:p>
            <a:pPr lvl="1" eaLnBrk="1" fontAlgn="auto" hangingPunct="1">
              <a:spcAft>
                <a:spcPts val="0"/>
              </a:spcAft>
              <a:defRPr/>
            </a:pPr>
            <a:r>
              <a:rPr lang="en-US" noProof="0" dirty="0" smtClean="0"/>
              <a:t>persists over a prolonged time period, </a:t>
            </a:r>
          </a:p>
          <a:p>
            <a:pPr lvl="1" eaLnBrk="1" fontAlgn="auto" hangingPunct="1">
              <a:spcAft>
                <a:spcPts val="0"/>
              </a:spcAft>
              <a:defRPr/>
            </a:pPr>
            <a:r>
              <a:rPr lang="en-US" noProof="0" dirty="0" smtClean="0"/>
              <a:t>adapts to change,</a:t>
            </a:r>
          </a:p>
          <a:p>
            <a:pPr lvl="1" eaLnBrk="1" fontAlgn="auto" hangingPunct="1">
              <a:spcAft>
                <a:spcPts val="0"/>
              </a:spcAft>
              <a:defRPr/>
            </a:pPr>
            <a:r>
              <a:rPr lang="en-US" noProof="0" dirty="0" smtClean="0"/>
              <a:t>is capable of taking another’s goal  </a:t>
            </a:r>
          </a:p>
          <a:p>
            <a:pPr eaLnBrk="1" fontAlgn="auto" hangingPunct="1">
              <a:spcAft>
                <a:spcPts val="0"/>
              </a:spcAft>
              <a:defRPr/>
            </a:pPr>
            <a:endParaRPr lang="en-US" noProof="0" dirty="0" smtClean="0"/>
          </a:p>
          <a:p>
            <a:pPr eaLnBrk="1" fontAlgn="auto" hangingPunct="1">
              <a:spcAft>
                <a:spcPts val="0"/>
              </a:spcAft>
              <a:defRPr/>
            </a:pPr>
            <a:r>
              <a:rPr lang="en-US" noProof="0" dirty="0" smtClean="0"/>
              <a:t>A </a:t>
            </a:r>
            <a:r>
              <a:rPr lang="en-US" b="1" noProof="0" dirty="0" smtClean="0"/>
              <a:t>rational agent </a:t>
            </a:r>
            <a:r>
              <a:rPr lang="en-US" noProof="0" dirty="0" smtClean="0"/>
              <a:t>is the agent that acts so as to achieve best outcome or when there is uncertainty the best expected outcome. </a:t>
            </a:r>
          </a:p>
          <a:p>
            <a:pPr lvl="1"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F1284B-F3CB-4BCD-9A37-A3B82DB9338B}" type="slidenum">
              <a:rPr lang="en-US" altLang="en-US">
                <a:solidFill>
                  <a:srgbClr val="898989"/>
                </a:solidFill>
              </a:rPr>
              <a:pPr eaLnBrk="1" hangingPunct="1"/>
              <a:t>21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noProof="0" dirty="0" smtClean="0"/>
              <a:t>Why study AI?</a:t>
            </a:r>
          </a:p>
        </p:txBody>
      </p:sp>
      <p:pic>
        <p:nvPicPr>
          <p:cNvPr id="28675" name="Picture 4" descr="C:\honda.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05000"/>
            <a:ext cx="2514600" cy="3429000"/>
          </a:xfrm>
          <a:noFill/>
        </p:spPr>
      </p:pic>
      <p:pic>
        <p:nvPicPr>
          <p:cNvPr id="28676" name="Picture 6" descr="C:\rover_thumb.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295400"/>
            <a:ext cx="2333625"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descr="D:\downloads\google.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1752600"/>
            <a:ext cx="1524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8" name="Picture 8" descr="D:\downloads\yahoo.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24600" y="2514600"/>
            <a:ext cx="1679575"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Text Box 9"/>
          <p:cNvSpPr txBox="1">
            <a:spLocks noChangeArrowheads="1"/>
          </p:cNvSpPr>
          <p:nvPr/>
        </p:nvSpPr>
        <p:spPr bwMode="auto">
          <a:xfrm>
            <a:off x="6172200" y="2971800"/>
            <a:ext cx="2019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Search engines</a:t>
            </a:r>
          </a:p>
        </p:txBody>
      </p:sp>
      <p:sp>
        <p:nvSpPr>
          <p:cNvPr id="28680" name="Text Box 10"/>
          <p:cNvSpPr txBox="1">
            <a:spLocks noChangeArrowheads="1"/>
          </p:cNvSpPr>
          <p:nvPr/>
        </p:nvSpPr>
        <p:spPr bwMode="auto">
          <a:xfrm>
            <a:off x="1219200" y="548640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Labor</a:t>
            </a:r>
          </a:p>
        </p:txBody>
      </p:sp>
      <p:sp>
        <p:nvSpPr>
          <p:cNvPr id="28681" name="Text Box 11"/>
          <p:cNvSpPr txBox="1">
            <a:spLocks noChangeArrowheads="1"/>
          </p:cNvSpPr>
          <p:nvPr/>
        </p:nvSpPr>
        <p:spPr bwMode="auto">
          <a:xfrm>
            <a:off x="3857625" y="3352800"/>
            <a:ext cx="1130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Science</a:t>
            </a:r>
          </a:p>
        </p:txBody>
      </p:sp>
      <p:pic>
        <p:nvPicPr>
          <p:cNvPr id="28682" name="Picture 12" descr="D:\downloads\medicine.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0" y="3597275"/>
            <a:ext cx="84613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3" name="Text Box 13"/>
          <p:cNvSpPr txBox="1">
            <a:spLocks noChangeArrowheads="1"/>
          </p:cNvSpPr>
          <p:nvPr/>
        </p:nvSpPr>
        <p:spPr bwMode="auto">
          <a:xfrm>
            <a:off x="6477000" y="4587875"/>
            <a:ext cx="14176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Medicine/</a:t>
            </a:r>
          </a:p>
          <a:p>
            <a:pPr eaLnBrk="1" hangingPunct="1"/>
            <a:r>
              <a:rPr lang="en-US" altLang="en-US">
                <a:latin typeface="Calibri" panose="020F0502020204030204" pitchFamily="34" charset="0"/>
              </a:rPr>
              <a:t>Diagnosis</a:t>
            </a:r>
          </a:p>
        </p:txBody>
      </p:sp>
      <p:pic>
        <p:nvPicPr>
          <p:cNvPr id="28684" name="Picture 14" descr="D:\downloads\miele_1918a.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4114800"/>
            <a:ext cx="1301750" cy="130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5" name="Picture 5" descr="C:\vacuum.gif"/>
          <p:cNvPicPr>
            <a:picLocks noChangeAspect="1" noChangeArrowheads="1"/>
          </p:cNvPicPr>
          <p:nvPr/>
        </p:nvPicPr>
        <p:blipFill>
          <a:blip r:embed="rId8">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4495800" y="5029200"/>
            <a:ext cx="13716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6" name="Picture 15" descr="D:\downloads\camera.jpg"/>
          <p:cNvPicPr>
            <a:picLocks noChangeAspect="1" noChangeArrowheads="1"/>
          </p:cNvPicPr>
          <p:nvPr/>
        </p:nvPicPr>
        <p:blipFill>
          <a:blip r:embed="rId9" cstate="print">
            <a:extLst>
              <a:ext uri="{28A0092B-C50C-407E-A947-70E740481C1C}">
                <a14:useLocalDpi xmlns:a14="http://schemas.microsoft.com/office/drawing/2010/main" val="0"/>
              </a:ext>
            </a:extLst>
          </a:blip>
          <a:srcRect l="2000" t="2000" r="5000" b="5000"/>
          <a:stretch>
            <a:fillRect/>
          </a:stretch>
        </p:blipFill>
        <p:spPr bwMode="auto">
          <a:xfrm>
            <a:off x="5257800" y="4343400"/>
            <a:ext cx="76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7" name="Text Box 16"/>
          <p:cNvSpPr txBox="1">
            <a:spLocks noChangeArrowheads="1"/>
          </p:cNvSpPr>
          <p:nvPr/>
        </p:nvSpPr>
        <p:spPr bwMode="auto">
          <a:xfrm>
            <a:off x="3200400" y="5791200"/>
            <a:ext cx="1554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alibri" panose="020F0502020204030204" pitchFamily="34" charset="0"/>
              </a:rPr>
              <a:t>Appliances</a:t>
            </a:r>
          </a:p>
        </p:txBody>
      </p:sp>
      <p:sp>
        <p:nvSpPr>
          <p:cNvPr id="28688" name="Text Box 17"/>
          <p:cNvSpPr txBox="1">
            <a:spLocks noChangeArrowheads="1"/>
          </p:cNvSpPr>
          <p:nvPr/>
        </p:nvSpPr>
        <p:spPr bwMode="auto">
          <a:xfrm>
            <a:off x="6781800" y="5791200"/>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2400" b="1">
                <a:latin typeface="Calibri" panose="020F0502020204030204" pitchFamily="34" charset="0"/>
              </a:rPr>
              <a:t>What else?</a:t>
            </a:r>
          </a:p>
        </p:txBody>
      </p:sp>
      <p:sp>
        <p:nvSpPr>
          <p:cNvPr id="17" name="Slide Number Placeholder 16"/>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BAC1598-9793-47E4-B6EC-9BEAEF62C67A}" type="slidenum">
              <a:rPr lang="en-US" altLang="en-US">
                <a:solidFill>
                  <a:srgbClr val="898989"/>
                </a:solidFill>
              </a:rPr>
              <a:pPr eaLnBrk="1" hangingPunct="1"/>
              <a:t>22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68313" y="260350"/>
            <a:ext cx="8229600" cy="1143000"/>
          </a:xfrm>
        </p:spPr>
        <p:txBody>
          <a:bodyPr/>
          <a:lstStyle/>
          <a:p>
            <a:pPr eaLnBrk="1" hangingPunct="1"/>
            <a:r>
              <a:rPr lang="en-US" altLang="en-US" noProof="0" dirty="0" smtClean="0"/>
              <a:t>Applications of AI </a:t>
            </a:r>
          </a:p>
        </p:txBody>
      </p:sp>
      <p:sp>
        <p:nvSpPr>
          <p:cNvPr id="29699" name="Content Placeholder 2"/>
          <p:cNvSpPr>
            <a:spLocks noGrp="1"/>
          </p:cNvSpPr>
          <p:nvPr>
            <p:ph idx="1"/>
          </p:nvPr>
        </p:nvSpPr>
        <p:spPr>
          <a:xfrm>
            <a:off x="457200" y="1196975"/>
            <a:ext cx="8229600" cy="4929188"/>
          </a:xfrm>
        </p:spPr>
        <p:txBody>
          <a:bodyPr/>
          <a:lstStyle/>
          <a:p>
            <a:pPr eaLnBrk="1" hangingPunct="1"/>
            <a:r>
              <a:rPr lang="en-US" altLang="en-US" sz="2000" b="1" noProof="0" dirty="0" smtClean="0"/>
              <a:t>Game Playing</a:t>
            </a:r>
            <a:r>
              <a:rPr lang="en-US" altLang="en-US" sz="2000" noProof="0" dirty="0" smtClean="0"/>
              <a:t/>
            </a:r>
            <a:br>
              <a:rPr lang="en-US" altLang="en-US" sz="2000" noProof="0" dirty="0" smtClean="0"/>
            </a:br>
            <a:r>
              <a:rPr lang="en-US" altLang="en-US" sz="1800" noProof="0" dirty="0" smtClean="0"/>
              <a:t>Defeating best </a:t>
            </a:r>
            <a:r>
              <a:rPr lang="en-US" altLang="en-US" sz="1800" noProof="0" smtClean="0"/>
              <a:t>MOBA players</a:t>
            </a:r>
            <a:endParaRPr lang="en-US" altLang="en-US" sz="1800" noProof="0" dirty="0" smtClean="0"/>
          </a:p>
          <a:p>
            <a:pPr eaLnBrk="1" hangingPunct="1"/>
            <a:endParaRPr lang="en-US" altLang="en-US" sz="2000" noProof="0" dirty="0" smtClean="0"/>
          </a:p>
          <a:p>
            <a:pPr eaLnBrk="1" hangingPunct="1"/>
            <a:r>
              <a:rPr lang="en-US" altLang="en-US" sz="2000" b="1" noProof="0" dirty="0" smtClean="0"/>
              <a:t>Speech Recognition</a:t>
            </a:r>
            <a:r>
              <a:rPr lang="en-US" altLang="en-US" sz="2000" noProof="0" dirty="0" smtClean="0"/>
              <a:t/>
            </a:r>
            <a:br>
              <a:rPr lang="en-US" altLang="en-US" sz="2000" noProof="0" dirty="0" smtClean="0"/>
            </a:br>
            <a:r>
              <a:rPr lang="en-US" altLang="en-US" sz="1800" noProof="0" dirty="0" smtClean="0"/>
              <a:t>PEGASUS spoken language interface to American Airlines' EAASY SABRE reservation system, which allows users to obtain flight information and make reservations over the telephone. The 1990s has seen significant advances in speech recognition so that limited systems are now successful.</a:t>
            </a:r>
          </a:p>
          <a:p>
            <a:pPr eaLnBrk="1" hangingPunct="1"/>
            <a:endParaRPr lang="en-US" altLang="en-US" sz="2000" noProof="0" dirty="0" smtClean="0"/>
          </a:p>
          <a:p>
            <a:pPr eaLnBrk="1" hangingPunct="1"/>
            <a:r>
              <a:rPr lang="en-US" altLang="en-US" sz="2000" b="1" noProof="0" dirty="0" smtClean="0"/>
              <a:t>Computer Vision</a:t>
            </a:r>
          </a:p>
          <a:p>
            <a:pPr lvl="1" eaLnBrk="1" hangingPunct="1"/>
            <a:r>
              <a:rPr lang="en-US" altLang="en-US" sz="1800" noProof="0" dirty="0" smtClean="0"/>
              <a:t>Face recognition programs in use by banks, government, etc. </a:t>
            </a:r>
          </a:p>
          <a:p>
            <a:pPr lvl="1" eaLnBrk="1" hangingPunct="1"/>
            <a:r>
              <a:rPr lang="en-US" altLang="en-US" sz="1800" noProof="0" dirty="0" smtClean="0"/>
              <a:t>The ALVINN system from CMU autonomously drove a van from Washington, D.C. to San Diego (all but 52 of 2,849 miles), averaging 63 mph day and night, and in all weather conditions. </a:t>
            </a:r>
          </a:p>
          <a:p>
            <a:pPr lvl="1" eaLnBrk="1" hangingPunct="1"/>
            <a:r>
              <a:rPr lang="en-US" altLang="en-US" sz="1800" noProof="0" dirty="0" smtClean="0"/>
              <a:t>Handwriting recognition, electronics and manufacturing inspection, photo interpretation, baggage inspection, reverse engineering to automatically construct a 3D geometric model.</a:t>
            </a:r>
          </a:p>
          <a:p>
            <a:pPr eaLnBrk="1" hangingPunct="1"/>
            <a:endParaRPr lang="en-US" altLang="en-US" sz="20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3BDABF8-63B4-49C1-B4EA-CC1500F7E0E3}" type="slidenum">
              <a:rPr lang="en-US" altLang="en-US">
                <a:solidFill>
                  <a:srgbClr val="898989"/>
                </a:solidFill>
              </a:rPr>
              <a:pPr eaLnBrk="1" hangingPunct="1"/>
              <a:t>23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noProof="0" dirty="0" smtClean="0"/>
              <a:t>Applications of AI </a:t>
            </a:r>
          </a:p>
        </p:txBody>
      </p:sp>
      <p:sp>
        <p:nvSpPr>
          <p:cNvPr id="30723" name="Content Placeholder 2"/>
          <p:cNvSpPr>
            <a:spLocks noGrp="1"/>
          </p:cNvSpPr>
          <p:nvPr>
            <p:ph idx="1"/>
          </p:nvPr>
        </p:nvSpPr>
        <p:spPr>
          <a:xfrm>
            <a:off x="457200" y="1196975"/>
            <a:ext cx="8229600" cy="4929188"/>
          </a:xfrm>
        </p:spPr>
        <p:txBody>
          <a:bodyPr/>
          <a:lstStyle/>
          <a:p>
            <a:pPr eaLnBrk="1" hangingPunct="1">
              <a:lnSpc>
                <a:spcPct val="70000"/>
              </a:lnSpc>
            </a:pPr>
            <a:r>
              <a:rPr lang="en-US" altLang="en-US" sz="3100" noProof="0" dirty="0" smtClean="0"/>
              <a:t>Expert Systems</a:t>
            </a:r>
          </a:p>
          <a:p>
            <a:pPr lvl="1" eaLnBrk="1" hangingPunct="1">
              <a:lnSpc>
                <a:spcPct val="70000"/>
              </a:lnSpc>
            </a:pPr>
            <a:r>
              <a:rPr lang="en-US" altLang="en-US" sz="2700" noProof="0" dirty="0" smtClean="0"/>
              <a:t>Application-specific systems that rely on obtaining the knowledge of human experts in an area and programming that knowledge into a system.</a:t>
            </a:r>
          </a:p>
          <a:p>
            <a:pPr eaLnBrk="1" hangingPunct="1">
              <a:lnSpc>
                <a:spcPct val="70000"/>
              </a:lnSpc>
            </a:pPr>
            <a:endParaRPr lang="en-US" altLang="en-US" sz="3100" noProof="0" dirty="0" smtClean="0"/>
          </a:p>
          <a:p>
            <a:pPr eaLnBrk="1" hangingPunct="1">
              <a:lnSpc>
                <a:spcPct val="70000"/>
              </a:lnSpc>
            </a:pPr>
            <a:r>
              <a:rPr lang="en-US" altLang="en-US" sz="3100" noProof="0" dirty="0" smtClean="0"/>
              <a:t>Diagnostic Systems</a:t>
            </a:r>
          </a:p>
          <a:p>
            <a:pPr lvl="1" eaLnBrk="1" hangingPunct="1">
              <a:lnSpc>
                <a:spcPct val="70000"/>
              </a:lnSpc>
            </a:pPr>
            <a:r>
              <a:rPr lang="en-US" altLang="en-US" sz="2700" noProof="0" dirty="0" smtClean="0"/>
              <a:t>Microsoft Office Assistant provides customized help by decision-theoretic reasoning about an individual user.</a:t>
            </a:r>
          </a:p>
          <a:p>
            <a:pPr lvl="1" eaLnBrk="1" hangingPunct="1">
              <a:lnSpc>
                <a:spcPct val="70000"/>
              </a:lnSpc>
            </a:pPr>
            <a:r>
              <a:rPr lang="en-US" altLang="en-US" sz="2700" noProof="0" dirty="0" smtClean="0"/>
              <a:t>MYCIN system for diagnosing bacterial infections of the blood and suggesting treatments. </a:t>
            </a:r>
          </a:p>
          <a:p>
            <a:pPr lvl="1" eaLnBrk="1" hangingPunct="1">
              <a:lnSpc>
                <a:spcPct val="70000"/>
              </a:lnSpc>
            </a:pPr>
            <a:r>
              <a:rPr lang="en-US" altLang="en-US" sz="2700" noProof="0" dirty="0" smtClean="0"/>
              <a:t>Pathfinder medical diagnosis system, which suggests tests and makes diagnoses. </a:t>
            </a:r>
          </a:p>
          <a:p>
            <a:pPr eaLnBrk="1" hangingPunct="1"/>
            <a:endParaRPr lang="en-US" altLang="en-US" sz="16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8F5E61-1920-4785-BB5D-D06DB3BEA4FE}" type="slidenum">
              <a:rPr lang="en-US" altLang="en-US">
                <a:solidFill>
                  <a:srgbClr val="898989"/>
                </a:solidFill>
              </a:rPr>
              <a:pPr eaLnBrk="1" hangingPunct="1"/>
              <a:t>24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noProof="0" dirty="0" smtClean="0"/>
              <a:t>Applications of AI </a:t>
            </a:r>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90000"/>
              </a:lnSpc>
              <a:spcAft>
                <a:spcPts val="0"/>
              </a:spcAft>
              <a:defRPr/>
            </a:pPr>
            <a:r>
              <a:rPr lang="en-US" sz="3600" noProof="0" dirty="0" smtClean="0"/>
              <a:t>Financial Decision Making</a:t>
            </a:r>
          </a:p>
          <a:p>
            <a:pPr lvl="1" eaLnBrk="1" fontAlgn="auto" hangingPunct="1">
              <a:lnSpc>
                <a:spcPct val="90000"/>
              </a:lnSpc>
              <a:spcAft>
                <a:spcPts val="0"/>
              </a:spcAft>
              <a:defRPr/>
            </a:pPr>
            <a:r>
              <a:rPr lang="en-US" noProof="0" dirty="0" smtClean="0"/>
              <a:t>Credit card companies, mortgage companies, banks, and the U.S. government employ AI systems to detect fraud and expedite financial transactions.</a:t>
            </a:r>
          </a:p>
          <a:p>
            <a:pPr lvl="1" eaLnBrk="1" fontAlgn="auto" hangingPunct="1">
              <a:lnSpc>
                <a:spcPct val="90000"/>
              </a:lnSpc>
              <a:spcAft>
                <a:spcPts val="0"/>
              </a:spcAft>
              <a:defRPr/>
            </a:pPr>
            <a:r>
              <a:rPr lang="en-US" noProof="0" dirty="0" smtClean="0"/>
              <a:t>Systems often use learning algorithms to construct profiles of customer usage patterns, and then use these profiles to detect unusual patterns and take appropriate action.</a:t>
            </a:r>
          </a:p>
          <a:p>
            <a:pPr eaLnBrk="1" fontAlgn="auto" hangingPunct="1">
              <a:lnSpc>
                <a:spcPct val="90000"/>
              </a:lnSpc>
              <a:spcAft>
                <a:spcPts val="0"/>
              </a:spcAft>
              <a:defRPr/>
            </a:pPr>
            <a:r>
              <a:rPr lang="en-US" sz="3600" noProof="0" dirty="0" smtClean="0"/>
              <a:t>Classification Systems</a:t>
            </a:r>
          </a:p>
          <a:p>
            <a:pPr lvl="1" eaLnBrk="1" fontAlgn="auto" hangingPunct="1">
              <a:lnSpc>
                <a:spcPct val="90000"/>
              </a:lnSpc>
              <a:spcAft>
                <a:spcPts val="0"/>
              </a:spcAft>
              <a:defRPr/>
            </a:pPr>
            <a:r>
              <a:rPr lang="en-US" noProof="0" dirty="0" smtClean="0"/>
              <a:t>Put information into one of a fixed set of categories using several sources of information. E.g., financial decision making systems. </a:t>
            </a:r>
          </a:p>
          <a:p>
            <a:pPr lvl="1" eaLnBrk="1" fontAlgn="auto" hangingPunct="1">
              <a:lnSpc>
                <a:spcPct val="90000"/>
              </a:lnSpc>
              <a:spcAft>
                <a:spcPts val="0"/>
              </a:spcAft>
              <a:defRPr/>
            </a:pPr>
            <a:r>
              <a:rPr lang="en-US" noProof="0" dirty="0" smtClean="0"/>
              <a:t>NASA developed a system for classifying very faint areas in astronomical images into either stars or galaxies with very high accuracy by learning from human experts' classifications.</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A806EE7-D788-47DC-9344-1D5906220CB3}" type="slidenum">
              <a:rPr lang="en-US" altLang="en-US">
                <a:solidFill>
                  <a:srgbClr val="898989"/>
                </a:solidFill>
              </a:rPr>
              <a:pPr eaLnBrk="1" hangingPunct="1"/>
              <a:t>25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en-US" noProof="0" dirty="0" smtClean="0"/>
              <a:t>Applications of AI </a:t>
            </a:r>
          </a:p>
        </p:txBody>
      </p:sp>
      <p:sp>
        <p:nvSpPr>
          <p:cNvPr id="32771" name="Content Placeholder 2"/>
          <p:cNvSpPr>
            <a:spLocks noGrp="1"/>
          </p:cNvSpPr>
          <p:nvPr>
            <p:ph idx="1"/>
          </p:nvPr>
        </p:nvSpPr>
        <p:spPr>
          <a:xfrm>
            <a:off x="457200" y="1600200"/>
            <a:ext cx="8229600" cy="5257800"/>
          </a:xfrm>
        </p:spPr>
        <p:txBody>
          <a:bodyPr/>
          <a:lstStyle/>
          <a:p>
            <a:pPr eaLnBrk="1" hangingPunct="1">
              <a:lnSpc>
                <a:spcPct val="90000"/>
              </a:lnSpc>
            </a:pPr>
            <a:r>
              <a:rPr lang="en-US" altLang="en-US" sz="3600" noProof="0" dirty="0" smtClean="0"/>
              <a:t>Mathematical Theorem Proving</a:t>
            </a:r>
          </a:p>
          <a:p>
            <a:pPr lvl="1" eaLnBrk="1" hangingPunct="1">
              <a:lnSpc>
                <a:spcPct val="90000"/>
              </a:lnSpc>
            </a:pPr>
            <a:r>
              <a:rPr lang="en-US" altLang="en-US" noProof="0" dirty="0" smtClean="0"/>
              <a:t>Use inference methods to prove new theorems.</a:t>
            </a:r>
          </a:p>
          <a:p>
            <a:pPr eaLnBrk="1" hangingPunct="1">
              <a:lnSpc>
                <a:spcPct val="90000"/>
              </a:lnSpc>
            </a:pPr>
            <a:r>
              <a:rPr lang="en-US" altLang="en-US" sz="3600" noProof="0" dirty="0" smtClean="0"/>
              <a:t>Natural Language Understanding</a:t>
            </a:r>
          </a:p>
          <a:p>
            <a:pPr lvl="1" eaLnBrk="1" hangingPunct="1">
              <a:lnSpc>
                <a:spcPct val="90000"/>
              </a:lnSpc>
            </a:pPr>
            <a:r>
              <a:rPr lang="en-US" altLang="en-US" noProof="0" dirty="0" smtClean="0"/>
              <a:t>Google's translation of web pages. Translation of Caterpillar Truck manuals into 20 languages. (Note: One early system translated the English sentence "The spirit is willing but the flesh is weak" into the Russian equivalent of "The vodka is good but the meat is rotten.")</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603658B-8C86-47FF-A6D5-3BF494C300AC}" type="slidenum">
              <a:rPr lang="en-US" altLang="en-US">
                <a:solidFill>
                  <a:srgbClr val="898989"/>
                </a:solidFill>
              </a:rPr>
              <a:pPr eaLnBrk="1" hangingPunct="1"/>
              <a:t>26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en-US" noProof="0" dirty="0" smtClean="0"/>
              <a:t>Applications of AI </a:t>
            </a:r>
          </a:p>
        </p:txBody>
      </p:sp>
      <p:sp>
        <p:nvSpPr>
          <p:cNvPr id="3" name="Content Placeholder 2"/>
          <p:cNvSpPr>
            <a:spLocks noGrp="1"/>
          </p:cNvSpPr>
          <p:nvPr>
            <p:ph idx="1"/>
          </p:nvPr>
        </p:nvSpPr>
        <p:spPr/>
        <p:txBody>
          <a:bodyPr rtlCol="0">
            <a:normAutofit fontScale="85000" lnSpcReduction="20000"/>
          </a:bodyPr>
          <a:lstStyle/>
          <a:p>
            <a:pPr eaLnBrk="1" fontAlgn="auto" hangingPunct="1">
              <a:lnSpc>
                <a:spcPct val="90000"/>
              </a:lnSpc>
              <a:spcAft>
                <a:spcPts val="0"/>
              </a:spcAft>
              <a:defRPr/>
            </a:pPr>
            <a:r>
              <a:rPr lang="en-US" sz="3600" noProof="0" dirty="0" smtClean="0"/>
              <a:t>Scheduling and Planning</a:t>
            </a:r>
          </a:p>
          <a:p>
            <a:pPr lvl="1" eaLnBrk="1" fontAlgn="auto" hangingPunct="1">
              <a:lnSpc>
                <a:spcPct val="90000"/>
              </a:lnSpc>
              <a:spcAft>
                <a:spcPts val="0"/>
              </a:spcAft>
              <a:defRPr/>
            </a:pPr>
            <a:r>
              <a:rPr lang="en-US" noProof="0" dirty="0" smtClean="0"/>
              <a:t>Automatic scheduling for manufacturing. </a:t>
            </a:r>
          </a:p>
          <a:p>
            <a:pPr lvl="1" eaLnBrk="1" fontAlgn="auto" hangingPunct="1">
              <a:lnSpc>
                <a:spcPct val="90000"/>
              </a:lnSpc>
              <a:spcAft>
                <a:spcPts val="0"/>
              </a:spcAft>
              <a:defRPr/>
            </a:pPr>
            <a:r>
              <a:rPr lang="en-US" noProof="0" dirty="0" smtClean="0"/>
              <a:t>DARPA's DART system used in Desert Storm and Desert Shield operations to plan logistics of people and supplies. </a:t>
            </a:r>
          </a:p>
          <a:p>
            <a:pPr lvl="1" eaLnBrk="1" fontAlgn="auto" hangingPunct="1">
              <a:lnSpc>
                <a:spcPct val="90000"/>
              </a:lnSpc>
              <a:spcAft>
                <a:spcPts val="0"/>
              </a:spcAft>
              <a:defRPr/>
            </a:pPr>
            <a:r>
              <a:rPr lang="en-US" noProof="0" dirty="0" smtClean="0"/>
              <a:t>American Airlines rerouting contingency planner. </a:t>
            </a:r>
          </a:p>
          <a:p>
            <a:pPr lvl="1" eaLnBrk="1" fontAlgn="auto" hangingPunct="1">
              <a:lnSpc>
                <a:spcPct val="90000"/>
              </a:lnSpc>
              <a:spcAft>
                <a:spcPts val="0"/>
              </a:spcAft>
              <a:defRPr/>
            </a:pPr>
            <a:r>
              <a:rPr lang="en-US" noProof="0" dirty="0" smtClean="0"/>
              <a:t>European space agency planning and scheduling of spacecraft assembly, integration and verification.</a:t>
            </a:r>
          </a:p>
          <a:p>
            <a:pPr eaLnBrk="1" fontAlgn="auto" hangingPunct="1">
              <a:lnSpc>
                <a:spcPct val="90000"/>
              </a:lnSpc>
              <a:spcAft>
                <a:spcPts val="0"/>
              </a:spcAft>
              <a:defRPr/>
            </a:pPr>
            <a:r>
              <a:rPr lang="en-US" sz="3600" noProof="0" dirty="0" smtClean="0"/>
              <a:t>Robotics and Path planning</a:t>
            </a:r>
            <a:endParaRPr lang="en-US" noProof="0" dirty="0" smtClean="0"/>
          </a:p>
          <a:p>
            <a:pPr lvl="1" eaLnBrk="1" fontAlgn="auto" hangingPunct="1">
              <a:lnSpc>
                <a:spcPct val="90000"/>
              </a:lnSpc>
              <a:spcAft>
                <a:spcPts val="0"/>
              </a:spcAft>
              <a:defRPr/>
            </a:pPr>
            <a:r>
              <a:rPr lang="en-US" noProof="0" dirty="0" smtClean="0"/>
              <a:t>NASA’s Rover mission.</a:t>
            </a:r>
          </a:p>
          <a:p>
            <a:pPr eaLnBrk="1" fontAlgn="auto" hangingPunct="1">
              <a:lnSpc>
                <a:spcPct val="90000"/>
              </a:lnSpc>
              <a:spcAft>
                <a:spcPts val="0"/>
              </a:spcAft>
              <a:defRPr/>
            </a:pPr>
            <a:r>
              <a:rPr lang="en-US" sz="3600" noProof="0" dirty="0" smtClean="0"/>
              <a:t>Biology and medicine</a:t>
            </a:r>
          </a:p>
          <a:p>
            <a:pPr lvl="1" eaLnBrk="1" fontAlgn="auto" hangingPunct="1">
              <a:lnSpc>
                <a:spcPct val="90000"/>
              </a:lnSpc>
              <a:spcAft>
                <a:spcPts val="0"/>
              </a:spcAft>
              <a:defRPr/>
            </a:pPr>
            <a:r>
              <a:rPr lang="en-US" noProof="0" dirty="0" smtClean="0"/>
              <a:t>Modeling of cellular functions, analysis of DNA and proteins.</a:t>
            </a:r>
          </a:p>
          <a:p>
            <a:pPr eaLnBrk="1" fontAlgn="auto" hangingPunct="1">
              <a:lnSpc>
                <a:spcPct val="90000"/>
              </a:lnSpc>
              <a:spcAft>
                <a:spcPts val="0"/>
              </a:spcAft>
              <a:defRPr/>
            </a:pPr>
            <a:r>
              <a:rPr lang="en-US" noProof="0" dirty="0" smtClean="0"/>
              <a:t>and…</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4F14BE-05ED-4709-9D41-F3518FB84A04}" type="slidenum">
              <a:rPr lang="en-US" altLang="en-US">
                <a:solidFill>
                  <a:srgbClr val="898989"/>
                </a:solidFill>
              </a:rPr>
              <a:pPr eaLnBrk="1" hangingPunct="1"/>
              <a:t>27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noProof="0" dirty="0" smtClean="0"/>
              <a:t>How to achieve AI?</a:t>
            </a:r>
          </a:p>
        </p:txBody>
      </p:sp>
      <p:sp>
        <p:nvSpPr>
          <p:cNvPr id="34819" name="Rectangle 3"/>
          <p:cNvSpPr>
            <a:spLocks noGrp="1" noChangeArrowheads="1"/>
          </p:cNvSpPr>
          <p:nvPr>
            <p:ph idx="1"/>
          </p:nvPr>
        </p:nvSpPr>
        <p:spPr>
          <a:xfrm>
            <a:off x="457200" y="1295400"/>
            <a:ext cx="8458200" cy="4762500"/>
          </a:xfrm>
        </p:spPr>
        <p:txBody>
          <a:bodyPr/>
          <a:lstStyle/>
          <a:p>
            <a:pPr eaLnBrk="1" hangingPunct="1">
              <a:lnSpc>
                <a:spcPct val="90000"/>
              </a:lnSpc>
            </a:pPr>
            <a:r>
              <a:rPr lang="en-US" altLang="en-US" sz="2400" noProof="0" dirty="0" smtClean="0"/>
              <a:t>How is AI research done? </a:t>
            </a:r>
          </a:p>
          <a:p>
            <a:pPr eaLnBrk="1" hangingPunct="1">
              <a:lnSpc>
                <a:spcPct val="90000"/>
              </a:lnSpc>
            </a:pPr>
            <a:endParaRPr lang="en-US" altLang="en-US" sz="1000" noProof="0" dirty="0" smtClean="0"/>
          </a:p>
          <a:p>
            <a:pPr eaLnBrk="1" hangingPunct="1">
              <a:lnSpc>
                <a:spcPct val="90000"/>
              </a:lnSpc>
            </a:pPr>
            <a:r>
              <a:rPr lang="en-US" altLang="en-US" sz="2400" noProof="0" dirty="0" smtClean="0"/>
              <a:t>AI research has both </a:t>
            </a:r>
            <a:r>
              <a:rPr lang="en-US" altLang="en-US" sz="2400" u="sng" noProof="0" dirty="0" smtClean="0"/>
              <a:t>theoretical</a:t>
            </a:r>
            <a:r>
              <a:rPr lang="en-US" altLang="en-US" sz="2400" noProof="0" dirty="0" smtClean="0"/>
              <a:t> and </a:t>
            </a:r>
            <a:r>
              <a:rPr lang="en-US" altLang="en-US" sz="2400" u="sng" noProof="0" dirty="0" smtClean="0"/>
              <a:t>experimental</a:t>
            </a:r>
            <a:r>
              <a:rPr lang="en-US" altLang="en-US" sz="2400" noProof="0" dirty="0" smtClean="0"/>
              <a:t> sides. The experimental side has both basic and applied aspects. </a:t>
            </a:r>
          </a:p>
          <a:p>
            <a:pPr eaLnBrk="1" hangingPunct="1">
              <a:lnSpc>
                <a:spcPct val="90000"/>
              </a:lnSpc>
            </a:pPr>
            <a:endParaRPr lang="en-US" altLang="en-US" sz="1000" noProof="0" dirty="0" smtClean="0"/>
          </a:p>
          <a:p>
            <a:pPr eaLnBrk="1" hangingPunct="1">
              <a:lnSpc>
                <a:spcPct val="90000"/>
              </a:lnSpc>
            </a:pPr>
            <a:r>
              <a:rPr lang="en-US" altLang="en-US" sz="2400" noProof="0" dirty="0" smtClean="0"/>
              <a:t>There are two main lines of research:</a:t>
            </a:r>
          </a:p>
          <a:p>
            <a:pPr lvl="1" eaLnBrk="1" hangingPunct="1">
              <a:lnSpc>
                <a:spcPct val="90000"/>
              </a:lnSpc>
            </a:pPr>
            <a:r>
              <a:rPr lang="en-US" altLang="en-US" sz="2000" noProof="0" dirty="0" smtClean="0"/>
              <a:t>One is </a:t>
            </a:r>
            <a:r>
              <a:rPr lang="en-US" altLang="en-US" sz="2000" u="sng" noProof="0" dirty="0" smtClean="0"/>
              <a:t>biological</a:t>
            </a:r>
            <a:r>
              <a:rPr lang="en-US" altLang="en-US" sz="2000" noProof="0" dirty="0" smtClean="0"/>
              <a:t>, based on the idea that since humans are intelligent, AI should study humans and imitate their psychology or physiology. </a:t>
            </a:r>
          </a:p>
          <a:p>
            <a:pPr lvl="1" eaLnBrk="1" hangingPunct="1">
              <a:lnSpc>
                <a:spcPct val="90000"/>
              </a:lnSpc>
            </a:pPr>
            <a:r>
              <a:rPr lang="en-US" altLang="en-US" sz="2000" noProof="0" dirty="0" smtClean="0"/>
              <a:t>The other is </a:t>
            </a:r>
            <a:r>
              <a:rPr lang="en-US" altLang="en-US" sz="2000" u="sng" noProof="0" dirty="0" smtClean="0"/>
              <a:t>phenomenal</a:t>
            </a:r>
            <a:r>
              <a:rPr lang="en-US" altLang="en-US" sz="2000" noProof="0" dirty="0" smtClean="0"/>
              <a:t>, based on studying and formalizing common sense facts about the world and the problems that the world presents to the achievement of goals. </a:t>
            </a:r>
          </a:p>
          <a:p>
            <a:pPr eaLnBrk="1" hangingPunct="1">
              <a:lnSpc>
                <a:spcPct val="90000"/>
              </a:lnSpc>
            </a:pPr>
            <a:endParaRPr lang="en-US" altLang="en-US" sz="1000" noProof="0" dirty="0" smtClean="0"/>
          </a:p>
          <a:p>
            <a:pPr eaLnBrk="1" hangingPunct="1">
              <a:lnSpc>
                <a:spcPct val="90000"/>
              </a:lnSpc>
            </a:pPr>
            <a:r>
              <a:rPr lang="en-US" altLang="en-US" sz="2400" noProof="0" dirty="0" smtClean="0"/>
              <a:t>The two approaches interact to some extent, and both should eventually succeed. It is a race, but both racers seem to be walking. [</a:t>
            </a:r>
            <a:r>
              <a:rPr lang="en-US" altLang="en-US" sz="2400" b="1" noProof="0" dirty="0" smtClean="0"/>
              <a:t>John McCarthy]</a:t>
            </a:r>
            <a:endParaRPr lang="en-US" alt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9959C1-CD91-401E-BAAC-2F3C0DAA3B80}" type="slidenum">
              <a:rPr lang="en-US" altLang="en-US">
                <a:solidFill>
                  <a:srgbClr val="898989"/>
                </a:solidFill>
              </a:rPr>
              <a:pPr eaLnBrk="1" hangingPunct="1"/>
              <a:t>28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altLang="en-US" noProof="0" dirty="0" smtClean="0"/>
              <a:t>Major Branches of AI 	(1/3)</a:t>
            </a:r>
          </a:p>
        </p:txBody>
      </p:sp>
      <p:sp>
        <p:nvSpPr>
          <p:cNvPr id="35843" name="Content Placeholder 2"/>
          <p:cNvSpPr>
            <a:spLocks noGrp="1"/>
          </p:cNvSpPr>
          <p:nvPr>
            <p:ph idx="1"/>
          </p:nvPr>
        </p:nvSpPr>
        <p:spPr/>
        <p:txBody>
          <a:bodyPr/>
          <a:lstStyle/>
          <a:p>
            <a:pPr lvl="1" eaLnBrk="1" hangingPunct="1"/>
            <a:r>
              <a:rPr lang="en-US" altLang="en-US" sz="2400" noProof="0" dirty="0" smtClean="0"/>
              <a:t>Perceptive system</a:t>
            </a:r>
          </a:p>
          <a:p>
            <a:pPr lvl="2" eaLnBrk="1" hangingPunct="1"/>
            <a:r>
              <a:rPr lang="en-US" altLang="en-US" sz="2000" noProof="0" dirty="0" smtClean="0"/>
              <a:t>A system that approximates the way a human sees, hears, and feels objects</a:t>
            </a:r>
          </a:p>
          <a:p>
            <a:pPr lvl="1" eaLnBrk="1" hangingPunct="1"/>
            <a:r>
              <a:rPr lang="en-US" altLang="en-US" sz="2400" noProof="0" dirty="0" smtClean="0"/>
              <a:t>Vision system</a:t>
            </a:r>
          </a:p>
          <a:p>
            <a:pPr lvl="2" eaLnBrk="1" hangingPunct="1"/>
            <a:r>
              <a:rPr lang="en-US" altLang="en-US" sz="2000" noProof="0" dirty="0" smtClean="0"/>
              <a:t>Capture, store, and manipulate visual images and pictures</a:t>
            </a:r>
          </a:p>
          <a:p>
            <a:pPr lvl="1" eaLnBrk="1" hangingPunct="1"/>
            <a:r>
              <a:rPr lang="en-US" altLang="en-US" sz="2400" noProof="0" dirty="0" smtClean="0"/>
              <a:t>Robotics</a:t>
            </a:r>
          </a:p>
          <a:p>
            <a:pPr lvl="2" eaLnBrk="1" hangingPunct="1"/>
            <a:r>
              <a:rPr lang="en-US" altLang="en-US" sz="2000" noProof="0" dirty="0" smtClean="0"/>
              <a:t>Mechanical and computer devices that perform tedious tasks with high precision</a:t>
            </a:r>
          </a:p>
          <a:p>
            <a:pPr lvl="1" eaLnBrk="1" hangingPunct="1"/>
            <a:r>
              <a:rPr lang="en-US" altLang="en-US" sz="2400" noProof="0" dirty="0" smtClean="0"/>
              <a:t>Expert system</a:t>
            </a:r>
          </a:p>
          <a:p>
            <a:pPr lvl="2" eaLnBrk="1" hangingPunct="1"/>
            <a:r>
              <a:rPr lang="en-US" altLang="en-US" sz="2000" noProof="0" dirty="0" smtClean="0"/>
              <a:t>Stores knowledge and makes inferences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9DC76C9-C0C3-4203-9539-592B3A18D0AE}" type="slidenum">
              <a:rPr lang="en-US" altLang="en-US">
                <a:solidFill>
                  <a:srgbClr val="898989"/>
                </a:solidFill>
              </a:rPr>
              <a:pPr eaLnBrk="1" hangingPunct="1"/>
              <a:t>29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260350"/>
            <a:ext cx="8229600" cy="1143000"/>
          </a:xfrm>
        </p:spPr>
        <p:txBody>
          <a:bodyPr rtlCol="0">
            <a:normAutofit fontScale="90000"/>
          </a:bodyPr>
          <a:lstStyle/>
          <a:p>
            <a:pPr eaLnBrk="1" fontAlgn="auto" hangingPunct="1">
              <a:spcAft>
                <a:spcPts val="0"/>
              </a:spcAft>
              <a:defRPr/>
            </a:pPr>
            <a:r>
              <a:rPr lang="en-US" b="1" noProof="0" dirty="0" smtClean="0"/>
              <a:t>Overview of Artificial Intelligence (AI) (1/3)</a:t>
            </a:r>
          </a:p>
        </p:txBody>
      </p:sp>
      <p:sp>
        <p:nvSpPr>
          <p:cNvPr id="3" name="Content Placeholder 2"/>
          <p:cNvSpPr>
            <a:spLocks noGrp="1"/>
          </p:cNvSpPr>
          <p:nvPr>
            <p:ph idx="1"/>
          </p:nvPr>
        </p:nvSpPr>
        <p:spPr>
          <a:xfrm>
            <a:off x="457200" y="1773238"/>
            <a:ext cx="8229600" cy="4352925"/>
          </a:xfrm>
        </p:spPr>
        <p:txBody>
          <a:bodyPr rtlCol="0">
            <a:normAutofit fontScale="92500" lnSpcReduction="10000"/>
          </a:bodyPr>
          <a:lstStyle/>
          <a:p>
            <a:pPr eaLnBrk="1" fontAlgn="auto" hangingPunct="1">
              <a:spcAft>
                <a:spcPts val="0"/>
              </a:spcAft>
              <a:defRPr/>
            </a:pPr>
            <a:r>
              <a:rPr lang="en-US" b="1" noProof="0" dirty="0" smtClean="0"/>
              <a:t>Artificial intelligence (AI)</a:t>
            </a:r>
          </a:p>
          <a:p>
            <a:pPr lvl="1" eaLnBrk="1" fontAlgn="auto" hangingPunct="1">
              <a:spcAft>
                <a:spcPts val="0"/>
              </a:spcAft>
              <a:defRPr/>
            </a:pPr>
            <a:r>
              <a:rPr lang="en-US" noProof="0" dirty="0" smtClean="0"/>
              <a:t>Computers with the ability to mimic or duplicate the functions of the human brain</a:t>
            </a:r>
          </a:p>
          <a:p>
            <a:pPr lvl="1" eaLnBrk="1" fontAlgn="auto" hangingPunct="1">
              <a:spcAft>
                <a:spcPts val="0"/>
              </a:spcAft>
              <a:defRPr/>
            </a:pPr>
            <a:r>
              <a:rPr lang="en-US" noProof="0" dirty="0" smtClean="0"/>
              <a:t>The term was coined in 1956 by John McCarthy at the Massachusetts Institute of Technology</a:t>
            </a:r>
          </a:p>
          <a:p>
            <a:pPr eaLnBrk="1" fontAlgn="auto" hangingPunct="1">
              <a:spcAft>
                <a:spcPts val="0"/>
              </a:spcAft>
              <a:defRPr/>
            </a:pPr>
            <a:r>
              <a:rPr lang="en-US" b="1" noProof="0" dirty="0" smtClean="0"/>
              <a:t>Artificial intelligence systems</a:t>
            </a:r>
          </a:p>
          <a:p>
            <a:pPr lvl="1" eaLnBrk="1" fontAlgn="auto" hangingPunct="1">
              <a:spcAft>
                <a:spcPts val="0"/>
              </a:spcAft>
              <a:defRPr/>
            </a:pPr>
            <a:r>
              <a:rPr lang="en-US" noProof="0" dirty="0" smtClean="0"/>
              <a:t>The people, procedures, hardware, software, data, and knowledge needed to develop computer systems and machines that demonstrate the characteristics of intelligence</a:t>
            </a:r>
          </a:p>
          <a:p>
            <a:pPr eaLnBrk="1" fontAlgn="auto" hangingPunct="1">
              <a:spcAft>
                <a:spcPts val="0"/>
              </a:spcAft>
              <a:defRPr/>
            </a:pPr>
            <a:endParaRPr 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4AB7B7E-1816-4014-9689-B5BF04F64FD1}" type="slidenum">
              <a:rPr lang="en-US" altLang="en-US">
                <a:solidFill>
                  <a:srgbClr val="898989"/>
                </a:solidFill>
              </a:rPr>
              <a:pPr eaLnBrk="1" hangingPunct="1"/>
              <a:t>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altLang="en-US" noProof="0" dirty="0" smtClean="0"/>
              <a:t>Major Branches of AI 	(2/3)</a:t>
            </a:r>
          </a:p>
        </p:txBody>
      </p:sp>
      <p:sp>
        <p:nvSpPr>
          <p:cNvPr id="36867" name="Content Placeholder 2"/>
          <p:cNvSpPr>
            <a:spLocks noGrp="1"/>
          </p:cNvSpPr>
          <p:nvPr>
            <p:ph idx="1"/>
          </p:nvPr>
        </p:nvSpPr>
        <p:spPr/>
        <p:txBody>
          <a:bodyPr/>
          <a:lstStyle/>
          <a:p>
            <a:pPr lvl="1" eaLnBrk="1" hangingPunct="1"/>
            <a:r>
              <a:rPr lang="en-US" altLang="en-US" sz="2400" noProof="0" dirty="0" smtClean="0"/>
              <a:t>Learning system</a:t>
            </a:r>
          </a:p>
          <a:p>
            <a:pPr lvl="2" eaLnBrk="1" hangingPunct="1"/>
            <a:r>
              <a:rPr lang="en-US" altLang="en-US" sz="2000" noProof="0" dirty="0" smtClean="0"/>
              <a:t>Computer changes how it functions or reacts to situations based on feedback</a:t>
            </a:r>
          </a:p>
          <a:p>
            <a:pPr lvl="1" eaLnBrk="1" hangingPunct="1"/>
            <a:r>
              <a:rPr lang="en-US" altLang="en-US" sz="2400" noProof="0" dirty="0" smtClean="0"/>
              <a:t>Natural language processing</a:t>
            </a:r>
          </a:p>
          <a:p>
            <a:pPr lvl="2" eaLnBrk="1" hangingPunct="1"/>
            <a:r>
              <a:rPr lang="en-US" altLang="en-US" sz="2000" noProof="0" dirty="0" smtClean="0"/>
              <a:t>Computers understand and react to statements and commands made in a “natural” language, such as English</a:t>
            </a:r>
          </a:p>
          <a:p>
            <a:pPr lvl="1" eaLnBrk="1" hangingPunct="1"/>
            <a:r>
              <a:rPr lang="en-US" altLang="en-US" sz="2400" noProof="0" dirty="0" smtClean="0"/>
              <a:t>Neural network</a:t>
            </a:r>
          </a:p>
          <a:p>
            <a:pPr lvl="2" eaLnBrk="1" hangingPunct="1"/>
            <a:r>
              <a:rPr lang="en-US" altLang="en-US" sz="2000" noProof="0" dirty="0" smtClean="0"/>
              <a:t>Computer system that can act like or simulate the functioning of the human brain</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BF56DC1-E1CC-46A3-9EB7-1972AF0FB35F}" type="slidenum">
              <a:rPr lang="en-US" altLang="en-US">
                <a:solidFill>
                  <a:srgbClr val="898989"/>
                </a:solidFill>
              </a:rPr>
              <a:pPr eaLnBrk="1" hangingPunct="1"/>
              <a:t>30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en-US" noProof="0" dirty="0" smtClean="0"/>
              <a:t>Major Branches of AI 	(3/3)</a:t>
            </a:r>
          </a:p>
        </p:txBody>
      </p:sp>
      <p:pic>
        <p:nvPicPr>
          <p:cNvPr id="3789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60575"/>
            <a:ext cx="7112000"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2393950" y="1296988"/>
            <a:ext cx="1524000" cy="762000"/>
          </a:xfrm>
          <a:prstGeom prst="rect">
            <a:avLst/>
          </a:prstGeom>
          <a:gradFill rotWithShape="0">
            <a:gsLst>
              <a:gs pos="0">
                <a:schemeClr val="hlink"/>
              </a:gs>
              <a:gs pos="100000">
                <a:schemeClr val="hlink">
                  <a:gamma/>
                  <a:tint val="48627"/>
                  <a:invGamma/>
                </a:schemeClr>
              </a:gs>
            </a:gsLst>
            <a:lin ang="5400000" scaled="1"/>
          </a:gradFill>
          <a:ln w="9525">
            <a:solidFill>
              <a:schemeClr val="tx1"/>
            </a:solidFill>
            <a:miter lim="800000"/>
            <a:headEnd/>
            <a:tailEnd/>
          </a:ln>
          <a:effectLst/>
        </p:spPr>
        <p:txBody>
          <a:bodyPr wrap="none" anchor="ctr"/>
          <a:lstStyle/>
          <a:p>
            <a:pPr algn="ctr">
              <a:defRPr/>
            </a:pPr>
            <a:r>
              <a:rPr lang="en-US">
                <a:latin typeface="Arial" charset="0"/>
                <a:cs typeface="Arial" charset="0"/>
              </a:rPr>
              <a:t>Artificial</a:t>
            </a:r>
            <a:br>
              <a:rPr lang="en-US">
                <a:latin typeface="Arial" charset="0"/>
                <a:cs typeface="Arial" charset="0"/>
              </a:rPr>
            </a:br>
            <a:r>
              <a:rPr lang="en-US">
                <a:latin typeface="Arial" charset="0"/>
                <a:cs typeface="Arial" charset="0"/>
              </a:rPr>
              <a:t>intelligence</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AB35BC4-784E-4E55-91A2-9463BE573CD8}" type="slidenum">
              <a:rPr lang="en-US" altLang="en-US">
                <a:solidFill>
                  <a:srgbClr val="898989"/>
                </a:solidFill>
              </a:rPr>
              <a:pPr eaLnBrk="1" hangingPunct="1"/>
              <a:t>31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noProof="0" dirty="0" smtClean="0"/>
              <a:t>AI Prehistory</a:t>
            </a:r>
          </a:p>
        </p:txBody>
      </p:sp>
      <p:pic>
        <p:nvPicPr>
          <p:cNvPr id="38915" name="Picture 3" descr="AIhist"/>
          <p:cNvPicPr>
            <a:picLocks noChangeAspect="1" noChangeArrowheads="1"/>
          </p:cNvPicPr>
          <p:nvPr/>
        </p:nvPicPr>
        <p:blipFill>
          <a:blip r:embed="rId3">
            <a:extLst>
              <a:ext uri="{28A0092B-C50C-407E-A947-70E740481C1C}">
                <a14:useLocalDpi xmlns:a14="http://schemas.microsoft.com/office/drawing/2010/main" val="0"/>
              </a:ext>
            </a:extLst>
          </a:blip>
          <a:srcRect r="36093" b="19833"/>
          <a:stretch>
            <a:fillRect/>
          </a:stretch>
        </p:blipFill>
        <p:spPr bwMode="auto">
          <a:xfrm>
            <a:off x="457200" y="1219200"/>
            <a:ext cx="7010400" cy="560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A9404F1-1398-48FF-857E-8CF70F5CC195}" type="slidenum">
              <a:rPr lang="en-US" altLang="en-US">
                <a:solidFill>
                  <a:srgbClr val="898989"/>
                </a:solidFill>
              </a:rPr>
              <a:pPr eaLnBrk="1" hangingPunct="1"/>
              <a:t>32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noProof="0" dirty="0" smtClean="0"/>
              <a:t>AI History</a:t>
            </a:r>
          </a:p>
        </p:txBody>
      </p:sp>
      <p:pic>
        <p:nvPicPr>
          <p:cNvPr id="39939" name="Picture 5" descr="AIst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848600" cy="551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24B207D-CE86-4EE0-867F-F32F6DDEF42E}" type="slidenum">
              <a:rPr lang="en-US" altLang="en-US">
                <a:solidFill>
                  <a:srgbClr val="898989"/>
                </a:solidFill>
              </a:rPr>
              <a:pPr eaLnBrk="1" hangingPunct="1"/>
              <a:t>33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noProof="0" dirty="0" smtClean="0"/>
              <a:t>AI State of the art</a:t>
            </a:r>
          </a:p>
        </p:txBody>
      </p:sp>
      <p:sp>
        <p:nvSpPr>
          <p:cNvPr id="46083" name="Rectangle 3"/>
          <p:cNvSpPr>
            <a:spLocks noGrp="1" noChangeArrowheads="1"/>
          </p:cNvSpPr>
          <p:nvPr>
            <p:ph idx="1"/>
          </p:nvPr>
        </p:nvSpPr>
        <p:spPr/>
        <p:txBody>
          <a:bodyPr rtlCol="0">
            <a:normAutofit lnSpcReduction="10000"/>
          </a:bodyPr>
          <a:lstStyle/>
          <a:p>
            <a:pPr eaLnBrk="1" fontAlgn="auto" hangingPunct="1">
              <a:spcAft>
                <a:spcPts val="0"/>
              </a:spcAft>
              <a:defRPr/>
            </a:pPr>
            <a:r>
              <a:rPr lang="en-US" sz="2800" noProof="0" dirty="0" smtClean="0"/>
              <a:t>Have the following been achieved by AI?</a:t>
            </a:r>
          </a:p>
          <a:p>
            <a:pPr lvl="1" eaLnBrk="1" fontAlgn="auto" hangingPunct="1">
              <a:spcAft>
                <a:spcPts val="0"/>
              </a:spcAft>
              <a:defRPr/>
            </a:pPr>
            <a:r>
              <a:rPr lang="en-US" sz="2400" noProof="0" dirty="0" smtClean="0"/>
              <a:t>World-class chess playing</a:t>
            </a:r>
          </a:p>
          <a:p>
            <a:pPr lvl="1" eaLnBrk="1" fontAlgn="auto" hangingPunct="1">
              <a:spcAft>
                <a:spcPts val="0"/>
              </a:spcAft>
              <a:defRPr/>
            </a:pPr>
            <a:r>
              <a:rPr lang="en-US" sz="2400" noProof="0" dirty="0" smtClean="0"/>
              <a:t>Playing table tennis</a:t>
            </a:r>
          </a:p>
          <a:p>
            <a:pPr lvl="1" eaLnBrk="1" fontAlgn="auto" hangingPunct="1">
              <a:spcAft>
                <a:spcPts val="0"/>
              </a:spcAft>
              <a:defRPr/>
            </a:pPr>
            <a:r>
              <a:rPr lang="en-US" sz="2400" noProof="0" dirty="0" smtClean="0"/>
              <a:t>Cross-country driving</a:t>
            </a:r>
          </a:p>
          <a:p>
            <a:pPr lvl="1" eaLnBrk="1" fontAlgn="auto" hangingPunct="1">
              <a:spcAft>
                <a:spcPts val="0"/>
              </a:spcAft>
              <a:defRPr/>
            </a:pPr>
            <a:r>
              <a:rPr lang="en-US" sz="2400" noProof="0" dirty="0" smtClean="0"/>
              <a:t>Solving mathematical problems</a:t>
            </a:r>
          </a:p>
          <a:p>
            <a:pPr lvl="1" eaLnBrk="1" fontAlgn="auto" hangingPunct="1">
              <a:spcAft>
                <a:spcPts val="0"/>
              </a:spcAft>
              <a:defRPr/>
            </a:pPr>
            <a:r>
              <a:rPr lang="en-US" sz="2400" noProof="0" dirty="0" smtClean="0"/>
              <a:t>Discover and prove mathematical theories</a:t>
            </a:r>
          </a:p>
          <a:p>
            <a:pPr lvl="1" eaLnBrk="1" fontAlgn="auto" hangingPunct="1">
              <a:spcAft>
                <a:spcPts val="0"/>
              </a:spcAft>
              <a:defRPr/>
            </a:pPr>
            <a:r>
              <a:rPr lang="en-US" sz="2400" noProof="0" dirty="0" smtClean="0"/>
              <a:t>Engage in a meaningful conversation</a:t>
            </a:r>
          </a:p>
          <a:p>
            <a:pPr lvl="1" eaLnBrk="1" fontAlgn="auto" hangingPunct="1">
              <a:spcAft>
                <a:spcPts val="0"/>
              </a:spcAft>
              <a:defRPr/>
            </a:pPr>
            <a:r>
              <a:rPr lang="en-US" sz="2400" noProof="0" dirty="0" smtClean="0"/>
              <a:t>Understand spoken language</a:t>
            </a:r>
          </a:p>
          <a:p>
            <a:pPr lvl="1" eaLnBrk="1" fontAlgn="auto" hangingPunct="1">
              <a:spcAft>
                <a:spcPts val="0"/>
              </a:spcAft>
              <a:defRPr/>
            </a:pPr>
            <a:r>
              <a:rPr lang="en-US" sz="2400" noProof="0" dirty="0" smtClean="0"/>
              <a:t>Observe and understand human emotions</a:t>
            </a:r>
          </a:p>
          <a:p>
            <a:pPr lvl="1" eaLnBrk="1" fontAlgn="auto" hangingPunct="1">
              <a:spcAft>
                <a:spcPts val="0"/>
              </a:spcAft>
              <a:defRPr/>
            </a:pPr>
            <a:r>
              <a:rPr lang="en-US" sz="2400" noProof="0" dirty="0" smtClean="0"/>
              <a:t>Express emotions</a:t>
            </a:r>
          </a:p>
          <a:p>
            <a:pPr lvl="1" eaLnBrk="1" fontAlgn="auto" hangingPunct="1">
              <a:spcAft>
                <a:spcPts val="0"/>
              </a:spcAft>
              <a:defRPr/>
            </a:pPr>
            <a:r>
              <a:rPr lang="en-US" sz="2400" noProof="0" dirty="0" smtClean="0"/>
              <a:t>…</a:t>
            </a:r>
          </a:p>
          <a:p>
            <a:pPr lvl="1" eaLnBrk="1" fontAlgn="auto" hangingPunct="1">
              <a:spcAft>
                <a:spcPts val="0"/>
              </a:spcAft>
              <a:defRPr/>
            </a:pPr>
            <a:endParaRPr 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034FFA1-B124-4A31-A475-D48D0BB09893}" type="slidenum">
              <a:rPr lang="en-US" altLang="en-US">
                <a:solidFill>
                  <a:srgbClr val="898989"/>
                </a:solidFill>
              </a:rPr>
              <a:pPr eaLnBrk="1" hangingPunct="1"/>
              <a:t>34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noProof="0" dirty="0" smtClean="0"/>
              <a:t>Special Topics: An Introduction </a:t>
            </a:r>
            <a:r>
              <a:rPr lang="en-US" altLang="en-US" noProof="0" dirty="0" smtClean="0">
                <a:sym typeface="Wingdings" panose="05000000000000000000" pitchFamily="2" charset="2"/>
              </a:rPr>
              <a:t> </a:t>
            </a:r>
            <a:endParaRPr lang="en-US" altLang="en-US" noProof="0" dirty="0" smtClean="0"/>
          </a:p>
        </p:txBody>
      </p:sp>
      <p:sp>
        <p:nvSpPr>
          <p:cNvPr id="41987" name="Content Placeholder 2"/>
          <p:cNvSpPr>
            <a:spLocks noGrp="1"/>
          </p:cNvSpPr>
          <p:nvPr>
            <p:ph idx="1"/>
          </p:nvPr>
        </p:nvSpPr>
        <p:spPr>
          <a:xfrm>
            <a:off x="971550" y="1557338"/>
            <a:ext cx="7581900" cy="4525962"/>
          </a:xfrm>
        </p:spPr>
        <p:txBody>
          <a:bodyPr/>
          <a:lstStyle/>
          <a:p>
            <a:pPr eaLnBrk="1" hangingPunct="1"/>
            <a:r>
              <a:rPr lang="en-US" altLang="en-US" sz="2800" noProof="0" dirty="0" smtClean="0"/>
              <a:t>Natural Language Processing</a:t>
            </a:r>
          </a:p>
          <a:p>
            <a:pPr eaLnBrk="1" hangingPunct="1"/>
            <a:r>
              <a:rPr lang="en-US" altLang="en-US" sz="2800" noProof="0" dirty="0" smtClean="0"/>
              <a:t>Robotics</a:t>
            </a:r>
          </a:p>
          <a:p>
            <a:pPr eaLnBrk="1" hangingPunct="1"/>
            <a:r>
              <a:rPr lang="en-US" altLang="en-US" sz="2800" noProof="0" dirty="0" smtClean="0"/>
              <a:t>Machine Learning</a:t>
            </a:r>
          </a:p>
          <a:p>
            <a:pPr eaLnBrk="1" hangingPunct="1"/>
            <a:r>
              <a:rPr lang="en-US" altLang="en-US" sz="2800" noProof="0" dirty="0" smtClean="0"/>
              <a:t>Expert Systems</a:t>
            </a:r>
          </a:p>
          <a:p>
            <a:pPr eaLnBrk="1" hangingPunct="1"/>
            <a:r>
              <a:rPr lang="en-US" altLang="en-US" sz="2800" noProof="0" dirty="0" smtClean="0"/>
              <a:t>Genetic Algorithms </a:t>
            </a:r>
          </a:p>
          <a:p>
            <a:pPr eaLnBrk="1" hangingPunct="1"/>
            <a:r>
              <a:rPr lang="en-US" altLang="en-US" sz="2800" noProof="0" dirty="0" smtClean="0"/>
              <a:t>Information Retrieval</a:t>
            </a:r>
          </a:p>
          <a:p>
            <a:pPr eaLnBrk="1" hangingPunct="1"/>
            <a:r>
              <a:rPr lang="en-US" altLang="en-US" sz="2800" noProof="0" dirty="0" smtClean="0"/>
              <a:t>Planning</a:t>
            </a:r>
          </a:p>
          <a:p>
            <a:pPr eaLnBrk="1" hangingPunct="1"/>
            <a:r>
              <a:rPr lang="en-US" altLang="en-US" sz="2800" noProof="0" dirty="0" smtClean="0"/>
              <a:t>Vision</a:t>
            </a:r>
          </a:p>
          <a:p>
            <a:pPr eaLnBrk="1" hangingPunct="1"/>
            <a:r>
              <a:rPr lang="en-US" altLang="en-US" sz="2800" noProof="0" dirty="0" smtClean="0"/>
              <a:t>Neural Networks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31007D3-F66B-4D28-898B-BA93FF2F5EF4}" type="slidenum">
              <a:rPr lang="en-US" altLang="en-US">
                <a:solidFill>
                  <a:srgbClr val="898989"/>
                </a:solidFill>
              </a:rPr>
              <a:pPr eaLnBrk="1" hangingPunct="1"/>
              <a:t>35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noProof="0" dirty="0" smtClean="0"/>
              <a:t>Natural Language Processing</a:t>
            </a:r>
          </a:p>
        </p:txBody>
      </p:sp>
      <p:sp>
        <p:nvSpPr>
          <p:cNvPr id="43011" name="Content Placeholder 2"/>
          <p:cNvSpPr>
            <a:spLocks noGrp="1"/>
          </p:cNvSpPr>
          <p:nvPr>
            <p:ph idx="1"/>
          </p:nvPr>
        </p:nvSpPr>
        <p:spPr/>
        <p:txBody>
          <a:bodyPr/>
          <a:lstStyle/>
          <a:p>
            <a:pPr eaLnBrk="1" hangingPunct="1"/>
            <a:r>
              <a:rPr lang="en-US" altLang="en-US" noProof="0" dirty="0" smtClean="0"/>
              <a:t>Natural Language Processing</a:t>
            </a:r>
          </a:p>
          <a:p>
            <a:pPr lvl="1" eaLnBrk="1" hangingPunct="1"/>
            <a:r>
              <a:rPr lang="en-US" altLang="en-US" noProof="0" dirty="0" smtClean="0"/>
              <a:t>Process information contained in natural language text.</a:t>
            </a:r>
          </a:p>
          <a:p>
            <a:pPr lvl="1" eaLnBrk="1" hangingPunct="1"/>
            <a:r>
              <a:rPr lang="en-US" altLang="en-US" noProof="0" dirty="0" smtClean="0"/>
              <a:t>Also known as Computational Linguistics (CL), Human Language Technology (HLT), Natural Language Engineering (NLE)</a:t>
            </a:r>
          </a:p>
          <a:p>
            <a:pPr eaLnBrk="1" hangingPunct="1"/>
            <a:r>
              <a:rPr lang="en-US" altLang="en-US" noProof="0" dirty="0" smtClean="0"/>
              <a:t>Can machines understand human language?</a:t>
            </a:r>
          </a:p>
          <a:p>
            <a:pPr lvl="1" eaLnBrk="1" hangingPunct="1"/>
            <a:r>
              <a:rPr lang="en-US" altLang="en-US" noProof="0" dirty="0" smtClean="0"/>
              <a:t>Define ‘understand’</a:t>
            </a:r>
          </a:p>
          <a:p>
            <a:pPr lvl="1" eaLnBrk="1" hangingPunct="1"/>
            <a:r>
              <a:rPr lang="en-US" altLang="en-US" noProof="0" dirty="0" smtClean="0"/>
              <a:t>Understanding is the ultimate goal. However, one doesn’t need to fully understand to be useful.</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DA8ADD9-C0F3-418E-82A4-7F35704991AF}" type="slidenum">
              <a:rPr lang="en-US" altLang="en-US">
                <a:solidFill>
                  <a:srgbClr val="898989"/>
                </a:solidFill>
              </a:rPr>
              <a:pPr eaLnBrk="1" hangingPunct="1"/>
              <a:t>36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noProof="0" dirty="0" smtClean="0"/>
              <a:t>Natural Language Processing</a:t>
            </a:r>
          </a:p>
        </p:txBody>
      </p:sp>
      <p:sp>
        <p:nvSpPr>
          <p:cNvPr id="44035" name="Content Placeholder 2"/>
          <p:cNvSpPr>
            <a:spLocks noGrp="1"/>
          </p:cNvSpPr>
          <p:nvPr>
            <p:ph idx="1"/>
          </p:nvPr>
        </p:nvSpPr>
        <p:spPr/>
        <p:txBody>
          <a:bodyPr/>
          <a:lstStyle/>
          <a:p>
            <a:pPr eaLnBrk="1" hangingPunct="1"/>
            <a:r>
              <a:rPr lang="en-US" altLang="en-US" sz="2400" noProof="0" dirty="0" smtClean="0"/>
              <a:t>Analyze, understand and generate human languages just like humans do.</a:t>
            </a:r>
          </a:p>
          <a:p>
            <a:pPr eaLnBrk="1" hangingPunct="1"/>
            <a:r>
              <a:rPr lang="en-US" altLang="en-US" sz="2400" noProof="0" dirty="0" smtClean="0"/>
              <a:t>Applying computational techniques to language domain.. </a:t>
            </a:r>
          </a:p>
          <a:p>
            <a:pPr eaLnBrk="1" hangingPunct="1"/>
            <a:r>
              <a:rPr lang="en-US" altLang="en-US" sz="2400" noProof="0" dirty="0" smtClean="0"/>
              <a:t>To explain linguistic theories, to use the theories to build systems that can be of social use..</a:t>
            </a:r>
          </a:p>
          <a:p>
            <a:pPr eaLnBrk="1" hangingPunct="1"/>
            <a:r>
              <a:rPr lang="en-US" altLang="en-US" sz="2400" noProof="0" dirty="0" smtClean="0"/>
              <a:t>Started off as a branch of Artificial Intelligence..</a:t>
            </a:r>
          </a:p>
          <a:p>
            <a:pPr eaLnBrk="1" hangingPunct="1"/>
            <a:r>
              <a:rPr lang="en-US" altLang="en-US" sz="2400" noProof="0" dirty="0" smtClean="0"/>
              <a:t>Borrows from Linguistics, Psycholinguistics, Cognitive Science &amp; Statistics.</a:t>
            </a:r>
          </a:p>
          <a:p>
            <a:pPr eaLnBrk="1" hangingPunct="1"/>
            <a:r>
              <a:rPr lang="en-US" altLang="en-US" sz="2400" noProof="0" dirty="0" smtClean="0"/>
              <a:t>Make computers learn our language rather than we learn theirs</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DA11D25-0A53-463B-96AC-791C6607D2BC}" type="slidenum">
              <a:rPr lang="en-US" altLang="en-US">
                <a:solidFill>
                  <a:srgbClr val="898989"/>
                </a:solidFill>
              </a:rPr>
              <a:pPr eaLnBrk="1" hangingPunct="1"/>
              <a:t>37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noProof="0" dirty="0" smtClean="0"/>
              <a:t>Natural Language Processing</a:t>
            </a:r>
          </a:p>
        </p:txBody>
      </p:sp>
      <p:sp>
        <p:nvSpPr>
          <p:cNvPr id="45059" name="Content Placeholder 2"/>
          <p:cNvSpPr>
            <a:spLocks noGrp="1"/>
          </p:cNvSpPr>
          <p:nvPr>
            <p:ph idx="1"/>
          </p:nvPr>
        </p:nvSpPr>
        <p:spPr/>
        <p:txBody>
          <a:bodyPr/>
          <a:lstStyle/>
          <a:p>
            <a:pPr eaLnBrk="1" hangingPunct="1"/>
            <a:r>
              <a:rPr lang="en-US" altLang="en-US" sz="2400" noProof="0" dirty="0" smtClean="0"/>
              <a:t>The input/output  of a NLP system can be:</a:t>
            </a:r>
          </a:p>
          <a:p>
            <a:pPr lvl="1" eaLnBrk="1" hangingPunct="1"/>
            <a:r>
              <a:rPr lang="en-US" altLang="en-US" sz="1800" b="1" noProof="0" dirty="0" smtClean="0"/>
              <a:t>written text</a:t>
            </a:r>
          </a:p>
          <a:p>
            <a:pPr lvl="1" eaLnBrk="1" hangingPunct="1"/>
            <a:r>
              <a:rPr lang="en-US" altLang="en-US" sz="1800" b="1" noProof="0" dirty="0" smtClean="0"/>
              <a:t>speech</a:t>
            </a:r>
          </a:p>
          <a:p>
            <a:pPr eaLnBrk="1" hangingPunct="1"/>
            <a:r>
              <a:rPr lang="en-US" altLang="en-US" sz="2400" noProof="0" dirty="0" smtClean="0"/>
              <a:t>To process written text, we need:</a:t>
            </a:r>
          </a:p>
          <a:p>
            <a:pPr lvl="1" eaLnBrk="1" hangingPunct="1"/>
            <a:r>
              <a:rPr lang="en-US" altLang="en-US" sz="1800" b="1" noProof="0" dirty="0" smtClean="0"/>
              <a:t>lexical, syntactic, semantic knowledge about the language</a:t>
            </a:r>
          </a:p>
          <a:p>
            <a:pPr lvl="1" eaLnBrk="1" hangingPunct="1"/>
            <a:r>
              <a:rPr lang="en-US" altLang="en-US" sz="1800" b="1" noProof="0" dirty="0" smtClean="0"/>
              <a:t>discourse information, real world knowledge</a:t>
            </a:r>
          </a:p>
          <a:p>
            <a:pPr eaLnBrk="1" hangingPunct="1"/>
            <a:r>
              <a:rPr lang="en-US" altLang="en-US" sz="2400" noProof="0" dirty="0" smtClean="0"/>
              <a:t>To process spoken language, we need everything required                     to process written text, plus the challenges of speech recognition and speech synthesis.</a:t>
            </a:r>
          </a:p>
          <a:p>
            <a:pPr eaLnBrk="1" hangingPunct="1"/>
            <a:endParaRPr lang="en-US" altLang="en-US" sz="24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90C275-8F29-4846-B04F-ADC47BFBADF1}" type="slidenum">
              <a:rPr lang="en-US" altLang="en-US">
                <a:solidFill>
                  <a:srgbClr val="898989"/>
                </a:solidFill>
              </a:rPr>
              <a:pPr eaLnBrk="1" hangingPunct="1"/>
              <a:t>38</a:t>
            </a:fld>
            <a:endParaRPr lang="en-US" altLang="en-US">
              <a:solidFill>
                <a:srgbClr val="898989"/>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noProof="0" dirty="0" smtClean="0"/>
              <a:t>NLP Applications</a:t>
            </a:r>
          </a:p>
        </p:txBody>
      </p:sp>
      <p:sp>
        <p:nvSpPr>
          <p:cNvPr id="46083" name="Content Placeholder 2"/>
          <p:cNvSpPr>
            <a:spLocks noGrp="1"/>
          </p:cNvSpPr>
          <p:nvPr>
            <p:ph idx="1"/>
          </p:nvPr>
        </p:nvSpPr>
        <p:spPr/>
        <p:txBody>
          <a:bodyPr/>
          <a:lstStyle/>
          <a:p>
            <a:pPr eaLnBrk="1" hangingPunct="1">
              <a:lnSpc>
                <a:spcPct val="90000"/>
              </a:lnSpc>
            </a:pPr>
            <a:r>
              <a:rPr lang="en-US" altLang="zh-CN" sz="2800" noProof="0" dirty="0" smtClean="0"/>
              <a:t>Question answering</a:t>
            </a:r>
          </a:p>
          <a:p>
            <a:pPr lvl="1" eaLnBrk="1" hangingPunct="1">
              <a:lnSpc>
                <a:spcPct val="90000"/>
              </a:lnSpc>
            </a:pPr>
            <a:r>
              <a:rPr lang="en-US" altLang="zh-CN" sz="2400" noProof="0" dirty="0" smtClean="0"/>
              <a:t>Who is the first Taiwanese president?</a:t>
            </a:r>
          </a:p>
          <a:p>
            <a:pPr eaLnBrk="1" hangingPunct="1">
              <a:lnSpc>
                <a:spcPct val="90000"/>
              </a:lnSpc>
            </a:pPr>
            <a:r>
              <a:rPr lang="en-US" altLang="zh-CN" sz="2800" noProof="0" dirty="0" smtClean="0"/>
              <a:t>Text Categorization/Routing</a:t>
            </a:r>
          </a:p>
          <a:p>
            <a:pPr lvl="1" eaLnBrk="1" hangingPunct="1">
              <a:lnSpc>
                <a:spcPct val="90000"/>
              </a:lnSpc>
            </a:pPr>
            <a:r>
              <a:rPr lang="en-US" altLang="zh-CN" sz="2400" noProof="0" dirty="0" smtClean="0"/>
              <a:t>e.g., customer e-mails.</a:t>
            </a:r>
          </a:p>
          <a:p>
            <a:pPr eaLnBrk="1" hangingPunct="1">
              <a:lnSpc>
                <a:spcPct val="90000"/>
              </a:lnSpc>
            </a:pPr>
            <a:r>
              <a:rPr lang="en-US" altLang="zh-CN" sz="2800" noProof="0" dirty="0" smtClean="0"/>
              <a:t>Text Mining</a:t>
            </a:r>
          </a:p>
          <a:p>
            <a:pPr lvl="1" eaLnBrk="1" hangingPunct="1">
              <a:lnSpc>
                <a:spcPct val="90000"/>
              </a:lnSpc>
            </a:pPr>
            <a:r>
              <a:rPr lang="en-US" altLang="zh-CN" sz="2400" noProof="0" dirty="0" smtClean="0"/>
              <a:t>Find everything that interacts with BRCA1.</a:t>
            </a:r>
          </a:p>
          <a:p>
            <a:pPr eaLnBrk="1" hangingPunct="1">
              <a:lnSpc>
                <a:spcPct val="90000"/>
              </a:lnSpc>
            </a:pPr>
            <a:r>
              <a:rPr lang="en-US" altLang="zh-CN" sz="2800" noProof="0" dirty="0" smtClean="0"/>
              <a:t>Machine (Assisted) Translation</a:t>
            </a:r>
          </a:p>
          <a:p>
            <a:pPr eaLnBrk="1" hangingPunct="1">
              <a:lnSpc>
                <a:spcPct val="90000"/>
              </a:lnSpc>
            </a:pPr>
            <a:r>
              <a:rPr lang="en-US" altLang="zh-CN" sz="2800" noProof="0" dirty="0" smtClean="0"/>
              <a:t>Language Teaching/Learning</a:t>
            </a:r>
          </a:p>
          <a:p>
            <a:pPr lvl="1" eaLnBrk="1" hangingPunct="1">
              <a:lnSpc>
                <a:spcPct val="90000"/>
              </a:lnSpc>
            </a:pPr>
            <a:r>
              <a:rPr lang="en-US" altLang="zh-CN" sz="2400" noProof="0" dirty="0" smtClean="0"/>
              <a:t>Usage checking</a:t>
            </a:r>
          </a:p>
          <a:p>
            <a:pPr eaLnBrk="1" hangingPunct="1">
              <a:lnSpc>
                <a:spcPct val="90000"/>
              </a:lnSpc>
            </a:pPr>
            <a:r>
              <a:rPr lang="en-US" altLang="zh-CN" sz="2800" noProof="0" dirty="0" smtClean="0"/>
              <a:t>Spelling correction</a:t>
            </a:r>
          </a:p>
          <a:p>
            <a:pPr lvl="1" eaLnBrk="1" hangingPunct="1">
              <a:lnSpc>
                <a:spcPct val="90000"/>
              </a:lnSpc>
            </a:pPr>
            <a:r>
              <a:rPr lang="en-US" altLang="zh-CN" sz="2400" noProof="0" dirty="0" smtClean="0"/>
              <a:t>Is that just dictionary lookup?</a:t>
            </a:r>
            <a:endParaRPr lang="en-US" altLang="en-US" sz="2400" noProof="0" dirty="0" smtClean="0"/>
          </a:p>
          <a:p>
            <a:pPr eaLnBrk="1" hangingPunct="1"/>
            <a:endParaRPr lang="en-US" alt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B6FACD-724F-49BD-AFE0-3191F709A0CA}" type="slidenum">
              <a:rPr lang="en-US" altLang="en-US">
                <a:solidFill>
                  <a:srgbClr val="898989"/>
                </a:solidFill>
              </a:rPr>
              <a:pPr eaLnBrk="1" hangingPunct="1"/>
              <a:t>39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noProof="0" dirty="0" smtClean="0"/>
              <a:t>Overview of Artificial Intelligence (AI) (2/3)</a:t>
            </a:r>
            <a:endParaRPr lang="en-US" noProof="0" dirty="0" smtClean="0"/>
          </a:p>
        </p:txBody>
      </p:sp>
      <p:sp>
        <p:nvSpPr>
          <p:cNvPr id="11267" name="Content Placeholder 2"/>
          <p:cNvSpPr>
            <a:spLocks noGrp="1"/>
          </p:cNvSpPr>
          <p:nvPr>
            <p:ph idx="1"/>
          </p:nvPr>
        </p:nvSpPr>
        <p:spPr>
          <a:xfrm>
            <a:off x="468313" y="1700213"/>
            <a:ext cx="8351837" cy="4310062"/>
          </a:xfrm>
        </p:spPr>
        <p:txBody>
          <a:bodyPr/>
          <a:lstStyle/>
          <a:p>
            <a:pPr eaLnBrk="1" hangingPunct="1">
              <a:lnSpc>
                <a:spcPct val="80000"/>
              </a:lnSpc>
            </a:pPr>
            <a:r>
              <a:rPr lang="en-US" altLang="en-US" sz="2800" b="1" noProof="0" dirty="0" smtClean="0"/>
              <a:t>Intelligent behavior</a:t>
            </a:r>
          </a:p>
          <a:p>
            <a:pPr lvl="1" eaLnBrk="1" hangingPunct="1">
              <a:lnSpc>
                <a:spcPct val="80000"/>
              </a:lnSpc>
            </a:pPr>
            <a:r>
              <a:rPr lang="en-US" altLang="en-US" sz="2400" noProof="0" dirty="0" smtClean="0"/>
              <a:t>Learn from experience</a:t>
            </a:r>
          </a:p>
          <a:p>
            <a:pPr lvl="1" eaLnBrk="1" hangingPunct="1">
              <a:lnSpc>
                <a:spcPct val="80000"/>
              </a:lnSpc>
            </a:pPr>
            <a:r>
              <a:rPr lang="en-US" altLang="en-US" sz="2400" noProof="0" dirty="0" smtClean="0"/>
              <a:t>Apply knowledge acquired from experience</a:t>
            </a:r>
          </a:p>
          <a:p>
            <a:pPr lvl="1" eaLnBrk="1" hangingPunct="1">
              <a:lnSpc>
                <a:spcPct val="80000"/>
              </a:lnSpc>
            </a:pPr>
            <a:r>
              <a:rPr lang="en-US" altLang="en-US" sz="2400" noProof="0" dirty="0" smtClean="0"/>
              <a:t>Handle complex situations</a:t>
            </a:r>
          </a:p>
          <a:p>
            <a:pPr lvl="1" eaLnBrk="1" hangingPunct="1">
              <a:lnSpc>
                <a:spcPct val="80000"/>
              </a:lnSpc>
            </a:pPr>
            <a:r>
              <a:rPr lang="en-US" altLang="en-US" sz="2400" noProof="0" dirty="0" smtClean="0"/>
              <a:t>Solve problems when important information is missing</a:t>
            </a:r>
          </a:p>
          <a:p>
            <a:pPr lvl="1" eaLnBrk="1" hangingPunct="1">
              <a:lnSpc>
                <a:spcPct val="80000"/>
              </a:lnSpc>
            </a:pPr>
            <a:r>
              <a:rPr lang="en-US" altLang="en-US" sz="2400" noProof="0" dirty="0" smtClean="0"/>
              <a:t>Determine what is important</a:t>
            </a:r>
          </a:p>
          <a:p>
            <a:pPr lvl="1" eaLnBrk="1" hangingPunct="1">
              <a:lnSpc>
                <a:spcPct val="80000"/>
              </a:lnSpc>
            </a:pPr>
            <a:r>
              <a:rPr lang="en-US" altLang="en-US" sz="2400" noProof="0" dirty="0" smtClean="0"/>
              <a:t>React quickly and correctly to a new situation</a:t>
            </a:r>
          </a:p>
          <a:p>
            <a:pPr lvl="1" eaLnBrk="1" hangingPunct="1">
              <a:lnSpc>
                <a:spcPct val="80000"/>
              </a:lnSpc>
            </a:pPr>
            <a:r>
              <a:rPr lang="en-US" altLang="en-US" sz="2400" noProof="0" dirty="0" smtClean="0"/>
              <a:t>Understand visual images</a:t>
            </a:r>
          </a:p>
          <a:p>
            <a:pPr lvl="1" eaLnBrk="1" hangingPunct="1">
              <a:lnSpc>
                <a:spcPct val="80000"/>
              </a:lnSpc>
            </a:pPr>
            <a:r>
              <a:rPr lang="en-US" altLang="en-US" sz="2400" noProof="0" dirty="0" smtClean="0"/>
              <a:t>Process and manipulate symbols</a:t>
            </a:r>
          </a:p>
          <a:p>
            <a:pPr lvl="1" eaLnBrk="1" hangingPunct="1">
              <a:lnSpc>
                <a:spcPct val="80000"/>
              </a:lnSpc>
            </a:pPr>
            <a:r>
              <a:rPr lang="en-US" altLang="en-US" sz="2400" noProof="0" dirty="0" smtClean="0"/>
              <a:t>Be creative and imaginative</a:t>
            </a:r>
          </a:p>
          <a:p>
            <a:pPr lvl="1" eaLnBrk="1" hangingPunct="1">
              <a:lnSpc>
                <a:spcPct val="80000"/>
              </a:lnSpc>
            </a:pPr>
            <a:r>
              <a:rPr lang="en-US" altLang="en-US" sz="2400" noProof="0" dirty="0" smtClean="0"/>
              <a:t>Use heuristics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5C837E-7D77-4EAD-97BC-E8EC5BAE7282}" type="slidenum">
              <a:rPr lang="en-US" altLang="en-US">
                <a:solidFill>
                  <a:srgbClr val="898989"/>
                </a:solidFill>
              </a:rPr>
              <a:pPr eaLnBrk="1" hangingPunct="1"/>
              <a:t>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noProof="0" dirty="0" smtClean="0"/>
              <a:t>Robotics</a:t>
            </a:r>
          </a:p>
        </p:txBody>
      </p:sp>
      <p:sp>
        <p:nvSpPr>
          <p:cNvPr id="4" name="Rectangle 3"/>
          <p:cNvSpPr txBox="1">
            <a:spLocks noChangeArrowheads="1"/>
          </p:cNvSpPr>
          <p:nvPr/>
        </p:nvSpPr>
        <p:spPr bwMode="auto">
          <a:xfrm>
            <a:off x="762000" y="1447800"/>
            <a:ext cx="4800600" cy="2362200"/>
          </a:xfrm>
          <a:prstGeom prst="rect">
            <a:avLst/>
          </a:prstGeom>
          <a:noFill/>
          <a:ln w="9525">
            <a:noFill/>
            <a:miter lim="800000"/>
            <a:headEnd/>
            <a:tailEnd/>
          </a:ln>
        </p:spPr>
        <p:txBody>
          <a:bodyPr/>
          <a:lstStyle/>
          <a:p>
            <a:pPr marL="342900" indent="-342900">
              <a:lnSpc>
                <a:spcPct val="90000"/>
              </a:lnSpc>
              <a:spcBef>
                <a:spcPct val="20000"/>
              </a:spcBef>
              <a:buFont typeface="Arial" charset="0"/>
              <a:buChar char="•"/>
              <a:defRPr/>
            </a:pPr>
            <a:r>
              <a:rPr lang="en-US" altLang="zh-CN" sz="2400" dirty="0">
                <a:latin typeface="+mn-lt"/>
                <a:cs typeface="+mn-cs"/>
              </a:rPr>
              <a:t>Word robot was coined by a Czech novelist </a:t>
            </a:r>
            <a:r>
              <a:rPr lang="en-US" altLang="zh-CN" sz="2400" dirty="0" err="1">
                <a:latin typeface="+mn-lt"/>
                <a:cs typeface="+mn-cs"/>
              </a:rPr>
              <a:t>Karel</a:t>
            </a:r>
            <a:r>
              <a:rPr lang="en-US" altLang="zh-CN" sz="2400" dirty="0">
                <a:latin typeface="+mn-lt"/>
                <a:cs typeface="+mn-cs"/>
              </a:rPr>
              <a:t> Capek in a 1920 play titled </a:t>
            </a:r>
            <a:r>
              <a:rPr lang="en-US" altLang="zh-CN" sz="2400" dirty="0" err="1">
                <a:latin typeface="+mn-lt"/>
                <a:cs typeface="+mn-cs"/>
              </a:rPr>
              <a:t>Rossum’s</a:t>
            </a:r>
            <a:r>
              <a:rPr lang="en-US" altLang="zh-CN" sz="2400" dirty="0">
                <a:latin typeface="+mn-lt"/>
                <a:cs typeface="+mn-cs"/>
              </a:rPr>
              <a:t> Universal Robots (RUR)</a:t>
            </a:r>
            <a:endParaRPr lang="tr-TR" altLang="zh-CN" sz="2400" dirty="0">
              <a:latin typeface="+mn-lt"/>
              <a:cs typeface="+mn-cs"/>
            </a:endParaRPr>
          </a:p>
          <a:p>
            <a:pPr marL="342900" indent="-342900">
              <a:lnSpc>
                <a:spcPct val="90000"/>
              </a:lnSpc>
              <a:spcBef>
                <a:spcPct val="20000"/>
              </a:spcBef>
              <a:buFont typeface="Arial" charset="0"/>
              <a:buChar char="•"/>
              <a:defRPr/>
            </a:pPr>
            <a:endParaRPr lang="en-US" altLang="zh-CN" sz="2400" dirty="0">
              <a:latin typeface="+mn-lt"/>
              <a:cs typeface="+mn-cs"/>
            </a:endParaRPr>
          </a:p>
          <a:p>
            <a:pPr marL="342900" indent="-342900">
              <a:lnSpc>
                <a:spcPct val="90000"/>
              </a:lnSpc>
              <a:spcBef>
                <a:spcPct val="20000"/>
              </a:spcBef>
              <a:buFont typeface="Arial" charset="0"/>
              <a:buChar char="•"/>
              <a:defRPr/>
            </a:pPr>
            <a:r>
              <a:rPr lang="en-US" altLang="zh-CN" sz="2400" dirty="0" err="1">
                <a:latin typeface="+mn-lt"/>
                <a:cs typeface="+mn-cs"/>
              </a:rPr>
              <a:t>Robota</a:t>
            </a:r>
            <a:r>
              <a:rPr lang="en-US" altLang="zh-CN" sz="2400" dirty="0">
                <a:latin typeface="+mn-lt"/>
                <a:cs typeface="+mn-cs"/>
              </a:rPr>
              <a:t> in Czech is a word for worker or servant </a:t>
            </a:r>
          </a:p>
        </p:txBody>
      </p:sp>
      <p:sp>
        <p:nvSpPr>
          <p:cNvPr id="47108" name="Rectangle 4"/>
          <p:cNvSpPr>
            <a:spLocks noChangeArrowheads="1"/>
          </p:cNvSpPr>
          <p:nvPr/>
        </p:nvSpPr>
        <p:spPr bwMode="auto">
          <a:xfrm>
            <a:off x="611188" y="4508500"/>
            <a:ext cx="8229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50000"/>
              </a:spcBef>
              <a:buClr>
                <a:schemeClr val="accent2"/>
              </a:buClr>
              <a:buSzPct val="80000"/>
            </a:pPr>
            <a:r>
              <a:rPr lang="en-US" altLang="en-US" sz="2800" dirty="0">
                <a:cs typeface="Times New Roman" panose="02020603050405020304" pitchFamily="18" charset="0"/>
              </a:rPr>
              <a:t>Definition of robot:</a:t>
            </a:r>
            <a:endParaRPr lang="en-US" altLang="en-US" i="1" dirty="0">
              <a:solidFill>
                <a:srgbClr val="FF7C80"/>
              </a:solidFill>
              <a:cs typeface="Times New Roman" panose="02020603050405020304" pitchFamily="18" charset="0"/>
            </a:endParaRPr>
          </a:p>
          <a:p>
            <a:pPr lvl="1" algn="just" eaLnBrk="1" hangingPunct="1">
              <a:lnSpc>
                <a:spcPct val="90000"/>
              </a:lnSpc>
              <a:spcBef>
                <a:spcPct val="50000"/>
              </a:spcBef>
              <a:buClr>
                <a:schemeClr val="tx1"/>
              </a:buClr>
              <a:buSzPct val="90000"/>
            </a:pPr>
            <a:r>
              <a:rPr lang="en-US" altLang="en-US" dirty="0">
                <a:cs typeface="Times New Roman" panose="02020603050405020304" pitchFamily="18" charset="0"/>
              </a:rPr>
              <a:t>A robot is a </a:t>
            </a:r>
            <a:r>
              <a:rPr lang="en-US" altLang="en-US" u="sng" dirty="0">
                <a:solidFill>
                  <a:srgbClr val="FF0066"/>
                </a:solidFill>
                <a:cs typeface="Times New Roman" panose="02020603050405020304" pitchFamily="18" charset="0"/>
              </a:rPr>
              <a:t>reprogrammable,</a:t>
            </a:r>
            <a:r>
              <a:rPr lang="en-US" altLang="en-US" dirty="0">
                <a:cs typeface="Times New Roman" panose="02020603050405020304" pitchFamily="18" charset="0"/>
              </a:rPr>
              <a:t> </a:t>
            </a:r>
            <a:r>
              <a:rPr lang="en-US" altLang="en-US" u="sng" dirty="0">
                <a:solidFill>
                  <a:srgbClr val="FF0066"/>
                </a:solidFill>
                <a:cs typeface="Times New Roman" panose="02020603050405020304" pitchFamily="18" charset="0"/>
              </a:rPr>
              <a:t>multifunctional</a:t>
            </a:r>
            <a:r>
              <a:rPr lang="en-US" altLang="en-US" dirty="0">
                <a:cs typeface="Times New Roman" panose="02020603050405020304" pitchFamily="18" charset="0"/>
              </a:rPr>
              <a:t> manipulator designed to move material, parts, tools or specialized devices through variable programmed motions for the performance of a variety of tasks: Robot Institute of America, 1979</a:t>
            </a:r>
            <a:endParaRPr lang="en-US" altLang="en-US" i="1" dirty="0">
              <a:solidFill>
                <a:srgbClr val="FF7C80"/>
              </a:solidFill>
              <a:cs typeface="Times New Roman" panose="02020603050405020304" pitchFamily="18" charset="0"/>
            </a:endParaRPr>
          </a:p>
        </p:txBody>
      </p:sp>
      <p:grpSp>
        <p:nvGrpSpPr>
          <p:cNvPr id="47109" name="Group 5"/>
          <p:cNvGrpSpPr>
            <a:grpSpLocks/>
          </p:cNvGrpSpPr>
          <p:nvPr/>
        </p:nvGrpSpPr>
        <p:grpSpPr bwMode="auto">
          <a:xfrm>
            <a:off x="6477000" y="1219200"/>
            <a:ext cx="2057400" cy="2667000"/>
            <a:chOff x="3072" y="1152"/>
            <a:chExt cx="1296" cy="1680"/>
          </a:xfrm>
        </p:grpSpPr>
        <p:pic>
          <p:nvPicPr>
            <p:cNvPr id="47111" name="Picture 6" descr="http://capek.misto.cz/pics/capek_up.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72" y="1152"/>
              <a:ext cx="1200" cy="53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47112" name="Picture 7" descr="http://capek.misto.cz/pics/capek_down.jpg"/>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072" y="1680"/>
              <a:ext cx="1200" cy="84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7113" name="Rectangle 8"/>
            <p:cNvSpPr>
              <a:spLocks noChangeArrowheads="1"/>
            </p:cNvSpPr>
            <p:nvPr/>
          </p:nvSpPr>
          <p:spPr bwMode="auto">
            <a:xfrm>
              <a:off x="3072" y="2496"/>
              <a:ext cx="1296" cy="3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2"/>
                </a:buClr>
                <a:buSzPct val="80000"/>
                <a:buFont typeface="Wingdings" panose="05000000000000000000" pitchFamily="2" charset="2"/>
                <a:buNone/>
              </a:pPr>
              <a:r>
                <a:rPr lang="en-US" altLang="en-US">
                  <a:cs typeface="Times New Roman" panose="02020603050405020304" pitchFamily="18" charset="0"/>
                </a:rPr>
                <a:t> </a:t>
              </a:r>
              <a:r>
                <a:rPr lang="en-US" altLang="en-US">
                  <a:solidFill>
                    <a:schemeClr val="bg1"/>
                  </a:solidFill>
                  <a:cs typeface="Times New Roman" panose="02020603050405020304" pitchFamily="18" charset="0"/>
                </a:rPr>
                <a:t>Karel Capek</a:t>
              </a:r>
              <a:r>
                <a:rPr lang="en-US" altLang="en-US">
                  <a:cs typeface="Times New Roman" panose="02020603050405020304" pitchFamily="18" charset="0"/>
                </a:rPr>
                <a:t> 	</a:t>
              </a:r>
              <a:endParaRPr lang="en-US" altLang="en-US"/>
            </a:p>
          </p:txBody>
        </p:sp>
      </p:grpSp>
      <p:sp>
        <p:nvSpPr>
          <p:cNvPr id="10" name="Slide Number Placeholder 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1967A06-A9A7-42FF-B3DB-212691C704BE}" type="slidenum">
              <a:rPr lang="en-US" altLang="en-US">
                <a:solidFill>
                  <a:srgbClr val="898989"/>
                </a:solidFill>
              </a:rPr>
              <a:pPr eaLnBrk="1" hangingPunct="1"/>
              <a:t>40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xfrm>
            <a:off x="685800" y="1828800"/>
            <a:ext cx="1828800" cy="4114800"/>
          </a:xfrm>
        </p:spPr>
        <p:txBody>
          <a:bodyPr/>
          <a:lstStyle/>
          <a:p>
            <a:pPr eaLnBrk="1" hangingPunct="1"/>
            <a:endParaRPr lang="en-US" altLang="en-US" noProof="0" dirty="0" smtClean="0"/>
          </a:p>
          <a:p>
            <a:pPr eaLnBrk="1" hangingPunct="1"/>
            <a:endParaRPr lang="en-US" altLang="en-US" noProof="0" dirty="0" smtClean="0"/>
          </a:p>
          <a:p>
            <a:pPr eaLnBrk="1" hangingPunct="1"/>
            <a:endParaRPr lang="en-US" altLang="en-US" noProof="0" dirty="0" smtClean="0"/>
          </a:p>
        </p:txBody>
      </p:sp>
      <p:sp>
        <p:nvSpPr>
          <p:cNvPr id="48131" name="Text Box 4"/>
          <p:cNvSpPr txBox="1">
            <a:spLocks noChangeArrowheads="1"/>
          </p:cNvSpPr>
          <p:nvPr/>
        </p:nvSpPr>
        <p:spPr bwMode="auto">
          <a:xfrm>
            <a:off x="3886200" y="5943600"/>
            <a:ext cx="1143000" cy="6096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Base</a:t>
            </a:r>
          </a:p>
        </p:txBody>
      </p:sp>
      <p:sp>
        <p:nvSpPr>
          <p:cNvPr id="48132" name="Text Box 5"/>
          <p:cNvSpPr txBox="1">
            <a:spLocks noChangeArrowheads="1"/>
          </p:cNvSpPr>
          <p:nvPr/>
        </p:nvSpPr>
        <p:spPr bwMode="auto">
          <a:xfrm>
            <a:off x="3276600" y="4953000"/>
            <a:ext cx="2438400" cy="10668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a:t>Manipulator linkage</a:t>
            </a:r>
          </a:p>
        </p:txBody>
      </p:sp>
      <p:sp>
        <p:nvSpPr>
          <p:cNvPr id="48133" name="Text Box 6"/>
          <p:cNvSpPr txBox="1">
            <a:spLocks noChangeArrowheads="1"/>
          </p:cNvSpPr>
          <p:nvPr/>
        </p:nvSpPr>
        <p:spPr bwMode="auto">
          <a:xfrm>
            <a:off x="3657600" y="3505200"/>
            <a:ext cx="2057400" cy="4572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Controller</a:t>
            </a:r>
            <a:endParaRPr lang="en-US" altLang="en-US" sz="3200" b="1"/>
          </a:p>
        </p:txBody>
      </p:sp>
      <p:sp>
        <p:nvSpPr>
          <p:cNvPr id="48134" name="Text Box 7"/>
          <p:cNvSpPr txBox="1">
            <a:spLocks noChangeArrowheads="1"/>
          </p:cNvSpPr>
          <p:nvPr/>
        </p:nvSpPr>
        <p:spPr bwMode="auto">
          <a:xfrm>
            <a:off x="1371600" y="2667000"/>
            <a:ext cx="1752600" cy="609600"/>
          </a:xfrm>
          <a:prstGeom prst="rect">
            <a:avLst/>
          </a:prstGeom>
          <a:solidFill>
            <a:srgbClr val="FFFFCC"/>
          </a:solidFill>
          <a:ln w="9525">
            <a:solidFill>
              <a:srgbClr val="9900CC"/>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20000"/>
              </a:spcBef>
              <a:buClr>
                <a:schemeClr val="accent2"/>
              </a:buClr>
              <a:buSzPct val="80000"/>
              <a:buFont typeface="Wingdings" panose="05000000000000000000" pitchFamily="2" charset="2"/>
              <a:buNone/>
            </a:pPr>
            <a:r>
              <a:rPr lang="en-US" altLang="en-US" sz="2800" b="1"/>
              <a:t>Sensors</a:t>
            </a:r>
          </a:p>
        </p:txBody>
      </p:sp>
      <p:sp>
        <p:nvSpPr>
          <p:cNvPr id="48135" name="Rectangle 8"/>
          <p:cNvSpPr>
            <a:spLocks noChangeArrowheads="1"/>
          </p:cNvSpPr>
          <p:nvPr/>
        </p:nvSpPr>
        <p:spPr bwMode="auto">
          <a:xfrm>
            <a:off x="6021388" y="2743200"/>
            <a:ext cx="1865312" cy="479425"/>
          </a:xfrm>
          <a:prstGeom prst="rect">
            <a:avLst/>
          </a:prstGeom>
          <a:solidFill>
            <a:srgbClr val="FFFFCC"/>
          </a:solidFill>
          <a:ln w="9525">
            <a:solidFill>
              <a:srgbClr val="9900CC"/>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Actuators</a:t>
            </a:r>
          </a:p>
        </p:txBody>
      </p:sp>
      <p:sp>
        <p:nvSpPr>
          <p:cNvPr id="48136" name="Rectangle 9"/>
          <p:cNvSpPr>
            <a:spLocks noChangeArrowheads="1"/>
          </p:cNvSpPr>
          <p:nvPr/>
        </p:nvSpPr>
        <p:spPr bwMode="auto">
          <a:xfrm>
            <a:off x="533400" y="4191000"/>
            <a:ext cx="2732088" cy="479425"/>
          </a:xfrm>
          <a:prstGeom prst="rect">
            <a:avLst/>
          </a:prstGeom>
          <a:solidFill>
            <a:srgbClr val="FFFFCC"/>
          </a:solidFill>
          <a:ln w="9525">
            <a:solidFill>
              <a:srgbClr val="9900CC"/>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20000"/>
              </a:spcBef>
              <a:buClr>
                <a:schemeClr val="accent2"/>
              </a:buClr>
              <a:buSzPct val="80000"/>
              <a:buFont typeface="Wingdings" panose="05000000000000000000" pitchFamily="2" charset="2"/>
              <a:buNone/>
            </a:pPr>
            <a:r>
              <a:rPr lang="en-US" altLang="en-US" sz="2800" b="1"/>
              <a:t>User interface</a:t>
            </a:r>
          </a:p>
        </p:txBody>
      </p:sp>
      <p:sp>
        <p:nvSpPr>
          <p:cNvPr id="48137" name="Rectangle 10"/>
          <p:cNvSpPr>
            <a:spLocks noChangeArrowheads="1"/>
          </p:cNvSpPr>
          <p:nvPr/>
        </p:nvSpPr>
        <p:spPr bwMode="auto">
          <a:xfrm>
            <a:off x="3190875" y="1371600"/>
            <a:ext cx="2835275" cy="830263"/>
          </a:xfrm>
          <a:prstGeom prst="rect">
            <a:avLst/>
          </a:prstGeom>
          <a:solidFill>
            <a:srgbClr val="FFFFCC"/>
          </a:solidFill>
          <a:ln w="9525">
            <a:solidFill>
              <a:srgbClr val="9900CC"/>
            </a:solidFill>
            <a:miter lim="800000"/>
            <a:headEnd/>
            <a:tailEnd/>
          </a:ln>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b="1"/>
              <a:t>Power</a:t>
            </a:r>
            <a:r>
              <a:rPr lang="en-US" altLang="en-US" sz="2400"/>
              <a:t> </a:t>
            </a:r>
            <a:r>
              <a:rPr lang="en-US" altLang="en-US" sz="2400" b="1"/>
              <a:t>conversion</a:t>
            </a:r>
          </a:p>
          <a:p>
            <a:pPr algn="ctr" eaLnBrk="1" hangingPunct="1"/>
            <a:r>
              <a:rPr lang="en-US" altLang="en-US" sz="2400" b="1"/>
              <a:t> unit</a:t>
            </a:r>
          </a:p>
        </p:txBody>
      </p:sp>
      <p:sp>
        <p:nvSpPr>
          <p:cNvPr id="48138" name="Line 12"/>
          <p:cNvSpPr>
            <a:spLocks noChangeShapeType="1"/>
          </p:cNvSpPr>
          <p:nvPr/>
        </p:nvSpPr>
        <p:spPr bwMode="auto">
          <a:xfrm>
            <a:off x="3124200" y="2895600"/>
            <a:ext cx="1143000" cy="533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39" name="Line 13"/>
          <p:cNvSpPr>
            <a:spLocks noChangeShapeType="1"/>
          </p:cNvSpPr>
          <p:nvPr/>
        </p:nvSpPr>
        <p:spPr bwMode="auto">
          <a:xfrm flipV="1">
            <a:off x="5105400" y="2895600"/>
            <a:ext cx="838200" cy="6096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0" name="Line 14"/>
          <p:cNvSpPr>
            <a:spLocks noChangeShapeType="1"/>
          </p:cNvSpPr>
          <p:nvPr/>
        </p:nvSpPr>
        <p:spPr bwMode="auto">
          <a:xfrm flipH="1">
            <a:off x="2819400" y="3657600"/>
            <a:ext cx="838200" cy="533400"/>
          </a:xfrm>
          <a:prstGeom prst="line">
            <a:avLst/>
          </a:prstGeom>
          <a:noFill/>
          <a:ln w="9525">
            <a:solidFill>
              <a:srgbClr val="0099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1" name="Line 16"/>
          <p:cNvSpPr>
            <a:spLocks noChangeShapeType="1"/>
          </p:cNvSpPr>
          <p:nvPr/>
        </p:nvSpPr>
        <p:spPr bwMode="auto">
          <a:xfrm flipV="1">
            <a:off x="4572000" y="3962400"/>
            <a:ext cx="0" cy="990600"/>
          </a:xfrm>
          <a:prstGeom prst="line">
            <a:avLst/>
          </a:prstGeom>
          <a:noFill/>
          <a:ln w="9525">
            <a:solidFill>
              <a:srgbClr val="0099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2" name="Line 17"/>
          <p:cNvSpPr>
            <a:spLocks noChangeShapeType="1"/>
          </p:cNvSpPr>
          <p:nvPr/>
        </p:nvSpPr>
        <p:spPr bwMode="auto">
          <a:xfrm flipH="1">
            <a:off x="2057400" y="1905000"/>
            <a:ext cx="990600" cy="7620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3" name="Line 18"/>
          <p:cNvSpPr>
            <a:spLocks noChangeShapeType="1"/>
          </p:cNvSpPr>
          <p:nvPr/>
        </p:nvSpPr>
        <p:spPr bwMode="auto">
          <a:xfrm>
            <a:off x="6172200" y="1828800"/>
            <a:ext cx="685800" cy="914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4" name="Line 19"/>
          <p:cNvSpPr>
            <a:spLocks noChangeShapeType="1"/>
          </p:cNvSpPr>
          <p:nvPr/>
        </p:nvSpPr>
        <p:spPr bwMode="auto">
          <a:xfrm>
            <a:off x="4648200" y="2438400"/>
            <a:ext cx="0" cy="10668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5" name="Line 20"/>
          <p:cNvSpPr>
            <a:spLocks noChangeShapeType="1"/>
          </p:cNvSpPr>
          <p:nvPr/>
        </p:nvSpPr>
        <p:spPr bwMode="auto">
          <a:xfrm flipH="1">
            <a:off x="5562600" y="3276600"/>
            <a:ext cx="1295400" cy="16764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48146" name="Title 18"/>
          <p:cNvSpPr>
            <a:spLocks noGrp="1"/>
          </p:cNvSpPr>
          <p:nvPr>
            <p:ph type="title"/>
          </p:nvPr>
        </p:nvSpPr>
        <p:spPr/>
        <p:txBody>
          <a:bodyPr/>
          <a:lstStyle/>
          <a:p>
            <a:pPr eaLnBrk="1" hangingPunct="1"/>
            <a:r>
              <a:rPr lang="en-US" altLang="en-US" noProof="0" dirty="0" smtClean="0"/>
              <a:t>Robotics: Key Components</a:t>
            </a:r>
            <a:endParaRPr lang="en-US" altLang="en-US" b="1" noProof="0" dirty="0" smtClean="0"/>
          </a:p>
        </p:txBody>
      </p:sp>
      <p:sp>
        <p:nvSpPr>
          <p:cNvPr id="20" name="Slide Number Placeholder 19"/>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90DAF86-029E-4E44-A514-26F36CD49E66}" type="slidenum">
              <a:rPr lang="en-US" altLang="en-US">
                <a:solidFill>
                  <a:srgbClr val="898989"/>
                </a:solidFill>
              </a:rPr>
              <a:pPr eaLnBrk="1" hangingPunct="1"/>
              <a:t>41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body" sz="half" idx="2"/>
          </p:nvPr>
        </p:nvSpPr>
        <p:spPr>
          <a:xfrm>
            <a:off x="304800" y="1600200"/>
            <a:ext cx="2743200" cy="533400"/>
          </a:xfrm>
        </p:spPr>
        <p:txBody>
          <a:bodyPr/>
          <a:lstStyle/>
          <a:p>
            <a:pPr eaLnBrk="1" hangingPunct="1">
              <a:buFontTx/>
              <a:buNone/>
            </a:pPr>
            <a:r>
              <a:rPr lang="en-US" altLang="en-US" noProof="0" dirty="0" smtClean="0"/>
              <a:t>Industrial Robots</a:t>
            </a:r>
          </a:p>
        </p:txBody>
      </p:sp>
      <p:pic>
        <p:nvPicPr>
          <p:cNvPr id="49155" name="Picture 5" descr="Pallet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358900"/>
            <a:ext cx="28956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6" descr="fseries1.JPG (80034 byt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048000"/>
            <a:ext cx="22225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 Box 7"/>
          <p:cNvSpPr txBox="1">
            <a:spLocks noChangeArrowheads="1"/>
          </p:cNvSpPr>
          <p:nvPr/>
        </p:nvSpPr>
        <p:spPr bwMode="auto">
          <a:xfrm>
            <a:off x="3962400" y="3657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Material</a:t>
            </a:r>
            <a:r>
              <a:rPr lang="en-US" altLang="en-US" sz="1600"/>
              <a:t> Handling Manipulator</a:t>
            </a:r>
          </a:p>
        </p:txBody>
      </p:sp>
      <p:sp>
        <p:nvSpPr>
          <p:cNvPr id="49158" name="Text Box 8"/>
          <p:cNvSpPr txBox="1">
            <a:spLocks noChangeArrowheads="1"/>
          </p:cNvSpPr>
          <p:nvPr/>
        </p:nvSpPr>
        <p:spPr bwMode="auto">
          <a:xfrm>
            <a:off x="6934200" y="5867400"/>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Assembly Manipulator</a:t>
            </a:r>
          </a:p>
        </p:txBody>
      </p:sp>
      <p:pic>
        <p:nvPicPr>
          <p:cNvPr id="49159" name="Picture 9" descr="zx165u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4038600"/>
            <a:ext cx="207486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 Box 10"/>
          <p:cNvSpPr txBox="1">
            <a:spLocks noChangeArrowheads="1"/>
          </p:cNvSpPr>
          <p:nvPr/>
        </p:nvSpPr>
        <p:spPr bwMode="auto">
          <a:xfrm>
            <a:off x="3851275" y="5445125"/>
            <a:ext cx="2438400" cy="381000"/>
          </a:xfrm>
          <a:prstGeom prst="rect">
            <a:avLst/>
          </a:prstGeom>
          <a:noFill/>
          <a:ln w="9525">
            <a:solidFill>
              <a:srgbClr val="0099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t>Spot Welding Manipulator</a:t>
            </a:r>
          </a:p>
        </p:txBody>
      </p:sp>
      <p:sp>
        <p:nvSpPr>
          <p:cNvPr id="49161" name="Text Box 11"/>
          <p:cNvSpPr txBox="1">
            <a:spLocks noChangeArrowheads="1"/>
          </p:cNvSpPr>
          <p:nvPr/>
        </p:nvSpPr>
        <p:spPr bwMode="auto">
          <a:xfrm>
            <a:off x="0" y="2420938"/>
            <a:ext cx="3962400"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ct val="20000"/>
              </a:spcBef>
              <a:buFontTx/>
              <a:buChar char="•"/>
            </a:pPr>
            <a:r>
              <a:rPr lang="en-US" altLang="en-US"/>
              <a:t>Material handling</a:t>
            </a:r>
          </a:p>
          <a:p>
            <a:pPr algn="just" eaLnBrk="1" hangingPunct="1">
              <a:spcBef>
                <a:spcPct val="20000"/>
              </a:spcBef>
              <a:buFontTx/>
              <a:buChar char="•"/>
            </a:pPr>
            <a:r>
              <a:rPr lang="en-US" altLang="en-US"/>
              <a:t>Material transfer</a:t>
            </a:r>
          </a:p>
          <a:p>
            <a:pPr algn="just" eaLnBrk="1" hangingPunct="1">
              <a:spcBef>
                <a:spcPct val="20000"/>
              </a:spcBef>
              <a:buFontTx/>
              <a:buChar char="•"/>
            </a:pPr>
            <a:r>
              <a:rPr lang="en-US" altLang="en-US"/>
              <a:t>Machine loading and/or unloading</a:t>
            </a:r>
          </a:p>
          <a:p>
            <a:pPr algn="just" eaLnBrk="1" hangingPunct="1">
              <a:spcBef>
                <a:spcPct val="20000"/>
              </a:spcBef>
              <a:buFontTx/>
              <a:buChar char="•"/>
            </a:pPr>
            <a:r>
              <a:rPr lang="en-US" altLang="en-US"/>
              <a:t>Spot welding</a:t>
            </a:r>
          </a:p>
          <a:p>
            <a:pPr algn="just" eaLnBrk="1" hangingPunct="1">
              <a:spcBef>
                <a:spcPct val="20000"/>
              </a:spcBef>
              <a:buFontTx/>
              <a:buChar char="•"/>
            </a:pPr>
            <a:r>
              <a:rPr lang="en-US" altLang="en-US"/>
              <a:t>Continuous arc welding</a:t>
            </a:r>
          </a:p>
          <a:p>
            <a:pPr algn="just" eaLnBrk="1" hangingPunct="1">
              <a:spcBef>
                <a:spcPct val="20000"/>
              </a:spcBef>
              <a:buFontTx/>
              <a:buChar char="•"/>
            </a:pPr>
            <a:r>
              <a:rPr lang="en-US" altLang="en-US"/>
              <a:t>Spray coating</a:t>
            </a:r>
          </a:p>
          <a:p>
            <a:pPr algn="just" eaLnBrk="1" hangingPunct="1">
              <a:spcBef>
                <a:spcPct val="20000"/>
              </a:spcBef>
              <a:buFontTx/>
              <a:buChar char="•"/>
            </a:pPr>
            <a:r>
              <a:rPr lang="en-US" altLang="en-US"/>
              <a:t>Assembly</a:t>
            </a:r>
          </a:p>
          <a:p>
            <a:pPr algn="just" eaLnBrk="1" hangingPunct="1">
              <a:spcBef>
                <a:spcPct val="20000"/>
              </a:spcBef>
              <a:buFontTx/>
              <a:buChar char="•"/>
            </a:pPr>
            <a:r>
              <a:rPr lang="en-US" altLang="en-US"/>
              <a:t>Inspection</a:t>
            </a:r>
          </a:p>
        </p:txBody>
      </p:sp>
      <p:sp>
        <p:nvSpPr>
          <p:cNvPr id="12" name="Title 1"/>
          <p:cNvSpPr txBox="1">
            <a:spLocks/>
          </p:cNvSpPr>
          <p:nvPr/>
        </p:nvSpPr>
        <p:spPr bwMode="auto">
          <a:xfrm>
            <a:off x="609600" y="427038"/>
            <a:ext cx="8229600" cy="1143000"/>
          </a:xfrm>
          <a:prstGeom prst="rect">
            <a:avLst/>
          </a:prstGeom>
          <a:noFill/>
          <a:ln w="9525">
            <a:noFill/>
            <a:miter lim="800000"/>
            <a:headEnd/>
            <a:tailEnd/>
          </a:ln>
        </p:spPr>
        <p:txBody>
          <a:bodyPr anchor="ctr"/>
          <a:lstStyle/>
          <a:p>
            <a:pPr algn="ctr">
              <a:defRPr/>
            </a:pPr>
            <a:r>
              <a:rPr lang="en-US" sz="4400">
                <a:latin typeface="+mj-lt"/>
                <a:ea typeface="+mj-ea"/>
                <a:cs typeface="+mj-cs"/>
              </a:rPr>
              <a:t>Robotics</a:t>
            </a:r>
            <a:r>
              <a:rPr lang="tr-TR" sz="4400">
                <a:latin typeface="+mj-lt"/>
                <a:ea typeface="+mj-ea"/>
                <a:cs typeface="+mj-cs"/>
              </a:rPr>
              <a:t>: </a:t>
            </a:r>
            <a:r>
              <a:rPr lang="en-US" sz="4400">
                <a:latin typeface="+mj-lt"/>
                <a:ea typeface="+mj-ea"/>
                <a:cs typeface="+mj-cs"/>
              </a:rPr>
              <a:t>What Can Robots Do?</a:t>
            </a:r>
            <a:endParaRPr lang="en-US" sz="4400" dirty="0">
              <a:latin typeface="+mj-lt"/>
              <a:ea typeface="+mj-ea"/>
              <a:cs typeface="+mj-cs"/>
            </a:endParaRPr>
          </a:p>
        </p:txBody>
      </p:sp>
      <p:sp>
        <p:nvSpPr>
          <p:cNvPr id="13" name="Slide Number Placeholder 12"/>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176554-0DCB-466E-A620-1872AE00F227}" type="slidenum">
              <a:rPr lang="en-US" altLang="en-US">
                <a:solidFill>
                  <a:srgbClr val="898989"/>
                </a:solidFill>
              </a:rPr>
              <a:pPr eaLnBrk="1" hangingPunct="1"/>
              <a:t>42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noProof="0" dirty="0" smtClean="0"/>
              <a:t>NLP Applications</a:t>
            </a:r>
          </a:p>
        </p:txBody>
      </p:sp>
      <p:sp>
        <p:nvSpPr>
          <p:cNvPr id="50179" name="Content Placeholder 2"/>
          <p:cNvSpPr>
            <a:spLocks noGrp="1"/>
          </p:cNvSpPr>
          <p:nvPr>
            <p:ph idx="1"/>
          </p:nvPr>
        </p:nvSpPr>
        <p:spPr/>
        <p:txBody>
          <a:bodyPr/>
          <a:lstStyle/>
          <a:p>
            <a:pPr eaLnBrk="1" hangingPunct="1">
              <a:lnSpc>
                <a:spcPct val="90000"/>
              </a:lnSpc>
            </a:pPr>
            <a:r>
              <a:rPr lang="en-US" altLang="zh-CN" sz="2800" noProof="0" dirty="0" smtClean="0"/>
              <a:t>Question answering</a:t>
            </a:r>
          </a:p>
          <a:p>
            <a:pPr lvl="1" eaLnBrk="1" hangingPunct="1">
              <a:lnSpc>
                <a:spcPct val="90000"/>
              </a:lnSpc>
            </a:pPr>
            <a:r>
              <a:rPr lang="en-US" altLang="zh-CN" sz="2400" noProof="0" dirty="0" smtClean="0"/>
              <a:t>Who is the first Taiwanese president?</a:t>
            </a:r>
          </a:p>
          <a:p>
            <a:pPr eaLnBrk="1" hangingPunct="1">
              <a:lnSpc>
                <a:spcPct val="90000"/>
              </a:lnSpc>
            </a:pPr>
            <a:r>
              <a:rPr lang="en-US" altLang="zh-CN" sz="2800" noProof="0" dirty="0" smtClean="0"/>
              <a:t>Text Categorization/Routing</a:t>
            </a:r>
          </a:p>
          <a:p>
            <a:pPr lvl="1" eaLnBrk="1" hangingPunct="1">
              <a:lnSpc>
                <a:spcPct val="90000"/>
              </a:lnSpc>
            </a:pPr>
            <a:r>
              <a:rPr lang="en-US" altLang="zh-CN" sz="2400" noProof="0" dirty="0" smtClean="0"/>
              <a:t>e.g., customer e-mails.</a:t>
            </a:r>
          </a:p>
          <a:p>
            <a:pPr eaLnBrk="1" hangingPunct="1">
              <a:lnSpc>
                <a:spcPct val="90000"/>
              </a:lnSpc>
            </a:pPr>
            <a:r>
              <a:rPr lang="en-US" altLang="zh-CN" sz="2800" noProof="0" dirty="0" smtClean="0"/>
              <a:t>Text Mining</a:t>
            </a:r>
          </a:p>
          <a:p>
            <a:pPr lvl="1" eaLnBrk="1" hangingPunct="1">
              <a:lnSpc>
                <a:spcPct val="90000"/>
              </a:lnSpc>
            </a:pPr>
            <a:r>
              <a:rPr lang="en-US" altLang="zh-CN" sz="2400" noProof="0" dirty="0" smtClean="0"/>
              <a:t>Find everything that interacts with BRCA1.</a:t>
            </a:r>
          </a:p>
          <a:p>
            <a:pPr eaLnBrk="1" hangingPunct="1">
              <a:lnSpc>
                <a:spcPct val="90000"/>
              </a:lnSpc>
            </a:pPr>
            <a:r>
              <a:rPr lang="en-US" altLang="zh-CN" sz="2800" noProof="0" dirty="0" smtClean="0"/>
              <a:t>Machine (Assisted) Translation</a:t>
            </a:r>
          </a:p>
          <a:p>
            <a:pPr eaLnBrk="1" hangingPunct="1">
              <a:lnSpc>
                <a:spcPct val="90000"/>
              </a:lnSpc>
            </a:pPr>
            <a:r>
              <a:rPr lang="en-US" altLang="zh-CN" sz="2800" noProof="0" dirty="0" smtClean="0"/>
              <a:t>Language Teaching/Learning</a:t>
            </a:r>
          </a:p>
          <a:p>
            <a:pPr lvl="1" eaLnBrk="1" hangingPunct="1">
              <a:lnSpc>
                <a:spcPct val="90000"/>
              </a:lnSpc>
            </a:pPr>
            <a:r>
              <a:rPr lang="en-US" altLang="zh-CN" sz="2400" noProof="0" dirty="0" smtClean="0"/>
              <a:t>Usage checking</a:t>
            </a:r>
          </a:p>
          <a:p>
            <a:pPr eaLnBrk="1" hangingPunct="1">
              <a:lnSpc>
                <a:spcPct val="90000"/>
              </a:lnSpc>
            </a:pPr>
            <a:r>
              <a:rPr lang="en-US" altLang="zh-CN" sz="2800" noProof="0" dirty="0" smtClean="0"/>
              <a:t>Spelling correction</a:t>
            </a:r>
          </a:p>
          <a:p>
            <a:pPr lvl="1" eaLnBrk="1" hangingPunct="1">
              <a:lnSpc>
                <a:spcPct val="90000"/>
              </a:lnSpc>
            </a:pPr>
            <a:r>
              <a:rPr lang="en-US" altLang="zh-CN" sz="2400" noProof="0" dirty="0" smtClean="0"/>
              <a:t>Is that just dictionary lookup?</a:t>
            </a:r>
            <a:endParaRPr lang="en-US" altLang="en-US" sz="2400" noProof="0" dirty="0" smtClean="0"/>
          </a:p>
          <a:p>
            <a:pPr eaLnBrk="1" hangingPunct="1"/>
            <a:endParaRPr lang="en-US" altLang="en-US" sz="2800"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5A086F-AA7E-4B74-8698-A2505805D615}" type="slidenum">
              <a:rPr lang="en-US" altLang="en-US">
                <a:solidFill>
                  <a:srgbClr val="898989"/>
                </a:solidFill>
              </a:rPr>
              <a:pPr eaLnBrk="1" hangingPunct="1"/>
              <a:t>43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noProof="0" dirty="0" smtClean="0"/>
              <a:t>Machine Learning</a:t>
            </a:r>
          </a:p>
        </p:txBody>
      </p:sp>
      <p:sp>
        <p:nvSpPr>
          <p:cNvPr id="51203" name="Content Placeholder 2"/>
          <p:cNvSpPr>
            <a:spLocks noGrp="1"/>
          </p:cNvSpPr>
          <p:nvPr>
            <p:ph idx="1"/>
          </p:nvPr>
        </p:nvSpPr>
        <p:spPr/>
        <p:txBody>
          <a:bodyPr/>
          <a:lstStyle/>
          <a:p>
            <a:pPr eaLnBrk="1" hangingPunct="1"/>
            <a:r>
              <a:rPr lang="en-US" altLang="en-US" noProof="0" dirty="0" smtClean="0"/>
              <a:t>Adapt to / learn from data</a:t>
            </a:r>
          </a:p>
          <a:p>
            <a:pPr lvl="1" eaLnBrk="1" hangingPunct="1"/>
            <a:r>
              <a:rPr lang="en-US" altLang="en-US" noProof="0" dirty="0" smtClean="0"/>
              <a:t>To optimize a performance function</a:t>
            </a:r>
          </a:p>
          <a:p>
            <a:pPr eaLnBrk="1" hangingPunct="1">
              <a:buFont typeface="Wingdings" panose="05000000000000000000" pitchFamily="2" charset="2"/>
              <a:buNone/>
            </a:pPr>
            <a:endParaRPr lang="en-US" altLang="en-US" noProof="0" dirty="0" smtClean="0"/>
          </a:p>
          <a:p>
            <a:pPr eaLnBrk="1" hangingPunct="1">
              <a:buFont typeface="Wingdings" panose="05000000000000000000" pitchFamily="2" charset="2"/>
              <a:buNone/>
            </a:pPr>
            <a:r>
              <a:rPr lang="en-US" altLang="en-US" noProof="0" dirty="0" smtClean="0"/>
              <a:t>Can be used to:</a:t>
            </a:r>
          </a:p>
          <a:p>
            <a:pPr lvl="1" eaLnBrk="1" hangingPunct="1"/>
            <a:r>
              <a:rPr lang="en-US" altLang="en-US" noProof="0" dirty="0" smtClean="0"/>
              <a:t>Extract knowledge from data</a:t>
            </a:r>
          </a:p>
          <a:p>
            <a:pPr lvl="1" eaLnBrk="1" hangingPunct="1"/>
            <a:r>
              <a:rPr lang="en-US" altLang="en-US" noProof="0" dirty="0" smtClean="0"/>
              <a:t>Learn tasks that are difficult to formalize</a:t>
            </a:r>
          </a:p>
          <a:p>
            <a:pPr lvl="1" eaLnBrk="1" hangingPunct="1"/>
            <a:r>
              <a:rPr lang="en-US" altLang="en-US" noProof="0" dirty="0" smtClean="0"/>
              <a:t>Create software that improves over time</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C452EB-90A0-4302-9AFD-E3D905B4FB6B}" type="slidenum">
              <a:rPr lang="en-US" altLang="en-US">
                <a:solidFill>
                  <a:srgbClr val="898989"/>
                </a:solidFill>
              </a:rPr>
              <a:pPr eaLnBrk="1" hangingPunct="1"/>
              <a:t>44</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n-US" noProof="0" dirty="0" smtClean="0"/>
              <a:t>Machine Learning</a:t>
            </a:r>
          </a:p>
        </p:txBody>
      </p:sp>
      <p:sp>
        <p:nvSpPr>
          <p:cNvPr id="52227" name="Content Placeholder 2"/>
          <p:cNvSpPr>
            <a:spLocks noGrp="1"/>
          </p:cNvSpPr>
          <p:nvPr>
            <p:ph idx="1"/>
          </p:nvPr>
        </p:nvSpPr>
        <p:spPr>
          <a:xfrm>
            <a:off x="457200" y="1600200"/>
            <a:ext cx="8229600" cy="4349750"/>
          </a:xfrm>
        </p:spPr>
        <p:txBody>
          <a:bodyPr/>
          <a:lstStyle/>
          <a:p>
            <a:pPr eaLnBrk="1" hangingPunct="1">
              <a:lnSpc>
                <a:spcPct val="90000"/>
              </a:lnSpc>
            </a:pPr>
            <a:r>
              <a:rPr lang="en-US" altLang="en-US" noProof="0" dirty="0" smtClean="0"/>
              <a:t>Machine learning is programming computers to optimize a performance criterion using example data or past experience.</a:t>
            </a:r>
          </a:p>
          <a:p>
            <a:pPr eaLnBrk="1" hangingPunct="1">
              <a:lnSpc>
                <a:spcPct val="90000"/>
              </a:lnSpc>
            </a:pPr>
            <a:endParaRPr lang="en-US" altLang="en-US" noProof="0" dirty="0" smtClean="0"/>
          </a:p>
          <a:p>
            <a:pPr eaLnBrk="1" hangingPunct="1">
              <a:lnSpc>
                <a:spcPct val="90000"/>
              </a:lnSpc>
            </a:pPr>
            <a:r>
              <a:rPr lang="en-US" altLang="en-US" noProof="0" dirty="0" smtClean="0"/>
              <a:t>Learning is used when:</a:t>
            </a:r>
          </a:p>
          <a:p>
            <a:pPr lvl="1" eaLnBrk="1" hangingPunct="1">
              <a:lnSpc>
                <a:spcPct val="90000"/>
              </a:lnSpc>
            </a:pPr>
            <a:r>
              <a:rPr lang="en-US" altLang="en-US" sz="2400" noProof="0" dirty="0" smtClean="0"/>
              <a:t>Human expertise does not exist (navigating on Mars),</a:t>
            </a:r>
          </a:p>
          <a:p>
            <a:pPr lvl="1" eaLnBrk="1" hangingPunct="1">
              <a:lnSpc>
                <a:spcPct val="90000"/>
              </a:lnSpc>
            </a:pPr>
            <a:r>
              <a:rPr lang="en-US" altLang="en-US" sz="2400" noProof="0" dirty="0" smtClean="0"/>
              <a:t>Humans are unable to explain their expertise (speech recognition)</a:t>
            </a:r>
          </a:p>
          <a:p>
            <a:pPr lvl="1" eaLnBrk="1" hangingPunct="1">
              <a:lnSpc>
                <a:spcPct val="90000"/>
              </a:lnSpc>
            </a:pPr>
            <a:r>
              <a:rPr lang="en-US" altLang="en-US" sz="2400" noProof="0" dirty="0" smtClean="0"/>
              <a:t>Solution changes in time (routing on a computer network)</a:t>
            </a:r>
          </a:p>
          <a:p>
            <a:pPr lvl="1" eaLnBrk="1" hangingPunct="1">
              <a:lnSpc>
                <a:spcPct val="90000"/>
              </a:lnSpc>
            </a:pPr>
            <a:r>
              <a:rPr lang="en-US" altLang="en-US" sz="2400" noProof="0" dirty="0" smtClean="0"/>
              <a:t>Solution needs to be adapted to particular cases (user biometrics)</a:t>
            </a: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E88B24-B685-44A1-9B39-457E2234009B}" type="slidenum">
              <a:rPr lang="en-US" altLang="en-US">
                <a:solidFill>
                  <a:srgbClr val="898989"/>
                </a:solidFill>
              </a:rPr>
              <a:pPr eaLnBrk="1" hangingPunct="1"/>
              <a:t>45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noProof="0" dirty="0" smtClean="0"/>
              <a:t>Machine Learning</a:t>
            </a:r>
          </a:p>
        </p:txBody>
      </p:sp>
      <p:pic>
        <p:nvPicPr>
          <p:cNvPr id="5325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773238"/>
            <a:ext cx="885825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F3DDB8-0276-454C-9244-2626830173AE}" type="slidenum">
              <a:rPr lang="en-US" altLang="en-US">
                <a:solidFill>
                  <a:srgbClr val="898989"/>
                </a:solidFill>
              </a:rPr>
              <a:pPr eaLnBrk="1" hangingPunct="1"/>
              <a:t>46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68E00285-342E-4D11-976E-ACBEBE87B269}" type="slidenum">
              <a:rPr lang="tr-TR" altLang="en-US">
                <a:solidFill>
                  <a:srgbClr val="898989"/>
                </a:solidFill>
              </a:rPr>
              <a:pPr algn="ctr" eaLnBrk="1" hangingPunct="1"/>
              <a:t>47</a:t>
            </a:fld>
            <a:endParaRPr lang="tr-TR" altLang="en-US">
              <a:solidFill>
                <a:srgbClr val="898989"/>
              </a:solidFill>
            </a:endParaRPr>
          </a:p>
        </p:txBody>
      </p:sp>
      <p:sp>
        <p:nvSpPr>
          <p:cNvPr id="54275" name="Rectangle 2"/>
          <p:cNvSpPr>
            <a:spLocks noGrp="1" noChangeArrowheads="1"/>
          </p:cNvSpPr>
          <p:nvPr>
            <p:ph type="title"/>
          </p:nvPr>
        </p:nvSpPr>
        <p:spPr/>
        <p:txBody>
          <a:bodyPr/>
          <a:lstStyle/>
          <a:p>
            <a:pPr eaLnBrk="1" hangingPunct="1"/>
            <a:r>
              <a:rPr lang="en-US" altLang="en-US" noProof="0" dirty="0" smtClean="0"/>
              <a:t> Machine Learning : </a:t>
            </a:r>
            <a:br>
              <a:rPr lang="en-US" altLang="en-US" noProof="0" dirty="0" smtClean="0"/>
            </a:br>
            <a:r>
              <a:rPr lang="en-US" altLang="en-US" noProof="0" dirty="0" smtClean="0"/>
              <a:t>Classification: Applications</a:t>
            </a:r>
          </a:p>
        </p:txBody>
      </p:sp>
      <p:sp>
        <p:nvSpPr>
          <p:cNvPr id="54276" name="Rectangle 3"/>
          <p:cNvSpPr>
            <a:spLocks noGrp="1" noChangeArrowheads="1"/>
          </p:cNvSpPr>
          <p:nvPr>
            <p:ph type="body" idx="1"/>
          </p:nvPr>
        </p:nvSpPr>
        <p:spPr/>
        <p:txBody>
          <a:bodyPr/>
          <a:lstStyle/>
          <a:p>
            <a:pPr eaLnBrk="1" hangingPunct="1">
              <a:lnSpc>
                <a:spcPct val="90000"/>
              </a:lnSpc>
            </a:pPr>
            <a:r>
              <a:rPr lang="en-US" altLang="en-US" sz="2800" noProof="0" dirty="0" smtClean="0"/>
              <a:t>Face recognition: Pose, lighting, occlusion (glasses, beard), make-up, hair style </a:t>
            </a:r>
          </a:p>
          <a:p>
            <a:pPr eaLnBrk="1" hangingPunct="1">
              <a:lnSpc>
                <a:spcPct val="90000"/>
              </a:lnSpc>
            </a:pPr>
            <a:r>
              <a:rPr lang="en-US" altLang="en-US" sz="2800" noProof="0" dirty="0" smtClean="0"/>
              <a:t>Character recognition: Different handwriting styles.</a:t>
            </a:r>
          </a:p>
          <a:p>
            <a:pPr eaLnBrk="1" hangingPunct="1">
              <a:lnSpc>
                <a:spcPct val="90000"/>
              </a:lnSpc>
            </a:pPr>
            <a:r>
              <a:rPr lang="en-US" altLang="en-US" sz="2800" noProof="0" dirty="0" smtClean="0"/>
              <a:t>Speech recognition: Temporal dependency. </a:t>
            </a:r>
          </a:p>
          <a:p>
            <a:pPr lvl="1" eaLnBrk="1" hangingPunct="1">
              <a:lnSpc>
                <a:spcPct val="90000"/>
              </a:lnSpc>
            </a:pPr>
            <a:r>
              <a:rPr lang="en-US" altLang="en-US" sz="2400" noProof="0" dirty="0" smtClean="0"/>
              <a:t>Use of a dictionary or the syntax of the language. </a:t>
            </a:r>
          </a:p>
          <a:p>
            <a:pPr lvl="1" eaLnBrk="1" hangingPunct="1">
              <a:lnSpc>
                <a:spcPct val="90000"/>
              </a:lnSpc>
            </a:pPr>
            <a:r>
              <a:rPr lang="en-US" altLang="en-US" sz="2400" noProof="0" dirty="0" smtClean="0"/>
              <a:t>Sensor fusion: Combine multiple modalities; e.g., visual (lip image) and acoustic for speech</a:t>
            </a:r>
          </a:p>
          <a:p>
            <a:pPr eaLnBrk="1" hangingPunct="1">
              <a:lnSpc>
                <a:spcPct val="90000"/>
              </a:lnSpc>
            </a:pPr>
            <a:r>
              <a:rPr lang="en-US" altLang="en-US" sz="2800" noProof="0" dirty="0" smtClean="0"/>
              <a:t>Medical diagnosis: From symptoms to illnesses</a:t>
            </a:r>
          </a:p>
          <a:p>
            <a:pPr eaLnBrk="1" hangingPunct="1">
              <a:lnSpc>
                <a:spcPct val="90000"/>
              </a:lnSpc>
            </a:pPr>
            <a:r>
              <a:rPr lang="en-US" altLang="en-US" sz="2800" noProof="0" dirty="0" smtClean="0"/>
              <a:t>Web Advertising: Predict </a:t>
            </a:r>
            <a:r>
              <a:rPr lang="en-US" altLang="en-US" noProof="0" dirty="0" smtClean="0"/>
              <a:t>if a user clicks on an ad on the Internet.</a:t>
            </a:r>
          </a:p>
          <a:p>
            <a:pPr eaLnBrk="1" hangingPunct="1">
              <a:lnSpc>
                <a:spcPct val="90000"/>
              </a:lnSpc>
            </a:pPr>
            <a:r>
              <a:rPr lang="en-US" altLang="en-US" noProof="0" dirty="0" smtClean="0"/>
              <a:t>etc.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xfrm>
            <a:off x="3124200" y="6356350"/>
            <a:ext cx="28956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fld id="{0C2B855D-3F8D-4B5E-9AA5-0C5D0642E015}" type="slidenum">
              <a:rPr lang="tr-TR" altLang="en-US">
                <a:solidFill>
                  <a:srgbClr val="898989"/>
                </a:solidFill>
              </a:rPr>
              <a:pPr algn="ctr" eaLnBrk="1" hangingPunct="1"/>
              <a:t>48</a:t>
            </a:fld>
            <a:endParaRPr lang="tr-TR" altLang="en-US">
              <a:solidFill>
                <a:srgbClr val="898989"/>
              </a:solidFill>
            </a:endParaRPr>
          </a:p>
        </p:txBody>
      </p:sp>
      <p:sp>
        <p:nvSpPr>
          <p:cNvPr id="55299" name="Rectangle 2"/>
          <p:cNvSpPr>
            <a:spLocks noGrp="1" noChangeArrowheads="1"/>
          </p:cNvSpPr>
          <p:nvPr>
            <p:ph type="title"/>
          </p:nvPr>
        </p:nvSpPr>
        <p:spPr/>
        <p:txBody>
          <a:bodyPr/>
          <a:lstStyle/>
          <a:p>
            <a:pPr eaLnBrk="1" hangingPunct="1"/>
            <a:r>
              <a:rPr lang="en-US" altLang="en-US" noProof="0" dirty="0" smtClean="0"/>
              <a:t>Machine Learning :</a:t>
            </a:r>
            <a:br>
              <a:rPr lang="en-US" altLang="en-US" noProof="0" dirty="0" smtClean="0"/>
            </a:br>
            <a:r>
              <a:rPr lang="en-US" altLang="en-US" noProof="0" dirty="0" smtClean="0"/>
              <a:t>Face Recognition</a:t>
            </a:r>
          </a:p>
        </p:txBody>
      </p:sp>
      <p:pic>
        <p:nvPicPr>
          <p:cNvPr id="55300" name="Picture 17" descr="0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18" descr="0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19" descr="0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20" descr="0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838" y="2492375"/>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21" descr="0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22" descr="0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23" descr="1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00338"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7" name="Picture 24" descr="3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4508500"/>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8" name="Text Box 25"/>
          <p:cNvSpPr txBox="1">
            <a:spLocks noChangeArrowheads="1"/>
          </p:cNvSpPr>
          <p:nvPr/>
        </p:nvSpPr>
        <p:spPr bwMode="auto">
          <a:xfrm>
            <a:off x="611188" y="1844675"/>
            <a:ext cx="4684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2400">
                <a:latin typeface="Lucida Bright" panose="02040602050505020304" pitchFamily="18" charset="0"/>
              </a:rPr>
              <a:t>Training examples of a person</a:t>
            </a:r>
          </a:p>
        </p:txBody>
      </p:sp>
      <p:sp>
        <p:nvSpPr>
          <p:cNvPr id="55309" name="Text Box 26"/>
          <p:cNvSpPr txBox="1">
            <a:spLocks noChangeArrowheads="1"/>
          </p:cNvSpPr>
          <p:nvPr/>
        </p:nvSpPr>
        <p:spPr bwMode="auto">
          <a:xfrm>
            <a:off x="684213" y="3933825"/>
            <a:ext cx="1951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2400">
                <a:latin typeface="Lucida Bright" panose="02040602050505020304" pitchFamily="18" charset="0"/>
              </a:rPr>
              <a:t>Test images</a:t>
            </a:r>
          </a:p>
        </p:txBody>
      </p:sp>
      <p:sp>
        <p:nvSpPr>
          <p:cNvPr id="55310" name="Text Box 27"/>
          <p:cNvSpPr txBox="1">
            <a:spLocks noChangeArrowheads="1"/>
          </p:cNvSpPr>
          <p:nvPr/>
        </p:nvSpPr>
        <p:spPr bwMode="auto">
          <a:xfrm>
            <a:off x="5435600" y="5949950"/>
            <a:ext cx="333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tr-TR" altLang="en-US" sz="1400">
                <a:latin typeface="Lucida Bright" panose="02040602050505020304" pitchFamily="18" charset="0"/>
              </a:rPr>
              <a:t>AT&amp;T Laboratories, Cambridge UK</a:t>
            </a:r>
          </a:p>
          <a:p>
            <a:pPr eaLnBrk="1" hangingPunct="1"/>
            <a:r>
              <a:rPr lang="tr-TR" altLang="en-US" sz="1000">
                <a:latin typeface="Lucida Bright" panose="02040602050505020304" pitchFamily="18" charset="0"/>
              </a:rPr>
              <a:t>http://www.uk.research.att.com/facedatabase.html</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en-US" noProof="0" dirty="0" smtClean="0"/>
              <a:t>Expert Systems</a:t>
            </a:r>
          </a:p>
        </p:txBody>
      </p:sp>
      <p:sp>
        <p:nvSpPr>
          <p:cNvPr id="56323" name="Content Placeholder 2"/>
          <p:cNvSpPr>
            <a:spLocks noGrp="1"/>
          </p:cNvSpPr>
          <p:nvPr>
            <p:ph idx="1"/>
          </p:nvPr>
        </p:nvSpPr>
        <p:spPr/>
        <p:txBody>
          <a:bodyPr/>
          <a:lstStyle/>
          <a:p>
            <a:pPr eaLnBrk="1" hangingPunct="1"/>
            <a:r>
              <a:rPr lang="en-US" altLang="en-US" sz="2800" noProof="0" dirty="0" smtClean="0"/>
              <a:t>The term </a:t>
            </a:r>
            <a:r>
              <a:rPr lang="en-US" altLang="en-US" sz="2800" b="1" i="1" noProof="0" dirty="0" smtClean="0"/>
              <a:t>expert system</a:t>
            </a:r>
            <a:r>
              <a:rPr lang="en-US" altLang="en-US" sz="2800" noProof="0" dirty="0" smtClean="0"/>
              <a:t> is used in a paper by Alan Turing in 1937 related to a study in AI.</a:t>
            </a:r>
          </a:p>
          <a:p>
            <a:pPr eaLnBrk="1" hangingPunct="1"/>
            <a:endParaRPr lang="en-US" altLang="en-US" sz="2800" noProof="0" dirty="0" smtClean="0"/>
          </a:p>
          <a:p>
            <a:pPr eaLnBrk="1" hangingPunct="1"/>
            <a:r>
              <a:rPr lang="en-US" altLang="en-US" sz="2800" b="1" i="1" noProof="0" dirty="0" smtClean="0"/>
              <a:t>An Expert System (ES) </a:t>
            </a:r>
            <a:r>
              <a:rPr lang="en-US" altLang="en-US" sz="2800" noProof="0" dirty="0" smtClean="0"/>
              <a:t>is a computer program that </a:t>
            </a:r>
            <a:r>
              <a:rPr lang="en-US" altLang="en-US" sz="2800" u="sng" noProof="0" dirty="0" smtClean="0"/>
              <a:t>reasons</a:t>
            </a:r>
            <a:r>
              <a:rPr lang="en-US" altLang="en-US" sz="2800" noProof="0" dirty="0" smtClean="0"/>
              <a:t> using </a:t>
            </a:r>
            <a:r>
              <a:rPr lang="en-US" altLang="en-US" sz="2800" u="sng" noProof="0" dirty="0" smtClean="0"/>
              <a:t>knowledge</a:t>
            </a:r>
            <a:r>
              <a:rPr lang="en-US" altLang="en-US" sz="2800" noProof="0" dirty="0" smtClean="0"/>
              <a:t> to solve </a:t>
            </a:r>
            <a:r>
              <a:rPr lang="en-US" altLang="en-US" sz="2800" u="sng" noProof="0" dirty="0" smtClean="0"/>
              <a:t>complex problems</a:t>
            </a:r>
            <a:r>
              <a:rPr lang="en-US" altLang="en-US" sz="2800" noProof="0" dirty="0" smtClean="0"/>
              <a:t>. (</a:t>
            </a:r>
            <a:r>
              <a:rPr lang="en-US" altLang="en-US" sz="2800" noProof="0" dirty="0" err="1" smtClean="0"/>
              <a:t>Feigenbaum</a:t>
            </a:r>
            <a:r>
              <a:rPr lang="en-US" altLang="en-US" sz="2800" noProof="0" dirty="0" smtClean="0"/>
              <a:t>, 1992)</a:t>
            </a:r>
          </a:p>
          <a:p>
            <a:pPr eaLnBrk="1" hangingPunct="1"/>
            <a:endParaRPr lang="en-US" altLang="en-US" sz="2800" noProof="0" dirty="0" smtClean="0"/>
          </a:p>
          <a:p>
            <a:pPr eaLnBrk="1" hangingPunct="1"/>
            <a:r>
              <a:rPr lang="en-US" altLang="en-US" sz="2800" noProof="0" dirty="0" smtClean="0"/>
              <a:t>Traditionally,  computers solve complex problems by arithmetic calculations; and the knowledge to solve the problem is only known by the human programmer.</a:t>
            </a:r>
          </a:p>
          <a:p>
            <a:pPr eaLnBrk="1" hangingPunct="1">
              <a:buFont typeface="Arial" panose="020B0604020202020204" pitchFamily="34" charset="0"/>
              <a:buNone/>
            </a:pPr>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7D6D13-6D9E-4C5D-A438-E2E465219E89}" type="slidenum">
              <a:rPr lang="en-US" altLang="en-US">
                <a:solidFill>
                  <a:srgbClr val="898989"/>
                </a:solidFill>
              </a:rPr>
              <a:pPr eaLnBrk="1" hangingPunct="1"/>
              <a:t>49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95288" y="188913"/>
            <a:ext cx="8229600" cy="1143000"/>
          </a:xfrm>
        </p:spPr>
        <p:txBody>
          <a:bodyPr/>
          <a:lstStyle/>
          <a:p>
            <a:pPr eaLnBrk="1" hangingPunct="1"/>
            <a:r>
              <a:rPr lang="en-US" altLang="en-US" sz="4000" b="1" noProof="0" dirty="0" smtClean="0"/>
              <a:t>Design methodology and goals</a:t>
            </a:r>
          </a:p>
        </p:txBody>
      </p:sp>
      <p:sp>
        <p:nvSpPr>
          <p:cNvPr id="12291" name="Text Box 6"/>
          <p:cNvSpPr txBox="1">
            <a:spLocks noChangeArrowheads="1"/>
          </p:cNvSpPr>
          <p:nvPr/>
        </p:nvSpPr>
        <p:spPr bwMode="auto">
          <a:xfrm>
            <a:off x="230188" y="1535113"/>
            <a:ext cx="4037012"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exciting new effort to make computers thinks … </a:t>
            </a:r>
            <a:r>
              <a:rPr lang="en-US" altLang="en-US" sz="2200" i="1">
                <a:latin typeface="Tahoma" panose="020B0604030504040204" pitchFamily="34" charset="0"/>
              </a:rPr>
              <a:t>machine with minds,</a:t>
            </a:r>
            <a:r>
              <a:rPr lang="en-US" altLang="en-US" sz="2200">
                <a:latin typeface="Tahoma" panose="020B0604030504040204" pitchFamily="34" charset="0"/>
              </a:rPr>
              <a:t> in the full and literal sense” </a:t>
            </a:r>
          </a:p>
          <a:p>
            <a:pPr eaLnBrk="1" hangingPunct="1"/>
            <a:r>
              <a:rPr lang="en-US" altLang="en-US" sz="2200">
                <a:latin typeface="Tahoma" panose="020B0604030504040204" pitchFamily="34" charset="0"/>
              </a:rPr>
              <a:t>(Haugeland 1985)</a:t>
            </a:r>
          </a:p>
        </p:txBody>
      </p:sp>
      <p:sp>
        <p:nvSpPr>
          <p:cNvPr id="12292" name="Text Box 7"/>
          <p:cNvSpPr txBox="1">
            <a:spLocks noChangeArrowheads="1"/>
          </p:cNvSpPr>
          <p:nvPr/>
        </p:nvSpPr>
        <p:spPr bwMode="auto">
          <a:xfrm>
            <a:off x="230188" y="3405188"/>
            <a:ext cx="4037012"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art of creating machines that perform functions that require intelligence when performed by people” (Kurzweil, 1990)</a:t>
            </a:r>
          </a:p>
        </p:txBody>
      </p:sp>
      <p:sp>
        <p:nvSpPr>
          <p:cNvPr id="12293" name="Text Box 8"/>
          <p:cNvSpPr txBox="1">
            <a:spLocks noChangeArrowheads="1"/>
          </p:cNvSpPr>
          <p:nvPr/>
        </p:nvSpPr>
        <p:spPr bwMode="auto">
          <a:xfrm>
            <a:off x="4356100" y="1535113"/>
            <a:ext cx="4464050"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“The study of mental faculties through the use of computational models” </a:t>
            </a:r>
          </a:p>
          <a:p>
            <a:pPr eaLnBrk="1" hangingPunct="1"/>
            <a:r>
              <a:rPr lang="en-US" altLang="en-US" sz="2200">
                <a:latin typeface="Tahoma" panose="020B0604030504040204" pitchFamily="34" charset="0"/>
              </a:rPr>
              <a:t>(Charniak et al. 1985)</a:t>
            </a:r>
          </a:p>
          <a:p>
            <a:pPr eaLnBrk="1" hangingPunct="1"/>
            <a:endParaRPr lang="en-US" altLang="en-US" sz="2200">
              <a:latin typeface="Tahoma" panose="020B0604030504040204" pitchFamily="34" charset="0"/>
            </a:endParaRPr>
          </a:p>
        </p:txBody>
      </p:sp>
      <p:sp>
        <p:nvSpPr>
          <p:cNvPr id="12294" name="Text Box 9"/>
          <p:cNvSpPr txBox="1">
            <a:spLocks noChangeArrowheads="1"/>
          </p:cNvSpPr>
          <p:nvPr/>
        </p:nvSpPr>
        <p:spPr bwMode="auto">
          <a:xfrm>
            <a:off x="4356100" y="3405188"/>
            <a:ext cx="4441825" cy="1776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Tahoma" panose="020B0604030504040204" pitchFamily="34" charset="0"/>
              </a:rPr>
              <a:t>A field of study that seeks to explain and emulate intelligent behavior in terms of computational processes” (Schalkol, 1990)</a:t>
            </a:r>
          </a:p>
        </p:txBody>
      </p:sp>
      <p:sp>
        <p:nvSpPr>
          <p:cNvPr id="12295" name="Text Box 10"/>
          <p:cNvSpPr txBox="1">
            <a:spLocks noChangeArrowheads="1"/>
          </p:cNvSpPr>
          <p:nvPr/>
        </p:nvSpPr>
        <p:spPr bwMode="auto">
          <a:xfrm>
            <a:off x="533400" y="5257800"/>
            <a:ext cx="37465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CC3300"/>
                </a:solidFill>
                <a:latin typeface="Tahoma" panose="020B0604030504040204" pitchFamily="34" charset="0"/>
              </a:rPr>
              <a:t>Systems that think like humans</a:t>
            </a:r>
          </a:p>
        </p:txBody>
      </p:sp>
      <p:sp>
        <p:nvSpPr>
          <p:cNvPr id="12296" name="Text Box 11"/>
          <p:cNvSpPr txBox="1">
            <a:spLocks noChangeArrowheads="1"/>
          </p:cNvSpPr>
          <p:nvPr/>
        </p:nvSpPr>
        <p:spPr bwMode="auto">
          <a:xfrm>
            <a:off x="4356100" y="5257800"/>
            <a:ext cx="374491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33CC33"/>
                </a:solidFill>
                <a:latin typeface="Tahoma" panose="020B0604030504040204" pitchFamily="34" charset="0"/>
              </a:rPr>
              <a:t>Systems that think rationally</a:t>
            </a:r>
          </a:p>
        </p:txBody>
      </p:sp>
      <p:sp>
        <p:nvSpPr>
          <p:cNvPr id="12297" name="Text Box 12"/>
          <p:cNvSpPr txBox="1">
            <a:spLocks noChangeArrowheads="1"/>
          </p:cNvSpPr>
          <p:nvPr/>
        </p:nvSpPr>
        <p:spPr bwMode="auto">
          <a:xfrm>
            <a:off x="533400" y="5689600"/>
            <a:ext cx="3746500"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chemeClr val="accent1"/>
                </a:solidFill>
                <a:latin typeface="Tahoma" panose="020B0604030504040204" pitchFamily="34" charset="0"/>
              </a:rPr>
              <a:t>Systems that act like humans</a:t>
            </a:r>
          </a:p>
        </p:txBody>
      </p:sp>
      <p:sp>
        <p:nvSpPr>
          <p:cNvPr id="12298" name="Text Box 13"/>
          <p:cNvSpPr txBox="1">
            <a:spLocks noChangeArrowheads="1"/>
          </p:cNvSpPr>
          <p:nvPr/>
        </p:nvSpPr>
        <p:spPr bwMode="auto">
          <a:xfrm>
            <a:off x="4356100" y="5689600"/>
            <a:ext cx="3744913" cy="406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solidFill>
                  <a:srgbClr val="FF0000"/>
                </a:solidFill>
                <a:latin typeface="Tahoma" panose="020B0604030504040204" pitchFamily="34" charset="0"/>
              </a:rPr>
              <a:t>Systems that act rationally</a:t>
            </a:r>
          </a:p>
        </p:txBody>
      </p:sp>
      <p:sp>
        <p:nvSpPr>
          <p:cNvPr id="11" name="Slide Number Placeholder 10"/>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EF109B-7165-40B5-B089-CDAF2BDB9C95}" type="slidenum">
              <a:rPr lang="en-US" altLang="en-US">
                <a:solidFill>
                  <a:srgbClr val="898989"/>
                </a:solidFill>
              </a:rPr>
              <a:pPr eaLnBrk="1" hangingPunct="1"/>
              <a:t>5</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68313" y="260350"/>
            <a:ext cx="8229600" cy="1143000"/>
          </a:xfrm>
        </p:spPr>
        <p:txBody>
          <a:bodyPr/>
          <a:lstStyle/>
          <a:p>
            <a:pPr eaLnBrk="1" hangingPunct="1"/>
            <a:r>
              <a:rPr lang="en-US" altLang="en-US" noProof="0" dirty="0" smtClean="0"/>
              <a:t>Expert Systems: Architecture</a:t>
            </a:r>
          </a:p>
        </p:txBody>
      </p:sp>
      <p:pic>
        <p:nvPicPr>
          <p:cNvPr id="57347" name="Picture 3" descr="intro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209800"/>
            <a:ext cx="7075488"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8BCF76-F2C0-4EE8-BB79-5929A279DF4B}" type="slidenum">
              <a:rPr lang="en-US" altLang="en-US">
                <a:solidFill>
                  <a:srgbClr val="898989"/>
                </a:solidFill>
              </a:rPr>
              <a:pPr eaLnBrk="1" hangingPunct="1"/>
              <a:t>50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ltLang="en-US" noProof="0" dirty="0" smtClean="0"/>
              <a:t>Genetic Algorithms</a:t>
            </a:r>
          </a:p>
        </p:txBody>
      </p:sp>
      <p:sp>
        <p:nvSpPr>
          <p:cNvPr id="58371" name="Content Placeholder 2"/>
          <p:cNvSpPr>
            <a:spLocks noGrp="1"/>
          </p:cNvSpPr>
          <p:nvPr>
            <p:ph idx="1"/>
          </p:nvPr>
        </p:nvSpPr>
        <p:spPr/>
        <p:txBody>
          <a:bodyPr/>
          <a:lstStyle/>
          <a:p>
            <a:pPr eaLnBrk="1" hangingPunct="1"/>
            <a:r>
              <a:rPr lang="en-US" altLang="en-US" noProof="0" dirty="0" smtClean="0"/>
              <a:t>A class of probabilistic optimization algorithms</a:t>
            </a:r>
          </a:p>
          <a:p>
            <a:pPr eaLnBrk="1" hangingPunct="1"/>
            <a:r>
              <a:rPr lang="en-US" altLang="en-US" noProof="0" dirty="0" smtClean="0"/>
              <a:t>Inspired by the biological evolution process</a:t>
            </a:r>
          </a:p>
          <a:p>
            <a:pPr eaLnBrk="1" hangingPunct="1"/>
            <a:r>
              <a:rPr lang="en-US" altLang="en-US" noProof="0" dirty="0" smtClean="0"/>
              <a:t>Originally developed by John Holland (1975)</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59ADE9-AB58-4436-BEAB-D2172357CD8E}" type="slidenum">
              <a:rPr lang="en-US" altLang="en-US">
                <a:solidFill>
                  <a:srgbClr val="898989"/>
                </a:solidFill>
              </a:rPr>
              <a:pPr eaLnBrk="1" hangingPunct="1"/>
              <a:t>51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altLang="en-US" noProof="0" dirty="0" smtClean="0"/>
              <a:t>Genetic Algorithms</a:t>
            </a:r>
          </a:p>
        </p:txBody>
      </p:sp>
      <p:graphicFrame>
        <p:nvGraphicFramePr>
          <p:cNvPr id="2050" name="Object 2">
            <a:hlinkClick r:id="" action="ppaction://ole?verb=0"/>
          </p:cNvPr>
          <p:cNvGraphicFramePr>
            <a:graphicFrameLocks/>
          </p:cNvGraphicFramePr>
          <p:nvPr/>
        </p:nvGraphicFramePr>
        <p:xfrm>
          <a:off x="0" y="1844675"/>
          <a:ext cx="8964613" cy="4248150"/>
        </p:xfrm>
        <a:graphic>
          <a:graphicData uri="http://schemas.openxmlformats.org/presentationml/2006/ole">
            <mc:AlternateContent xmlns:mc="http://schemas.openxmlformats.org/markup-compatibility/2006">
              <mc:Choice xmlns:v="urn:schemas-microsoft-com:vml" Requires="v">
                <p:oleObj spid="_x0000_s2110" name="MS Org Chart" r:id="rId3" imgW="7772400" imgH="2057400" progId="OrgPlusWOPX.4">
                  <p:embed followColorScheme="full"/>
                </p:oleObj>
              </mc:Choice>
              <mc:Fallback>
                <p:oleObj name="MS Org Chart" r:id="rId3" imgW="7772400" imgH="2057400" progId="OrgPlusWOPX.4">
                  <p:embed followColorScheme="full"/>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844675"/>
                        <a:ext cx="8964613" cy="424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01D63B-D652-41FF-AD61-501D1AC3B1AD}" type="slidenum">
              <a:rPr lang="en-US" altLang="en-US">
                <a:solidFill>
                  <a:srgbClr val="898989"/>
                </a:solidFill>
              </a:rPr>
              <a:pPr eaLnBrk="1" hangingPunct="1"/>
              <a:t>52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685800" y="228600"/>
            <a:ext cx="7772400" cy="985838"/>
          </a:xfrm>
          <a:noFill/>
        </p:spPr>
        <p:txBody>
          <a:bodyPr/>
          <a:lstStyle/>
          <a:p>
            <a:pPr eaLnBrk="1" hangingPunct="1"/>
            <a:r>
              <a:rPr lang="en-US" altLang="en-US" sz="4000" noProof="0" dirty="0" smtClean="0"/>
              <a:t>Genetic Algorithms :</a:t>
            </a:r>
            <a:br>
              <a:rPr lang="en-US" altLang="en-US" sz="4000" noProof="0" dirty="0" smtClean="0"/>
            </a:br>
            <a:r>
              <a:rPr lang="en-US" altLang="en-US" sz="4000" noProof="0" dirty="0" smtClean="0"/>
              <a:t>Some GA Application Types</a:t>
            </a:r>
          </a:p>
        </p:txBody>
      </p:sp>
      <p:graphicFrame>
        <p:nvGraphicFramePr>
          <p:cNvPr id="3074" name="Object 2">
            <a:hlinkClick r:id="" action="ppaction://ole?verb=0"/>
          </p:cNvPr>
          <p:cNvGraphicFramePr>
            <a:graphicFrameLocks noGrp="1"/>
          </p:cNvGraphicFramePr>
          <p:nvPr>
            <p:ph type="tbl" idx="1"/>
          </p:nvPr>
        </p:nvGraphicFramePr>
        <p:xfrm>
          <a:off x="728663" y="1341438"/>
          <a:ext cx="7772400" cy="4718050"/>
        </p:xfrm>
        <a:graphic>
          <a:graphicData uri="http://schemas.openxmlformats.org/presentationml/2006/ole">
            <mc:AlternateContent xmlns:mc="http://schemas.openxmlformats.org/markup-compatibility/2006">
              <mc:Choice xmlns:v="urn:schemas-microsoft-com:vml" Requires="v">
                <p:oleObj spid="_x0000_s3133" name="Document" r:id="rId4" imgW="7772400" imgH="4716360" progId="Word.Document.6">
                  <p:embed/>
                </p:oleObj>
              </mc:Choice>
              <mc:Fallback>
                <p:oleObj name="Document" r:id="rId4" imgW="7772400" imgH="4716360" progId="Word.Document.6">
                  <p:embed/>
                  <p:pic>
                    <p:nvPicPr>
                      <p:cNvPr id="0" name="Object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663" y="1341438"/>
                        <a:ext cx="7772400" cy="4718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n-US" noProof="0" dirty="0" smtClean="0"/>
              <a:t>Information Retrieval (IR)</a:t>
            </a:r>
          </a:p>
        </p:txBody>
      </p:sp>
      <p:sp>
        <p:nvSpPr>
          <p:cNvPr id="59395" name="Rectangle 4"/>
          <p:cNvSpPr>
            <a:spLocks noChangeArrowheads="1"/>
          </p:cNvSpPr>
          <p:nvPr/>
        </p:nvSpPr>
        <p:spPr bwMode="auto">
          <a:xfrm>
            <a:off x="539750" y="1484313"/>
            <a:ext cx="8353425"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9925" indent="-282575"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pPr>
            <a:r>
              <a:rPr lang="en-US" altLang="en-US" sz="2400" b="1"/>
              <a:t>Goal</a:t>
            </a:r>
            <a:r>
              <a:rPr lang="en-US" altLang="en-US" sz="2400"/>
              <a:t> = find documents </a:t>
            </a:r>
            <a:r>
              <a:rPr lang="en-US" altLang="en-US" sz="2400" i="1"/>
              <a:t>relevant</a:t>
            </a:r>
            <a:r>
              <a:rPr lang="en-US" altLang="en-US" sz="2400"/>
              <a:t> to an information need from a large document set</a:t>
            </a:r>
          </a:p>
        </p:txBody>
      </p:sp>
      <p:pic>
        <p:nvPicPr>
          <p:cNvPr id="59396" name="Picture 10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363" y="2997200"/>
            <a:ext cx="1371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AutoShape 1031"/>
          <p:cNvSpPr>
            <a:spLocks noChangeArrowheads="1"/>
          </p:cNvSpPr>
          <p:nvPr/>
        </p:nvSpPr>
        <p:spPr bwMode="auto">
          <a:xfrm>
            <a:off x="1403350" y="4005263"/>
            <a:ext cx="1152525" cy="1223962"/>
          </a:xfrm>
          <a:prstGeom prst="can">
            <a:avLst>
              <a:gd name="adj" fmla="val 26550"/>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AU" altLang="en-US"/>
              <a:t>Document </a:t>
            </a:r>
          </a:p>
          <a:p>
            <a:pPr algn="ctr" eaLnBrk="1" hangingPunct="1"/>
            <a:r>
              <a:rPr lang="en-AU" altLang="en-US"/>
              <a:t>collection</a:t>
            </a:r>
          </a:p>
        </p:txBody>
      </p:sp>
      <p:pic>
        <p:nvPicPr>
          <p:cNvPr id="59398" name="Picture 10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5157788"/>
            <a:ext cx="9842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Line 1035"/>
          <p:cNvSpPr>
            <a:spLocks noChangeShapeType="1"/>
          </p:cNvSpPr>
          <p:nvPr/>
        </p:nvSpPr>
        <p:spPr bwMode="auto">
          <a:xfrm>
            <a:off x="2771775" y="4652963"/>
            <a:ext cx="11430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400" name="Line 1036"/>
          <p:cNvSpPr>
            <a:spLocks noChangeShapeType="1"/>
          </p:cNvSpPr>
          <p:nvPr/>
        </p:nvSpPr>
        <p:spPr bwMode="auto">
          <a:xfrm>
            <a:off x="5580063" y="4581525"/>
            <a:ext cx="18002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9401" name="Text Box 1040"/>
          <p:cNvSpPr txBox="1">
            <a:spLocks noChangeArrowheads="1"/>
          </p:cNvSpPr>
          <p:nvPr/>
        </p:nvSpPr>
        <p:spPr bwMode="auto">
          <a:xfrm>
            <a:off x="7451725" y="2420938"/>
            <a:ext cx="7921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a:t>Info. need</a:t>
            </a:r>
          </a:p>
        </p:txBody>
      </p:sp>
      <p:sp>
        <p:nvSpPr>
          <p:cNvPr id="59402" name="Text Box 1041"/>
          <p:cNvSpPr txBox="1">
            <a:spLocks noChangeArrowheads="1"/>
          </p:cNvSpPr>
          <p:nvPr/>
        </p:nvSpPr>
        <p:spPr bwMode="auto">
          <a:xfrm>
            <a:off x="5938838" y="3716338"/>
            <a:ext cx="790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Query</a:t>
            </a:r>
          </a:p>
        </p:txBody>
      </p:sp>
      <p:sp>
        <p:nvSpPr>
          <p:cNvPr id="59403" name="Text Box 1044"/>
          <p:cNvSpPr txBox="1">
            <a:spLocks noChangeArrowheads="1"/>
          </p:cNvSpPr>
          <p:nvPr/>
        </p:nvSpPr>
        <p:spPr bwMode="auto">
          <a:xfrm>
            <a:off x="6011863" y="4437063"/>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Answer list</a:t>
            </a:r>
          </a:p>
        </p:txBody>
      </p:sp>
      <p:sp>
        <p:nvSpPr>
          <p:cNvPr id="59404" name="laptop"/>
          <p:cNvSpPr>
            <a:spLocks noEditPoints="1" noChangeArrowheads="1"/>
          </p:cNvSpPr>
          <p:nvPr/>
        </p:nvSpPr>
        <p:spPr bwMode="auto">
          <a:xfrm>
            <a:off x="4067175" y="3933825"/>
            <a:ext cx="1512888" cy="1223963"/>
          </a:xfrm>
          <a:custGeom>
            <a:avLst/>
            <a:gdLst>
              <a:gd name="T0" fmla="*/ 235478 w 21600"/>
              <a:gd name="T1" fmla="*/ 0 h 21600"/>
              <a:gd name="T2" fmla="*/ 235478 w 21600"/>
              <a:gd name="T3" fmla="*/ 406458 h 21600"/>
              <a:gd name="T4" fmla="*/ 1283643 w 21600"/>
              <a:gd name="T5" fmla="*/ 0 h 21600"/>
              <a:gd name="T6" fmla="*/ 1283643 w 21600"/>
              <a:gd name="T7" fmla="*/ 406458 h 21600"/>
              <a:gd name="T8" fmla="*/ 756444 w 21600"/>
              <a:gd name="T9" fmla="*/ 0 h 21600"/>
              <a:gd name="T10" fmla="*/ 756444 w 21600"/>
              <a:gd name="T11" fmla="*/ 1223963 h 21600"/>
              <a:gd name="T12" fmla="*/ 0 w 21600"/>
              <a:gd name="T13" fmla="*/ 1223963 h 21600"/>
              <a:gd name="T14" fmla="*/ 1512887 w 21600"/>
              <a:gd name="T15" fmla="*/ 1223963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sz="1600"/>
              <a:t>IR system</a:t>
            </a:r>
          </a:p>
        </p:txBody>
      </p:sp>
      <p:sp>
        <p:nvSpPr>
          <p:cNvPr id="59405" name="Text Box 1052"/>
          <p:cNvSpPr txBox="1">
            <a:spLocks noChangeArrowheads="1"/>
          </p:cNvSpPr>
          <p:nvPr/>
        </p:nvSpPr>
        <p:spPr bwMode="auto">
          <a:xfrm>
            <a:off x="2843213" y="4221163"/>
            <a:ext cx="10652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AU" altLang="en-US"/>
              <a:t>Retrieval</a:t>
            </a:r>
          </a:p>
        </p:txBody>
      </p:sp>
      <p:sp>
        <p:nvSpPr>
          <p:cNvPr id="59406" name="Line 1032"/>
          <p:cNvSpPr>
            <a:spLocks noChangeShapeType="1"/>
          </p:cNvSpPr>
          <p:nvPr/>
        </p:nvSpPr>
        <p:spPr bwMode="auto">
          <a:xfrm flipH="1">
            <a:off x="5508625" y="3860800"/>
            <a:ext cx="1524000" cy="5762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85800" y="228600"/>
            <a:ext cx="4030663" cy="1066800"/>
          </a:xfrm>
        </p:spPr>
        <p:txBody>
          <a:bodyPr/>
          <a:lstStyle/>
          <a:p>
            <a:pPr eaLnBrk="1" hangingPunct="1"/>
            <a:r>
              <a:rPr lang="en-US" altLang="en-US" noProof="0" dirty="0" smtClean="0"/>
              <a:t>Information Retrieval</a:t>
            </a:r>
          </a:p>
        </p:txBody>
      </p:sp>
      <p:sp>
        <p:nvSpPr>
          <p:cNvPr id="60419" name="Table Placeholder 2"/>
          <p:cNvSpPr>
            <a:spLocks noGrp="1" noTextEdit="1"/>
          </p:cNvSpPr>
          <p:nvPr>
            <p:ph type="tbl" idx="1"/>
          </p:nvPr>
        </p:nvSpPr>
        <p:spPr/>
      </p:sp>
      <p:pic>
        <p:nvPicPr>
          <p:cNvPr id="604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188913"/>
            <a:ext cx="4140200" cy="299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673225"/>
            <a:ext cx="3768725"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Text Box 6"/>
          <p:cNvSpPr txBox="1">
            <a:spLocks noChangeArrowheads="1"/>
          </p:cNvSpPr>
          <p:nvPr/>
        </p:nvSpPr>
        <p:spPr bwMode="auto">
          <a:xfrm>
            <a:off x="6516688" y="4149725"/>
            <a:ext cx="1008062" cy="37623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AU" altLang="en-US" b="1">
                <a:solidFill>
                  <a:schemeClr val="folHlink"/>
                </a:solidFill>
              </a:rPr>
              <a:t>G</a:t>
            </a:r>
            <a:r>
              <a:rPr lang="en-AU" altLang="en-US" b="1">
                <a:solidFill>
                  <a:schemeClr val="hlink"/>
                </a:solidFill>
              </a:rPr>
              <a:t>o</a:t>
            </a:r>
            <a:r>
              <a:rPr lang="en-AU" altLang="en-US" b="1">
                <a:solidFill>
                  <a:schemeClr val="accent2"/>
                </a:solidFill>
              </a:rPr>
              <a:t>o</a:t>
            </a:r>
            <a:r>
              <a:rPr lang="en-AU" altLang="en-US" b="1">
                <a:solidFill>
                  <a:schemeClr val="folHlink"/>
                </a:solidFill>
              </a:rPr>
              <a:t>g</a:t>
            </a:r>
            <a:r>
              <a:rPr lang="en-AU" altLang="en-US" b="1">
                <a:solidFill>
                  <a:srgbClr val="009900"/>
                </a:solidFill>
              </a:rPr>
              <a:t>l</a:t>
            </a:r>
            <a:r>
              <a:rPr lang="en-AU" altLang="en-US" b="1">
                <a:solidFill>
                  <a:schemeClr val="hlink"/>
                </a:solidFill>
              </a:rPr>
              <a:t>e</a:t>
            </a:r>
          </a:p>
        </p:txBody>
      </p:sp>
      <p:sp>
        <p:nvSpPr>
          <p:cNvPr id="60423" name="Line 7"/>
          <p:cNvSpPr>
            <a:spLocks noChangeShapeType="1"/>
          </p:cNvSpPr>
          <p:nvPr/>
        </p:nvSpPr>
        <p:spPr bwMode="auto">
          <a:xfrm>
            <a:off x="6948488" y="3141663"/>
            <a:ext cx="0" cy="93503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4" name="Line 8"/>
          <p:cNvSpPr>
            <a:spLocks noChangeShapeType="1"/>
          </p:cNvSpPr>
          <p:nvPr/>
        </p:nvSpPr>
        <p:spPr bwMode="auto">
          <a:xfrm flipH="1">
            <a:off x="4427538" y="4292600"/>
            <a:ext cx="2087562"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0425" name="AutoShape 10"/>
          <p:cNvSpPr>
            <a:spLocks noChangeArrowheads="1"/>
          </p:cNvSpPr>
          <p:nvPr/>
        </p:nvSpPr>
        <p:spPr bwMode="auto">
          <a:xfrm>
            <a:off x="5940425" y="5013325"/>
            <a:ext cx="2087563" cy="1439863"/>
          </a:xfrm>
          <a:prstGeom prst="cloudCallout">
            <a:avLst>
              <a:gd name="adj1" fmla="val -34259"/>
              <a:gd name="adj2" fmla="val 34787"/>
            </a:avLst>
          </a:prstGeom>
          <a:solidFill>
            <a:schemeClr val="accent1"/>
          </a:solidFill>
          <a:ln w="9525">
            <a:solidFill>
              <a:schemeClr val="tx1"/>
            </a:solidFill>
            <a:round/>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AU" altLang="en-US" sz="2000" b="1">
                <a:solidFill>
                  <a:schemeClr val="folHlink"/>
                </a:solidFill>
              </a:rPr>
              <a:t>Web</a:t>
            </a:r>
          </a:p>
        </p:txBody>
      </p:sp>
      <p:sp>
        <p:nvSpPr>
          <p:cNvPr id="60426" name="Line 9"/>
          <p:cNvSpPr>
            <a:spLocks noChangeShapeType="1"/>
          </p:cNvSpPr>
          <p:nvPr/>
        </p:nvSpPr>
        <p:spPr bwMode="auto">
          <a:xfrm>
            <a:off x="6948488" y="4508500"/>
            <a:ext cx="0" cy="504825"/>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8DBCA29-D71C-4FB7-A951-877779CD6F14}" type="slidenum">
              <a:rPr lang="en-AU" altLang="en-US">
                <a:solidFill>
                  <a:srgbClr val="898989"/>
                </a:solidFill>
              </a:rPr>
              <a:pPr eaLnBrk="1" hangingPunct="1"/>
              <a:t>56</a:t>
            </a:fld>
            <a:endParaRPr lang="en-AU" altLang="en-US">
              <a:solidFill>
                <a:srgbClr val="898989"/>
              </a:solidFill>
            </a:endParaRPr>
          </a:p>
        </p:txBody>
      </p:sp>
      <p:sp>
        <p:nvSpPr>
          <p:cNvPr id="61443" name="Rectangle 2"/>
          <p:cNvSpPr>
            <a:spLocks noGrp="1" noChangeArrowheads="1"/>
          </p:cNvSpPr>
          <p:nvPr>
            <p:ph type="title"/>
          </p:nvPr>
        </p:nvSpPr>
        <p:spPr/>
        <p:txBody>
          <a:bodyPr/>
          <a:lstStyle/>
          <a:p>
            <a:pPr eaLnBrk="1" hangingPunct="1"/>
            <a:r>
              <a:rPr lang="en-US" altLang="en-US" noProof="0" dirty="0" smtClean="0"/>
              <a:t>IR: Possible approaches</a:t>
            </a:r>
          </a:p>
        </p:txBody>
      </p:sp>
      <p:sp>
        <p:nvSpPr>
          <p:cNvPr id="61444" name="Rectangle 3"/>
          <p:cNvSpPr>
            <a:spLocks noGrp="1" noChangeArrowheads="1"/>
          </p:cNvSpPr>
          <p:nvPr>
            <p:ph type="body" idx="1"/>
          </p:nvPr>
        </p:nvSpPr>
        <p:spPr>
          <a:xfrm>
            <a:off x="611188" y="1989138"/>
            <a:ext cx="8061325" cy="4114800"/>
          </a:xfrm>
        </p:spPr>
        <p:txBody>
          <a:bodyPr/>
          <a:lstStyle/>
          <a:p>
            <a:pPr lvl="1" eaLnBrk="1" hangingPunct="1">
              <a:buFont typeface="Wingdings" panose="05000000000000000000" pitchFamily="2" charset="2"/>
              <a:buNone/>
            </a:pPr>
            <a:r>
              <a:rPr lang="en-US" altLang="en-US" noProof="0" dirty="0" smtClean="0"/>
              <a:t>1.	String matching (linear search in documents)</a:t>
            </a:r>
          </a:p>
          <a:p>
            <a:pPr lvl="1" eaLnBrk="1" hangingPunct="1">
              <a:buFont typeface="Wingdings" panose="05000000000000000000" pitchFamily="2" charset="2"/>
              <a:buNone/>
            </a:pPr>
            <a:r>
              <a:rPr lang="en-US" altLang="en-US" noProof="0" dirty="0" smtClean="0"/>
              <a:t>	- Slow</a:t>
            </a:r>
          </a:p>
          <a:p>
            <a:pPr lvl="1" eaLnBrk="1" hangingPunct="1">
              <a:buFont typeface="Wingdings" panose="05000000000000000000" pitchFamily="2" charset="2"/>
              <a:buNone/>
            </a:pPr>
            <a:r>
              <a:rPr lang="en-US" altLang="en-US" noProof="0" dirty="0" smtClean="0"/>
              <a:t>	- Difficult to improve</a:t>
            </a:r>
          </a:p>
          <a:p>
            <a:pPr lvl="1" eaLnBrk="1" hangingPunct="1">
              <a:buFont typeface="Wingdings" panose="05000000000000000000" pitchFamily="2" charset="2"/>
              <a:buNone/>
            </a:pPr>
            <a:r>
              <a:rPr lang="en-US" altLang="en-US" noProof="0" dirty="0" smtClean="0"/>
              <a:t>2.	Indexing (*)</a:t>
            </a:r>
          </a:p>
          <a:p>
            <a:pPr lvl="2" eaLnBrk="1" hangingPunct="1">
              <a:buFont typeface="Wingdings" panose="05000000000000000000" pitchFamily="2" charset="2"/>
              <a:buNone/>
            </a:pPr>
            <a:r>
              <a:rPr lang="en-US" altLang="en-US" sz="2800" noProof="0" dirty="0" smtClean="0"/>
              <a:t>- Fast</a:t>
            </a:r>
          </a:p>
          <a:p>
            <a:pPr lvl="2" eaLnBrk="1" hangingPunct="1">
              <a:buFont typeface="Wingdings" panose="05000000000000000000" pitchFamily="2" charset="2"/>
              <a:buNone/>
            </a:pPr>
            <a:r>
              <a:rPr lang="en-US" altLang="en-US" sz="2800" noProof="0" dirty="0" smtClean="0"/>
              <a:t>- Flexible to further improvement</a:t>
            </a:r>
          </a:p>
          <a:p>
            <a:pPr eaLnBrk="1" hangingPunct="1"/>
            <a:endParaRPr lang="en-US" altLang="en-US" noProof="0" dirty="0" smtClean="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C0A6D9-2BC0-434D-9177-524614996A15}" type="slidenum">
              <a:rPr lang="en-AU" altLang="en-US">
                <a:solidFill>
                  <a:srgbClr val="898989"/>
                </a:solidFill>
              </a:rPr>
              <a:pPr eaLnBrk="1" hangingPunct="1"/>
              <a:t>57</a:t>
            </a:fld>
            <a:endParaRPr lang="en-AU" altLang="en-US">
              <a:solidFill>
                <a:srgbClr val="898989"/>
              </a:solidFill>
            </a:endParaRPr>
          </a:p>
        </p:txBody>
      </p:sp>
      <p:sp>
        <p:nvSpPr>
          <p:cNvPr id="43011" name="Rectangle 3"/>
          <p:cNvSpPr>
            <a:spLocks noGrp="1" noChangeArrowheads="1"/>
          </p:cNvSpPr>
          <p:nvPr>
            <p:ph type="body" idx="1"/>
          </p:nvPr>
        </p:nvSpPr>
        <p:spPr>
          <a:xfrm>
            <a:off x="250825" y="2205038"/>
            <a:ext cx="8686800" cy="3971925"/>
          </a:xfrm>
          <a:ln>
            <a:solidFill>
              <a:schemeClr val="accent2"/>
            </a:solidFill>
          </a:ln>
        </p:spPr>
        <p:txBody>
          <a:bodyPr/>
          <a:lstStyle/>
          <a:p>
            <a:pPr eaLnBrk="1" hangingPunct="1">
              <a:lnSpc>
                <a:spcPct val="80000"/>
              </a:lnSpc>
              <a:buFont typeface="Wingdings" pitchFamily="2" charset="2"/>
              <a:buNone/>
              <a:defRPr/>
            </a:pPr>
            <a:r>
              <a:rPr lang="en-US" sz="2800" noProof="0" dirty="0"/>
              <a:t>	Document				  Query</a:t>
            </a:r>
          </a:p>
          <a:p>
            <a:pPr eaLnBrk="1" hangingPunct="1">
              <a:lnSpc>
                <a:spcPct val="80000"/>
              </a:lnSpc>
              <a:buFont typeface="Wingdings" pitchFamily="2" charset="2"/>
              <a:buNone/>
              <a:defRPr/>
            </a:pPr>
            <a:endParaRPr lang="en-US" sz="2800" noProof="0" dirty="0"/>
          </a:p>
          <a:p>
            <a:pPr eaLnBrk="1" hangingPunct="1">
              <a:lnSpc>
                <a:spcPct val="80000"/>
              </a:lnSpc>
              <a:buFont typeface="Wingdings" pitchFamily="2" charset="2"/>
              <a:buNone/>
              <a:defRPr/>
            </a:pPr>
            <a:r>
              <a:rPr lang="en-US" sz="2800" noProof="0" dirty="0"/>
              <a:t>		   </a:t>
            </a:r>
            <a:r>
              <a:rPr lang="en-US" sz="2800" b="1" noProof="0" dirty="0">
                <a:solidFill>
                  <a:schemeClr val="hlink"/>
                </a:solidFill>
                <a:effectLst>
                  <a:outerShdw blurRad="38100" dist="38100" dir="2700000" algn="tl">
                    <a:srgbClr val="C0C0C0"/>
                  </a:outerShdw>
                </a:effectLst>
              </a:rPr>
              <a:t>indexing</a:t>
            </a:r>
            <a:r>
              <a:rPr lang="en-US" sz="2800" noProof="0" dirty="0"/>
              <a:t>		       	      </a:t>
            </a:r>
            <a:r>
              <a:rPr lang="en-US" sz="2800" b="1" noProof="0" dirty="0">
                <a:solidFill>
                  <a:schemeClr val="hlink"/>
                </a:solidFill>
                <a:effectLst>
                  <a:outerShdw blurRad="38100" dist="38100" dir="2700000" algn="tl">
                    <a:srgbClr val="C0C0C0"/>
                  </a:outerShdw>
                </a:effectLst>
              </a:rPr>
              <a:t>indexing</a:t>
            </a:r>
          </a:p>
          <a:p>
            <a:pPr eaLnBrk="1" hangingPunct="1">
              <a:lnSpc>
                <a:spcPct val="80000"/>
              </a:lnSpc>
              <a:buFont typeface="Wingdings" pitchFamily="2" charset="2"/>
              <a:buNone/>
              <a:defRPr/>
            </a:pPr>
            <a:r>
              <a:rPr lang="en-US" sz="2800" noProof="0" dirty="0">
                <a:solidFill>
                  <a:schemeClr val="hlink"/>
                </a:solidFill>
              </a:rPr>
              <a:t>							      </a:t>
            </a:r>
            <a:r>
              <a:rPr lang="en-US" sz="2400" noProof="0" dirty="0">
                <a:solidFill>
                  <a:schemeClr val="hlink"/>
                </a:solidFill>
              </a:rPr>
              <a:t>(Query</a:t>
            </a:r>
            <a:r>
              <a:rPr lang="en-US" sz="2800" noProof="0" dirty="0">
                <a:solidFill>
                  <a:schemeClr val="hlink"/>
                </a:solidFill>
              </a:rPr>
              <a:t> </a:t>
            </a:r>
            <a:r>
              <a:rPr lang="en-US" sz="2400" noProof="0" dirty="0">
                <a:solidFill>
                  <a:schemeClr val="hlink"/>
                </a:solidFill>
              </a:rPr>
              <a:t>analysis)</a:t>
            </a:r>
          </a:p>
          <a:p>
            <a:pPr eaLnBrk="1" hangingPunct="1">
              <a:lnSpc>
                <a:spcPct val="80000"/>
              </a:lnSpc>
              <a:buFont typeface="Wingdings" pitchFamily="2" charset="2"/>
              <a:buNone/>
              <a:defRPr/>
            </a:pPr>
            <a:r>
              <a:rPr lang="en-US" sz="2800" noProof="0" dirty="0"/>
              <a:t>Representation			       Representation</a:t>
            </a:r>
          </a:p>
          <a:p>
            <a:pPr eaLnBrk="1" hangingPunct="1">
              <a:lnSpc>
                <a:spcPct val="80000"/>
              </a:lnSpc>
              <a:buFont typeface="Wingdings" pitchFamily="2" charset="2"/>
              <a:buNone/>
              <a:defRPr/>
            </a:pPr>
            <a:r>
              <a:rPr lang="en-US" sz="2800" noProof="0" dirty="0"/>
              <a:t>(keywords)    	    </a:t>
            </a:r>
            <a:r>
              <a:rPr lang="en-US" sz="2800" b="1" noProof="0" dirty="0">
                <a:solidFill>
                  <a:schemeClr val="hlink"/>
                </a:solidFill>
              </a:rPr>
              <a:t>Query</a:t>
            </a:r>
            <a:r>
              <a:rPr lang="en-US" sz="2800" b="1" noProof="0" dirty="0">
                <a:solidFill>
                  <a:schemeClr val="accent2"/>
                </a:solidFill>
              </a:rPr>
              <a:t> 		</a:t>
            </a:r>
            <a:r>
              <a:rPr lang="en-US" sz="2800" noProof="0" dirty="0"/>
              <a:t>(keywords)</a:t>
            </a:r>
          </a:p>
          <a:p>
            <a:pPr eaLnBrk="1" hangingPunct="1">
              <a:lnSpc>
                <a:spcPct val="80000"/>
              </a:lnSpc>
              <a:buFont typeface="Wingdings" pitchFamily="2" charset="2"/>
              <a:buNone/>
              <a:defRPr/>
            </a:pPr>
            <a:r>
              <a:rPr lang="en-US" sz="2800" noProof="0" dirty="0"/>
              <a:t>				 </a:t>
            </a:r>
            <a:r>
              <a:rPr lang="en-US" sz="2800" b="1" noProof="0" dirty="0">
                <a:solidFill>
                  <a:schemeClr val="hlink"/>
                </a:solidFill>
              </a:rPr>
              <a:t>evaluation</a:t>
            </a:r>
          </a:p>
          <a:p>
            <a:pPr eaLnBrk="1" hangingPunct="1">
              <a:lnSpc>
                <a:spcPct val="80000"/>
              </a:lnSpc>
              <a:buFont typeface="Wingdings" pitchFamily="2" charset="2"/>
              <a:buNone/>
              <a:defRPr/>
            </a:pPr>
            <a:endParaRPr lang="en-US" sz="2800" noProof="0" dirty="0"/>
          </a:p>
          <a:p>
            <a:pPr eaLnBrk="1" hangingPunct="1">
              <a:lnSpc>
                <a:spcPct val="80000"/>
              </a:lnSpc>
              <a:buFont typeface="Wingdings" pitchFamily="2" charset="2"/>
              <a:buNone/>
              <a:defRPr/>
            </a:pPr>
            <a:r>
              <a:rPr lang="en-US" sz="2800" noProof="0" dirty="0"/>
              <a:t>	 </a:t>
            </a:r>
          </a:p>
        </p:txBody>
      </p:sp>
      <p:sp>
        <p:nvSpPr>
          <p:cNvPr id="62468" name="Line 5"/>
          <p:cNvSpPr>
            <a:spLocks noChangeShapeType="1"/>
          </p:cNvSpPr>
          <p:nvPr/>
        </p:nvSpPr>
        <p:spPr bwMode="auto">
          <a:xfrm>
            <a:off x="1403350" y="2636838"/>
            <a:ext cx="0" cy="122396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69" name="Line 7"/>
          <p:cNvSpPr>
            <a:spLocks noChangeShapeType="1"/>
          </p:cNvSpPr>
          <p:nvPr/>
        </p:nvSpPr>
        <p:spPr bwMode="auto">
          <a:xfrm>
            <a:off x="6227763" y="2636838"/>
            <a:ext cx="0" cy="1295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2470" name="Line 8"/>
          <p:cNvSpPr>
            <a:spLocks noChangeShapeType="1"/>
          </p:cNvSpPr>
          <p:nvPr/>
        </p:nvSpPr>
        <p:spPr bwMode="auto">
          <a:xfrm>
            <a:off x="2916238" y="4149725"/>
            <a:ext cx="2514600" cy="0"/>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9" name="Title 1"/>
          <p:cNvSpPr txBox="1">
            <a:spLocks/>
          </p:cNvSpPr>
          <p:nvPr/>
        </p:nvSpPr>
        <p:spPr bwMode="auto">
          <a:xfrm>
            <a:off x="539750" y="188913"/>
            <a:ext cx="7772400" cy="1066800"/>
          </a:xfrm>
          <a:prstGeom prst="rect">
            <a:avLst/>
          </a:prstGeom>
          <a:noFill/>
          <a:ln w="9525">
            <a:noFill/>
            <a:miter lim="800000"/>
            <a:headEnd/>
            <a:tailEnd/>
          </a:ln>
        </p:spPr>
        <p:txBody>
          <a:bodyPr anchor="ctr"/>
          <a:lstStyle/>
          <a:p>
            <a:pPr algn="ctr">
              <a:defRPr/>
            </a:pPr>
            <a:r>
              <a:rPr lang="tr-TR" sz="4400">
                <a:latin typeface="+mj-lt"/>
                <a:ea typeface="+mj-ea"/>
                <a:cs typeface="+mj-cs"/>
              </a:rPr>
              <a:t>IR: Indexed Based IR Systems</a:t>
            </a:r>
            <a:endParaRPr lang="en-US" sz="4400" dirty="0">
              <a:latin typeface="+mj-lt"/>
              <a:ea typeface="+mj-ea"/>
              <a:cs typeface="+mj-cs"/>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ltLang="en-US" noProof="0" dirty="0" smtClean="0"/>
              <a:t>Planning</a:t>
            </a:r>
          </a:p>
        </p:txBody>
      </p:sp>
      <p:sp>
        <p:nvSpPr>
          <p:cNvPr id="63491" name="Content Placeholder 2"/>
          <p:cNvSpPr>
            <a:spLocks noGrp="1"/>
          </p:cNvSpPr>
          <p:nvPr>
            <p:ph idx="1"/>
          </p:nvPr>
        </p:nvSpPr>
        <p:spPr>
          <a:xfrm>
            <a:off x="457200" y="1341438"/>
            <a:ext cx="8229600" cy="4784725"/>
          </a:xfrm>
        </p:spPr>
        <p:txBody>
          <a:bodyPr/>
          <a:lstStyle/>
          <a:p>
            <a:pPr eaLnBrk="1" hangingPunct="1"/>
            <a:r>
              <a:rPr lang="en-US" altLang="en-US" noProof="0" dirty="0" smtClean="0"/>
              <a:t>The task of coming up with a sequence of actions that will achieve a goal is called planning. </a:t>
            </a:r>
          </a:p>
          <a:p>
            <a:pPr eaLnBrk="1" hangingPunct="1"/>
            <a:r>
              <a:rPr lang="en-US" altLang="en-US" noProof="0" dirty="0" smtClean="0"/>
              <a:t>It contains both how to take actions in the world (the search based problem solving agents) and how to represent objects, relations and so on (the logical planning agents). </a:t>
            </a:r>
          </a:p>
          <a:p>
            <a:pPr eaLnBrk="1" hangingPunct="1"/>
            <a:r>
              <a:rPr lang="en-US" altLang="en-US" noProof="0" dirty="0" smtClean="0"/>
              <a:t>Scheduling + Game Playing </a:t>
            </a: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D77B3F-03F3-4417-B1BB-277C844A2C25}" type="slidenum">
              <a:rPr lang="en-US" altLang="en-US">
                <a:solidFill>
                  <a:srgbClr val="898989"/>
                </a:solidFill>
              </a:rPr>
              <a:pPr eaLnBrk="1" hangingPunct="1"/>
              <a:t>58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pPr eaLnBrk="1" hangingPunct="1"/>
            <a:r>
              <a:rPr lang="en-US" altLang="en-US" noProof="0" dirty="0" smtClean="0"/>
              <a:t>Computer Vision</a:t>
            </a:r>
          </a:p>
        </p:txBody>
      </p:sp>
      <p:sp>
        <p:nvSpPr>
          <p:cNvPr id="64515" name="Content Placeholder 2"/>
          <p:cNvSpPr>
            <a:spLocks noGrp="1"/>
          </p:cNvSpPr>
          <p:nvPr>
            <p:ph idx="1"/>
          </p:nvPr>
        </p:nvSpPr>
        <p:spPr/>
        <p:txBody>
          <a:bodyPr/>
          <a:lstStyle/>
          <a:p>
            <a:pPr eaLnBrk="1" hangingPunct="1">
              <a:buFontTx/>
              <a:buNone/>
            </a:pPr>
            <a:r>
              <a:rPr lang="en-US" altLang="en-US" noProof="0" dirty="0" smtClean="0"/>
              <a:t>	Make computers understand images and video.</a:t>
            </a:r>
          </a:p>
        </p:txBody>
      </p:sp>
      <p:pic>
        <p:nvPicPr>
          <p:cNvPr id="645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667000"/>
            <a:ext cx="52832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7" name="TextBox 4"/>
          <p:cNvSpPr txBox="1">
            <a:spLocks noChangeArrowheads="1"/>
          </p:cNvSpPr>
          <p:nvPr/>
        </p:nvSpPr>
        <p:spPr bwMode="auto">
          <a:xfrm>
            <a:off x="6096000" y="2895600"/>
            <a:ext cx="3048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a:solidFill>
                  <a:srgbClr val="000000"/>
                </a:solidFill>
              </a:rPr>
              <a:t>What kind of scene?</a:t>
            </a:r>
          </a:p>
          <a:p>
            <a:pPr eaLnBrk="1" hangingPunct="1"/>
            <a:endParaRPr lang="en-US" altLang="en-US" sz="2400">
              <a:solidFill>
                <a:srgbClr val="000000"/>
              </a:solidFill>
            </a:endParaRPr>
          </a:p>
          <a:p>
            <a:pPr eaLnBrk="1" hangingPunct="1"/>
            <a:r>
              <a:rPr lang="en-US" altLang="en-US" sz="2400">
                <a:solidFill>
                  <a:srgbClr val="000000"/>
                </a:solidFill>
              </a:rPr>
              <a:t>Where are the cars?</a:t>
            </a:r>
          </a:p>
          <a:p>
            <a:pPr eaLnBrk="1" hangingPunct="1"/>
            <a:endParaRPr lang="en-US" altLang="en-US" sz="2400">
              <a:solidFill>
                <a:srgbClr val="000000"/>
              </a:solidFill>
            </a:endParaRPr>
          </a:p>
          <a:p>
            <a:pPr eaLnBrk="1" hangingPunct="1"/>
            <a:r>
              <a:rPr lang="en-US" altLang="en-US" sz="2400">
                <a:solidFill>
                  <a:srgbClr val="000000"/>
                </a:solidFill>
              </a:rPr>
              <a:t>How far is the building?</a:t>
            </a:r>
          </a:p>
          <a:p>
            <a:pPr eaLnBrk="1" hangingPunct="1"/>
            <a:endParaRPr lang="en-US" altLang="en-US" sz="2400">
              <a:solidFill>
                <a:srgbClr val="000000"/>
              </a:solidFill>
            </a:endParaRPr>
          </a:p>
          <a:p>
            <a:pPr eaLnBrk="1" hangingPunct="1"/>
            <a:r>
              <a:rPr lang="en-US" altLang="en-US" sz="2400">
                <a:solidFill>
                  <a:srgbClr val="000000"/>
                </a:solidFill>
              </a:rPr>
              <a:t>…</a:t>
            </a:r>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24F6DC-224F-473F-9BEB-53DDEB95B3D6}" type="slidenum">
              <a:rPr lang="en-US" altLang="en-US">
                <a:solidFill>
                  <a:srgbClr val="898989"/>
                </a:solidFill>
              </a:rPr>
              <a:pPr eaLnBrk="1" hangingPunct="1"/>
              <a:t>59</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noProof="0" dirty="0" smtClean="0">
                <a:solidFill>
                  <a:schemeClr val="accent1"/>
                </a:solidFill>
                <a:latin typeface="Tahoma" panose="020B0604030504040204" pitchFamily="34" charset="0"/>
              </a:rPr>
              <a:t>Systems that act like humans</a:t>
            </a:r>
            <a:endParaRPr lang="en-US" altLang="en-US" noProof="0" dirty="0" smtClean="0"/>
          </a:p>
        </p:txBody>
      </p:sp>
      <p:sp>
        <p:nvSpPr>
          <p:cNvPr id="13315" name="Content Placeholder 2"/>
          <p:cNvSpPr>
            <a:spLocks noGrp="1"/>
          </p:cNvSpPr>
          <p:nvPr>
            <p:ph idx="1"/>
          </p:nvPr>
        </p:nvSpPr>
        <p:spPr/>
        <p:txBody>
          <a:bodyPr/>
          <a:lstStyle/>
          <a:p>
            <a:pPr eaLnBrk="1" hangingPunct="1"/>
            <a:r>
              <a:rPr lang="en-US" altLang="en-US" noProof="0" dirty="0" smtClean="0">
                <a:latin typeface="Arial" panose="020B0604020202020204" pitchFamily="34" charset="0"/>
              </a:rPr>
              <a:t>Behaviorist approach. </a:t>
            </a:r>
          </a:p>
          <a:p>
            <a:pPr eaLnBrk="1" hangingPunct="1"/>
            <a:r>
              <a:rPr lang="en-US" altLang="en-US" noProof="0" dirty="0" smtClean="0">
                <a:latin typeface="Arial" panose="020B0604020202020204" pitchFamily="34" charset="0"/>
              </a:rPr>
              <a:t>Not interested in how you get results, just the similarity to what human results are. </a:t>
            </a:r>
          </a:p>
          <a:p>
            <a:pPr eaLnBrk="1" hangingPunct="1"/>
            <a:r>
              <a:rPr lang="en-US" altLang="en-US" b="1" dirty="0" smtClean="0">
                <a:latin typeface="Arial" panose="020B0604020202020204" pitchFamily="34" charset="0"/>
              </a:rPr>
              <a:t>ELIZA:</a:t>
            </a:r>
            <a:r>
              <a:rPr lang="en-US" altLang="en-US" dirty="0" smtClean="0">
                <a:latin typeface="Arial" panose="020B0604020202020204" pitchFamily="34" charset="0"/>
              </a:rPr>
              <a:t> one </a:t>
            </a:r>
            <a:r>
              <a:rPr lang="en-US" altLang="en-US" dirty="0">
                <a:latin typeface="Arial" panose="020B0604020202020204" pitchFamily="34" charset="0"/>
              </a:rPr>
              <a:t>of the first chatterbots and one of the first programs capable of attempting the Turing </a:t>
            </a:r>
            <a:r>
              <a:rPr lang="en-US" altLang="en-US" dirty="0" smtClean="0">
                <a:latin typeface="Arial" panose="020B0604020202020204" pitchFamily="34" charset="0"/>
              </a:rPr>
              <a:t>Test</a:t>
            </a:r>
            <a:r>
              <a:rPr lang="en-US" altLang="en-US" noProof="0" dirty="0" smtClean="0">
                <a:latin typeface="Arial" panose="020B0604020202020204" pitchFamily="34" charset="0"/>
              </a:rPr>
              <a:t>.</a:t>
            </a:r>
          </a:p>
          <a:p>
            <a:pPr lvl="1" eaLnBrk="1" hangingPunct="1"/>
            <a:r>
              <a:rPr lang="en-US" altLang="en-US" dirty="0">
                <a:latin typeface="Arial" panose="020B0604020202020204" pitchFamily="34" charset="0"/>
              </a:rPr>
              <a:t>Turing Test: </a:t>
            </a:r>
            <a:r>
              <a:rPr lang="en-US" altLang="en-US" sz="2400" dirty="0">
                <a:latin typeface="Arial" panose="020B0604020202020204" pitchFamily="34" charset="0"/>
              </a:rPr>
              <a:t>a test for intelligence in a computer, requiring that a human being should be unable to distinguish the machine from another human being by using the replies to questions put to both.</a:t>
            </a:r>
            <a:endParaRPr lang="en-US" altLang="en-US" sz="2400" noProof="0" dirty="0" smtClean="0">
              <a:latin typeface="Arial" panose="020B0604020202020204" pitchFamily="34" charset="0"/>
            </a:endParaRPr>
          </a:p>
          <a:p>
            <a:pPr eaLnBrk="1" hangingPunct="1"/>
            <a:endParaRPr lang="en-US" altLang="en-US" noProof="0" dirty="0" smtClean="0"/>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6FACE1-2D77-4A0D-81BE-6ACA8D35B584}" type="slidenum">
              <a:rPr lang="en-US" altLang="en-US">
                <a:solidFill>
                  <a:srgbClr val="898989"/>
                </a:solidFill>
              </a:rPr>
              <a:pPr eaLnBrk="1" hangingPunct="1"/>
              <a:t>6</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noProof="0" dirty="0" smtClean="0"/>
              <a:t>Why computer vision matters</a:t>
            </a:r>
          </a:p>
        </p:txBody>
      </p:sp>
      <p:pic>
        <p:nvPicPr>
          <p:cNvPr id="655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09725"/>
            <a:ext cx="213836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0" name="TextBox 5"/>
          <p:cNvSpPr txBox="1">
            <a:spLocks noChangeArrowheads="1"/>
          </p:cNvSpPr>
          <p:nvPr/>
        </p:nvSpPr>
        <p:spPr bwMode="auto">
          <a:xfrm>
            <a:off x="990600" y="3286125"/>
            <a:ext cx="1203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Safety</a:t>
            </a:r>
          </a:p>
        </p:txBody>
      </p:sp>
      <p:pic>
        <p:nvPicPr>
          <p:cNvPr id="655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609725"/>
            <a:ext cx="240188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Box 7"/>
          <p:cNvSpPr txBox="1">
            <a:spLocks noChangeArrowheads="1"/>
          </p:cNvSpPr>
          <p:nvPr/>
        </p:nvSpPr>
        <p:spPr bwMode="auto">
          <a:xfrm>
            <a:off x="3810000" y="3209925"/>
            <a:ext cx="1225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Health</a:t>
            </a:r>
          </a:p>
        </p:txBody>
      </p:sp>
      <p:pic>
        <p:nvPicPr>
          <p:cNvPr id="6554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8400" y="1609725"/>
            <a:ext cx="20050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4" name="TextBox 9"/>
          <p:cNvSpPr txBox="1">
            <a:spLocks noChangeArrowheads="1"/>
          </p:cNvSpPr>
          <p:nvPr/>
        </p:nvSpPr>
        <p:spPr bwMode="auto">
          <a:xfrm>
            <a:off x="6400800" y="3209925"/>
            <a:ext cx="14827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Security</a:t>
            </a:r>
          </a:p>
        </p:txBody>
      </p:sp>
      <p:sp>
        <p:nvSpPr>
          <p:cNvPr id="65545" name="TextBox 11"/>
          <p:cNvSpPr txBox="1">
            <a:spLocks noChangeArrowheads="1"/>
          </p:cNvSpPr>
          <p:nvPr/>
        </p:nvSpPr>
        <p:spPr bwMode="auto">
          <a:xfrm>
            <a:off x="914400" y="5953125"/>
            <a:ext cx="1463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Comfort</a:t>
            </a:r>
          </a:p>
        </p:txBody>
      </p:sp>
      <p:pic>
        <p:nvPicPr>
          <p:cNvPr id="6554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4343400"/>
            <a:ext cx="2095500" cy="1600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5547" name="TextBox 13"/>
          <p:cNvSpPr txBox="1">
            <a:spLocks noChangeArrowheads="1"/>
          </p:cNvSpPr>
          <p:nvPr/>
        </p:nvSpPr>
        <p:spPr bwMode="auto">
          <a:xfrm>
            <a:off x="6705600" y="5943600"/>
            <a:ext cx="13414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Access</a:t>
            </a:r>
          </a:p>
        </p:txBody>
      </p:sp>
      <p:pic>
        <p:nvPicPr>
          <p:cNvPr id="65548" name="Picture 2"/>
          <p:cNvPicPr>
            <a:picLocks noChangeAspect="1" noChangeArrowheads="1"/>
          </p:cNvPicPr>
          <p:nvPr/>
        </p:nvPicPr>
        <p:blipFill>
          <a:blip r:embed="rId6">
            <a:extLst>
              <a:ext uri="{28A0092B-C50C-407E-A947-70E740481C1C}">
                <a14:useLocalDpi xmlns:a14="http://schemas.microsoft.com/office/drawing/2010/main" val="0"/>
              </a:ext>
            </a:extLst>
          </a:blip>
          <a:srcRect l="20078" t="7430"/>
          <a:stretch>
            <a:fillRect/>
          </a:stretch>
        </p:blipFill>
        <p:spPr bwMode="auto">
          <a:xfrm>
            <a:off x="3276600" y="4343400"/>
            <a:ext cx="22161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TextBox 15"/>
          <p:cNvSpPr txBox="1">
            <a:spLocks noChangeArrowheads="1"/>
          </p:cNvSpPr>
          <p:nvPr/>
        </p:nvSpPr>
        <p:spPr bwMode="auto">
          <a:xfrm>
            <a:off x="3962400" y="5867400"/>
            <a:ext cx="804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a:solidFill>
                  <a:srgbClr val="000000"/>
                </a:solidFill>
              </a:rPr>
              <a:t>Fun</a:t>
            </a:r>
          </a:p>
        </p:txBody>
      </p:sp>
      <p:pic>
        <p:nvPicPr>
          <p:cNvPr id="65550" name="Picture 2"/>
          <p:cNvPicPr>
            <a:picLocks noChangeAspect="1" noChangeArrowheads="1"/>
          </p:cNvPicPr>
          <p:nvPr/>
        </p:nvPicPr>
        <p:blipFill>
          <a:blip r:embed="rId7">
            <a:extLst>
              <a:ext uri="{28A0092B-C50C-407E-A947-70E740481C1C}">
                <a14:useLocalDpi xmlns:a14="http://schemas.microsoft.com/office/drawing/2010/main" val="0"/>
              </a:ext>
            </a:extLst>
          </a:blip>
          <a:srcRect l="26999" r="8202" b="32710"/>
          <a:stretch>
            <a:fillRect/>
          </a:stretch>
        </p:blipFill>
        <p:spPr bwMode="auto">
          <a:xfrm>
            <a:off x="762000" y="4343400"/>
            <a:ext cx="192087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1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612BF05-F73F-4388-A3FF-48A342A9B6CF}" type="slidenum">
              <a:rPr lang="en-US" altLang="en-US">
                <a:solidFill>
                  <a:srgbClr val="898989"/>
                </a:solidFill>
              </a:rPr>
              <a:pPr eaLnBrk="1" hangingPunct="1"/>
              <a:t>60</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custDataLst>
              <p:tags r:id="rId1"/>
            </p:custDataLst>
          </p:nvPr>
        </p:nvSpPr>
        <p:spPr/>
        <p:txBody>
          <a:bodyPr/>
          <a:lstStyle/>
          <a:p>
            <a:pPr eaLnBrk="1" hangingPunct="1"/>
            <a:r>
              <a:rPr lang="en-US" altLang="en-US" noProof="0" dirty="0" smtClean="0"/>
              <a:t>Computer Vision : </a:t>
            </a:r>
            <a:br>
              <a:rPr lang="en-US" altLang="en-US" noProof="0" dirty="0" smtClean="0"/>
            </a:br>
            <a:r>
              <a:rPr lang="en-US" altLang="en-US" sz="3600" noProof="0" dirty="0" smtClean="0"/>
              <a:t>Optical character recognition (OCR)</a:t>
            </a:r>
          </a:p>
        </p:txBody>
      </p:sp>
      <p:pic>
        <p:nvPicPr>
          <p:cNvPr id="66563" name="Picture 3" descr="asamples"/>
          <p:cNvPicPr>
            <a:picLocks noChangeAspect="1" noChangeArrowheads="1" noCrop="1"/>
          </p:cNvPicPr>
          <p:nvPr>
            <p:custDataLst>
              <p:tags r:id="rId2"/>
            </p:custDataLst>
          </p:nvPr>
        </p:nvPicPr>
        <p:blipFill>
          <a:blip r:embed="rId9">
            <a:extLst>
              <a:ext uri="{28A0092B-C50C-407E-A947-70E740481C1C}">
                <a14:useLocalDpi xmlns:a14="http://schemas.microsoft.com/office/drawing/2010/main" val="0"/>
              </a:ext>
            </a:extLst>
          </a:blip>
          <a:srcRect/>
          <a:stretch>
            <a:fillRect/>
          </a:stretch>
        </p:blipFill>
        <p:spPr bwMode="auto">
          <a:xfrm>
            <a:off x="609600" y="2690813"/>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 Box 4"/>
          <p:cNvSpPr txBox="1">
            <a:spLocks noChangeArrowheads="1"/>
          </p:cNvSpPr>
          <p:nvPr>
            <p:custDataLst>
              <p:tags r:id="rId3"/>
            </p:custDataLst>
          </p:nvPr>
        </p:nvSpPr>
        <p:spPr bwMode="auto">
          <a:xfrm>
            <a:off x="685800" y="5362575"/>
            <a:ext cx="33797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rgbClr val="000000"/>
                </a:solidFill>
              </a:rPr>
              <a:t>Digit recognition, AT&amp;T labs</a:t>
            </a:r>
          </a:p>
          <a:p>
            <a:pPr algn="ctr" eaLnBrk="1" hangingPunct="1"/>
            <a:r>
              <a:rPr lang="en-US" altLang="en-US" sz="1600">
                <a:solidFill>
                  <a:srgbClr val="000000"/>
                </a:solidFill>
                <a:hlinkClick r:id="rId10"/>
              </a:rPr>
              <a:t>http://www.research.att.com/~yann</a:t>
            </a:r>
            <a:r>
              <a:rPr lang="en-US" altLang="en-US" sz="1600">
                <a:solidFill>
                  <a:srgbClr val="000000"/>
                </a:solidFill>
              </a:rPr>
              <a:t>/</a:t>
            </a:r>
          </a:p>
        </p:txBody>
      </p:sp>
      <p:sp>
        <p:nvSpPr>
          <p:cNvPr id="66565" name="Rectangle 5"/>
          <p:cNvSpPr>
            <a:spLocks noChangeArrowheads="1"/>
          </p:cNvSpPr>
          <p:nvPr>
            <p:custDataLst>
              <p:tags r:id="rId4"/>
            </p:custDataLst>
          </p:nvPr>
        </p:nvSpPr>
        <p:spPr bwMode="auto">
          <a:xfrm>
            <a:off x="685800" y="990600"/>
            <a:ext cx="7772400"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endParaRPr lang="tr-TR" altLang="en-US" sz="2800">
              <a:solidFill>
                <a:srgbClr val="000000"/>
              </a:solidFill>
            </a:endParaRPr>
          </a:p>
          <a:p>
            <a:pPr eaLnBrk="1" hangingPunct="1">
              <a:spcBef>
                <a:spcPct val="20000"/>
              </a:spcBef>
            </a:pPr>
            <a:r>
              <a:rPr lang="en-US" altLang="en-US" sz="2800">
                <a:solidFill>
                  <a:srgbClr val="000000"/>
                </a:solidFill>
              </a:rPr>
              <a:t>Technology to convert scanned docs to text</a:t>
            </a:r>
          </a:p>
          <a:p>
            <a:pPr lvl="1" eaLnBrk="1" hangingPunct="1">
              <a:spcBef>
                <a:spcPct val="20000"/>
              </a:spcBef>
              <a:buFontTx/>
              <a:buChar char="•"/>
            </a:pPr>
            <a:r>
              <a:rPr lang="en-US" altLang="en-US" sz="2000">
                <a:solidFill>
                  <a:srgbClr val="000000"/>
                </a:solidFill>
              </a:rPr>
              <a:t>If you have a scanner, it probably came with OCR software</a:t>
            </a:r>
          </a:p>
          <a:p>
            <a:pPr eaLnBrk="1" hangingPunct="1">
              <a:spcBef>
                <a:spcPct val="20000"/>
              </a:spcBef>
            </a:pPr>
            <a:endParaRPr lang="en-US" altLang="en-US" sz="2800">
              <a:solidFill>
                <a:srgbClr val="000000"/>
              </a:solidFill>
            </a:endParaRPr>
          </a:p>
        </p:txBody>
      </p:sp>
      <p:pic>
        <p:nvPicPr>
          <p:cNvPr id="66566" name="Picture 6" descr="California_license_plate_ANPR"/>
          <p:cNvPicPr>
            <a:picLocks noChangeAspect="1" noChangeArrowheads="1"/>
          </p:cNvPicPr>
          <p:nvPr>
            <p:custDataLst>
              <p:tags r:id="rId5"/>
            </p:custDataLst>
          </p:nvPr>
        </p:nvPicPr>
        <p:blipFill>
          <a:blip r:embed="rId11">
            <a:extLst>
              <a:ext uri="{28A0092B-C50C-407E-A947-70E740481C1C}">
                <a14:useLocalDpi xmlns:a14="http://schemas.microsoft.com/office/drawing/2010/main" val="0"/>
              </a:ext>
            </a:extLst>
          </a:blip>
          <a:srcRect/>
          <a:stretch>
            <a:fillRect/>
          </a:stretch>
        </p:blipFill>
        <p:spPr bwMode="auto">
          <a:xfrm>
            <a:off x="4876800" y="2419350"/>
            <a:ext cx="3581400"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7" name="Text Box 7"/>
          <p:cNvSpPr txBox="1">
            <a:spLocks noChangeArrowheads="1"/>
          </p:cNvSpPr>
          <p:nvPr>
            <p:custDataLst>
              <p:tags r:id="rId6"/>
            </p:custDataLst>
          </p:nvPr>
        </p:nvSpPr>
        <p:spPr bwMode="auto">
          <a:xfrm>
            <a:off x="4511675" y="5362575"/>
            <a:ext cx="4513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solidFill>
                  <a:srgbClr val="000000"/>
                </a:solidFill>
              </a:rPr>
              <a:t>License plate readers</a:t>
            </a:r>
          </a:p>
          <a:p>
            <a:pPr algn="ctr" eaLnBrk="1" hangingPunct="1"/>
            <a:r>
              <a:rPr lang="en-US" altLang="en-US" sz="1200">
                <a:solidFill>
                  <a:srgbClr val="000000"/>
                </a:solidFill>
                <a:hlinkClick r:id="rId12"/>
              </a:rPr>
              <a:t>http://en.wikipedia.org/wiki/Automatic_number_plate_recognition</a:t>
            </a:r>
            <a:endParaRPr lang="en-US" altLang="en-US" sz="1200">
              <a:solidFill>
                <a:srgbClr val="000000"/>
              </a:solidFill>
            </a:endParaRPr>
          </a:p>
          <a:p>
            <a:pPr algn="ctr" eaLnBrk="1" hangingPunct="1"/>
            <a:endParaRPr lang="en-US" altLang="en-US" sz="1200">
              <a:solidFill>
                <a:srgbClr val="000000"/>
              </a:solidFill>
            </a:endParaRPr>
          </a:p>
        </p:txBody>
      </p:sp>
      <p:sp>
        <p:nvSpPr>
          <p:cNvPr id="8" name="Slide Number Placeholder 7"/>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10DD435-D92B-43A0-A30A-EF688C3CB893}" type="slidenum">
              <a:rPr lang="en-US" altLang="en-US">
                <a:solidFill>
                  <a:srgbClr val="898989"/>
                </a:solidFill>
              </a:rPr>
              <a:pPr eaLnBrk="1" hangingPunct="1"/>
              <a:t>61</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custDataLst>
              <p:tags r:id="rId1"/>
            </p:custDataLst>
          </p:nvPr>
        </p:nvSpPr>
        <p:spPr/>
        <p:txBody>
          <a:bodyPr/>
          <a:lstStyle/>
          <a:p>
            <a:pPr eaLnBrk="1" hangingPunct="1"/>
            <a:r>
              <a:rPr lang="en-US" altLang="en-US" noProof="0" dirty="0" smtClean="0"/>
              <a:t>Computer Vision : Face detection</a:t>
            </a:r>
          </a:p>
        </p:txBody>
      </p:sp>
      <p:sp>
        <p:nvSpPr>
          <p:cNvPr id="67587" name="Rectangle 3"/>
          <p:cNvSpPr>
            <a:spLocks noGrp="1" noChangeArrowheads="1"/>
          </p:cNvSpPr>
          <p:nvPr>
            <p:ph type="body" idx="1"/>
            <p:custDataLst>
              <p:tags r:id="rId2"/>
            </p:custDataLst>
          </p:nvPr>
        </p:nvSpPr>
        <p:spPr>
          <a:xfrm>
            <a:off x="685800" y="4876800"/>
            <a:ext cx="7772400" cy="1295400"/>
          </a:xfrm>
        </p:spPr>
        <p:txBody>
          <a:bodyPr/>
          <a:lstStyle/>
          <a:p>
            <a:pPr eaLnBrk="1" hangingPunct="1"/>
            <a:r>
              <a:rPr lang="en-US" altLang="en-US" noProof="0" dirty="0" smtClean="0"/>
              <a:t>Many new digital cameras now detect faces</a:t>
            </a:r>
          </a:p>
          <a:p>
            <a:pPr lvl="1" eaLnBrk="1" hangingPunct="1"/>
            <a:r>
              <a:rPr lang="en-US" altLang="en-US" noProof="0" dirty="0" smtClean="0"/>
              <a:t>Canon, Sony, Fuji, …</a:t>
            </a:r>
          </a:p>
          <a:p>
            <a:pPr lvl="1" eaLnBrk="1" hangingPunct="1">
              <a:buFontTx/>
              <a:buNone/>
            </a:pPr>
            <a:endParaRPr lang="en-US" altLang="en-US" noProof="0" dirty="0" smtClean="0"/>
          </a:p>
        </p:txBody>
      </p:sp>
      <p:pic>
        <p:nvPicPr>
          <p:cNvPr id="67588" name="Picture 5" descr="tested_485"/>
          <p:cNvPicPr>
            <a:picLocks noChangeAspect="1" noChangeArrowheads="1"/>
          </p:cNvPicPr>
          <p:nvPr>
            <p:custDataLst>
              <p:tags r:id="rId3"/>
            </p:custDataLst>
          </p:nvPr>
        </p:nvPicPr>
        <p:blipFill>
          <a:blip r:embed="rId6">
            <a:extLst>
              <a:ext uri="{28A0092B-C50C-407E-A947-70E740481C1C}">
                <a14:useLocalDpi xmlns:a14="http://schemas.microsoft.com/office/drawing/2010/main" val="0"/>
              </a:ext>
            </a:extLst>
          </a:blip>
          <a:srcRect/>
          <a:stretch>
            <a:fillRect/>
          </a:stretch>
        </p:blipFill>
        <p:spPr bwMode="auto">
          <a:xfrm>
            <a:off x="2262188" y="1371600"/>
            <a:ext cx="46196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5665B21-64BC-41F9-A4FD-BC3399A7C30D}" type="slidenum">
              <a:rPr lang="en-US" altLang="en-US">
                <a:solidFill>
                  <a:srgbClr val="898989"/>
                </a:solidFill>
              </a:rPr>
              <a:pPr eaLnBrk="1" hangingPunct="1"/>
              <a:t>62</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pPr eaLnBrk="1" hangingPunct="1"/>
            <a:r>
              <a:rPr lang="en-US" altLang="en-US" noProof="0" dirty="0" smtClean="0"/>
              <a:t>Neural Networks</a:t>
            </a:r>
          </a:p>
        </p:txBody>
      </p:sp>
      <p:sp>
        <p:nvSpPr>
          <p:cNvPr id="3" name="Content Placeholder 2"/>
          <p:cNvSpPr>
            <a:spLocks noGrp="1"/>
          </p:cNvSpPr>
          <p:nvPr>
            <p:ph idx="1"/>
          </p:nvPr>
        </p:nvSpPr>
        <p:spPr/>
        <p:txBody>
          <a:bodyPr/>
          <a:lstStyle/>
          <a:p>
            <a:pPr marL="609600" indent="-609600" eaLnBrk="1" hangingPunct="1">
              <a:lnSpc>
                <a:spcPct val="90000"/>
              </a:lnSpc>
              <a:buFont typeface="Arial" charset="0"/>
              <a:buChar char="•"/>
              <a:defRPr/>
            </a:pPr>
            <a:r>
              <a:rPr lang="en-US" sz="2400" noProof="0" dirty="0" smtClean="0"/>
              <a:t>A mathematical model to solve engineering problems</a:t>
            </a:r>
          </a:p>
          <a:p>
            <a:pPr marL="990600" lvl="1" indent="-533400" eaLnBrk="1" hangingPunct="1">
              <a:lnSpc>
                <a:spcPct val="90000"/>
              </a:lnSpc>
              <a:buFont typeface="Arial" charset="0"/>
              <a:buChar char="–"/>
              <a:defRPr/>
            </a:pPr>
            <a:r>
              <a:rPr lang="en-US" sz="2000" noProof="0" dirty="0" smtClean="0"/>
              <a:t>Group of highly connected neurons to realize compositions of non linear functions</a:t>
            </a:r>
          </a:p>
          <a:p>
            <a:pPr marL="609600" indent="-609600" eaLnBrk="1" hangingPunct="1">
              <a:lnSpc>
                <a:spcPct val="90000"/>
              </a:lnSpc>
              <a:buFont typeface="Arial" charset="0"/>
              <a:buChar char="•"/>
              <a:defRPr/>
            </a:pPr>
            <a:r>
              <a:rPr lang="en-US" sz="2400" noProof="0" dirty="0" smtClean="0"/>
              <a:t>Tasks</a:t>
            </a:r>
          </a:p>
          <a:p>
            <a:pPr marL="990600" lvl="1" indent="-533400" eaLnBrk="1" hangingPunct="1">
              <a:lnSpc>
                <a:spcPct val="90000"/>
              </a:lnSpc>
              <a:buFont typeface="Arial" charset="0"/>
              <a:buChar char="–"/>
              <a:defRPr/>
            </a:pPr>
            <a:r>
              <a:rPr lang="en-US" sz="2000" noProof="0" dirty="0" smtClean="0"/>
              <a:t>Classification</a:t>
            </a:r>
          </a:p>
          <a:p>
            <a:pPr marL="990600" lvl="1" indent="-533400" eaLnBrk="1" hangingPunct="1">
              <a:lnSpc>
                <a:spcPct val="90000"/>
              </a:lnSpc>
              <a:buFont typeface="Arial" charset="0"/>
              <a:buChar char="–"/>
              <a:defRPr/>
            </a:pPr>
            <a:r>
              <a:rPr lang="en-US" sz="2000" noProof="0" dirty="0" smtClean="0"/>
              <a:t>Discrimination</a:t>
            </a:r>
          </a:p>
          <a:p>
            <a:pPr marL="990600" lvl="1" indent="-533400" eaLnBrk="1" hangingPunct="1">
              <a:lnSpc>
                <a:spcPct val="90000"/>
              </a:lnSpc>
              <a:buFont typeface="Arial" charset="0"/>
              <a:buChar char="–"/>
              <a:defRPr/>
            </a:pPr>
            <a:r>
              <a:rPr lang="en-US" sz="2000" noProof="0" dirty="0" smtClean="0"/>
              <a:t>Estimation </a:t>
            </a:r>
          </a:p>
          <a:p>
            <a:pPr marL="609600" indent="-609600" eaLnBrk="1" hangingPunct="1">
              <a:lnSpc>
                <a:spcPct val="90000"/>
              </a:lnSpc>
              <a:buFont typeface="Arial" charset="0"/>
              <a:buChar char="•"/>
              <a:defRPr/>
            </a:pPr>
            <a:r>
              <a:rPr lang="en-US" sz="2400" noProof="0" dirty="0" smtClean="0"/>
              <a:t>2 types of networks</a:t>
            </a:r>
          </a:p>
          <a:p>
            <a:pPr marL="990600" lvl="1" indent="-533400" eaLnBrk="1" hangingPunct="1">
              <a:lnSpc>
                <a:spcPct val="90000"/>
              </a:lnSpc>
              <a:buFont typeface="Arial" charset="0"/>
              <a:buChar char="–"/>
              <a:defRPr/>
            </a:pPr>
            <a:r>
              <a:rPr lang="en-US" sz="2000" dirty="0"/>
              <a:t>Feed forward Neural Networks</a:t>
            </a:r>
          </a:p>
          <a:p>
            <a:pPr marL="990600" lvl="1" indent="-533400" eaLnBrk="1" hangingPunct="1">
              <a:lnSpc>
                <a:spcPct val="90000"/>
              </a:lnSpc>
              <a:buFont typeface="Arial" charset="0"/>
              <a:buChar char="–"/>
              <a:defRPr/>
            </a:pPr>
            <a:r>
              <a:rPr lang="en-US" sz="2000" noProof="0" dirty="0" smtClean="0"/>
              <a:t>Recurrent Neural Networks </a:t>
            </a:r>
          </a:p>
          <a:p>
            <a:pPr eaLnBrk="1" hangingPunct="1">
              <a:buFont typeface="Arial" charset="0"/>
              <a:buChar char="•"/>
              <a:defRPr/>
            </a:pPr>
            <a:endParaRPr lang="en-US" noProof="0" dirty="0"/>
          </a:p>
        </p:txBody>
      </p:sp>
      <p:graphicFrame>
        <p:nvGraphicFramePr>
          <p:cNvPr id="4098" name="Object 3">
            <a:hlinkClick r:id="" action="ppaction://ole?verb=0"/>
          </p:cNvPr>
          <p:cNvGraphicFramePr>
            <a:graphicFrameLocks/>
          </p:cNvGraphicFramePr>
          <p:nvPr/>
        </p:nvGraphicFramePr>
        <p:xfrm>
          <a:off x="5076825" y="2565400"/>
          <a:ext cx="3635375" cy="2016125"/>
        </p:xfrm>
        <a:graphic>
          <a:graphicData uri="http://schemas.openxmlformats.org/presentationml/2006/ole">
            <mc:AlternateContent xmlns:mc="http://schemas.openxmlformats.org/markup-compatibility/2006">
              <mc:Choice xmlns:v="urn:schemas-microsoft-com:vml" Requires="v">
                <p:oleObj spid="_x0000_s4159" name="Microsoft Drawing" r:id="rId3" imgW="3962160" imgH="1765080" progId="MSDraw">
                  <p:embed/>
                </p:oleObj>
              </mc:Choice>
              <mc:Fallback>
                <p:oleObj name="Microsoft Drawing" r:id="rId3" imgW="3962160" imgH="1765080" progId="MSDraw">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t="7539" r="972" b="2263"/>
                      <a:stretch>
                        <a:fillRect/>
                      </a:stretch>
                    </p:blipFill>
                    <p:spPr bwMode="auto">
                      <a:xfrm>
                        <a:off x="5076825" y="2565400"/>
                        <a:ext cx="3635375" cy="2016125"/>
                      </a:xfrm>
                      <a:prstGeom prst="rect">
                        <a:avLst/>
                      </a:prstGeom>
                      <a:noFill/>
                      <a:ln w="12700">
                        <a:solidFill>
                          <a:schemeClr val="tx1"/>
                        </a:solidFill>
                        <a:miter lim="800000"/>
                        <a:headEnd/>
                        <a:tailEnd/>
                      </a:ln>
                      <a:effectLst>
                        <a:outerShdw dist="107763" dir="2700000" algn="ctr" rotWithShape="0">
                          <a:srgbClr val="114FFB"/>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BE2DCCC-3319-41B0-8F82-E52FD4E4E71F}" type="slidenum">
              <a:rPr lang="en-US" altLang="en-US">
                <a:solidFill>
                  <a:srgbClr val="898989"/>
                </a:solidFill>
              </a:rPr>
              <a:pPr eaLnBrk="1" hangingPunct="1"/>
              <a:t>63</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288" y="0"/>
            <a:ext cx="8229600" cy="927100"/>
          </a:xfrm>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4339" name="Rectangle 3"/>
          <p:cNvSpPr>
            <a:spLocks noGrp="1" noChangeArrowheads="1"/>
          </p:cNvSpPr>
          <p:nvPr>
            <p:ph idx="1"/>
          </p:nvPr>
        </p:nvSpPr>
        <p:spPr>
          <a:xfrm>
            <a:off x="457200" y="836613"/>
            <a:ext cx="8178800" cy="5688012"/>
          </a:xfrm>
        </p:spPr>
        <p:txBody>
          <a:bodyPr/>
          <a:lstStyle/>
          <a:p>
            <a:pPr eaLnBrk="1" hangingPunct="1"/>
            <a:endParaRPr lang="en-US" altLang="en-US" sz="2800" noProof="0" dirty="0" smtClean="0"/>
          </a:p>
          <a:p>
            <a:pPr eaLnBrk="1" hangingPunct="1"/>
            <a:r>
              <a:rPr lang="en-US" altLang="en-US" sz="2800" noProof="0" dirty="0" smtClean="0"/>
              <a:t>Alan Turing's 1950 article </a:t>
            </a:r>
            <a:r>
              <a:rPr lang="en-US" altLang="en-US" sz="2800" i="1" noProof="0" dirty="0" smtClean="0"/>
              <a:t>Computing Machinery and Intelligence</a:t>
            </a:r>
            <a:r>
              <a:rPr lang="en-US" altLang="en-US" sz="2800" noProof="0" dirty="0" smtClean="0"/>
              <a:t> discussed conditions for considering a machine to be intelligent</a:t>
            </a:r>
          </a:p>
          <a:p>
            <a:pPr eaLnBrk="1" hangingPunct="1"/>
            <a:endParaRPr lang="en-US" altLang="en-US" sz="28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eaLnBrk="1" hangingPunct="1">
              <a:lnSpc>
                <a:spcPct val="90000"/>
              </a:lnSpc>
            </a:pPr>
            <a:endParaRPr lang="en-US" altLang="en-US" sz="2400" noProof="0" dirty="0" smtClean="0"/>
          </a:p>
          <a:p>
            <a:pPr lvl="1" eaLnBrk="1" hangingPunct="1"/>
            <a:endParaRPr lang="en-US" altLang="en-US" noProof="0" dirty="0" smtClean="0"/>
          </a:p>
        </p:txBody>
      </p:sp>
      <p:pic>
        <p:nvPicPr>
          <p:cNvPr id="14340"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357563"/>
            <a:ext cx="6029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8C2DD75-0D80-4F30-B4BA-6768143BA144}" type="slidenum">
              <a:rPr lang="en-US" altLang="en-US">
                <a:solidFill>
                  <a:srgbClr val="898989"/>
                </a:solidFill>
              </a:rPr>
              <a:pPr eaLnBrk="1" hangingPunct="1"/>
              <a:t>7</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95288" y="0"/>
            <a:ext cx="8229600" cy="927100"/>
          </a:xfrm>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5363" name="Rectangle 3"/>
          <p:cNvSpPr>
            <a:spLocks noGrp="1" noChangeArrowheads="1"/>
          </p:cNvSpPr>
          <p:nvPr>
            <p:ph idx="1"/>
          </p:nvPr>
        </p:nvSpPr>
        <p:spPr>
          <a:xfrm>
            <a:off x="457200" y="836613"/>
            <a:ext cx="8178800" cy="5688012"/>
          </a:xfrm>
        </p:spPr>
        <p:txBody>
          <a:bodyPr/>
          <a:lstStyle/>
          <a:p>
            <a:pPr eaLnBrk="1" hangingPunct="1">
              <a:lnSpc>
                <a:spcPct val="90000"/>
              </a:lnSpc>
              <a:buFont typeface="Arial" panose="020B0604020202020204" pitchFamily="34" charset="0"/>
              <a:buNone/>
            </a:pPr>
            <a:endParaRPr lang="en-US" altLang="en-US" sz="2800" noProof="0" dirty="0" smtClean="0"/>
          </a:p>
          <a:p>
            <a:pPr eaLnBrk="1" hangingPunct="1">
              <a:lnSpc>
                <a:spcPct val="90000"/>
              </a:lnSpc>
            </a:pPr>
            <a:r>
              <a:rPr lang="en-US" altLang="en-US" sz="2400" noProof="0" dirty="0" smtClean="0"/>
              <a:t>Interrogator asks questions of two “people” who are out of sight and hearing.  One is a human, the other one a machine.</a:t>
            </a:r>
          </a:p>
          <a:p>
            <a:pPr eaLnBrk="1" hangingPunct="1">
              <a:lnSpc>
                <a:spcPct val="90000"/>
              </a:lnSpc>
            </a:pPr>
            <a:r>
              <a:rPr lang="en-US" altLang="en-US" sz="2400" noProof="0" dirty="0" smtClean="0"/>
              <a:t>30mins to ask whatever she/he wants.</a:t>
            </a:r>
          </a:p>
          <a:p>
            <a:pPr eaLnBrk="1" hangingPunct="1">
              <a:lnSpc>
                <a:spcPct val="90000"/>
              </a:lnSpc>
            </a:pPr>
            <a:r>
              <a:rPr lang="en-US" altLang="en-US" sz="2400" noProof="0" dirty="0" smtClean="0"/>
              <a:t>To determine only through questions and answers which is which.</a:t>
            </a:r>
          </a:p>
          <a:p>
            <a:pPr eaLnBrk="1" hangingPunct="1">
              <a:lnSpc>
                <a:spcPct val="90000"/>
              </a:lnSpc>
            </a:pPr>
            <a:r>
              <a:rPr lang="en-US" altLang="en-US" sz="2400" dirty="0"/>
              <a:t>If the </a:t>
            </a:r>
            <a:r>
              <a:rPr lang="en-US" altLang="en-US" sz="2400" dirty="0" smtClean="0"/>
              <a:t>interrogator </a:t>
            </a:r>
            <a:r>
              <a:rPr lang="en-US" altLang="en-US" sz="2400" noProof="0" dirty="0" smtClean="0"/>
              <a:t>cannot distinguish between human and computer, the machine has passed the test!</a:t>
            </a:r>
          </a:p>
          <a:p>
            <a:pPr lvl="1" eaLnBrk="1" hangingPunct="1"/>
            <a:endParaRPr lang="en-US" altLang="en-US" sz="2400" noProof="0" dirty="0" smtClean="0"/>
          </a:p>
        </p:txBody>
      </p:sp>
      <p:pic>
        <p:nvPicPr>
          <p:cNvPr id="1536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4005263"/>
            <a:ext cx="60293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7F66A2-A418-41F8-886A-0EC658FF67BB}" type="slidenum">
              <a:rPr lang="en-US" altLang="en-US">
                <a:solidFill>
                  <a:srgbClr val="898989"/>
                </a:solidFill>
              </a:rPr>
              <a:pPr eaLnBrk="1" hangingPunct="1"/>
              <a:t>8</a:t>
            </a:fld>
            <a:endParaRPr lang="en-US" altLang="en-US">
              <a:solidFill>
                <a:srgbClr val="898989"/>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turing"/>
          <p:cNvPicPr>
            <a:picLocks noChangeAspect="1" noChangeArrowheads="1"/>
          </p:cNvPicPr>
          <p:nvPr/>
        </p:nvPicPr>
        <p:blipFill>
          <a:blip r:embed="rId2">
            <a:lum contrast="42000"/>
            <a:extLst>
              <a:ext uri="{28A0092B-C50C-407E-A947-70E740481C1C}">
                <a14:useLocalDpi xmlns:a14="http://schemas.microsoft.com/office/drawing/2010/main" val="0"/>
              </a:ext>
            </a:extLst>
          </a:blip>
          <a:srcRect l="30827" t="38470" r="8018" b="23099"/>
          <a:stretch>
            <a:fillRect/>
          </a:stretch>
        </p:blipFill>
        <p:spPr bwMode="auto">
          <a:xfrm>
            <a:off x="1143000" y="1333500"/>
            <a:ext cx="70866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Grp="1" noChangeArrowheads="1"/>
          </p:cNvSpPr>
          <p:nvPr>
            <p:ph type="title"/>
          </p:nvPr>
        </p:nvSpPr>
        <p:spPr/>
        <p:txBody>
          <a:bodyPr/>
          <a:lstStyle/>
          <a:p>
            <a:pPr eaLnBrk="1" hangingPunct="1"/>
            <a:r>
              <a:rPr lang="en-US" altLang="en-US" sz="4000" noProof="0" dirty="0" smtClean="0">
                <a:solidFill>
                  <a:schemeClr val="accent1"/>
                </a:solidFill>
                <a:latin typeface="Tahoma" panose="020B0604030504040204" pitchFamily="34" charset="0"/>
              </a:rPr>
              <a:t>Acting Humanly: The Turing Test</a:t>
            </a:r>
          </a:p>
        </p:txBody>
      </p:sp>
      <p:sp>
        <p:nvSpPr>
          <p:cNvPr id="16388" name="Rectangle 5"/>
          <p:cNvSpPr>
            <a:spLocks noChangeArrowheads="1"/>
          </p:cNvSpPr>
          <p:nvPr/>
        </p:nvSpPr>
        <p:spPr bwMode="auto">
          <a:xfrm>
            <a:off x="457200" y="4292600"/>
            <a:ext cx="81788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800100" indent="-34290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chemeClr val="tx1"/>
              </a:buClr>
              <a:buFontTx/>
              <a:buChar char="•"/>
            </a:pPr>
            <a:r>
              <a:rPr lang="en-US" altLang="en-US" sz="2200">
                <a:latin typeface="Calibri" panose="020F0502020204030204" pitchFamily="34" charset="0"/>
              </a:rPr>
              <a:t>Computer needs to possess: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Natural language processing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Knowledge representation </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Automated reasoning</a:t>
            </a:r>
            <a:endParaRPr lang="tr-TR" altLang="en-US" sz="2200">
              <a:latin typeface="Calibri" panose="020F0502020204030204" pitchFamily="34" charset="0"/>
            </a:endParaRPr>
          </a:p>
          <a:p>
            <a:pPr lvl="1" eaLnBrk="1" hangingPunct="1">
              <a:spcBef>
                <a:spcPct val="20000"/>
              </a:spcBef>
              <a:buClr>
                <a:schemeClr val="tx1"/>
              </a:buClr>
              <a:buFontTx/>
              <a:buChar char="•"/>
            </a:pPr>
            <a:r>
              <a:rPr lang="en-US" altLang="en-US" sz="2200">
                <a:latin typeface="Calibri" panose="020F0502020204030204" pitchFamily="34" charset="0"/>
              </a:rPr>
              <a:t>Machine learning</a:t>
            </a:r>
          </a:p>
        </p:txBody>
      </p:sp>
      <p:sp>
        <p:nvSpPr>
          <p:cNvPr id="5" name="Slide Number Placeholder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9317E6-CC18-4E85-AB2F-D9E256C6BAB6}" type="slidenum">
              <a:rPr lang="en-US" altLang="en-US">
                <a:solidFill>
                  <a:srgbClr val="898989"/>
                </a:solidFill>
              </a:rPr>
              <a:pPr eaLnBrk="1" hangingPunct="1"/>
              <a:t>9</a:t>
            </a:fld>
            <a:endParaRPr lang="en-US" altLang="en-US">
              <a:solidFill>
                <a:srgbClr val="898989"/>
              </a:solidFill>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1315</TotalTime>
  <Words>3392</Words>
  <Application>Microsoft Office PowerPoint</Application>
  <PresentationFormat>Ekran Gösterisi (4:3)</PresentationFormat>
  <Paragraphs>572</Paragraphs>
  <Slides>63</Slides>
  <Notes>23</Notes>
  <HiddenSlides>0</HiddenSlides>
  <MMClips>0</MMClips>
  <ScaleCrop>false</ScaleCrop>
  <HeadingPairs>
    <vt:vector size="8" baseType="variant">
      <vt:variant>
        <vt:lpstr>Kullanılan Yazı Tipleri</vt:lpstr>
      </vt:variant>
      <vt:variant>
        <vt:i4>9</vt:i4>
      </vt:variant>
      <vt:variant>
        <vt:lpstr>Tema</vt:lpstr>
      </vt:variant>
      <vt:variant>
        <vt:i4>1</vt:i4>
      </vt:variant>
      <vt:variant>
        <vt:lpstr>Eklenmiş OLE Hizmet Programları</vt:lpstr>
      </vt:variant>
      <vt:variant>
        <vt:i4>4</vt:i4>
      </vt:variant>
      <vt:variant>
        <vt:lpstr>Slayt Başlıkları</vt:lpstr>
      </vt:variant>
      <vt:variant>
        <vt:i4>63</vt:i4>
      </vt:variant>
    </vt:vector>
  </HeadingPairs>
  <TitlesOfParts>
    <vt:vector size="77" baseType="lpstr">
      <vt:lpstr>宋体</vt:lpstr>
      <vt:lpstr>Arial</vt:lpstr>
      <vt:lpstr>Calibri</vt:lpstr>
      <vt:lpstr>Courier New</vt:lpstr>
      <vt:lpstr>Lucida Bright</vt:lpstr>
      <vt:lpstr>Sitka Small</vt:lpstr>
      <vt:lpstr>Tahoma</vt:lpstr>
      <vt:lpstr>Times New Roman</vt:lpstr>
      <vt:lpstr>Wingdings</vt:lpstr>
      <vt:lpstr>Office Theme</vt:lpstr>
      <vt:lpstr>Image</vt:lpstr>
      <vt:lpstr>MS Org Chart</vt:lpstr>
      <vt:lpstr>Document</vt:lpstr>
      <vt:lpstr>Microsoft Drawing</vt:lpstr>
      <vt:lpstr>PowerPoint Sunusu</vt:lpstr>
      <vt:lpstr>Dictionary Definitions of Intelligence</vt:lpstr>
      <vt:lpstr>Overview of Artificial Intelligence (AI) (1/3)</vt:lpstr>
      <vt:lpstr>Overview of Artificial Intelligence (AI) (2/3)</vt:lpstr>
      <vt:lpstr>Design methodology and goals</vt:lpstr>
      <vt:lpstr>Systems that act like humans</vt:lpstr>
      <vt:lpstr>Acting Humanly: The Turing Test</vt:lpstr>
      <vt:lpstr>Acting Humanly: The Turing Test</vt:lpstr>
      <vt:lpstr>Acting Humanly: The Turing Test</vt:lpstr>
      <vt:lpstr>What would a computer need to pass the Turing test?</vt:lpstr>
      <vt:lpstr>Acting Humanly: The Full Turing Test</vt:lpstr>
      <vt:lpstr>Acting Humanly: The Full Turing Test</vt:lpstr>
      <vt:lpstr>What would a computer need to pass the full Turing test?</vt:lpstr>
      <vt:lpstr>Systems that think like humans</vt:lpstr>
      <vt:lpstr>Thinking Humanly: Cognitive Science</vt:lpstr>
      <vt:lpstr>Systems that think rationally</vt:lpstr>
      <vt:lpstr>Thinking Rationally: Laws of Thought</vt:lpstr>
      <vt:lpstr>Thinking Rationally: Laws of Thought</vt:lpstr>
      <vt:lpstr>Systems that act rationally</vt:lpstr>
      <vt:lpstr>Acting Rationally: The Rational Agent Approach</vt:lpstr>
      <vt:lpstr>Acting Rationally: The Rational Agent Approach</vt:lpstr>
      <vt:lpstr>Why study AI?</vt:lpstr>
      <vt:lpstr>Applications of AI </vt:lpstr>
      <vt:lpstr>Applications of AI </vt:lpstr>
      <vt:lpstr>Applications of AI </vt:lpstr>
      <vt:lpstr>Applications of AI </vt:lpstr>
      <vt:lpstr>Applications of AI </vt:lpstr>
      <vt:lpstr>How to achieve AI?</vt:lpstr>
      <vt:lpstr>Major Branches of AI  (1/3)</vt:lpstr>
      <vt:lpstr>Major Branches of AI  (2/3)</vt:lpstr>
      <vt:lpstr>Major Branches of AI  (3/3)</vt:lpstr>
      <vt:lpstr>AI Prehistory</vt:lpstr>
      <vt:lpstr>AI History</vt:lpstr>
      <vt:lpstr>AI State of the art</vt:lpstr>
      <vt:lpstr>Special Topics: An Introduction  </vt:lpstr>
      <vt:lpstr>Natural Language Processing</vt:lpstr>
      <vt:lpstr>Natural Language Processing</vt:lpstr>
      <vt:lpstr>Natural Language Processing</vt:lpstr>
      <vt:lpstr>NLP Applications</vt:lpstr>
      <vt:lpstr>Robotics</vt:lpstr>
      <vt:lpstr>Robotics: Key Components</vt:lpstr>
      <vt:lpstr>PowerPoint Sunusu</vt:lpstr>
      <vt:lpstr>NLP Applications</vt:lpstr>
      <vt:lpstr>Machine Learning</vt:lpstr>
      <vt:lpstr>Machine Learning</vt:lpstr>
      <vt:lpstr>Machine Learning</vt:lpstr>
      <vt:lpstr> Machine Learning :  Classification: Applications</vt:lpstr>
      <vt:lpstr>Machine Learning : Face Recognition</vt:lpstr>
      <vt:lpstr>Expert Systems</vt:lpstr>
      <vt:lpstr>Expert Systems: Architecture</vt:lpstr>
      <vt:lpstr>Genetic Algorithms</vt:lpstr>
      <vt:lpstr>Genetic Algorithms</vt:lpstr>
      <vt:lpstr>Genetic Algorithms : Some GA Application Types</vt:lpstr>
      <vt:lpstr>Information Retrieval (IR)</vt:lpstr>
      <vt:lpstr>Information Retrieval</vt:lpstr>
      <vt:lpstr>IR: Possible approaches</vt:lpstr>
      <vt:lpstr>PowerPoint Sunusu</vt:lpstr>
      <vt:lpstr>Planning</vt:lpstr>
      <vt:lpstr>Computer Vision</vt:lpstr>
      <vt:lpstr>Why computer vision matters</vt:lpstr>
      <vt:lpstr>Computer Vision :  Optical character recognition (OCR)</vt:lpstr>
      <vt:lpstr>Computer Vision : Face detection</vt:lpstr>
      <vt:lpstr>Neural Networks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IES 503</dc:title>
  <dc:creator>ieu</dc:creator>
  <cp:lastModifiedBy>Furkan Gözükara</cp:lastModifiedBy>
  <cp:revision>61</cp:revision>
  <dcterms:created xsi:type="dcterms:W3CDTF">2013-09-23T11:13:20Z</dcterms:created>
  <dcterms:modified xsi:type="dcterms:W3CDTF">2022-10-11T10:32:34Z</dcterms:modified>
</cp:coreProperties>
</file>