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307" r:id="rId2"/>
    <p:sldId id="258" r:id="rId3"/>
    <p:sldId id="259" r:id="rId4"/>
    <p:sldId id="257" r:id="rId5"/>
    <p:sldId id="260" r:id="rId6"/>
    <p:sldId id="261" r:id="rId7"/>
    <p:sldId id="262" r:id="rId8"/>
    <p:sldId id="263" r:id="rId9"/>
    <p:sldId id="264" r:id="rId10"/>
    <p:sldId id="269" r:id="rId11"/>
    <p:sldId id="275" r:id="rId12"/>
    <p:sldId id="303" r:id="rId13"/>
    <p:sldId id="304" r:id="rId14"/>
    <p:sldId id="305" r:id="rId15"/>
    <p:sldId id="302" r:id="rId16"/>
    <p:sldId id="278" r:id="rId17"/>
    <p:sldId id="279" r:id="rId18"/>
    <p:sldId id="280" r:id="rId19"/>
    <p:sldId id="287" r:id="rId20"/>
    <p:sldId id="286" r:id="rId21"/>
    <p:sldId id="281" r:id="rId22"/>
    <p:sldId id="288" r:id="rId23"/>
    <p:sldId id="284" r:id="rId24"/>
    <p:sldId id="282" r:id="rId25"/>
    <p:sldId id="289" r:id="rId26"/>
    <p:sldId id="290" r:id="rId27"/>
    <p:sldId id="283" r:id="rId28"/>
    <p:sldId id="291" r:id="rId29"/>
    <p:sldId id="292" r:id="rId30"/>
    <p:sldId id="293" r:id="rId31"/>
    <p:sldId id="306" r:id="rId32"/>
    <p:sldId id="27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26" autoAdjust="0"/>
  </p:normalViewPr>
  <p:slideViewPr>
    <p:cSldViewPr snapToGrid="0" snapToObjects="1">
      <p:cViewPr varScale="1">
        <p:scale>
          <a:sx n="78" d="100"/>
          <a:sy n="78" d="100"/>
        </p:scale>
        <p:origin x="1594" y="58"/>
      </p:cViewPr>
      <p:guideLst>
        <p:guide orient="horz" pos="2160"/>
        <p:guide pos="2880"/>
      </p:guideLst>
    </p:cSldViewPr>
  </p:slideViewPr>
  <p:outlineViewPr>
    <p:cViewPr>
      <p:scale>
        <a:sx n="33" d="100"/>
        <a:sy n="33" d="100"/>
      </p:scale>
      <p:origin x="0" y="-1379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E918EF-26F2-F641-9B39-65E2E78847ED}" type="datetimeFigureOut">
              <a:rPr lang="en-US" smtClean="0"/>
              <a:t>10/11/2022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3207C-337C-5744-B32B-244402CD9E30}" type="slidenum">
              <a:rPr lang="en-US" smtClean="0"/>
              <a:t>‹#›</a:t>
            </a:fld>
            <a:endParaRPr lang="en-US"/>
          </a:p>
        </p:txBody>
      </p:sp>
    </p:spTree>
    <p:extLst>
      <p:ext uri="{BB962C8B-B14F-4D97-AF65-F5344CB8AC3E}">
        <p14:creationId xmlns:p14="http://schemas.microsoft.com/office/powerpoint/2010/main" val="1310082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220D3E8D-DE9B-4410-BB0D-E86DC0CF7C16}" type="slidenum">
              <a:rPr lang="en-US" smtClean="0"/>
              <a:t>1</a:t>
            </a:fld>
            <a:endParaRPr lang="en-US"/>
          </a:p>
        </p:txBody>
      </p:sp>
    </p:spTree>
    <p:extLst>
      <p:ext uri="{BB962C8B-B14F-4D97-AF65-F5344CB8AC3E}">
        <p14:creationId xmlns:p14="http://schemas.microsoft.com/office/powerpoint/2010/main" val="2933040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Inference </a:t>
            </a:r>
            <a:r>
              <a:rPr lang="en-US" i="1" dirty="0" err="1" smtClean="0"/>
              <a:t>sonuç</a:t>
            </a:r>
            <a:r>
              <a:rPr lang="en-US" i="1" dirty="0" smtClean="0"/>
              <a:t> </a:t>
            </a:r>
            <a:r>
              <a:rPr lang="en-US" i="1" dirty="0" err="1" smtClean="0"/>
              <a:t>çıkarma</a:t>
            </a:r>
            <a:r>
              <a:rPr lang="en-US" i="1" dirty="0" smtClean="0"/>
              <a:t> , induction </a:t>
            </a:r>
            <a:r>
              <a:rPr lang="en-US" i="1" dirty="0" err="1" smtClean="0"/>
              <a:t>tüme</a:t>
            </a:r>
            <a:r>
              <a:rPr lang="en-US" i="1" dirty="0" smtClean="0"/>
              <a:t> </a:t>
            </a:r>
            <a:r>
              <a:rPr lang="en-US" i="1" dirty="0" err="1" smtClean="0"/>
              <a:t>varım</a:t>
            </a:r>
            <a:endParaRPr lang="tr-TR" dirty="0"/>
          </a:p>
        </p:txBody>
      </p:sp>
      <p:sp>
        <p:nvSpPr>
          <p:cNvPr id="4" name="Slide Number Placeholder 3"/>
          <p:cNvSpPr>
            <a:spLocks noGrp="1"/>
          </p:cNvSpPr>
          <p:nvPr>
            <p:ph type="sldNum" sz="quarter" idx="10"/>
          </p:nvPr>
        </p:nvSpPr>
        <p:spPr/>
        <p:txBody>
          <a:bodyPr/>
          <a:lstStyle/>
          <a:p>
            <a:fld id="{A813207C-337C-5744-B32B-244402CD9E30}" type="slidenum">
              <a:rPr lang="en-US" smtClean="0"/>
              <a:t>7</a:t>
            </a:fld>
            <a:endParaRPr lang="en-US"/>
          </a:p>
        </p:txBody>
      </p:sp>
    </p:spTree>
    <p:extLst>
      <p:ext uri="{BB962C8B-B14F-4D97-AF65-F5344CB8AC3E}">
        <p14:creationId xmlns:p14="http://schemas.microsoft.com/office/powerpoint/2010/main" val="3617246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10/11/2022</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10/11/2022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10/11/2022</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Footer Placeholder 4"/>
          <p:cNvSpPr>
            <a:spLocks noGrp="1"/>
          </p:cNvSpPr>
          <p:nvPr>
            <p:ph type="ftr" sz="quarter" idx="10"/>
          </p:nvPr>
        </p:nvSpPr>
        <p:spPr>
          <a:xfrm>
            <a:off x="0" y="6642100"/>
            <a:ext cx="6048375" cy="215900"/>
          </a:xfrm>
        </p:spPr>
        <p:txBody>
          <a:bodyPr/>
          <a:lstStyle>
            <a:lvl1pPr>
              <a:defRPr/>
            </a:lvl1pPr>
          </a:lstStyle>
          <a:p>
            <a:r>
              <a:rPr lang="en-US" smtClean="0"/>
              <a:t>Lecture Notes for E Alpaydın 2010 Introduction to Machine Learning 2e © The MIT Press (V1.0)</a:t>
            </a:r>
            <a:endParaRPr lang="tr-TR"/>
          </a:p>
        </p:txBody>
      </p:sp>
      <p:sp>
        <p:nvSpPr>
          <p:cNvPr id="6" name="Slide Number Placeholder 5"/>
          <p:cNvSpPr>
            <a:spLocks noGrp="1"/>
          </p:cNvSpPr>
          <p:nvPr>
            <p:ph type="sldNum" sz="quarter" idx="11"/>
          </p:nvPr>
        </p:nvSpPr>
        <p:spPr>
          <a:xfrm>
            <a:off x="6588125" y="6237288"/>
            <a:ext cx="2133600" cy="457200"/>
          </a:xfrm>
        </p:spPr>
        <p:txBody>
          <a:bodyPr/>
          <a:lstStyle>
            <a:lvl1pPr>
              <a:defRPr/>
            </a:lvl1pPr>
          </a:lstStyle>
          <a:p>
            <a:fld id="{B25A429E-EC32-4435-B6D9-2C358E91B0C4}" type="slidenum">
              <a:rPr lang="tr-TR"/>
              <a:pPr/>
              <a:t>‹#›</a:t>
            </a:fld>
            <a:endParaRPr lang="tr-TR"/>
          </a:p>
        </p:txBody>
      </p:sp>
    </p:spTree>
    <p:extLst>
      <p:ext uri="{BB962C8B-B14F-4D97-AF65-F5344CB8AC3E}">
        <p14:creationId xmlns:p14="http://schemas.microsoft.com/office/powerpoint/2010/main" val="22231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5" name="Metin Yer Tutucusu 4"/>
          <p:cNvSpPr>
            <a:spLocks noGrp="1"/>
          </p:cNvSpPr>
          <p:nvPr>
            <p:ph type="body" sz="quarter" idx="10" hasCustomPrompt="1"/>
          </p:nvPr>
        </p:nvSpPr>
        <p:spPr>
          <a:xfrm>
            <a:off x="0" y="6373091"/>
            <a:ext cx="9144000" cy="1508105"/>
          </a:xfrm>
        </p:spPr>
        <p:txBody>
          <a:bodyPr/>
          <a:lstStyle>
            <a:lvl1pPr algn="ctr">
              <a:defRPr baseline="0"/>
            </a:lvl1pPr>
            <a:lvl2pPr algn="ctr">
              <a:defRPr/>
            </a:lvl2pPr>
            <a:lvl3pPr algn="ctr">
              <a:defRPr/>
            </a:lvl3pPr>
            <a:lvl4pPr algn="ctr">
              <a:defRPr/>
            </a:lvl4pPr>
            <a:lvl5pPr algn="ctr">
              <a:defRPr/>
            </a:lvl5pPr>
          </a:lstStyle>
          <a:p>
            <a:pPr lvl="0"/>
            <a:r>
              <a:rPr lang="en-US" dirty="0" smtClean="0"/>
              <a:t>PhD </a:t>
            </a:r>
            <a:r>
              <a:rPr lang="en-US" dirty="0" err="1" smtClean="0"/>
              <a:t>Furkan</a:t>
            </a:r>
            <a:r>
              <a:rPr lang="en-US" dirty="0" smtClean="0"/>
              <a:t> </a:t>
            </a:r>
            <a:r>
              <a:rPr lang="en-US" dirty="0" err="1" smtClean="0"/>
              <a:t>Gözükara</a:t>
            </a:r>
            <a:r>
              <a:rPr lang="en-US" dirty="0" smtClean="0"/>
              <a:t>, </a:t>
            </a:r>
            <a:r>
              <a:rPr lang="en-US" dirty="0" err="1" smtClean="0"/>
              <a:t>Toros</a:t>
            </a:r>
            <a:r>
              <a:rPr lang="en-US" dirty="0" smtClean="0"/>
              <a:t> University</a:t>
            </a:r>
            <a:endParaRPr lang="tr-TR" dirty="0" smtClean="0"/>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Tree>
    <p:extLst>
      <p:ext uri="{BB962C8B-B14F-4D97-AF65-F5344CB8AC3E}">
        <p14:creationId xmlns:p14="http://schemas.microsoft.com/office/powerpoint/2010/main" val="9549718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10/11/2022</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10/11/2022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10/11/2022</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10/11/2022</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10/11/2022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10/11/2022</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10/11/2022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10/11/2022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10/11/2022</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s.pomona.edu/~dkauchak/classes/f13/cs451-f13/lectures/"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hyperlink" Target="https://stats.stackexchange.com/questions/22381/why-not-approach-classification-through-regression" TargetMode="External"/><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4" name="object 4"/>
          <p:cNvSpPr/>
          <p:nvPr/>
        </p:nvSpPr>
        <p:spPr>
          <a:xfrm>
            <a:off x="0" y="2558811"/>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6" name="object 6"/>
          <p:cNvSpPr/>
          <p:nvPr/>
        </p:nvSpPr>
        <p:spPr>
          <a:xfrm>
            <a:off x="590550" y="2558811"/>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13" name="object 9"/>
          <p:cNvSpPr txBox="1">
            <a:spLocks/>
          </p:cNvSpPr>
          <p:nvPr/>
        </p:nvSpPr>
        <p:spPr bwMode="auto">
          <a:xfrm>
            <a:off x="-5182" y="92333"/>
            <a:ext cx="9144000" cy="3337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3335" rIns="0" bIns="0" numCol="1" rtlCol="0" anchor="ctr" anchorCtr="0" compatLnSpc="1">
            <a:prstTxWarp prst="textNoShape">
              <a:avLst/>
            </a:prstTxWarp>
            <a:spAutoFit/>
          </a:bodyPr>
          <a:lstStyle>
            <a:lvl1pPr algn="ctr" rtl="0" eaLnBrk="0" fontAlgn="base" hangingPunct="0">
              <a:spcBef>
                <a:spcPct val="0"/>
              </a:spcBef>
              <a:spcAft>
                <a:spcPct val="0"/>
              </a:spcAft>
              <a:defRPr sz="3200" b="0" i="0" kern="1200">
                <a:solidFill>
                  <a:srgbClr val="424456"/>
                </a:solidFill>
                <a:latin typeface="Times New Roman"/>
                <a:ea typeface="+mj-ea"/>
                <a:cs typeface="Times New Roman"/>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12700">
              <a:spcBef>
                <a:spcPts val="105"/>
              </a:spcBef>
            </a:pPr>
            <a:r>
              <a:rPr lang="en-US" sz="4400" spc="-265" dirty="0">
                <a:solidFill>
                  <a:srgbClr val="000000"/>
                </a:solidFill>
                <a:latin typeface="Arial"/>
                <a:ea typeface="+mn-ea"/>
                <a:cs typeface="Arial"/>
              </a:rPr>
              <a:t>CSE419 – Artificial Intelligence and Machine Learning </a:t>
            </a:r>
            <a:r>
              <a:rPr lang="en-US" sz="4400" spc="-265" dirty="0" smtClean="0">
                <a:solidFill>
                  <a:srgbClr val="000000"/>
                </a:solidFill>
                <a:latin typeface="Arial"/>
                <a:ea typeface="+mn-ea"/>
                <a:cs typeface="Arial"/>
              </a:rPr>
              <a:t>2022</a:t>
            </a:r>
            <a:r>
              <a:rPr lang="en-US" sz="4800" spc="-265" dirty="0">
                <a:solidFill>
                  <a:srgbClr val="000000"/>
                </a:solidFill>
                <a:latin typeface="Arial"/>
                <a:ea typeface="+mn-ea"/>
                <a:cs typeface="Arial"/>
              </a:rPr>
              <a:t/>
            </a:r>
            <a:br>
              <a:rPr lang="en-US" sz="4800" spc="-265" dirty="0">
                <a:solidFill>
                  <a:srgbClr val="000000"/>
                </a:solidFill>
                <a:latin typeface="Arial"/>
                <a:ea typeface="+mn-ea"/>
                <a:cs typeface="Arial"/>
              </a:rPr>
            </a:br>
            <a:r>
              <a:rPr lang="en-US" sz="3600" spc="-265" dirty="0">
                <a:solidFill>
                  <a:srgbClr val="000000"/>
                </a:solidFill>
                <a:latin typeface="Courier New" panose="02070309020205020404" pitchFamily="49" charset="0"/>
                <a:ea typeface="+mn-ea"/>
                <a:cs typeface="Courier New" panose="02070309020205020404" pitchFamily="49" charset="0"/>
              </a:rPr>
              <a:t>PhD Furkan Gözükara, </a:t>
            </a:r>
            <a:r>
              <a:rPr lang="en-US" sz="3600" spc="-265" dirty="0" err="1">
                <a:solidFill>
                  <a:srgbClr val="000000"/>
                </a:solidFill>
                <a:latin typeface="Courier New" panose="02070309020205020404" pitchFamily="49" charset="0"/>
                <a:ea typeface="+mn-ea"/>
                <a:cs typeface="Courier New" panose="02070309020205020404" pitchFamily="49" charset="0"/>
              </a:rPr>
              <a:t>Toros</a:t>
            </a:r>
            <a:r>
              <a:rPr lang="en-US" sz="3600" spc="-265" dirty="0">
                <a:solidFill>
                  <a:srgbClr val="000000"/>
                </a:solidFill>
                <a:latin typeface="Courier New" panose="02070309020205020404" pitchFamily="49" charset="0"/>
                <a:ea typeface="+mn-ea"/>
                <a:cs typeface="Courier New" panose="02070309020205020404" pitchFamily="49" charset="0"/>
              </a:rPr>
              <a:t> University</a:t>
            </a:r>
            <a:br>
              <a:rPr lang="en-US" sz="3600" spc="-265" dirty="0">
                <a:solidFill>
                  <a:srgbClr val="000000"/>
                </a:solidFill>
                <a:latin typeface="Courier New" panose="02070309020205020404" pitchFamily="49" charset="0"/>
                <a:ea typeface="+mn-ea"/>
                <a:cs typeface="Courier New" panose="02070309020205020404" pitchFamily="49" charset="0"/>
              </a:rPr>
            </a:br>
            <a:r>
              <a:rPr lang="en-US" sz="2400" i="1" u="sng" spc="-265" dirty="0">
                <a:solidFill>
                  <a:srgbClr val="0070C0"/>
                </a:solidFill>
                <a:latin typeface="Calibri" panose="020F0502020204030204" pitchFamily="34" charset="0"/>
                <a:ea typeface="+mn-ea"/>
                <a:cs typeface="Calibri" panose="020F0502020204030204" pitchFamily="34" charset="0"/>
              </a:rPr>
              <a:t>https://</a:t>
            </a:r>
            <a:r>
              <a:rPr lang="en-US" sz="2400" i="1" u="sng" spc="-265" dirty="0" smtClean="0">
                <a:solidFill>
                  <a:srgbClr val="0070C0"/>
                </a:solidFill>
                <a:latin typeface="Calibri" panose="020F0502020204030204" pitchFamily="34" charset="0"/>
                <a:ea typeface="+mn-ea"/>
                <a:cs typeface="Calibri" panose="020F0502020204030204" pitchFamily="34" charset="0"/>
              </a:rPr>
              <a:t>github.com/FurkanGozukara/CSE419-Artificial-Intelligence-and-Machine-Learning-2022</a:t>
            </a: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endParaRPr lang="en-US" sz="4000" u="sng" dirty="0">
              <a:solidFill>
                <a:srgbClr val="0070C0"/>
              </a:solidFill>
              <a:latin typeface="Sitka Small" panose="02000505000000020004" pitchFamily="2" charset="0"/>
              <a:cs typeface="Courier New" panose="02070309020205020404" pitchFamily="49" charset="0"/>
            </a:endParaRPr>
          </a:p>
        </p:txBody>
      </p:sp>
      <p:sp>
        <p:nvSpPr>
          <p:cNvPr id="11" name="object 10"/>
          <p:cNvSpPr txBox="1"/>
          <p:nvPr/>
        </p:nvSpPr>
        <p:spPr>
          <a:xfrm>
            <a:off x="0" y="2896449"/>
            <a:ext cx="9144000" cy="3583032"/>
          </a:xfrm>
          <a:prstGeom prst="rect">
            <a:avLst/>
          </a:prstGeom>
        </p:spPr>
        <p:txBody>
          <a:bodyPr vert="horz" wrap="square" lIns="0" tIns="12700" rIns="0" bIns="0" rtlCol="0">
            <a:spAutoFit/>
          </a:bodyPr>
          <a:lstStyle/>
          <a:p>
            <a:pPr algn="ctr">
              <a:lnSpc>
                <a:spcPct val="100000"/>
              </a:lnSpc>
              <a:spcBef>
                <a:spcPts val="100"/>
              </a:spcBef>
            </a:pPr>
            <a:r>
              <a:rPr sz="6000" spc="-5" dirty="0">
                <a:solidFill>
                  <a:srgbClr val="FF0000"/>
                </a:solidFill>
                <a:latin typeface="Times New Roman"/>
                <a:cs typeface="Times New Roman"/>
              </a:rPr>
              <a:t>Lecture</a:t>
            </a:r>
            <a:r>
              <a:rPr sz="6000" spc="-45" dirty="0">
                <a:solidFill>
                  <a:srgbClr val="FF0000"/>
                </a:solidFill>
                <a:latin typeface="Times New Roman"/>
                <a:cs typeface="Times New Roman"/>
              </a:rPr>
              <a:t> </a:t>
            </a:r>
            <a:r>
              <a:rPr lang="en-US" sz="6000" dirty="0" smtClean="0">
                <a:solidFill>
                  <a:srgbClr val="FF0000"/>
                </a:solidFill>
                <a:latin typeface="Times New Roman"/>
                <a:cs typeface="Times New Roman"/>
              </a:rPr>
              <a:t>2</a:t>
            </a:r>
            <a:endParaRPr sz="6000" dirty="0">
              <a:latin typeface="Times New Roman"/>
              <a:cs typeface="Times New Roman"/>
            </a:endParaRPr>
          </a:p>
          <a:p>
            <a:pPr algn="ctr">
              <a:lnSpc>
                <a:spcPct val="100000"/>
              </a:lnSpc>
            </a:pPr>
            <a:r>
              <a:rPr lang="en-US" sz="5400" spc="-5" dirty="0" smtClean="0">
                <a:latin typeface="Times New Roman"/>
                <a:cs typeface="Times New Roman"/>
              </a:rPr>
              <a:t>Introduction to Machine Learning</a:t>
            </a:r>
          </a:p>
          <a:p>
            <a:pPr algn="ctr">
              <a:lnSpc>
                <a:spcPct val="100000"/>
              </a:lnSpc>
            </a:pPr>
            <a:r>
              <a:rPr lang="en-US" sz="3200" i="1" spc="-45" dirty="0">
                <a:solidFill>
                  <a:srgbClr val="808080"/>
                </a:solidFill>
                <a:latin typeface="Times New Roman"/>
                <a:cs typeface="Times New Roman"/>
              </a:rPr>
              <a:t>Based </a:t>
            </a:r>
            <a:r>
              <a:rPr lang="en-US" sz="3200" i="1" spc="-45" dirty="0" smtClean="0">
                <a:solidFill>
                  <a:srgbClr val="808080"/>
                </a:solidFill>
                <a:latin typeface="Times New Roman"/>
                <a:cs typeface="Times New Roman"/>
              </a:rPr>
              <a:t>on Asst</a:t>
            </a:r>
            <a:r>
              <a:rPr lang="en-US" sz="3200" i="1" spc="-45" dirty="0">
                <a:solidFill>
                  <a:srgbClr val="808080"/>
                </a:solidFill>
                <a:latin typeface="Times New Roman"/>
                <a:cs typeface="Times New Roman"/>
              </a:rPr>
              <a:t>. Prof. Dr. David </a:t>
            </a:r>
            <a:r>
              <a:rPr lang="en-US" sz="3200" i="1" spc="-45" dirty="0" err="1" smtClean="0">
                <a:solidFill>
                  <a:srgbClr val="808080"/>
                </a:solidFill>
                <a:latin typeface="Times New Roman"/>
                <a:cs typeface="Times New Roman"/>
              </a:rPr>
              <a:t>Kauchak</a:t>
            </a:r>
            <a:r>
              <a:rPr lang="en-US" sz="3200" i="1" spc="-45" dirty="0">
                <a:solidFill>
                  <a:srgbClr val="808080"/>
                </a:solidFill>
                <a:latin typeface="Times New Roman"/>
                <a:cs typeface="Times New Roman"/>
              </a:rPr>
              <a:t> (Pomona College) </a:t>
            </a:r>
            <a:r>
              <a:rPr lang="en-US" sz="3200" i="1" spc="-45" dirty="0" smtClean="0">
                <a:solidFill>
                  <a:srgbClr val="808080"/>
                </a:solidFill>
                <a:latin typeface="Times New Roman"/>
                <a:cs typeface="Times New Roman"/>
              </a:rPr>
              <a:t>Lecture Slides </a:t>
            </a:r>
            <a:endParaRPr lang="en-US" sz="3200" i="1" spc="-45" dirty="0">
              <a:solidFill>
                <a:srgbClr val="808080"/>
              </a:solidFill>
              <a:latin typeface="Times New Roman"/>
              <a:cs typeface="Times New Roman"/>
            </a:endParaRPr>
          </a:p>
        </p:txBody>
      </p:sp>
      <p:sp>
        <p:nvSpPr>
          <p:cNvPr id="7" name="Metin kutusu 6"/>
          <p:cNvSpPr txBox="1"/>
          <p:nvPr/>
        </p:nvSpPr>
        <p:spPr>
          <a:xfrm>
            <a:off x="218236" y="6479481"/>
            <a:ext cx="8686800" cy="400110"/>
          </a:xfrm>
          <a:prstGeom prst="rect">
            <a:avLst/>
          </a:prstGeom>
          <a:noFill/>
        </p:spPr>
        <p:txBody>
          <a:bodyPr wrap="square" rtlCol="0">
            <a:spAutoFit/>
          </a:bodyPr>
          <a:lstStyle/>
          <a:p>
            <a:r>
              <a:rPr lang="en-US" sz="2000" spc="-265" dirty="0">
                <a:solidFill>
                  <a:srgbClr val="000000"/>
                </a:solidFill>
                <a:latin typeface="Courier New" panose="02070309020205020404" pitchFamily="49" charset="0"/>
                <a:ea typeface="+mj-ea"/>
                <a:cs typeface="Courier New" panose="02070309020205020404" pitchFamily="49" charset="0"/>
              </a:rPr>
              <a:t>Source: </a:t>
            </a:r>
            <a:r>
              <a:rPr lang="en-US" sz="2000" spc="-265" dirty="0">
                <a:solidFill>
                  <a:srgbClr val="000000"/>
                </a:solidFill>
                <a:latin typeface="Courier New" panose="02070309020205020404" pitchFamily="49" charset="0"/>
                <a:ea typeface="+mj-ea"/>
                <a:cs typeface="Courier New" panose="02070309020205020404" pitchFamily="49" charset="0"/>
                <a:hlinkClick r:id="rId3"/>
              </a:rPr>
              <a:t>https://cs.pomona.edu/~dkauchak/classes/f13/cs451-f13/lectures/</a:t>
            </a:r>
            <a:endParaRPr lang="tr-TR" sz="2000" spc="-265" dirty="0">
              <a:solidFill>
                <a:srgbClr val="000000"/>
              </a:solidFill>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6888099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problems</a:t>
            </a:r>
            <a:endParaRPr lang="en-US" noProof="0" dirty="0"/>
          </a:p>
        </p:txBody>
      </p:sp>
      <p:sp>
        <p:nvSpPr>
          <p:cNvPr id="3" name="Content Placeholder 2"/>
          <p:cNvSpPr>
            <a:spLocks noGrp="1"/>
          </p:cNvSpPr>
          <p:nvPr>
            <p:ph sz="quarter" idx="1"/>
          </p:nvPr>
        </p:nvSpPr>
        <p:spPr/>
        <p:txBody>
          <a:bodyPr>
            <a:normAutofit/>
          </a:bodyPr>
          <a:lstStyle/>
          <a:p>
            <a:pPr marL="0" indent="0">
              <a:buNone/>
            </a:pPr>
            <a:r>
              <a:rPr lang="en-US" noProof="0" dirty="0" smtClean="0">
                <a:solidFill>
                  <a:srgbClr val="FF0000"/>
                </a:solidFill>
              </a:rPr>
              <a:t>What high-level machine learning problems have you seen or heard of before?</a:t>
            </a:r>
          </a:p>
        </p:txBody>
      </p:sp>
    </p:spTree>
    <p:extLst>
      <p:ext uri="{BB962C8B-B14F-4D97-AF65-F5344CB8AC3E}">
        <p14:creationId xmlns:p14="http://schemas.microsoft.com/office/powerpoint/2010/main" val="162110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a:t>
            </a:r>
            <a:endParaRPr lang="en-US" noProof="0" dirty="0"/>
          </a:p>
        </p:txBody>
      </p:sp>
      <p:pic>
        <p:nvPicPr>
          <p:cNvPr id="5" name="Picture 4"/>
          <p:cNvPicPr>
            <a:picLocks noChangeAspect="1"/>
          </p:cNvPicPr>
          <p:nvPr/>
        </p:nvPicPr>
        <p:blipFill>
          <a:blip r:embed="rId2"/>
          <a:stretch>
            <a:fillRect/>
          </a:stretch>
        </p:blipFill>
        <p:spPr>
          <a:xfrm>
            <a:off x="4384114" y="2681102"/>
            <a:ext cx="1146630" cy="1124147"/>
          </a:xfrm>
          <a:prstGeom prst="rect">
            <a:avLst/>
          </a:prstGeom>
        </p:spPr>
      </p:pic>
      <p:pic>
        <p:nvPicPr>
          <p:cNvPr id="6" name="Picture 5"/>
          <p:cNvPicPr>
            <a:picLocks noChangeAspect="1"/>
          </p:cNvPicPr>
          <p:nvPr/>
        </p:nvPicPr>
        <p:blipFill>
          <a:blip r:embed="rId3"/>
          <a:stretch>
            <a:fillRect/>
          </a:stretch>
        </p:blipFill>
        <p:spPr>
          <a:xfrm>
            <a:off x="4470001" y="3939242"/>
            <a:ext cx="887704" cy="894429"/>
          </a:xfrm>
          <a:prstGeom prst="rect">
            <a:avLst/>
          </a:prstGeom>
        </p:spPr>
      </p:pic>
      <p:pic>
        <p:nvPicPr>
          <p:cNvPr id="7" name="Picture 6"/>
          <p:cNvPicPr>
            <a:picLocks noChangeAspect="1"/>
          </p:cNvPicPr>
          <p:nvPr/>
        </p:nvPicPr>
        <p:blipFill>
          <a:blip r:embed="rId4"/>
          <a:stretch>
            <a:fillRect/>
          </a:stretch>
        </p:blipFill>
        <p:spPr>
          <a:xfrm>
            <a:off x="4377770" y="4929593"/>
            <a:ext cx="1103502" cy="649119"/>
          </a:xfrm>
          <a:prstGeom prst="rect">
            <a:avLst/>
          </a:prstGeom>
        </p:spPr>
      </p:pic>
      <p:pic>
        <p:nvPicPr>
          <p:cNvPr id="8" name="Picture 7"/>
          <p:cNvPicPr>
            <a:picLocks noChangeAspect="1"/>
          </p:cNvPicPr>
          <p:nvPr/>
        </p:nvPicPr>
        <p:blipFill>
          <a:blip r:embed="rId5"/>
          <a:stretch>
            <a:fillRect/>
          </a:stretch>
        </p:blipFill>
        <p:spPr>
          <a:xfrm>
            <a:off x="4261264" y="5753744"/>
            <a:ext cx="1220008" cy="696376"/>
          </a:xfrm>
          <a:prstGeom prst="rect">
            <a:avLst/>
          </a:prstGeom>
        </p:spPr>
      </p:pic>
      <p:sp>
        <p:nvSpPr>
          <p:cNvPr id="19" name="Right Brace 18"/>
          <p:cNvSpPr/>
          <p:nvPr/>
        </p:nvSpPr>
        <p:spPr>
          <a:xfrm rot="16200000">
            <a:off x="4803938" y="2003768"/>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smtClean="0"/>
              <a:t>Data</a:t>
            </a:r>
            <a:endParaRPr lang="en-US" sz="2800" dirty="0"/>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741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a:t>
            </a:r>
            <a:endParaRPr lang="en-US" noProof="0" dirty="0"/>
          </a:p>
        </p:txBody>
      </p:sp>
      <p:sp>
        <p:nvSpPr>
          <p:cNvPr id="19" name="Right Brace 18"/>
          <p:cNvSpPr/>
          <p:nvPr/>
        </p:nvSpPr>
        <p:spPr>
          <a:xfrm rot="16200000">
            <a:off x="4814675" y="1746695"/>
            <a:ext cx="381000" cy="1487814"/>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smtClean="0"/>
              <a:t>Data</a:t>
            </a:r>
            <a:endParaRPr lang="en-US" sz="2800" dirty="0"/>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2"/>
          <a:stretch>
            <a:fillRect/>
          </a:stretch>
        </p:blipFill>
        <p:spPr>
          <a:xfrm>
            <a:off x="4377478" y="2933987"/>
            <a:ext cx="1371600" cy="711200"/>
          </a:xfrm>
          <a:prstGeom prst="rect">
            <a:avLst/>
          </a:prstGeom>
        </p:spPr>
      </p:pic>
      <p:pic>
        <p:nvPicPr>
          <p:cNvPr id="15" name="Picture 14"/>
          <p:cNvPicPr>
            <a:picLocks noChangeAspect="1"/>
          </p:cNvPicPr>
          <p:nvPr/>
        </p:nvPicPr>
        <p:blipFill>
          <a:blip r:embed="rId2"/>
          <a:stretch>
            <a:fillRect/>
          </a:stretch>
        </p:blipFill>
        <p:spPr>
          <a:xfrm>
            <a:off x="4377478" y="3755556"/>
            <a:ext cx="1371600" cy="711200"/>
          </a:xfrm>
          <a:prstGeom prst="rect">
            <a:avLst/>
          </a:prstGeom>
        </p:spPr>
      </p:pic>
      <p:pic>
        <p:nvPicPr>
          <p:cNvPr id="16" name="Picture 15"/>
          <p:cNvPicPr>
            <a:picLocks noChangeAspect="1"/>
          </p:cNvPicPr>
          <p:nvPr/>
        </p:nvPicPr>
        <p:blipFill>
          <a:blip r:embed="rId2"/>
          <a:stretch>
            <a:fillRect/>
          </a:stretch>
        </p:blipFill>
        <p:spPr>
          <a:xfrm>
            <a:off x="4377478" y="4542956"/>
            <a:ext cx="1371600" cy="711200"/>
          </a:xfrm>
          <a:prstGeom prst="rect">
            <a:avLst/>
          </a:prstGeom>
        </p:spPr>
      </p:pic>
      <p:pic>
        <p:nvPicPr>
          <p:cNvPr id="17" name="Picture 16"/>
          <p:cNvPicPr>
            <a:picLocks noChangeAspect="1"/>
          </p:cNvPicPr>
          <p:nvPr/>
        </p:nvPicPr>
        <p:blipFill>
          <a:blip r:embed="rId2"/>
          <a:stretch>
            <a:fillRect/>
          </a:stretch>
        </p:blipFill>
        <p:spPr>
          <a:xfrm>
            <a:off x="4377478" y="5406556"/>
            <a:ext cx="1371600" cy="711200"/>
          </a:xfrm>
          <a:prstGeom prst="rect">
            <a:avLst/>
          </a:prstGeom>
        </p:spPr>
      </p:pic>
    </p:spTree>
    <p:extLst>
      <p:ext uri="{BB962C8B-B14F-4D97-AF65-F5344CB8AC3E}">
        <p14:creationId xmlns:p14="http://schemas.microsoft.com/office/powerpoint/2010/main" val="3404247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a:t>
            </a:r>
            <a:endParaRPr lang="en-US" noProof="0" dirty="0"/>
          </a:p>
        </p:txBody>
      </p:sp>
      <p:sp>
        <p:nvSpPr>
          <p:cNvPr id="19" name="Right Brace 18"/>
          <p:cNvSpPr/>
          <p:nvPr/>
        </p:nvSpPr>
        <p:spPr>
          <a:xfrm rot="16200000">
            <a:off x="5344990" y="1462717"/>
            <a:ext cx="381000" cy="2055770"/>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smtClean="0"/>
              <a:t>Data</a:t>
            </a:r>
            <a:endParaRPr lang="en-US" sz="2800" dirty="0"/>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2"/>
          <a:stretch>
            <a:fillRect/>
          </a:stretch>
        </p:blipFill>
        <p:spPr>
          <a:xfrm>
            <a:off x="4377478" y="2949222"/>
            <a:ext cx="2185895" cy="749013"/>
          </a:xfrm>
          <a:prstGeom prst="rect">
            <a:avLst/>
          </a:prstGeom>
        </p:spPr>
      </p:pic>
      <p:pic>
        <p:nvPicPr>
          <p:cNvPr id="18" name="Picture 17"/>
          <p:cNvPicPr>
            <a:picLocks noChangeAspect="1"/>
          </p:cNvPicPr>
          <p:nvPr/>
        </p:nvPicPr>
        <p:blipFill>
          <a:blip r:embed="rId2"/>
          <a:stretch>
            <a:fillRect/>
          </a:stretch>
        </p:blipFill>
        <p:spPr>
          <a:xfrm>
            <a:off x="4377480" y="3736649"/>
            <a:ext cx="2185895" cy="749013"/>
          </a:xfrm>
          <a:prstGeom prst="rect">
            <a:avLst/>
          </a:prstGeom>
        </p:spPr>
      </p:pic>
      <p:pic>
        <p:nvPicPr>
          <p:cNvPr id="23" name="Picture 22"/>
          <p:cNvPicPr>
            <a:picLocks noChangeAspect="1"/>
          </p:cNvPicPr>
          <p:nvPr/>
        </p:nvPicPr>
        <p:blipFill>
          <a:blip r:embed="rId2"/>
          <a:stretch>
            <a:fillRect/>
          </a:stretch>
        </p:blipFill>
        <p:spPr>
          <a:xfrm>
            <a:off x="4377478" y="4638062"/>
            <a:ext cx="2185895" cy="749013"/>
          </a:xfrm>
          <a:prstGeom prst="rect">
            <a:avLst/>
          </a:prstGeom>
        </p:spPr>
      </p:pic>
      <p:pic>
        <p:nvPicPr>
          <p:cNvPr id="26" name="Picture 25"/>
          <p:cNvPicPr>
            <a:picLocks noChangeAspect="1"/>
          </p:cNvPicPr>
          <p:nvPr/>
        </p:nvPicPr>
        <p:blipFill>
          <a:blip r:embed="rId2"/>
          <a:stretch>
            <a:fillRect/>
          </a:stretch>
        </p:blipFill>
        <p:spPr>
          <a:xfrm>
            <a:off x="4377478" y="5578713"/>
            <a:ext cx="2185895" cy="749013"/>
          </a:xfrm>
          <a:prstGeom prst="rect">
            <a:avLst/>
          </a:prstGeom>
        </p:spPr>
      </p:pic>
    </p:spTree>
    <p:extLst>
      <p:ext uri="{BB962C8B-B14F-4D97-AF65-F5344CB8AC3E}">
        <p14:creationId xmlns:p14="http://schemas.microsoft.com/office/powerpoint/2010/main" val="3560619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a:t>
            </a:r>
            <a:endParaRPr lang="en-US" noProof="0" dirty="0"/>
          </a:p>
        </p:txBody>
      </p:sp>
      <p:sp>
        <p:nvSpPr>
          <p:cNvPr id="19" name="Right Brace 18"/>
          <p:cNvSpPr/>
          <p:nvPr/>
        </p:nvSpPr>
        <p:spPr>
          <a:xfrm rot="16200000">
            <a:off x="4803938" y="2003768"/>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smtClean="0"/>
              <a:t>Data</a:t>
            </a:r>
            <a:endParaRPr lang="en-US" sz="2800" dirty="0"/>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stretch>
            <a:fillRect/>
          </a:stretch>
        </p:blipFill>
        <p:spPr>
          <a:xfrm>
            <a:off x="4306923" y="2823921"/>
            <a:ext cx="1231900" cy="660400"/>
          </a:xfrm>
          <a:prstGeom prst="rect">
            <a:avLst/>
          </a:prstGeom>
        </p:spPr>
      </p:pic>
      <p:pic>
        <p:nvPicPr>
          <p:cNvPr id="5" name="Picture 4"/>
          <p:cNvPicPr>
            <a:picLocks noChangeAspect="1"/>
          </p:cNvPicPr>
          <p:nvPr/>
        </p:nvPicPr>
        <p:blipFill>
          <a:blip r:embed="rId3"/>
          <a:stretch>
            <a:fillRect/>
          </a:stretch>
        </p:blipFill>
        <p:spPr>
          <a:xfrm>
            <a:off x="4096455" y="3851497"/>
            <a:ext cx="1587500" cy="711200"/>
          </a:xfrm>
          <a:prstGeom prst="rect">
            <a:avLst/>
          </a:prstGeom>
        </p:spPr>
      </p:pic>
      <p:pic>
        <p:nvPicPr>
          <p:cNvPr id="6" name="Picture 5"/>
          <p:cNvPicPr>
            <a:picLocks noChangeAspect="1"/>
          </p:cNvPicPr>
          <p:nvPr/>
        </p:nvPicPr>
        <p:blipFill>
          <a:blip r:embed="rId4"/>
          <a:stretch>
            <a:fillRect/>
          </a:stretch>
        </p:blipFill>
        <p:spPr>
          <a:xfrm>
            <a:off x="3781778" y="4782255"/>
            <a:ext cx="2540000" cy="990600"/>
          </a:xfrm>
          <a:prstGeom prst="rect">
            <a:avLst/>
          </a:prstGeom>
        </p:spPr>
      </p:pic>
    </p:spTree>
    <p:extLst>
      <p:ext uri="{BB962C8B-B14F-4D97-AF65-F5344CB8AC3E}">
        <p14:creationId xmlns:p14="http://schemas.microsoft.com/office/powerpoint/2010/main" val="4101271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Supervised learning</a:t>
            </a:r>
            <a:endParaRPr lang="en-US" noProof="0" dirty="0"/>
          </a:p>
        </p:txBody>
      </p:sp>
      <p:pic>
        <p:nvPicPr>
          <p:cNvPr id="5" name="Picture 4"/>
          <p:cNvPicPr>
            <a:picLocks noChangeAspect="1"/>
          </p:cNvPicPr>
          <p:nvPr/>
        </p:nvPicPr>
        <p:blipFill>
          <a:blip r:embed="rId2"/>
          <a:stretch>
            <a:fillRect/>
          </a:stretch>
        </p:blipFill>
        <p:spPr>
          <a:xfrm>
            <a:off x="799891" y="2384769"/>
            <a:ext cx="1146630" cy="1124147"/>
          </a:xfrm>
          <a:prstGeom prst="rect">
            <a:avLst/>
          </a:prstGeom>
        </p:spPr>
      </p:pic>
      <p:pic>
        <p:nvPicPr>
          <p:cNvPr id="6" name="Picture 5"/>
          <p:cNvPicPr>
            <a:picLocks noChangeAspect="1"/>
          </p:cNvPicPr>
          <p:nvPr/>
        </p:nvPicPr>
        <p:blipFill>
          <a:blip r:embed="rId3"/>
          <a:stretch>
            <a:fillRect/>
          </a:stretch>
        </p:blipFill>
        <p:spPr>
          <a:xfrm>
            <a:off x="885778" y="3642909"/>
            <a:ext cx="887704" cy="894429"/>
          </a:xfrm>
          <a:prstGeom prst="rect">
            <a:avLst/>
          </a:prstGeom>
        </p:spPr>
      </p:pic>
      <p:pic>
        <p:nvPicPr>
          <p:cNvPr id="7" name="Picture 6"/>
          <p:cNvPicPr>
            <a:picLocks noChangeAspect="1"/>
          </p:cNvPicPr>
          <p:nvPr/>
        </p:nvPicPr>
        <p:blipFill>
          <a:blip r:embed="rId4"/>
          <a:stretch>
            <a:fillRect/>
          </a:stretch>
        </p:blipFill>
        <p:spPr>
          <a:xfrm>
            <a:off x="793547" y="4633260"/>
            <a:ext cx="1103502" cy="649119"/>
          </a:xfrm>
          <a:prstGeom prst="rect">
            <a:avLst/>
          </a:prstGeom>
        </p:spPr>
      </p:pic>
      <p:pic>
        <p:nvPicPr>
          <p:cNvPr id="8" name="Picture 7"/>
          <p:cNvPicPr>
            <a:picLocks noChangeAspect="1"/>
          </p:cNvPicPr>
          <p:nvPr/>
        </p:nvPicPr>
        <p:blipFill>
          <a:blip r:embed="rId5"/>
          <a:stretch>
            <a:fillRect/>
          </a:stretch>
        </p:blipFill>
        <p:spPr>
          <a:xfrm>
            <a:off x="677041" y="5457411"/>
            <a:ext cx="1220008" cy="696376"/>
          </a:xfrm>
          <a:prstGeom prst="rect">
            <a:avLst/>
          </a:prstGeom>
        </p:spPr>
      </p:pic>
      <p:sp>
        <p:nvSpPr>
          <p:cNvPr id="9" name="TextBox 8"/>
          <p:cNvSpPr txBox="1"/>
          <p:nvPr/>
        </p:nvSpPr>
        <p:spPr>
          <a:xfrm>
            <a:off x="2339872" y="5959076"/>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3" name="TextBox 2"/>
          <p:cNvSpPr txBox="1"/>
          <p:nvPr/>
        </p:nvSpPr>
        <p:spPr>
          <a:xfrm>
            <a:off x="2341633" y="2297668"/>
            <a:ext cx="813143" cy="461665"/>
          </a:xfrm>
          <a:prstGeom prst="rect">
            <a:avLst/>
          </a:prstGeom>
          <a:noFill/>
        </p:spPr>
        <p:txBody>
          <a:bodyPr wrap="none" rtlCol="0">
            <a:spAutoFit/>
          </a:bodyPr>
          <a:lstStyle/>
          <a:p>
            <a:r>
              <a:rPr lang="en-US" sz="2400" dirty="0" smtClean="0"/>
              <a:t>label</a:t>
            </a:r>
            <a:endParaRPr lang="en-US" sz="2400" dirty="0"/>
          </a:p>
        </p:txBody>
      </p:sp>
      <p:sp>
        <p:nvSpPr>
          <p:cNvPr id="12" name="TextBox 11"/>
          <p:cNvSpPr txBox="1"/>
          <p:nvPr/>
        </p:nvSpPr>
        <p:spPr>
          <a:xfrm>
            <a:off x="2341633" y="2949223"/>
            <a:ext cx="740933" cy="369332"/>
          </a:xfrm>
          <a:prstGeom prst="rect">
            <a:avLst/>
          </a:prstGeom>
          <a:noFill/>
        </p:spPr>
        <p:txBody>
          <a:bodyPr wrap="none" rtlCol="0">
            <a:spAutoFit/>
          </a:bodyPr>
          <a:lstStyle/>
          <a:p>
            <a:r>
              <a:rPr lang="en-US" dirty="0" smtClean="0"/>
              <a:t>label</a:t>
            </a:r>
            <a:r>
              <a:rPr lang="en-US" baseline="-25000" dirty="0" smtClean="0"/>
              <a:t>1</a:t>
            </a:r>
            <a:endParaRPr lang="en-US" baseline="-25000" dirty="0"/>
          </a:p>
        </p:txBody>
      </p:sp>
      <p:sp>
        <p:nvSpPr>
          <p:cNvPr id="14" name="TextBox 13"/>
          <p:cNvSpPr txBox="1"/>
          <p:nvPr/>
        </p:nvSpPr>
        <p:spPr>
          <a:xfrm>
            <a:off x="2341633" y="3734803"/>
            <a:ext cx="740933" cy="369332"/>
          </a:xfrm>
          <a:prstGeom prst="rect">
            <a:avLst/>
          </a:prstGeom>
          <a:noFill/>
        </p:spPr>
        <p:txBody>
          <a:bodyPr wrap="none" rtlCol="0">
            <a:spAutoFit/>
          </a:bodyPr>
          <a:lstStyle/>
          <a:p>
            <a:r>
              <a:rPr lang="en-US" dirty="0" smtClean="0"/>
              <a:t>label</a:t>
            </a:r>
            <a:r>
              <a:rPr lang="en-US" baseline="-25000" dirty="0" smtClean="0"/>
              <a:t>3</a:t>
            </a:r>
            <a:endParaRPr lang="en-US" baseline="-25000" dirty="0"/>
          </a:p>
        </p:txBody>
      </p:sp>
      <p:sp>
        <p:nvSpPr>
          <p:cNvPr id="15" name="TextBox 14"/>
          <p:cNvSpPr txBox="1"/>
          <p:nvPr/>
        </p:nvSpPr>
        <p:spPr>
          <a:xfrm>
            <a:off x="2341633" y="4698795"/>
            <a:ext cx="740933" cy="369332"/>
          </a:xfrm>
          <a:prstGeom prst="rect">
            <a:avLst/>
          </a:prstGeom>
          <a:noFill/>
        </p:spPr>
        <p:txBody>
          <a:bodyPr wrap="none" rtlCol="0">
            <a:spAutoFit/>
          </a:bodyPr>
          <a:lstStyle/>
          <a:p>
            <a:r>
              <a:rPr lang="en-US" dirty="0" smtClean="0"/>
              <a:t>label</a:t>
            </a:r>
            <a:r>
              <a:rPr lang="en-US" baseline="-25000" dirty="0"/>
              <a:t>4</a:t>
            </a:r>
          </a:p>
        </p:txBody>
      </p:sp>
      <p:sp>
        <p:nvSpPr>
          <p:cNvPr id="16" name="TextBox 15"/>
          <p:cNvSpPr txBox="1"/>
          <p:nvPr/>
        </p:nvSpPr>
        <p:spPr>
          <a:xfrm>
            <a:off x="2341633" y="5512050"/>
            <a:ext cx="740933" cy="369332"/>
          </a:xfrm>
          <a:prstGeom prst="rect">
            <a:avLst/>
          </a:prstGeom>
          <a:noFill/>
        </p:spPr>
        <p:txBody>
          <a:bodyPr wrap="none" rtlCol="0">
            <a:spAutoFit/>
          </a:bodyPr>
          <a:lstStyle/>
          <a:p>
            <a:r>
              <a:rPr lang="en-US" dirty="0" smtClean="0"/>
              <a:t>label</a:t>
            </a:r>
            <a:r>
              <a:rPr lang="en-US" baseline="-25000" dirty="0" smtClean="0"/>
              <a:t>5</a:t>
            </a:r>
            <a:endParaRPr lang="en-US" baseline="-25000" dirty="0"/>
          </a:p>
        </p:txBody>
      </p:sp>
      <p:sp>
        <p:nvSpPr>
          <p:cNvPr id="17" name="Right Brace 16"/>
          <p:cNvSpPr/>
          <p:nvPr/>
        </p:nvSpPr>
        <p:spPr>
          <a:xfrm>
            <a:off x="3683000" y="2384769"/>
            <a:ext cx="860778" cy="3681279"/>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4826001" y="3785242"/>
            <a:ext cx="2756559" cy="523220"/>
          </a:xfrm>
          <a:prstGeom prst="rect">
            <a:avLst/>
          </a:prstGeom>
          <a:noFill/>
        </p:spPr>
        <p:txBody>
          <a:bodyPr wrap="none" rtlCol="0">
            <a:spAutoFit/>
          </a:bodyPr>
          <a:lstStyle/>
          <a:p>
            <a:r>
              <a:rPr lang="en-US" sz="2800" dirty="0" smtClean="0">
                <a:solidFill>
                  <a:srgbClr val="008000"/>
                </a:solidFill>
              </a:rPr>
              <a:t>labeled examples</a:t>
            </a:r>
            <a:endParaRPr lang="en-US" sz="2800" dirty="0">
              <a:solidFill>
                <a:srgbClr val="008000"/>
              </a:solidFill>
            </a:endParaRPr>
          </a:p>
        </p:txBody>
      </p:sp>
      <p:sp>
        <p:nvSpPr>
          <p:cNvPr id="19" name="Right Brace 18"/>
          <p:cNvSpPr/>
          <p:nvPr/>
        </p:nvSpPr>
        <p:spPr>
          <a:xfrm rot="16200000">
            <a:off x="1219715" y="1707435"/>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93255" y="1425864"/>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Tree>
    <p:extLst>
      <p:ext uri="{BB962C8B-B14F-4D97-AF65-F5344CB8AC3E}">
        <p14:creationId xmlns:p14="http://schemas.microsoft.com/office/powerpoint/2010/main" val="22876145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Supervised learning</a:t>
            </a:r>
            <a:endParaRPr lang="en-US" noProof="0" dirty="0"/>
          </a:p>
        </p:txBody>
      </p:sp>
      <p:sp>
        <p:nvSpPr>
          <p:cNvPr id="9" name="TextBox 8"/>
          <p:cNvSpPr txBox="1"/>
          <p:nvPr/>
        </p:nvSpPr>
        <p:spPr>
          <a:xfrm>
            <a:off x="2103659" y="5881382"/>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17" name="Oval 16"/>
          <p:cNvSpPr/>
          <p:nvPr/>
        </p:nvSpPr>
        <p:spPr>
          <a:xfrm>
            <a:off x="4205126" y="3076224"/>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4310958" y="3319304"/>
            <a:ext cx="1306367" cy="830997"/>
          </a:xfrm>
          <a:prstGeom prst="rect">
            <a:avLst/>
          </a:prstGeom>
          <a:noFill/>
        </p:spPr>
        <p:txBody>
          <a:bodyPr wrap="none" rtlCol="0">
            <a:spAutoFit/>
          </a:bodyPr>
          <a:lstStyle/>
          <a:p>
            <a:r>
              <a:rPr lang="en-US" sz="2400" dirty="0" smtClean="0"/>
              <a:t>model/</a:t>
            </a:r>
          </a:p>
          <a:p>
            <a:r>
              <a:rPr lang="en-US" sz="2400" dirty="0" smtClean="0"/>
              <a:t>predictor</a:t>
            </a:r>
            <a:endParaRPr lang="en-US" sz="2400" dirty="0"/>
          </a:p>
        </p:txBody>
      </p:sp>
      <p:sp>
        <p:nvSpPr>
          <p:cNvPr id="19" name="Right Arrow 18"/>
          <p:cNvSpPr/>
          <p:nvPr/>
        </p:nvSpPr>
        <p:spPr>
          <a:xfrm>
            <a:off x="3471343"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0" name="Picture 19"/>
          <p:cNvPicPr>
            <a:picLocks noChangeAspect="1"/>
          </p:cNvPicPr>
          <p:nvPr/>
        </p:nvPicPr>
        <p:blipFill>
          <a:blip r:embed="rId2"/>
          <a:stretch>
            <a:fillRect/>
          </a:stretch>
        </p:blipFill>
        <p:spPr>
          <a:xfrm>
            <a:off x="799891" y="2384769"/>
            <a:ext cx="1146630" cy="1124147"/>
          </a:xfrm>
          <a:prstGeom prst="rect">
            <a:avLst/>
          </a:prstGeom>
        </p:spPr>
      </p:pic>
      <p:pic>
        <p:nvPicPr>
          <p:cNvPr id="21" name="Picture 20"/>
          <p:cNvPicPr>
            <a:picLocks noChangeAspect="1"/>
          </p:cNvPicPr>
          <p:nvPr/>
        </p:nvPicPr>
        <p:blipFill>
          <a:blip r:embed="rId3"/>
          <a:stretch>
            <a:fillRect/>
          </a:stretch>
        </p:blipFill>
        <p:spPr>
          <a:xfrm>
            <a:off x="885778" y="3642909"/>
            <a:ext cx="887704" cy="894429"/>
          </a:xfrm>
          <a:prstGeom prst="rect">
            <a:avLst/>
          </a:prstGeom>
        </p:spPr>
      </p:pic>
      <p:pic>
        <p:nvPicPr>
          <p:cNvPr id="22" name="Picture 21"/>
          <p:cNvPicPr>
            <a:picLocks noChangeAspect="1"/>
          </p:cNvPicPr>
          <p:nvPr/>
        </p:nvPicPr>
        <p:blipFill>
          <a:blip r:embed="rId4"/>
          <a:stretch>
            <a:fillRect/>
          </a:stretch>
        </p:blipFill>
        <p:spPr>
          <a:xfrm>
            <a:off x="793547" y="4633260"/>
            <a:ext cx="1103502" cy="649119"/>
          </a:xfrm>
          <a:prstGeom prst="rect">
            <a:avLst/>
          </a:prstGeom>
        </p:spPr>
      </p:pic>
      <p:pic>
        <p:nvPicPr>
          <p:cNvPr id="23" name="Picture 22"/>
          <p:cNvPicPr>
            <a:picLocks noChangeAspect="1"/>
          </p:cNvPicPr>
          <p:nvPr/>
        </p:nvPicPr>
        <p:blipFill>
          <a:blip r:embed="rId5"/>
          <a:stretch>
            <a:fillRect/>
          </a:stretch>
        </p:blipFill>
        <p:spPr>
          <a:xfrm>
            <a:off x="677041" y="5457411"/>
            <a:ext cx="1220008" cy="696376"/>
          </a:xfrm>
          <a:prstGeom prst="rect">
            <a:avLst/>
          </a:prstGeom>
        </p:spPr>
      </p:pic>
      <p:sp>
        <p:nvSpPr>
          <p:cNvPr id="24" name="TextBox 23"/>
          <p:cNvSpPr txBox="1"/>
          <p:nvPr/>
        </p:nvSpPr>
        <p:spPr>
          <a:xfrm>
            <a:off x="2341633" y="2297668"/>
            <a:ext cx="813143" cy="461665"/>
          </a:xfrm>
          <a:prstGeom prst="rect">
            <a:avLst/>
          </a:prstGeom>
          <a:noFill/>
        </p:spPr>
        <p:txBody>
          <a:bodyPr wrap="none" rtlCol="0">
            <a:spAutoFit/>
          </a:bodyPr>
          <a:lstStyle/>
          <a:p>
            <a:r>
              <a:rPr lang="en-US" sz="2400" dirty="0" smtClean="0"/>
              <a:t>label</a:t>
            </a:r>
            <a:endParaRPr lang="en-US" sz="2400" dirty="0"/>
          </a:p>
        </p:txBody>
      </p:sp>
      <p:sp>
        <p:nvSpPr>
          <p:cNvPr id="25" name="TextBox 24"/>
          <p:cNvSpPr txBox="1"/>
          <p:nvPr/>
        </p:nvSpPr>
        <p:spPr>
          <a:xfrm>
            <a:off x="2341633" y="2949223"/>
            <a:ext cx="740933" cy="369332"/>
          </a:xfrm>
          <a:prstGeom prst="rect">
            <a:avLst/>
          </a:prstGeom>
          <a:noFill/>
        </p:spPr>
        <p:txBody>
          <a:bodyPr wrap="none" rtlCol="0">
            <a:spAutoFit/>
          </a:bodyPr>
          <a:lstStyle/>
          <a:p>
            <a:r>
              <a:rPr lang="en-US" dirty="0" smtClean="0"/>
              <a:t>label</a:t>
            </a:r>
            <a:r>
              <a:rPr lang="en-US" baseline="-25000" dirty="0" smtClean="0"/>
              <a:t>1</a:t>
            </a:r>
            <a:endParaRPr lang="en-US" baseline="-25000" dirty="0"/>
          </a:p>
        </p:txBody>
      </p:sp>
      <p:sp>
        <p:nvSpPr>
          <p:cNvPr id="26" name="TextBox 25"/>
          <p:cNvSpPr txBox="1"/>
          <p:nvPr/>
        </p:nvSpPr>
        <p:spPr>
          <a:xfrm>
            <a:off x="2341633" y="3734803"/>
            <a:ext cx="740933" cy="369332"/>
          </a:xfrm>
          <a:prstGeom prst="rect">
            <a:avLst/>
          </a:prstGeom>
          <a:noFill/>
        </p:spPr>
        <p:txBody>
          <a:bodyPr wrap="none" rtlCol="0">
            <a:spAutoFit/>
          </a:bodyPr>
          <a:lstStyle/>
          <a:p>
            <a:r>
              <a:rPr lang="en-US" dirty="0" smtClean="0"/>
              <a:t>label</a:t>
            </a:r>
            <a:r>
              <a:rPr lang="en-US" baseline="-25000" dirty="0" smtClean="0"/>
              <a:t>3</a:t>
            </a:r>
            <a:endParaRPr lang="en-US" baseline="-25000" dirty="0"/>
          </a:p>
        </p:txBody>
      </p:sp>
      <p:sp>
        <p:nvSpPr>
          <p:cNvPr id="27" name="TextBox 26"/>
          <p:cNvSpPr txBox="1"/>
          <p:nvPr/>
        </p:nvSpPr>
        <p:spPr>
          <a:xfrm>
            <a:off x="2341633" y="4698795"/>
            <a:ext cx="740933" cy="369332"/>
          </a:xfrm>
          <a:prstGeom prst="rect">
            <a:avLst/>
          </a:prstGeom>
          <a:noFill/>
        </p:spPr>
        <p:txBody>
          <a:bodyPr wrap="none" rtlCol="0">
            <a:spAutoFit/>
          </a:bodyPr>
          <a:lstStyle/>
          <a:p>
            <a:r>
              <a:rPr lang="en-US" dirty="0" smtClean="0"/>
              <a:t>label</a:t>
            </a:r>
            <a:r>
              <a:rPr lang="en-US" baseline="-25000" dirty="0"/>
              <a:t>4</a:t>
            </a:r>
          </a:p>
        </p:txBody>
      </p:sp>
      <p:sp>
        <p:nvSpPr>
          <p:cNvPr id="28" name="TextBox 27"/>
          <p:cNvSpPr txBox="1"/>
          <p:nvPr/>
        </p:nvSpPr>
        <p:spPr>
          <a:xfrm>
            <a:off x="2341633" y="5512050"/>
            <a:ext cx="740933" cy="369332"/>
          </a:xfrm>
          <a:prstGeom prst="rect">
            <a:avLst/>
          </a:prstGeom>
          <a:noFill/>
        </p:spPr>
        <p:txBody>
          <a:bodyPr wrap="none" rtlCol="0">
            <a:spAutoFit/>
          </a:bodyPr>
          <a:lstStyle/>
          <a:p>
            <a:r>
              <a:rPr lang="en-US" dirty="0" smtClean="0"/>
              <a:t>label</a:t>
            </a:r>
            <a:r>
              <a:rPr lang="en-US" baseline="-25000" dirty="0" smtClean="0"/>
              <a:t>5</a:t>
            </a:r>
            <a:endParaRPr lang="en-US" baseline="-25000" dirty="0"/>
          </a:p>
        </p:txBody>
      </p:sp>
    </p:spTree>
    <p:extLst>
      <p:ext uri="{BB962C8B-B14F-4D97-AF65-F5344CB8AC3E}">
        <p14:creationId xmlns:p14="http://schemas.microsoft.com/office/powerpoint/2010/main" val="8382360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Supervised learning</a:t>
            </a:r>
            <a:endParaRPr lang="en-US" noProof="0" dirty="0"/>
          </a:p>
        </p:txBody>
      </p:sp>
      <p:sp>
        <p:nvSpPr>
          <p:cNvPr id="17" name="Oval 16"/>
          <p:cNvSpPr/>
          <p:nvPr/>
        </p:nvSpPr>
        <p:spPr>
          <a:xfrm>
            <a:off x="4205126" y="3076224"/>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4310958" y="3309780"/>
            <a:ext cx="1306367" cy="830997"/>
          </a:xfrm>
          <a:prstGeom prst="rect">
            <a:avLst/>
          </a:prstGeom>
          <a:noFill/>
        </p:spPr>
        <p:txBody>
          <a:bodyPr wrap="none" rtlCol="0">
            <a:spAutoFit/>
          </a:bodyPr>
          <a:lstStyle/>
          <a:p>
            <a:r>
              <a:rPr lang="en-US" sz="2400" dirty="0" smtClean="0"/>
              <a:t>model/</a:t>
            </a:r>
          </a:p>
          <a:p>
            <a:r>
              <a:rPr lang="en-US" sz="2400" dirty="0" smtClean="0"/>
              <a:t>predictor</a:t>
            </a:r>
            <a:endParaRPr lang="en-US" sz="2400" dirty="0"/>
          </a:p>
        </p:txBody>
      </p:sp>
      <p:sp>
        <p:nvSpPr>
          <p:cNvPr id="19" name="Right Arrow 18"/>
          <p:cNvSpPr/>
          <p:nvPr/>
        </p:nvSpPr>
        <p:spPr>
          <a:xfrm>
            <a:off x="3471343"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TextBox 19"/>
          <p:cNvSpPr txBox="1"/>
          <p:nvPr/>
        </p:nvSpPr>
        <p:spPr>
          <a:xfrm>
            <a:off x="803148" y="5689204"/>
            <a:ext cx="7772400" cy="523220"/>
          </a:xfrm>
          <a:prstGeom prst="rect">
            <a:avLst/>
          </a:prstGeom>
          <a:noFill/>
        </p:spPr>
        <p:txBody>
          <a:bodyPr wrap="square" rtlCol="0">
            <a:spAutoFit/>
          </a:bodyPr>
          <a:lstStyle/>
          <a:p>
            <a:r>
              <a:rPr lang="en-US" sz="2800" dirty="0" smtClean="0">
                <a:solidFill>
                  <a:srgbClr val="0000FF"/>
                </a:solidFill>
              </a:rPr>
              <a:t>Supervised learning: learn to predict new example</a:t>
            </a:r>
            <a:endParaRPr lang="en-US" sz="2800" dirty="0">
              <a:solidFill>
                <a:srgbClr val="0000FF"/>
              </a:solidFill>
            </a:endParaRPr>
          </a:p>
        </p:txBody>
      </p:sp>
      <p:pic>
        <p:nvPicPr>
          <p:cNvPr id="21" name="Picture 20"/>
          <p:cNvPicPr>
            <a:picLocks noChangeAspect="1"/>
          </p:cNvPicPr>
          <p:nvPr/>
        </p:nvPicPr>
        <p:blipFill>
          <a:blip r:embed="rId2"/>
          <a:stretch>
            <a:fillRect/>
          </a:stretch>
        </p:blipFill>
        <p:spPr>
          <a:xfrm>
            <a:off x="1066800" y="2590800"/>
            <a:ext cx="1816100" cy="2019300"/>
          </a:xfrm>
          <a:prstGeom prst="rect">
            <a:avLst/>
          </a:prstGeom>
        </p:spPr>
      </p:pic>
      <p:sp>
        <p:nvSpPr>
          <p:cNvPr id="22" name="Right Arrow 21"/>
          <p:cNvSpPr/>
          <p:nvPr/>
        </p:nvSpPr>
        <p:spPr>
          <a:xfrm>
            <a:off x="6050854"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TextBox 22"/>
          <p:cNvSpPr txBox="1"/>
          <p:nvPr/>
        </p:nvSpPr>
        <p:spPr>
          <a:xfrm>
            <a:off x="7112000" y="3526230"/>
            <a:ext cx="1611476" cy="369332"/>
          </a:xfrm>
          <a:prstGeom prst="rect">
            <a:avLst/>
          </a:prstGeom>
          <a:noFill/>
        </p:spPr>
        <p:txBody>
          <a:bodyPr wrap="none" rtlCol="0">
            <a:spAutoFit/>
          </a:bodyPr>
          <a:lstStyle/>
          <a:p>
            <a:r>
              <a:rPr lang="en-US" dirty="0" smtClean="0"/>
              <a:t>predicted label</a:t>
            </a:r>
            <a:endParaRPr lang="en-US" baseline="-25000" dirty="0"/>
          </a:p>
        </p:txBody>
      </p:sp>
    </p:spTree>
    <p:extLst>
      <p:ext uri="{BB962C8B-B14F-4D97-AF65-F5344CB8AC3E}">
        <p14:creationId xmlns:p14="http://schemas.microsoft.com/office/powerpoint/2010/main" val="2198705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Supervised learning: classification</a:t>
            </a:r>
            <a:endParaRPr lang="en-US" noProof="0" dirty="0"/>
          </a:p>
        </p:txBody>
      </p:sp>
      <p:pic>
        <p:nvPicPr>
          <p:cNvPr id="5" name="Picture 4"/>
          <p:cNvPicPr>
            <a:picLocks noChangeAspect="1"/>
          </p:cNvPicPr>
          <p:nvPr/>
        </p:nvPicPr>
        <p:blipFill>
          <a:blip r:embed="rId2"/>
          <a:stretch>
            <a:fillRect/>
          </a:stretch>
        </p:blipFill>
        <p:spPr>
          <a:xfrm>
            <a:off x="822379" y="1935657"/>
            <a:ext cx="1146630" cy="1124147"/>
          </a:xfrm>
          <a:prstGeom prst="rect">
            <a:avLst/>
          </a:prstGeom>
        </p:spPr>
      </p:pic>
      <p:pic>
        <p:nvPicPr>
          <p:cNvPr id="6" name="Picture 5"/>
          <p:cNvPicPr>
            <a:picLocks noChangeAspect="1"/>
          </p:cNvPicPr>
          <p:nvPr/>
        </p:nvPicPr>
        <p:blipFill>
          <a:blip r:embed="rId3"/>
          <a:stretch>
            <a:fillRect/>
          </a:stretch>
        </p:blipFill>
        <p:spPr>
          <a:xfrm>
            <a:off x="907045" y="3228572"/>
            <a:ext cx="887704" cy="894429"/>
          </a:xfrm>
          <a:prstGeom prst="rect">
            <a:avLst/>
          </a:prstGeom>
        </p:spPr>
      </p:pic>
      <p:pic>
        <p:nvPicPr>
          <p:cNvPr id="7" name="Picture 6"/>
          <p:cNvPicPr>
            <a:picLocks noChangeAspect="1"/>
          </p:cNvPicPr>
          <p:nvPr/>
        </p:nvPicPr>
        <p:blipFill>
          <a:blip r:embed="rId4"/>
          <a:stretch>
            <a:fillRect/>
          </a:stretch>
        </p:blipFill>
        <p:spPr>
          <a:xfrm>
            <a:off x="814814" y="4218923"/>
            <a:ext cx="1103502" cy="649119"/>
          </a:xfrm>
          <a:prstGeom prst="rect">
            <a:avLst/>
          </a:prstGeom>
        </p:spPr>
      </p:pic>
      <p:pic>
        <p:nvPicPr>
          <p:cNvPr id="8" name="Picture 7"/>
          <p:cNvPicPr>
            <a:picLocks noChangeAspect="1"/>
          </p:cNvPicPr>
          <p:nvPr/>
        </p:nvPicPr>
        <p:blipFill>
          <a:blip r:embed="rId5"/>
          <a:stretch>
            <a:fillRect/>
          </a:stretch>
        </p:blipFill>
        <p:spPr>
          <a:xfrm>
            <a:off x="698308" y="5043074"/>
            <a:ext cx="1220008" cy="696376"/>
          </a:xfrm>
          <a:prstGeom prst="rect">
            <a:avLst/>
          </a:prstGeom>
        </p:spPr>
      </p:pic>
      <p:sp>
        <p:nvSpPr>
          <p:cNvPr id="9" name="TextBox 8"/>
          <p:cNvSpPr txBox="1"/>
          <p:nvPr/>
        </p:nvSpPr>
        <p:spPr>
          <a:xfrm>
            <a:off x="2066330" y="5791064"/>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3" name="TextBox 2"/>
          <p:cNvSpPr txBox="1"/>
          <p:nvPr/>
        </p:nvSpPr>
        <p:spPr>
          <a:xfrm>
            <a:off x="2364121" y="1848556"/>
            <a:ext cx="813143" cy="461665"/>
          </a:xfrm>
          <a:prstGeom prst="rect">
            <a:avLst/>
          </a:prstGeom>
          <a:noFill/>
        </p:spPr>
        <p:txBody>
          <a:bodyPr wrap="none" rtlCol="0">
            <a:spAutoFit/>
          </a:bodyPr>
          <a:lstStyle/>
          <a:p>
            <a:r>
              <a:rPr lang="en-US" sz="2400" dirty="0" smtClean="0"/>
              <a:t>label</a:t>
            </a:r>
            <a:endParaRPr lang="en-US" sz="2400" dirty="0"/>
          </a:p>
        </p:txBody>
      </p:sp>
      <p:sp>
        <p:nvSpPr>
          <p:cNvPr id="12" name="TextBox 11"/>
          <p:cNvSpPr txBox="1"/>
          <p:nvPr/>
        </p:nvSpPr>
        <p:spPr>
          <a:xfrm>
            <a:off x="2364121" y="2500111"/>
            <a:ext cx="732780" cy="369332"/>
          </a:xfrm>
          <a:prstGeom prst="rect">
            <a:avLst/>
          </a:prstGeom>
          <a:noFill/>
        </p:spPr>
        <p:txBody>
          <a:bodyPr wrap="none" rtlCol="0">
            <a:spAutoFit/>
          </a:bodyPr>
          <a:lstStyle/>
          <a:p>
            <a:r>
              <a:rPr lang="en-US" dirty="0" smtClean="0"/>
              <a:t>apple</a:t>
            </a:r>
            <a:endParaRPr lang="en-US" baseline="-25000" dirty="0"/>
          </a:p>
        </p:txBody>
      </p:sp>
      <p:sp>
        <p:nvSpPr>
          <p:cNvPr id="14" name="TextBox 13"/>
          <p:cNvSpPr txBox="1"/>
          <p:nvPr/>
        </p:nvSpPr>
        <p:spPr>
          <a:xfrm>
            <a:off x="2362900" y="3320466"/>
            <a:ext cx="732780" cy="369332"/>
          </a:xfrm>
          <a:prstGeom prst="rect">
            <a:avLst/>
          </a:prstGeom>
          <a:noFill/>
        </p:spPr>
        <p:txBody>
          <a:bodyPr wrap="none" rtlCol="0">
            <a:spAutoFit/>
          </a:bodyPr>
          <a:lstStyle/>
          <a:p>
            <a:r>
              <a:rPr lang="en-US" dirty="0" smtClean="0"/>
              <a:t>apple</a:t>
            </a:r>
            <a:endParaRPr lang="en-US" baseline="-25000" dirty="0"/>
          </a:p>
        </p:txBody>
      </p:sp>
      <p:sp>
        <p:nvSpPr>
          <p:cNvPr id="15" name="TextBox 14"/>
          <p:cNvSpPr txBox="1"/>
          <p:nvPr/>
        </p:nvSpPr>
        <p:spPr>
          <a:xfrm>
            <a:off x="2362900" y="4284458"/>
            <a:ext cx="896324" cy="369332"/>
          </a:xfrm>
          <a:prstGeom prst="rect">
            <a:avLst/>
          </a:prstGeom>
          <a:noFill/>
        </p:spPr>
        <p:txBody>
          <a:bodyPr wrap="none" rtlCol="0">
            <a:spAutoFit/>
          </a:bodyPr>
          <a:lstStyle/>
          <a:p>
            <a:r>
              <a:rPr lang="en-US" dirty="0" smtClean="0"/>
              <a:t>banana</a:t>
            </a:r>
            <a:endParaRPr lang="en-US" baseline="-25000" dirty="0"/>
          </a:p>
        </p:txBody>
      </p:sp>
      <p:sp>
        <p:nvSpPr>
          <p:cNvPr id="16" name="TextBox 15"/>
          <p:cNvSpPr txBox="1"/>
          <p:nvPr/>
        </p:nvSpPr>
        <p:spPr>
          <a:xfrm>
            <a:off x="2362900" y="5097713"/>
            <a:ext cx="896324" cy="369332"/>
          </a:xfrm>
          <a:prstGeom prst="rect">
            <a:avLst/>
          </a:prstGeom>
          <a:noFill/>
        </p:spPr>
        <p:txBody>
          <a:bodyPr wrap="none" rtlCol="0">
            <a:spAutoFit/>
          </a:bodyPr>
          <a:lstStyle/>
          <a:p>
            <a:r>
              <a:rPr lang="en-US" dirty="0" smtClean="0"/>
              <a:t>banana</a:t>
            </a:r>
            <a:endParaRPr lang="en-US" baseline="-25000" dirty="0"/>
          </a:p>
        </p:txBody>
      </p:sp>
      <p:sp>
        <p:nvSpPr>
          <p:cNvPr id="18" name="TextBox 17"/>
          <p:cNvSpPr txBox="1"/>
          <p:nvPr/>
        </p:nvSpPr>
        <p:spPr>
          <a:xfrm>
            <a:off x="4035780" y="3080623"/>
            <a:ext cx="4941936" cy="954107"/>
          </a:xfrm>
          <a:prstGeom prst="rect">
            <a:avLst/>
          </a:prstGeom>
          <a:noFill/>
        </p:spPr>
        <p:txBody>
          <a:bodyPr wrap="square" rtlCol="0">
            <a:spAutoFit/>
          </a:bodyPr>
          <a:lstStyle/>
          <a:p>
            <a:r>
              <a:rPr lang="en-US" sz="2800" dirty="0" smtClean="0">
                <a:solidFill>
                  <a:srgbClr val="008000"/>
                </a:solidFill>
              </a:rPr>
              <a:t>Classification: a finite set of labels</a:t>
            </a:r>
            <a:endParaRPr lang="en-US" sz="2800" dirty="0">
              <a:solidFill>
                <a:srgbClr val="008000"/>
              </a:solidFill>
            </a:endParaRPr>
          </a:p>
        </p:txBody>
      </p:sp>
    </p:spTree>
    <p:extLst>
      <p:ext uri="{BB962C8B-B14F-4D97-AF65-F5344CB8AC3E}">
        <p14:creationId xmlns:p14="http://schemas.microsoft.com/office/powerpoint/2010/main" val="33395910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noProof="0" dirty="0" smtClean="0"/>
              <a:t>Classification Example</a:t>
            </a:r>
            <a:endParaRPr lang="en-US" noProof="0" dirty="0"/>
          </a:p>
        </p:txBody>
      </p:sp>
      <p:pic>
        <p:nvPicPr>
          <p:cNvPr id="26633" name="Picture 9"/>
          <p:cNvPicPr>
            <a:picLocks noGrp="1" noChangeAspect="1" noChangeArrowheads="1"/>
          </p:cNvPicPr>
          <p:nvPr>
            <p:ph idx="1"/>
          </p:nvPr>
        </p:nvPicPr>
        <p:blipFill>
          <a:blip r:embed="rId2" cstate="print"/>
          <a:srcRect/>
          <a:stretch>
            <a:fillRect/>
          </a:stretch>
        </p:blipFill>
        <p:spPr>
          <a:xfrm>
            <a:off x="3946525" y="1946275"/>
            <a:ext cx="4689475" cy="4464050"/>
          </a:xfrm>
        </p:spPr>
      </p:pic>
      <p:sp>
        <p:nvSpPr>
          <p:cNvPr id="26627" name="Rectangle 3"/>
          <p:cNvSpPr>
            <a:spLocks noGrp="1" noChangeArrowheads="1"/>
          </p:cNvSpPr>
          <p:nvPr>
            <p:ph type="body" sz="half" idx="4294967295"/>
          </p:nvPr>
        </p:nvSpPr>
        <p:spPr>
          <a:xfrm>
            <a:off x="623887" y="2818342"/>
            <a:ext cx="3322638" cy="3168650"/>
          </a:xfrm>
        </p:spPr>
        <p:txBody>
          <a:bodyPr>
            <a:normAutofit/>
          </a:bodyPr>
          <a:lstStyle/>
          <a:p>
            <a:pPr marL="0" indent="0">
              <a:buNone/>
            </a:pPr>
            <a:r>
              <a:rPr lang="en-US" noProof="0" dirty="0" smtClean="0"/>
              <a:t>Differentiate between </a:t>
            </a:r>
            <a:r>
              <a:rPr lang="en-US" noProof="0" dirty="0" smtClean="0">
                <a:solidFill>
                  <a:srgbClr val="FF33CC"/>
                </a:solidFill>
              </a:rPr>
              <a:t>low-risk</a:t>
            </a:r>
            <a:r>
              <a:rPr lang="en-US" noProof="0" dirty="0" smtClean="0"/>
              <a:t> and </a:t>
            </a:r>
            <a:r>
              <a:rPr lang="en-US" noProof="0" dirty="0" smtClean="0">
                <a:solidFill>
                  <a:srgbClr val="FF0000"/>
                </a:solidFill>
              </a:rPr>
              <a:t>high-risk</a:t>
            </a:r>
            <a:r>
              <a:rPr lang="en-US" noProof="0" dirty="0" smtClean="0"/>
              <a:t> customers from their </a:t>
            </a:r>
            <a:r>
              <a:rPr lang="en-US" i="1" noProof="0" dirty="0" smtClean="0"/>
              <a:t>income</a:t>
            </a:r>
            <a:r>
              <a:rPr lang="en-US" noProof="0" dirty="0" smtClean="0"/>
              <a:t> and </a:t>
            </a:r>
            <a:r>
              <a:rPr lang="en-US" i="1" noProof="0" dirty="0" smtClean="0"/>
              <a:t>savings</a:t>
            </a:r>
            <a:endParaRPr lang="en-US" i="1" noProof="0" dirty="0"/>
          </a:p>
        </p:txBody>
      </p:sp>
    </p:spTree>
    <p:extLst>
      <p:ext uri="{BB962C8B-B14F-4D97-AF65-F5344CB8AC3E}">
        <p14:creationId xmlns:p14="http://schemas.microsoft.com/office/powerpoint/2010/main" val="3616063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normAutofit/>
          </a:bodyPr>
          <a:lstStyle/>
          <a:p>
            <a:r>
              <a:rPr lang="en-US" sz="4000" noProof="0" dirty="0" smtClean="0"/>
              <a:t>Why are you here?</a:t>
            </a:r>
            <a:endParaRPr lang="en-US" sz="4000" noProof="0" dirty="0"/>
          </a:p>
        </p:txBody>
      </p:sp>
      <p:sp>
        <p:nvSpPr>
          <p:cNvPr id="3" name="Content Placeholder 2"/>
          <p:cNvSpPr>
            <a:spLocks noGrp="1"/>
          </p:cNvSpPr>
          <p:nvPr>
            <p:ph sz="quarter" idx="1"/>
          </p:nvPr>
        </p:nvSpPr>
        <p:spPr>
          <a:xfrm>
            <a:off x="558800" y="1679222"/>
            <a:ext cx="7772400" cy="4724400"/>
          </a:xfrm>
        </p:spPr>
        <p:txBody>
          <a:bodyPr>
            <a:normAutofit/>
          </a:bodyPr>
          <a:lstStyle/>
          <a:p>
            <a:pPr marL="0" indent="0">
              <a:buNone/>
            </a:pPr>
            <a:endParaRPr lang="en-US" sz="3200" noProof="0" dirty="0" smtClean="0"/>
          </a:p>
          <a:p>
            <a:pPr marL="0" indent="0">
              <a:buNone/>
            </a:pPr>
            <a:r>
              <a:rPr lang="en-US" sz="3200" noProof="0" dirty="0" smtClean="0"/>
              <a:t>What is Machine Learning?</a:t>
            </a:r>
          </a:p>
          <a:p>
            <a:pPr marL="0" indent="0">
              <a:buNone/>
            </a:pPr>
            <a:endParaRPr lang="en-US" sz="3200" noProof="0" dirty="0" smtClean="0"/>
          </a:p>
          <a:p>
            <a:pPr marL="0" indent="0">
              <a:buNone/>
            </a:pPr>
            <a:r>
              <a:rPr lang="en-US" sz="3200" noProof="0" dirty="0" smtClean="0"/>
              <a:t>Why are you taking this course?</a:t>
            </a:r>
          </a:p>
          <a:p>
            <a:pPr marL="0" indent="0">
              <a:buNone/>
            </a:pPr>
            <a:endParaRPr lang="en-US" sz="3200" noProof="0" dirty="0"/>
          </a:p>
          <a:p>
            <a:pPr marL="0" indent="0">
              <a:buNone/>
            </a:pPr>
            <a:r>
              <a:rPr lang="en-US" sz="3200" noProof="0" dirty="0" smtClean="0"/>
              <a:t>What topics would you like to see covered?</a:t>
            </a:r>
            <a:endParaRPr lang="en-US" sz="3200" noProof="0" dirty="0"/>
          </a:p>
        </p:txBody>
      </p:sp>
    </p:spTree>
    <p:extLst>
      <p:ext uri="{BB962C8B-B14F-4D97-AF65-F5344CB8AC3E}">
        <p14:creationId xmlns:p14="http://schemas.microsoft.com/office/powerpoint/2010/main" val="13310582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noProof="0" dirty="0" smtClean="0"/>
              <a:t>Classification Applications</a:t>
            </a:r>
            <a:endParaRPr lang="en-US" noProof="0" dirty="0"/>
          </a:p>
        </p:txBody>
      </p:sp>
      <p:sp>
        <p:nvSpPr>
          <p:cNvPr id="88067" name="Rectangle 3"/>
          <p:cNvSpPr>
            <a:spLocks noGrp="1" noChangeArrowheads="1"/>
          </p:cNvSpPr>
          <p:nvPr>
            <p:ph idx="1"/>
          </p:nvPr>
        </p:nvSpPr>
        <p:spPr>
          <a:xfrm>
            <a:off x="598537" y="1741310"/>
            <a:ext cx="8153400" cy="4933244"/>
          </a:xfrm>
        </p:spPr>
        <p:txBody>
          <a:bodyPr>
            <a:normAutofit fontScale="92500" lnSpcReduction="20000"/>
          </a:bodyPr>
          <a:lstStyle/>
          <a:p>
            <a:pPr marL="0" indent="0">
              <a:lnSpc>
                <a:spcPct val="90000"/>
              </a:lnSpc>
              <a:buNone/>
            </a:pPr>
            <a:r>
              <a:rPr lang="en-US" noProof="0" dirty="0" smtClean="0">
                <a:solidFill>
                  <a:schemeClr val="accent1"/>
                </a:solidFill>
              </a:rPr>
              <a:t>Face recognition</a:t>
            </a:r>
          </a:p>
          <a:p>
            <a:pPr marL="0" indent="0">
              <a:lnSpc>
                <a:spcPct val="90000"/>
              </a:lnSpc>
              <a:buNone/>
            </a:pPr>
            <a:endParaRPr lang="en-US" noProof="0" dirty="0" smtClean="0">
              <a:solidFill>
                <a:schemeClr val="accent1"/>
              </a:solidFill>
            </a:endParaRPr>
          </a:p>
          <a:p>
            <a:pPr marL="0" indent="0">
              <a:lnSpc>
                <a:spcPct val="90000"/>
              </a:lnSpc>
              <a:buNone/>
            </a:pPr>
            <a:r>
              <a:rPr lang="en-US" noProof="0" dirty="0" smtClean="0">
                <a:solidFill>
                  <a:schemeClr val="accent1"/>
                </a:solidFill>
              </a:rPr>
              <a:t>Character recognition</a:t>
            </a:r>
          </a:p>
          <a:p>
            <a:pPr marL="0" indent="0">
              <a:lnSpc>
                <a:spcPct val="90000"/>
              </a:lnSpc>
              <a:buNone/>
            </a:pPr>
            <a:endParaRPr lang="en-US" noProof="0" dirty="0" smtClean="0">
              <a:solidFill>
                <a:schemeClr val="accent1"/>
              </a:solidFill>
            </a:endParaRPr>
          </a:p>
          <a:p>
            <a:pPr marL="0" indent="0">
              <a:lnSpc>
                <a:spcPct val="90000"/>
              </a:lnSpc>
              <a:buNone/>
            </a:pPr>
            <a:r>
              <a:rPr lang="en-US" noProof="0" dirty="0" smtClean="0">
                <a:solidFill>
                  <a:schemeClr val="accent1"/>
                </a:solidFill>
              </a:rPr>
              <a:t>Spam detection</a:t>
            </a:r>
          </a:p>
          <a:p>
            <a:pPr marL="0" indent="0">
              <a:lnSpc>
                <a:spcPct val="90000"/>
              </a:lnSpc>
              <a:buNone/>
            </a:pPr>
            <a:endParaRPr lang="en-US" noProof="0" dirty="0" smtClean="0">
              <a:solidFill>
                <a:schemeClr val="accent1"/>
              </a:solidFill>
            </a:endParaRPr>
          </a:p>
          <a:p>
            <a:pPr marL="0" indent="0">
              <a:lnSpc>
                <a:spcPct val="90000"/>
              </a:lnSpc>
              <a:buNone/>
            </a:pPr>
            <a:r>
              <a:rPr lang="en-US" noProof="0" dirty="0" smtClean="0">
                <a:solidFill>
                  <a:schemeClr val="accent1"/>
                </a:solidFill>
              </a:rPr>
              <a:t>Medical diagnosis: </a:t>
            </a:r>
            <a:r>
              <a:rPr lang="en-US" noProof="0" dirty="0" smtClean="0"/>
              <a:t>From symptoms to illnesses</a:t>
            </a:r>
          </a:p>
          <a:p>
            <a:pPr marL="0" indent="0">
              <a:lnSpc>
                <a:spcPct val="90000"/>
              </a:lnSpc>
              <a:buNone/>
            </a:pPr>
            <a:endParaRPr lang="en-US" noProof="0" dirty="0" smtClean="0">
              <a:solidFill>
                <a:schemeClr val="accent1"/>
              </a:solidFill>
            </a:endParaRPr>
          </a:p>
          <a:p>
            <a:pPr marL="0" indent="0">
              <a:lnSpc>
                <a:spcPct val="90000"/>
              </a:lnSpc>
              <a:buNone/>
            </a:pPr>
            <a:r>
              <a:rPr lang="en-US" noProof="0" dirty="0" smtClean="0">
                <a:solidFill>
                  <a:schemeClr val="accent1"/>
                </a:solidFill>
              </a:rPr>
              <a:t>Biometrics: </a:t>
            </a:r>
            <a:r>
              <a:rPr lang="en-US" noProof="0" dirty="0" smtClean="0"/>
              <a:t>Recognition/authentication using physical and/or behavioral characteristics: Face, iris, signature, </a:t>
            </a:r>
            <a:r>
              <a:rPr lang="en-US" noProof="0" dirty="0" err="1" smtClean="0"/>
              <a:t>etc</a:t>
            </a:r>
            <a:endParaRPr lang="en-US" noProof="0" dirty="0" smtClean="0"/>
          </a:p>
          <a:p>
            <a:pPr marL="0" indent="0">
              <a:lnSpc>
                <a:spcPct val="90000"/>
              </a:lnSpc>
              <a:buNone/>
            </a:pPr>
            <a:endParaRPr lang="en-US" noProof="0" dirty="0" smtClean="0"/>
          </a:p>
          <a:p>
            <a:pPr marL="0" indent="0">
              <a:lnSpc>
                <a:spcPct val="90000"/>
              </a:lnSpc>
              <a:buNone/>
            </a:pPr>
            <a:r>
              <a:rPr lang="en-US" noProof="0" dirty="0" smtClean="0"/>
              <a:t>...</a:t>
            </a:r>
            <a:endParaRPr lang="en-US" noProof="0" dirty="0"/>
          </a:p>
        </p:txBody>
      </p:sp>
    </p:spTree>
    <p:extLst>
      <p:ext uri="{BB962C8B-B14F-4D97-AF65-F5344CB8AC3E}">
        <p14:creationId xmlns:p14="http://schemas.microsoft.com/office/powerpoint/2010/main" val="318692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0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06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Supervised learning: regression</a:t>
            </a:r>
            <a:endParaRPr lang="en-US" noProof="0" dirty="0"/>
          </a:p>
        </p:txBody>
      </p:sp>
      <p:pic>
        <p:nvPicPr>
          <p:cNvPr id="5" name="Picture 4"/>
          <p:cNvPicPr>
            <a:picLocks noChangeAspect="1"/>
          </p:cNvPicPr>
          <p:nvPr/>
        </p:nvPicPr>
        <p:blipFill>
          <a:blip r:embed="rId2"/>
          <a:stretch>
            <a:fillRect/>
          </a:stretch>
        </p:blipFill>
        <p:spPr>
          <a:xfrm>
            <a:off x="814814" y="1904989"/>
            <a:ext cx="1146630" cy="1124147"/>
          </a:xfrm>
          <a:prstGeom prst="rect">
            <a:avLst/>
          </a:prstGeom>
        </p:spPr>
      </p:pic>
      <p:pic>
        <p:nvPicPr>
          <p:cNvPr id="6" name="Picture 5"/>
          <p:cNvPicPr>
            <a:picLocks noChangeAspect="1"/>
          </p:cNvPicPr>
          <p:nvPr/>
        </p:nvPicPr>
        <p:blipFill>
          <a:blip r:embed="rId3"/>
          <a:stretch>
            <a:fillRect/>
          </a:stretch>
        </p:blipFill>
        <p:spPr>
          <a:xfrm>
            <a:off x="907045" y="3150247"/>
            <a:ext cx="887704" cy="894429"/>
          </a:xfrm>
          <a:prstGeom prst="rect">
            <a:avLst/>
          </a:prstGeom>
        </p:spPr>
      </p:pic>
      <p:pic>
        <p:nvPicPr>
          <p:cNvPr id="7" name="Picture 6"/>
          <p:cNvPicPr>
            <a:picLocks noChangeAspect="1"/>
          </p:cNvPicPr>
          <p:nvPr/>
        </p:nvPicPr>
        <p:blipFill>
          <a:blip r:embed="rId4"/>
          <a:stretch>
            <a:fillRect/>
          </a:stretch>
        </p:blipFill>
        <p:spPr>
          <a:xfrm>
            <a:off x="814814" y="4140598"/>
            <a:ext cx="1103502" cy="649119"/>
          </a:xfrm>
          <a:prstGeom prst="rect">
            <a:avLst/>
          </a:prstGeom>
        </p:spPr>
      </p:pic>
      <p:pic>
        <p:nvPicPr>
          <p:cNvPr id="8" name="Picture 7"/>
          <p:cNvPicPr>
            <a:picLocks noChangeAspect="1"/>
          </p:cNvPicPr>
          <p:nvPr/>
        </p:nvPicPr>
        <p:blipFill>
          <a:blip r:embed="rId5"/>
          <a:stretch>
            <a:fillRect/>
          </a:stretch>
        </p:blipFill>
        <p:spPr>
          <a:xfrm>
            <a:off x="698308" y="4964749"/>
            <a:ext cx="1220008" cy="696376"/>
          </a:xfrm>
          <a:prstGeom prst="rect">
            <a:avLst/>
          </a:prstGeom>
        </p:spPr>
      </p:pic>
      <p:sp>
        <p:nvSpPr>
          <p:cNvPr id="9" name="TextBox 8"/>
          <p:cNvSpPr txBox="1"/>
          <p:nvPr/>
        </p:nvSpPr>
        <p:spPr>
          <a:xfrm>
            <a:off x="2233478" y="5832643"/>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3" name="TextBox 2"/>
          <p:cNvSpPr txBox="1"/>
          <p:nvPr/>
        </p:nvSpPr>
        <p:spPr>
          <a:xfrm>
            <a:off x="2341633" y="1674156"/>
            <a:ext cx="813143" cy="461665"/>
          </a:xfrm>
          <a:prstGeom prst="rect">
            <a:avLst/>
          </a:prstGeom>
          <a:noFill/>
        </p:spPr>
        <p:txBody>
          <a:bodyPr wrap="none" rtlCol="0">
            <a:spAutoFit/>
          </a:bodyPr>
          <a:lstStyle/>
          <a:p>
            <a:r>
              <a:rPr lang="en-US" sz="2400" dirty="0" smtClean="0"/>
              <a:t>label</a:t>
            </a:r>
            <a:endParaRPr lang="en-US" sz="2400" dirty="0"/>
          </a:p>
        </p:txBody>
      </p:sp>
      <p:sp>
        <p:nvSpPr>
          <p:cNvPr id="12" name="TextBox 11"/>
          <p:cNvSpPr txBox="1"/>
          <p:nvPr/>
        </p:nvSpPr>
        <p:spPr>
          <a:xfrm>
            <a:off x="2356556" y="2469443"/>
            <a:ext cx="566869" cy="369332"/>
          </a:xfrm>
          <a:prstGeom prst="rect">
            <a:avLst/>
          </a:prstGeom>
          <a:noFill/>
        </p:spPr>
        <p:txBody>
          <a:bodyPr wrap="none" rtlCol="0">
            <a:spAutoFit/>
          </a:bodyPr>
          <a:lstStyle/>
          <a:p>
            <a:r>
              <a:rPr lang="en-US" dirty="0" smtClean="0"/>
              <a:t>-4.5</a:t>
            </a:r>
            <a:endParaRPr lang="en-US" baseline="-25000" dirty="0"/>
          </a:p>
        </p:txBody>
      </p:sp>
      <p:sp>
        <p:nvSpPr>
          <p:cNvPr id="14" name="TextBox 13"/>
          <p:cNvSpPr txBox="1"/>
          <p:nvPr/>
        </p:nvSpPr>
        <p:spPr>
          <a:xfrm>
            <a:off x="2362900" y="3242141"/>
            <a:ext cx="617364" cy="369332"/>
          </a:xfrm>
          <a:prstGeom prst="rect">
            <a:avLst/>
          </a:prstGeom>
          <a:noFill/>
        </p:spPr>
        <p:txBody>
          <a:bodyPr wrap="none" rtlCol="0">
            <a:spAutoFit/>
          </a:bodyPr>
          <a:lstStyle/>
          <a:p>
            <a:r>
              <a:rPr lang="en-US" dirty="0" smtClean="0"/>
              <a:t>10.1</a:t>
            </a:r>
            <a:endParaRPr lang="en-US" baseline="-25000" dirty="0"/>
          </a:p>
        </p:txBody>
      </p:sp>
      <p:sp>
        <p:nvSpPr>
          <p:cNvPr id="15" name="TextBox 14"/>
          <p:cNvSpPr txBox="1"/>
          <p:nvPr/>
        </p:nvSpPr>
        <p:spPr>
          <a:xfrm>
            <a:off x="2362900" y="4206133"/>
            <a:ext cx="490000" cy="369332"/>
          </a:xfrm>
          <a:prstGeom prst="rect">
            <a:avLst/>
          </a:prstGeom>
          <a:noFill/>
        </p:spPr>
        <p:txBody>
          <a:bodyPr wrap="none" rtlCol="0">
            <a:spAutoFit/>
          </a:bodyPr>
          <a:lstStyle/>
          <a:p>
            <a:r>
              <a:rPr lang="en-US" dirty="0" smtClean="0"/>
              <a:t>3.2</a:t>
            </a:r>
            <a:endParaRPr lang="en-US" baseline="-25000" dirty="0"/>
          </a:p>
        </p:txBody>
      </p:sp>
      <p:sp>
        <p:nvSpPr>
          <p:cNvPr id="16" name="TextBox 15"/>
          <p:cNvSpPr txBox="1"/>
          <p:nvPr/>
        </p:nvSpPr>
        <p:spPr>
          <a:xfrm>
            <a:off x="2362900" y="5019388"/>
            <a:ext cx="502824" cy="369332"/>
          </a:xfrm>
          <a:prstGeom prst="rect">
            <a:avLst/>
          </a:prstGeom>
          <a:noFill/>
        </p:spPr>
        <p:txBody>
          <a:bodyPr wrap="none" rtlCol="0">
            <a:spAutoFit/>
          </a:bodyPr>
          <a:lstStyle/>
          <a:p>
            <a:r>
              <a:rPr lang="en-US" dirty="0" smtClean="0"/>
              <a:t>4.3</a:t>
            </a:r>
            <a:endParaRPr lang="en-US" baseline="-25000" dirty="0"/>
          </a:p>
        </p:txBody>
      </p:sp>
      <p:sp>
        <p:nvSpPr>
          <p:cNvPr id="18" name="TextBox 17"/>
          <p:cNvSpPr txBox="1"/>
          <p:nvPr/>
        </p:nvSpPr>
        <p:spPr>
          <a:xfrm>
            <a:off x="4035780" y="3080623"/>
            <a:ext cx="4941936" cy="523220"/>
          </a:xfrm>
          <a:prstGeom prst="rect">
            <a:avLst/>
          </a:prstGeom>
          <a:noFill/>
        </p:spPr>
        <p:txBody>
          <a:bodyPr wrap="square" rtlCol="0">
            <a:spAutoFit/>
          </a:bodyPr>
          <a:lstStyle/>
          <a:p>
            <a:r>
              <a:rPr lang="en-US" sz="2800" dirty="0" smtClean="0">
                <a:solidFill>
                  <a:srgbClr val="008000"/>
                </a:solidFill>
              </a:rPr>
              <a:t>Regression: label is real-valued</a:t>
            </a:r>
            <a:endParaRPr lang="en-US" sz="2800" dirty="0">
              <a:solidFill>
                <a:srgbClr val="008000"/>
              </a:solidFill>
            </a:endParaRPr>
          </a:p>
        </p:txBody>
      </p:sp>
    </p:spTree>
    <p:extLst>
      <p:ext uri="{BB962C8B-B14F-4D97-AF65-F5344CB8AC3E}">
        <p14:creationId xmlns:p14="http://schemas.microsoft.com/office/powerpoint/2010/main" val="107601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a:xfrm>
            <a:off x="457200" y="0"/>
            <a:ext cx="8229600" cy="1371600"/>
          </a:xfrm>
        </p:spPr>
        <p:txBody>
          <a:bodyPr/>
          <a:lstStyle/>
          <a:p>
            <a:r>
              <a:rPr lang="en-US" noProof="0" dirty="0" smtClean="0"/>
              <a:t>Regression Example</a:t>
            </a:r>
            <a:endParaRPr lang="en-US" noProof="0" dirty="0"/>
          </a:p>
        </p:txBody>
      </p:sp>
      <p:sp>
        <p:nvSpPr>
          <p:cNvPr id="90117" name="Rectangle 5"/>
          <p:cNvSpPr>
            <a:spLocks noGrp="1" noChangeArrowheads="1"/>
          </p:cNvSpPr>
          <p:nvPr>
            <p:ph type="body" sz="half" idx="1"/>
          </p:nvPr>
        </p:nvSpPr>
        <p:spPr/>
        <p:txBody>
          <a:bodyPr/>
          <a:lstStyle/>
          <a:p>
            <a:pPr marL="0" indent="0">
              <a:buNone/>
            </a:pPr>
            <a:r>
              <a:rPr lang="en-US" noProof="0" dirty="0" smtClean="0"/>
              <a:t>Price of a used car</a:t>
            </a:r>
          </a:p>
          <a:p>
            <a:pPr marL="0" indent="0">
              <a:buNone/>
            </a:pPr>
            <a:endParaRPr lang="en-US" i="1" noProof="0" dirty="0" smtClean="0"/>
          </a:p>
          <a:p>
            <a:pPr marL="0" indent="0">
              <a:buNone/>
            </a:pPr>
            <a:r>
              <a:rPr lang="en-US" i="1" noProof="0" dirty="0" smtClean="0"/>
              <a:t>x </a:t>
            </a:r>
            <a:r>
              <a:rPr lang="en-US" noProof="0" dirty="0" smtClean="0"/>
              <a:t>: car attributes</a:t>
            </a:r>
            <a:br>
              <a:rPr lang="en-US" noProof="0" dirty="0" smtClean="0"/>
            </a:br>
            <a:r>
              <a:rPr lang="en-US" noProof="0" dirty="0" smtClean="0"/>
              <a:t>     (e.g. mileage)</a:t>
            </a:r>
          </a:p>
          <a:p>
            <a:pPr>
              <a:buFont typeface="Wingdings" pitchFamily="2" charset="2"/>
              <a:buNone/>
            </a:pPr>
            <a:r>
              <a:rPr lang="en-US" i="1" noProof="0" dirty="0" smtClean="0"/>
              <a:t>y </a:t>
            </a:r>
            <a:r>
              <a:rPr lang="en-US" noProof="0" dirty="0" smtClean="0"/>
              <a:t>: price</a:t>
            </a:r>
          </a:p>
          <a:p>
            <a:pPr>
              <a:buFont typeface="Wingdings" pitchFamily="2" charset="2"/>
              <a:buNone/>
            </a:pPr>
            <a:endParaRPr lang="en-US" noProof="0" dirty="0"/>
          </a:p>
        </p:txBody>
      </p:sp>
      <p:pic>
        <p:nvPicPr>
          <p:cNvPr id="90118" name="Picture 6"/>
          <p:cNvPicPr>
            <a:picLocks noGrp="1" noChangeAspect="1" noChangeArrowheads="1"/>
          </p:cNvPicPr>
          <p:nvPr>
            <p:ph sz="half" idx="2"/>
          </p:nvPr>
        </p:nvPicPr>
        <p:blipFill>
          <a:blip r:embed="rId2" cstate="print"/>
          <a:srcRect/>
          <a:stretch>
            <a:fillRect/>
          </a:stretch>
        </p:blipFill>
        <p:spPr>
          <a:xfrm>
            <a:off x="4140200" y="1492250"/>
            <a:ext cx="4546600" cy="4375150"/>
          </a:xfrm>
        </p:spPr>
      </p:pic>
      <p:sp>
        <p:nvSpPr>
          <p:cNvPr id="90121" name="Text Box 9"/>
          <p:cNvSpPr txBox="1">
            <a:spLocks noChangeArrowheads="1"/>
          </p:cNvSpPr>
          <p:nvPr/>
        </p:nvSpPr>
        <p:spPr bwMode="auto">
          <a:xfrm>
            <a:off x="6227763" y="2779713"/>
            <a:ext cx="1444626" cy="461665"/>
          </a:xfrm>
          <a:prstGeom prst="rect">
            <a:avLst/>
          </a:prstGeom>
          <a:noFill/>
          <a:ln w="9525">
            <a:noFill/>
            <a:miter lim="800000"/>
            <a:headEnd/>
            <a:tailEnd/>
          </a:ln>
          <a:effectLst/>
        </p:spPr>
        <p:txBody>
          <a:bodyPr wrap="none">
            <a:spAutoFit/>
          </a:bodyPr>
          <a:lstStyle/>
          <a:p>
            <a:r>
              <a:rPr lang="tr-TR" sz="2400" i="1" dirty="0">
                <a:solidFill>
                  <a:schemeClr val="accent1"/>
                </a:solidFill>
                <a:latin typeface="+mn-lt"/>
              </a:rPr>
              <a:t>y </a:t>
            </a:r>
            <a:r>
              <a:rPr lang="tr-TR" sz="2400" dirty="0">
                <a:solidFill>
                  <a:schemeClr val="accent1"/>
                </a:solidFill>
                <a:latin typeface="+mn-lt"/>
              </a:rPr>
              <a:t>= </a:t>
            </a:r>
            <a:r>
              <a:rPr lang="tr-TR" sz="2400" i="1" dirty="0">
                <a:solidFill>
                  <a:schemeClr val="accent1"/>
                </a:solidFill>
                <a:latin typeface="+mn-lt"/>
              </a:rPr>
              <a:t>wx</a:t>
            </a:r>
            <a:r>
              <a:rPr lang="tr-TR" sz="2400" dirty="0">
                <a:solidFill>
                  <a:schemeClr val="accent1"/>
                </a:solidFill>
                <a:latin typeface="+mn-lt"/>
              </a:rPr>
              <a:t>+</a:t>
            </a:r>
            <a:r>
              <a:rPr lang="tr-TR" sz="2400" i="1" dirty="0">
                <a:solidFill>
                  <a:schemeClr val="accent1"/>
                </a:solidFill>
                <a:latin typeface="+mn-lt"/>
              </a:rPr>
              <a:t>w</a:t>
            </a:r>
            <a:r>
              <a:rPr lang="tr-TR" sz="2400" baseline="-25000" dirty="0">
                <a:solidFill>
                  <a:schemeClr val="accent1"/>
                </a:solidFill>
                <a:latin typeface="+mn-lt"/>
              </a:rPr>
              <a:t>0</a:t>
            </a:r>
            <a:endParaRPr lang="en-GB" sz="2400" baseline="-25000" dirty="0">
              <a:solidFill>
                <a:schemeClr val="accent1"/>
              </a:solidFill>
              <a:latin typeface="+mn-lt"/>
            </a:endParaRPr>
          </a:p>
        </p:txBody>
      </p:sp>
      <p:sp>
        <p:nvSpPr>
          <p:cNvPr id="10" name="Slide Number Placeholder 9"/>
          <p:cNvSpPr>
            <a:spLocks noGrp="1"/>
          </p:cNvSpPr>
          <p:nvPr>
            <p:ph type="sldNum" sz="quarter" idx="11"/>
          </p:nvPr>
        </p:nvSpPr>
        <p:spPr/>
        <p:txBody>
          <a:bodyPr/>
          <a:lstStyle/>
          <a:p>
            <a:fld id="{B25A429E-EC32-4435-B6D9-2C358E91B0C4}" type="slidenum">
              <a:rPr lang="tr-TR" smtClean="0"/>
              <a:pPr/>
              <a:t>22</a:t>
            </a:fld>
            <a:endParaRPr lang="tr-TR"/>
          </a:p>
        </p:txBody>
      </p:sp>
      <p:sp>
        <p:nvSpPr>
          <p:cNvPr id="2" name="TextBox 1"/>
          <p:cNvSpPr txBox="1"/>
          <p:nvPr/>
        </p:nvSpPr>
        <p:spPr>
          <a:xfrm>
            <a:off x="157316" y="5771158"/>
            <a:ext cx="8445910" cy="923330"/>
          </a:xfrm>
          <a:prstGeom prst="rect">
            <a:avLst/>
          </a:prstGeom>
          <a:noFill/>
        </p:spPr>
        <p:txBody>
          <a:bodyPr wrap="square" rtlCol="0">
            <a:spAutoFit/>
          </a:bodyPr>
          <a:lstStyle/>
          <a:p>
            <a:r>
              <a:rPr lang="en-US" dirty="0" smtClean="0"/>
              <a:t>A good reading </a:t>
            </a:r>
            <a:r>
              <a:rPr lang="en-US" dirty="0"/>
              <a:t>about regression &gt; </a:t>
            </a:r>
            <a:r>
              <a:rPr lang="en-US" dirty="0">
                <a:hlinkClick r:id="rId3"/>
              </a:rPr>
              <a:t>https://stats.stackexchange.com/questions/22381/why-not-approach-classification-through-regression</a:t>
            </a:r>
            <a:endParaRPr lang="tr-TR" dirty="0"/>
          </a:p>
        </p:txBody>
      </p:sp>
    </p:spTree>
    <p:extLst>
      <p:ext uri="{BB962C8B-B14F-4D97-AF65-F5344CB8AC3E}">
        <p14:creationId xmlns:p14="http://schemas.microsoft.com/office/powerpoint/2010/main" val="10549606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Regression Applications</a:t>
            </a:r>
            <a:endParaRPr lang="en-US" noProof="0"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noProof="0" dirty="0" smtClean="0"/>
              <a:t>Economics/Finance: predict the value of a stock</a:t>
            </a:r>
          </a:p>
          <a:p>
            <a:pPr marL="0" indent="0">
              <a:buNone/>
            </a:pPr>
            <a:endParaRPr lang="en-US" noProof="0" dirty="0" smtClean="0"/>
          </a:p>
          <a:p>
            <a:pPr marL="0" indent="0">
              <a:buNone/>
            </a:pPr>
            <a:r>
              <a:rPr lang="en-US" noProof="0" dirty="0" smtClean="0"/>
              <a:t>Epidemiology</a:t>
            </a:r>
            <a:endParaRPr lang="en-US" noProof="0" dirty="0"/>
          </a:p>
          <a:p>
            <a:pPr marL="0" indent="0">
              <a:buNone/>
            </a:pPr>
            <a:endParaRPr lang="en-US" noProof="0" dirty="0"/>
          </a:p>
          <a:p>
            <a:pPr marL="0" indent="0">
              <a:buNone/>
            </a:pPr>
            <a:r>
              <a:rPr lang="en-US" noProof="0" dirty="0" smtClean="0"/>
              <a:t>Car/plane navigation: angle of the steering wheel, acceleration, …</a:t>
            </a:r>
          </a:p>
          <a:p>
            <a:pPr marL="0" indent="0">
              <a:buNone/>
            </a:pPr>
            <a:endParaRPr lang="en-US" noProof="0" dirty="0"/>
          </a:p>
          <a:p>
            <a:pPr marL="0" indent="0">
              <a:buNone/>
            </a:pPr>
            <a:r>
              <a:rPr lang="en-US" noProof="0" dirty="0" smtClean="0"/>
              <a:t>Temporal trends: weather over time</a:t>
            </a:r>
          </a:p>
          <a:p>
            <a:pPr marL="0" indent="0">
              <a:buNone/>
            </a:pPr>
            <a:endParaRPr lang="en-US" noProof="0" dirty="0"/>
          </a:p>
          <a:p>
            <a:pPr marL="0" indent="0">
              <a:buNone/>
            </a:pPr>
            <a:r>
              <a:rPr lang="en-US" noProof="0" dirty="0" smtClean="0"/>
              <a:t>…</a:t>
            </a:r>
            <a:endParaRPr lang="en-US" noProof="0" dirty="0"/>
          </a:p>
        </p:txBody>
      </p:sp>
    </p:spTree>
    <p:extLst>
      <p:ext uri="{BB962C8B-B14F-4D97-AF65-F5344CB8AC3E}">
        <p14:creationId xmlns:p14="http://schemas.microsoft.com/office/powerpoint/2010/main" val="50471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Supervised learning: ranking</a:t>
            </a:r>
            <a:endParaRPr lang="en-US" noProof="0" dirty="0"/>
          </a:p>
        </p:txBody>
      </p:sp>
      <p:pic>
        <p:nvPicPr>
          <p:cNvPr id="5" name="Picture 4"/>
          <p:cNvPicPr>
            <a:picLocks noChangeAspect="1"/>
          </p:cNvPicPr>
          <p:nvPr/>
        </p:nvPicPr>
        <p:blipFill>
          <a:blip r:embed="rId2"/>
          <a:stretch>
            <a:fillRect/>
          </a:stretch>
        </p:blipFill>
        <p:spPr>
          <a:xfrm>
            <a:off x="814814" y="2067881"/>
            <a:ext cx="1146630" cy="1124147"/>
          </a:xfrm>
          <a:prstGeom prst="rect">
            <a:avLst/>
          </a:prstGeom>
        </p:spPr>
      </p:pic>
      <p:pic>
        <p:nvPicPr>
          <p:cNvPr id="6" name="Picture 5"/>
          <p:cNvPicPr>
            <a:picLocks noChangeAspect="1"/>
          </p:cNvPicPr>
          <p:nvPr/>
        </p:nvPicPr>
        <p:blipFill>
          <a:blip r:embed="rId3"/>
          <a:stretch>
            <a:fillRect/>
          </a:stretch>
        </p:blipFill>
        <p:spPr>
          <a:xfrm>
            <a:off x="919869" y="3366349"/>
            <a:ext cx="887704" cy="894429"/>
          </a:xfrm>
          <a:prstGeom prst="rect">
            <a:avLst/>
          </a:prstGeom>
        </p:spPr>
      </p:pic>
      <p:pic>
        <p:nvPicPr>
          <p:cNvPr id="7" name="Picture 6"/>
          <p:cNvPicPr>
            <a:picLocks noChangeAspect="1"/>
          </p:cNvPicPr>
          <p:nvPr/>
        </p:nvPicPr>
        <p:blipFill>
          <a:blip r:embed="rId4"/>
          <a:stretch>
            <a:fillRect/>
          </a:stretch>
        </p:blipFill>
        <p:spPr>
          <a:xfrm>
            <a:off x="827638" y="4356700"/>
            <a:ext cx="1103502" cy="649119"/>
          </a:xfrm>
          <a:prstGeom prst="rect">
            <a:avLst/>
          </a:prstGeom>
        </p:spPr>
      </p:pic>
      <p:pic>
        <p:nvPicPr>
          <p:cNvPr id="8" name="Picture 7"/>
          <p:cNvPicPr>
            <a:picLocks noChangeAspect="1"/>
          </p:cNvPicPr>
          <p:nvPr/>
        </p:nvPicPr>
        <p:blipFill>
          <a:blip r:embed="rId5"/>
          <a:stretch>
            <a:fillRect/>
          </a:stretch>
        </p:blipFill>
        <p:spPr>
          <a:xfrm>
            <a:off x="711132" y="5180851"/>
            <a:ext cx="1220008" cy="696376"/>
          </a:xfrm>
          <a:prstGeom prst="rect">
            <a:avLst/>
          </a:prstGeom>
        </p:spPr>
      </p:pic>
      <p:sp>
        <p:nvSpPr>
          <p:cNvPr id="9" name="TextBox 8"/>
          <p:cNvSpPr txBox="1"/>
          <p:nvPr/>
        </p:nvSpPr>
        <p:spPr>
          <a:xfrm>
            <a:off x="2253143" y="5870399"/>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3" name="TextBox 2"/>
          <p:cNvSpPr txBox="1"/>
          <p:nvPr/>
        </p:nvSpPr>
        <p:spPr>
          <a:xfrm>
            <a:off x="2356556" y="1980780"/>
            <a:ext cx="813143" cy="461665"/>
          </a:xfrm>
          <a:prstGeom prst="rect">
            <a:avLst/>
          </a:prstGeom>
          <a:noFill/>
        </p:spPr>
        <p:txBody>
          <a:bodyPr wrap="none" rtlCol="0">
            <a:spAutoFit/>
          </a:bodyPr>
          <a:lstStyle/>
          <a:p>
            <a:r>
              <a:rPr lang="en-US" sz="2400" dirty="0" smtClean="0"/>
              <a:t>label</a:t>
            </a:r>
            <a:endParaRPr lang="en-US" sz="2400" dirty="0"/>
          </a:p>
        </p:txBody>
      </p:sp>
      <p:sp>
        <p:nvSpPr>
          <p:cNvPr id="12" name="TextBox 11"/>
          <p:cNvSpPr txBox="1"/>
          <p:nvPr/>
        </p:nvSpPr>
        <p:spPr>
          <a:xfrm>
            <a:off x="2356556" y="2632335"/>
            <a:ext cx="312030" cy="369332"/>
          </a:xfrm>
          <a:prstGeom prst="rect">
            <a:avLst/>
          </a:prstGeom>
          <a:noFill/>
        </p:spPr>
        <p:txBody>
          <a:bodyPr wrap="none" rtlCol="0">
            <a:spAutoFit/>
          </a:bodyPr>
          <a:lstStyle/>
          <a:p>
            <a:r>
              <a:rPr lang="en-US" dirty="0" smtClean="0"/>
              <a:t>1</a:t>
            </a:r>
            <a:endParaRPr lang="en-US" baseline="-25000" dirty="0"/>
          </a:p>
        </p:txBody>
      </p:sp>
      <p:sp>
        <p:nvSpPr>
          <p:cNvPr id="14" name="TextBox 13"/>
          <p:cNvSpPr txBox="1"/>
          <p:nvPr/>
        </p:nvSpPr>
        <p:spPr>
          <a:xfrm>
            <a:off x="2375724" y="3458243"/>
            <a:ext cx="324854" cy="369332"/>
          </a:xfrm>
          <a:prstGeom prst="rect">
            <a:avLst/>
          </a:prstGeom>
          <a:noFill/>
        </p:spPr>
        <p:txBody>
          <a:bodyPr wrap="none" rtlCol="0">
            <a:spAutoFit/>
          </a:bodyPr>
          <a:lstStyle/>
          <a:p>
            <a:r>
              <a:rPr lang="en-US" dirty="0"/>
              <a:t>4</a:t>
            </a:r>
            <a:endParaRPr lang="en-US" baseline="-25000" dirty="0"/>
          </a:p>
        </p:txBody>
      </p:sp>
      <p:sp>
        <p:nvSpPr>
          <p:cNvPr id="15" name="TextBox 14"/>
          <p:cNvSpPr txBox="1"/>
          <p:nvPr/>
        </p:nvSpPr>
        <p:spPr>
          <a:xfrm>
            <a:off x="2375724" y="4422235"/>
            <a:ext cx="312030" cy="369332"/>
          </a:xfrm>
          <a:prstGeom prst="rect">
            <a:avLst/>
          </a:prstGeom>
          <a:noFill/>
        </p:spPr>
        <p:txBody>
          <a:bodyPr wrap="none" rtlCol="0">
            <a:spAutoFit/>
          </a:bodyPr>
          <a:lstStyle/>
          <a:p>
            <a:r>
              <a:rPr lang="en-US" dirty="0"/>
              <a:t>2</a:t>
            </a:r>
            <a:endParaRPr lang="en-US" baseline="-25000" dirty="0"/>
          </a:p>
        </p:txBody>
      </p:sp>
      <p:sp>
        <p:nvSpPr>
          <p:cNvPr id="16" name="TextBox 15"/>
          <p:cNvSpPr txBox="1"/>
          <p:nvPr/>
        </p:nvSpPr>
        <p:spPr>
          <a:xfrm>
            <a:off x="2375724" y="5235490"/>
            <a:ext cx="312030" cy="369332"/>
          </a:xfrm>
          <a:prstGeom prst="rect">
            <a:avLst/>
          </a:prstGeom>
          <a:noFill/>
        </p:spPr>
        <p:txBody>
          <a:bodyPr wrap="none" rtlCol="0">
            <a:spAutoFit/>
          </a:bodyPr>
          <a:lstStyle/>
          <a:p>
            <a:r>
              <a:rPr lang="en-US" dirty="0"/>
              <a:t>3</a:t>
            </a:r>
            <a:endParaRPr lang="en-US" baseline="-25000" dirty="0"/>
          </a:p>
        </p:txBody>
      </p:sp>
      <p:sp>
        <p:nvSpPr>
          <p:cNvPr id="18" name="TextBox 17"/>
          <p:cNvSpPr txBox="1"/>
          <p:nvPr/>
        </p:nvSpPr>
        <p:spPr>
          <a:xfrm>
            <a:off x="4035780" y="3080623"/>
            <a:ext cx="4941936" cy="523220"/>
          </a:xfrm>
          <a:prstGeom prst="rect">
            <a:avLst/>
          </a:prstGeom>
          <a:noFill/>
        </p:spPr>
        <p:txBody>
          <a:bodyPr wrap="square" rtlCol="0">
            <a:spAutoFit/>
          </a:bodyPr>
          <a:lstStyle/>
          <a:p>
            <a:r>
              <a:rPr lang="en-US" sz="2800" dirty="0" smtClean="0">
                <a:solidFill>
                  <a:srgbClr val="008000"/>
                </a:solidFill>
              </a:rPr>
              <a:t>Ranking: label is a ranking</a:t>
            </a:r>
            <a:endParaRPr lang="en-US" sz="2800" dirty="0">
              <a:solidFill>
                <a:srgbClr val="008000"/>
              </a:solidFill>
            </a:endParaRPr>
          </a:p>
        </p:txBody>
      </p:sp>
    </p:spTree>
    <p:extLst>
      <p:ext uri="{BB962C8B-B14F-4D97-AF65-F5344CB8AC3E}">
        <p14:creationId xmlns:p14="http://schemas.microsoft.com/office/powerpoint/2010/main" val="2711695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Ranking example</a:t>
            </a:r>
            <a:endParaRPr lang="en-US" noProof="0" dirty="0"/>
          </a:p>
        </p:txBody>
      </p:sp>
      <p:sp>
        <p:nvSpPr>
          <p:cNvPr id="3" name="Content Placeholder 2"/>
          <p:cNvSpPr>
            <a:spLocks noGrp="1"/>
          </p:cNvSpPr>
          <p:nvPr>
            <p:ph sz="quarter" idx="1"/>
          </p:nvPr>
        </p:nvSpPr>
        <p:spPr>
          <a:xfrm>
            <a:off x="225777" y="2489199"/>
            <a:ext cx="3211463" cy="2788356"/>
          </a:xfrm>
        </p:spPr>
        <p:txBody>
          <a:bodyPr>
            <a:normAutofit lnSpcReduction="10000"/>
          </a:bodyPr>
          <a:lstStyle/>
          <a:p>
            <a:pPr marL="0" indent="0">
              <a:buNone/>
            </a:pPr>
            <a:r>
              <a:rPr lang="en-US" noProof="0" dirty="0" smtClean="0"/>
              <a:t>Given a query and</a:t>
            </a:r>
          </a:p>
          <a:p>
            <a:pPr marL="0" indent="0">
              <a:buNone/>
            </a:pPr>
            <a:r>
              <a:rPr lang="en-US" noProof="0" dirty="0" smtClean="0"/>
              <a:t>a set of web pages, </a:t>
            </a:r>
          </a:p>
          <a:p>
            <a:pPr marL="0" indent="0">
              <a:buNone/>
            </a:pPr>
            <a:r>
              <a:rPr lang="en-US" noProof="0" dirty="0" smtClean="0"/>
              <a:t>rank them according</a:t>
            </a:r>
          </a:p>
          <a:p>
            <a:pPr marL="0" indent="0">
              <a:buNone/>
            </a:pPr>
            <a:r>
              <a:rPr lang="en-US" noProof="0" dirty="0" smtClean="0"/>
              <a:t>to relevance</a:t>
            </a:r>
            <a:endParaRPr lang="en-US" noProof="0" dirty="0"/>
          </a:p>
        </p:txBody>
      </p:sp>
      <p:pic>
        <p:nvPicPr>
          <p:cNvPr id="4" name="Picture 3"/>
          <p:cNvPicPr>
            <a:picLocks noChangeAspect="1"/>
          </p:cNvPicPr>
          <p:nvPr/>
        </p:nvPicPr>
        <p:blipFill>
          <a:blip r:embed="rId2"/>
          <a:stretch>
            <a:fillRect/>
          </a:stretch>
        </p:blipFill>
        <p:spPr>
          <a:xfrm>
            <a:off x="3566385" y="2074333"/>
            <a:ext cx="5199663" cy="4148667"/>
          </a:xfrm>
          <a:prstGeom prst="rect">
            <a:avLst/>
          </a:prstGeom>
        </p:spPr>
      </p:pic>
    </p:spTree>
    <p:extLst>
      <p:ext uri="{BB962C8B-B14F-4D97-AF65-F5344CB8AC3E}">
        <p14:creationId xmlns:p14="http://schemas.microsoft.com/office/powerpoint/2010/main" val="28192183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Ranking Applications</a:t>
            </a:r>
            <a:endParaRPr lang="en-US" noProof="0" dirty="0"/>
          </a:p>
        </p:txBody>
      </p:sp>
      <p:sp>
        <p:nvSpPr>
          <p:cNvPr id="3" name="Content Placeholder 2"/>
          <p:cNvSpPr>
            <a:spLocks noGrp="1"/>
          </p:cNvSpPr>
          <p:nvPr>
            <p:ph sz="quarter" idx="1"/>
          </p:nvPr>
        </p:nvSpPr>
        <p:spPr>
          <a:xfrm>
            <a:off x="612648" y="1600200"/>
            <a:ext cx="8153400" cy="4820356"/>
          </a:xfrm>
        </p:spPr>
        <p:txBody>
          <a:bodyPr>
            <a:normAutofit fontScale="92500" lnSpcReduction="10000"/>
          </a:bodyPr>
          <a:lstStyle/>
          <a:p>
            <a:pPr marL="0" indent="0">
              <a:buNone/>
            </a:pPr>
            <a:r>
              <a:rPr lang="en-US" noProof="0" dirty="0" smtClean="0"/>
              <a:t>User preference, e.g. </a:t>
            </a:r>
            <a:r>
              <a:rPr lang="en-US" noProof="0" dirty="0"/>
              <a:t>Netflix “My List</a:t>
            </a:r>
            <a:r>
              <a:rPr lang="en-US" noProof="0" dirty="0" smtClean="0"/>
              <a:t>” -- </a:t>
            </a:r>
            <a:r>
              <a:rPr lang="en-US" noProof="0" dirty="0"/>
              <a:t>movie queue ranking</a:t>
            </a:r>
          </a:p>
          <a:p>
            <a:pPr marL="0" indent="0">
              <a:buNone/>
            </a:pPr>
            <a:endParaRPr lang="en-US" noProof="0" dirty="0"/>
          </a:p>
          <a:p>
            <a:pPr marL="0" indent="0">
              <a:buNone/>
            </a:pPr>
            <a:r>
              <a:rPr lang="en-US" noProof="0" dirty="0" smtClean="0"/>
              <a:t>iTunes</a:t>
            </a:r>
          </a:p>
          <a:p>
            <a:pPr marL="0" indent="0">
              <a:buNone/>
            </a:pPr>
            <a:endParaRPr lang="en-US" noProof="0" dirty="0" smtClean="0"/>
          </a:p>
          <a:p>
            <a:pPr marL="0" indent="0">
              <a:buNone/>
            </a:pPr>
            <a:r>
              <a:rPr lang="en-US" noProof="0" dirty="0" smtClean="0"/>
              <a:t>flight search (search in general)</a:t>
            </a:r>
          </a:p>
          <a:p>
            <a:pPr marL="0" indent="0">
              <a:buNone/>
            </a:pPr>
            <a:endParaRPr lang="en-US" noProof="0" dirty="0" smtClean="0"/>
          </a:p>
          <a:p>
            <a:pPr marL="0" indent="0">
              <a:buNone/>
            </a:pPr>
            <a:r>
              <a:rPr lang="en-US" noProof="0" dirty="0" smtClean="0"/>
              <a:t>re-ranking N-best output lists</a:t>
            </a:r>
            <a:endParaRPr lang="en-US" noProof="0" dirty="0"/>
          </a:p>
          <a:p>
            <a:pPr marL="0" indent="0">
              <a:buNone/>
            </a:pPr>
            <a:endParaRPr lang="en-US" noProof="0" dirty="0" smtClean="0"/>
          </a:p>
          <a:p>
            <a:pPr marL="0" indent="0">
              <a:buNone/>
            </a:pPr>
            <a:r>
              <a:rPr lang="en-US" noProof="0" dirty="0" smtClean="0"/>
              <a:t>…</a:t>
            </a:r>
            <a:endParaRPr lang="en-US" noProof="0" dirty="0"/>
          </a:p>
        </p:txBody>
      </p:sp>
    </p:spTree>
    <p:extLst>
      <p:ext uri="{BB962C8B-B14F-4D97-AF65-F5344CB8AC3E}">
        <p14:creationId xmlns:p14="http://schemas.microsoft.com/office/powerpoint/2010/main" val="369169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Unsupervised learning</a:t>
            </a:r>
            <a:endParaRPr lang="en-US" noProof="0" dirty="0"/>
          </a:p>
        </p:txBody>
      </p:sp>
      <p:pic>
        <p:nvPicPr>
          <p:cNvPr id="4" name="Picture 3"/>
          <p:cNvPicPr>
            <a:picLocks noChangeAspect="1"/>
          </p:cNvPicPr>
          <p:nvPr/>
        </p:nvPicPr>
        <p:blipFill>
          <a:blip r:embed="rId2"/>
          <a:stretch>
            <a:fillRect/>
          </a:stretch>
        </p:blipFill>
        <p:spPr>
          <a:xfrm>
            <a:off x="5495798" y="3431117"/>
            <a:ext cx="1993900" cy="1917700"/>
          </a:xfrm>
          <a:prstGeom prst="rect">
            <a:avLst/>
          </a:prstGeom>
        </p:spPr>
      </p:pic>
      <p:pic>
        <p:nvPicPr>
          <p:cNvPr id="5" name="Picture 4"/>
          <p:cNvPicPr>
            <a:picLocks noChangeAspect="1"/>
          </p:cNvPicPr>
          <p:nvPr/>
        </p:nvPicPr>
        <p:blipFill>
          <a:blip r:embed="rId3"/>
          <a:stretch>
            <a:fillRect/>
          </a:stretch>
        </p:blipFill>
        <p:spPr>
          <a:xfrm>
            <a:off x="1425448" y="1526117"/>
            <a:ext cx="1943100" cy="1905000"/>
          </a:xfrm>
          <a:prstGeom prst="rect">
            <a:avLst/>
          </a:prstGeom>
        </p:spPr>
      </p:pic>
      <p:pic>
        <p:nvPicPr>
          <p:cNvPr id="6" name="Picture 5"/>
          <p:cNvPicPr>
            <a:picLocks noChangeAspect="1"/>
          </p:cNvPicPr>
          <p:nvPr/>
        </p:nvPicPr>
        <p:blipFill>
          <a:blip r:embed="rId4"/>
          <a:stretch>
            <a:fillRect/>
          </a:stretch>
        </p:blipFill>
        <p:spPr>
          <a:xfrm>
            <a:off x="4010200" y="1526117"/>
            <a:ext cx="1676400" cy="1689100"/>
          </a:xfrm>
          <a:prstGeom prst="rect">
            <a:avLst/>
          </a:prstGeom>
        </p:spPr>
      </p:pic>
      <p:pic>
        <p:nvPicPr>
          <p:cNvPr id="7" name="Picture 6"/>
          <p:cNvPicPr>
            <a:picLocks noChangeAspect="1"/>
          </p:cNvPicPr>
          <p:nvPr/>
        </p:nvPicPr>
        <p:blipFill>
          <a:blip r:embed="rId5"/>
          <a:stretch>
            <a:fillRect/>
          </a:stretch>
        </p:blipFill>
        <p:spPr>
          <a:xfrm>
            <a:off x="6175248" y="1691217"/>
            <a:ext cx="2590800" cy="1524000"/>
          </a:xfrm>
          <a:prstGeom prst="rect">
            <a:avLst/>
          </a:prstGeom>
        </p:spPr>
      </p:pic>
      <p:pic>
        <p:nvPicPr>
          <p:cNvPr id="8" name="Picture 7"/>
          <p:cNvPicPr>
            <a:picLocks noChangeAspect="1"/>
          </p:cNvPicPr>
          <p:nvPr/>
        </p:nvPicPr>
        <p:blipFill>
          <a:blip r:embed="rId6"/>
          <a:stretch>
            <a:fillRect/>
          </a:stretch>
        </p:blipFill>
        <p:spPr>
          <a:xfrm>
            <a:off x="1679448" y="3575050"/>
            <a:ext cx="2870200" cy="1638300"/>
          </a:xfrm>
          <a:prstGeom prst="rect">
            <a:avLst/>
          </a:prstGeom>
        </p:spPr>
      </p:pic>
      <p:sp>
        <p:nvSpPr>
          <p:cNvPr id="9" name="Rectangle 8"/>
          <p:cNvSpPr/>
          <p:nvPr/>
        </p:nvSpPr>
        <p:spPr>
          <a:xfrm>
            <a:off x="1425448" y="6016260"/>
            <a:ext cx="7308411" cy="400110"/>
          </a:xfrm>
          <a:prstGeom prst="rect">
            <a:avLst/>
          </a:prstGeom>
        </p:spPr>
        <p:txBody>
          <a:bodyPr wrap="none">
            <a:spAutoFit/>
          </a:bodyPr>
          <a:lstStyle/>
          <a:p>
            <a:r>
              <a:rPr lang="en-US" sz="2000" dirty="0" smtClean="0">
                <a:solidFill>
                  <a:srgbClr val="0000FF"/>
                </a:solidFill>
              </a:rPr>
              <a:t>Unsupervised learning: given data, i.e. examples, but no labels</a:t>
            </a:r>
            <a:endParaRPr lang="en-US" sz="2000" dirty="0">
              <a:solidFill>
                <a:srgbClr val="0000FF"/>
              </a:solidFill>
            </a:endParaRPr>
          </a:p>
        </p:txBody>
      </p:sp>
    </p:spTree>
    <p:extLst>
      <p:ext uri="{BB962C8B-B14F-4D97-AF65-F5344CB8AC3E}">
        <p14:creationId xmlns:p14="http://schemas.microsoft.com/office/powerpoint/2010/main" val="40725180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Unsupervised learning applications</a:t>
            </a:r>
            <a:endParaRPr lang="en-US" noProof="0" dirty="0"/>
          </a:p>
        </p:txBody>
      </p:sp>
      <p:sp>
        <p:nvSpPr>
          <p:cNvPr id="3" name="Content Placeholder 2"/>
          <p:cNvSpPr>
            <a:spLocks noGrp="1"/>
          </p:cNvSpPr>
          <p:nvPr>
            <p:ph sz="quarter" idx="1"/>
          </p:nvPr>
        </p:nvSpPr>
        <p:spPr/>
        <p:txBody>
          <a:bodyPr>
            <a:normAutofit lnSpcReduction="10000"/>
          </a:bodyPr>
          <a:lstStyle/>
          <a:p>
            <a:pPr marL="0" lvl="1" indent="0">
              <a:spcBef>
                <a:spcPts val="700"/>
              </a:spcBef>
              <a:buClr>
                <a:schemeClr val="accent2"/>
              </a:buClr>
              <a:buSzPct val="60000"/>
              <a:buNone/>
            </a:pPr>
            <a:r>
              <a:rPr lang="en-US" noProof="0" dirty="0"/>
              <a:t>learn clusters/groups without any label</a:t>
            </a:r>
          </a:p>
          <a:p>
            <a:pPr marL="0" indent="0">
              <a:buNone/>
            </a:pPr>
            <a:endParaRPr lang="en-US" noProof="0" dirty="0" smtClean="0"/>
          </a:p>
          <a:p>
            <a:pPr marL="0" indent="0">
              <a:buNone/>
            </a:pPr>
            <a:r>
              <a:rPr lang="en-US" noProof="0" dirty="0" smtClean="0"/>
              <a:t>customer segmentation (i.e. grouping)</a:t>
            </a:r>
          </a:p>
          <a:p>
            <a:pPr marL="0" indent="0">
              <a:buNone/>
            </a:pPr>
            <a:endParaRPr lang="en-US" noProof="0" dirty="0"/>
          </a:p>
          <a:p>
            <a:pPr marL="0" indent="0">
              <a:buNone/>
            </a:pPr>
            <a:r>
              <a:rPr lang="en-US" noProof="0" dirty="0" smtClean="0"/>
              <a:t>image compression</a:t>
            </a:r>
          </a:p>
          <a:p>
            <a:pPr marL="0" indent="0">
              <a:buNone/>
            </a:pPr>
            <a:endParaRPr lang="en-US" noProof="0" dirty="0"/>
          </a:p>
          <a:p>
            <a:pPr marL="0" indent="0">
              <a:buNone/>
            </a:pPr>
            <a:r>
              <a:rPr lang="en-US" noProof="0" dirty="0" smtClean="0"/>
              <a:t>bioinformatics: learn motifs</a:t>
            </a:r>
          </a:p>
          <a:p>
            <a:pPr marL="0" indent="0">
              <a:buNone/>
            </a:pPr>
            <a:endParaRPr lang="en-US" noProof="0" dirty="0"/>
          </a:p>
          <a:p>
            <a:pPr marL="0" indent="0">
              <a:buNone/>
            </a:pPr>
            <a:r>
              <a:rPr lang="en-US" noProof="0" dirty="0" smtClean="0"/>
              <a:t>…</a:t>
            </a:r>
            <a:endParaRPr lang="en-US" noProof="0" dirty="0"/>
          </a:p>
        </p:txBody>
      </p:sp>
    </p:spTree>
    <p:extLst>
      <p:ext uri="{BB962C8B-B14F-4D97-AF65-F5344CB8AC3E}">
        <p14:creationId xmlns:p14="http://schemas.microsoft.com/office/powerpoint/2010/main" val="164351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Reinforcement learning</a:t>
            </a:r>
            <a:endParaRPr lang="en-US" noProof="0" dirty="0"/>
          </a:p>
        </p:txBody>
      </p:sp>
      <p:sp>
        <p:nvSpPr>
          <p:cNvPr id="4" name="TextBox 3"/>
          <p:cNvSpPr txBox="1"/>
          <p:nvPr/>
        </p:nvSpPr>
        <p:spPr>
          <a:xfrm>
            <a:off x="612648" y="1989667"/>
            <a:ext cx="4286976" cy="400110"/>
          </a:xfrm>
          <a:prstGeom prst="rect">
            <a:avLst/>
          </a:prstGeom>
          <a:noFill/>
        </p:spPr>
        <p:txBody>
          <a:bodyPr wrap="none" rtlCol="0">
            <a:spAutoFit/>
          </a:bodyPr>
          <a:lstStyle/>
          <a:p>
            <a:r>
              <a:rPr lang="en-US" sz="2000" dirty="0" smtClean="0"/>
              <a:t>left, right, straight, left, left, left, straight</a:t>
            </a:r>
            <a:endParaRPr lang="en-US" sz="2000" dirty="0"/>
          </a:p>
        </p:txBody>
      </p:sp>
      <p:sp>
        <p:nvSpPr>
          <p:cNvPr id="5" name="TextBox 4"/>
          <p:cNvSpPr txBox="1"/>
          <p:nvPr/>
        </p:nvSpPr>
        <p:spPr>
          <a:xfrm>
            <a:off x="612648" y="2511133"/>
            <a:ext cx="5126048" cy="400110"/>
          </a:xfrm>
          <a:prstGeom prst="rect">
            <a:avLst/>
          </a:prstGeom>
          <a:noFill/>
        </p:spPr>
        <p:txBody>
          <a:bodyPr wrap="none" rtlCol="0">
            <a:spAutoFit/>
          </a:bodyPr>
          <a:lstStyle/>
          <a:p>
            <a:r>
              <a:rPr lang="en-US" sz="2000" dirty="0" smtClean="0"/>
              <a:t>left, straight, straight, left, right, straight, straight</a:t>
            </a:r>
            <a:endParaRPr lang="en-US" sz="2000" dirty="0"/>
          </a:p>
        </p:txBody>
      </p:sp>
      <p:sp>
        <p:nvSpPr>
          <p:cNvPr id="6" name="TextBox 5"/>
          <p:cNvSpPr txBox="1"/>
          <p:nvPr/>
        </p:nvSpPr>
        <p:spPr>
          <a:xfrm>
            <a:off x="6829777" y="2032000"/>
            <a:ext cx="858002" cy="369332"/>
          </a:xfrm>
          <a:prstGeom prst="rect">
            <a:avLst/>
          </a:prstGeom>
          <a:noFill/>
        </p:spPr>
        <p:txBody>
          <a:bodyPr wrap="none" rtlCol="0">
            <a:spAutoFit/>
          </a:bodyPr>
          <a:lstStyle/>
          <a:p>
            <a:r>
              <a:rPr lang="en-US" b="1" dirty="0" smtClean="0">
                <a:solidFill>
                  <a:srgbClr val="008000"/>
                </a:solidFill>
              </a:rPr>
              <a:t>GOOD</a:t>
            </a:r>
            <a:endParaRPr lang="en-US" b="1" dirty="0">
              <a:solidFill>
                <a:srgbClr val="008000"/>
              </a:solidFill>
            </a:endParaRPr>
          </a:p>
        </p:txBody>
      </p:sp>
      <p:sp>
        <p:nvSpPr>
          <p:cNvPr id="7" name="TextBox 6"/>
          <p:cNvSpPr txBox="1"/>
          <p:nvPr/>
        </p:nvSpPr>
        <p:spPr>
          <a:xfrm>
            <a:off x="6914443" y="2508577"/>
            <a:ext cx="607671" cy="369332"/>
          </a:xfrm>
          <a:prstGeom prst="rect">
            <a:avLst/>
          </a:prstGeom>
          <a:noFill/>
        </p:spPr>
        <p:txBody>
          <a:bodyPr wrap="none" rtlCol="0">
            <a:spAutoFit/>
          </a:bodyPr>
          <a:lstStyle/>
          <a:p>
            <a:r>
              <a:rPr lang="en-US" b="1" dirty="0" smtClean="0">
                <a:solidFill>
                  <a:srgbClr val="FF0000"/>
                </a:solidFill>
              </a:rPr>
              <a:t>BAD</a:t>
            </a:r>
            <a:endParaRPr lang="en-US" b="1" dirty="0">
              <a:solidFill>
                <a:srgbClr val="FF0000"/>
              </a:solidFill>
            </a:endParaRPr>
          </a:p>
        </p:txBody>
      </p:sp>
      <p:sp>
        <p:nvSpPr>
          <p:cNvPr id="8" name="TextBox 7"/>
          <p:cNvSpPr txBox="1"/>
          <p:nvPr/>
        </p:nvSpPr>
        <p:spPr>
          <a:xfrm>
            <a:off x="612648" y="3291246"/>
            <a:ext cx="4286976" cy="400110"/>
          </a:xfrm>
          <a:prstGeom prst="rect">
            <a:avLst/>
          </a:prstGeom>
          <a:noFill/>
        </p:spPr>
        <p:txBody>
          <a:bodyPr wrap="none" rtlCol="0">
            <a:spAutoFit/>
          </a:bodyPr>
          <a:lstStyle/>
          <a:p>
            <a:r>
              <a:rPr lang="en-US" sz="2000" dirty="0" smtClean="0"/>
              <a:t>left, right, straight, left, left, left, straight</a:t>
            </a:r>
            <a:endParaRPr lang="en-US" sz="2000" dirty="0"/>
          </a:p>
        </p:txBody>
      </p:sp>
      <p:sp>
        <p:nvSpPr>
          <p:cNvPr id="9" name="TextBox 8"/>
          <p:cNvSpPr txBox="1"/>
          <p:nvPr/>
        </p:nvSpPr>
        <p:spPr>
          <a:xfrm>
            <a:off x="612648" y="3812712"/>
            <a:ext cx="5126048" cy="400110"/>
          </a:xfrm>
          <a:prstGeom prst="rect">
            <a:avLst/>
          </a:prstGeom>
          <a:noFill/>
        </p:spPr>
        <p:txBody>
          <a:bodyPr wrap="none" rtlCol="0">
            <a:spAutoFit/>
          </a:bodyPr>
          <a:lstStyle/>
          <a:p>
            <a:r>
              <a:rPr lang="en-US" sz="2000" dirty="0" smtClean="0"/>
              <a:t>left, straight, straight, left, right, straight, straight</a:t>
            </a:r>
            <a:endParaRPr lang="en-US" sz="2000" dirty="0"/>
          </a:p>
        </p:txBody>
      </p:sp>
      <p:sp>
        <p:nvSpPr>
          <p:cNvPr id="10" name="TextBox 9"/>
          <p:cNvSpPr txBox="1"/>
          <p:nvPr/>
        </p:nvSpPr>
        <p:spPr>
          <a:xfrm>
            <a:off x="6829777" y="3333579"/>
            <a:ext cx="612179" cy="369332"/>
          </a:xfrm>
          <a:prstGeom prst="rect">
            <a:avLst/>
          </a:prstGeom>
          <a:noFill/>
        </p:spPr>
        <p:txBody>
          <a:bodyPr wrap="none" rtlCol="0">
            <a:spAutoFit/>
          </a:bodyPr>
          <a:lstStyle/>
          <a:p>
            <a:r>
              <a:rPr lang="en-US" b="1" dirty="0" smtClean="0">
                <a:solidFill>
                  <a:srgbClr val="008000"/>
                </a:solidFill>
              </a:rPr>
              <a:t>18.5</a:t>
            </a:r>
            <a:endParaRPr lang="en-US" b="1" dirty="0">
              <a:solidFill>
                <a:srgbClr val="008000"/>
              </a:solidFill>
            </a:endParaRPr>
          </a:p>
        </p:txBody>
      </p:sp>
      <p:sp>
        <p:nvSpPr>
          <p:cNvPr id="11" name="TextBox 10"/>
          <p:cNvSpPr txBox="1"/>
          <p:nvPr/>
        </p:nvSpPr>
        <p:spPr>
          <a:xfrm>
            <a:off x="6914443" y="3810156"/>
            <a:ext cx="379431" cy="369332"/>
          </a:xfrm>
          <a:prstGeom prst="rect">
            <a:avLst/>
          </a:prstGeom>
          <a:noFill/>
        </p:spPr>
        <p:txBody>
          <a:bodyPr wrap="none" rtlCol="0">
            <a:spAutoFit/>
          </a:bodyPr>
          <a:lstStyle/>
          <a:p>
            <a:r>
              <a:rPr lang="en-US" b="1" dirty="0" smtClean="0">
                <a:solidFill>
                  <a:srgbClr val="FF0000"/>
                </a:solidFill>
              </a:rPr>
              <a:t>-3</a:t>
            </a:r>
            <a:endParaRPr lang="en-US" b="1" dirty="0">
              <a:solidFill>
                <a:srgbClr val="FF0000"/>
              </a:solidFill>
            </a:endParaRPr>
          </a:p>
        </p:txBody>
      </p:sp>
      <p:cxnSp>
        <p:nvCxnSpPr>
          <p:cNvPr id="13" name="Straight Connector 12"/>
          <p:cNvCxnSpPr/>
          <p:nvPr/>
        </p:nvCxnSpPr>
        <p:spPr>
          <a:xfrm flipV="1">
            <a:off x="479778" y="3146778"/>
            <a:ext cx="7775222" cy="28222"/>
          </a:xfrm>
          <a:prstGeom prst="line">
            <a:avLst/>
          </a:prstGeom>
          <a:ln w="28575" cmpd="sng"/>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79778" y="4329289"/>
            <a:ext cx="7775222" cy="28222"/>
          </a:xfrm>
          <a:prstGeom prst="line">
            <a:avLst/>
          </a:prstGeom>
          <a:ln w="28575" cmpd="sng"/>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62890" y="4595167"/>
            <a:ext cx="7919110" cy="1200328"/>
          </a:xfrm>
          <a:prstGeom prst="rect">
            <a:avLst/>
          </a:prstGeom>
          <a:noFill/>
        </p:spPr>
        <p:txBody>
          <a:bodyPr wrap="square" rtlCol="0">
            <a:spAutoFit/>
          </a:bodyPr>
          <a:lstStyle/>
          <a:p>
            <a:r>
              <a:rPr lang="en-US" sz="2400" dirty="0" smtClean="0"/>
              <a:t>Given a </a:t>
            </a:r>
            <a:r>
              <a:rPr lang="en-US" sz="2400" i="1" dirty="0" smtClean="0">
                <a:solidFill>
                  <a:srgbClr val="FF6600"/>
                </a:solidFill>
              </a:rPr>
              <a:t>sequence</a:t>
            </a:r>
            <a:r>
              <a:rPr lang="en-US" sz="2400" dirty="0" smtClean="0"/>
              <a:t> of examples/states and a </a:t>
            </a:r>
            <a:r>
              <a:rPr lang="en-US" sz="2400" i="1" dirty="0" smtClean="0">
                <a:solidFill>
                  <a:srgbClr val="FF6600"/>
                </a:solidFill>
              </a:rPr>
              <a:t>reward</a:t>
            </a:r>
            <a:r>
              <a:rPr lang="en-US" sz="2400" dirty="0" smtClean="0"/>
              <a:t> after completing that sequence, learn to predict the action to take in for an individual example/state</a:t>
            </a:r>
            <a:endParaRPr lang="en-US" sz="2400" dirty="0"/>
          </a:p>
        </p:txBody>
      </p:sp>
    </p:spTree>
    <p:extLst>
      <p:ext uri="{BB962C8B-B14F-4D97-AF65-F5344CB8AC3E}">
        <p14:creationId xmlns:p14="http://schemas.microsoft.com/office/powerpoint/2010/main" val="3369511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is…</a:t>
            </a:r>
            <a:endParaRPr lang="en-US" noProof="0" dirty="0"/>
          </a:p>
        </p:txBody>
      </p:sp>
      <p:sp>
        <p:nvSpPr>
          <p:cNvPr id="4" name="Rectangle 3"/>
          <p:cNvSpPr/>
          <p:nvPr/>
        </p:nvSpPr>
        <p:spPr>
          <a:xfrm>
            <a:off x="612648" y="1938860"/>
            <a:ext cx="8057446" cy="1569660"/>
          </a:xfrm>
          <a:prstGeom prst="rect">
            <a:avLst/>
          </a:prstGeom>
        </p:spPr>
        <p:txBody>
          <a:bodyPr wrap="square">
            <a:spAutoFit/>
          </a:bodyPr>
          <a:lstStyle/>
          <a:p>
            <a:r>
              <a:rPr lang="en-US" sz="3200" dirty="0"/>
              <a:t>Machine learning, a branch of </a:t>
            </a:r>
            <a:r>
              <a:rPr lang="en-US" sz="3200" dirty="0" smtClean="0"/>
              <a:t>artificial intelligence</a:t>
            </a:r>
            <a:r>
              <a:rPr lang="en-US" sz="3200" dirty="0"/>
              <a:t>, concerns the construction </a:t>
            </a:r>
            <a:r>
              <a:rPr lang="en-US" sz="3200" dirty="0" smtClean="0"/>
              <a:t>and study </a:t>
            </a:r>
            <a:r>
              <a:rPr lang="en-US" sz="3200" dirty="0"/>
              <a:t>of systems that can learn from data.</a:t>
            </a:r>
          </a:p>
        </p:txBody>
      </p:sp>
      <p:pic>
        <p:nvPicPr>
          <p:cNvPr id="7" name="Picture 6"/>
          <p:cNvPicPr>
            <a:picLocks noChangeAspect="1"/>
          </p:cNvPicPr>
          <p:nvPr/>
        </p:nvPicPr>
        <p:blipFill>
          <a:blip r:embed="rId2"/>
          <a:stretch>
            <a:fillRect/>
          </a:stretch>
        </p:blipFill>
        <p:spPr>
          <a:xfrm>
            <a:off x="3090354" y="3730980"/>
            <a:ext cx="2253564" cy="2238022"/>
          </a:xfrm>
          <a:prstGeom prst="rect">
            <a:avLst/>
          </a:prstGeom>
        </p:spPr>
      </p:pic>
    </p:spTree>
    <p:extLst>
      <p:ext uri="{BB962C8B-B14F-4D97-AF65-F5344CB8AC3E}">
        <p14:creationId xmlns:p14="http://schemas.microsoft.com/office/powerpoint/2010/main" val="30361988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Reinforcement learning </a:t>
            </a:r>
            <a:r>
              <a:rPr lang="en-US" noProof="0" dirty="0"/>
              <a:t>e</a:t>
            </a:r>
            <a:r>
              <a:rPr lang="en-US" noProof="0" dirty="0" smtClean="0"/>
              <a:t>xample</a:t>
            </a:r>
            <a:endParaRPr lang="en-US" noProof="0" dirty="0"/>
          </a:p>
        </p:txBody>
      </p:sp>
      <p:pic>
        <p:nvPicPr>
          <p:cNvPr id="4" name="Picture 3"/>
          <p:cNvPicPr>
            <a:picLocks noChangeAspect="1"/>
          </p:cNvPicPr>
          <p:nvPr/>
        </p:nvPicPr>
        <p:blipFill>
          <a:blip r:embed="rId2"/>
          <a:stretch>
            <a:fillRect/>
          </a:stretch>
        </p:blipFill>
        <p:spPr>
          <a:xfrm>
            <a:off x="458611" y="2329743"/>
            <a:ext cx="1320234" cy="1071033"/>
          </a:xfrm>
          <a:prstGeom prst="rect">
            <a:avLst/>
          </a:prstGeom>
        </p:spPr>
      </p:pic>
      <p:pic>
        <p:nvPicPr>
          <p:cNvPr id="5" name="Picture 4"/>
          <p:cNvPicPr>
            <a:picLocks noChangeAspect="1"/>
          </p:cNvPicPr>
          <p:nvPr/>
        </p:nvPicPr>
        <p:blipFill>
          <a:blip r:embed="rId2"/>
          <a:stretch>
            <a:fillRect/>
          </a:stretch>
        </p:blipFill>
        <p:spPr>
          <a:xfrm>
            <a:off x="2360789" y="2329743"/>
            <a:ext cx="1320234" cy="1071033"/>
          </a:xfrm>
          <a:prstGeom prst="rect">
            <a:avLst/>
          </a:prstGeom>
        </p:spPr>
      </p:pic>
      <p:pic>
        <p:nvPicPr>
          <p:cNvPr id="6" name="Picture 5"/>
          <p:cNvPicPr>
            <a:picLocks noChangeAspect="1"/>
          </p:cNvPicPr>
          <p:nvPr/>
        </p:nvPicPr>
        <p:blipFill>
          <a:blip r:embed="rId2"/>
          <a:stretch>
            <a:fillRect/>
          </a:stretch>
        </p:blipFill>
        <p:spPr>
          <a:xfrm>
            <a:off x="4855629" y="2329743"/>
            <a:ext cx="1320234" cy="1071033"/>
          </a:xfrm>
          <a:prstGeom prst="rect">
            <a:avLst/>
          </a:prstGeom>
        </p:spPr>
      </p:pic>
      <p:cxnSp>
        <p:nvCxnSpPr>
          <p:cNvPr id="11" name="Straight Arrow Connector 10"/>
          <p:cNvCxnSpPr/>
          <p:nvPr/>
        </p:nvCxnSpPr>
        <p:spPr>
          <a:xfrm>
            <a:off x="1890888"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3737467"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460518"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087353" y="2566999"/>
            <a:ext cx="415498" cy="369332"/>
          </a:xfrm>
          <a:prstGeom prst="rect">
            <a:avLst/>
          </a:prstGeom>
          <a:noFill/>
        </p:spPr>
        <p:txBody>
          <a:bodyPr wrap="none" rtlCol="0">
            <a:spAutoFit/>
          </a:bodyPr>
          <a:lstStyle/>
          <a:p>
            <a:r>
              <a:rPr lang="en-US" dirty="0" smtClean="0"/>
              <a:t>…</a:t>
            </a:r>
            <a:endParaRPr lang="en-US" dirty="0"/>
          </a:p>
        </p:txBody>
      </p:sp>
      <p:sp>
        <p:nvSpPr>
          <p:cNvPr id="17" name="TextBox 16"/>
          <p:cNvSpPr txBox="1"/>
          <p:nvPr/>
        </p:nvSpPr>
        <p:spPr>
          <a:xfrm>
            <a:off x="6660444" y="2549054"/>
            <a:ext cx="784139" cy="461665"/>
          </a:xfrm>
          <a:prstGeom prst="rect">
            <a:avLst/>
          </a:prstGeom>
          <a:noFill/>
        </p:spPr>
        <p:txBody>
          <a:bodyPr wrap="none" rtlCol="0">
            <a:spAutoFit/>
          </a:bodyPr>
          <a:lstStyle/>
          <a:p>
            <a:r>
              <a:rPr lang="en-US" sz="2400" b="1" dirty="0" smtClean="0">
                <a:solidFill>
                  <a:srgbClr val="008000"/>
                </a:solidFill>
              </a:rPr>
              <a:t>WIN!</a:t>
            </a:r>
            <a:endParaRPr lang="en-US" sz="2400" b="1" dirty="0">
              <a:solidFill>
                <a:srgbClr val="008000"/>
              </a:solidFill>
            </a:endParaRPr>
          </a:p>
        </p:txBody>
      </p:sp>
      <p:pic>
        <p:nvPicPr>
          <p:cNvPr id="18" name="Picture 17"/>
          <p:cNvPicPr>
            <a:picLocks noChangeAspect="1"/>
          </p:cNvPicPr>
          <p:nvPr/>
        </p:nvPicPr>
        <p:blipFill>
          <a:blip r:embed="rId2"/>
          <a:stretch>
            <a:fillRect/>
          </a:stretch>
        </p:blipFill>
        <p:spPr>
          <a:xfrm>
            <a:off x="472722" y="3910301"/>
            <a:ext cx="1320234" cy="1071033"/>
          </a:xfrm>
          <a:prstGeom prst="rect">
            <a:avLst/>
          </a:prstGeom>
        </p:spPr>
      </p:pic>
      <p:pic>
        <p:nvPicPr>
          <p:cNvPr id="19" name="Picture 18"/>
          <p:cNvPicPr>
            <a:picLocks noChangeAspect="1"/>
          </p:cNvPicPr>
          <p:nvPr/>
        </p:nvPicPr>
        <p:blipFill>
          <a:blip r:embed="rId2"/>
          <a:stretch>
            <a:fillRect/>
          </a:stretch>
        </p:blipFill>
        <p:spPr>
          <a:xfrm>
            <a:off x="2374900" y="3910301"/>
            <a:ext cx="1320234" cy="1071033"/>
          </a:xfrm>
          <a:prstGeom prst="rect">
            <a:avLst/>
          </a:prstGeom>
        </p:spPr>
      </p:pic>
      <p:pic>
        <p:nvPicPr>
          <p:cNvPr id="20" name="Picture 19"/>
          <p:cNvPicPr>
            <a:picLocks noChangeAspect="1"/>
          </p:cNvPicPr>
          <p:nvPr/>
        </p:nvPicPr>
        <p:blipFill>
          <a:blip r:embed="rId2"/>
          <a:stretch>
            <a:fillRect/>
          </a:stretch>
        </p:blipFill>
        <p:spPr>
          <a:xfrm>
            <a:off x="4869740" y="3910301"/>
            <a:ext cx="1320234" cy="1071033"/>
          </a:xfrm>
          <a:prstGeom prst="rect">
            <a:avLst/>
          </a:prstGeom>
        </p:spPr>
      </p:pic>
      <p:cxnSp>
        <p:nvCxnSpPr>
          <p:cNvPr id="21" name="Straight Arrow Connector 20"/>
          <p:cNvCxnSpPr/>
          <p:nvPr/>
        </p:nvCxnSpPr>
        <p:spPr>
          <a:xfrm>
            <a:off x="1904999"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3751578"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4474629"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101464" y="4147557"/>
            <a:ext cx="415498" cy="369332"/>
          </a:xfrm>
          <a:prstGeom prst="rect">
            <a:avLst/>
          </a:prstGeom>
          <a:noFill/>
        </p:spPr>
        <p:txBody>
          <a:bodyPr wrap="none" rtlCol="0">
            <a:spAutoFit/>
          </a:bodyPr>
          <a:lstStyle/>
          <a:p>
            <a:r>
              <a:rPr lang="en-US" dirty="0" smtClean="0"/>
              <a:t>…</a:t>
            </a:r>
            <a:endParaRPr lang="en-US" dirty="0"/>
          </a:p>
        </p:txBody>
      </p:sp>
      <p:sp>
        <p:nvSpPr>
          <p:cNvPr id="25" name="TextBox 24"/>
          <p:cNvSpPr txBox="1"/>
          <p:nvPr/>
        </p:nvSpPr>
        <p:spPr>
          <a:xfrm>
            <a:off x="6674555" y="4129612"/>
            <a:ext cx="898804" cy="461665"/>
          </a:xfrm>
          <a:prstGeom prst="rect">
            <a:avLst/>
          </a:prstGeom>
          <a:noFill/>
        </p:spPr>
        <p:txBody>
          <a:bodyPr wrap="none" rtlCol="0">
            <a:spAutoFit/>
          </a:bodyPr>
          <a:lstStyle/>
          <a:p>
            <a:r>
              <a:rPr lang="en-US" sz="2400" b="1" dirty="0" smtClean="0">
                <a:solidFill>
                  <a:srgbClr val="FF0000"/>
                </a:solidFill>
              </a:rPr>
              <a:t>LOSE!</a:t>
            </a:r>
            <a:endParaRPr lang="en-US" sz="2400" b="1" dirty="0">
              <a:solidFill>
                <a:srgbClr val="FF0000"/>
              </a:solidFill>
            </a:endParaRPr>
          </a:p>
        </p:txBody>
      </p:sp>
      <p:sp>
        <p:nvSpPr>
          <p:cNvPr id="26" name="TextBox 25"/>
          <p:cNvSpPr txBox="1"/>
          <p:nvPr/>
        </p:nvSpPr>
        <p:spPr>
          <a:xfrm>
            <a:off x="98778" y="1693334"/>
            <a:ext cx="1800493" cy="461665"/>
          </a:xfrm>
          <a:prstGeom prst="rect">
            <a:avLst/>
          </a:prstGeom>
          <a:noFill/>
        </p:spPr>
        <p:txBody>
          <a:bodyPr wrap="none" rtlCol="0">
            <a:spAutoFit/>
          </a:bodyPr>
          <a:lstStyle/>
          <a:p>
            <a:r>
              <a:rPr lang="en-US" sz="2400" dirty="0" smtClean="0"/>
              <a:t>Backgammon</a:t>
            </a:r>
            <a:endParaRPr lang="en-US" sz="2400" dirty="0"/>
          </a:p>
        </p:txBody>
      </p:sp>
      <p:sp>
        <p:nvSpPr>
          <p:cNvPr id="27" name="TextBox 26"/>
          <p:cNvSpPr txBox="1"/>
          <p:nvPr/>
        </p:nvSpPr>
        <p:spPr>
          <a:xfrm>
            <a:off x="366888" y="5376333"/>
            <a:ext cx="8085666" cy="954107"/>
          </a:xfrm>
          <a:prstGeom prst="rect">
            <a:avLst/>
          </a:prstGeom>
          <a:noFill/>
        </p:spPr>
        <p:txBody>
          <a:bodyPr wrap="square" rtlCol="0">
            <a:spAutoFit/>
          </a:bodyPr>
          <a:lstStyle/>
          <a:p>
            <a:r>
              <a:rPr lang="en-US" sz="2800" dirty="0" smtClean="0"/>
              <a:t>Given sequences of moves and whether or not the player won at the end, learn to make good moves</a:t>
            </a:r>
            <a:endParaRPr lang="en-US" sz="2800" dirty="0"/>
          </a:p>
        </p:txBody>
      </p:sp>
    </p:spTree>
    <p:extLst>
      <p:ext uri="{BB962C8B-B14F-4D97-AF65-F5344CB8AC3E}">
        <p14:creationId xmlns:p14="http://schemas.microsoft.com/office/powerpoint/2010/main" val="19462921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Reinforcement learning example</a:t>
            </a:r>
            <a:endParaRPr lang="en-US" noProof="0" dirty="0"/>
          </a:p>
        </p:txBody>
      </p:sp>
      <p:sp>
        <p:nvSpPr>
          <p:cNvPr id="4" name="Rectangle 3"/>
          <p:cNvSpPr/>
          <p:nvPr/>
        </p:nvSpPr>
        <p:spPr>
          <a:xfrm>
            <a:off x="1665110" y="5899835"/>
            <a:ext cx="6858000" cy="369332"/>
          </a:xfrm>
          <a:prstGeom prst="rect">
            <a:avLst/>
          </a:prstGeom>
        </p:spPr>
        <p:txBody>
          <a:bodyPr wrap="square">
            <a:spAutoFit/>
          </a:bodyPr>
          <a:lstStyle/>
          <a:p>
            <a:r>
              <a:rPr lang="en-US" dirty="0"/>
              <a:t>http://</a:t>
            </a:r>
            <a:r>
              <a:rPr lang="en-US" dirty="0" err="1"/>
              <a:t>www.youtube.com</a:t>
            </a:r>
            <a:r>
              <a:rPr lang="en-US" dirty="0"/>
              <a:t>/</a:t>
            </a:r>
            <a:r>
              <a:rPr lang="en-US" dirty="0" err="1"/>
              <a:t>watch?v</a:t>
            </a:r>
            <a:r>
              <a:rPr lang="en-US" dirty="0"/>
              <a:t>=VCdxqn0fcnE</a:t>
            </a:r>
          </a:p>
        </p:txBody>
      </p:sp>
      <p:pic>
        <p:nvPicPr>
          <p:cNvPr id="5" name="Picture 4"/>
          <p:cNvPicPr>
            <a:picLocks noChangeAspect="1"/>
          </p:cNvPicPr>
          <p:nvPr/>
        </p:nvPicPr>
        <p:blipFill>
          <a:blip r:embed="rId2"/>
          <a:stretch>
            <a:fillRect/>
          </a:stretch>
        </p:blipFill>
        <p:spPr>
          <a:xfrm>
            <a:off x="1038578" y="1838677"/>
            <a:ext cx="6743700" cy="3873500"/>
          </a:xfrm>
          <a:prstGeom prst="rect">
            <a:avLst/>
          </a:prstGeom>
        </p:spPr>
      </p:pic>
    </p:spTree>
    <p:extLst>
      <p:ext uri="{BB962C8B-B14F-4D97-AF65-F5344CB8AC3E}">
        <p14:creationId xmlns:p14="http://schemas.microsoft.com/office/powerpoint/2010/main" val="38247017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Other learning variations</a:t>
            </a:r>
            <a:endParaRPr lang="en-US" noProof="0" dirty="0"/>
          </a:p>
        </p:txBody>
      </p:sp>
      <p:sp>
        <p:nvSpPr>
          <p:cNvPr id="3" name="Content Placeholder 2"/>
          <p:cNvSpPr>
            <a:spLocks noGrp="1"/>
          </p:cNvSpPr>
          <p:nvPr>
            <p:ph sz="quarter" idx="1"/>
          </p:nvPr>
        </p:nvSpPr>
        <p:spPr/>
        <p:txBody>
          <a:bodyPr>
            <a:normAutofit lnSpcReduction="10000"/>
          </a:bodyPr>
          <a:lstStyle/>
          <a:p>
            <a:pPr marL="0" indent="0">
              <a:buNone/>
            </a:pPr>
            <a:r>
              <a:rPr lang="en-US" noProof="0" dirty="0" smtClean="0"/>
              <a:t>What data is available:</a:t>
            </a:r>
          </a:p>
          <a:p>
            <a:pPr lvl="2"/>
            <a:r>
              <a:rPr lang="en-US" noProof="0" dirty="0" smtClean="0"/>
              <a:t>Supervised, unsupervised, </a:t>
            </a:r>
            <a:r>
              <a:rPr lang="en-US" noProof="0" dirty="0"/>
              <a:t>reinforcement </a:t>
            </a:r>
            <a:r>
              <a:rPr lang="en-US" noProof="0" dirty="0" smtClean="0"/>
              <a:t>learning</a:t>
            </a:r>
          </a:p>
          <a:p>
            <a:pPr lvl="2"/>
            <a:r>
              <a:rPr lang="en-US" noProof="0" dirty="0" smtClean="0"/>
              <a:t>semi-supervised, active learning, …</a:t>
            </a:r>
            <a:endParaRPr lang="en-US" noProof="0" dirty="0"/>
          </a:p>
          <a:p>
            <a:pPr lvl="2"/>
            <a:endParaRPr lang="en-US" noProof="0" dirty="0" smtClean="0"/>
          </a:p>
          <a:p>
            <a:pPr marL="0" indent="0">
              <a:buNone/>
            </a:pPr>
            <a:r>
              <a:rPr lang="en-US" noProof="0" dirty="0" smtClean="0"/>
              <a:t>How are we getting the data:</a:t>
            </a:r>
          </a:p>
          <a:p>
            <a:pPr lvl="2"/>
            <a:r>
              <a:rPr lang="en-US" noProof="0" dirty="0" smtClean="0"/>
              <a:t>online vs. offline learning</a:t>
            </a:r>
          </a:p>
          <a:p>
            <a:pPr marL="45720" indent="0">
              <a:buNone/>
            </a:pPr>
            <a:endParaRPr lang="en-US" noProof="0" dirty="0" smtClean="0"/>
          </a:p>
          <a:p>
            <a:pPr marL="45720" indent="0">
              <a:buNone/>
            </a:pPr>
            <a:r>
              <a:rPr lang="en-US" noProof="0" dirty="0" smtClean="0"/>
              <a:t>Type of model:</a:t>
            </a:r>
          </a:p>
          <a:p>
            <a:pPr lvl="2"/>
            <a:r>
              <a:rPr lang="en-US" noProof="0" dirty="0" smtClean="0"/>
              <a:t>generative vs. discriminative</a:t>
            </a:r>
          </a:p>
          <a:p>
            <a:pPr lvl="2"/>
            <a:r>
              <a:rPr lang="en-US" noProof="0" dirty="0" smtClean="0"/>
              <a:t>parametric vs. non-parametric</a:t>
            </a:r>
          </a:p>
        </p:txBody>
      </p:sp>
    </p:spTree>
    <p:extLst>
      <p:ext uri="{BB962C8B-B14F-4D97-AF65-F5344CB8AC3E}">
        <p14:creationId xmlns:p14="http://schemas.microsoft.com/office/powerpoint/2010/main" val="1671205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is…</a:t>
            </a:r>
            <a:endParaRPr lang="en-US" noProof="0" dirty="0"/>
          </a:p>
        </p:txBody>
      </p:sp>
      <p:sp>
        <p:nvSpPr>
          <p:cNvPr id="3" name="Content Placeholder 2"/>
          <p:cNvSpPr>
            <a:spLocks noGrp="1"/>
          </p:cNvSpPr>
          <p:nvPr>
            <p:ph sz="quarter" idx="1"/>
          </p:nvPr>
        </p:nvSpPr>
        <p:spPr>
          <a:xfrm>
            <a:off x="612648" y="1755421"/>
            <a:ext cx="8153400" cy="4848578"/>
          </a:xfrm>
        </p:spPr>
        <p:txBody>
          <a:bodyPr>
            <a:normAutofit fontScale="77500" lnSpcReduction="20000"/>
          </a:bodyPr>
          <a:lstStyle/>
          <a:p>
            <a:pPr marL="0" indent="0">
              <a:buNone/>
            </a:pPr>
            <a:r>
              <a:rPr lang="en-US" noProof="0" dirty="0" smtClean="0"/>
              <a:t>Machine learning is programming computers to optimize a performance criterion using example data or past experience.</a:t>
            </a:r>
          </a:p>
          <a:p>
            <a:pPr marL="0" indent="0">
              <a:buNone/>
            </a:pPr>
            <a:r>
              <a:rPr lang="en-US" noProof="0" dirty="0" smtClean="0">
                <a:solidFill>
                  <a:schemeClr val="tx2"/>
                </a:solidFill>
              </a:rPr>
              <a:t>					-- </a:t>
            </a:r>
            <a:r>
              <a:rPr lang="en-US" noProof="0" dirty="0" err="1" smtClean="0">
                <a:solidFill>
                  <a:schemeClr val="tx2"/>
                </a:solidFill>
              </a:rPr>
              <a:t>Ethem</a:t>
            </a:r>
            <a:r>
              <a:rPr lang="en-US" noProof="0" dirty="0" smtClean="0">
                <a:solidFill>
                  <a:schemeClr val="tx2"/>
                </a:solidFill>
              </a:rPr>
              <a:t> </a:t>
            </a:r>
            <a:r>
              <a:rPr lang="en-US" noProof="0" dirty="0" err="1" smtClean="0">
                <a:solidFill>
                  <a:schemeClr val="tx2"/>
                </a:solidFill>
              </a:rPr>
              <a:t>Alpaydin</a:t>
            </a:r>
            <a:endParaRPr lang="en-US" noProof="0" dirty="0" smtClean="0">
              <a:solidFill>
                <a:schemeClr val="tx2"/>
              </a:solidFill>
            </a:endParaRPr>
          </a:p>
          <a:p>
            <a:pPr marL="0" indent="0">
              <a:buNone/>
            </a:pPr>
            <a:endParaRPr lang="en-US" noProof="0" dirty="0" smtClean="0">
              <a:solidFill>
                <a:schemeClr val="tx2"/>
              </a:solidFill>
            </a:endParaRPr>
          </a:p>
          <a:p>
            <a:pPr marL="0" indent="0">
              <a:buNone/>
            </a:pPr>
            <a:r>
              <a:rPr lang="en-US" noProof="0" dirty="0" smtClean="0"/>
              <a:t>The goal of machine learning is to develop methods that can automatically detect patterns in data, and then to use the uncovered patterns to predict future data or other outcomes of interest.</a:t>
            </a:r>
          </a:p>
          <a:p>
            <a:pPr marL="0" indent="0">
              <a:buNone/>
            </a:pPr>
            <a:r>
              <a:rPr lang="en-US" noProof="0" dirty="0" smtClean="0">
                <a:solidFill>
                  <a:schemeClr val="tx2"/>
                </a:solidFill>
              </a:rPr>
              <a:t>					-- Kevin P. Murphy</a:t>
            </a:r>
          </a:p>
          <a:p>
            <a:pPr marL="0" indent="0">
              <a:buNone/>
            </a:pPr>
            <a:endParaRPr lang="en-US" noProof="0" dirty="0" smtClean="0">
              <a:solidFill>
                <a:schemeClr val="tx2"/>
              </a:solidFill>
            </a:endParaRPr>
          </a:p>
          <a:p>
            <a:pPr marL="0" indent="0">
              <a:buNone/>
            </a:pPr>
            <a:r>
              <a:rPr lang="en-US" noProof="0" dirty="0" smtClean="0"/>
              <a:t>The field of pattern recognition is concerned with the automatic discovery of regularities in data through the use of computer algorithms and with the use of these regularities to take actions.</a:t>
            </a:r>
          </a:p>
          <a:p>
            <a:pPr marL="0" indent="0">
              <a:buNone/>
            </a:pPr>
            <a:r>
              <a:rPr lang="en-US" noProof="0" dirty="0" smtClean="0">
                <a:solidFill>
                  <a:schemeClr val="tx2"/>
                </a:solidFill>
              </a:rPr>
              <a:t>					-- Christopher M. Bishop</a:t>
            </a:r>
          </a:p>
          <a:p>
            <a:pPr marL="0" indent="0">
              <a:buNone/>
            </a:pPr>
            <a:endParaRPr lang="en-US" noProof="0" dirty="0" smtClean="0">
              <a:solidFill>
                <a:schemeClr val="tx2"/>
              </a:solidFill>
            </a:endParaRPr>
          </a:p>
          <a:p>
            <a:pPr marL="0" indent="0">
              <a:buNone/>
            </a:pPr>
            <a:endParaRPr lang="en-US" noProof="0" dirty="0" smtClean="0">
              <a:solidFill>
                <a:schemeClr val="tx2"/>
              </a:solidFill>
            </a:endParaRPr>
          </a:p>
          <a:p>
            <a:pPr marL="0" indent="0">
              <a:buNone/>
            </a:pPr>
            <a:endParaRPr lang="en-US" noProof="0" dirty="0" smtClean="0">
              <a:solidFill>
                <a:schemeClr val="tx2"/>
              </a:solidFill>
            </a:endParaRPr>
          </a:p>
          <a:p>
            <a:pPr marL="0" indent="0">
              <a:buNone/>
            </a:pPr>
            <a:endParaRPr lang="en-US" noProof="0" dirty="0">
              <a:solidFill>
                <a:schemeClr val="tx2"/>
              </a:solidFill>
            </a:endParaRPr>
          </a:p>
        </p:txBody>
      </p:sp>
    </p:spTree>
    <p:extLst>
      <p:ext uri="{BB962C8B-B14F-4D97-AF65-F5344CB8AC3E}">
        <p14:creationId xmlns:p14="http://schemas.microsoft.com/office/powerpoint/2010/main" val="3254429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is…</a:t>
            </a:r>
            <a:endParaRPr lang="en-US" noProof="0" dirty="0"/>
          </a:p>
        </p:txBody>
      </p:sp>
      <p:sp>
        <p:nvSpPr>
          <p:cNvPr id="4" name="Rectangle 3"/>
          <p:cNvSpPr/>
          <p:nvPr/>
        </p:nvSpPr>
        <p:spPr>
          <a:xfrm>
            <a:off x="539269" y="2106008"/>
            <a:ext cx="8294287" cy="830997"/>
          </a:xfrm>
          <a:prstGeom prst="rect">
            <a:avLst/>
          </a:prstGeom>
        </p:spPr>
        <p:txBody>
          <a:bodyPr wrap="square">
            <a:spAutoFit/>
          </a:bodyPr>
          <a:lstStyle/>
          <a:p>
            <a:r>
              <a:rPr lang="en-US" sz="2400" dirty="0" smtClean="0"/>
              <a:t>Machine </a:t>
            </a:r>
            <a:r>
              <a:rPr lang="en-US" sz="2400" dirty="0"/>
              <a:t>learning is about predicting the future based on the past</a:t>
            </a:r>
            <a:r>
              <a:rPr lang="en-US" sz="2400" dirty="0" smtClean="0"/>
              <a:t>.</a:t>
            </a:r>
          </a:p>
          <a:p>
            <a:r>
              <a:rPr lang="tr-TR" sz="2400" dirty="0">
                <a:solidFill>
                  <a:schemeClr val="tx2"/>
                </a:solidFill>
              </a:rPr>
              <a:t>					-- </a:t>
            </a:r>
            <a:r>
              <a:rPr lang="tr-TR" sz="2400" dirty="0" smtClean="0">
                <a:solidFill>
                  <a:schemeClr val="tx2"/>
                </a:solidFill>
              </a:rPr>
              <a:t>Hal </a:t>
            </a:r>
            <a:r>
              <a:rPr lang="tr-TR" sz="2400" dirty="0" err="1" smtClean="0">
                <a:solidFill>
                  <a:schemeClr val="tx2"/>
                </a:solidFill>
              </a:rPr>
              <a:t>Daume</a:t>
            </a:r>
            <a:r>
              <a:rPr lang="tr-TR" sz="2400" dirty="0" smtClean="0">
                <a:solidFill>
                  <a:schemeClr val="tx2"/>
                </a:solidFill>
              </a:rPr>
              <a:t> III</a:t>
            </a:r>
            <a:endParaRPr lang="tr-TR" sz="2400" dirty="0">
              <a:solidFill>
                <a:schemeClr val="tx2"/>
              </a:solidFill>
            </a:endParaRPr>
          </a:p>
        </p:txBody>
      </p:sp>
      <p:pic>
        <p:nvPicPr>
          <p:cNvPr id="3" name="Picture 2"/>
          <p:cNvPicPr>
            <a:picLocks noChangeAspect="1"/>
          </p:cNvPicPr>
          <p:nvPr/>
        </p:nvPicPr>
        <p:blipFill>
          <a:blip r:embed="rId2"/>
          <a:stretch>
            <a:fillRect/>
          </a:stretch>
        </p:blipFill>
        <p:spPr>
          <a:xfrm>
            <a:off x="2837745" y="3430411"/>
            <a:ext cx="3095522" cy="2820811"/>
          </a:xfrm>
          <a:prstGeom prst="rect">
            <a:avLst/>
          </a:prstGeom>
        </p:spPr>
      </p:pic>
    </p:spTree>
    <p:extLst>
      <p:ext uri="{BB962C8B-B14F-4D97-AF65-F5344CB8AC3E}">
        <p14:creationId xmlns:p14="http://schemas.microsoft.com/office/powerpoint/2010/main" val="250390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is…</a:t>
            </a:r>
            <a:endParaRPr lang="en-US" noProof="0" dirty="0"/>
          </a:p>
        </p:txBody>
      </p:sp>
      <p:sp>
        <p:nvSpPr>
          <p:cNvPr id="4" name="Rectangle 3"/>
          <p:cNvSpPr/>
          <p:nvPr/>
        </p:nvSpPr>
        <p:spPr>
          <a:xfrm>
            <a:off x="539269" y="2106008"/>
            <a:ext cx="8294287" cy="830997"/>
          </a:xfrm>
          <a:prstGeom prst="rect">
            <a:avLst/>
          </a:prstGeom>
        </p:spPr>
        <p:txBody>
          <a:bodyPr wrap="square">
            <a:spAutoFit/>
          </a:bodyPr>
          <a:lstStyle/>
          <a:p>
            <a:r>
              <a:rPr lang="en-US" sz="2400" dirty="0" smtClean="0"/>
              <a:t>Machine </a:t>
            </a:r>
            <a:r>
              <a:rPr lang="en-US" sz="2400" dirty="0"/>
              <a:t>learning is about predicting the future based on the past</a:t>
            </a:r>
            <a:r>
              <a:rPr lang="en-US" sz="2400" dirty="0" smtClean="0"/>
              <a:t>.</a:t>
            </a:r>
          </a:p>
          <a:p>
            <a:r>
              <a:rPr lang="tr-TR" sz="2400" dirty="0">
                <a:solidFill>
                  <a:schemeClr val="tx2"/>
                </a:solidFill>
              </a:rPr>
              <a:t>					-- </a:t>
            </a:r>
            <a:r>
              <a:rPr lang="tr-TR" sz="2400" dirty="0" smtClean="0">
                <a:solidFill>
                  <a:schemeClr val="tx2"/>
                </a:solidFill>
              </a:rPr>
              <a:t>Hal </a:t>
            </a:r>
            <a:r>
              <a:rPr lang="tr-TR" sz="2400" dirty="0" err="1" smtClean="0">
                <a:solidFill>
                  <a:schemeClr val="tx2"/>
                </a:solidFill>
              </a:rPr>
              <a:t>Daume</a:t>
            </a:r>
            <a:r>
              <a:rPr lang="tr-TR" sz="2400" dirty="0" smtClean="0">
                <a:solidFill>
                  <a:schemeClr val="tx2"/>
                </a:solidFill>
              </a:rPr>
              <a:t> III</a:t>
            </a:r>
            <a:endParaRPr lang="tr-TR" sz="2400" dirty="0">
              <a:solidFill>
                <a:schemeClr val="tx2"/>
              </a:solidFill>
            </a:endParaRPr>
          </a:p>
        </p:txBody>
      </p:sp>
      <p:sp>
        <p:nvSpPr>
          <p:cNvPr id="5" name="Rectangle 4"/>
          <p:cNvSpPr/>
          <p:nvPr/>
        </p:nvSpPr>
        <p:spPr>
          <a:xfrm>
            <a:off x="324561" y="4162777"/>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13854" y="4655446"/>
            <a:ext cx="1308346" cy="954107"/>
          </a:xfrm>
          <a:prstGeom prst="rect">
            <a:avLst/>
          </a:prstGeom>
          <a:noFill/>
        </p:spPr>
        <p:txBody>
          <a:bodyPr wrap="none" rtlCol="0">
            <a:spAutoFit/>
          </a:bodyPr>
          <a:lstStyle/>
          <a:p>
            <a:pPr algn="ctr"/>
            <a:r>
              <a:rPr lang="en-US" sz="2800" dirty="0" smtClean="0"/>
              <a:t>Training</a:t>
            </a:r>
          </a:p>
          <a:p>
            <a:pPr algn="ctr"/>
            <a:r>
              <a:rPr lang="en-US" sz="2800" dirty="0" smtClean="0"/>
              <a:t>Data</a:t>
            </a:r>
            <a:endParaRPr lang="en-US" sz="2800" dirty="0"/>
          </a:p>
        </p:txBody>
      </p:sp>
      <p:sp>
        <p:nvSpPr>
          <p:cNvPr id="7" name="TextBox 6"/>
          <p:cNvSpPr txBox="1"/>
          <p:nvPr/>
        </p:nvSpPr>
        <p:spPr>
          <a:xfrm rot="19287826">
            <a:off x="1648475" y="4111748"/>
            <a:ext cx="925078" cy="523220"/>
          </a:xfrm>
          <a:prstGeom prst="rect">
            <a:avLst/>
          </a:prstGeom>
          <a:noFill/>
        </p:spPr>
        <p:txBody>
          <a:bodyPr wrap="none" rtlCol="0">
            <a:spAutoFit/>
          </a:bodyPr>
          <a:lstStyle/>
          <a:p>
            <a:r>
              <a:rPr lang="en-US" sz="2800" dirty="0" smtClean="0"/>
              <a:t>learn</a:t>
            </a:r>
            <a:endParaRPr lang="en-US" sz="2800" dirty="0"/>
          </a:p>
        </p:txBody>
      </p:sp>
      <p:sp>
        <p:nvSpPr>
          <p:cNvPr id="9" name="Oval 8"/>
          <p:cNvSpPr/>
          <p:nvPr/>
        </p:nvSpPr>
        <p:spPr>
          <a:xfrm>
            <a:off x="2511793" y="4473223"/>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2635805" y="4706779"/>
            <a:ext cx="1524409" cy="830997"/>
          </a:xfrm>
          <a:prstGeom prst="rect">
            <a:avLst/>
          </a:prstGeom>
          <a:noFill/>
        </p:spPr>
        <p:txBody>
          <a:bodyPr wrap="square" rtlCol="0">
            <a:spAutoFit/>
          </a:bodyPr>
          <a:lstStyle/>
          <a:p>
            <a:r>
              <a:rPr lang="en-US" sz="2400" dirty="0" smtClean="0"/>
              <a:t>model/</a:t>
            </a:r>
          </a:p>
          <a:p>
            <a:r>
              <a:rPr lang="en-US" sz="2400" dirty="0" smtClean="0"/>
              <a:t>predictor</a:t>
            </a:r>
            <a:endParaRPr lang="en-US" sz="2400" dirty="0"/>
          </a:p>
        </p:txBody>
      </p:sp>
      <p:sp>
        <p:nvSpPr>
          <p:cNvPr id="11" name="TextBox 10"/>
          <p:cNvSpPr txBox="1"/>
          <p:nvPr/>
        </p:nvSpPr>
        <p:spPr>
          <a:xfrm>
            <a:off x="539269" y="3541889"/>
            <a:ext cx="710200" cy="461665"/>
          </a:xfrm>
          <a:prstGeom prst="rect">
            <a:avLst/>
          </a:prstGeom>
          <a:noFill/>
        </p:spPr>
        <p:txBody>
          <a:bodyPr wrap="none" rtlCol="0">
            <a:spAutoFit/>
          </a:bodyPr>
          <a:lstStyle/>
          <a:p>
            <a:r>
              <a:rPr lang="en-US" sz="2400" dirty="0" smtClean="0"/>
              <a:t>past</a:t>
            </a:r>
          </a:p>
        </p:txBody>
      </p:sp>
      <p:sp>
        <p:nvSpPr>
          <p:cNvPr id="12" name="Right Arrow 11"/>
          <p:cNvSpPr/>
          <p:nvPr/>
        </p:nvSpPr>
        <p:spPr>
          <a:xfrm>
            <a:off x="1778010" y="4852049"/>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p:cNvCxnSpPr/>
          <p:nvPr/>
        </p:nvCxnSpPr>
        <p:spPr>
          <a:xfrm>
            <a:off x="4176891" y="3541889"/>
            <a:ext cx="0" cy="3048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rot="19287826">
            <a:off x="7931673" y="3974257"/>
            <a:ext cx="1194207" cy="523220"/>
          </a:xfrm>
          <a:prstGeom prst="rect">
            <a:avLst/>
          </a:prstGeom>
          <a:noFill/>
        </p:spPr>
        <p:txBody>
          <a:bodyPr wrap="none" rtlCol="0">
            <a:spAutoFit/>
          </a:bodyPr>
          <a:lstStyle/>
          <a:p>
            <a:r>
              <a:rPr lang="en-US" sz="2800" dirty="0" smtClean="0"/>
              <a:t>predict</a:t>
            </a:r>
            <a:endParaRPr lang="en-US" sz="2800" dirty="0"/>
          </a:p>
        </p:txBody>
      </p:sp>
      <p:sp>
        <p:nvSpPr>
          <p:cNvPr id="25" name="Oval 24"/>
          <p:cNvSpPr/>
          <p:nvPr/>
        </p:nvSpPr>
        <p:spPr>
          <a:xfrm>
            <a:off x="6485952" y="4481002"/>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TextBox 25"/>
          <p:cNvSpPr txBox="1"/>
          <p:nvPr/>
        </p:nvSpPr>
        <p:spPr>
          <a:xfrm>
            <a:off x="6617864" y="4735057"/>
            <a:ext cx="1306367" cy="830997"/>
          </a:xfrm>
          <a:prstGeom prst="rect">
            <a:avLst/>
          </a:prstGeom>
          <a:noFill/>
        </p:spPr>
        <p:txBody>
          <a:bodyPr wrap="none" rtlCol="0">
            <a:spAutoFit/>
          </a:bodyPr>
          <a:lstStyle/>
          <a:p>
            <a:r>
              <a:rPr lang="en-US" sz="2400" dirty="0" smtClean="0"/>
              <a:t>model/</a:t>
            </a:r>
          </a:p>
          <a:p>
            <a:r>
              <a:rPr lang="en-US" sz="2400" dirty="0" smtClean="0"/>
              <a:t>predictor</a:t>
            </a:r>
            <a:endParaRPr lang="en-US" sz="2400" dirty="0"/>
          </a:p>
        </p:txBody>
      </p:sp>
      <p:sp>
        <p:nvSpPr>
          <p:cNvPr id="27" name="TextBox 26"/>
          <p:cNvSpPr txBox="1"/>
          <p:nvPr/>
        </p:nvSpPr>
        <p:spPr>
          <a:xfrm>
            <a:off x="4586994" y="3541889"/>
            <a:ext cx="902811" cy="461665"/>
          </a:xfrm>
          <a:prstGeom prst="rect">
            <a:avLst/>
          </a:prstGeom>
          <a:noFill/>
        </p:spPr>
        <p:txBody>
          <a:bodyPr wrap="none" rtlCol="0">
            <a:spAutoFit/>
          </a:bodyPr>
          <a:lstStyle/>
          <a:p>
            <a:r>
              <a:rPr lang="en-US" sz="2400" dirty="0" smtClean="0"/>
              <a:t>future</a:t>
            </a:r>
          </a:p>
        </p:txBody>
      </p:sp>
      <p:sp>
        <p:nvSpPr>
          <p:cNvPr id="30" name="Rectangle 29"/>
          <p:cNvSpPr/>
          <p:nvPr/>
        </p:nvSpPr>
        <p:spPr>
          <a:xfrm>
            <a:off x="4394934" y="4162777"/>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4466543" y="4655446"/>
            <a:ext cx="1143713" cy="954107"/>
          </a:xfrm>
          <a:prstGeom prst="rect">
            <a:avLst/>
          </a:prstGeom>
          <a:noFill/>
        </p:spPr>
        <p:txBody>
          <a:bodyPr wrap="none" rtlCol="0">
            <a:spAutoFit/>
          </a:bodyPr>
          <a:lstStyle/>
          <a:p>
            <a:pPr algn="ctr"/>
            <a:r>
              <a:rPr lang="en-US" sz="2800" dirty="0" smtClean="0"/>
              <a:t>Testing</a:t>
            </a:r>
          </a:p>
          <a:p>
            <a:pPr algn="ctr"/>
            <a:r>
              <a:rPr lang="en-US" sz="2800" dirty="0" smtClean="0"/>
              <a:t>Data</a:t>
            </a:r>
            <a:endParaRPr lang="en-US" sz="2800" dirty="0"/>
          </a:p>
        </p:txBody>
      </p:sp>
      <p:sp>
        <p:nvSpPr>
          <p:cNvPr id="32" name="Right Arrow 31"/>
          <p:cNvSpPr/>
          <p:nvPr/>
        </p:nvSpPr>
        <p:spPr>
          <a:xfrm>
            <a:off x="5777251" y="4866958"/>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Right Arrow 32"/>
          <p:cNvSpPr/>
          <p:nvPr/>
        </p:nvSpPr>
        <p:spPr>
          <a:xfrm>
            <a:off x="8159270" y="4852049"/>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05311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aka</a:t>
            </a:r>
            <a:endParaRPr lang="en-US" noProof="0" dirty="0"/>
          </a:p>
        </p:txBody>
      </p:sp>
      <p:sp>
        <p:nvSpPr>
          <p:cNvPr id="3" name="Content Placeholder 2"/>
          <p:cNvSpPr>
            <a:spLocks noGrp="1"/>
          </p:cNvSpPr>
          <p:nvPr>
            <p:ph sz="quarter" idx="1"/>
          </p:nvPr>
        </p:nvSpPr>
        <p:spPr>
          <a:xfrm>
            <a:off x="612648" y="1600200"/>
            <a:ext cx="8153400" cy="5130800"/>
          </a:xfrm>
        </p:spPr>
        <p:txBody>
          <a:bodyPr>
            <a:normAutofit fontScale="92500" lnSpcReduction="20000"/>
          </a:bodyPr>
          <a:lstStyle/>
          <a:p>
            <a:pPr marL="0" indent="0">
              <a:buNone/>
            </a:pPr>
            <a:r>
              <a:rPr lang="en-US" i="1" noProof="0" dirty="0" smtClean="0"/>
              <a:t>data mining</a:t>
            </a:r>
            <a:r>
              <a:rPr lang="en-US" noProof="0" dirty="0" smtClean="0"/>
              <a:t>: machine learning applied to “databases”, i.e. collections of data</a:t>
            </a:r>
          </a:p>
          <a:p>
            <a:pPr marL="0" indent="0">
              <a:buNone/>
            </a:pPr>
            <a:endParaRPr lang="en-US" i="1" noProof="0" dirty="0" smtClean="0"/>
          </a:p>
          <a:p>
            <a:pPr marL="0" indent="0">
              <a:buNone/>
            </a:pPr>
            <a:r>
              <a:rPr lang="en-US" i="1" noProof="0" dirty="0" smtClean="0"/>
              <a:t>inference</a:t>
            </a:r>
            <a:r>
              <a:rPr lang="en-US" noProof="0" dirty="0" smtClean="0"/>
              <a:t> and/or </a:t>
            </a:r>
            <a:r>
              <a:rPr lang="en-US" i="1" noProof="0" dirty="0" smtClean="0"/>
              <a:t>estimation </a:t>
            </a:r>
            <a:r>
              <a:rPr lang="en-US" noProof="0" dirty="0" smtClean="0"/>
              <a:t>in statistics</a:t>
            </a:r>
            <a:endParaRPr lang="en-US" i="1" noProof="0" dirty="0"/>
          </a:p>
          <a:p>
            <a:pPr marL="0" indent="0">
              <a:buNone/>
            </a:pPr>
            <a:endParaRPr lang="en-US" i="1" noProof="0" dirty="0" smtClean="0"/>
          </a:p>
          <a:p>
            <a:pPr marL="0" indent="0">
              <a:buNone/>
            </a:pPr>
            <a:r>
              <a:rPr lang="en-US" i="1" noProof="0" dirty="0" smtClean="0"/>
              <a:t>pattern recognition</a:t>
            </a:r>
            <a:r>
              <a:rPr lang="en-US" noProof="0" dirty="0" smtClean="0"/>
              <a:t> in engineering</a:t>
            </a:r>
          </a:p>
          <a:p>
            <a:pPr marL="0" indent="0">
              <a:buNone/>
            </a:pPr>
            <a:endParaRPr lang="en-US" i="1" noProof="0" dirty="0" smtClean="0"/>
          </a:p>
          <a:p>
            <a:pPr marL="0" indent="0">
              <a:buNone/>
            </a:pPr>
            <a:r>
              <a:rPr lang="en-US" i="1" noProof="0" dirty="0" smtClean="0"/>
              <a:t>signal processing</a:t>
            </a:r>
            <a:r>
              <a:rPr lang="en-US" noProof="0" dirty="0" smtClean="0"/>
              <a:t> in electrical engineering</a:t>
            </a:r>
          </a:p>
          <a:p>
            <a:pPr marL="0" indent="0">
              <a:buNone/>
            </a:pPr>
            <a:endParaRPr lang="en-US" i="1" noProof="0" dirty="0" smtClean="0"/>
          </a:p>
          <a:p>
            <a:pPr marL="0" indent="0">
              <a:buNone/>
            </a:pPr>
            <a:r>
              <a:rPr lang="en-US" i="1" noProof="0" dirty="0" smtClean="0"/>
              <a:t>induction</a:t>
            </a:r>
          </a:p>
          <a:p>
            <a:pPr marL="0" indent="0">
              <a:buNone/>
            </a:pPr>
            <a:endParaRPr lang="en-US" i="1" noProof="0" dirty="0" smtClean="0"/>
          </a:p>
          <a:p>
            <a:pPr marL="0" indent="0">
              <a:buNone/>
            </a:pPr>
            <a:r>
              <a:rPr lang="en-US" i="1" noProof="0" dirty="0" smtClean="0"/>
              <a:t>optimization</a:t>
            </a:r>
            <a:endParaRPr lang="en-US" i="1" noProof="0" dirty="0"/>
          </a:p>
        </p:txBody>
      </p:sp>
    </p:spTree>
    <p:extLst>
      <p:ext uri="{BB962C8B-B14F-4D97-AF65-F5344CB8AC3E}">
        <p14:creationId xmlns:p14="http://schemas.microsoft.com/office/powerpoint/2010/main" val="2402876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Goals of the course: Learn about…</a:t>
            </a:r>
            <a:endParaRPr lang="en-US" noProof="0" dirty="0"/>
          </a:p>
        </p:txBody>
      </p:sp>
      <p:sp>
        <p:nvSpPr>
          <p:cNvPr id="3" name="Content Placeholder 2"/>
          <p:cNvSpPr>
            <a:spLocks noGrp="1"/>
          </p:cNvSpPr>
          <p:nvPr>
            <p:ph sz="quarter" idx="1"/>
          </p:nvPr>
        </p:nvSpPr>
        <p:spPr>
          <a:xfrm>
            <a:off x="612648" y="1600200"/>
            <a:ext cx="8153400" cy="4848578"/>
          </a:xfrm>
        </p:spPr>
        <p:txBody>
          <a:bodyPr>
            <a:normAutofit fontScale="92500" lnSpcReduction="10000"/>
          </a:bodyPr>
          <a:lstStyle/>
          <a:p>
            <a:pPr marL="0" indent="0">
              <a:buNone/>
            </a:pPr>
            <a:r>
              <a:rPr lang="en-US" noProof="0" dirty="0" smtClean="0"/>
              <a:t>Different machine learning problems</a:t>
            </a:r>
          </a:p>
          <a:p>
            <a:pPr marL="0" indent="0">
              <a:buNone/>
            </a:pPr>
            <a:endParaRPr lang="en-US" noProof="0" dirty="0"/>
          </a:p>
          <a:p>
            <a:pPr marL="0" indent="0">
              <a:buNone/>
            </a:pPr>
            <a:r>
              <a:rPr lang="en-US" noProof="0" dirty="0" smtClean="0"/>
              <a:t>Common techniques/tools used</a:t>
            </a:r>
          </a:p>
          <a:p>
            <a:pPr lvl="1"/>
            <a:r>
              <a:rPr lang="en-US" noProof="0" dirty="0" smtClean="0"/>
              <a:t>theoretical understanding</a:t>
            </a:r>
          </a:p>
          <a:p>
            <a:pPr lvl="1"/>
            <a:r>
              <a:rPr lang="en-US" noProof="0" dirty="0" smtClean="0"/>
              <a:t>practical implementation</a:t>
            </a:r>
          </a:p>
          <a:p>
            <a:pPr marL="0" indent="0">
              <a:buNone/>
            </a:pPr>
            <a:endParaRPr lang="en-US" noProof="0" dirty="0"/>
          </a:p>
          <a:p>
            <a:pPr marL="0" indent="0">
              <a:buNone/>
            </a:pPr>
            <a:r>
              <a:rPr lang="en-US" noProof="0" dirty="0" smtClean="0"/>
              <a:t>Proper experimentation and evaluation</a:t>
            </a:r>
          </a:p>
          <a:p>
            <a:pPr marL="0" indent="0">
              <a:buNone/>
            </a:pPr>
            <a:endParaRPr lang="en-US" noProof="0" dirty="0"/>
          </a:p>
          <a:p>
            <a:pPr marL="0" indent="0">
              <a:buNone/>
            </a:pPr>
            <a:r>
              <a:rPr lang="en-US" noProof="0" dirty="0" smtClean="0"/>
              <a:t>Dealing with large (huge) data sets</a:t>
            </a:r>
          </a:p>
          <a:p>
            <a:pPr lvl="1"/>
            <a:r>
              <a:rPr lang="en-US" noProof="0" dirty="0" smtClean="0"/>
              <a:t>Parallelization frameworks</a:t>
            </a:r>
          </a:p>
          <a:p>
            <a:pPr lvl="1"/>
            <a:r>
              <a:rPr lang="en-US" noProof="0" dirty="0" smtClean="0"/>
              <a:t>Programming tools</a:t>
            </a:r>
            <a:endParaRPr lang="en-US" noProof="0" dirty="0"/>
          </a:p>
        </p:txBody>
      </p:sp>
    </p:spTree>
    <p:extLst>
      <p:ext uri="{BB962C8B-B14F-4D97-AF65-F5344CB8AC3E}">
        <p14:creationId xmlns:p14="http://schemas.microsoft.com/office/powerpoint/2010/main" val="3194879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Goals of the course</a:t>
            </a:r>
            <a:endParaRPr lang="en-US" noProof="0" dirty="0"/>
          </a:p>
        </p:txBody>
      </p:sp>
      <p:sp>
        <p:nvSpPr>
          <p:cNvPr id="5" name="TextBox 4"/>
          <p:cNvSpPr txBox="1"/>
          <p:nvPr/>
        </p:nvSpPr>
        <p:spPr>
          <a:xfrm>
            <a:off x="2300111" y="5925446"/>
            <a:ext cx="4466187" cy="830997"/>
          </a:xfrm>
          <a:prstGeom prst="rect">
            <a:avLst/>
          </a:prstGeom>
          <a:noFill/>
        </p:spPr>
        <p:txBody>
          <a:bodyPr wrap="none" rtlCol="0">
            <a:spAutoFit/>
          </a:bodyPr>
          <a:lstStyle/>
          <a:p>
            <a:r>
              <a:rPr lang="en-US" sz="2400" dirty="0" smtClean="0"/>
              <a:t>Be able to laugh at these signs</a:t>
            </a:r>
          </a:p>
          <a:p>
            <a:r>
              <a:rPr lang="en-US" sz="2400" dirty="0" smtClean="0"/>
              <a:t>(or at least know why one might…)</a:t>
            </a:r>
            <a:endParaRPr lang="en-US" sz="2400" dirty="0"/>
          </a:p>
        </p:txBody>
      </p:sp>
      <p:pic>
        <p:nvPicPr>
          <p:cNvPr id="6" name="Picture 5"/>
          <p:cNvPicPr>
            <a:picLocks noChangeAspect="1"/>
          </p:cNvPicPr>
          <p:nvPr/>
        </p:nvPicPr>
        <p:blipFill>
          <a:blip r:embed="rId2"/>
          <a:stretch>
            <a:fillRect/>
          </a:stretch>
        </p:blipFill>
        <p:spPr>
          <a:xfrm>
            <a:off x="1397000" y="1604433"/>
            <a:ext cx="6350000" cy="4241800"/>
          </a:xfrm>
          <a:prstGeom prst="rect">
            <a:avLst/>
          </a:prstGeom>
        </p:spPr>
      </p:pic>
    </p:spTree>
    <p:extLst>
      <p:ext uri="{BB962C8B-B14F-4D97-AF65-F5344CB8AC3E}">
        <p14:creationId xmlns:p14="http://schemas.microsoft.com/office/powerpoint/2010/main" val="36611468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noFill/>
        <a:ln w="38100" cmpd="sng"/>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2752</TotalTime>
  <Words>876</Words>
  <Application>Microsoft Office PowerPoint</Application>
  <PresentationFormat>Ekran Gösterisi (4:3)</PresentationFormat>
  <Paragraphs>223</Paragraphs>
  <Slides>32</Slides>
  <Notes>2</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32</vt:i4>
      </vt:variant>
    </vt:vector>
  </HeadingPairs>
  <TitlesOfParts>
    <vt:vector size="41" baseType="lpstr">
      <vt:lpstr>Arial</vt:lpstr>
      <vt:lpstr>Calibri</vt:lpstr>
      <vt:lpstr>Courier New</vt:lpstr>
      <vt:lpstr>Sitka Small</vt:lpstr>
      <vt:lpstr>Times New Roman</vt:lpstr>
      <vt:lpstr>Tw Cen MT</vt:lpstr>
      <vt:lpstr>Wingdings</vt:lpstr>
      <vt:lpstr>Wingdings 2</vt:lpstr>
      <vt:lpstr>Median</vt:lpstr>
      <vt:lpstr>PowerPoint Sunusu</vt:lpstr>
      <vt:lpstr>Why are you here?</vt:lpstr>
      <vt:lpstr>Machine Learning is…</vt:lpstr>
      <vt:lpstr>Machine Learning is…</vt:lpstr>
      <vt:lpstr>Machine Learning is…</vt:lpstr>
      <vt:lpstr>Machine Learning is…</vt:lpstr>
      <vt:lpstr>Machine Learning, aka</vt:lpstr>
      <vt:lpstr>Goals of the course: Learn about…</vt:lpstr>
      <vt:lpstr>Goals of the course</vt:lpstr>
      <vt:lpstr>Machine learning problems</vt:lpstr>
      <vt:lpstr>Data</vt:lpstr>
      <vt:lpstr>Data</vt:lpstr>
      <vt:lpstr>Data</vt:lpstr>
      <vt:lpstr>Data</vt:lpstr>
      <vt:lpstr>Supervised learning</vt:lpstr>
      <vt:lpstr>Supervised learning</vt:lpstr>
      <vt:lpstr>Supervised learning</vt:lpstr>
      <vt:lpstr>Supervised learning: classification</vt:lpstr>
      <vt:lpstr>Classification Example</vt:lpstr>
      <vt:lpstr>Classification Applications</vt:lpstr>
      <vt:lpstr>Supervised learning: regression</vt:lpstr>
      <vt:lpstr>Regression Example</vt:lpstr>
      <vt:lpstr>Regression Applications</vt:lpstr>
      <vt:lpstr>Supervised learning: ranking</vt:lpstr>
      <vt:lpstr>Ranking example</vt:lpstr>
      <vt:lpstr>Ranking Applications</vt:lpstr>
      <vt:lpstr>Unsupervised learning</vt:lpstr>
      <vt:lpstr>Unsupervised learning applications</vt:lpstr>
      <vt:lpstr>Reinforcement learning</vt:lpstr>
      <vt:lpstr>Reinforcement learning example</vt:lpstr>
      <vt:lpstr>Reinforcement learning example</vt:lpstr>
      <vt:lpstr>Other learning variations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Kauchak</dc:creator>
  <cp:lastModifiedBy>Furkan Gözükara</cp:lastModifiedBy>
  <cp:revision>157</cp:revision>
  <dcterms:created xsi:type="dcterms:W3CDTF">2013-09-08T20:10:23Z</dcterms:created>
  <dcterms:modified xsi:type="dcterms:W3CDTF">2022-10-11T10:59:17Z</dcterms:modified>
</cp:coreProperties>
</file>