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477" r:id="rId2"/>
    <p:sldId id="418" r:id="rId3"/>
    <p:sldId id="385" r:id="rId4"/>
    <p:sldId id="468" r:id="rId5"/>
    <p:sldId id="403" r:id="rId6"/>
    <p:sldId id="404" r:id="rId7"/>
    <p:sldId id="417" r:id="rId8"/>
    <p:sldId id="405" r:id="rId9"/>
    <p:sldId id="406" r:id="rId10"/>
    <p:sldId id="415" r:id="rId11"/>
    <p:sldId id="409" r:id="rId12"/>
    <p:sldId id="395" r:id="rId13"/>
    <p:sldId id="392" r:id="rId14"/>
    <p:sldId id="396" r:id="rId15"/>
    <p:sldId id="397" r:id="rId16"/>
    <p:sldId id="399" r:id="rId17"/>
    <p:sldId id="398" r:id="rId18"/>
    <p:sldId id="479" r:id="rId19"/>
    <p:sldId id="400" r:id="rId20"/>
    <p:sldId id="401" r:id="rId21"/>
    <p:sldId id="419" r:id="rId22"/>
    <p:sldId id="421" r:id="rId23"/>
    <p:sldId id="422" r:id="rId24"/>
    <p:sldId id="423" r:id="rId25"/>
    <p:sldId id="427" r:id="rId26"/>
    <p:sldId id="426" r:id="rId27"/>
    <p:sldId id="429" r:id="rId28"/>
    <p:sldId id="430" r:id="rId29"/>
    <p:sldId id="431" r:id="rId30"/>
    <p:sldId id="432" r:id="rId31"/>
    <p:sldId id="433" r:id="rId32"/>
    <p:sldId id="435" r:id="rId33"/>
    <p:sldId id="436" r:id="rId34"/>
    <p:sldId id="459" r:id="rId35"/>
    <p:sldId id="449" r:id="rId36"/>
    <p:sldId id="450" r:id="rId37"/>
    <p:sldId id="451" r:id="rId38"/>
    <p:sldId id="452" r:id="rId39"/>
    <p:sldId id="438" r:id="rId40"/>
    <p:sldId id="464" r:id="rId41"/>
    <p:sldId id="465" r:id="rId42"/>
    <p:sldId id="463" r:id="rId43"/>
    <p:sldId id="466" r:id="rId44"/>
    <p:sldId id="467" r:id="rId45"/>
    <p:sldId id="448" r:id="rId46"/>
    <p:sldId id="460" r:id="rId47"/>
    <p:sldId id="441" r:id="rId48"/>
    <p:sldId id="442" r:id="rId49"/>
    <p:sldId id="469" r:id="rId50"/>
    <p:sldId id="470" r:id="rId51"/>
    <p:sldId id="471" r:id="rId52"/>
    <p:sldId id="474" r:id="rId53"/>
    <p:sldId id="475" r:id="rId54"/>
    <p:sldId id="473" r:id="rId55"/>
    <p:sldId id="476" r:id="rId56"/>
    <p:sldId id="453" r:id="rId57"/>
    <p:sldId id="454" r:id="rId58"/>
    <p:sldId id="455" r:id="rId59"/>
    <p:sldId id="456" r:id="rId60"/>
    <p:sldId id="457" r:id="rId61"/>
    <p:sldId id="47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10/26/2021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4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~dkauchak/classes/f13/cs451-f13/lectur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Q3hYko51Y" TargetMode="External"/><Relationship Id="rId2" Type="http://schemas.openxmlformats.org/officeDocument/2006/relationships/hyperlink" Target="https://www.youtube.com/watch?v=wvsE8jm1G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Geometric View of Data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18236" y="6479481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Source: </a:t>
            </a:r>
            <a:r>
              <a:rPr lang="en-US" sz="2000" spc="-265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3"/>
              </a:rPr>
              <a:t>https://cs.pomona.edu/~dkauchak/classes/f13/cs451-f13/lectures/</a:t>
            </a:r>
            <a:endParaRPr lang="tr-TR" sz="2000" spc="-265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436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3" y="5654480"/>
            <a:ext cx="3231424" cy="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could we score these for classification?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accuracy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02877" y="3934136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prediction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028446" y="3163982"/>
            <a:ext cx="895097" cy="2074333"/>
          </a:xfrm>
          <a:prstGeom prst="rect">
            <a:avLst/>
          </a:prstGeom>
          <a:solidFill>
            <a:srgbClr val="3366FF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7472" y="3945699"/>
            <a:ext cx="97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Label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2117471" y="3163982"/>
            <a:ext cx="1171255" cy="2074333"/>
          </a:xfrm>
          <a:prstGeom prst="rect">
            <a:avLst/>
          </a:prstGeom>
          <a:solidFill>
            <a:srgbClr val="008000">
              <a:alpha val="4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50" y="1793874"/>
            <a:ext cx="7667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evaluate the model, compare the predicted labels to the actual labels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21063" y="3556000"/>
            <a:ext cx="41593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Accuracy</a:t>
            </a:r>
            <a:r>
              <a:rPr lang="en-US" sz="2400" dirty="0" smtClean="0"/>
              <a:t>: the proportion of examples where we correctly predicted the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7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3012" y="1674136"/>
            <a:ext cx="1279490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190646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434862" y="4158582"/>
            <a:ext cx="1297640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80" y="4373761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192408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28556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266439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261211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261211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282282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282282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38732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484447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485065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03799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way to do algorithm development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test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7768" y="4277306"/>
            <a:ext cx="16981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Is this ok?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383006" y="3414838"/>
            <a:ext cx="585637" cy="12073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5888" y="5788469"/>
            <a:ext cx="912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No.  Although we’re not explicitly looking at the examples, we’re still “cheating” by biasing our algorithm to the test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4156" y="5685651"/>
            <a:ext cx="8341892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3375" y="362718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9293" y="411985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743144" y="1754169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67417" y="2080717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67417" y="2291431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9042" y="2291431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193636" y="3341855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069015" y="43130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67156" y="4319261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41160" y="2706929"/>
            <a:ext cx="392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Once you look at/use test data </a:t>
            </a:r>
            <a:r>
              <a:rPr lang="en-US" sz="2400" b="1" dirty="0" smtClean="0">
                <a:solidFill>
                  <a:srgbClr val="0000FF"/>
                </a:solidFill>
              </a:rPr>
              <a:t>it is no longer test data!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7560" y="6060265"/>
            <a:ext cx="757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So, how can we evaluate our algorithm during development?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251796" y="3109775"/>
            <a:ext cx="2123767" cy="848350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1800" y="310382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415" y="2069516"/>
            <a:ext cx="147854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4156" y="2301843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8782" y="4553962"/>
            <a:ext cx="1667836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7429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FF6600"/>
                </a:solidFill>
              </a:rPr>
              <a:t>development data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b="1" dirty="0" smtClean="0">
                <a:solidFill>
                  <a:srgbClr val="0000FF"/>
                </a:solidFill>
              </a:rPr>
              <a:t>When satisfied,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32183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testing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639" y="2069516"/>
            <a:ext cx="1536417" cy="15609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639" y="2301843"/>
            <a:ext cx="1476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55639" y="4553962"/>
            <a:ext cx="1752257" cy="125655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9416" y="4769141"/>
            <a:ext cx="137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Development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9287826">
            <a:off x="1981313" y="231946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2844631" y="268094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110848" y="305977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151404" y="3007492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8904" y="3007492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68904" y="3218206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0529" y="3218206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rot="5400000">
            <a:off x="3295123" y="426863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170502" y="523985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68643" y="5246036"/>
            <a:ext cx="20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99000" y="2433376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development data: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try out an algorithm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evaluated on development data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repeat until happy with results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71882" y="4857352"/>
            <a:ext cx="34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problems with this?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to development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 careful not to </a:t>
            </a:r>
            <a:r>
              <a:rPr lang="en-US" dirty="0" err="1" smtClean="0"/>
              <a:t>overfit</a:t>
            </a:r>
            <a:r>
              <a:rPr lang="en-US" dirty="0" smtClean="0"/>
              <a:t> to the development data!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2929" y="2713278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2223" y="2990503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9455" y="2713278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29455" y="3881662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7579" y="2450216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76872" y="2590681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046147" y="3875140"/>
            <a:ext cx="1846266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5912" y="4015605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883" y="5721895"/>
            <a:ext cx="840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Often we’ll split off development data this multiple times (in fact, on the fly), but you can still </a:t>
            </a:r>
            <a:r>
              <a:rPr lang="en-US" sz="2400" dirty="0" err="1" smtClean="0">
                <a:solidFill>
                  <a:srgbClr val="0000FF"/>
                </a:solidFill>
              </a:rPr>
              <a:t>overfit</a:t>
            </a:r>
            <a:r>
              <a:rPr lang="en-US" sz="2400" dirty="0" smtClean="0">
                <a:solidFill>
                  <a:srgbClr val="0000FF"/>
                </a:solidFill>
              </a:rPr>
              <a:t>, but this helps avoid it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0" y="694403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ML grade here is overfitting because it perfectly fits the model for training set but not for future predictions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07629"/>
              </p:ext>
            </p:extLst>
          </p:nvPr>
        </p:nvGraphicFramePr>
        <p:xfrm>
          <a:off x="569430" y="240250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48415" y="5836166"/>
            <a:ext cx="294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should we pick?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128" y="1381530"/>
            <a:ext cx="7727872" cy="990600"/>
          </a:xfrm>
        </p:spPr>
        <p:txBody>
          <a:bodyPr/>
          <a:lstStyle/>
          <a:p>
            <a:r>
              <a:rPr lang="en-US" dirty="0" smtClean="0"/>
              <a:t>Proper Experimentation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66400"/>
            <a:ext cx="3810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5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6505" y="2558464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89143" y="2927796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821630" y="2927796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7963" y="2927796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9266" y="2895530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1276" y="3403899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76966" y="340389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1777" y="17426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9823" y="420099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</p:cNvCxnSpPr>
          <p:nvPr/>
        </p:nvCxnSpPr>
        <p:spPr>
          <a:xfrm flipH="1">
            <a:off x="5872461" y="457032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6604948" y="457032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01281" y="457032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2584" y="453805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54594" y="50464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6755" y="5029832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 flipH="1">
            <a:off x="7019387" y="5399164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7693383" y="5399164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23405" y="5399164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89516" y="5366898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298095" y="585520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9400" y="59078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4079875" y="3483545"/>
            <a:ext cx="920750" cy="1270299"/>
          </a:xfrm>
          <a:prstGeom prst="rightArrow">
            <a:avLst/>
          </a:prstGeom>
          <a:solidFill>
            <a:srgbClr val="3366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16820" y="5836166"/>
            <a:ext cx="42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development data to decide!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30" y="181886"/>
            <a:ext cx="772787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Machine Learning: A Geometric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65" y="1693596"/>
            <a:ext cx="6439602" cy="48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54621"/>
              </p:ext>
            </p:extLst>
          </p:nvPr>
        </p:nvGraphicFramePr>
        <p:xfrm>
          <a:off x="255639" y="1604672"/>
          <a:ext cx="3814916" cy="52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0334" y="3576728"/>
            <a:ext cx="35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visualize this data?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Apples vs. Bananas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42061"/>
              </p:ext>
            </p:extLst>
          </p:nvPr>
        </p:nvGraphicFramePr>
        <p:xfrm>
          <a:off x="612648" y="2660999"/>
          <a:ext cx="2663985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19" y="1587164"/>
            <a:ext cx="579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Turn features into numerical values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41501" y="2624071"/>
            <a:ext cx="4765539" cy="2868824"/>
            <a:chOff x="3841501" y="2624071"/>
            <a:chExt cx="4765539" cy="2868824"/>
          </a:xfrm>
        </p:grpSpPr>
        <p:sp>
          <p:nvSpPr>
            <p:cNvPr id="7" name="Rectangle 6"/>
            <p:cNvSpPr/>
            <p:nvPr/>
          </p:nvSpPr>
          <p:spPr>
            <a:xfrm>
              <a:off x="4515168" y="2624071"/>
              <a:ext cx="4091872" cy="2288156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728" y="5092785"/>
              <a:ext cx="941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Weight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72705" y="3481052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Color</a:t>
              </a:r>
              <a:endParaRPr lang="en-US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89308" y="471297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9879" y="4703989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32532" y="5104972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1152" y="5115159"/>
              <a:ext cx="43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515168" y="4260927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515168" y="2753036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614" y="4253940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28705" y="2741107"/>
              <a:ext cx="31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779" y="2756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89172" y="4195834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0676" y="275825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66105" y="26798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8092" y="4681615"/>
              <a:ext cx="0" cy="41117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57867" y="4206900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06276" y="27608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660066"/>
                  </a:solidFill>
                </a:rPr>
                <a:t>B</a:t>
              </a:r>
              <a:endParaRPr lang="en-US" b="1" dirty="0">
                <a:solidFill>
                  <a:srgbClr val="660066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51213" y="2847938"/>
              <a:ext cx="343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6600"/>
                  </a:solidFill>
                </a:rPr>
                <a:t>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588" y="5914817"/>
            <a:ext cx="834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view examples as points in an </a:t>
            </a:r>
            <a:r>
              <a:rPr lang="en-US" sz="2400" i="1" dirty="0" smtClean="0"/>
              <a:t>n</a:t>
            </a:r>
            <a:r>
              <a:rPr lang="en-US" sz="2400" dirty="0" smtClean="0"/>
              <a:t>-dimensional space where </a:t>
            </a:r>
            <a:r>
              <a:rPr lang="en-US" sz="2400" i="1" dirty="0" smtClean="0"/>
              <a:t>n</a:t>
            </a:r>
            <a:r>
              <a:rPr lang="en-US" sz="2400" dirty="0" smtClean="0"/>
              <a:t> is the number of features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3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Examples in a feature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pace</a:t>
            </a: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0800" y="6019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8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00" y="3274367"/>
            <a:ext cx="15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Test example: </a:t>
            </a:r>
            <a:r>
              <a:rPr lang="en-US" dirty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what class?</a:t>
            </a:r>
            <a:endParaRPr lang="en-US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43483" y="260569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3025682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7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8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0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941" y="3274367"/>
            <a:ext cx="133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3430345" y="3975997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4" name="Straight Connector 53"/>
          <p:cNvCxnSpPr>
            <a:stCxn id="24589" idx="7"/>
            <a:endCxn id="52" idx="1"/>
          </p:cNvCxnSpPr>
          <p:nvPr/>
        </p:nvCxnSpPr>
        <p:spPr bwMode="auto">
          <a:xfrm flipV="1">
            <a:off x="3101882" y="4052197"/>
            <a:ext cx="328463" cy="2373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01086" y="522479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classification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marL="365760" lvl="1" indent="0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Label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 the label of the closest example to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in the training set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14800" y="50261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2853269" y="41879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962970" y="47142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3657600" y="464516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4267200" y="39593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4232154" y="5584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4519088" y="45618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4351729" y="427905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004180" y="458693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886548" y="40490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3781182" y="513152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7" idx="6"/>
          </p:cNvCxnSpPr>
          <p:nvPr/>
        </p:nvCxnSpPr>
        <p:spPr bwMode="auto">
          <a:xfrm flipV="1">
            <a:off x="3810000" y="467427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40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2743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2484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4" name="Straight Connector 63"/>
          <p:cNvCxnSpPr>
            <a:stCxn id="36" idx="6"/>
          </p:cNvCxnSpPr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01086" y="522479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closest to red, but…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831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124" y="369349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19287826">
            <a:off x="1558745" y="314980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422063" y="351127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539" y="2579942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688280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728836" y="383782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6336" y="383782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46336" y="404853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7961" y="404853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50374" y="5894791"/>
            <a:ext cx="560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tell how well we’re doing?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135642" y="2579942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287826">
            <a:off x="7890424" y="3012310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6444703" y="351905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5745" y="2579942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3685" y="32008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25294" y="3693499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36002" y="39050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18021" y="389010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659486" y="3814874"/>
            <a:ext cx="317501" cy="35503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76986" y="3814874"/>
            <a:ext cx="301625" cy="21071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76986" y="4025588"/>
            <a:ext cx="301625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78611" y="4025588"/>
            <a:ext cx="349250" cy="35070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8" y="538338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47492" y="5351122"/>
            <a:ext cx="207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without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9069" y="1730375"/>
            <a:ext cx="525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REAL WORLD USE OF ML ALGORITHMS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example?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1933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124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0633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0409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758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248400"/>
            <a:ext cx="145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274367"/>
            <a:ext cx="14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847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528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028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105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3810000" y="3153311"/>
            <a:ext cx="194180" cy="4708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>
            <a:stCxn id="55" idx="0"/>
            <a:endCxn id="41" idx="3"/>
          </p:cNvCxnSpPr>
          <p:nvPr/>
        </p:nvCxnSpPr>
        <p:spPr>
          <a:xfrm flipV="1">
            <a:off x="4080380" y="28881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40" idx="2"/>
          </p:cNvCxnSpPr>
          <p:nvPr/>
        </p:nvCxnSpPr>
        <p:spPr>
          <a:xfrm flipV="1">
            <a:off x="4156580" y="3117100"/>
            <a:ext cx="362508" cy="2507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  <a:endCxn id="29" idx="0"/>
          </p:cNvCxnSpPr>
          <p:nvPr/>
        </p:nvCxnSpPr>
        <p:spPr>
          <a:xfrm>
            <a:off x="4080380" y="3218371"/>
            <a:ext cx="110620" cy="286829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3" idx="7"/>
          </p:cNvCxnSpPr>
          <p:nvPr/>
        </p:nvCxnSpPr>
        <p:spPr>
          <a:xfrm flipH="1">
            <a:off x="3911264" y="3227356"/>
            <a:ext cx="92916" cy="40552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61" idx="4"/>
          </p:cNvCxnSpPr>
          <p:nvPr/>
        </p:nvCxnSpPr>
        <p:spPr>
          <a:xfrm flipH="1" flipV="1">
            <a:off x="3962748" y="2680480"/>
            <a:ext cx="117632" cy="3854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0659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4603" y="478074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Most of the next closest are blue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8"/>
            <a:ext cx="8153400" cy="34639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80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16382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nearest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label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label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4543" y="4789358"/>
            <a:ext cx="4654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measure “nearest”?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6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two 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55971" y="3785626"/>
            <a:ext cx="899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110624" y="2853412"/>
            <a:ext cx="92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34378"/>
              </p:ext>
            </p:extLst>
          </p:nvPr>
        </p:nvGraphicFramePr>
        <p:xfrm>
          <a:off x="1618386" y="5074519"/>
          <a:ext cx="5684082" cy="7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3" imgW="1943100" imgH="279400" progId="Equation.3">
                  <p:embed/>
                </p:oleObj>
              </mc:Choice>
              <mc:Fallback>
                <p:oleObj name="Equation" r:id="rId3" imgW="19431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386" y="5074519"/>
                        <a:ext cx="5684082" cy="79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4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 n-dimensions, how do we compute the distance?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2969052" y="35824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308027" y="269864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8007" y="3785626"/>
            <a:ext cx="162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a</a:t>
            </a:r>
            <a:r>
              <a:rPr lang="en-US" sz="2000" baseline="-25000" dirty="0"/>
              <a:t>n</a:t>
            </a:r>
            <a:r>
              <a:rPr lang="en-US" sz="2000" baseline="-25000" dirty="0" smtClean="0"/>
              <a:t>)</a:t>
            </a:r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007295" y="2946340"/>
            <a:ext cx="15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,…,</a:t>
            </a:r>
            <a:r>
              <a:rPr lang="en-US" sz="2000" dirty="0" err="1" smtClean="0"/>
              <a:t>b</a:t>
            </a:r>
            <a:r>
              <a:rPr lang="en-US" sz="2000" baseline="-25000" dirty="0" err="1"/>
              <a:t>n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9" name="Straight Connector 8"/>
          <p:cNvCxnSpPr>
            <a:stCxn id="5" idx="3"/>
            <a:endCxn id="4" idx="7"/>
          </p:cNvCxnSpPr>
          <p:nvPr/>
        </p:nvCxnSpPr>
        <p:spPr>
          <a:xfrm flipH="1">
            <a:off x="3099134" y="2828725"/>
            <a:ext cx="1231211" cy="77606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66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439077"/>
              </p:ext>
            </p:extLst>
          </p:nvPr>
        </p:nvGraphicFramePr>
        <p:xfrm>
          <a:off x="446088" y="5164138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5" imgW="2857500" imgH="279400" progId="Equation.3">
                  <p:embed/>
                </p:oleObj>
              </mc:Choice>
              <mc:Fallback>
                <p:oleObj name="Equation" r:id="rId5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088" y="5164138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4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28600" y="143116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0" dirty="0" smtClean="0"/>
              <a:t>The </a:t>
            </a:r>
            <a:r>
              <a:rPr lang="en-US" sz="2400" b="1" dirty="0" smtClean="0">
                <a:solidFill>
                  <a:srgbClr val="FF6600"/>
                </a:solidFill>
              </a:rPr>
              <a:t>decision boundaries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are places in the features space where the classification of a point/example changes</a:t>
            </a:r>
            <a:endParaRPr lang="en-US" sz="2400" b="0" dirty="0" smtClean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6262750"/>
            <a:ext cx="73896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Where are the decision boundaries for k-NN?</a:t>
            </a:r>
          </a:p>
        </p:txBody>
      </p:sp>
    </p:spTree>
    <p:extLst>
      <p:ext uri="{BB962C8B-B14F-4D97-AF65-F5344CB8AC3E}">
        <p14:creationId xmlns:p14="http://schemas.microsoft.com/office/powerpoint/2010/main" val="2654690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boundaries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1" name="Freeform 32"/>
          <p:cNvSpPr>
            <a:spLocks/>
          </p:cNvSpPr>
          <p:nvPr/>
        </p:nvSpPr>
        <p:spPr bwMode="auto">
          <a:xfrm>
            <a:off x="2022475" y="2241550"/>
            <a:ext cx="1766888" cy="3992563"/>
          </a:xfrm>
          <a:custGeom>
            <a:avLst/>
            <a:gdLst>
              <a:gd name="T0" fmla="*/ 1390650 w 1113"/>
              <a:gd name="T1" fmla="*/ 0 h 2515"/>
              <a:gd name="T2" fmla="*/ 1441450 w 1113"/>
              <a:gd name="T3" fmla="*/ 76200 h 2515"/>
              <a:gd name="T4" fmla="*/ 1468438 w 1113"/>
              <a:gd name="T5" fmla="*/ 115888 h 2515"/>
              <a:gd name="T6" fmla="*/ 1544638 w 1113"/>
              <a:gd name="T7" fmla="*/ 231775 h 2515"/>
              <a:gd name="T8" fmla="*/ 1700213 w 1113"/>
              <a:gd name="T9" fmla="*/ 450850 h 2515"/>
              <a:gd name="T10" fmla="*/ 1725613 w 1113"/>
              <a:gd name="T11" fmla="*/ 527050 h 2515"/>
              <a:gd name="T12" fmla="*/ 1738313 w 1113"/>
              <a:gd name="T13" fmla="*/ 566738 h 2515"/>
              <a:gd name="T14" fmla="*/ 1751013 w 1113"/>
              <a:gd name="T15" fmla="*/ 604838 h 2515"/>
              <a:gd name="T16" fmla="*/ 1763713 w 1113"/>
              <a:gd name="T17" fmla="*/ 798513 h 2515"/>
              <a:gd name="T18" fmla="*/ 1685925 w 1113"/>
              <a:gd name="T19" fmla="*/ 1119188 h 2515"/>
              <a:gd name="T20" fmla="*/ 1647825 w 1113"/>
              <a:gd name="T21" fmla="*/ 1196975 h 2515"/>
              <a:gd name="T22" fmla="*/ 1622425 w 1113"/>
              <a:gd name="T23" fmla="*/ 1274763 h 2515"/>
              <a:gd name="T24" fmla="*/ 1673225 w 1113"/>
              <a:gd name="T25" fmla="*/ 1635125 h 2515"/>
              <a:gd name="T26" fmla="*/ 1700213 w 1113"/>
              <a:gd name="T27" fmla="*/ 1751013 h 2515"/>
              <a:gd name="T28" fmla="*/ 1725613 w 1113"/>
              <a:gd name="T29" fmla="*/ 1828800 h 2515"/>
              <a:gd name="T30" fmla="*/ 1763713 w 1113"/>
              <a:gd name="T31" fmla="*/ 2008188 h 2515"/>
              <a:gd name="T32" fmla="*/ 1738313 w 1113"/>
              <a:gd name="T33" fmla="*/ 2149475 h 2515"/>
              <a:gd name="T34" fmla="*/ 1609725 w 1113"/>
              <a:gd name="T35" fmla="*/ 2279650 h 2515"/>
              <a:gd name="T36" fmla="*/ 1506538 w 1113"/>
              <a:gd name="T37" fmla="*/ 2408238 h 2515"/>
              <a:gd name="T38" fmla="*/ 1236663 w 1113"/>
              <a:gd name="T39" fmla="*/ 2703513 h 2515"/>
              <a:gd name="T40" fmla="*/ 1133475 w 1113"/>
              <a:gd name="T41" fmla="*/ 2846388 h 2515"/>
              <a:gd name="T42" fmla="*/ 887413 w 1113"/>
              <a:gd name="T43" fmla="*/ 3116263 h 2515"/>
              <a:gd name="T44" fmla="*/ 771525 w 1113"/>
              <a:gd name="T45" fmla="*/ 3219450 h 2515"/>
              <a:gd name="T46" fmla="*/ 655638 w 1113"/>
              <a:gd name="T47" fmla="*/ 3348038 h 2515"/>
              <a:gd name="T48" fmla="*/ 527050 w 1113"/>
              <a:gd name="T49" fmla="*/ 3489325 h 2515"/>
              <a:gd name="T50" fmla="*/ 307975 w 1113"/>
              <a:gd name="T51" fmla="*/ 3683000 h 2515"/>
              <a:gd name="T52" fmla="*/ 204788 w 1113"/>
              <a:gd name="T53" fmla="*/ 3786188 h 2515"/>
              <a:gd name="T54" fmla="*/ 50800 w 1113"/>
              <a:gd name="T55" fmla="*/ 3927475 h 2515"/>
              <a:gd name="T56" fmla="*/ 25400 w 1113"/>
              <a:gd name="T57" fmla="*/ 3965575 h 2515"/>
              <a:gd name="T58" fmla="*/ 0 w 1113"/>
              <a:gd name="T59" fmla="*/ 3992563 h 251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13"/>
              <a:gd name="T91" fmla="*/ 0 h 2515"/>
              <a:gd name="T92" fmla="*/ 1113 w 1113"/>
              <a:gd name="T93" fmla="*/ 2515 h 251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13" h="2515">
                <a:moveTo>
                  <a:pt x="876" y="0"/>
                </a:moveTo>
                <a:cubicBezTo>
                  <a:pt x="887" y="16"/>
                  <a:pt x="897" y="32"/>
                  <a:pt x="908" y="48"/>
                </a:cubicBezTo>
                <a:cubicBezTo>
                  <a:pt x="914" y="56"/>
                  <a:pt x="925" y="73"/>
                  <a:pt x="925" y="73"/>
                </a:cubicBezTo>
                <a:cubicBezTo>
                  <a:pt x="935" y="104"/>
                  <a:pt x="959" y="117"/>
                  <a:pt x="973" y="146"/>
                </a:cubicBezTo>
                <a:cubicBezTo>
                  <a:pt x="997" y="195"/>
                  <a:pt x="1031" y="244"/>
                  <a:pt x="1071" y="284"/>
                </a:cubicBezTo>
                <a:cubicBezTo>
                  <a:pt x="1076" y="300"/>
                  <a:pt x="1082" y="316"/>
                  <a:pt x="1087" y="332"/>
                </a:cubicBezTo>
                <a:cubicBezTo>
                  <a:pt x="1090" y="340"/>
                  <a:pt x="1092" y="349"/>
                  <a:pt x="1095" y="357"/>
                </a:cubicBezTo>
                <a:cubicBezTo>
                  <a:pt x="1098" y="365"/>
                  <a:pt x="1103" y="381"/>
                  <a:pt x="1103" y="381"/>
                </a:cubicBezTo>
                <a:cubicBezTo>
                  <a:pt x="1109" y="426"/>
                  <a:pt x="1101" y="461"/>
                  <a:pt x="1111" y="503"/>
                </a:cubicBezTo>
                <a:cubicBezTo>
                  <a:pt x="1098" y="567"/>
                  <a:pt x="1113" y="657"/>
                  <a:pt x="1062" y="705"/>
                </a:cubicBezTo>
                <a:cubicBezTo>
                  <a:pt x="1033" y="794"/>
                  <a:pt x="1078" y="662"/>
                  <a:pt x="1038" y="754"/>
                </a:cubicBezTo>
                <a:cubicBezTo>
                  <a:pt x="1031" y="770"/>
                  <a:pt x="1022" y="803"/>
                  <a:pt x="1022" y="803"/>
                </a:cubicBezTo>
                <a:cubicBezTo>
                  <a:pt x="1030" y="879"/>
                  <a:pt x="1043" y="954"/>
                  <a:pt x="1054" y="1030"/>
                </a:cubicBezTo>
                <a:cubicBezTo>
                  <a:pt x="1064" y="1097"/>
                  <a:pt x="1056" y="1059"/>
                  <a:pt x="1071" y="1103"/>
                </a:cubicBezTo>
                <a:cubicBezTo>
                  <a:pt x="1077" y="1119"/>
                  <a:pt x="1087" y="1152"/>
                  <a:pt x="1087" y="1152"/>
                </a:cubicBezTo>
                <a:cubicBezTo>
                  <a:pt x="1093" y="1193"/>
                  <a:pt x="1101" y="1226"/>
                  <a:pt x="1111" y="1265"/>
                </a:cubicBezTo>
                <a:cubicBezTo>
                  <a:pt x="1110" y="1275"/>
                  <a:pt x="1107" y="1334"/>
                  <a:pt x="1095" y="1354"/>
                </a:cubicBezTo>
                <a:cubicBezTo>
                  <a:pt x="1075" y="1389"/>
                  <a:pt x="1039" y="1406"/>
                  <a:pt x="1014" y="1436"/>
                </a:cubicBezTo>
                <a:cubicBezTo>
                  <a:pt x="992" y="1463"/>
                  <a:pt x="973" y="1492"/>
                  <a:pt x="949" y="1517"/>
                </a:cubicBezTo>
                <a:cubicBezTo>
                  <a:pt x="930" y="1575"/>
                  <a:pt x="834" y="1667"/>
                  <a:pt x="779" y="1703"/>
                </a:cubicBezTo>
                <a:cubicBezTo>
                  <a:pt x="758" y="1734"/>
                  <a:pt x="740" y="1766"/>
                  <a:pt x="714" y="1793"/>
                </a:cubicBezTo>
                <a:cubicBezTo>
                  <a:pt x="688" y="1862"/>
                  <a:pt x="613" y="1915"/>
                  <a:pt x="559" y="1963"/>
                </a:cubicBezTo>
                <a:cubicBezTo>
                  <a:pt x="475" y="2037"/>
                  <a:pt x="543" y="1992"/>
                  <a:pt x="486" y="2028"/>
                </a:cubicBezTo>
                <a:cubicBezTo>
                  <a:pt x="459" y="2068"/>
                  <a:pt x="452" y="2084"/>
                  <a:pt x="413" y="2109"/>
                </a:cubicBezTo>
                <a:cubicBezTo>
                  <a:pt x="391" y="2142"/>
                  <a:pt x="365" y="2177"/>
                  <a:pt x="332" y="2198"/>
                </a:cubicBezTo>
                <a:cubicBezTo>
                  <a:pt x="299" y="2247"/>
                  <a:pt x="243" y="2288"/>
                  <a:pt x="194" y="2320"/>
                </a:cubicBezTo>
                <a:cubicBezTo>
                  <a:pt x="175" y="2348"/>
                  <a:pt x="158" y="2367"/>
                  <a:pt x="129" y="2385"/>
                </a:cubicBezTo>
                <a:cubicBezTo>
                  <a:pt x="106" y="2419"/>
                  <a:pt x="67" y="2451"/>
                  <a:pt x="32" y="2474"/>
                </a:cubicBezTo>
                <a:cubicBezTo>
                  <a:pt x="27" y="2482"/>
                  <a:pt x="22" y="2490"/>
                  <a:pt x="16" y="2498"/>
                </a:cubicBezTo>
                <a:cubicBezTo>
                  <a:pt x="11" y="2504"/>
                  <a:pt x="0" y="2515"/>
                  <a:pt x="0" y="2515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Freeform 33"/>
          <p:cNvSpPr>
            <a:spLocks/>
          </p:cNvSpPr>
          <p:nvPr/>
        </p:nvSpPr>
        <p:spPr bwMode="auto">
          <a:xfrm>
            <a:off x="3760788" y="4121150"/>
            <a:ext cx="2549525" cy="385763"/>
          </a:xfrm>
          <a:custGeom>
            <a:avLst/>
            <a:gdLst>
              <a:gd name="T0" fmla="*/ 0 w 1606"/>
              <a:gd name="T1" fmla="*/ 269875 h 243"/>
              <a:gd name="T2" fmla="*/ 50800 w 1606"/>
              <a:gd name="T3" fmla="*/ 284163 h 243"/>
              <a:gd name="T4" fmla="*/ 231775 w 1606"/>
              <a:gd name="T5" fmla="*/ 296863 h 243"/>
              <a:gd name="T6" fmla="*/ 269875 w 1606"/>
              <a:gd name="T7" fmla="*/ 322263 h 243"/>
              <a:gd name="T8" fmla="*/ 450850 w 1606"/>
              <a:gd name="T9" fmla="*/ 385763 h 243"/>
              <a:gd name="T10" fmla="*/ 1017588 w 1606"/>
              <a:gd name="T11" fmla="*/ 334963 h 243"/>
              <a:gd name="T12" fmla="*/ 1184275 w 1606"/>
              <a:gd name="T13" fmla="*/ 284163 h 243"/>
              <a:gd name="T14" fmla="*/ 1377950 w 1606"/>
              <a:gd name="T15" fmla="*/ 193675 h 243"/>
              <a:gd name="T16" fmla="*/ 1455738 w 1606"/>
              <a:gd name="T17" fmla="*/ 168275 h 243"/>
              <a:gd name="T18" fmla="*/ 1892300 w 1606"/>
              <a:gd name="T19" fmla="*/ 231775 h 243"/>
              <a:gd name="T20" fmla="*/ 2138363 w 1606"/>
              <a:gd name="T21" fmla="*/ 115888 h 243"/>
              <a:gd name="T22" fmla="*/ 2408238 w 1606"/>
              <a:gd name="T23" fmla="*/ 38100 h 243"/>
              <a:gd name="T24" fmla="*/ 2486025 w 1606"/>
              <a:gd name="T25" fmla="*/ 12700 h 243"/>
              <a:gd name="T26" fmla="*/ 2549525 w 1606"/>
              <a:gd name="T27" fmla="*/ 0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06"/>
              <a:gd name="T43" fmla="*/ 0 h 243"/>
              <a:gd name="T44" fmla="*/ 1606 w 1606"/>
              <a:gd name="T45" fmla="*/ 243 h 24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06" h="243">
                <a:moveTo>
                  <a:pt x="0" y="170"/>
                </a:moveTo>
                <a:cubicBezTo>
                  <a:pt x="11" y="173"/>
                  <a:pt x="21" y="178"/>
                  <a:pt x="32" y="179"/>
                </a:cubicBezTo>
                <a:cubicBezTo>
                  <a:pt x="70" y="183"/>
                  <a:pt x="108" y="180"/>
                  <a:pt x="146" y="187"/>
                </a:cubicBezTo>
                <a:cubicBezTo>
                  <a:pt x="155" y="189"/>
                  <a:pt x="161" y="199"/>
                  <a:pt x="170" y="203"/>
                </a:cubicBezTo>
                <a:cubicBezTo>
                  <a:pt x="204" y="218"/>
                  <a:pt x="248" y="234"/>
                  <a:pt x="284" y="243"/>
                </a:cubicBezTo>
                <a:cubicBezTo>
                  <a:pt x="405" y="237"/>
                  <a:pt x="521" y="226"/>
                  <a:pt x="641" y="211"/>
                </a:cubicBezTo>
                <a:cubicBezTo>
                  <a:pt x="676" y="199"/>
                  <a:pt x="711" y="191"/>
                  <a:pt x="746" y="179"/>
                </a:cubicBezTo>
                <a:cubicBezTo>
                  <a:pt x="783" y="154"/>
                  <a:pt x="825" y="136"/>
                  <a:pt x="868" y="122"/>
                </a:cubicBezTo>
                <a:cubicBezTo>
                  <a:pt x="884" y="117"/>
                  <a:pt x="917" y="106"/>
                  <a:pt x="917" y="106"/>
                </a:cubicBezTo>
                <a:cubicBezTo>
                  <a:pt x="1013" y="112"/>
                  <a:pt x="1098" y="127"/>
                  <a:pt x="1192" y="146"/>
                </a:cubicBezTo>
                <a:cubicBezTo>
                  <a:pt x="1254" y="134"/>
                  <a:pt x="1288" y="92"/>
                  <a:pt x="1347" y="73"/>
                </a:cubicBezTo>
                <a:cubicBezTo>
                  <a:pt x="1395" y="41"/>
                  <a:pt x="1462" y="43"/>
                  <a:pt x="1517" y="24"/>
                </a:cubicBezTo>
                <a:cubicBezTo>
                  <a:pt x="1533" y="18"/>
                  <a:pt x="1549" y="11"/>
                  <a:pt x="1566" y="8"/>
                </a:cubicBezTo>
                <a:cubicBezTo>
                  <a:pt x="1579" y="5"/>
                  <a:pt x="1606" y="0"/>
                  <a:pt x="1606" y="0"/>
                </a:cubicBezTo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4" name="TextBox 31"/>
          <p:cNvSpPr txBox="1">
            <a:spLocks noChangeArrowheads="1"/>
          </p:cNvSpPr>
          <p:nvPr/>
        </p:nvSpPr>
        <p:spPr bwMode="auto">
          <a:xfrm>
            <a:off x="381000" y="6324600"/>
            <a:ext cx="7848600" cy="40011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0000FF"/>
                </a:solidFill>
              </a:rPr>
              <a:t>k-NN </a:t>
            </a:r>
            <a:r>
              <a:rPr lang="en-US" sz="2000" dirty="0">
                <a:solidFill>
                  <a:srgbClr val="0000FF"/>
                </a:solidFill>
              </a:rPr>
              <a:t>gives locally defined decision boundaries </a:t>
            </a:r>
            <a:r>
              <a:rPr lang="en-US" sz="2000" dirty="0" smtClean="0">
                <a:solidFill>
                  <a:srgbClr val="0000FF"/>
                </a:solidFill>
              </a:rPr>
              <a:t>between classes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46" y="1638160"/>
            <a:ext cx="4800600" cy="41021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2868" y="5505697"/>
            <a:ext cx="1495744" cy="42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>
                <a:latin typeface="CMR12" pitchFamily="34" charset="2"/>
              </a:rPr>
              <a:t> = 1</a:t>
            </a:r>
            <a:endParaRPr lang="en-GB" dirty="0">
              <a:latin typeface="CMR12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01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MMI10" pitchFamily="34" charset="2"/>
              </a:rPr>
              <a:t>K</a:t>
            </a:r>
            <a:r>
              <a:rPr lang="en-GB" dirty="0" smtClean="0"/>
              <a:t> Nearest Neighbour (</a:t>
            </a:r>
            <a:r>
              <a:rPr lang="en-GB" i="1" dirty="0" err="1" smtClean="0"/>
              <a:t>k</a:t>
            </a:r>
            <a:r>
              <a:rPr lang="en-GB" dirty="0" err="1" smtClean="0"/>
              <a:t>NN</a:t>
            </a:r>
            <a:r>
              <a:rPr lang="en-GB" dirty="0" smtClean="0"/>
              <a:t>) Classifier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2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MI10" pitchFamily="34" charset="2"/>
                </a:rPr>
                <a:t>K</a:t>
              </a:r>
              <a:r>
                <a:rPr lang="en-GB" dirty="0" smtClean="0">
                  <a:latin typeface="CMR12" pitchFamily="34" charset="2"/>
                </a:rPr>
                <a:t> = 1</a:t>
              </a:r>
              <a:endParaRPr lang="en-GB" dirty="0">
                <a:latin typeface="CMR12" pitchFamily="34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" y="2481113"/>
            <a:ext cx="8766048" cy="402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292" y="1574103"/>
            <a:ext cx="807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Google has labeled training data, for example from people clicking the “spam” button, but when new messages come in, they’re not labeled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891" y="3339994"/>
            <a:ext cx="130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3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red.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3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3764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3?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7999" y="6326800"/>
            <a:ext cx="132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6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Connector 71"/>
          <p:cNvCxnSpPr>
            <a:stCxn id="71" idx="1"/>
            <a:endCxn id="70" idx="5"/>
          </p:cNvCxnSpPr>
          <p:nvPr/>
        </p:nvCxnSpPr>
        <p:spPr>
          <a:xfrm flipH="1">
            <a:off x="3787682" y="3220571"/>
            <a:ext cx="216498" cy="112111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4108632" y="3303470"/>
            <a:ext cx="28486" cy="302448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0"/>
          </p:cNvCxnSpPr>
          <p:nvPr/>
        </p:nvCxnSpPr>
        <p:spPr>
          <a:xfrm flipH="1">
            <a:off x="4080380" y="2966578"/>
            <a:ext cx="293667" cy="17779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00" y="3352767"/>
            <a:ext cx="135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4652" y="1614068"/>
            <a:ext cx="410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label with k = 100?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k</a:t>
            </a:r>
            <a:endParaRPr lang="en-US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2299488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14800" y="358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4648200" y="495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1994688" y="3278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209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853269" y="2745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600200" y="3736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962970" y="32717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657600" y="3202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1800" y="4345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4267200" y="251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4232154" y="414178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4519088" y="3119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4351729" y="28364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876800" y="312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4038600" y="510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4572000" y="6022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0"/>
          <p:cNvSpPr>
            <a:spLocks noChangeArrowheads="1"/>
          </p:cNvSpPr>
          <p:nvPr/>
        </p:nvSpPr>
        <p:spPr bwMode="auto">
          <a:xfrm>
            <a:off x="51054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7239000" y="449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7239000" y="495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7239000" y="541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6629400" y="19834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7512050" y="44360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7486650" y="48790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2" name="Text Box 27"/>
          <p:cNvSpPr txBox="1">
            <a:spLocks noChangeArrowheads="1"/>
          </p:cNvSpPr>
          <p:nvPr/>
        </p:nvSpPr>
        <p:spPr bwMode="auto">
          <a:xfrm>
            <a:off x="7467600" y="53362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0" y="6326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899" y="3352767"/>
            <a:ext cx="13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feature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4004180" y="3144371"/>
            <a:ext cx="152400" cy="1524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5029200" y="327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4802011" y="2926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886548" y="26064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629553" y="25812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"/>
          <p:cNvSpPr>
            <a:spLocks noChangeArrowheads="1"/>
          </p:cNvSpPr>
          <p:nvPr/>
        </p:nvSpPr>
        <p:spPr bwMode="auto">
          <a:xfrm>
            <a:off x="3781182" y="368896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1746378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2300159" y="302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0"/>
          <p:cNvSpPr>
            <a:spLocks noChangeArrowheads="1"/>
          </p:cNvSpPr>
          <p:nvPr/>
        </p:nvSpPr>
        <p:spPr bwMode="auto">
          <a:xfrm>
            <a:off x="2409860" y="35495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2"/>
          <p:cNvSpPr>
            <a:spLocks noChangeArrowheads="1"/>
          </p:cNvSpPr>
          <p:nvPr/>
        </p:nvSpPr>
        <p:spPr bwMode="auto">
          <a:xfrm>
            <a:off x="3077166" y="3761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4652" y="1614068"/>
            <a:ext cx="4420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We’d choose blue.</a:t>
            </a:r>
            <a:r>
              <a:rPr lang="en-US" sz="2400" dirty="0" smtClean="0">
                <a:solidFill>
                  <a:srgbClr val="FF0000"/>
                </a:solidFill>
              </a:rPr>
              <a:t>  Do you agree?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CMMI10"/>
                <a:ea typeface="ＭＳ Ｐゴシック" pitchFamily="34" charset="-128"/>
              </a:rPr>
              <a:t>The impact of k</a:t>
            </a:r>
            <a:endParaRPr lang="en-GB" dirty="0"/>
          </a:p>
        </p:txBody>
      </p:sp>
      <p:pic>
        <p:nvPicPr>
          <p:cNvPr id="10" name="Content Placeholder 9" descr="Figure2.28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95294"/>
            <a:ext cx="2706624" cy="3255264"/>
          </a:xfrm>
        </p:spPr>
      </p:pic>
      <p:pic>
        <p:nvPicPr>
          <p:cNvPr id="12" name="Content Placeholder 9" descr="Figure2.28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1077" y="1695294"/>
            <a:ext cx="2706624" cy="3255263"/>
          </a:xfrm>
          <a:prstGeom prst="rect">
            <a:avLst/>
          </a:prstGeom>
        </p:spPr>
      </p:pic>
      <p:pic>
        <p:nvPicPr>
          <p:cNvPr id="14" name="Content Placeholder 9" descr="Figure2.28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7342" y="1695294"/>
            <a:ext cx="2706624" cy="32552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355" y="5197908"/>
            <a:ext cx="799561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role of k?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does it relate to </a:t>
            </a:r>
            <a:r>
              <a:rPr lang="en-US" sz="2400" dirty="0" err="1" smtClean="0">
                <a:solidFill>
                  <a:srgbClr val="FF0000"/>
                </a:solidFill>
              </a:rPr>
              <a:t>overfitting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underfitting</a:t>
            </a:r>
            <a:r>
              <a:rPr lang="en-US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How did we control this for decision trees?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-Nearest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Neighbor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-NN)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25790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buFont typeface="Wingdings" pitchFamily="-110" charset="2"/>
              <a:buNone/>
            </a:pPr>
            <a:endParaRPr lang="en-US" sz="40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0551" y="4527748"/>
            <a:ext cx="36982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do we choose </a:t>
            </a:r>
            <a:r>
              <a:rPr lang="en-US" sz="3200" i="1" dirty="0" smtClean="0">
                <a:solidFill>
                  <a:srgbClr val="FF0000"/>
                </a:solidFill>
              </a:rPr>
              <a:t>k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4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heuristics:</a:t>
            </a:r>
          </a:p>
          <a:p>
            <a:pPr lvl="1"/>
            <a:r>
              <a:rPr lang="en-US" dirty="0" smtClean="0"/>
              <a:t>often 3, 5, 7</a:t>
            </a:r>
          </a:p>
          <a:p>
            <a:pPr lvl="1"/>
            <a:r>
              <a:rPr lang="en-US" dirty="0" smtClean="0"/>
              <a:t>choose an odd number to avoid ties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development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variants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936" y="1897269"/>
            <a:ext cx="8153400" cy="22579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d</a:t>
            </a:r>
          </a:p>
          <a:p>
            <a:pPr lvl="1"/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Choose as the class the</a:t>
            </a:r>
            <a:r>
              <a:rPr lang="en-US" sz="2800" dirty="0" smtClean="0">
                <a:solidFill>
                  <a:srgbClr val="0000FF"/>
                </a:solidFill>
                <a:ea typeface="ＭＳ Ｐゴシック" pitchFamily="-110" charset="-128"/>
                <a:cs typeface="ＭＳ Ｐゴシック" pitchFamily="-110" charset="-128"/>
              </a:rPr>
              <a:t> majority class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within the </a:t>
            </a:r>
            <a:r>
              <a:rPr lang="en-US" sz="2800" b="1" i="1" dirty="0" smtClean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 smtClean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endParaRPr lang="en-US" sz="3200" dirty="0" smtClean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1043" y="4563545"/>
            <a:ext cx="35112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Any variation ideas?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-NN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</a:t>
            </a:r>
            <a:r>
              <a:rPr lang="en-US" i="1" dirty="0" smtClean="0"/>
              <a:t>k</a:t>
            </a:r>
            <a:r>
              <a:rPr lang="en-US" dirty="0" smtClean="0"/>
              <a:t> nearest neighbors, count majority from all examples within a fixed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Weighted </a:t>
            </a:r>
            <a:r>
              <a:rPr lang="en-US" i="1" dirty="0" smtClean="0"/>
              <a:t>k</a:t>
            </a:r>
            <a:r>
              <a:rPr lang="en-US" dirty="0" smtClean="0"/>
              <a:t>-NN: </a:t>
            </a:r>
          </a:p>
          <a:p>
            <a:pPr lvl="1"/>
            <a:r>
              <a:rPr lang="en-US" dirty="0" smtClean="0"/>
              <a:t>Right now, all examples within examples are treated equally</a:t>
            </a:r>
          </a:p>
          <a:p>
            <a:pPr lvl="1"/>
            <a:r>
              <a:rPr lang="en-US" dirty="0" smtClean="0"/>
              <a:t>weight the “vote” of the examples, so that closer examples have more vote/weight</a:t>
            </a:r>
          </a:p>
          <a:p>
            <a:pPr lvl="1"/>
            <a:r>
              <a:rPr lang="en-US" dirty="0" smtClean="0"/>
              <a:t>often use some sort of exponential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180" y="172784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23580" y="24136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3580" y="30232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3580" y="3632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23580" y="4242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23580" y="48520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5580" y="172784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22424" y="24253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22424" y="30232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22424" y="36328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2424" y="42541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180" y="48520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23580" y="55378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223580" y="614744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22424" y="554950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4180" y="614744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022" y="2599554"/>
            <a:ext cx="4515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Use the labeled data we have already to create a test set with known labels!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Why can we do this?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0146" y="4795051"/>
            <a:ext cx="47729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Remember, we assume there’s an underlying distribution that generates both the training and test examples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6262750"/>
            <a:ext cx="82976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FF0000"/>
                </a:solidFill>
              </a:rPr>
              <a:t>What are the decision boundaries for decision trees like?</a:t>
            </a:r>
          </a:p>
        </p:txBody>
      </p:sp>
    </p:spTree>
    <p:extLst>
      <p:ext uri="{BB962C8B-B14F-4D97-AF65-F5344CB8AC3E}">
        <p14:creationId xmlns:p14="http://schemas.microsoft.com/office/powerpoint/2010/main" val="178690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47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boundaries for decision trees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153200" y="6273934"/>
            <a:ext cx="714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What types of data sets will DT work poorly on?</a:t>
            </a:r>
            <a:endParaRPr lang="en-US" sz="2800" b="0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1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DT</a:t>
            </a:r>
            <a:endParaRPr lang="en-US" dirty="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2667000" y="2119354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209800" y="3401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76600" y="2868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752600" y="3858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819400" y="3630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3505200" y="3249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795309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2362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124200" y="44684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730001" y="4773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3242223" y="3697847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3730001" y="3638379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4374724" y="53150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4131827" y="4114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2514600" y="46208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4334886" y="43922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3882401" y="4925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577601" y="546740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2607828" y="2792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2455428" y="239611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3435614" y="4191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1752600" y="3810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2819400" y="3581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2760228" y="3020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362200" y="35540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971800" y="378264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2209800" y="2971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46482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4055627" y="276241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5073092" y="4123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3653801" y="254851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721402" y="20431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48006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5316243" y="496000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5225492" y="42760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5073092" y="37826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392443" y="36302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4996892" y="245309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13"/>
          <p:cNvSpPr>
            <a:spLocks noChangeArrowheads="1"/>
          </p:cNvSpPr>
          <p:nvPr/>
        </p:nvSpPr>
        <p:spPr bwMode="auto">
          <a:xfrm>
            <a:off x="5235753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Do they use the features in the same way to label the examples?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vs. </a:t>
            </a:r>
            <a:r>
              <a:rPr lang="en-US" i="1" dirty="0" smtClean="0"/>
              <a:t>k-</a:t>
            </a:r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086" y="161648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train?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k-</a:t>
            </a:r>
            <a:r>
              <a:rPr lang="en-US" sz="2800" dirty="0" smtClean="0">
                <a:solidFill>
                  <a:srgbClr val="0000FF"/>
                </a:solidFill>
              </a:rPr>
              <a:t>NN doesn’t require any training!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Which is faster to classify?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For most data sets, decision trees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Do they use the features in the same way to label the examples?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k-NN treats all features equally!  Decision trees “select” important features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757714"/>
            <a:ext cx="49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You’re a 1-D creature, and you decide to buy a 2-unit apartment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5491238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16063" y="5490444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31313" y="5485609"/>
            <a:ext cx="31447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634468" y="5492869"/>
            <a:ext cx="314476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6190" y="615647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rooms (very, skinny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 flipH="1" flipV="1">
            <a:off x="110444" y="5635570"/>
            <a:ext cx="1330478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63658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Your job’s going well and you’re making good money.  You upgrade to a 2-D apartment with 2-units per dimension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rooms (very, flat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rot="5400000" flipH="1" flipV="1">
            <a:off x="241913" y="4475231"/>
            <a:ext cx="2358555" cy="129419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-205214" y="5321500"/>
            <a:ext cx="1959413" cy="79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567934"/>
            <a:ext cx="492276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You get promoted again and start having kids and decide to upgrade to another dimension.</a:t>
            </a:r>
            <a:endParaRPr lang="en-US" sz="2400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4095" y="6301603"/>
            <a:ext cx="3507619" cy="1209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85812" y="5287189"/>
            <a:ext cx="12066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6333" y="5870994"/>
            <a:ext cx="1164436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204668" y="5875021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85810" y="5793619"/>
            <a:ext cx="120669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5839" y="4735875"/>
            <a:ext cx="941748" cy="46885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844685" y="4499429"/>
            <a:ext cx="1368744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26561" y="4789821"/>
            <a:ext cx="1313557" cy="68437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640075" y="5086468"/>
            <a:ext cx="1172489" cy="158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8097" y="5378273"/>
            <a:ext cx="364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Each time you add a dimension, the amount of space you have to work with goes up exponentially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095" y="6454006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rooms (very, normal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thought 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000250"/>
            <a:ext cx="28575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4" y="1838475"/>
            <a:ext cx="561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What is a 100,000-dimensional space like?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52" y="2491619"/>
            <a:ext cx="4922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Larry Page steps down as CEO of google and they ask you if you’d like the job.  You decide to upgrade to a 100,000 dimensional apartment.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4952" y="4433450"/>
            <a:ext cx="492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much room do you have? Can you have a big party?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888" y="5782299"/>
            <a:ext cx="805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100,000</a:t>
            </a:r>
            <a:r>
              <a:rPr lang="en-US" sz="2400" dirty="0" smtClean="0">
                <a:solidFill>
                  <a:srgbClr val="0000FF"/>
                </a:solidFill>
              </a:rPr>
              <a:t> rooms (it’s very quiet and lonely…) = ~10</a:t>
            </a:r>
            <a:r>
              <a:rPr lang="en-US" sz="2400" baseline="30000" dirty="0" smtClean="0">
                <a:solidFill>
                  <a:srgbClr val="0000FF"/>
                </a:solidFill>
              </a:rPr>
              <a:t>30</a:t>
            </a:r>
            <a:r>
              <a:rPr lang="en-US" sz="2400" dirty="0" smtClean="0">
                <a:solidFill>
                  <a:srgbClr val="0000FF"/>
                </a:solidFill>
              </a:rPr>
              <a:t> rooms per person if you invited everyone on the planet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30421"/>
            <a:ext cx="5362400" cy="1709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Our intuitions about space/distance don’t scale with dimensions!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48" y="1600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to Watch Videos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A.I. Experiments: Visualizing High-Dimensional </a:t>
            </a:r>
            <a:r>
              <a:rPr lang="en-US" dirty="0" smtClean="0"/>
              <a:t>Space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www.youtube.com/watch?v=wvsE8jm1GzE</a:t>
            </a:r>
            <a:endParaRPr lang="en-US" dirty="0" smtClean="0"/>
          </a:p>
          <a:p>
            <a:endParaRPr lang="en-US" dirty="0"/>
          </a:p>
          <a:p>
            <a:r>
              <a:rPr lang="tr-TR" dirty="0" err="1"/>
              <a:t>Neural</a:t>
            </a:r>
            <a:r>
              <a:rPr lang="tr-TR" dirty="0"/>
              <a:t> Network 3D </a:t>
            </a:r>
            <a:r>
              <a:rPr lang="tr-TR" dirty="0" err="1"/>
              <a:t>Simulation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https://www.youtube.com/watch?v=3JQ3hYko51Y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598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3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Pretend like we don’t know the labels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0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4500</TotalTime>
  <Words>1768</Words>
  <Application>Microsoft Office PowerPoint</Application>
  <PresentationFormat>Ekran Gösterisi (4:3)</PresentationFormat>
  <Paragraphs>582</Paragraphs>
  <Slides>61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75" baseType="lpstr">
      <vt:lpstr>ＭＳ Ｐゴシック</vt:lpstr>
      <vt:lpstr>Arial</vt:lpstr>
      <vt:lpstr>Calibri</vt:lpstr>
      <vt:lpstr>CMMI10</vt:lpstr>
      <vt:lpstr>CMR12</vt:lpstr>
      <vt:lpstr>Courier New</vt:lpstr>
      <vt:lpstr>Rockwell</vt:lpstr>
      <vt:lpstr>Sitka Small</vt:lpstr>
      <vt:lpstr>Times New Roman</vt:lpstr>
      <vt:lpstr>Tw Cen MT</vt:lpstr>
      <vt:lpstr>Wingdings</vt:lpstr>
      <vt:lpstr>Wingdings 2</vt:lpstr>
      <vt:lpstr>Median</vt:lpstr>
      <vt:lpstr>Equation</vt:lpstr>
      <vt:lpstr>PowerPoint Sunusu</vt:lpstr>
      <vt:lpstr>Proper Experimentation</vt:lpstr>
      <vt:lpstr>Experimental setup</vt:lpstr>
      <vt:lpstr>Real-world classification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Classification evaluation</vt:lpstr>
      <vt:lpstr>Test accuracy</vt:lpstr>
      <vt:lpstr>Proper testing</vt:lpstr>
      <vt:lpstr>Proper testing</vt:lpstr>
      <vt:lpstr>Development set</vt:lpstr>
      <vt:lpstr>Proper testing</vt:lpstr>
      <vt:lpstr>Proper testing</vt:lpstr>
      <vt:lpstr>Overfitting to development data</vt:lpstr>
      <vt:lpstr>ML grade here is overfitting because it perfectly fits the model for training set but not for future predictions</vt:lpstr>
      <vt:lpstr>Pruning revisited</vt:lpstr>
      <vt:lpstr>Pruning revisited</vt:lpstr>
      <vt:lpstr>Machine Learning: A Geometric View</vt:lpstr>
      <vt:lpstr>Apples vs. Bananas</vt:lpstr>
      <vt:lpstr>Apples vs. Bananas</vt:lpstr>
      <vt:lpstr>Examples in a feature space</vt:lpstr>
      <vt:lpstr>Test example: what class?</vt:lpstr>
      <vt:lpstr>Test example: what class?</vt:lpstr>
      <vt:lpstr>Another classification algorithm?</vt:lpstr>
      <vt:lpstr>What about this example?</vt:lpstr>
      <vt:lpstr>What about this example?</vt:lpstr>
      <vt:lpstr>What about this example?</vt:lpstr>
      <vt:lpstr>k-Nearest Neighbor (k-NN)</vt:lpstr>
      <vt:lpstr>k-Nearest Neighbor (k-NN)</vt:lpstr>
      <vt:lpstr>Euclidean distance</vt:lpstr>
      <vt:lpstr>Euclidean distance</vt:lpstr>
      <vt:lpstr>Decision boundaries</vt:lpstr>
      <vt:lpstr>k-NN decision boundaries</vt:lpstr>
      <vt:lpstr>K Nearest Neighbour (kNN) Classifier</vt:lpstr>
      <vt:lpstr>K Nearest Neighbour (kNN) Classifier</vt:lpstr>
      <vt:lpstr>Choosing k</vt:lpstr>
      <vt:lpstr>Choosing k</vt:lpstr>
      <vt:lpstr>Choosing k</vt:lpstr>
      <vt:lpstr>Choosing k</vt:lpstr>
      <vt:lpstr>Choosing k</vt:lpstr>
      <vt:lpstr>Choosing k</vt:lpstr>
      <vt:lpstr>The impact of k</vt:lpstr>
      <vt:lpstr>k-Nearest Neighbor (k-NN)</vt:lpstr>
      <vt:lpstr>How to pick k</vt:lpstr>
      <vt:lpstr>k-NN variants</vt:lpstr>
      <vt:lpstr>k-NN variations</vt:lpstr>
      <vt:lpstr>Decision boundaries for decision trees</vt:lpstr>
      <vt:lpstr>Decision boundaries for decision trees</vt:lpstr>
      <vt:lpstr>Decision boundaries for decision trees</vt:lpstr>
      <vt:lpstr>Problems for DT</vt:lpstr>
      <vt:lpstr>Decision trees vs. k-NN</vt:lpstr>
      <vt:lpstr>Decision trees vs. k-NN</vt:lpstr>
      <vt:lpstr>A thought experiment</vt:lpstr>
      <vt:lpstr>Another thought experiment</vt:lpstr>
      <vt:lpstr>Another thought experiment</vt:lpstr>
      <vt:lpstr>Another thought experiment</vt:lpstr>
      <vt:lpstr>The challenge</vt:lpstr>
      <vt:lpstr>Important to Watch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507</cp:revision>
  <dcterms:created xsi:type="dcterms:W3CDTF">2013-09-08T20:10:23Z</dcterms:created>
  <dcterms:modified xsi:type="dcterms:W3CDTF">2021-10-26T12:41:33Z</dcterms:modified>
</cp:coreProperties>
</file>