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98"/>
  </p:notesMasterIdLst>
  <p:handoutMasterIdLst>
    <p:handoutMasterId r:id="rId99"/>
  </p:handoutMasterIdLst>
  <p:sldIdLst>
    <p:sldId id="328" r:id="rId2"/>
    <p:sldId id="314" r:id="rId3"/>
    <p:sldId id="355" r:id="rId4"/>
    <p:sldId id="257" r:id="rId5"/>
    <p:sldId id="258" r:id="rId6"/>
    <p:sldId id="259" r:id="rId7"/>
    <p:sldId id="260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356" r:id="rId36"/>
    <p:sldId id="357" r:id="rId37"/>
    <p:sldId id="358" r:id="rId38"/>
    <p:sldId id="359" r:id="rId39"/>
    <p:sldId id="36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61" r:id="rId91"/>
    <p:sldId id="362" r:id="rId92"/>
    <p:sldId id="363" r:id="rId93"/>
    <p:sldId id="364" r:id="rId94"/>
    <p:sldId id="365" r:id="rId95"/>
    <p:sldId id="366" r:id="rId96"/>
    <p:sldId id="367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13" Type="http://schemas.openxmlformats.org/officeDocument/2006/relationships/slide" Target="slides/slide47.xml"/><Relationship Id="rId18" Type="http://schemas.openxmlformats.org/officeDocument/2006/relationships/slide" Target="slides/slide59.xml"/><Relationship Id="rId3" Type="http://schemas.openxmlformats.org/officeDocument/2006/relationships/slide" Target="slides/slide5.xml"/><Relationship Id="rId21" Type="http://schemas.openxmlformats.org/officeDocument/2006/relationships/slide" Target="slides/slide62.xml"/><Relationship Id="rId7" Type="http://schemas.openxmlformats.org/officeDocument/2006/relationships/slide" Target="slides/slide41.xml"/><Relationship Id="rId12" Type="http://schemas.openxmlformats.org/officeDocument/2006/relationships/slide" Target="slides/slide46.xml"/><Relationship Id="rId17" Type="http://schemas.openxmlformats.org/officeDocument/2006/relationships/slide" Target="slides/slide58.xml"/><Relationship Id="rId2" Type="http://schemas.openxmlformats.org/officeDocument/2006/relationships/slide" Target="slides/slide4.xml"/><Relationship Id="rId16" Type="http://schemas.openxmlformats.org/officeDocument/2006/relationships/slide" Target="slides/slide57.xml"/><Relationship Id="rId20" Type="http://schemas.openxmlformats.org/officeDocument/2006/relationships/slide" Target="slides/slide61.xml"/><Relationship Id="rId1" Type="http://schemas.openxmlformats.org/officeDocument/2006/relationships/slide" Target="slides/slide2.xml"/><Relationship Id="rId6" Type="http://schemas.openxmlformats.org/officeDocument/2006/relationships/slide" Target="slides/slide40.xml"/><Relationship Id="rId11" Type="http://schemas.openxmlformats.org/officeDocument/2006/relationships/slide" Target="slides/slide45.xml"/><Relationship Id="rId5" Type="http://schemas.openxmlformats.org/officeDocument/2006/relationships/slide" Target="slides/slide7.xml"/><Relationship Id="rId15" Type="http://schemas.openxmlformats.org/officeDocument/2006/relationships/slide" Target="slides/slide56.xml"/><Relationship Id="rId10" Type="http://schemas.openxmlformats.org/officeDocument/2006/relationships/slide" Target="slides/slide44.xml"/><Relationship Id="rId19" Type="http://schemas.openxmlformats.org/officeDocument/2006/relationships/slide" Target="slides/slide60.xml"/><Relationship Id="rId4" Type="http://schemas.openxmlformats.org/officeDocument/2006/relationships/slide" Target="slides/slide6.xml"/><Relationship Id="rId9" Type="http://schemas.openxmlformats.org/officeDocument/2006/relationships/slide" Target="slides/slide43.xml"/><Relationship Id="rId14" Type="http://schemas.openxmlformats.org/officeDocument/2006/relationships/slide" Target="slides/slide48.xml"/><Relationship Id="rId22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C7E66-A529-4E40-9B00-9D86ACD5A0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4C789-082D-40D6-9A58-45CFEBE9C54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3F784-2CFD-40AC-B8FE-21EE87A1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Quadratic 2. </a:t>
            </a:r>
            <a:r>
              <a:rPr lang="en-US" dirty="0" err="1" smtClean="0"/>
              <a:t>dereceden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kareli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Caveats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sakınsın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şerh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dikkatli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ihtar</a:t>
            </a:r>
            <a:r>
              <a:rPr lang="en-US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ikaz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6F92BC-194E-4C08-B006-F2369EFD12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2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8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1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1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DD4B-15A5-401D-93D8-1CF031DC90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7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2BA3-A633-4043-A26E-78CFBD8ADD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27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71731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7F6C-95AA-459F-AA83-295EB8499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24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A7D6EE-3128-4F86-B703-87EAA9624A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7E29CC-3196-4B40-B697-0DE3698761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2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4B362F4-A677-41D2-A036-E321067C3F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8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A5DC-89AF-4C41-BB8C-4411EF1D3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5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2AAC-5B87-4AAD-AFD1-126039797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A02-CA8B-4BBC-A35A-8286EBA1E7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51F7DC-3C0C-44B4-A8AD-9FAD2846F1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803E68-5E25-4F00-BED1-889C3E06D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Gozukara/CSE214_20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i="1" u="sng" spc="-265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819400"/>
            <a:ext cx="914400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Quicksort</a:t>
            </a:r>
          </a:p>
          <a:p>
            <a:pPr algn="ctr"/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Kruse’s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lang="en-US" sz="3200" i="1" spc="-4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Ryba’s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Lecture Notes</a:t>
            </a:r>
            <a:endParaRPr lang="en-US" sz="32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2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 err="1" smtClean="0"/>
              <a:t>too_big_index</a:t>
            </a:r>
            <a:r>
              <a:rPr lang="en-US" altLang="en-US" dirty="0" smtClean="0"/>
              <a:t>] </a:t>
            </a:r>
            <a:r>
              <a:rPr lang="en-US" altLang="en-US" dirty="0"/>
              <a:t>&lt; </a:t>
            </a:r>
            <a:r>
              <a:rPr lang="en-US" altLang="en-US" dirty="0" err="1" smtClean="0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Insertion, selection and bubble sort have quadratic worst-case performance</a:t>
            </a:r>
          </a:p>
          <a:p>
            <a:r>
              <a:rPr lang="en-US" altLang="en-US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/>
              <a:t>                O(nlogn)</a:t>
            </a:r>
          </a:p>
          <a:p>
            <a:endParaRPr lang="en-US" altLang="en-US"/>
          </a:p>
          <a:p>
            <a:r>
              <a:rPr lang="en-US" altLang="en-US"/>
              <a:t>Mergesort and Quicksort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known sorting algorithm in practice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Caveats: not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certain attacks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happens, if coded correctly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s://www.w3resource.com/w3r_images/quick-sort-par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457200"/>
            <a:ext cx="7210425" cy="75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3999" cy="5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09"/>
            <a:ext cx="9143999" cy="62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878"/>
            <a:ext cx="8458200" cy="64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s://www.w3resource.com/w3r_images/csharp-searching-and-sorting-algorithm-exercise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/>
              <a:t>Given an array of </a:t>
            </a:r>
            <a:r>
              <a:rPr lang="en-US" altLang="en-US" sz="2800" i="1"/>
              <a:t>n</a:t>
            </a:r>
            <a:r>
              <a:rPr lang="en-US" altLang="en-US" sz="2800"/>
              <a:t> elements (e.g., integers):</a:t>
            </a:r>
          </a:p>
          <a:p>
            <a:r>
              <a:rPr lang="en-US" altLang="en-US" sz="2800"/>
              <a:t>If array only contains one element, return</a:t>
            </a:r>
          </a:p>
          <a:p>
            <a:r>
              <a:rPr lang="en-US" altLang="en-US" sz="2800"/>
              <a:t>Else</a:t>
            </a:r>
          </a:p>
          <a:p>
            <a:pPr lvl="1"/>
            <a:r>
              <a:rPr lang="en-US" altLang="en-US" sz="2400"/>
              <a:t>pick one element to use as </a:t>
            </a:r>
            <a:r>
              <a:rPr lang="en-US" altLang="en-US" sz="2400" i="1"/>
              <a:t>pivot.</a:t>
            </a:r>
          </a:p>
          <a:p>
            <a:pPr lvl="1"/>
            <a:r>
              <a:rPr lang="en-US" altLang="en-US" sz="2400"/>
              <a:t>Partition elements into two sub-arrays:</a:t>
            </a:r>
          </a:p>
          <a:p>
            <a:pPr lvl="2"/>
            <a:r>
              <a:rPr lang="en-US" altLang="en-US" sz="2000"/>
              <a:t>Elements less than or equal to pivot</a:t>
            </a:r>
          </a:p>
          <a:p>
            <a:pPr lvl="2"/>
            <a:r>
              <a:rPr lang="en-US" altLang="en-US" sz="2000"/>
              <a:t>Elements greater than pivot</a:t>
            </a:r>
          </a:p>
          <a:p>
            <a:pPr lvl="1"/>
            <a:r>
              <a:rPr lang="en-US" altLang="en-US" sz="2400"/>
              <a:t>Quicksort two sub-arrays</a:t>
            </a:r>
          </a:p>
          <a:p>
            <a:pPr lvl="1"/>
            <a:r>
              <a:rPr lang="en-US" altLang="en-US" sz="2400"/>
              <a:t>Return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Assume that keys are random, uniformly distributed.</a:t>
            </a:r>
          </a:p>
          <a:p>
            <a:r>
              <a:rPr lang="en-US" altLang="en-US" sz="3200" dirty="0"/>
              <a:t>What is best case 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/>
              <a:t>Assume that keys are random, uniformly distributed.</a:t>
            </a:r>
          </a:p>
          <a:p>
            <a:pPr marL="609600" indent="-609600"/>
            <a:r>
              <a:rPr lang="en-US" altLang="en-US" sz="3200"/>
              <a:t>What is best case running time?</a:t>
            </a:r>
          </a:p>
          <a:p>
            <a:pPr marL="990600" lvl="1" indent="-533400"/>
            <a:r>
              <a:rPr lang="en-US" altLang="en-US" sz="200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Quicksort each sub-array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/>
            <a:r>
              <a:rPr lang="en-US" altLang="en-US" sz="3200" dirty="0"/>
              <a:t>Worst case running time?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Worst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Assume first element is chosen as pivot.</a:t>
            </a:r>
          </a:p>
          <a:p>
            <a:r>
              <a:rPr lang="en-US" altLang="en-US" sz="2800" dirty="0"/>
              <a:t>Assume we get array that is already in order: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482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705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7391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3124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 rot="5400000" flipV="1">
            <a:off x="5410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048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3124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124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438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381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57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609600" indent="-609600"/>
            <a:r>
              <a:rPr lang="en-US" altLang="en-US" sz="3600" dirty="0"/>
              <a:t>What can we do to avoid worst case?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Pivot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</a:pPr>
            <a:r>
              <a:rPr lang="en-US" altLang="en-US" sz="3600" dirty="0"/>
              <a:t>Pick median value of three elements from data array:</a:t>
            </a:r>
          </a:p>
          <a:p>
            <a:pPr marL="609600" indent="-609600">
              <a:buFontTx/>
              <a:buNone/>
            </a:pPr>
            <a:r>
              <a:rPr lang="en-US" altLang="en-US" sz="3600" dirty="0"/>
              <a:t>	data[0], data[n/2], and data[n-1].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  <a:p>
            <a:pPr>
              <a:buSzTx/>
            </a:pPr>
            <a:r>
              <a:rPr lang="en-US" altLang="en-US" sz="3200" dirty="0"/>
              <a:t>Use </a:t>
            </a:r>
            <a:r>
              <a:rPr lang="en-US" altLang="en-US" sz="3200" dirty="0" smtClean="0"/>
              <a:t>this </a:t>
            </a:r>
            <a:r>
              <a:rPr lang="en-US" altLang="en-US" sz="3200" dirty="0"/>
              <a:t>median of the array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Partitioning always cuts the array into roughly half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An optimal quicksort (O(N log N))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However, hard to find the exact median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Improving Performance of Quicksort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Improved selection of pivot.</a:t>
            </a:r>
          </a:p>
          <a:p>
            <a:r>
              <a:rPr lang="en-US" altLang="en-US" sz="3200" dirty="0"/>
              <a:t>For sub-arrays of size 3 or less, apply brute force search:</a:t>
            </a:r>
          </a:p>
          <a:p>
            <a:pPr lvl="1"/>
            <a:r>
              <a:rPr lang="en-US" altLang="en-US" sz="2000" dirty="0"/>
              <a:t>Sub-array of size 1: trivial</a:t>
            </a:r>
          </a:p>
          <a:p>
            <a:pPr lvl="1"/>
            <a:r>
              <a:rPr lang="en-US" altLang="en-US" sz="2000" dirty="0"/>
              <a:t>Sub-array of size 2:</a:t>
            </a:r>
          </a:p>
          <a:p>
            <a:pPr lvl="2"/>
            <a:r>
              <a:rPr lang="en-US" altLang="en-US" sz="1800" dirty="0"/>
              <a:t>if(data[first] &gt; data[second]) swap </a:t>
            </a:r>
            <a:r>
              <a:rPr lang="en-US" altLang="en-US" sz="1800" dirty="0" smtClean="0"/>
              <a:t>them</a:t>
            </a:r>
          </a:p>
          <a:p>
            <a:pPr lvl="1"/>
            <a:r>
              <a:rPr lang="en-US" altLang="en-US" sz="2000" dirty="0" smtClean="0"/>
              <a:t>Sub-array of size 3?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571500" y="19431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We will use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Compare just three elements: the leftmost, rightmost and center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these elements if necessary so that 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A[left] 	=  Smallest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A[right] =  Largest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A[center]  = 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Pick A[center] as the pivot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A[center] and A[right – 1] so that pivot is at second last </a:t>
            </a:r>
            <a:r>
              <a:rPr lang="en-US" altLang="en-US" dirty="0" smtClean="0">
                <a:latin typeface="Times New Roman"/>
                <a:cs typeface="Times New Roman"/>
              </a:rPr>
              <a:t>position</a:t>
            </a: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0981" y="429607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00CC"/>
                </a:solidFill>
              </a:rPr>
              <a:t>median3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714500" y="3921717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partitioning with median of three pivot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19400"/>
            <a:ext cx="6477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1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133600" y="3862953"/>
            <a:ext cx="838200" cy="854075"/>
            <a:chOff x="2188" y="2286"/>
            <a:chExt cx="528" cy="538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57263" y="1500753"/>
            <a:ext cx="457200" cy="457200"/>
            <a:chOff x="1420" y="1902"/>
            <a:chExt cx="288" cy="288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14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906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716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9478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2286000" y="3253353"/>
            <a:ext cx="457200" cy="457200"/>
            <a:chOff x="2284" y="1902"/>
            <a:chExt cx="288" cy="288"/>
          </a:xfrm>
        </p:grpSpPr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860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8622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432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512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700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7084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81013" y="1503928"/>
            <a:ext cx="457200" cy="457200"/>
            <a:chOff x="1420" y="1902"/>
            <a:chExt cx="288" cy="288"/>
          </a:xfrm>
        </p:grpSpPr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335217" y="1503928"/>
            <a:ext cx="468313" cy="457200"/>
            <a:chOff x="1420" y="1902"/>
            <a:chExt cx="295" cy="288"/>
          </a:xfrm>
        </p:grpSpPr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165600" y="1503928"/>
            <a:ext cx="457200" cy="457200"/>
            <a:chOff x="1420" y="1902"/>
            <a:chExt cx="288" cy="288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933450" y="2411978"/>
            <a:ext cx="457200" cy="457200"/>
            <a:chOff x="1420" y="1902"/>
            <a:chExt cx="288" cy="288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Text Box 37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1390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4668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18478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9240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7622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8384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32194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32273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3676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36845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31" name="Group 48"/>
          <p:cNvGrpSpPr>
            <a:grpSpLocks/>
          </p:cNvGrpSpPr>
          <p:nvPr/>
        </p:nvGrpSpPr>
        <p:grpSpPr bwMode="auto">
          <a:xfrm>
            <a:off x="457200" y="2415153"/>
            <a:ext cx="457200" cy="457200"/>
            <a:chOff x="1420" y="1902"/>
            <a:chExt cx="288" cy="288"/>
          </a:xfrm>
        </p:grpSpPr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2311400" y="2415153"/>
            <a:ext cx="457200" cy="457200"/>
            <a:chOff x="1420" y="1902"/>
            <a:chExt cx="288" cy="288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33" name="Group 54"/>
          <p:cNvGrpSpPr>
            <a:grpSpLocks/>
          </p:cNvGrpSpPr>
          <p:nvPr/>
        </p:nvGrpSpPr>
        <p:grpSpPr bwMode="auto">
          <a:xfrm>
            <a:off x="4141792" y="2415153"/>
            <a:ext cx="468313" cy="457200"/>
            <a:chOff x="1420" y="1902"/>
            <a:chExt cx="295" cy="288"/>
          </a:xfrm>
        </p:grpSpPr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Text Box 5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4876800" y="1408678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A[left] = 2, A[center] = 13, A[right] = 6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4953000" y="241515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A[center] and A[right]</a:t>
            </a:r>
          </a:p>
        </p:txBody>
      </p: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933450" y="3250178"/>
            <a:ext cx="457200" cy="457200"/>
            <a:chOff x="1420" y="1902"/>
            <a:chExt cx="288" cy="288"/>
          </a:xfrm>
        </p:grpSpPr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1390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4668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18478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65"/>
          <p:cNvSpPr txBox="1">
            <a:spLocks noChangeArrowheads="1"/>
          </p:cNvSpPr>
          <p:nvPr/>
        </p:nvSpPr>
        <p:spPr bwMode="auto">
          <a:xfrm>
            <a:off x="19240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27622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8384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32194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32273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3676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36845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457200" y="3253353"/>
            <a:ext cx="457200" cy="457200"/>
            <a:chOff x="1420" y="1902"/>
            <a:chExt cx="288" cy="288"/>
          </a:xfrm>
        </p:grpSpPr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Text Box 74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8" name="Group 78"/>
          <p:cNvGrpSpPr>
            <a:grpSpLocks/>
          </p:cNvGrpSpPr>
          <p:nvPr/>
        </p:nvGrpSpPr>
        <p:grpSpPr bwMode="auto">
          <a:xfrm>
            <a:off x="4141792" y="3253353"/>
            <a:ext cx="468313" cy="457200"/>
            <a:chOff x="1420" y="1902"/>
            <a:chExt cx="295" cy="288"/>
          </a:xfrm>
        </p:grpSpPr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49" name="Group 82"/>
          <p:cNvGrpSpPr>
            <a:grpSpLocks/>
          </p:cNvGrpSpPr>
          <p:nvPr/>
        </p:nvGrpSpPr>
        <p:grpSpPr bwMode="auto">
          <a:xfrm>
            <a:off x="3581400" y="5447278"/>
            <a:ext cx="838200" cy="854075"/>
            <a:chOff x="2188" y="2286"/>
            <a:chExt cx="528" cy="538"/>
          </a:xfrm>
        </p:grpSpPr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3708400" y="4840853"/>
            <a:ext cx="457200" cy="457200"/>
            <a:chOff x="2284" y="1902"/>
            <a:chExt cx="288" cy="288"/>
          </a:xfrm>
        </p:grpSpPr>
        <p:sp>
          <p:nvSpPr>
            <p:cNvPr id="74" name="Rectangle 86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87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971550" y="4834503"/>
            <a:ext cx="457200" cy="457200"/>
            <a:chOff x="1420" y="1902"/>
            <a:chExt cx="288" cy="288"/>
          </a:xfrm>
        </p:grpSpPr>
        <p:sp>
          <p:nvSpPr>
            <p:cNvPr id="72" name="Rectangle 8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14287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Text Box 92"/>
          <p:cNvSpPr txBox="1">
            <a:spLocks noChangeArrowheads="1"/>
          </p:cNvSpPr>
          <p:nvPr/>
        </p:nvSpPr>
        <p:spPr bwMode="auto">
          <a:xfrm>
            <a:off x="15049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18859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Text Box 94"/>
          <p:cNvSpPr txBox="1">
            <a:spLocks noChangeArrowheads="1"/>
          </p:cNvSpPr>
          <p:nvPr/>
        </p:nvSpPr>
        <p:spPr bwMode="auto">
          <a:xfrm>
            <a:off x="19621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28003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28765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32575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Text Box 98"/>
          <p:cNvSpPr txBox="1">
            <a:spLocks noChangeArrowheads="1"/>
          </p:cNvSpPr>
          <p:nvPr/>
        </p:nvSpPr>
        <p:spPr bwMode="auto">
          <a:xfrm>
            <a:off x="3265488" y="487419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60" name="Group 107"/>
          <p:cNvGrpSpPr>
            <a:grpSpLocks/>
          </p:cNvGrpSpPr>
          <p:nvPr/>
        </p:nvGrpSpPr>
        <p:grpSpPr bwMode="auto">
          <a:xfrm>
            <a:off x="2362200" y="4840853"/>
            <a:ext cx="468313" cy="457200"/>
            <a:chOff x="2436" y="3156"/>
            <a:chExt cx="295" cy="288"/>
          </a:xfrm>
        </p:grpSpPr>
        <p:sp>
          <p:nvSpPr>
            <p:cNvPr id="70" name="Rectangle 99"/>
            <p:cNvSpPr>
              <a:spLocks noChangeArrowheads="1"/>
            </p:cNvSpPr>
            <p:nvPr/>
          </p:nvSpPr>
          <p:spPr bwMode="auto">
            <a:xfrm>
              <a:off x="2436" y="315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Text Box 100"/>
            <p:cNvSpPr txBox="1">
              <a:spLocks noChangeArrowheads="1"/>
            </p:cNvSpPr>
            <p:nvPr/>
          </p:nvSpPr>
          <p:spPr bwMode="auto">
            <a:xfrm>
              <a:off x="2441" y="318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61" name="Group 101"/>
          <p:cNvGrpSpPr>
            <a:grpSpLocks/>
          </p:cNvGrpSpPr>
          <p:nvPr/>
        </p:nvGrpSpPr>
        <p:grpSpPr bwMode="auto">
          <a:xfrm>
            <a:off x="495300" y="4837678"/>
            <a:ext cx="457200" cy="457200"/>
            <a:chOff x="1420" y="1902"/>
            <a:chExt cx="288" cy="288"/>
          </a:xfrm>
        </p:grpSpPr>
        <p:sp>
          <p:nvSpPr>
            <p:cNvPr id="68" name="Rectangle 10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Text Box 10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62" name="Group 104"/>
          <p:cNvGrpSpPr>
            <a:grpSpLocks/>
          </p:cNvGrpSpPr>
          <p:nvPr/>
        </p:nvGrpSpPr>
        <p:grpSpPr bwMode="auto">
          <a:xfrm>
            <a:off x="4179892" y="4837678"/>
            <a:ext cx="468313" cy="457200"/>
            <a:chOff x="1420" y="1902"/>
            <a:chExt cx="295" cy="288"/>
          </a:xfrm>
        </p:grpSpPr>
        <p:sp>
          <p:nvSpPr>
            <p:cNvPr id="66" name="Rectangle 10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Text Box 10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63" name="Text Box 108"/>
          <p:cNvSpPr txBox="1">
            <a:spLocks noChangeArrowheads="1"/>
          </p:cNvSpPr>
          <p:nvPr/>
        </p:nvSpPr>
        <p:spPr bwMode="auto">
          <a:xfrm>
            <a:off x="4953000" y="3313678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Choose A[center] as pivot</a:t>
            </a: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4953000" y="4837678"/>
            <a:ext cx="335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pivot and A[right – 1]</a:t>
            </a: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304800" y="6437878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333300"/>
                </a:solidFill>
              </a:rPr>
              <a:t>Note we only need to partition A[left + 1, …, right – 2</a:t>
            </a:r>
            <a:r>
              <a:rPr lang="en-US" altLang="en-US" sz="2000" dirty="0" smtClean="0">
                <a:solidFill>
                  <a:srgbClr val="333300"/>
                </a:solidFill>
              </a:rPr>
              <a:t>]</a:t>
            </a:r>
            <a:endParaRPr lang="en-US" altLang="en-US" sz="2000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partitioning step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524000"/>
            <a:ext cx="457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Works only if pivot is picked as median-of-three. 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A[left] &lt;= pivot and A[right] &gt;=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Thus, only need to partition A[left + 1, …, right – 2]</a:t>
            </a: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j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a[left] &lt;=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i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a[right-1] = pivot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24013"/>
            <a:ext cx="3886200" cy="264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Quicksort Routine</a:t>
            </a:r>
          </a:p>
        </p:txBody>
      </p:sp>
      <p:pic>
        <p:nvPicPr>
          <p:cNvPr id="5" name="Picture 3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9225"/>
            <a:ext cx="58293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981700"/>
            <a:ext cx="4572000" cy="4572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629400" y="6042025"/>
            <a:ext cx="2133600" cy="625475"/>
          </a:xfrm>
          <a:prstGeom prst="borderCallout1">
            <a:avLst>
              <a:gd name="adj1" fmla="val 18273"/>
              <a:gd name="adj2" fmla="val -3569"/>
              <a:gd name="adj3" fmla="val 18273"/>
              <a:gd name="adj4" fmla="val -50000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For small arrays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5295900"/>
            <a:ext cx="5105400" cy="533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629400" y="53721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26389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Recursion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4400" y="1790700"/>
            <a:ext cx="4343400" cy="3048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6705600" y="17907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3333"/>
              <a:gd name="adj4" fmla="val -66435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Choose pivot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14400" y="2476500"/>
            <a:ext cx="4572000" cy="2667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05600" y="36576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56944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54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Faster than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371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Both quicksort and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 O(N log N) in the average case.</a:t>
            </a:r>
          </a:p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quicksort faster than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inner loop consists of an increment/decrement (by 1, which is fast), a test and a jump. 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involves a large number of data movements.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Quicksort is done in-place.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36576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2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Worst-case: takes O(n2) time.</a:t>
            </a:r>
          </a:p>
          <a:p>
            <a:r>
              <a:rPr lang="en-US" sz="3200" dirty="0"/>
              <a:t>Average-case: takes O(n log n) time.</a:t>
            </a:r>
          </a:p>
          <a:p>
            <a:endParaRPr lang="en-US" sz="3200" dirty="0"/>
          </a:p>
          <a:p>
            <a:r>
              <a:rPr lang="en-US" sz="3200" dirty="0"/>
              <a:t>On typical inputs, quicksort runs faster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507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</a:t>
            </a:r>
            <a:r>
              <a:rPr lang="en-US" dirty="0"/>
              <a:t>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quite tricky.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all the input elements are distinct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values makes this code faster!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better partitioning algorithms when duplicate input elements exist (e.g. Hoare's original code)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T(n) = worst-case running time on an array of n elements.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14510"/>
            <a:ext cx="7924800" cy="1280890"/>
          </a:xfrm>
        </p:spPr>
        <p:txBody>
          <a:bodyPr/>
          <a:lstStyle/>
          <a:p>
            <a:r>
              <a:rPr lang="en-US" dirty="0"/>
              <a:t>Worst-case of quicksort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04800" y="648497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runs very slowly when its input array is already sorted (or is reverse sorted).</a:t>
            </a:r>
          </a:p>
          <a:p>
            <a:pPr lvl="1" eaLnBrk="1" hangingPunct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sorted data is quite common in the real-world</a:t>
            </a:r>
          </a:p>
          <a:p>
            <a:pPr eaLnBrk="1" hangingPunct="1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caused by the partition using the min (or max) element which means that one side of the partition will have has no elements. Therefore: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aseline="300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 series)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77886" y="6245225"/>
            <a:ext cx="2170113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no elements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733800" y="6257549"/>
            <a:ext cx="2438400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n-1 elements</a:t>
            </a:r>
          </a:p>
        </p:txBody>
      </p:sp>
      <p:cxnSp>
        <p:nvCxnSpPr>
          <p:cNvPr id="17" name="Straight Arrow Connector 3"/>
          <p:cNvCxnSpPr/>
          <p:nvPr/>
        </p:nvCxnSpPr>
        <p:spPr>
          <a:xfrm flipV="1">
            <a:off x="1790700" y="4343400"/>
            <a:ext cx="1587500" cy="190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"/>
          <p:cNvCxnSpPr>
            <a:stCxn id="16" idx="0"/>
          </p:cNvCxnSpPr>
          <p:nvPr/>
        </p:nvCxnSpPr>
        <p:spPr>
          <a:xfrm flipH="1" flipV="1">
            <a:off x="4648201" y="4343400"/>
            <a:ext cx="304799" cy="19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dirty="0">
              <a:solidFill>
                <a:srgbClr val="1585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5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</a:t>
            </a:r>
            <a:r>
              <a:rPr lang="en-US" altLang="zh-TW" sz="3200" dirty="0" smtClean="0">
                <a:solidFill>
                  <a:srgbClr val="158578"/>
                </a:solidFill>
              </a:rPr>
              <a:t>T(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667000" y="3886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200400" y="3886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    T(</a:t>
            </a:r>
            <a:r>
              <a:rPr lang="en-US" altLang="zh-TW" sz="3200" i="1" dirty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	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					</a:t>
            </a:r>
            <a:r>
              <a:rPr lang="en-US" altLang="zh-TW" sz="3200" dirty="0" smtClean="0">
                <a:solidFill>
                  <a:srgbClr val="158578"/>
                </a:solidFill>
              </a:rPr>
              <a:t>                        Θ(1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066800" y="29718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81200" y="2895600"/>
            <a:ext cx="8763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133600" y="3505200"/>
            <a:ext cx="723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048000" y="3505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H="1">
            <a:off x="3200400" y="44958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038600" y="45720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4419600" y="5029200"/>
            <a:ext cx="731520" cy="1005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524000"/>
            <a:ext cx="7924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238081"/>
            <a:ext cx="82593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isn't Quick?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worst case, quicksort isn't any quicker than insertion sort.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F0"/>
                </a:solidFill>
              </a:rPr>
              <a:t>So why bother with quicksort?</a:t>
            </a:r>
          </a:p>
          <a:p>
            <a:r>
              <a:rPr lang="en-US" sz="3200" dirty="0"/>
              <a:t>It's average case running time is very good, as we'll see.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7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Best-case Analysis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we’re lucky, PARTITION splits the </a:t>
            </a:r>
            <a:br>
              <a:rPr lang="en-US" sz="3200" dirty="0"/>
            </a:br>
            <a:r>
              <a:rPr lang="en-US" sz="3200" dirty="0"/>
              <a:t>array evenly:</a:t>
            </a:r>
          </a:p>
          <a:p>
            <a:r>
              <a:rPr lang="en-US" sz="3200" dirty="0"/>
              <a:t>	 T(n) = 2T(n/2) + Θ(n)</a:t>
            </a:r>
          </a:p>
          <a:p>
            <a:r>
              <a:rPr lang="en-US" sz="3200" dirty="0"/>
              <a:t>		</a:t>
            </a:r>
            <a:r>
              <a:rPr lang="en-US" sz="3200" dirty="0">
                <a:solidFill>
                  <a:srgbClr val="00B0F0"/>
                </a:solidFill>
              </a:rPr>
              <a:t>= Θ(n log n)</a:t>
            </a:r>
            <a:r>
              <a:rPr lang="en-US" sz="3200" dirty="0"/>
              <a:t>	 (same as merge sort)</a:t>
            </a:r>
          </a:p>
          <a:p>
            <a:endParaRPr lang="en-US" sz="3200" dirty="0"/>
          </a:p>
        </p:txBody>
      </p:sp>
      <p:sp>
        <p:nvSpPr>
          <p:cNvPr id="4" name="TextBox 1"/>
          <p:cNvSpPr txBox="1"/>
          <p:nvPr/>
        </p:nvSpPr>
        <p:spPr>
          <a:xfrm>
            <a:off x="6400800" y="2667000"/>
            <a:ext cx="259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Case 2 of the</a:t>
            </a:r>
          </a:p>
          <a:p>
            <a:pPr>
              <a:defRPr/>
            </a:pPr>
            <a:r>
              <a:rPr lang="en-US" sz="2400" dirty="0"/>
              <a:t>Master Method</a:t>
            </a:r>
          </a:p>
        </p:txBody>
      </p:sp>
      <p:cxnSp>
        <p:nvCxnSpPr>
          <p:cNvPr id="5" name="Straight Arrow Connector 3"/>
          <p:cNvCxnSpPr>
            <a:stCxn id="4" idx="1"/>
          </p:cNvCxnSpPr>
          <p:nvPr/>
        </p:nvCxnSpPr>
        <p:spPr>
          <a:xfrm flipH="1">
            <a:off x="4762500" y="3082499"/>
            <a:ext cx="1638300" cy="41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Best-case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split is always 1/10 : 9/10?</a:t>
            </a:r>
          </a:p>
          <a:p>
            <a:r>
              <a:rPr lang="en-US" dirty="0"/>
              <a:t>	T(n) = T(1/10n) + T(9/10n) + Θ(n)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/>
              <a:t>		 </a:t>
            </a:r>
            <a:r>
              <a:rPr lang="en-US" altLang="zh-TW" sz="3200" dirty="0">
                <a:solidFill>
                  <a:schemeClr val="tx2"/>
                </a:solidFill>
              </a:rPr>
              <a:t>T</a:t>
            </a:r>
            <a:r>
              <a:rPr lang="en-US" altLang="zh-TW" sz="3200" i="1" dirty="0">
                <a:solidFill>
                  <a:schemeClr val="tx2"/>
                </a:solidFill>
              </a:rPr>
              <a:t>(n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38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   	      		  </a:t>
            </a:r>
            <a:r>
              <a:rPr lang="en-US" altLang="zh-TW" sz="3200" i="1" dirty="0" err="1" smtClean="0">
                <a:solidFill>
                  <a:schemeClr val="tx2"/>
                </a:solidFill>
              </a:rPr>
              <a:t>cn</a:t>
            </a: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   	      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	       		       </a:t>
            </a:r>
            <a:r>
              <a:rPr lang="en-US" altLang="zh-TW" sz="3200" i="1" dirty="0" err="1">
                <a:solidFill>
                  <a:schemeClr val="tx2"/>
                </a:solidFill>
              </a:rPr>
              <a:t>cn</a:t>
            </a: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	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	  	  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T(1/100</a:t>
            </a:r>
            <a:r>
              <a:rPr lang="en-US" altLang="zh-TW" sz="3200" i="1" dirty="0">
                <a:solidFill>
                  <a:schemeClr val="tx2"/>
                </a:solidFill>
              </a:rPr>
              <a:t>n </a:t>
            </a:r>
            <a:r>
              <a:rPr lang="en-US" altLang="zh-TW" sz="3200" dirty="0">
                <a:solidFill>
                  <a:schemeClr val="tx2"/>
                </a:solidFill>
              </a:rPr>
              <a:t>)  T(9/100n)    T(9/100n)  T(81/100n)</a:t>
            </a: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 flipH="1">
            <a:off x="1447800" y="39624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2209800" y="39624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57800" y="3962400"/>
            <a:ext cx="76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5715000" y="39624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059" y="1524000"/>
            <a:ext cx="8655882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888" y="1412875"/>
            <a:ext cx="7896225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and Long Path Heights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371600"/>
            <a:ext cx="7924800" cy="5410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Short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n(1/10)</a:t>
            </a:r>
            <a:r>
              <a:rPr lang="en-US" baseline="30000" dirty="0" err="1"/>
              <a:t>sp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10</a:t>
            </a:r>
            <a:r>
              <a:rPr lang="en-US" baseline="30000" dirty="0"/>
              <a:t>sp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</a:t>
            </a:r>
            <a:r>
              <a:rPr lang="en-US" dirty="0"/>
              <a:t>n = </a:t>
            </a:r>
            <a:r>
              <a:rPr lang="en-US" dirty="0" err="1"/>
              <a:t>sp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Long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n(9/10)</a:t>
            </a:r>
            <a:r>
              <a:rPr lang="en-US" baseline="30000" dirty="0" err="1"/>
              <a:t>lp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(10/9)</a:t>
            </a:r>
            <a:r>
              <a:rPr lang="en-US" baseline="30000" dirty="0" err="1"/>
              <a:t>lp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10/9</a:t>
            </a:r>
            <a:r>
              <a:rPr lang="en-US" dirty="0"/>
              <a:t>n = </a:t>
            </a:r>
            <a:r>
              <a:rPr lang="en-US" dirty="0" err="1"/>
              <a:t>lp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in Practice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Quicksort is a great general-purpose sorting algorithm.</a:t>
            </a:r>
          </a:p>
          <a:p>
            <a:pPr lvl="1"/>
            <a:r>
              <a:rPr lang="en-US" sz="2000" dirty="0"/>
              <a:t>especially with a randomized pivot</a:t>
            </a:r>
          </a:p>
          <a:p>
            <a:pPr lvl="1"/>
            <a:r>
              <a:rPr lang="en-US" sz="2000" dirty="0"/>
              <a:t>Quicksort can benefit substantially from code tuning</a:t>
            </a:r>
          </a:p>
          <a:p>
            <a:pPr lvl="1"/>
            <a:r>
              <a:rPr lang="en-US" sz="2000" dirty="0"/>
              <a:t>Quicksort can be over twice as fast as merge sort</a:t>
            </a:r>
          </a:p>
          <a:p>
            <a:endParaRPr lang="en-US" sz="2800" dirty="0"/>
          </a:p>
          <a:p>
            <a:r>
              <a:rPr lang="en-US" sz="2800" dirty="0"/>
              <a:t>Quicksort behaves well even with caching and virtual memory.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Comparisons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新細明體" pitchFamily="18" charset="-120"/>
              </a:rPr>
              <a:t>Running time estimates:</a:t>
            </a:r>
          </a:p>
          <a:p>
            <a:r>
              <a:rPr lang="en-US" dirty="0">
                <a:ea typeface="新細明體" pitchFamily="18" charset="-120"/>
              </a:rPr>
              <a:t>Home PC executes 10</a:t>
            </a:r>
            <a:r>
              <a:rPr lang="en-US" baseline="30000" dirty="0">
                <a:ea typeface="新細明體" pitchFamily="18" charset="-120"/>
              </a:rPr>
              <a:t>8</a:t>
            </a:r>
            <a:r>
              <a:rPr lang="en-US" dirty="0">
                <a:ea typeface="新細明體" pitchFamily="18" charset="-120"/>
              </a:rPr>
              <a:t> compares/second.</a:t>
            </a:r>
          </a:p>
          <a:p>
            <a:r>
              <a:rPr lang="en-US" dirty="0">
                <a:ea typeface="新細明體" pitchFamily="18" charset="-120"/>
              </a:rPr>
              <a:t>Supercomputer executes 10</a:t>
            </a:r>
            <a:r>
              <a:rPr lang="en-US" baseline="30000" dirty="0">
                <a:ea typeface="新細明體" pitchFamily="18" charset="-120"/>
              </a:rPr>
              <a:t>12</a:t>
            </a:r>
            <a:r>
              <a:rPr lang="en-US" dirty="0">
                <a:ea typeface="新細明體" pitchFamily="18" charset="-120"/>
              </a:rPr>
              <a:t> compares/second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810000"/>
            <a:ext cx="88296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53000" y="83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1. Good algorithms are better than supercomputers.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2. Great algorithms are better than good ones.</a:t>
            </a:r>
          </a:p>
        </p:txBody>
      </p:sp>
    </p:spTree>
    <p:extLst>
      <p:ext uri="{BB962C8B-B14F-4D97-AF65-F5344CB8AC3E}">
        <p14:creationId xmlns:p14="http://schemas.microsoft.com/office/powerpoint/2010/main" val="2484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8599" y="152400"/>
            <a:ext cx="7693617" cy="1280890"/>
          </a:xfrm>
        </p:spPr>
        <p:txBody>
          <a:bodyPr>
            <a:normAutofit/>
          </a:bodyPr>
          <a:lstStyle/>
          <a:p>
            <a:r>
              <a:rPr lang="en-US" sz="4400" dirty="0" err="1"/>
              <a:t>Quickselect</a:t>
            </a:r>
            <a:endParaRPr lang="en-US" sz="44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763000" cy="5712417"/>
          </a:xfrm>
        </p:spPr>
        <p:txBody>
          <a:bodyPr>
            <a:normAutofit lnSpcReduction="10000"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3200" dirty="0" err="1" smtClean="0"/>
              <a:t>Quickselect</a:t>
            </a:r>
            <a:r>
              <a:rPr lang="en-US" sz="3200" dirty="0" smtClean="0"/>
              <a:t> algorithm is used to find the </a:t>
            </a:r>
            <a:r>
              <a:rPr lang="en-US" sz="3200" dirty="0" err="1" smtClean="0"/>
              <a:t>i-th</a:t>
            </a:r>
            <a:r>
              <a:rPr lang="en-US" sz="3200" dirty="0" smtClean="0"/>
              <a:t> smallest element in a given unordered array</a:t>
            </a: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endParaRPr lang="en-US" sz="3200" spc="-10" dirty="0"/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3200" spc="-10" dirty="0" smtClean="0"/>
              <a:t>Randomized </a:t>
            </a:r>
            <a:r>
              <a:rPr lang="en-US" sz="3200" spc="-5" dirty="0"/>
              <a:t>algorithm </a:t>
            </a:r>
            <a:r>
              <a:rPr lang="en-US" sz="3200" dirty="0"/>
              <a:t>using divide </a:t>
            </a:r>
            <a:r>
              <a:rPr lang="en-US" sz="3200" spc="-5" dirty="0"/>
              <a:t>and</a:t>
            </a:r>
            <a:r>
              <a:rPr lang="en-US" sz="3200" spc="-55" dirty="0"/>
              <a:t> </a:t>
            </a:r>
            <a:r>
              <a:rPr lang="en-US" sz="3200" spc="-5" dirty="0" smtClean="0"/>
              <a:t>conquer</a:t>
            </a:r>
            <a:endParaRPr lang="en-US" sz="4400" dirty="0"/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3200" spc="-10" dirty="0"/>
              <a:t>Similar </a:t>
            </a:r>
            <a:r>
              <a:rPr lang="en-US" sz="3200" spc="-5" dirty="0"/>
              <a:t>to randomized</a:t>
            </a:r>
            <a:r>
              <a:rPr lang="en-US" sz="3200" spc="10" dirty="0"/>
              <a:t> </a:t>
            </a:r>
            <a:r>
              <a:rPr lang="en-US" sz="3200" dirty="0"/>
              <a:t>quicksort</a:t>
            </a: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lang="en-US"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Like </a:t>
            </a:r>
            <a:r>
              <a:rPr lang="en-US"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quicksort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  <a:r>
              <a:rPr lang="en-US" sz="2800" spc="-5" dirty="0">
                <a:latin typeface="Times New Roman"/>
                <a:cs typeface="Times New Roman"/>
              </a:rPr>
              <a:t>Partitions </a:t>
            </a:r>
            <a:r>
              <a:rPr lang="en-US" sz="2800" dirty="0">
                <a:latin typeface="Times New Roman"/>
                <a:cs typeface="Times New Roman"/>
              </a:rPr>
              <a:t>input array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recursively</a:t>
            </a: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lang="en-US"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Unlike </a:t>
            </a:r>
            <a:r>
              <a:rPr lang="en-US"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quicksort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  <a:r>
              <a:rPr lang="en-US" sz="2800" spc="-5" dirty="0">
                <a:latin typeface="Times New Roman"/>
                <a:cs typeface="Times New Roman"/>
              </a:rPr>
              <a:t>Makes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single </a:t>
            </a:r>
            <a:r>
              <a:rPr lang="en-US" sz="2800" dirty="0">
                <a:latin typeface="Times New Roman"/>
                <a:cs typeface="Times New Roman"/>
              </a:rPr>
              <a:t>recursive</a:t>
            </a:r>
            <a:r>
              <a:rPr lang="en-US" sz="2800" spc="-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call</a:t>
            </a: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lang="en-US" sz="2800" i="1" u="heavy" spc="-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Reminder</a:t>
            </a:r>
            <a:r>
              <a:rPr lang="en-US" sz="2800" spc="-5" dirty="0">
                <a:solidFill>
                  <a:srgbClr val="808080"/>
                </a:solidFill>
              </a:rPr>
              <a:t>: </a:t>
            </a:r>
            <a:r>
              <a:rPr lang="en-US" sz="2800" i="1" spc="-5" dirty="0">
                <a:solidFill>
                  <a:srgbClr val="808080"/>
                </a:solidFill>
              </a:rPr>
              <a:t>Quicksort makes </a:t>
            </a:r>
            <a:r>
              <a:rPr lang="en-US" sz="2800" i="1" dirty="0">
                <a:solidFill>
                  <a:srgbClr val="808080"/>
                </a:solidFill>
              </a:rPr>
              <a:t>two </a:t>
            </a:r>
            <a:r>
              <a:rPr lang="en-US" sz="2800" i="1" spc="-10" dirty="0">
                <a:solidFill>
                  <a:srgbClr val="808080"/>
                </a:solidFill>
              </a:rPr>
              <a:t>recursive</a:t>
            </a:r>
            <a:r>
              <a:rPr lang="en-US" sz="2800" i="1" spc="-75" dirty="0">
                <a:solidFill>
                  <a:srgbClr val="808080"/>
                </a:solidFill>
              </a:rPr>
              <a:t> </a:t>
            </a:r>
            <a:r>
              <a:rPr lang="en-US" sz="2800" i="1" dirty="0" smtClean="0">
                <a:solidFill>
                  <a:srgbClr val="808080"/>
                </a:solidFill>
              </a:rPr>
              <a:t>calls</a:t>
            </a:r>
            <a:endParaRPr lang="en-US" sz="2800" dirty="0"/>
          </a:p>
          <a:p>
            <a:pPr marL="515620" indent="-45720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lang="en-US" sz="3200" spc="-10" dirty="0"/>
              <a:t>Expected </a:t>
            </a:r>
            <a:r>
              <a:rPr lang="en-US" sz="3200" spc="-5" dirty="0"/>
              <a:t>runtime: </a:t>
            </a:r>
            <a:r>
              <a:rPr lang="el-GR" sz="3200" spc="-5" dirty="0">
                <a:solidFill>
                  <a:srgbClr val="0000FF"/>
                </a:solidFill>
              </a:rPr>
              <a:t>Θ(</a:t>
            </a:r>
            <a:r>
              <a:rPr lang="en-US" sz="3200" spc="-5" dirty="0">
                <a:solidFill>
                  <a:srgbClr val="0000FF"/>
                </a:solidFill>
              </a:rPr>
              <a:t>n)</a:t>
            </a:r>
            <a:endParaRPr lang="en-US" sz="3200" dirty="0"/>
          </a:p>
          <a:p>
            <a:pPr marL="1841500">
              <a:lnSpc>
                <a:spcPct val="100000"/>
              </a:lnSpc>
              <a:spcBef>
                <a:spcPts val="1095"/>
              </a:spcBef>
            </a:pPr>
            <a:r>
              <a:rPr lang="en-US" sz="2800" i="1" u="heavy" spc="-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Reminder</a:t>
            </a:r>
            <a:r>
              <a:rPr lang="en-US" sz="2800" spc="-5" dirty="0">
                <a:solidFill>
                  <a:srgbClr val="808080"/>
                </a:solidFill>
              </a:rPr>
              <a:t>: </a:t>
            </a:r>
            <a:r>
              <a:rPr lang="en-US" sz="2800" i="1" dirty="0">
                <a:solidFill>
                  <a:srgbClr val="808080"/>
                </a:solidFill>
              </a:rPr>
              <a:t>Expected </a:t>
            </a:r>
            <a:r>
              <a:rPr lang="en-US" sz="2800" i="1" spc="-5" dirty="0">
                <a:solidFill>
                  <a:srgbClr val="808080"/>
                </a:solidFill>
              </a:rPr>
              <a:t>runtime </a:t>
            </a:r>
            <a:r>
              <a:rPr lang="en-US" sz="2800" i="1" dirty="0">
                <a:solidFill>
                  <a:srgbClr val="808080"/>
                </a:solidFill>
              </a:rPr>
              <a:t>of quicksort:</a:t>
            </a:r>
            <a:r>
              <a:rPr lang="en-US" sz="2800" i="1" spc="-114" dirty="0">
                <a:solidFill>
                  <a:srgbClr val="808080"/>
                </a:solidFill>
              </a:rPr>
              <a:t> </a:t>
            </a:r>
            <a:r>
              <a:rPr lang="el-GR" sz="2800" i="1" spc="-5" dirty="0">
                <a:solidFill>
                  <a:srgbClr val="808080"/>
                </a:solidFill>
              </a:rPr>
              <a:t>Θ(</a:t>
            </a:r>
            <a:r>
              <a:rPr lang="en-US" sz="2800" i="1" spc="-5" dirty="0" err="1">
                <a:solidFill>
                  <a:srgbClr val="808080"/>
                </a:solidFill>
              </a:rPr>
              <a:t>nlgn</a:t>
            </a:r>
            <a:r>
              <a:rPr lang="en-US" sz="2800" i="1" spc="-5" dirty="0">
                <a:solidFill>
                  <a:srgbClr val="808080"/>
                </a:solidFill>
              </a:rPr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 </a:t>
            </a:r>
            <a:r>
              <a:rPr spc="-5" dirty="0"/>
              <a:t>in </a:t>
            </a:r>
            <a:r>
              <a:rPr dirty="0"/>
              <a:t>Expected Linear </a:t>
            </a:r>
            <a:r>
              <a:rPr spc="-25" dirty="0"/>
              <a:t>Time: </a:t>
            </a:r>
            <a:r>
              <a:rPr dirty="0"/>
              <a:t>Example</a:t>
            </a:r>
            <a:r>
              <a:rPr spc="-180" dirty="0"/>
              <a:t> </a:t>
            </a:r>
            <a:r>
              <a:rPr dirty="0"/>
              <a:t>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0402" y="26620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65" y="1927352"/>
            <a:ext cx="5995035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Select </a:t>
            </a:r>
            <a:r>
              <a:rPr sz="2400" dirty="0">
                <a:latin typeface="Times New Roman"/>
                <a:cs typeface="Times New Roman"/>
              </a:rPr>
              <a:t>the 2</a:t>
            </a:r>
            <a:r>
              <a:rPr sz="2400" baseline="24305" dirty="0">
                <a:latin typeface="Times New Roman"/>
                <a:cs typeface="Times New Roman"/>
              </a:rPr>
              <a:t>nd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Partition </a:t>
            </a:r>
            <a:r>
              <a:rPr sz="2400" dirty="0">
                <a:latin typeface="Times New Roman"/>
                <a:cs typeface="Times New Roman"/>
              </a:rPr>
              <a:t>the input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0402" y="41098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5400" y="4648200"/>
            <a:ext cx="1600200" cy="316865"/>
          </a:xfrm>
          <a:custGeom>
            <a:avLst/>
            <a:gdLst/>
            <a:ahLst/>
            <a:cxnLst/>
            <a:rect l="l" t="t" r="r" b="b"/>
            <a:pathLst>
              <a:path w="1600200" h="316864">
                <a:moveTo>
                  <a:pt x="1600111" y="0"/>
                </a:moveTo>
                <a:lnTo>
                  <a:pt x="1576913" y="60569"/>
                </a:lnTo>
                <a:lnTo>
                  <a:pt x="1549327" y="87147"/>
                </a:lnTo>
                <a:lnTo>
                  <a:pt x="1512693" y="110407"/>
                </a:lnTo>
                <a:lnTo>
                  <a:pt x="1468219" y="129717"/>
                </a:lnTo>
                <a:lnTo>
                  <a:pt x="1417113" y="144443"/>
                </a:lnTo>
                <a:lnTo>
                  <a:pt x="1360581" y="153950"/>
                </a:lnTo>
                <a:lnTo>
                  <a:pt x="1299832" y="157607"/>
                </a:lnTo>
                <a:lnTo>
                  <a:pt x="1118412" y="159118"/>
                </a:lnTo>
                <a:lnTo>
                  <a:pt x="1057659" y="162774"/>
                </a:lnTo>
                <a:lnTo>
                  <a:pt x="1001124" y="172282"/>
                </a:lnTo>
                <a:lnTo>
                  <a:pt x="950015" y="187007"/>
                </a:lnTo>
                <a:lnTo>
                  <a:pt x="905540" y="206316"/>
                </a:lnTo>
                <a:lnTo>
                  <a:pt x="868905" y="229575"/>
                </a:lnTo>
                <a:lnTo>
                  <a:pt x="841319" y="256150"/>
                </a:lnTo>
                <a:lnTo>
                  <a:pt x="818121" y="316712"/>
                </a:lnTo>
                <a:lnTo>
                  <a:pt x="811734" y="285508"/>
                </a:lnTo>
                <a:lnTo>
                  <a:pt x="793920" y="256542"/>
                </a:lnTo>
                <a:lnTo>
                  <a:pt x="765896" y="230429"/>
                </a:lnTo>
                <a:lnTo>
                  <a:pt x="728881" y="207781"/>
                </a:lnTo>
                <a:lnTo>
                  <a:pt x="684092" y="189214"/>
                </a:lnTo>
                <a:lnTo>
                  <a:pt x="632748" y="175341"/>
                </a:lnTo>
                <a:lnTo>
                  <a:pt x="576066" y="166776"/>
                </a:lnTo>
                <a:lnTo>
                  <a:pt x="515264" y="164134"/>
                </a:lnTo>
                <a:lnTo>
                  <a:pt x="302856" y="165900"/>
                </a:lnTo>
                <a:lnTo>
                  <a:pt x="242055" y="163254"/>
                </a:lnTo>
                <a:lnTo>
                  <a:pt x="185373" y="154687"/>
                </a:lnTo>
                <a:lnTo>
                  <a:pt x="134028" y="140814"/>
                </a:lnTo>
                <a:lnTo>
                  <a:pt x="89239" y="122247"/>
                </a:lnTo>
                <a:lnTo>
                  <a:pt x="52224" y="99599"/>
                </a:lnTo>
                <a:lnTo>
                  <a:pt x="24200" y="73484"/>
                </a:lnTo>
                <a:lnTo>
                  <a:pt x="0" y="133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602" y="4900676"/>
            <a:ext cx="2677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 recursive call to  select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75" baseline="24904" dirty="0">
                <a:solidFill>
                  <a:srgbClr val="0000FF"/>
                </a:solidFill>
                <a:latin typeface="Times New Roman"/>
                <a:cs typeface="Times New Roman"/>
              </a:rPr>
              <a:t>nd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smallest 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element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 left subarray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33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 </a:t>
            </a:r>
            <a:r>
              <a:rPr spc="-5" dirty="0"/>
              <a:t>in </a:t>
            </a:r>
            <a:r>
              <a:rPr dirty="0"/>
              <a:t>Expected Linear </a:t>
            </a:r>
            <a:r>
              <a:rPr spc="-25" dirty="0"/>
              <a:t>Time: </a:t>
            </a:r>
            <a:r>
              <a:rPr dirty="0"/>
              <a:t>Example</a:t>
            </a:r>
            <a:r>
              <a:rPr spc="-180" dirty="0"/>
              <a:t> </a:t>
            </a:r>
            <a:r>
              <a:rPr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0402" y="26620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65" y="1927352"/>
            <a:ext cx="5995035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7</a:t>
            </a:r>
            <a:r>
              <a:rPr sz="2400" spc="-7" baseline="24305" dirty="0">
                <a:latin typeface="Times New Roman"/>
                <a:cs typeface="Times New Roman"/>
              </a:rPr>
              <a:t>th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Partition </a:t>
            </a:r>
            <a:r>
              <a:rPr sz="2400" dirty="0">
                <a:latin typeface="Times New Roman"/>
                <a:cs typeface="Times New Roman"/>
              </a:rPr>
              <a:t>the input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0402" y="41098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96311" y="4724400"/>
            <a:ext cx="2666365" cy="236220"/>
          </a:xfrm>
          <a:custGeom>
            <a:avLst/>
            <a:gdLst/>
            <a:ahLst/>
            <a:cxnLst/>
            <a:rect l="l" t="t" r="r" b="b"/>
            <a:pathLst>
              <a:path w="2666365" h="236220">
                <a:moveTo>
                  <a:pt x="2666288" y="0"/>
                </a:moveTo>
                <a:lnTo>
                  <a:pt x="2636881" y="57059"/>
                </a:lnTo>
                <a:lnTo>
                  <a:pt x="2602847" y="80124"/>
                </a:lnTo>
                <a:lnTo>
                  <a:pt x="2558697" y="98091"/>
                </a:lnTo>
                <a:lnTo>
                  <a:pt x="2506507" y="109872"/>
                </a:lnTo>
                <a:lnTo>
                  <a:pt x="2448356" y="114376"/>
                </a:lnTo>
                <a:lnTo>
                  <a:pt x="1578749" y="121615"/>
                </a:lnTo>
                <a:lnTo>
                  <a:pt x="1520604" y="126118"/>
                </a:lnTo>
                <a:lnTo>
                  <a:pt x="1468418" y="137899"/>
                </a:lnTo>
                <a:lnTo>
                  <a:pt x="1424270" y="155867"/>
                </a:lnTo>
                <a:lnTo>
                  <a:pt x="1390237" y="178931"/>
                </a:lnTo>
                <a:lnTo>
                  <a:pt x="1360830" y="235991"/>
                </a:lnTo>
                <a:lnTo>
                  <a:pt x="1352761" y="206132"/>
                </a:lnTo>
                <a:lnTo>
                  <a:pt x="1330472" y="179427"/>
                </a:lnTo>
                <a:lnTo>
                  <a:pt x="1296058" y="156932"/>
                </a:lnTo>
                <a:lnTo>
                  <a:pt x="1251615" y="139701"/>
                </a:lnTo>
                <a:lnTo>
                  <a:pt x="1199236" y="128792"/>
                </a:lnTo>
                <a:lnTo>
                  <a:pt x="1141018" y="125260"/>
                </a:lnTo>
                <a:lnTo>
                  <a:pt x="219798" y="132918"/>
                </a:lnTo>
                <a:lnTo>
                  <a:pt x="161581" y="129380"/>
                </a:lnTo>
                <a:lnTo>
                  <a:pt x="109203" y="118467"/>
                </a:lnTo>
                <a:lnTo>
                  <a:pt x="64760" y="101234"/>
                </a:lnTo>
                <a:lnTo>
                  <a:pt x="30348" y="78738"/>
                </a:lnTo>
                <a:lnTo>
                  <a:pt x="0" y="22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70200" y="4976876"/>
            <a:ext cx="28244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 recursive call to  select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175" baseline="24904" dirty="0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smallest 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element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3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Selection in Expected Linear</a:t>
            </a:r>
            <a:r>
              <a:rPr sz="3600" spc="10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5562600" cy="3352800"/>
          </a:xfrm>
          <a:prstGeom prst="rect">
            <a:avLst/>
          </a:prstGeom>
          <a:ln w="9525">
            <a:solidFill>
              <a:srgbClr val="008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R-SELECT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25170" marR="3678554" indent="-318770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then  return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 </a:t>
            </a:r>
            <a:r>
              <a:rPr sz="2000" dirty="0">
                <a:latin typeface="Times New Roman"/>
                <a:cs typeface="Times New Roman"/>
              </a:rPr>
              <a:t>← </a:t>
            </a:r>
            <a:r>
              <a:rPr sz="2000" spc="-20" dirty="0">
                <a:latin typeface="Times New Roman"/>
                <a:cs typeface="Times New Roman"/>
              </a:rPr>
              <a:t>R-PARTITION(</a:t>
            </a:r>
            <a:r>
              <a:rPr sz="2000" b="1" spc="-20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18440" marR="4154170" indent="-635">
              <a:lnSpc>
                <a:spcPct val="120000"/>
              </a:lnSpc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sz="2000" dirty="0">
                <a:latin typeface="Times New Roman"/>
                <a:cs typeface="Times New Roman"/>
              </a:rPr>
              <a:t>←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1 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≤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sz="2000" b="1" i="1" spc="-1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R-SELECT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R-SELECT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+1,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i-k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0" y="5181600"/>
            <a:ext cx="1752600" cy="38100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ts val="2855"/>
              </a:lnSpc>
            </a:pP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pivot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5181600"/>
            <a:ext cx="2590800" cy="381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555"/>
              </a:lnSpc>
            </a:pPr>
            <a:r>
              <a:rPr sz="2000" b="1" dirty="0">
                <a:latin typeface="Times New Roman"/>
                <a:cs typeface="Times New Roman"/>
              </a:rPr>
              <a:t>≤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(k </a:t>
            </a:r>
            <a:r>
              <a:rPr sz="1800" spc="-5" dirty="0">
                <a:latin typeface="Times New Roman"/>
                <a:cs typeface="Times New Roman"/>
              </a:rPr>
              <a:t>smallest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5181600"/>
            <a:ext cx="2590800" cy="381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86080" algn="ctr">
              <a:lnSpc>
                <a:spcPts val="2555"/>
              </a:lnSpc>
            </a:pP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227" y="5508752"/>
            <a:ext cx="2601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5860" algn="l"/>
              </a:tabLst>
            </a:pP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p	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047" y="550875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4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Selection in Expected Linear</a:t>
            </a:r>
            <a:r>
              <a:rPr sz="3600" spc="10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19800" y="2514600"/>
            <a:ext cx="1752600" cy="38100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ts val="2855"/>
              </a:lnSpc>
            </a:pP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pivot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905000"/>
            <a:ext cx="2590800" cy="381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 algn="ctr">
              <a:lnSpc>
                <a:spcPts val="2555"/>
              </a:lnSpc>
            </a:pPr>
            <a:r>
              <a:rPr sz="2000" b="1" dirty="0">
                <a:latin typeface="Times New Roman"/>
                <a:cs typeface="Times New Roman"/>
              </a:rPr>
              <a:t>≤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1905000"/>
            <a:ext cx="2590800" cy="381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1280" algn="ctr">
              <a:lnSpc>
                <a:spcPts val="2555"/>
              </a:lnSpc>
            </a:pP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627" y="1470152"/>
            <a:ext cx="495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4820285" algn="l"/>
              </a:tabLst>
            </a:pP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p	q	</a:t>
            </a: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898" y="2427947"/>
            <a:ext cx="2514600" cy="239395"/>
          </a:xfrm>
          <a:custGeom>
            <a:avLst/>
            <a:gdLst/>
            <a:ahLst/>
            <a:cxnLst/>
            <a:rect l="l" t="t" r="r" b="b"/>
            <a:pathLst>
              <a:path w="2514600" h="239394">
                <a:moveTo>
                  <a:pt x="2514511" y="0"/>
                </a:moveTo>
                <a:lnTo>
                  <a:pt x="2486380" y="57922"/>
                </a:lnTo>
                <a:lnTo>
                  <a:pt x="2453808" y="81327"/>
                </a:lnTo>
                <a:lnTo>
                  <a:pt x="2411547" y="99552"/>
                </a:lnTo>
                <a:lnTo>
                  <a:pt x="2361587" y="111492"/>
                </a:lnTo>
                <a:lnTo>
                  <a:pt x="2305913" y="116039"/>
                </a:lnTo>
                <a:lnTo>
                  <a:pt x="1492084" y="122809"/>
                </a:lnTo>
                <a:lnTo>
                  <a:pt x="1436415" y="127355"/>
                </a:lnTo>
                <a:lnTo>
                  <a:pt x="1386456" y="139293"/>
                </a:lnTo>
                <a:lnTo>
                  <a:pt x="1344196" y="157516"/>
                </a:lnTo>
                <a:lnTo>
                  <a:pt x="1311624" y="180920"/>
                </a:lnTo>
                <a:lnTo>
                  <a:pt x="1283500" y="238848"/>
                </a:lnTo>
                <a:lnTo>
                  <a:pt x="1275759" y="208524"/>
                </a:lnTo>
                <a:lnTo>
                  <a:pt x="1254407" y="181396"/>
                </a:lnTo>
                <a:lnTo>
                  <a:pt x="1221449" y="158537"/>
                </a:lnTo>
                <a:lnTo>
                  <a:pt x="1178891" y="141018"/>
                </a:lnTo>
                <a:lnTo>
                  <a:pt x="1128739" y="129911"/>
                </a:lnTo>
                <a:lnTo>
                  <a:pt x="1072997" y="126288"/>
                </a:lnTo>
                <a:lnTo>
                  <a:pt x="210489" y="133464"/>
                </a:lnTo>
                <a:lnTo>
                  <a:pt x="154752" y="129845"/>
                </a:lnTo>
                <a:lnTo>
                  <a:pt x="104601" y="118740"/>
                </a:lnTo>
                <a:lnTo>
                  <a:pt x="62044" y="101222"/>
                </a:lnTo>
                <a:lnTo>
                  <a:pt x="29086" y="78363"/>
                </a:lnTo>
                <a:lnTo>
                  <a:pt x="0" y="209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5685" y="2427312"/>
            <a:ext cx="2667000" cy="240029"/>
          </a:xfrm>
          <a:custGeom>
            <a:avLst/>
            <a:gdLst/>
            <a:ahLst/>
            <a:cxnLst/>
            <a:rect l="l" t="t" r="r" b="b"/>
            <a:pathLst>
              <a:path w="2667000" h="240030">
                <a:moveTo>
                  <a:pt x="2666911" y="0"/>
                </a:moveTo>
                <a:lnTo>
                  <a:pt x="2637046" y="57937"/>
                </a:lnTo>
                <a:lnTo>
                  <a:pt x="2602488" y="81359"/>
                </a:lnTo>
                <a:lnTo>
                  <a:pt x="2557660" y="99605"/>
                </a:lnTo>
                <a:lnTo>
                  <a:pt x="2504669" y="111568"/>
                </a:lnTo>
                <a:lnTo>
                  <a:pt x="2445626" y="116141"/>
                </a:lnTo>
                <a:lnTo>
                  <a:pt x="1582470" y="123329"/>
                </a:lnTo>
                <a:lnTo>
                  <a:pt x="1523422" y="127901"/>
                </a:lnTo>
                <a:lnTo>
                  <a:pt x="1470428" y="139862"/>
                </a:lnTo>
                <a:lnTo>
                  <a:pt x="1425597" y="158107"/>
                </a:lnTo>
                <a:lnTo>
                  <a:pt x="1391038" y="181527"/>
                </a:lnTo>
                <a:lnTo>
                  <a:pt x="1361173" y="239471"/>
                </a:lnTo>
                <a:lnTo>
                  <a:pt x="1352983" y="209149"/>
                </a:lnTo>
                <a:lnTo>
                  <a:pt x="1330354" y="182031"/>
                </a:lnTo>
                <a:lnTo>
                  <a:pt x="1295412" y="159188"/>
                </a:lnTo>
                <a:lnTo>
                  <a:pt x="1250285" y="141691"/>
                </a:lnTo>
                <a:lnTo>
                  <a:pt x="1197099" y="130613"/>
                </a:lnTo>
                <a:lnTo>
                  <a:pt x="1137983" y="127025"/>
                </a:lnTo>
                <a:lnTo>
                  <a:pt x="223189" y="134632"/>
                </a:lnTo>
                <a:lnTo>
                  <a:pt x="164078" y="131039"/>
                </a:lnTo>
                <a:lnTo>
                  <a:pt x="110896" y="119958"/>
                </a:lnTo>
                <a:lnTo>
                  <a:pt x="65770" y="102460"/>
                </a:lnTo>
                <a:lnTo>
                  <a:pt x="30827" y="79618"/>
                </a:lnTo>
                <a:lnTo>
                  <a:pt x="0" y="221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1449" y="27655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829" y="268935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403" y="3225799"/>
            <a:ext cx="698055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4310" indent="-194310">
              <a:lnSpc>
                <a:spcPct val="100000"/>
              </a:lnSpc>
              <a:spcBef>
                <a:spcPts val="675"/>
              </a:spcBef>
              <a:buChar char="•"/>
              <a:tabLst>
                <a:tab pos="194310" algn="l"/>
                <a:tab pos="270954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elements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 </a:t>
            </a:r>
            <a:r>
              <a:rPr sz="2400" b="1" dirty="0">
                <a:latin typeface="Times New Roman"/>
                <a:cs typeface="Times New Roman"/>
              </a:rPr>
              <a:t>≤	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94310" marR="5080" indent="-194310">
              <a:lnSpc>
                <a:spcPct val="120000"/>
              </a:lnSpc>
              <a:buClr>
                <a:srgbClr val="000000"/>
              </a:buClr>
              <a:buChar char="•"/>
              <a:tabLst>
                <a:tab pos="194310" algn="l"/>
                <a:tab pos="1839595" algn="l"/>
              </a:tabLst>
            </a:pP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contains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|L|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= k </a:t>
            </a:r>
            <a:r>
              <a:rPr sz="2400" spc="-5" dirty="0">
                <a:latin typeface="Times New Roman"/>
                <a:cs typeface="Times New Roman"/>
              </a:rPr>
              <a:t>smallest elements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A[</a:t>
            </a: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...</a:t>
            </a: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] 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≤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|L|</a:t>
            </a:r>
            <a:r>
              <a:rPr sz="2400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k	</a:t>
            </a:r>
            <a:r>
              <a:rPr sz="2400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63195" marR="551815" indent="381000">
              <a:lnSpc>
                <a:spcPct val="12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recursively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10" dirty="0">
                <a:latin typeface="Times New Roman"/>
                <a:cs typeface="Times New Roman"/>
              </a:rPr>
              <a:t>its 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-th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  </a:t>
            </a:r>
            <a:r>
              <a:rPr sz="2400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recursively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its (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)-th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Runtime</a:t>
            </a:r>
            <a:r>
              <a:rPr sz="3600" spc="-245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79420" y="3343655"/>
            <a:ext cx="137160" cy="59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2572" y="3794759"/>
            <a:ext cx="2599944" cy="32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81598" y="3352800"/>
          <a:ext cx="2916552" cy="57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9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9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22555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9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9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9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9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315967" y="3837432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3778" y="3805529"/>
            <a:ext cx="2503170" cy="236220"/>
          </a:xfrm>
          <a:custGeom>
            <a:avLst/>
            <a:gdLst/>
            <a:ahLst/>
            <a:cxnLst/>
            <a:rect l="l" t="t" r="r" b="b"/>
            <a:pathLst>
              <a:path w="2503170" h="236220">
                <a:moveTo>
                  <a:pt x="2503093" y="0"/>
                </a:moveTo>
                <a:lnTo>
                  <a:pt x="2501548" y="45925"/>
                </a:lnTo>
                <a:lnTo>
                  <a:pt x="2497335" y="83427"/>
                </a:lnTo>
                <a:lnTo>
                  <a:pt x="2491086" y="108711"/>
                </a:lnTo>
                <a:lnTo>
                  <a:pt x="2483434" y="117982"/>
                </a:lnTo>
                <a:lnTo>
                  <a:pt x="1271206" y="117982"/>
                </a:lnTo>
                <a:lnTo>
                  <a:pt x="1263553" y="127254"/>
                </a:lnTo>
                <a:lnTo>
                  <a:pt x="1257304" y="152538"/>
                </a:lnTo>
                <a:lnTo>
                  <a:pt x="1253091" y="190040"/>
                </a:lnTo>
                <a:lnTo>
                  <a:pt x="1251546" y="235965"/>
                </a:lnTo>
                <a:lnTo>
                  <a:pt x="1250002" y="190040"/>
                </a:lnTo>
                <a:lnTo>
                  <a:pt x="1245789" y="152538"/>
                </a:lnTo>
                <a:lnTo>
                  <a:pt x="1239540" y="127254"/>
                </a:lnTo>
                <a:lnTo>
                  <a:pt x="1231887" y="117982"/>
                </a:lnTo>
                <a:lnTo>
                  <a:pt x="19659" y="117982"/>
                </a:lnTo>
                <a:lnTo>
                  <a:pt x="12006" y="108711"/>
                </a:lnTo>
                <a:lnTo>
                  <a:pt x="5757" y="83427"/>
                </a:lnTo>
                <a:lnTo>
                  <a:pt x="1544" y="45925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8800" y="4868329"/>
            <a:ext cx="365125" cy="257810"/>
          </a:xfrm>
          <a:custGeom>
            <a:avLst/>
            <a:gdLst/>
            <a:ahLst/>
            <a:cxnLst/>
            <a:rect l="l" t="t" r="r" b="b"/>
            <a:pathLst>
              <a:path w="365125" h="257810">
                <a:moveTo>
                  <a:pt x="0" y="0"/>
                </a:moveTo>
                <a:lnTo>
                  <a:pt x="365036" y="0"/>
                </a:lnTo>
                <a:lnTo>
                  <a:pt x="3650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8800" y="4868329"/>
            <a:ext cx="365125" cy="257810"/>
          </a:xfrm>
          <a:custGeom>
            <a:avLst/>
            <a:gdLst/>
            <a:ahLst/>
            <a:cxnLst/>
            <a:rect l="l" t="t" r="r" b="b"/>
            <a:pathLst>
              <a:path w="365125" h="257810">
                <a:moveTo>
                  <a:pt x="0" y="0"/>
                </a:moveTo>
                <a:lnTo>
                  <a:pt x="365036" y="0"/>
                </a:lnTo>
                <a:lnTo>
                  <a:pt x="3650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3775" y="4868494"/>
            <a:ext cx="300990" cy="257810"/>
          </a:xfrm>
          <a:custGeom>
            <a:avLst/>
            <a:gdLst/>
            <a:ahLst/>
            <a:cxnLst/>
            <a:rect l="l" t="t" r="r" b="b"/>
            <a:pathLst>
              <a:path w="300989" h="257810">
                <a:moveTo>
                  <a:pt x="0" y="257416"/>
                </a:moveTo>
                <a:lnTo>
                  <a:pt x="300697" y="257416"/>
                </a:lnTo>
                <a:lnTo>
                  <a:pt x="300697" y="0"/>
                </a:lnTo>
                <a:lnTo>
                  <a:pt x="0" y="0"/>
                </a:lnTo>
                <a:lnTo>
                  <a:pt x="0" y="25741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9436" y="4868494"/>
            <a:ext cx="7620" cy="257810"/>
          </a:xfrm>
          <a:custGeom>
            <a:avLst/>
            <a:gdLst/>
            <a:ahLst/>
            <a:cxnLst/>
            <a:rect l="l" t="t" r="r" b="b"/>
            <a:pathLst>
              <a:path w="7620" h="257810">
                <a:moveTo>
                  <a:pt x="0" y="257416"/>
                </a:moveTo>
                <a:lnTo>
                  <a:pt x="7188" y="257416"/>
                </a:lnTo>
                <a:lnTo>
                  <a:pt x="7188" y="0"/>
                </a:lnTo>
                <a:lnTo>
                  <a:pt x="0" y="0"/>
                </a:lnTo>
                <a:lnTo>
                  <a:pt x="0" y="25741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9436" y="4868494"/>
            <a:ext cx="365125" cy="257810"/>
          </a:xfrm>
          <a:custGeom>
            <a:avLst/>
            <a:gdLst/>
            <a:ahLst/>
            <a:cxnLst/>
            <a:rect l="l" t="t" r="r" b="b"/>
            <a:pathLst>
              <a:path w="365125" h="257810">
                <a:moveTo>
                  <a:pt x="0" y="0"/>
                </a:moveTo>
                <a:lnTo>
                  <a:pt x="365036" y="0"/>
                </a:lnTo>
                <a:lnTo>
                  <a:pt x="3650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03797" y="4822964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4472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9509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4545" y="4868411"/>
            <a:ext cx="365125" cy="257810"/>
          </a:xfrm>
          <a:prstGeom prst="rect">
            <a:avLst/>
          </a:prstGeom>
          <a:solidFill>
            <a:srgbClr val="F2F2F2"/>
          </a:solidFill>
          <a:ln w="100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9574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4604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6620" y="4715255"/>
            <a:ext cx="137160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5200" y="4724400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832"/>
                </a:lnTo>
              </a:path>
            </a:pathLst>
          </a:custGeom>
          <a:ln w="5715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1671" y="5157215"/>
            <a:ext cx="2237231" cy="324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0664" y="5201411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583" y="5168811"/>
            <a:ext cx="2138680" cy="236220"/>
          </a:xfrm>
          <a:custGeom>
            <a:avLst/>
            <a:gdLst/>
            <a:ahLst/>
            <a:cxnLst/>
            <a:rect l="l" t="t" r="r" b="b"/>
            <a:pathLst>
              <a:path w="2138679" h="236220">
                <a:moveTo>
                  <a:pt x="2138057" y="0"/>
                </a:moveTo>
                <a:lnTo>
                  <a:pt x="2136512" y="45925"/>
                </a:lnTo>
                <a:lnTo>
                  <a:pt x="2132299" y="83427"/>
                </a:lnTo>
                <a:lnTo>
                  <a:pt x="2126050" y="108711"/>
                </a:lnTo>
                <a:lnTo>
                  <a:pt x="2118398" y="117982"/>
                </a:lnTo>
                <a:lnTo>
                  <a:pt x="1088694" y="117982"/>
                </a:lnTo>
                <a:lnTo>
                  <a:pt x="1081040" y="127254"/>
                </a:lnTo>
                <a:lnTo>
                  <a:pt x="1074786" y="152538"/>
                </a:lnTo>
                <a:lnTo>
                  <a:pt x="1070569" y="190040"/>
                </a:lnTo>
                <a:lnTo>
                  <a:pt x="1069022" y="235965"/>
                </a:lnTo>
                <a:lnTo>
                  <a:pt x="1067477" y="190040"/>
                </a:lnTo>
                <a:lnTo>
                  <a:pt x="1063264" y="152538"/>
                </a:lnTo>
                <a:lnTo>
                  <a:pt x="1057015" y="127254"/>
                </a:lnTo>
                <a:lnTo>
                  <a:pt x="1049362" y="117982"/>
                </a:lnTo>
                <a:lnTo>
                  <a:pt x="19659" y="117982"/>
                </a:lnTo>
                <a:lnTo>
                  <a:pt x="12006" y="108711"/>
                </a:lnTo>
                <a:lnTo>
                  <a:pt x="5757" y="83427"/>
                </a:lnTo>
                <a:lnTo>
                  <a:pt x="1544" y="45925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1053" y="5407207"/>
            <a:ext cx="1382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recursive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3964" y="4410455"/>
            <a:ext cx="271272" cy="475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441960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45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5150" y="4624857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199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8340" y="1380775"/>
            <a:ext cx="7108190" cy="293687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8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Worst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case:</a:t>
            </a:r>
            <a:endParaRPr sz="2800">
              <a:latin typeface="Times New Roman"/>
              <a:cs typeface="Times New Roman"/>
            </a:endParaRPr>
          </a:p>
          <a:p>
            <a:pPr marL="441325" algn="ctr">
              <a:lnSpc>
                <a:spcPct val="100000"/>
              </a:lnSpc>
              <a:spcBef>
                <a:spcPts val="1110"/>
              </a:spcBef>
            </a:pPr>
            <a:r>
              <a:rPr sz="2400" spc="-5" dirty="0">
                <a:latin typeface="Times New Roman"/>
                <a:cs typeface="Times New Roman"/>
              </a:rPr>
              <a:t>Imbalanced </a:t>
            </a:r>
            <a:r>
              <a:rPr sz="2400" dirty="0">
                <a:latin typeface="Times New Roman"/>
                <a:cs typeface="Times New Roman"/>
              </a:rPr>
              <a:t>partitioning at every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9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recursive call </a:t>
            </a:r>
            <a:r>
              <a:rPr sz="2400" spc="-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R="1184275" algn="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369570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Times New Roman"/>
                <a:cs typeface="Times New Roman"/>
              </a:rPr>
              <a:t>recursive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0940" y="4824419"/>
            <a:ext cx="36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64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Runtime</a:t>
            </a:r>
            <a:r>
              <a:rPr sz="3600" spc="-245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455521"/>
            <a:ext cx="7771130" cy="44577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Worst</a:t>
            </a:r>
            <a:r>
              <a:rPr sz="26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case:</a:t>
            </a:r>
            <a:endParaRPr sz="2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T(n) = T(n-1) +</a:t>
            </a:r>
            <a:r>
              <a:rPr sz="26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600" dirty="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6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Θ(n</a:t>
            </a:r>
            <a:r>
              <a:rPr sz="2550" baseline="2614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85"/>
              </a:spcBef>
            </a:pPr>
            <a:r>
              <a:rPr sz="2600" spc="-45" dirty="0">
                <a:latin typeface="Times New Roman"/>
                <a:cs typeface="Times New Roman"/>
              </a:rPr>
              <a:t>Worse </a:t>
            </a:r>
            <a:r>
              <a:rPr sz="2600" dirty="0">
                <a:latin typeface="Times New Roman"/>
                <a:cs typeface="Times New Roman"/>
              </a:rPr>
              <a:t>than the naïve </a:t>
            </a:r>
            <a:r>
              <a:rPr sz="2600" spc="-5" dirty="0">
                <a:latin typeface="Times New Roman"/>
                <a:cs typeface="Times New Roman"/>
              </a:rPr>
              <a:t>method (based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sorting)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Best case</a:t>
            </a:r>
            <a:r>
              <a:rPr sz="2600" spc="-5" dirty="0">
                <a:latin typeface="Times New Roman"/>
                <a:cs typeface="Times New Roman"/>
              </a:rPr>
              <a:t>: Balanced partitioning at every recursive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level</a:t>
            </a:r>
            <a:endParaRPr sz="2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 dirty="0">
              <a:latin typeface="Times New Roman"/>
              <a:cs typeface="Times New Roman"/>
            </a:endParaRPr>
          </a:p>
          <a:p>
            <a:pPr marL="52895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438086"/>
              </a:buClr>
              <a:buSzPct val="59615"/>
              <a:buFont typeface="Wingdings"/>
              <a:buChar char=""/>
              <a:tabLst>
                <a:tab pos="469265" algn="l"/>
                <a:tab pos="469900" algn="l"/>
              </a:tabLst>
            </a:pPr>
            <a:r>
              <a:rPr sz="2600" b="1" i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Avg </a:t>
            </a:r>
            <a:r>
              <a:rPr sz="2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600" spc="-5" dirty="0">
                <a:latin typeface="Times New Roman"/>
                <a:cs typeface="Times New Roman"/>
              </a:rPr>
              <a:t>: </a:t>
            </a:r>
            <a:r>
              <a:rPr sz="2600" dirty="0">
                <a:latin typeface="Times New Roman"/>
                <a:cs typeface="Times New Roman"/>
              </a:rPr>
              <a:t>Expected </a:t>
            </a:r>
            <a:r>
              <a:rPr sz="2600" spc="-5" dirty="0">
                <a:latin typeface="Times New Roman"/>
                <a:cs typeface="Times New Roman"/>
              </a:rPr>
              <a:t>runtime </a:t>
            </a:r>
            <a:r>
              <a:rPr sz="2600" dirty="0">
                <a:latin typeface="Times New Roman"/>
                <a:cs typeface="Times New Roman"/>
              </a:rPr>
              <a:t>– need </a:t>
            </a:r>
            <a:r>
              <a:rPr sz="2600" spc="-5" dirty="0">
                <a:latin typeface="Times New Roman"/>
                <a:cs typeface="Times New Roman"/>
              </a:rPr>
              <a:t>analysis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55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1560768-B312-41E8-882A-CF6AB7A2A3B7}" vid="{F7C4543E-655F-4921-AFE4-6629E8C13A0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0</TotalTime>
  <Words>3494</Words>
  <Application>Microsoft Office PowerPoint</Application>
  <PresentationFormat>Ekran Gösterisi (4:3)</PresentationFormat>
  <Paragraphs>1165</Paragraphs>
  <Slides>96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96</vt:i4>
      </vt:variant>
    </vt:vector>
  </HeadingPairs>
  <TitlesOfParts>
    <vt:vector size="110" baseType="lpstr">
      <vt:lpstr>微軟正黑體</vt:lpstr>
      <vt:lpstr>Arial</vt:lpstr>
      <vt:lpstr>Calibri</vt:lpstr>
      <vt:lpstr>Century Gothic</vt:lpstr>
      <vt:lpstr>Courier New</vt:lpstr>
      <vt:lpstr>Monotype Sorts</vt:lpstr>
      <vt:lpstr>新細明體</vt:lpstr>
      <vt:lpstr>Sitka Small</vt:lpstr>
      <vt:lpstr>Symbol</vt:lpstr>
      <vt:lpstr>Tahoma</vt:lpstr>
      <vt:lpstr>Times New Roman</vt:lpstr>
      <vt:lpstr>Wingdings</vt:lpstr>
      <vt:lpstr>Wingdings 3</vt:lpstr>
      <vt:lpstr>Tema2</vt:lpstr>
      <vt:lpstr>CSE214 – Analysis of Algorithms PhD Furkan Gözükara, Toros University https://github.com/FurkanGozukara/CSE214_2018  </vt:lpstr>
      <vt:lpstr>Sorting algorithms</vt:lpstr>
      <vt:lpstr>Quicksort Algorithm</vt:lpstr>
      <vt:lpstr>Quicksort Algorithm</vt:lpstr>
      <vt:lpstr>Example</vt:lpstr>
      <vt:lpstr>Pick Pivot Element</vt:lpstr>
      <vt:lpstr>Partitioning Array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Partition Result</vt:lpstr>
      <vt:lpstr>Recursion: Quicksort Sub-arrays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  <vt:lpstr>Pivot: median of three</vt:lpstr>
      <vt:lpstr>Pivot: median of three</vt:lpstr>
      <vt:lpstr>Pivot: median of three</vt:lpstr>
      <vt:lpstr>Implementation of partitioning step</vt:lpstr>
      <vt:lpstr>Main Quicksort Routine</vt:lpstr>
      <vt:lpstr>Quicksort Faster than Mergesort</vt:lpstr>
      <vt:lpstr>Performance of quicksort</vt:lpstr>
      <vt:lpstr>Further Analysis of Quicksort</vt:lpstr>
      <vt:lpstr>Worst-case of quicksort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Quicksort isn't Quick?</vt:lpstr>
      <vt:lpstr>Best-case Analysis</vt:lpstr>
      <vt:lpstr>Almost Best-case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Short and Long Path Heights</vt:lpstr>
      <vt:lpstr>Quicksort in Practice</vt:lpstr>
      <vt:lpstr>Timing Comparisons</vt:lpstr>
      <vt:lpstr>Quickselect</vt:lpstr>
      <vt:lpstr>Selection in Expected Linear Time: Example 1</vt:lpstr>
      <vt:lpstr>Selection in Expected Linear Time: Example 2</vt:lpstr>
      <vt:lpstr>Selection in Expected Linear Time</vt:lpstr>
      <vt:lpstr>Selection in Expected Linear Time</vt:lpstr>
      <vt:lpstr>Runtime Analysis</vt:lpstr>
      <vt:lpstr>Runtime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2018-03-26T08:35:13Z</dcterms:created>
  <dcterms:modified xsi:type="dcterms:W3CDTF">2018-03-26T09:54:24Z</dcterms:modified>
</cp:coreProperties>
</file>