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80" r:id="rId2"/>
  </p:sldMasterIdLst>
  <p:notesMasterIdLst>
    <p:notesMasterId r:id="rId101"/>
  </p:notesMasterIdLst>
  <p:sldIdLst>
    <p:sldId id="335" r:id="rId3"/>
    <p:sldId id="257" r:id="rId4"/>
    <p:sldId id="295" r:id="rId5"/>
    <p:sldId id="258" r:id="rId6"/>
    <p:sldId id="259" r:id="rId7"/>
    <p:sldId id="260" r:id="rId8"/>
    <p:sldId id="262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6" r:id="rId18"/>
    <p:sldId id="277" r:id="rId19"/>
    <p:sldId id="377" r:id="rId20"/>
    <p:sldId id="28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3" r:id="rId58"/>
    <p:sldId id="334" r:id="rId59"/>
    <p:sldId id="336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4" r:id="rId96"/>
    <p:sldId id="375" r:id="rId97"/>
    <p:sldId id="378" r:id="rId98"/>
    <p:sldId id="292" r:id="rId99"/>
    <p:sldId id="293" r:id="rId10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s" id="{1AE288FE-D678-486E-A780-EBB81CDF599D}">
          <p14:sldIdLst>
            <p14:sldId id="335"/>
            <p14:sldId id="257"/>
            <p14:sldId id="295"/>
            <p14:sldId id="258"/>
            <p14:sldId id="259"/>
            <p14:sldId id="260"/>
            <p14:sldId id="262"/>
            <p14:sldId id="269"/>
            <p14:sldId id="270"/>
            <p14:sldId id="264"/>
            <p14:sldId id="265"/>
            <p14:sldId id="266"/>
            <p14:sldId id="267"/>
            <p14:sldId id="268"/>
            <p14:sldId id="271"/>
            <p14:sldId id="276"/>
            <p14:sldId id="277"/>
            <p14:sldId id="377"/>
          </p14:sldIdLst>
        </p14:section>
        <p14:section name="Depth First Search" id="{6030DD1E-7D87-4974-8526-7D8B65A5C6F9}">
          <p14:sldIdLst>
            <p14:sldId id="28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</p14:sldIdLst>
        </p14:section>
        <p14:section name="Başlıksız Bölüm" id="{1ECF2569-F444-4F34-9CDD-CAC5E4CB4641}">
          <p14:sldIdLst>
            <p14:sldId id="378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1BEA0-F560-4ED9-A45C-DBD1EB3C415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24024-0704-4BD3-B07E-ACF628B6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1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94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65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58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1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9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70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0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341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1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09403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039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2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625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9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20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82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4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0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86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4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20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15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1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99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873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87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108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Adjancency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bitişiklik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60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3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Vertex vertices in </a:t>
            </a:r>
            <a:r>
              <a:rPr lang="en-US" altLang="en-US" dirty="0" err="1" smtClean="0"/>
              <a:t>tekili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936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3728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8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1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0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1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5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AE0B5-FAB3-4897-BDA7-9E2B7A3D2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F6A65-71FE-422D-A958-D8F381399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9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08FD-AD73-4674-9AAB-195799521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1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2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41172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B824F-8224-4869-92C6-FF6D8350D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77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324565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1712120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8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71675" cy="5567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762625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54B87-4814-449A-910E-CEF3A9209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9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4E0CC-2896-41F1-923E-A3E145D4B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6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7007-0560-4736-BD40-0A10E6A43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C4B71-F84A-44E6-939C-50F757F75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1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E42C6-4785-473A-BC14-5B694304B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62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C5BD-7CED-4EF4-BE9D-A2CDFFB0E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1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12CC6-32AD-428F-B9A3-67BE50F10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5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D558A336-2088-4F64-93DE-66DDB449E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9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000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 32"/>
          <p:cNvGrpSpPr>
            <a:grpSpLocks/>
          </p:cNvGrpSpPr>
          <p:nvPr/>
        </p:nvGrpSpPr>
        <p:grpSpPr bwMode="auto">
          <a:xfrm>
            <a:off x="0" y="6350"/>
            <a:ext cx="9132888" cy="6832600"/>
            <a:chOff x="0" y="4"/>
            <a:chExt cx="5753" cy="4304"/>
          </a:xfrm>
        </p:grpSpPr>
        <p:sp>
          <p:nvSpPr>
            <p:cNvPr id="1026" name="Line 2"/>
            <p:cNvSpPr>
              <a:spLocks noChangeShapeType="1"/>
            </p:cNvSpPr>
            <p:nvPr/>
          </p:nvSpPr>
          <p:spPr bwMode="auto">
            <a:xfrm flipH="1">
              <a:off x="0" y="4"/>
              <a:ext cx="405" cy="4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/>
            <p:cNvSpPr>
              <a:spLocks noChangeShapeType="1"/>
            </p:cNvSpPr>
            <p:nvPr/>
          </p:nvSpPr>
          <p:spPr bwMode="auto">
            <a:xfrm flipH="1">
              <a:off x="0" y="4"/>
              <a:ext cx="725" cy="80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H="1">
              <a:off x="0" y="4"/>
              <a:ext cx="1056" cy="11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H="1">
              <a:off x="0" y="4"/>
              <a:ext cx="1365" cy="15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>
              <a:off x="0" y="4"/>
              <a:ext cx="1685" cy="18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0" y="4"/>
              <a:ext cx="2016" cy="226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0" y="4"/>
              <a:ext cx="2347" cy="26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0" y="4"/>
              <a:ext cx="2688" cy="301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0" y="4"/>
              <a:ext cx="2997" cy="336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0" y="4"/>
              <a:ext cx="3339" cy="37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0" y="4"/>
              <a:ext cx="3669" cy="41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7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49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82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127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45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771" y="8"/>
              <a:ext cx="3829" cy="43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2421" y="568"/>
              <a:ext cx="3332" cy="37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2720" y="904"/>
              <a:ext cx="3033" cy="34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3029" y="1252"/>
              <a:ext cx="2724" cy="305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3349" y="1612"/>
              <a:ext cx="2404" cy="26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91" y="1996"/>
              <a:ext cx="2062" cy="23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4032" y="2380"/>
              <a:ext cx="1721" cy="19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4352" y="2740"/>
              <a:ext cx="1401" cy="15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4683" y="3112"/>
              <a:ext cx="1070" cy="11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4992" y="3460"/>
              <a:ext cx="761" cy="8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H="1">
              <a:off x="5291" y="3796"/>
              <a:ext cx="462" cy="5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H="1">
              <a:off x="5589" y="4132"/>
              <a:ext cx="164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4"/>
              <a:ext cx="128" cy="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2119" y="232"/>
              <a:ext cx="3630" cy="40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63550" y="463550"/>
            <a:ext cx="8216900" cy="59309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başlık stili için tıklatın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78632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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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Graphs</a:t>
            </a:r>
            <a:endParaRPr lang="en-US" sz="54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Based George </a:t>
            </a:r>
            <a:r>
              <a:rPr lang="en-US" sz="3200" i="1" spc="-4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Bebis</a:t>
            </a:r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 Lecture Notes - Reno Logo University of Nevada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chemeClr val="bg1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chemeClr val="bg1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altLang="en-US" sz="2800" u="sng">
                <a:ea typeface="MS Mincho" charset="-128"/>
              </a:rPr>
              <a:t>Weighted graph</a:t>
            </a:r>
            <a:r>
              <a:rPr lang="en-US" altLang="en-US" sz="2800">
                <a:ea typeface="MS Mincho" charset="-128"/>
              </a:rPr>
              <a:t>: a graph in which each edge carries a value</a:t>
            </a:r>
            <a:r>
              <a:rPr lang="en-US" alt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5" y="2667000"/>
            <a:ext cx="70736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Array-based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 1D array is used to represent the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ea typeface="MS Mincho" charset="-128"/>
              </a:rPr>
              <a:t>A 2D array (adjacency matrix) is used to represent the edges</a:t>
            </a:r>
            <a:r>
              <a:rPr lang="en-US" altLang="en-US"/>
              <a:t> </a:t>
            </a:r>
          </a:p>
        </p:txBody>
      </p:sp>
      <p:pic>
        <p:nvPicPr>
          <p:cNvPr id="11268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99" y="3624943"/>
            <a:ext cx="54718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Times New Roman" panose="02020603050405020304" pitchFamily="18" charset="0"/>
              </a:rPr>
              <a:t>Array-based implementation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2291" name="Picture 3" descr="C:\My Documents\308 PowerPoint\Figures\MACJOBS\JPEGS\CHAP09\P567.jpg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399"/>
            <a:ext cx="7772400" cy="55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implementation</a:t>
            </a:r>
            <a:r>
              <a:rPr lang="en-US" altLang="en-US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Linked-list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list is used for each vertex </a:t>
            </a:r>
            <a:r>
              <a:rPr lang="en-US" altLang="en-US" sz="2600" i="1">
                <a:ea typeface="MS Mincho" charset="-128"/>
              </a:rPr>
              <a:t>v</a:t>
            </a:r>
            <a:r>
              <a:rPr lang="en-US" altLang="en-US" sz="2600">
                <a:ea typeface="MS Mincho" charset="-128"/>
              </a:rPr>
              <a:t> which contains the vertices which are adjacent from </a:t>
            </a:r>
            <a:r>
              <a:rPr lang="en-US" altLang="en-US" sz="2600" i="1">
                <a:ea typeface="MS Mincho" charset="-128"/>
              </a:rPr>
              <a:t>v </a:t>
            </a:r>
            <a:r>
              <a:rPr lang="en-US" altLang="en-US" sz="2600">
                <a:ea typeface="MS Mincho" charset="-128"/>
              </a:rPr>
              <a:t>(adjacency list)</a:t>
            </a:r>
            <a:r>
              <a:rPr lang="en-US" alt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05200"/>
            <a:ext cx="5676901" cy="32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ea typeface="MS Mincho" charset="-128"/>
              </a:rPr>
              <a:t>Linked-list implementation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19200"/>
            <a:ext cx="6629401" cy="54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>
                <a:ea typeface="MS Mincho" charset="-128"/>
              </a:rPr>
              <a:t>Adjacency matrix vs. adjacency list representation</a:t>
            </a:r>
            <a:r>
              <a:rPr lang="en-US" altLang="en-US" sz="40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matrix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dense graphs --|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</a:t>
            </a:r>
            <a:r>
              <a:rPr lang="en-US" altLang="en-US">
                <a:ea typeface="MS Mincho" charset="-128"/>
              </a:rPr>
              <a:t>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(|V| + |</a:t>
            </a:r>
            <a:r>
              <a:rPr lang="en-US" altLang="en-US" i="1">
                <a:ea typeface="MS Mincho" charset="-128"/>
              </a:rPr>
              <a:t>E|</a:t>
            </a:r>
            <a:r>
              <a:rPr lang="en-US" altLang="en-US" baseline="30000">
                <a:ea typeface="MS Mincho" charset="-128"/>
              </a:rPr>
              <a:t> </a:t>
            </a:r>
            <a:r>
              <a:rPr lang="en-US" altLang="en-US">
                <a:ea typeface="MS Mincho" charset="-128"/>
              </a:rPr>
              <a:t>) = O(|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 </a:t>
            </a:r>
            <a:r>
              <a:rPr lang="en-US" altLang="en-US">
                <a:ea typeface="MS Mincho" charset="-128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list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sparse graphs -- 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O(|V| + |E|)=O(|V|) 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Vertices adjacent to another vertex can be found quickly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searching</a:t>
            </a:r>
            <a:r>
              <a:rPr lang="en-US" altLang="en-US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altLang="en-US" i="1" u="sng">
                <a:cs typeface="Times New Roman" panose="02020603050405020304" pitchFamily="18" charset="0"/>
              </a:rPr>
              <a:t>Problem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find a path between two nodes of the graph (e.g., Austin  and Washington)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 u="sng">
                <a:ea typeface="MS Mincho" charset="-128"/>
              </a:rPr>
              <a:t>Methods</a:t>
            </a:r>
            <a:r>
              <a:rPr lang="en-US" altLang="en-US" u="sng">
                <a:ea typeface="MS Mincho" charset="-128"/>
              </a:rPr>
              <a:t>:</a:t>
            </a:r>
            <a:r>
              <a:rPr lang="en-US" altLang="en-US">
                <a:ea typeface="MS Mincho" charset="-128"/>
              </a:rPr>
              <a:t> Depth-First-Search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(DFS)</a:t>
            </a:r>
            <a:r>
              <a:rPr lang="en-US" altLang="en-US">
                <a:ea typeface="MS Mincho" charset="-128"/>
              </a:rPr>
              <a:t> or Breadth-First-Search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(BFS)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Depth-First-Search (DFS)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DFS?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Travel as far as you can down a path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little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DFS can be implemented efficiently using a 							</a:t>
            </a:r>
            <a:r>
              <a:rPr lang="en-US" altLang="en-US" i="1">
                <a:solidFill>
                  <a:srgbClr val="FF9933"/>
                </a:solidFill>
                <a:ea typeface="MS Mincho" charset="-128"/>
              </a:rPr>
              <a:t>stack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60350"/>
            <a:ext cx="7772400" cy="963613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Stack?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024813" cy="2339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 smtClean="0"/>
              <a:t>A </a:t>
            </a:r>
            <a:r>
              <a:rPr lang="en-GB" altLang="en-US" sz="2800" i="1" smtClean="0"/>
              <a:t>stack</a:t>
            </a:r>
            <a:r>
              <a:rPr lang="en-GB" altLang="en-US" sz="2800" smtClean="0"/>
              <a:t> is a list with the restriction that insertions and deletions can be performed in only one position, namely, the end of the list, called the </a:t>
            </a:r>
            <a:r>
              <a:rPr lang="en-GB" altLang="en-US" sz="2800" i="1" smtClean="0"/>
              <a:t>top</a:t>
            </a:r>
            <a:r>
              <a:rPr lang="en-GB" altLang="en-US" sz="2800" smtClean="0"/>
              <a:t>. 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The operations: push (insert) and pop (delete)</a:t>
            </a:r>
            <a:endParaRPr lang="en-US" altLang="en-US" sz="2800" smtClean="0"/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1692275" y="3536950"/>
            <a:ext cx="1085850" cy="1004888"/>
            <a:chOff x="1010" y="1573"/>
            <a:chExt cx="741" cy="633"/>
          </a:xfrm>
        </p:grpSpPr>
        <p:sp>
          <p:nvSpPr>
            <p:cNvPr id="34843" name="Text Box 8"/>
            <p:cNvSpPr txBox="1">
              <a:spLocks noChangeArrowheads="1"/>
            </p:cNvSpPr>
            <p:nvPr/>
          </p:nvSpPr>
          <p:spPr bwMode="auto">
            <a:xfrm>
              <a:off x="1149" y="1573"/>
              <a:ext cx="385" cy="25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pop</a:t>
              </a:r>
            </a:p>
          </p:txBody>
        </p:sp>
        <p:sp>
          <p:nvSpPr>
            <p:cNvPr id="34844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Line 5"/>
          <p:cNvSpPr>
            <a:spLocks noChangeShapeType="1"/>
          </p:cNvSpPr>
          <p:nvPr/>
        </p:nvSpPr>
        <p:spPr bwMode="auto">
          <a:xfrm flipH="1">
            <a:off x="5400675" y="3789363"/>
            <a:ext cx="1125538" cy="709612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5484813" y="3500438"/>
            <a:ext cx="958850" cy="3968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push(o)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>
            <a:off x="2808288" y="4292600"/>
            <a:ext cx="0" cy="18367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2808288" y="6129338"/>
            <a:ext cx="25923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6"/>
          <p:cNvSpPr>
            <a:spLocks noChangeShapeType="1"/>
          </p:cNvSpPr>
          <p:nvPr/>
        </p:nvSpPr>
        <p:spPr bwMode="auto">
          <a:xfrm>
            <a:off x="5400675" y="4257675"/>
            <a:ext cx="0" cy="18716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9" name="Group 29"/>
          <p:cNvGrpSpPr>
            <a:grpSpLocks/>
          </p:cNvGrpSpPr>
          <p:nvPr/>
        </p:nvGrpSpPr>
        <p:grpSpPr bwMode="auto">
          <a:xfrm>
            <a:off x="2808288" y="5661025"/>
            <a:ext cx="2592387" cy="457200"/>
            <a:chOff x="1769" y="3566"/>
            <a:chExt cx="1633" cy="288"/>
          </a:xfrm>
        </p:grpSpPr>
        <p:sp>
          <p:nvSpPr>
            <p:cNvPr id="34841" name="Line 2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Text Box 2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2808288" y="5229225"/>
            <a:ext cx="2592387" cy="457200"/>
            <a:chOff x="1769" y="3566"/>
            <a:chExt cx="1633" cy="288"/>
          </a:xfrm>
        </p:grpSpPr>
        <p:sp>
          <p:nvSpPr>
            <p:cNvPr id="34839" name="Line 31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Text Box 32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4831" name="Group 33"/>
          <p:cNvGrpSpPr>
            <a:grpSpLocks/>
          </p:cNvGrpSpPr>
          <p:nvPr/>
        </p:nvGrpSpPr>
        <p:grpSpPr bwMode="auto">
          <a:xfrm>
            <a:off x="2808288" y="4797425"/>
            <a:ext cx="2592387" cy="457200"/>
            <a:chOff x="1769" y="3566"/>
            <a:chExt cx="1633" cy="288"/>
          </a:xfrm>
        </p:grpSpPr>
        <p:sp>
          <p:nvSpPr>
            <p:cNvPr id="34837" name="Line 34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35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4832" name="Group 36"/>
          <p:cNvGrpSpPr>
            <a:grpSpLocks/>
          </p:cNvGrpSpPr>
          <p:nvPr/>
        </p:nvGrpSpPr>
        <p:grpSpPr bwMode="auto">
          <a:xfrm>
            <a:off x="2808288" y="4365625"/>
            <a:ext cx="2592387" cy="457200"/>
            <a:chOff x="1769" y="3566"/>
            <a:chExt cx="1633" cy="288"/>
          </a:xfrm>
        </p:grpSpPr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3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4833" name="Line 40"/>
          <p:cNvSpPr>
            <a:spLocks noChangeShapeType="1"/>
          </p:cNvSpPr>
          <p:nvPr/>
        </p:nvSpPr>
        <p:spPr bwMode="auto">
          <a:xfrm>
            <a:off x="1871663" y="4689475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1223963" y="4437063"/>
            <a:ext cx="792162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30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Breadth-First-Searching (BFS)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BFS?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Look at all possible paths at the same depth before you go at a deeper level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far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What is a graph?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800" i="1">
                <a:cs typeface="Times New Roman" panose="02020603050405020304" pitchFamily="18" charset="0"/>
              </a:rPr>
              <a:t>vertices</a:t>
            </a:r>
            <a:r>
              <a:rPr lang="en-US" altLang="en-US" sz="2800">
                <a:cs typeface="Times New Roman" panose="02020603050405020304" pitchFamily="18" charset="0"/>
              </a:rPr>
              <a:t>) and a set of edges that relate the nodes to each other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charset="-128"/>
              </a:rPr>
              <a:t>The set of edges describes relationships among the vertices</a:t>
            </a:r>
            <a:r>
              <a:rPr lang="en-US" alt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0" y="3761282"/>
            <a:ext cx="7233640" cy="29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Brady</a:t>
            </a:r>
          </a:p>
          <a:p>
            <a:pPr marL="342900" indent="-342900"/>
            <a:r>
              <a:rPr lang="en-US" altLang="en-US" sz="3200" dirty="0"/>
              <a:t>Kalamazoo College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Depth-First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5832160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Search vs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Tree Search</a:t>
            </a:r>
            <a:r>
              <a:rPr lang="en-US" altLang="en-US" dirty="0"/>
              <a:t>:  Look for a given node</a:t>
            </a:r>
          </a:p>
          <a:p>
            <a:pPr lvl="1"/>
            <a:r>
              <a:rPr lang="en-US" altLang="en-US" dirty="0"/>
              <a:t>stop when node found, even if not all nodes were visited</a:t>
            </a:r>
          </a:p>
          <a:p>
            <a:r>
              <a:rPr lang="en-US" altLang="en-US" dirty="0" smtClean="0"/>
              <a:t>Tree Traversal</a:t>
            </a:r>
            <a:r>
              <a:rPr lang="en-US" altLang="en-US" dirty="0"/>
              <a:t>:  Always visit all nodes</a:t>
            </a:r>
          </a:p>
        </p:txBody>
      </p:sp>
    </p:spTree>
    <p:extLst>
      <p:ext uri="{BB962C8B-B14F-4D97-AF65-F5344CB8AC3E}">
        <p14:creationId xmlns:p14="http://schemas.microsoft.com/office/powerpoint/2010/main" val="11267238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Similar to Depth-first Traversal of a Binary Tree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Choose a starting vertex</a:t>
            </a:r>
          </a:p>
          <a:p>
            <a:r>
              <a:rPr lang="en-US" altLang="en-US" dirty="0"/>
              <a:t>Do a depth-first search on each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37410363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depth-first-search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vertex as visited</a:t>
            </a:r>
          </a:p>
          <a:p>
            <a:pPr lvl="1">
              <a:buFontTx/>
              <a:buNone/>
            </a:pPr>
            <a:r>
              <a:rPr lang="en-US" altLang="en-US"/>
              <a:t>for each adjacent vertex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if unvisited</a:t>
            </a:r>
            <a:endParaRPr lang="en-US" altLang="en-US"/>
          </a:p>
          <a:p>
            <a:pPr lvl="3">
              <a:buFontTx/>
              <a:buNone/>
            </a:pPr>
            <a:r>
              <a:rPr lang="en-US" altLang="en-US" sz="2800"/>
              <a:t>do a depth-first search on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23802940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8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816350" y="250031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663715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07691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1981200" y="33956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973531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41663" y="2782888"/>
            <a:ext cx="1444625" cy="558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3697288" y="2938463"/>
            <a:ext cx="447675" cy="322262"/>
            <a:chOff x="2329" y="1851"/>
            <a:chExt cx="282" cy="203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360" y="1854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2329" y="1851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0022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4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Formal definition of graphs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graph </a:t>
            </a:r>
            <a:r>
              <a:rPr lang="en-US" altLang="en-US" i="1">
                <a:cs typeface="Times New Roman" panose="02020603050405020304" pitchFamily="18" charset="0"/>
              </a:rPr>
              <a:t>G</a:t>
            </a:r>
            <a:r>
              <a:rPr lang="en-US" altLang="en-US">
                <a:cs typeface="Times New Roman" panose="02020603050405020304" pitchFamily="18" charset="0"/>
              </a:rPr>
              <a:t> is defined as follows: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>
                <a:cs typeface="Times New Roman" panose="02020603050405020304" pitchFamily="18" charset="0"/>
              </a:rPr>
              <a:t>				</a:t>
            </a:r>
            <a:r>
              <a:rPr lang="es-ES_tradnl" altLang="en-US" i="1">
                <a:cs typeface="Times New Roman" panose="02020603050405020304" pitchFamily="18" charset="0"/>
              </a:rPr>
              <a:t>G=(V,E)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V(G):</a:t>
            </a:r>
            <a:r>
              <a:rPr lang="en-US" altLang="en-US">
                <a:cs typeface="Times New Roman" panose="02020603050405020304" pitchFamily="18" charset="0"/>
              </a:rPr>
              <a:t> a finite, nonempty set of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E(G):</a:t>
            </a:r>
            <a:r>
              <a:rPr lang="en-US" altLang="en-US">
                <a:cs typeface="Times New Roman" panose="02020603050405020304" pitchFamily="18" charset="0"/>
              </a:rPr>
              <a:t> a set of edges (pairs of vertices)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849313" y="4505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753316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1839913" y="3608388"/>
            <a:ext cx="871537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2182813" y="3792538"/>
            <a:ext cx="447675" cy="322262"/>
            <a:chOff x="1375" y="2389"/>
            <a:chExt cx="282" cy="203"/>
          </a:xfrm>
        </p:grpSpPr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1406" y="239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>
              <a:off x="1375" y="238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855941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672401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984500" y="4264025"/>
            <a:ext cx="347663" cy="1238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964998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2886075" y="4006850"/>
            <a:ext cx="447675" cy="322263"/>
            <a:chOff x="1818" y="2524"/>
            <a:chExt cx="282" cy="203"/>
          </a:xfrm>
        </p:grpSpPr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1849" y="25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1818" y="25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491089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1871663" y="4418013"/>
            <a:ext cx="1419225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2555875" y="4165600"/>
            <a:ext cx="447675" cy="322263"/>
            <a:chOff x="1610" y="2624"/>
            <a:chExt cx="282" cy="203"/>
          </a:xfrm>
        </p:grpSpPr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1641" y="26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1610" y="26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37362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</p:spTree>
    <p:extLst>
      <p:ext uri="{BB962C8B-B14F-4D97-AF65-F5344CB8AC3E}">
        <p14:creationId xmlns:p14="http://schemas.microsoft.com/office/powerpoint/2010/main" val="145935566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9272590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706688" y="3708400"/>
            <a:ext cx="447675" cy="322263"/>
            <a:chOff x="1705" y="2336"/>
            <a:chExt cx="282" cy="203"/>
          </a:xfrm>
        </p:grpSpPr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736" y="233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705" y="233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046810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7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no direction, the graph is called </a:t>
            </a:r>
            <a:r>
              <a:rPr lang="en-US" altLang="en-US" i="1">
                <a:ea typeface="MS Mincho" charset="-128"/>
              </a:rPr>
              <a:t>undirected</a:t>
            </a:r>
            <a:endParaRPr lang="en-US" alt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0400"/>
            <a:ext cx="4343400" cy="35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205131"/>
            <a:ext cx="1676400" cy="34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561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4659313" y="453707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</p:spTree>
    <p:extLst>
      <p:ext uri="{BB962C8B-B14F-4D97-AF65-F5344CB8AC3E}">
        <p14:creationId xmlns:p14="http://schemas.microsoft.com/office/powerpoint/2010/main" val="135409410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062288" y="3584575"/>
            <a:ext cx="2019300" cy="9096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3452813" y="3729038"/>
            <a:ext cx="447675" cy="322262"/>
            <a:chOff x="2175" y="2349"/>
            <a:chExt cx="282" cy="203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206" y="235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2175" y="234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23167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015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535613" y="3362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86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902200" y="2563813"/>
            <a:ext cx="1331913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5256213" y="2608263"/>
            <a:ext cx="447675" cy="322262"/>
            <a:chOff x="3311" y="1643"/>
            <a:chExt cx="282" cy="203"/>
          </a:xfrm>
        </p:grpSpPr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3342" y="1646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H="1">
              <a:off x="3311" y="1643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73112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5675313" y="3633788"/>
            <a:ext cx="625475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5791200" y="3803650"/>
            <a:ext cx="447675" cy="322263"/>
            <a:chOff x="3648" y="2396"/>
            <a:chExt cx="282" cy="203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679" y="239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H="1">
              <a:off x="3648" y="239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4565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175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826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6496050" y="45259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6934155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457950" y="3632200"/>
            <a:ext cx="534988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94463" y="3911600"/>
            <a:ext cx="447675" cy="322263"/>
            <a:chOff x="4091" y="2464"/>
            <a:chExt cx="282" cy="203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122" y="246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91" y="246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4496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0556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a direction, the graph is called </a:t>
            </a:r>
            <a:r>
              <a:rPr lang="en-US" altLang="en-US" i="1">
                <a:ea typeface="MS Mincho" charset="-128"/>
              </a:rPr>
              <a:t>directed</a:t>
            </a:r>
            <a:r>
              <a:rPr lang="en-US" altLang="en-US">
                <a:ea typeface="MS Mincho" charset="-128"/>
              </a:rPr>
              <a:t> (or </a:t>
            </a:r>
            <a:r>
              <a:rPr lang="en-US" altLang="en-US" i="1">
                <a:ea typeface="MS Mincho" charset="-128"/>
              </a:rPr>
              <a:t>digraph</a:t>
            </a:r>
            <a:r>
              <a:rPr lang="en-US" altLang="en-US">
                <a:ea typeface="MS Mincho" charset="-128"/>
              </a:rPr>
              <a:t>)</a:t>
            </a:r>
            <a:r>
              <a:rPr lang="en-US" altLang="en-US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4369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 (cont.)</a:t>
            </a:r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4038600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lang="en-US" altLang="en-US" sz="2400">
              <a:latin typeface="Times New Roman" panose="02020603050405020304" pitchFamily="18" charset="0"/>
              <a:ea typeface="MS Mincho" charset="-128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81411" y="6169025"/>
            <a:ext cx="155448" cy="233991"/>
          </a:xfrm>
          <a:prstGeom prst="rect">
            <a:avLst/>
          </a:prstGeom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31031" y="6169025"/>
            <a:ext cx="3178969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/>
              <a:t>E(Graph2) = {(1,3) (3,1) (5,9) (9,11) </a:t>
            </a:r>
            <a:r>
              <a:rPr lang="en-US" altLang="en-US" sz="1200" dirty="0" smtClean="0"/>
              <a:t>(5,7) 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8618902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834474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8083588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294992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881563" y="2563813"/>
            <a:ext cx="1311275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3" name="Group 37"/>
          <p:cNvGrpSpPr>
            <a:grpSpLocks/>
          </p:cNvGrpSpPr>
          <p:nvPr/>
        </p:nvGrpSpPr>
        <p:grpSpPr bwMode="auto">
          <a:xfrm>
            <a:off x="5256213" y="2619375"/>
            <a:ext cx="447675" cy="322263"/>
            <a:chOff x="3311" y="1650"/>
            <a:chExt cx="282" cy="203"/>
          </a:xfrm>
        </p:grpSpPr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3342" y="1653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>
              <a:off x="3311" y="1650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67139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</p:spTree>
    <p:extLst>
      <p:ext uri="{BB962C8B-B14F-4D97-AF65-F5344CB8AC3E}">
        <p14:creationId xmlns:p14="http://schemas.microsoft.com/office/powerpoint/2010/main" val="14670646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Depth-First Search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marked visited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05661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Stack to handle nodes as they are explored</a:t>
            </a:r>
          </a:p>
          <a:p>
            <a:pPr lvl="2"/>
            <a:r>
              <a:rPr lang="en-US" altLang="en-US"/>
              <a:t>Worst case: all nodes put on stack (if graph is linear)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62463293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Brady</a:t>
            </a:r>
            <a:endParaRPr lang="en-US" altLang="en-US" sz="32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Breadth-First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93703135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Similar to Breadth-first Traversal of a Binary Tree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Choose a starting vertex</a:t>
            </a:r>
          </a:p>
          <a:p>
            <a:r>
              <a:rPr lang="en-US" altLang="en-US"/>
              <a:t>Search all adjacent vertices</a:t>
            </a:r>
          </a:p>
          <a:p>
            <a:r>
              <a:rPr lang="en-US" altLang="en-US"/>
              <a:t>Return to each adjacent vertex in turn and visit all of its adjacent vertices</a:t>
            </a:r>
          </a:p>
        </p:txBody>
      </p:sp>
    </p:spTree>
    <p:extLst>
      <p:ext uri="{BB962C8B-B14F-4D97-AF65-F5344CB8AC3E}">
        <p14:creationId xmlns:p14="http://schemas.microsoft.com/office/powerpoint/2010/main" val="14745946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Trees are special cases of graphs!!</a:t>
            </a:r>
            <a:r>
              <a:rPr lang="en-US" alt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8" y="2637971"/>
            <a:ext cx="68358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Trees vs graphs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Breadth-First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breadth-first-search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starting vertex as visited; put on queue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while the queue is not empty</a:t>
            </a:r>
          </a:p>
          <a:p>
            <a:pPr lvl="2">
              <a:spcBef>
                <a:spcPct val="10000"/>
              </a:spcBef>
              <a:buFont typeface="Monotype Sorts" charset="2"/>
              <a:buNone/>
            </a:pPr>
            <a:r>
              <a:rPr lang="en-US" altLang="en-US" sz="2800"/>
              <a:t>dequeue the next node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for all unvisited vertices adjacent to this one</a:t>
            </a:r>
            <a:endParaRPr lang="en-US" altLang="en-US"/>
          </a:p>
          <a:p>
            <a:pPr lvl="3"/>
            <a:r>
              <a:rPr lang="en-US" altLang="en-US" sz="2800"/>
              <a:t>mark vertex as visited</a:t>
            </a:r>
          </a:p>
          <a:p>
            <a:pPr lvl="3"/>
            <a:r>
              <a:rPr lang="en-US" altLang="en-US" sz="2800"/>
              <a:t>add vertex to queue</a:t>
            </a:r>
          </a:p>
        </p:txBody>
      </p:sp>
    </p:spTree>
    <p:extLst>
      <p:ext uri="{BB962C8B-B14F-4D97-AF65-F5344CB8AC3E}">
        <p14:creationId xmlns:p14="http://schemas.microsoft.com/office/powerpoint/2010/main" val="157080845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47664858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56920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385774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826375" y="2859088"/>
            <a:ext cx="0" cy="1139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6738946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3981450" y="4740275"/>
            <a:ext cx="3551238" cy="727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3939693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846100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7759710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826375" y="3286125"/>
            <a:ext cx="0" cy="712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030507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4365625" y="4740275"/>
            <a:ext cx="3167063" cy="6953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2913232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1318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terminology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Adjacent nodes</a:t>
            </a:r>
            <a:r>
              <a:rPr lang="en-US" altLang="en-US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Path</a:t>
            </a:r>
            <a:r>
              <a:rPr lang="en-US" altLang="en-US">
                <a:cs typeface="Times New Roman" panose="02020603050405020304" pitchFamily="18" charset="0"/>
              </a:rPr>
              <a:t>: a sequence of vertices that connect two nodes in a graph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Complete graph</a:t>
            </a:r>
            <a:r>
              <a:rPr lang="en-US" altLang="en-US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397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5 is adjacent</a:t>
            </a:r>
            <a:r>
              <a:rPr lang="en-US" altLang="en-US">
                <a:solidFill>
                  <a:srgbClr val="FF9933"/>
                </a:solidFill>
              </a:rPr>
              <a:t> to</a:t>
            </a:r>
            <a:r>
              <a:rPr lang="en-US" altLang="en-US">
                <a:solidFill>
                  <a:schemeClr val="bg1"/>
                </a:solidFill>
              </a:rPr>
              <a:t> 7</a:t>
            </a:r>
          </a:p>
          <a:p>
            <a:r>
              <a:rPr lang="en-US" altLang="en-US">
                <a:solidFill>
                  <a:schemeClr val="bg1"/>
                </a:solidFill>
              </a:rPr>
              <a:t>7 is adjacent </a:t>
            </a:r>
            <a:r>
              <a:rPr lang="en-US" altLang="en-US">
                <a:solidFill>
                  <a:srgbClr val="FF9933"/>
                </a:solidFill>
              </a:rPr>
              <a:t>from</a:t>
            </a:r>
            <a:r>
              <a:rPr lang="en-US" altLang="en-US">
                <a:solidFill>
                  <a:schemeClr val="bg1"/>
                </a:solidFill>
              </a:rPr>
              <a:t> 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783263" y="309562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3459517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772150" y="31908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795983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8334074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5315293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4727575" y="5029200"/>
            <a:ext cx="2900363" cy="417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10091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69449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6376988" y="2960688"/>
            <a:ext cx="630237" cy="534987"/>
            <a:chOff x="4017" y="1865"/>
            <a:chExt cx="397" cy="337"/>
          </a:xfrm>
        </p:grpSpPr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4048" y="1869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flipH="1">
              <a:off x="4017" y="1865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351082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542088" y="2606675"/>
            <a:ext cx="1085850" cy="1728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50227642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1170176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5122863" y="5040313"/>
            <a:ext cx="2495550" cy="395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184867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US" altLang="en-US" sz="2400" i="1">
                <a:cs typeface="Times New Roman" panose="02020603050405020304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495800" cy="43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52600" y="3124200"/>
          <a:ext cx="167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676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39449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6494463" y="2597150"/>
            <a:ext cx="630237" cy="534988"/>
            <a:chOff x="4091" y="1636"/>
            <a:chExt cx="397" cy="337"/>
          </a:xfrm>
        </p:grpSpPr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4122" y="1640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flipH="1">
              <a:off x="4091" y="1636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22491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7805738" y="3787775"/>
            <a:ext cx="0" cy="627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7162496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5484813" y="5040313"/>
            <a:ext cx="2133600" cy="341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9964116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70809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761038" y="30734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29375" y="2620963"/>
            <a:ext cx="630238" cy="534987"/>
            <a:chOff x="4050" y="1651"/>
            <a:chExt cx="397" cy="337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081" y="165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50" y="165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542090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805738" y="3306763"/>
            <a:ext cx="0" cy="1108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521758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5965825" y="5040313"/>
            <a:ext cx="1652588" cy="3635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6152959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81517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3877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undirected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ea typeface="MS Mincho" charset="-128"/>
              </a:rPr>
              <a:t>		</a:t>
            </a:r>
            <a:r>
              <a:rPr lang="en-US" altLang="en-US" sz="2400" i="1">
                <a:ea typeface="MS Mincho" charset="-128"/>
              </a:rPr>
              <a:t>N * (N-1) / 2</a:t>
            </a:r>
            <a:endParaRPr lang="en-US" alt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752600" y="2971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86000"/>
            <a:ext cx="4114800" cy="439736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7794625" y="2859088"/>
            <a:ext cx="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2207849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6232525" y="5040313"/>
            <a:ext cx="1385888" cy="415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700863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1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19808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</p:spTree>
    <p:extLst>
      <p:ext uri="{BB962C8B-B14F-4D97-AF65-F5344CB8AC3E}">
        <p14:creationId xmlns:p14="http://schemas.microsoft.com/office/powerpoint/2010/main" val="3681677919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Breadth-First Search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added to queue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817409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Queue to handle unexplored nodes</a:t>
            </a:r>
          </a:p>
          <a:p>
            <a:pPr lvl="2"/>
            <a:r>
              <a:rPr lang="en-US" altLang="en-US"/>
              <a:t>Worst case: all nodes put on queue (if all are adjacent to first node)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14992632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" y="1066800"/>
            <a:ext cx="827631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092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There are multiple paths from a source vertex to a destination vertex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u="sng">
                <a:cs typeface="Times New Roman" panose="02020603050405020304" pitchFamily="18" charset="0"/>
              </a:rPr>
              <a:t>Shortest path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the path whose total weight (i.e., sum of edge weights) is minimum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Examples: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Austin-&gt;Houston-&gt;Atlanta-&gt;Washington:     1560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Austin-&gt;Dallas-&gt;Denver-&gt;Atlanta-&gt;Washington: 2980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Common algorithms: </a:t>
            </a:r>
            <a:r>
              <a:rPr lang="en-US" altLang="en-US" i="1">
                <a:cs typeface="Times New Roman" panose="02020603050405020304" pitchFamily="18" charset="0"/>
              </a:rPr>
              <a:t>Dijkstra's</a:t>
            </a:r>
            <a:r>
              <a:rPr lang="en-US" altLang="en-US">
                <a:cs typeface="Times New Roman" panose="02020603050405020304" pitchFamily="18" charset="0"/>
              </a:rPr>
              <a:t> algorithm, </a:t>
            </a:r>
            <a:r>
              <a:rPr lang="en-US" altLang="en-US" i="1">
                <a:cs typeface="Times New Roman" panose="02020603050405020304" pitchFamily="18" charset="0"/>
              </a:rPr>
              <a:t>Bellman-Ford</a:t>
            </a:r>
            <a:r>
              <a:rPr lang="en-US" altLang="en-US">
                <a:cs typeface="Times New Roman" panose="02020603050405020304" pitchFamily="18" charset="0"/>
              </a:rPr>
              <a:t> algorithm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BFS can be used to solve the shortest graph problem when the graph is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ea typeface="MS Mincho" charset="-128"/>
              </a:rPr>
              <a:t>weightless</a:t>
            </a:r>
            <a:r>
              <a:rPr lang="en-US" altLang="en-US">
                <a:ea typeface="MS Mincho" charset="-128"/>
              </a:rPr>
              <a:t> or all the weights are the same</a:t>
            </a:r>
            <a:r>
              <a:rPr lang="en-US" altLang="en-US"/>
              <a:t> </a:t>
            </a:r>
          </a:p>
          <a:p>
            <a:pPr lvl="4">
              <a:buFontTx/>
              <a:buChar char=" "/>
            </a:pPr>
            <a:r>
              <a:rPr lang="en-US" altLang="en-US" sz="2400"/>
              <a:t>(mark vertices before Enqueue)</a:t>
            </a: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narySearchTrees">
  <a:themeElements>
    <a:clrScheme name="BinarySearchTre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inarySearch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inarySearchTre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SearchTre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2">
  <a:themeElements>
    <a:clrScheme name="">
      <a:dk1>
        <a:srgbClr val="006C62"/>
      </a:dk1>
      <a:lt1>
        <a:srgbClr val="FFFFFF"/>
      </a:lt1>
      <a:dk2>
        <a:srgbClr val="00B7A5"/>
      </a:dk2>
      <a:lt2>
        <a:srgbClr val="F39FD1"/>
      </a:lt2>
      <a:accent1>
        <a:srgbClr val="FE9B03"/>
      </a:accent1>
      <a:accent2>
        <a:srgbClr val="B760F9"/>
      </a:accent2>
      <a:accent3>
        <a:srgbClr val="AAD8CF"/>
      </a:accent3>
      <a:accent4>
        <a:srgbClr val="DADADA"/>
      </a:accent4>
      <a:accent5>
        <a:srgbClr val="FECBAA"/>
      </a:accent5>
      <a:accent6>
        <a:srgbClr val="A656E2"/>
      </a:accent6>
      <a:hlink>
        <a:srgbClr val="D93192"/>
      </a:hlink>
      <a:folHlink>
        <a:srgbClr val="8CF4EA"/>
      </a:folHlink>
    </a:clrScheme>
    <a:fontScheme name="untitled 2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2" id="{94ED7764-C082-4EF7-B744-F18C75A88510}" vid="{BFE6B488-04C5-410F-AA57-F02C46AF4E52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gg</Template>
  <TotalTime>0</TotalTime>
  <Words>2450</Words>
  <Application>Microsoft Office PowerPoint</Application>
  <PresentationFormat>Ekran Gösterisi (4:3)</PresentationFormat>
  <Paragraphs>1266</Paragraphs>
  <Slides>98</Slides>
  <Notes>40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98</vt:i4>
      </vt:variant>
    </vt:vector>
  </HeadingPairs>
  <TitlesOfParts>
    <vt:vector size="110" baseType="lpstr">
      <vt:lpstr>Arial</vt:lpstr>
      <vt:lpstr>Calibri</vt:lpstr>
      <vt:lpstr>Courier New</vt:lpstr>
      <vt:lpstr>Helvetica</vt:lpstr>
      <vt:lpstr>Monotype Sorts</vt:lpstr>
      <vt:lpstr>MS Mincho</vt:lpstr>
      <vt:lpstr>Sitka Small</vt:lpstr>
      <vt:lpstr>Times</vt:lpstr>
      <vt:lpstr>Times New Roman</vt:lpstr>
      <vt:lpstr>BinarySearchTrees</vt:lpstr>
      <vt:lpstr>Tema2</vt:lpstr>
      <vt:lpstr>Equation</vt:lpstr>
      <vt:lpstr>CSE214 – Analysis of Algorithms PhD Furkan Gözükara, Toros University https://github.com/FurkanGozukara/CSE214_2018  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implementation</vt:lpstr>
      <vt:lpstr>Array-based implementation</vt:lpstr>
      <vt:lpstr>Graph implementation (cont.)</vt:lpstr>
      <vt:lpstr>Linked-list implementation </vt:lpstr>
      <vt:lpstr>Adjacency matrix vs. adjacency list representation </vt:lpstr>
      <vt:lpstr>Graph searching </vt:lpstr>
      <vt:lpstr>Depth-First-Search (DFS)</vt:lpstr>
      <vt:lpstr>What is a Stack?</vt:lpstr>
      <vt:lpstr>Breadth-First-Searching (BFS)</vt:lpstr>
      <vt:lpstr> </vt:lpstr>
      <vt:lpstr>Search vs Traversal</vt:lpstr>
      <vt:lpstr>Depth-first Search</vt:lpstr>
      <vt:lpstr>Pseudo-Code for 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Time and Space Complexity for Depth-First Search</vt:lpstr>
      <vt:lpstr>PowerPoint Sunusu</vt:lpstr>
      <vt:lpstr> </vt:lpstr>
      <vt:lpstr>Breadth-first Search</vt:lpstr>
      <vt:lpstr>Pseudo-Code for 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Time and Space Complexity for Breadth-First Search</vt:lpstr>
      <vt:lpstr>PowerPoint Sunusu</vt:lpstr>
      <vt:lpstr>PowerPoint Sunusu</vt:lpstr>
      <vt:lpstr>Single-source shortest-path problem</vt:lpstr>
      <vt:lpstr>Single-source shortest-path problem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2018-05-07T11:37:15Z</dcterms:created>
  <dcterms:modified xsi:type="dcterms:W3CDTF">2018-05-14T09:46:48Z</dcterms:modified>
</cp:coreProperties>
</file>