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1"/>
  </p:notesMasterIdLst>
  <p:handoutMasterIdLst>
    <p:handoutMasterId r:id="rId92"/>
  </p:handoutMasterIdLst>
  <p:sldIdLst>
    <p:sldId id="328" r:id="rId2"/>
    <p:sldId id="314" r:id="rId3"/>
    <p:sldId id="355" r:id="rId4"/>
    <p:sldId id="257" r:id="rId5"/>
    <p:sldId id="258" r:id="rId6"/>
    <p:sldId id="259" r:id="rId7"/>
    <p:sldId id="260" r:id="rId8"/>
    <p:sldId id="262" r:id="rId9"/>
    <p:sldId id="28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5" r:id="rId33"/>
    <p:sldId id="288" r:id="rId34"/>
    <p:sldId id="289" r:id="rId35"/>
    <p:sldId id="356" r:id="rId36"/>
    <p:sldId id="357" r:id="rId37"/>
    <p:sldId id="358" r:id="rId38"/>
    <p:sldId id="359" r:id="rId39"/>
    <p:sldId id="36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2" d="100"/>
          <a:sy n="62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6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13" Type="http://schemas.openxmlformats.org/officeDocument/2006/relationships/slide" Target="slides/slide47.xml"/><Relationship Id="rId18" Type="http://schemas.openxmlformats.org/officeDocument/2006/relationships/slide" Target="slides/slide59.xml"/><Relationship Id="rId3" Type="http://schemas.openxmlformats.org/officeDocument/2006/relationships/slide" Target="slides/slide5.xml"/><Relationship Id="rId21" Type="http://schemas.openxmlformats.org/officeDocument/2006/relationships/slide" Target="slides/slide62.xml"/><Relationship Id="rId7" Type="http://schemas.openxmlformats.org/officeDocument/2006/relationships/slide" Target="slides/slide41.xml"/><Relationship Id="rId12" Type="http://schemas.openxmlformats.org/officeDocument/2006/relationships/slide" Target="slides/slide46.xml"/><Relationship Id="rId17" Type="http://schemas.openxmlformats.org/officeDocument/2006/relationships/slide" Target="slides/slide58.xml"/><Relationship Id="rId2" Type="http://schemas.openxmlformats.org/officeDocument/2006/relationships/slide" Target="slides/slide4.xml"/><Relationship Id="rId16" Type="http://schemas.openxmlformats.org/officeDocument/2006/relationships/slide" Target="slides/slide57.xml"/><Relationship Id="rId20" Type="http://schemas.openxmlformats.org/officeDocument/2006/relationships/slide" Target="slides/slide61.xml"/><Relationship Id="rId1" Type="http://schemas.openxmlformats.org/officeDocument/2006/relationships/slide" Target="slides/slide2.xml"/><Relationship Id="rId6" Type="http://schemas.openxmlformats.org/officeDocument/2006/relationships/slide" Target="slides/slide40.xml"/><Relationship Id="rId11" Type="http://schemas.openxmlformats.org/officeDocument/2006/relationships/slide" Target="slides/slide45.xml"/><Relationship Id="rId5" Type="http://schemas.openxmlformats.org/officeDocument/2006/relationships/slide" Target="slides/slide7.xml"/><Relationship Id="rId15" Type="http://schemas.openxmlformats.org/officeDocument/2006/relationships/slide" Target="slides/slide56.xml"/><Relationship Id="rId10" Type="http://schemas.openxmlformats.org/officeDocument/2006/relationships/slide" Target="slides/slide44.xml"/><Relationship Id="rId19" Type="http://schemas.openxmlformats.org/officeDocument/2006/relationships/slide" Target="slides/slide60.xml"/><Relationship Id="rId4" Type="http://schemas.openxmlformats.org/officeDocument/2006/relationships/slide" Target="slides/slide6.xml"/><Relationship Id="rId9" Type="http://schemas.openxmlformats.org/officeDocument/2006/relationships/slide" Target="slides/slide43.xml"/><Relationship Id="rId14" Type="http://schemas.openxmlformats.org/officeDocument/2006/relationships/slide" Target="slides/slide48.xml"/><Relationship Id="rId22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C7E66-A529-4E40-9B00-9D86ACD5A0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4C789-082D-40D6-9A58-45CFEBE9C54A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3F784-2CFD-40AC-B8FE-21EE87A1A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8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Caveats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sakınsın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şerh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dikkatli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ihtar</a:t>
            </a:r>
            <a:r>
              <a:rPr lang="en-US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ikaz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9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3F784-2CFD-40AC-B8FE-21EE87A1A2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0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16F92BC-194E-4C08-B006-F2369EFD12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20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8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85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610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1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CC92024-0ACC-40F9-AFD5-6BA37D3A12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62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BDD4B-15A5-401D-93D8-1CF031DC909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07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2BA3-A633-4043-A26E-78CFBD8ADD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5274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624110"/>
            <a:ext cx="7924800" cy="1280890"/>
          </a:xfrm>
        </p:spPr>
        <p:txBody>
          <a:bodyPr lIns="0" tIns="0" rIns="0" bIns="0">
            <a:normAutofit/>
          </a:bodyPr>
          <a:lstStyle>
            <a:lvl1pPr>
              <a:defRPr sz="36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1" y="2133600"/>
            <a:ext cx="7924800" cy="4648200"/>
          </a:xfrm>
        </p:spPr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717317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27F6C-95AA-459F-AA83-295EB8499A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24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4A7D6EE-3128-4F86-B703-87EAA9624A8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51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B7E29CC-3196-4B40-B697-0DE3698761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2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64B362F4-A677-41D2-A036-E321067C3F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5A5DC-89AF-4C41-BB8C-4411EF1D3D1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05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12AAC-5B87-4AAD-AFD1-126039797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51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57A02-CA8B-4BBC-A35A-8286EBA1E7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69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551F7DC-3C0C-44B4-A8AD-9FAD2846F1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7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803E68-5E25-4F00-BED1-889C3E06DB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6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kanGozukara/CSE214_201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rgbClr val="000000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i="1" u="sng" spc="-265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github.com/FurkanGozukara/CSE214_2018</a:t>
            </a: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0" y="2819400"/>
            <a:ext cx="9144000" cy="2936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6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latin typeface="Times New Roman"/>
                <a:cs typeface="Times New Roman"/>
              </a:rPr>
              <a:t>Quicksort</a:t>
            </a:r>
          </a:p>
          <a:p>
            <a:pPr algn="ctr"/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Based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on 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Kruse’s </a:t>
            </a:r>
            <a:r>
              <a:rPr lang="en-US" sz="3200" i="1" spc="-45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3200" i="1" spc="-4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Ryba’s</a:t>
            </a:r>
            <a:r>
              <a:rPr lang="en-US" sz="3200" i="1" spc="-45" dirty="0" smtClean="0">
                <a:solidFill>
                  <a:srgbClr val="002060"/>
                </a:solidFill>
                <a:latin typeface="Times New Roman"/>
                <a:cs typeface="Times New Roman"/>
              </a:rPr>
              <a:t> Lecture Notes</a:t>
            </a:r>
            <a:endParaRPr lang="en-US" sz="3200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21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27432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3505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r>
              <a:rPr lang="en-US" altLang="en-US" dirty="0"/>
              <a:t>	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8578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738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 err="1" smtClean="0"/>
              <a:t>too_big_index</a:t>
            </a:r>
            <a:r>
              <a:rPr lang="en-US" altLang="en-US" dirty="0" smtClean="0"/>
              <a:t>] </a:t>
            </a:r>
            <a:r>
              <a:rPr lang="en-US" altLang="en-US" dirty="0"/>
              <a:t>&lt; </a:t>
            </a:r>
            <a:r>
              <a:rPr lang="en-US" altLang="en-US" dirty="0" err="1" smtClean="0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343400" y="3733800"/>
            <a:ext cx="25273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4290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4191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V="1">
            <a:off x="65532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algorithms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Insertion, selection and bubble sort have quadratic worst-case performance</a:t>
            </a:r>
          </a:p>
          <a:p>
            <a:r>
              <a:rPr lang="en-US" altLang="en-US"/>
              <a:t>The faster comparison based algorithm ?</a:t>
            </a:r>
          </a:p>
          <a:p>
            <a:pPr>
              <a:buFontTx/>
              <a:buNone/>
            </a:pPr>
            <a:r>
              <a:rPr lang="en-US" altLang="en-US"/>
              <a:t>                O(nlogn)</a:t>
            </a:r>
          </a:p>
          <a:p>
            <a:endParaRPr lang="en-US" altLang="en-US"/>
          </a:p>
          <a:p>
            <a:r>
              <a:rPr lang="en-US" altLang="en-US"/>
              <a:t>Mergesort and Quicksort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4953000" y="3733800"/>
            <a:ext cx="1219200" cy="457200"/>
          </a:xfrm>
          <a:custGeom>
            <a:avLst/>
            <a:gdLst>
              <a:gd name="T0" fmla="*/ 0 w 1592"/>
              <a:gd name="T1" fmla="*/ 560 h 560"/>
              <a:gd name="T2" fmla="*/ 384 w 1592"/>
              <a:gd name="T3" fmla="*/ 80 h 560"/>
              <a:gd name="T4" fmla="*/ 1392 w 1592"/>
              <a:gd name="T5" fmla="*/ 80 h 560"/>
              <a:gd name="T6" fmla="*/ 1584 w 1592"/>
              <a:gd name="T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560">
                <a:moveTo>
                  <a:pt x="0" y="560"/>
                </a:moveTo>
                <a:cubicBezTo>
                  <a:pt x="76" y="360"/>
                  <a:pt x="152" y="160"/>
                  <a:pt x="384" y="80"/>
                </a:cubicBezTo>
                <a:cubicBezTo>
                  <a:pt x="616" y="0"/>
                  <a:pt x="1192" y="0"/>
                  <a:pt x="1392" y="80"/>
                </a:cubicBezTo>
                <a:cubicBezTo>
                  <a:pt x="1592" y="160"/>
                  <a:pt x="1588" y="360"/>
                  <a:pt x="1584" y="560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 flipV="1">
            <a:off x="62484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5638800" y="52578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Algorithm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known sorting algorithm in practice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Caveats: not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stable,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certain attacks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</a:t>
            </a:r>
            <a:r>
              <a:rPr lang="en-US" alt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)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Worst-case complexity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en-US" sz="3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happens, if coded correctly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81000" y="4343400"/>
            <a:ext cx="1643063" cy="376238"/>
          </a:xfrm>
          <a:prstGeom prst="rect">
            <a:avLst/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4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9624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8674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 flipV="1">
            <a:off x="5029200" y="52578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4724400" y="52578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 Result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Recursion: Quicksort Sub-arrays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828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438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48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267200" y="25908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8768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54864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60960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1873250" y="32004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42672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4876800" y="2590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>
            <a:off x="2209800" y="41148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>
            <a:off x="4953000" y="4114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286000" y="41910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38933" name="AutoShape 21"/>
          <p:cNvSpPr>
            <a:spLocks/>
          </p:cNvSpPr>
          <p:nvPr/>
        </p:nvSpPr>
        <p:spPr bwMode="auto">
          <a:xfrm rot="5400000" flipV="1">
            <a:off x="3009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AutoShape 22"/>
          <p:cNvSpPr>
            <a:spLocks/>
          </p:cNvSpPr>
          <p:nvPr/>
        </p:nvSpPr>
        <p:spPr bwMode="auto">
          <a:xfrm rot="5400000" flipV="1">
            <a:off x="6057900" y="1257300"/>
            <a:ext cx="152400" cy="2362200"/>
          </a:xfrm>
          <a:prstGeom prst="leftBrace">
            <a:avLst>
              <a:gd name="adj1" fmla="val 1291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https://www.w3resource.com/w3r_images/quick-sort-part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457200"/>
            <a:ext cx="7210425" cy="75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7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3999" cy="58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209"/>
            <a:ext cx="9143999" cy="62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878"/>
            <a:ext cx="8458200" cy="64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 descr="https://www.w3resource.com/w3r_images/csharp-searching-and-sorting-algorithm-exercise-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3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4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Algorithm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/>
              <a:t>Given an array of </a:t>
            </a:r>
            <a:r>
              <a:rPr lang="en-US" altLang="en-US" sz="2800" i="1"/>
              <a:t>n</a:t>
            </a:r>
            <a:r>
              <a:rPr lang="en-US" altLang="en-US" sz="2800"/>
              <a:t> elements (e.g., integers):</a:t>
            </a:r>
          </a:p>
          <a:p>
            <a:r>
              <a:rPr lang="en-US" altLang="en-US" sz="2800"/>
              <a:t>If array only contains one element, return</a:t>
            </a:r>
          </a:p>
          <a:p>
            <a:r>
              <a:rPr lang="en-US" altLang="en-US" sz="2800"/>
              <a:t>Else</a:t>
            </a:r>
          </a:p>
          <a:p>
            <a:pPr lvl="1"/>
            <a:r>
              <a:rPr lang="en-US" altLang="en-US" sz="2400"/>
              <a:t>pick one element to use as </a:t>
            </a:r>
            <a:r>
              <a:rPr lang="en-US" altLang="en-US" sz="2400" i="1"/>
              <a:t>pivot.</a:t>
            </a:r>
          </a:p>
          <a:p>
            <a:pPr lvl="1"/>
            <a:r>
              <a:rPr lang="en-US" altLang="en-US" sz="2400"/>
              <a:t>Partition elements into two sub-arrays:</a:t>
            </a:r>
          </a:p>
          <a:p>
            <a:pPr lvl="2"/>
            <a:r>
              <a:rPr lang="en-US" altLang="en-US" sz="2000"/>
              <a:t>Elements less than or equal to pivot</a:t>
            </a:r>
          </a:p>
          <a:p>
            <a:pPr lvl="2"/>
            <a:r>
              <a:rPr lang="en-US" altLang="en-US" sz="2000"/>
              <a:t>Elements greater than pivot</a:t>
            </a:r>
          </a:p>
          <a:p>
            <a:pPr lvl="1"/>
            <a:r>
              <a:rPr lang="en-US" altLang="en-US" sz="2400"/>
              <a:t>Quicksort two sub-arrays</a:t>
            </a:r>
          </a:p>
          <a:p>
            <a:pPr lvl="1"/>
            <a:r>
              <a:rPr lang="en-US" altLang="en-US" sz="2400"/>
              <a:t>Return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Assume that keys are random, uniformly distributed.</a:t>
            </a:r>
          </a:p>
          <a:p>
            <a:r>
              <a:rPr lang="en-US" altLang="en-US" sz="3200" dirty="0"/>
              <a:t>What is best case running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/>
              <a:t>Assume that keys are random, uniformly distributed.</a:t>
            </a:r>
          </a:p>
          <a:p>
            <a:pPr marL="609600" indent="-609600"/>
            <a:r>
              <a:rPr lang="en-US" altLang="en-US" sz="3200"/>
              <a:t>What is best case running time?</a:t>
            </a:r>
          </a:p>
          <a:p>
            <a:pPr marL="990600" lvl="1" indent="-533400"/>
            <a:r>
              <a:rPr lang="en-US" altLang="en-US" sz="200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/>
              <a:t>Quicksort each sub-array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What is best case running time?</a:t>
            </a:r>
          </a:p>
          <a:p>
            <a:pPr marL="990600" lvl="1" indent="-533400"/>
            <a:r>
              <a:rPr lang="en-US" altLang="en-US" sz="2000" dirty="0"/>
              <a:t>Recursion: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Partition splits array in two sub-arrays of size n/2 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sz="1800" dirty="0"/>
              <a:t>Quicksort each sub-array</a:t>
            </a:r>
          </a:p>
          <a:p>
            <a:pPr marL="990600" lvl="1" indent="-533400"/>
            <a:r>
              <a:rPr lang="en-US" altLang="en-US" sz="2000" dirty="0"/>
              <a:t>Depth of recursion tree? 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marL="990600" lvl="1" indent="-533400"/>
            <a:r>
              <a:rPr lang="en-US" altLang="en-US" sz="2000" dirty="0"/>
              <a:t>Number of accesses in partition?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200" dirty="0"/>
              <a:t>Assume that keys are random, uniformly distributed.</a:t>
            </a:r>
          </a:p>
          <a:p>
            <a:pPr marL="609600" indent="-609600"/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/>
            <a:r>
              <a:rPr lang="en-US" altLang="en-US" sz="3200" dirty="0"/>
              <a:t>Worst case running time?</a:t>
            </a:r>
          </a:p>
          <a:p>
            <a:pPr marL="609600" indent="-609600"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Quicksort: Worst Case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Assume first element is chosen as pivot.</a:t>
            </a:r>
          </a:p>
          <a:p>
            <a:r>
              <a:rPr lang="en-US" altLang="en-US" sz="2800" dirty="0"/>
              <a:t>Assume we get array that is already in order: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2438400" y="35814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048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657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4267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48768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0960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7056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7315200" y="3581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762000" y="36718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482850" y="41910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2362200" y="49530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6705600" y="49672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7391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V="1">
            <a:off x="31242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49183" name="Line 31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4" name="Line 32"/>
          <p:cNvSpPr>
            <a:spLocks noChangeShapeType="1"/>
          </p:cNvSpPr>
          <p:nvPr/>
        </p:nvSpPr>
        <p:spPr bwMode="auto">
          <a:xfrm flipV="1">
            <a:off x="31242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We are given array of n integers to sort: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47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057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667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276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8862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958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1054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7150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6324600" y="20574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609600" y="1143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V="1">
            <a:off x="7391400" y="54864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609600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609600" y="2590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609600" y="3352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too_big_index</a:t>
            </a:r>
            <a:r>
              <a:rPr lang="en-US" altLang="en-US" dirty="0"/>
              <a:t>] &lt;= data[pivot]</a:t>
            </a:r>
          </a:p>
          <a:p>
            <a:pPr lvl="1"/>
            <a:r>
              <a:rPr lang="en-US" altLang="en-US" dirty="0"/>
              <a:t>	++</a:t>
            </a:r>
            <a:r>
              <a:rPr lang="en-US" altLang="en-US" dirty="0" err="1"/>
              <a:t>too_big_index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While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&gt; data[pivot]</a:t>
            </a:r>
          </a:p>
          <a:p>
            <a:pPr lvl="1"/>
            <a:r>
              <a:rPr lang="en-US" altLang="en-US" dirty="0"/>
              <a:t>	--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If </a:t>
            </a:r>
            <a:r>
              <a:rPr lang="en-US" altLang="en-US" dirty="0" err="1"/>
              <a:t>too_big_index</a:t>
            </a:r>
            <a:r>
              <a:rPr lang="en-US" altLang="en-US" dirty="0"/>
              <a:t> &lt; </a:t>
            </a:r>
            <a:r>
              <a:rPr lang="en-US" altLang="en-US" dirty="0" err="1"/>
              <a:t>too_small_index</a:t>
            </a:r>
            <a:endParaRPr lang="en-US" altLang="en-US" dirty="0"/>
          </a:p>
          <a:p>
            <a:pPr lvl="1"/>
            <a:r>
              <a:rPr lang="en-US" altLang="en-US" dirty="0"/>
              <a:t>	swap data[</a:t>
            </a:r>
            <a:r>
              <a:rPr lang="en-US" altLang="en-US" dirty="0" err="1"/>
              <a:t>too_big_index</a:t>
            </a:r>
            <a:r>
              <a:rPr lang="en-US" altLang="en-US" dirty="0"/>
              <a:t>] and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</a:t>
            </a:r>
          </a:p>
          <a:p>
            <a:pPr>
              <a:buFontTx/>
              <a:buAutoNum type="arabicPeriod"/>
            </a:pPr>
            <a:r>
              <a:rPr lang="en-US" altLang="en-US" dirty="0"/>
              <a:t>While </a:t>
            </a:r>
            <a:r>
              <a:rPr lang="en-US" altLang="en-US" dirty="0" err="1"/>
              <a:t>too_small_index</a:t>
            </a:r>
            <a:r>
              <a:rPr lang="en-US" altLang="en-US" dirty="0"/>
              <a:t> &gt; </a:t>
            </a:r>
            <a:r>
              <a:rPr lang="en-US" altLang="en-US" dirty="0" err="1"/>
              <a:t>too_big_index</a:t>
            </a:r>
            <a:r>
              <a:rPr lang="en-US" altLang="en-US" dirty="0"/>
              <a:t>, go to 1.</a:t>
            </a:r>
          </a:p>
          <a:p>
            <a:pPr>
              <a:buFontTx/>
              <a:buAutoNum type="arabicPeriod"/>
            </a:pPr>
            <a:r>
              <a:rPr lang="en-US" altLang="en-US" dirty="0"/>
              <a:t>Swap data[</a:t>
            </a:r>
            <a:r>
              <a:rPr lang="en-US" altLang="en-US" dirty="0" err="1"/>
              <a:t>too_small_index</a:t>
            </a:r>
            <a:r>
              <a:rPr lang="en-US" altLang="en-US" dirty="0"/>
              <a:t>] and data[</a:t>
            </a:r>
            <a:r>
              <a:rPr lang="en-US" altLang="en-US" dirty="0" err="1"/>
              <a:t>pivot_index</a:t>
            </a:r>
            <a:r>
              <a:rPr lang="en-US" altLang="en-US" dirty="0"/>
              <a:t>]</a:t>
            </a:r>
          </a:p>
          <a:p>
            <a:endParaRPr lang="en-US" altLang="en-US" dirty="0"/>
          </a:p>
          <a:p>
            <a:pPr lvl="1">
              <a:buFontTx/>
              <a:buAutoNum type="arabicPeriod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54275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362200" y="57912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 flipH="1" flipV="1">
            <a:off x="2971800" y="5410200"/>
            <a:ext cx="441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3124200" y="5486400"/>
            <a:ext cx="434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629400" y="57912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022350" y="930275"/>
            <a:ext cx="76009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pPr lvl="1"/>
            <a:r>
              <a:rPr lang="en-US" altLang="en-US"/>
              <a:t>	++too_big_index</a:t>
            </a:r>
          </a:p>
          <a:p>
            <a:pPr>
              <a:buFontTx/>
              <a:buAutoNum type="arabicPeriod"/>
            </a:pPr>
            <a:r>
              <a:rPr lang="en-US" altLang="en-US"/>
              <a:t>While data[too_small_index] &gt; data[pivot]</a:t>
            </a:r>
          </a:p>
          <a:p>
            <a:pPr lvl="1"/>
            <a:r>
              <a:rPr lang="en-US" altLang="en-US"/>
              <a:t>	--too_small_index</a:t>
            </a:r>
          </a:p>
          <a:p>
            <a:pPr>
              <a:buFontTx/>
              <a:buAutoNum type="arabicPeriod"/>
            </a:pPr>
            <a:r>
              <a:rPr lang="en-US" altLang="en-US"/>
              <a:t>If too_big_index &lt; too_small_index</a:t>
            </a:r>
          </a:p>
          <a:p>
            <a:pPr lvl="1"/>
            <a:r>
              <a:rPr lang="en-US" altLang="en-US"/>
              <a:t>	swap data[too_big_index] and data[too_small_index]</a:t>
            </a:r>
          </a:p>
          <a:p>
            <a:pPr>
              <a:buFontTx/>
              <a:buAutoNum type="arabicPeriod"/>
            </a:pPr>
            <a:r>
              <a:rPr lang="en-US" altLang="en-US"/>
              <a:t>While too_small_index &gt; too_big_index, go to 1.</a:t>
            </a:r>
          </a:p>
          <a:p>
            <a:pPr>
              <a:buFontTx/>
              <a:buAutoNum type="arabicPeriod"/>
            </a:pPr>
            <a:r>
              <a:rPr lang="en-US" altLang="en-US"/>
              <a:t>Swap data[too_small_index] and data[pivot_index]</a:t>
            </a:r>
          </a:p>
          <a:p>
            <a:endParaRPr lang="en-US" altLang="en-US"/>
          </a:p>
          <a:p>
            <a:pPr lvl="1">
              <a:buFontTx/>
              <a:buAutoNum type="arabicPeriod"/>
            </a:pPr>
            <a:endParaRPr lang="en-US" altLang="en-US"/>
          </a:p>
          <a:p>
            <a:endParaRPr lang="en-US" altLang="en-US"/>
          </a:p>
        </p:txBody>
      </p:sp>
      <p:sp>
        <p:nvSpPr>
          <p:cNvPr id="55299" name="Line 3"/>
          <p:cNvSpPr>
            <a:spLocks noChangeShapeType="1"/>
          </p:cNvSpPr>
          <p:nvPr/>
        </p:nvSpPr>
        <p:spPr bwMode="auto">
          <a:xfrm>
            <a:off x="609600" y="37338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44196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3048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657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2672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12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8768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13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54864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57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705600" y="44196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63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7315200" y="44196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762000" y="45100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482850" y="50292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55316" name="AutoShape 20"/>
          <p:cNvSpPr>
            <a:spLocks/>
          </p:cNvSpPr>
          <p:nvPr/>
        </p:nvSpPr>
        <p:spPr bwMode="auto">
          <a:xfrm rot="5400000" flipV="1">
            <a:off x="5410200" y="1828800"/>
            <a:ext cx="152400" cy="4876800"/>
          </a:xfrm>
          <a:prstGeom prst="leftBrace">
            <a:avLst>
              <a:gd name="adj1" fmla="val 266667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30480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>
            <a:off x="3124200" y="5943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3124200" y="60198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&gt; data[pivot]</a:t>
            </a: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2438400" y="44196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flipH="1">
            <a:off x="381000" y="5943600"/>
            <a:ext cx="1981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57200" y="6019800"/>
            <a:ext cx="193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&lt;= data[pivot]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Quicksort Analysis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1524000"/>
            <a:ext cx="7924800" cy="4648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Assume that keys are random, uniformly distributed.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Best case running time: O(n log</a:t>
            </a:r>
            <a:r>
              <a:rPr lang="en-US" altLang="en-US" sz="3200" baseline="-25000" dirty="0"/>
              <a:t>2</a:t>
            </a:r>
            <a:r>
              <a:rPr lang="en-US" altLang="en-US" sz="3200" dirty="0"/>
              <a:t>n)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3200" dirty="0"/>
              <a:t>Worst case running time?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Recursion: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Partition splits array in two sub-arrays: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one sub-array of size 0</a:t>
            </a:r>
          </a:p>
          <a:p>
            <a:pPr marL="1752600" lvl="3" indent="-381000">
              <a:lnSpc>
                <a:spcPct val="90000"/>
              </a:lnSpc>
              <a:buFontTx/>
              <a:buChar char="•"/>
            </a:pPr>
            <a:r>
              <a:rPr lang="en-US" altLang="en-US" sz="2000" dirty="0"/>
              <a:t>the other sub-array of size n-1</a:t>
            </a:r>
          </a:p>
          <a:p>
            <a:pPr marL="1371600" lvl="2" indent="-457200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Quicksort each sub-array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Depth of recursion tree? O(n)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800" dirty="0"/>
              <a:t>Number of accesses per partition? O(n)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990600" lvl="1" indent="-533400">
              <a:lnSpc>
                <a:spcPct val="90000"/>
              </a:lnSpc>
            </a:pPr>
            <a:endParaRPr lang="en-US" altLang="en-US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Pick Pivot Element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There are a number of ways to pick the pivot element.  In this example, we will use the first element in the array: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47800" y="23622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057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2667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276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958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1054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57150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324600" y="23622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Quicksort Analysis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sz="3600" dirty="0"/>
              <a:t>Assume that keys are random, uniformly distributed.</a:t>
            </a:r>
          </a:p>
          <a:p>
            <a:pPr marL="609600" indent="-609600"/>
            <a:r>
              <a:rPr lang="en-US" altLang="en-US" sz="3600" dirty="0"/>
              <a:t>Best case running time: O(n log</a:t>
            </a:r>
            <a:r>
              <a:rPr lang="en-US" altLang="en-US" sz="3600" baseline="-25000" dirty="0"/>
              <a:t>2</a:t>
            </a:r>
            <a:r>
              <a:rPr lang="en-US" altLang="en-US" sz="3600" dirty="0"/>
              <a:t>n)</a:t>
            </a:r>
          </a:p>
          <a:p>
            <a:pPr marL="609600" indent="-609600"/>
            <a:r>
              <a:rPr lang="en-US" altLang="en-US" sz="3600" dirty="0"/>
              <a:t>Worst case running time: O(n</a:t>
            </a:r>
            <a:r>
              <a:rPr lang="en-US" altLang="en-US" sz="3600" baseline="30000" dirty="0"/>
              <a:t>2</a:t>
            </a:r>
            <a:r>
              <a:rPr lang="en-US" altLang="en-US" sz="3600" dirty="0"/>
              <a:t>)!!!</a:t>
            </a:r>
          </a:p>
          <a:p>
            <a:pPr marL="609600" indent="-609600"/>
            <a:r>
              <a:rPr lang="en-US" altLang="en-US" sz="3600" dirty="0"/>
              <a:t>What can we do to avoid worst case?</a:t>
            </a:r>
          </a:p>
          <a:p>
            <a:pPr marL="990600" lvl="1" indent="-533400"/>
            <a:endParaRPr lang="en-US" altLang="en-US" sz="2000" dirty="0"/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Improved Pivot Selection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FontTx/>
              <a:buNone/>
            </a:pPr>
            <a:r>
              <a:rPr lang="en-US" altLang="en-US" sz="3600" dirty="0"/>
              <a:t>Pick median value of three elements from data array:</a:t>
            </a:r>
          </a:p>
          <a:p>
            <a:pPr marL="609600" indent="-609600">
              <a:buFontTx/>
              <a:buNone/>
            </a:pPr>
            <a:r>
              <a:rPr lang="en-US" altLang="en-US" sz="3600" dirty="0"/>
              <a:t>	data[0], data[n/2], and data[n-1].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  <a:p>
            <a:pPr>
              <a:buSzTx/>
            </a:pPr>
            <a:r>
              <a:rPr lang="en-US" altLang="en-US" sz="3200" dirty="0"/>
              <a:t>Use </a:t>
            </a:r>
            <a:r>
              <a:rPr lang="en-US" altLang="en-US" sz="3200" dirty="0" smtClean="0"/>
              <a:t>this </a:t>
            </a:r>
            <a:r>
              <a:rPr lang="en-US" altLang="en-US" sz="3200" dirty="0"/>
              <a:t>median of the array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Partitioning always cuts the array into roughly half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An optimal quicksort (O(N log N))</a:t>
            </a:r>
          </a:p>
          <a:p>
            <a:pPr lvl="1"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/>
                <a:cs typeface="Times New Roman"/>
              </a:rPr>
              <a:t> However, hard to find the exact median</a:t>
            </a:r>
          </a:p>
          <a:p>
            <a:pPr marL="609600" indent="-609600"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Improving Performance of Quicksort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Improved selection of pivot.</a:t>
            </a:r>
          </a:p>
          <a:p>
            <a:r>
              <a:rPr lang="en-US" altLang="en-US" sz="3200" dirty="0"/>
              <a:t>For sub-arrays of size 3 or less, apply brute force search:</a:t>
            </a:r>
          </a:p>
          <a:p>
            <a:pPr lvl="1"/>
            <a:r>
              <a:rPr lang="en-US" altLang="en-US" sz="2000" dirty="0"/>
              <a:t>Sub-array of size 1: trivial</a:t>
            </a:r>
          </a:p>
          <a:p>
            <a:pPr lvl="1"/>
            <a:r>
              <a:rPr lang="en-US" altLang="en-US" sz="2000" dirty="0"/>
              <a:t>Sub-array of size 2:</a:t>
            </a:r>
          </a:p>
          <a:p>
            <a:pPr lvl="2"/>
            <a:r>
              <a:rPr lang="en-US" altLang="en-US" sz="1800" dirty="0"/>
              <a:t>if(data[first] &gt; data[second]) swap </a:t>
            </a:r>
            <a:r>
              <a:rPr lang="en-US" altLang="en-US" sz="1800" dirty="0" smtClean="0"/>
              <a:t>them</a:t>
            </a:r>
          </a:p>
          <a:p>
            <a:pPr lvl="1"/>
            <a:r>
              <a:rPr lang="en-US" altLang="en-US" sz="2000" dirty="0" smtClean="0"/>
              <a:t>Sub-array of size 3?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571500" y="1943100"/>
            <a:ext cx="82296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We will use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Compare just three elements: the leftmost, rightmost and center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these elements if necessary so that 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A[left] 	=  Smallest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A[right] =  Largest</a:t>
            </a:r>
          </a:p>
          <a:p>
            <a:pPr lvl="3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sz="2400" dirty="0">
                <a:latin typeface="Times New Roman"/>
                <a:cs typeface="Times New Roman"/>
              </a:rPr>
              <a:t>A[center]  =  Median of three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Pick A[center] as the pivot</a:t>
            </a:r>
          </a:p>
          <a:p>
            <a:pPr lvl="1" defTabSz="4572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</a:pPr>
            <a:r>
              <a:rPr lang="en-US" altLang="en-US" dirty="0">
                <a:latin typeface="Times New Roman"/>
                <a:cs typeface="Times New Roman"/>
              </a:rPr>
              <a:t>Swap A[center] and A[right – 1] so that pivot is at second last </a:t>
            </a:r>
            <a:r>
              <a:rPr lang="en-US" altLang="en-US" dirty="0" smtClean="0">
                <a:latin typeface="Times New Roman"/>
                <a:cs typeface="Times New Roman"/>
              </a:rPr>
              <a:t>position</a:t>
            </a:r>
            <a:endParaRPr lang="en-US" altLang="en-US" dirty="0">
              <a:solidFill>
                <a:srgbClr val="0000CC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60981" y="4296071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b="1" dirty="0">
                <a:solidFill>
                  <a:srgbClr val="0000CC"/>
                </a:solidFill>
              </a:rPr>
              <a:t>median3</a:t>
            </a:r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1714500" y="3921717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partitioning with median of three pivot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8" t="35341" r="28986" b="19276"/>
          <a:stretch>
            <a:fillRect/>
          </a:stretch>
        </p:blipFill>
        <p:spPr bwMode="auto">
          <a:xfrm>
            <a:off x="1333500" y="2819400"/>
            <a:ext cx="6477000" cy="292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1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Pivot: median of three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133600" y="3862953"/>
            <a:ext cx="838200" cy="854075"/>
            <a:chOff x="2188" y="2286"/>
            <a:chExt cx="528" cy="538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57263" y="1500753"/>
            <a:ext cx="457200" cy="457200"/>
            <a:chOff x="1420" y="1902"/>
            <a:chExt cx="288" cy="288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414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4906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8716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9478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2286000" y="3253353"/>
            <a:ext cx="457200" cy="457200"/>
            <a:chOff x="2284" y="1902"/>
            <a:chExt cx="288" cy="288"/>
          </a:xfrm>
        </p:grpSpPr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Text Box 15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7860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862263" y="1540441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432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2512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3700463" y="150075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708400" y="154044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17" name="Group 23"/>
          <p:cNvGrpSpPr>
            <a:grpSpLocks/>
          </p:cNvGrpSpPr>
          <p:nvPr/>
        </p:nvGrpSpPr>
        <p:grpSpPr bwMode="auto">
          <a:xfrm>
            <a:off x="481013" y="1503928"/>
            <a:ext cx="457200" cy="457200"/>
            <a:chOff x="1420" y="1902"/>
            <a:chExt cx="288" cy="288"/>
          </a:xfrm>
        </p:grpSpPr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Text Box 25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2335217" y="1503928"/>
            <a:ext cx="468313" cy="457200"/>
            <a:chOff x="1420" y="1902"/>
            <a:chExt cx="295" cy="288"/>
          </a:xfrm>
        </p:grpSpPr>
        <p:sp>
          <p:nvSpPr>
            <p:cNvPr id="94" name="Rectangle 28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Text Box 29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19" name="Group 31"/>
          <p:cNvGrpSpPr>
            <a:grpSpLocks/>
          </p:cNvGrpSpPr>
          <p:nvPr/>
        </p:nvGrpSpPr>
        <p:grpSpPr bwMode="auto">
          <a:xfrm>
            <a:off x="4165600" y="1503928"/>
            <a:ext cx="457200" cy="457200"/>
            <a:chOff x="1420" y="1902"/>
            <a:chExt cx="288" cy="288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Text Box 3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20" name="Group 35"/>
          <p:cNvGrpSpPr>
            <a:grpSpLocks/>
          </p:cNvGrpSpPr>
          <p:nvPr/>
        </p:nvGrpSpPr>
        <p:grpSpPr bwMode="auto">
          <a:xfrm>
            <a:off x="933450" y="2411978"/>
            <a:ext cx="457200" cy="457200"/>
            <a:chOff x="1420" y="1902"/>
            <a:chExt cx="288" cy="288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Text Box 37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1390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14668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18478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19240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27622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2838450" y="24516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32194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32273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3676650" y="24119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3684588" y="24516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31" name="Group 48"/>
          <p:cNvGrpSpPr>
            <a:grpSpLocks/>
          </p:cNvGrpSpPr>
          <p:nvPr/>
        </p:nvGrpSpPr>
        <p:grpSpPr bwMode="auto">
          <a:xfrm>
            <a:off x="457200" y="2415153"/>
            <a:ext cx="457200" cy="457200"/>
            <a:chOff x="1420" y="1902"/>
            <a:chExt cx="288" cy="288"/>
          </a:xfrm>
        </p:grpSpPr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9" name="Text Box 5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32" name="Group 51"/>
          <p:cNvGrpSpPr>
            <a:grpSpLocks/>
          </p:cNvGrpSpPr>
          <p:nvPr/>
        </p:nvGrpSpPr>
        <p:grpSpPr bwMode="auto">
          <a:xfrm>
            <a:off x="2311400" y="2415153"/>
            <a:ext cx="457200" cy="457200"/>
            <a:chOff x="1420" y="1902"/>
            <a:chExt cx="288" cy="288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33" name="Group 54"/>
          <p:cNvGrpSpPr>
            <a:grpSpLocks/>
          </p:cNvGrpSpPr>
          <p:nvPr/>
        </p:nvGrpSpPr>
        <p:grpSpPr bwMode="auto">
          <a:xfrm>
            <a:off x="4141792" y="2415153"/>
            <a:ext cx="468313" cy="457200"/>
            <a:chOff x="1420" y="1902"/>
            <a:chExt cx="295" cy="288"/>
          </a:xfrm>
        </p:grpSpPr>
        <p:sp>
          <p:nvSpPr>
            <p:cNvPr id="84" name="Rectangle 5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5" name="Text Box 5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34" name="Text Box 57"/>
          <p:cNvSpPr txBox="1">
            <a:spLocks noChangeArrowheads="1"/>
          </p:cNvSpPr>
          <p:nvPr/>
        </p:nvSpPr>
        <p:spPr bwMode="auto">
          <a:xfrm>
            <a:off x="4876800" y="1408678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A[left] = 2, A[center] = 13, A[right] = 6</a:t>
            </a:r>
          </a:p>
        </p:txBody>
      </p:sp>
      <p:sp>
        <p:nvSpPr>
          <p:cNvPr id="35" name="Text Box 58"/>
          <p:cNvSpPr txBox="1">
            <a:spLocks noChangeArrowheads="1"/>
          </p:cNvSpPr>
          <p:nvPr/>
        </p:nvSpPr>
        <p:spPr bwMode="auto">
          <a:xfrm>
            <a:off x="4953000" y="2415153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A[center] and A[right]</a:t>
            </a: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933450" y="3250178"/>
            <a:ext cx="457200" cy="457200"/>
            <a:chOff x="1420" y="1902"/>
            <a:chExt cx="288" cy="288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3" name="Text Box 61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1390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14668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18478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0" name="Text Box 65"/>
          <p:cNvSpPr txBox="1">
            <a:spLocks noChangeArrowheads="1"/>
          </p:cNvSpPr>
          <p:nvPr/>
        </p:nvSpPr>
        <p:spPr bwMode="auto">
          <a:xfrm>
            <a:off x="19240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41" name="Rectangle 66"/>
          <p:cNvSpPr>
            <a:spLocks noChangeArrowheads="1"/>
          </p:cNvSpPr>
          <p:nvPr/>
        </p:nvSpPr>
        <p:spPr bwMode="auto">
          <a:xfrm>
            <a:off x="27622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67"/>
          <p:cNvSpPr txBox="1">
            <a:spLocks noChangeArrowheads="1"/>
          </p:cNvSpPr>
          <p:nvPr/>
        </p:nvSpPr>
        <p:spPr bwMode="auto">
          <a:xfrm>
            <a:off x="2838450" y="3289866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32194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4" name="Text Box 69"/>
          <p:cNvSpPr txBox="1">
            <a:spLocks noChangeArrowheads="1"/>
          </p:cNvSpPr>
          <p:nvPr/>
        </p:nvSpPr>
        <p:spPr bwMode="auto">
          <a:xfrm>
            <a:off x="32273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45" name="Rectangle 70"/>
          <p:cNvSpPr>
            <a:spLocks noChangeArrowheads="1"/>
          </p:cNvSpPr>
          <p:nvPr/>
        </p:nvSpPr>
        <p:spPr bwMode="auto">
          <a:xfrm>
            <a:off x="3676650" y="3250178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71"/>
          <p:cNvSpPr txBox="1">
            <a:spLocks noChangeArrowheads="1"/>
          </p:cNvSpPr>
          <p:nvPr/>
        </p:nvSpPr>
        <p:spPr bwMode="auto">
          <a:xfrm>
            <a:off x="3684588" y="3289866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19</a:t>
            </a:r>
          </a:p>
        </p:txBody>
      </p:sp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457200" y="3253353"/>
            <a:ext cx="457200" cy="457200"/>
            <a:chOff x="1420" y="1902"/>
            <a:chExt cx="288" cy="288"/>
          </a:xfrm>
        </p:grpSpPr>
        <p:sp>
          <p:nvSpPr>
            <p:cNvPr id="80" name="Rectangle 73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Text Box 74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48" name="Group 78"/>
          <p:cNvGrpSpPr>
            <a:grpSpLocks/>
          </p:cNvGrpSpPr>
          <p:nvPr/>
        </p:nvGrpSpPr>
        <p:grpSpPr bwMode="auto">
          <a:xfrm>
            <a:off x="4141792" y="3253353"/>
            <a:ext cx="468313" cy="457200"/>
            <a:chOff x="1420" y="1902"/>
            <a:chExt cx="295" cy="288"/>
          </a:xfrm>
        </p:grpSpPr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Text Box 80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grpSp>
        <p:nvGrpSpPr>
          <p:cNvPr id="49" name="Group 82"/>
          <p:cNvGrpSpPr>
            <a:grpSpLocks/>
          </p:cNvGrpSpPr>
          <p:nvPr/>
        </p:nvGrpSpPr>
        <p:grpSpPr bwMode="auto">
          <a:xfrm>
            <a:off x="3581400" y="5447278"/>
            <a:ext cx="838200" cy="854075"/>
            <a:chOff x="2188" y="2286"/>
            <a:chExt cx="528" cy="538"/>
          </a:xfrm>
        </p:grpSpPr>
        <p:sp>
          <p:nvSpPr>
            <p:cNvPr id="76" name="Text Box 83"/>
            <p:cNvSpPr txBox="1">
              <a:spLocks noChangeArrowheads="1"/>
            </p:cNvSpPr>
            <p:nvPr/>
          </p:nvSpPr>
          <p:spPr bwMode="auto">
            <a:xfrm>
              <a:off x="2188" y="257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en-US" sz="2000" b="1">
                  <a:solidFill>
                    <a:srgbClr val="333300"/>
                  </a:solidFill>
                </a:rPr>
                <a:t>pivot</a:t>
              </a:r>
            </a:p>
          </p:txBody>
        </p:sp>
        <p:sp>
          <p:nvSpPr>
            <p:cNvPr id="77" name="Line 84"/>
            <p:cNvSpPr>
              <a:spLocks noChangeShapeType="1"/>
            </p:cNvSpPr>
            <p:nvPr/>
          </p:nvSpPr>
          <p:spPr bwMode="auto">
            <a:xfrm flipV="1">
              <a:off x="2428" y="228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0" name="Group 85"/>
          <p:cNvGrpSpPr>
            <a:grpSpLocks/>
          </p:cNvGrpSpPr>
          <p:nvPr/>
        </p:nvGrpSpPr>
        <p:grpSpPr bwMode="auto">
          <a:xfrm>
            <a:off x="3708400" y="4840853"/>
            <a:ext cx="457200" cy="457200"/>
            <a:chOff x="2284" y="1902"/>
            <a:chExt cx="288" cy="288"/>
          </a:xfrm>
        </p:grpSpPr>
        <p:sp>
          <p:nvSpPr>
            <p:cNvPr id="74" name="Rectangle 86"/>
            <p:cNvSpPr>
              <a:spLocks noChangeArrowheads="1"/>
            </p:cNvSpPr>
            <p:nvPr/>
          </p:nvSpPr>
          <p:spPr bwMode="auto">
            <a:xfrm>
              <a:off x="2284" y="1902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Text Box 87"/>
            <p:cNvSpPr txBox="1">
              <a:spLocks noChangeArrowheads="1"/>
            </p:cNvSpPr>
            <p:nvPr/>
          </p:nvSpPr>
          <p:spPr bwMode="auto">
            <a:xfrm>
              <a:off x="2352" y="192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</p:grpSp>
      <p:grpSp>
        <p:nvGrpSpPr>
          <p:cNvPr id="51" name="Group 88"/>
          <p:cNvGrpSpPr>
            <a:grpSpLocks/>
          </p:cNvGrpSpPr>
          <p:nvPr/>
        </p:nvGrpSpPr>
        <p:grpSpPr bwMode="auto">
          <a:xfrm>
            <a:off x="971550" y="4834503"/>
            <a:ext cx="457200" cy="457200"/>
            <a:chOff x="1420" y="1902"/>
            <a:chExt cx="288" cy="288"/>
          </a:xfrm>
        </p:grpSpPr>
        <p:sp>
          <p:nvSpPr>
            <p:cNvPr id="72" name="Rectangle 89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Text Box 90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</p:grp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14287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Text Box 92"/>
          <p:cNvSpPr txBox="1">
            <a:spLocks noChangeArrowheads="1"/>
          </p:cNvSpPr>
          <p:nvPr/>
        </p:nvSpPr>
        <p:spPr bwMode="auto">
          <a:xfrm>
            <a:off x="15049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8859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Text Box 94"/>
          <p:cNvSpPr txBox="1">
            <a:spLocks noChangeArrowheads="1"/>
          </p:cNvSpPr>
          <p:nvPr/>
        </p:nvSpPr>
        <p:spPr bwMode="auto">
          <a:xfrm>
            <a:off x="19621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56" name="Rectangle 95"/>
          <p:cNvSpPr>
            <a:spLocks noChangeArrowheads="1"/>
          </p:cNvSpPr>
          <p:nvPr/>
        </p:nvSpPr>
        <p:spPr bwMode="auto">
          <a:xfrm>
            <a:off x="28003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2876550" y="4874191"/>
            <a:ext cx="32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58" name="Rectangle 97"/>
          <p:cNvSpPr>
            <a:spLocks noChangeArrowheads="1"/>
          </p:cNvSpPr>
          <p:nvPr/>
        </p:nvSpPr>
        <p:spPr bwMode="auto">
          <a:xfrm>
            <a:off x="3257550" y="4834503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Text Box 98"/>
          <p:cNvSpPr txBox="1">
            <a:spLocks noChangeArrowheads="1"/>
          </p:cNvSpPr>
          <p:nvPr/>
        </p:nvSpPr>
        <p:spPr bwMode="auto">
          <a:xfrm>
            <a:off x="3265488" y="4874191"/>
            <a:ext cx="460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333300"/>
                </a:solidFill>
                <a:latin typeface="Tahoma" panose="020B0604030504040204" pitchFamily="34" charset="0"/>
              </a:rPr>
              <a:t>12</a:t>
            </a:r>
          </a:p>
        </p:txBody>
      </p:sp>
      <p:grpSp>
        <p:nvGrpSpPr>
          <p:cNvPr id="60" name="Group 107"/>
          <p:cNvGrpSpPr>
            <a:grpSpLocks/>
          </p:cNvGrpSpPr>
          <p:nvPr/>
        </p:nvGrpSpPr>
        <p:grpSpPr bwMode="auto">
          <a:xfrm>
            <a:off x="2362200" y="4840853"/>
            <a:ext cx="468313" cy="457200"/>
            <a:chOff x="2436" y="3156"/>
            <a:chExt cx="295" cy="288"/>
          </a:xfrm>
        </p:grpSpPr>
        <p:sp>
          <p:nvSpPr>
            <p:cNvPr id="70" name="Rectangle 99"/>
            <p:cNvSpPr>
              <a:spLocks noChangeArrowheads="1"/>
            </p:cNvSpPr>
            <p:nvPr/>
          </p:nvSpPr>
          <p:spPr bwMode="auto">
            <a:xfrm>
              <a:off x="2436" y="315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Text Box 100"/>
            <p:cNvSpPr txBox="1">
              <a:spLocks noChangeArrowheads="1"/>
            </p:cNvSpPr>
            <p:nvPr/>
          </p:nvSpPr>
          <p:spPr bwMode="auto">
            <a:xfrm>
              <a:off x="2441" y="318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19</a:t>
              </a:r>
            </a:p>
          </p:txBody>
        </p:sp>
      </p:grpSp>
      <p:grpSp>
        <p:nvGrpSpPr>
          <p:cNvPr id="61" name="Group 101"/>
          <p:cNvGrpSpPr>
            <a:grpSpLocks/>
          </p:cNvGrpSpPr>
          <p:nvPr/>
        </p:nvGrpSpPr>
        <p:grpSpPr bwMode="auto">
          <a:xfrm>
            <a:off x="495300" y="4837678"/>
            <a:ext cx="457200" cy="457200"/>
            <a:chOff x="1420" y="1902"/>
            <a:chExt cx="288" cy="288"/>
          </a:xfrm>
        </p:grpSpPr>
        <p:sp>
          <p:nvSpPr>
            <p:cNvPr id="68" name="Rectangle 102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1468" y="1927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</p:grpSp>
      <p:grpSp>
        <p:nvGrpSpPr>
          <p:cNvPr id="62" name="Group 104"/>
          <p:cNvGrpSpPr>
            <a:grpSpLocks/>
          </p:cNvGrpSpPr>
          <p:nvPr/>
        </p:nvGrpSpPr>
        <p:grpSpPr bwMode="auto">
          <a:xfrm>
            <a:off x="4179892" y="4837678"/>
            <a:ext cx="468313" cy="457200"/>
            <a:chOff x="1420" y="1902"/>
            <a:chExt cx="295" cy="288"/>
          </a:xfrm>
        </p:grpSpPr>
        <p:sp>
          <p:nvSpPr>
            <p:cNvPr id="66" name="Rectangle 105"/>
            <p:cNvSpPr>
              <a:spLocks noChangeArrowheads="1"/>
            </p:cNvSpPr>
            <p:nvPr/>
          </p:nvSpPr>
          <p:spPr bwMode="auto">
            <a:xfrm>
              <a:off x="1420" y="1902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Text Box 106"/>
            <p:cNvSpPr txBox="1">
              <a:spLocks noChangeArrowheads="1"/>
            </p:cNvSpPr>
            <p:nvPr/>
          </p:nvSpPr>
          <p:spPr bwMode="auto">
            <a:xfrm>
              <a:off x="1425" y="192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bg2"/>
                  </a:solidFill>
                  <a:latin typeface="Century Gothic" panose="020B050202020202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333300"/>
                  </a:solidFill>
                  <a:latin typeface="Tahoma" panose="020B0604030504040204" pitchFamily="34" charset="0"/>
                </a:rPr>
                <a:t>13</a:t>
              </a:r>
            </a:p>
          </p:txBody>
        </p:sp>
      </p:grpSp>
      <p:sp>
        <p:nvSpPr>
          <p:cNvPr id="63" name="Text Box 108"/>
          <p:cNvSpPr txBox="1">
            <a:spLocks noChangeArrowheads="1"/>
          </p:cNvSpPr>
          <p:nvPr/>
        </p:nvSpPr>
        <p:spPr bwMode="auto">
          <a:xfrm>
            <a:off x="4953000" y="3313678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Choose A[center] as pivot</a:t>
            </a:r>
          </a:p>
        </p:txBody>
      </p:sp>
      <p:sp>
        <p:nvSpPr>
          <p:cNvPr id="64" name="Text Box 109"/>
          <p:cNvSpPr txBox="1">
            <a:spLocks noChangeArrowheads="1"/>
          </p:cNvSpPr>
          <p:nvPr/>
        </p:nvSpPr>
        <p:spPr bwMode="auto">
          <a:xfrm>
            <a:off x="4953000" y="4837678"/>
            <a:ext cx="335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>
                <a:solidFill>
                  <a:srgbClr val="333300"/>
                </a:solidFill>
              </a:rPr>
              <a:t>Swap pivot and A[right – 1]</a:t>
            </a:r>
          </a:p>
        </p:txBody>
      </p:sp>
      <p:sp>
        <p:nvSpPr>
          <p:cNvPr id="65" name="Text Box 110"/>
          <p:cNvSpPr txBox="1">
            <a:spLocks noChangeArrowheads="1"/>
          </p:cNvSpPr>
          <p:nvPr/>
        </p:nvSpPr>
        <p:spPr bwMode="auto">
          <a:xfrm>
            <a:off x="304800" y="6437878"/>
            <a:ext cx="792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000" dirty="0">
                <a:solidFill>
                  <a:srgbClr val="333300"/>
                </a:solidFill>
              </a:rPr>
              <a:t>Note we only need to partition A[left + 1, …, right – 2</a:t>
            </a:r>
            <a:r>
              <a:rPr lang="en-US" altLang="en-US" sz="2000" dirty="0" smtClean="0">
                <a:solidFill>
                  <a:srgbClr val="333300"/>
                </a:solidFill>
              </a:rPr>
              <a:t>]</a:t>
            </a:r>
            <a:endParaRPr lang="en-US" altLang="en-US" sz="2000" dirty="0">
              <a:solidFill>
                <a:srgbClr val="33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0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partitioning step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524000"/>
            <a:ext cx="4572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Works only if pivot is picked as median-of-three. 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A[left] &lt;= pivot and A[right] &gt;=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Thus, only need to partition A[left + 1, …, right – 2]</a:t>
            </a: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j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a[left] &lt;= pivot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endParaRPr lang="en-US" altLang="en-US" sz="2200">
              <a:solidFill>
                <a:srgbClr val="333300"/>
              </a:solidFill>
            </a:endParaRPr>
          </a:p>
          <a:p>
            <a:pPr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i will not run past the end</a:t>
            </a:r>
          </a:p>
          <a:p>
            <a:pPr lvl="1">
              <a:buClr>
                <a:srgbClr val="0000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200">
                <a:solidFill>
                  <a:srgbClr val="333300"/>
                </a:solidFill>
              </a:rPr>
              <a:t>because a[right-1] = pivot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8" t="19513" r="31694" b="42928"/>
          <a:stretch>
            <a:fillRect/>
          </a:stretch>
        </p:blipFill>
        <p:spPr bwMode="auto">
          <a:xfrm>
            <a:off x="4953000" y="1624013"/>
            <a:ext cx="3886200" cy="26400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Quicksort Routine</a:t>
            </a:r>
          </a:p>
        </p:txBody>
      </p:sp>
      <p:pic>
        <p:nvPicPr>
          <p:cNvPr id="5" name="Picture 3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4" t="1302" b="13008"/>
          <a:stretch>
            <a:fillRect/>
          </a:stretch>
        </p:blipFill>
        <p:spPr bwMode="auto">
          <a:xfrm>
            <a:off x="381000" y="1419225"/>
            <a:ext cx="58293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5981700"/>
            <a:ext cx="4572000" cy="4572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6629400" y="6042025"/>
            <a:ext cx="2133600" cy="625475"/>
          </a:xfrm>
          <a:prstGeom prst="borderCallout1">
            <a:avLst>
              <a:gd name="adj1" fmla="val 18273"/>
              <a:gd name="adj2" fmla="val -3569"/>
              <a:gd name="adj3" fmla="val 18273"/>
              <a:gd name="adj4" fmla="val -50000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For small arrays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14400" y="5295900"/>
            <a:ext cx="5105400" cy="5334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6629400" y="53721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26389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Recursion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914400" y="1790700"/>
            <a:ext cx="4343400" cy="3048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705600" y="17907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3333"/>
              <a:gd name="adj4" fmla="val -66435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Choose pivot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14400" y="2476500"/>
            <a:ext cx="4572000" cy="266700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6705600" y="3657600"/>
            <a:ext cx="2057400" cy="419100"/>
          </a:xfrm>
          <a:prstGeom prst="borderCallout1">
            <a:avLst>
              <a:gd name="adj1" fmla="val 27273"/>
              <a:gd name="adj2" fmla="val -3704"/>
              <a:gd name="adj3" fmla="val 30301"/>
              <a:gd name="adj4" fmla="val -56944"/>
            </a:avLst>
          </a:prstGeom>
          <a:solidFill>
            <a:schemeClr val="folHlink"/>
          </a:solidFill>
          <a:ln w="31750">
            <a:solidFill>
              <a:schemeClr val="accent1"/>
            </a:solidFill>
            <a:miter lim="800000"/>
            <a:headEnd type="triangl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bg2"/>
                </a:solidFill>
                <a:latin typeface="Century Gothic" panose="020B0502020202020204" pitchFamily="34" charset="0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/>
              <a:t>Partitioning</a:t>
            </a:r>
          </a:p>
        </p:txBody>
      </p:sp>
    </p:spTree>
    <p:extLst>
      <p:ext uri="{BB962C8B-B14F-4D97-AF65-F5344CB8AC3E}">
        <p14:creationId xmlns:p14="http://schemas.microsoft.com/office/powerpoint/2010/main" val="3545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Faster than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304800" y="1371600"/>
            <a:ext cx="861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pitchFamily="2" charset="2"/>
              <a:buChar char="*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1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Both quicksort and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 O(N log N) in the average case.</a:t>
            </a:r>
          </a:p>
          <a:p>
            <a:pPr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quicksort faster than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inner loop consists of an increment/decrement (by 1, which is fast), a test and a jump. 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Mergesort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involves a large number of data movements.</a:t>
            </a:r>
          </a:p>
          <a:p>
            <a:pPr lvl="1">
              <a:buClr>
                <a:srgbClr val="333300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Quicksort is done in-place.</a:t>
            </a:r>
          </a:p>
        </p:txBody>
      </p:sp>
      <p:pic>
        <p:nvPicPr>
          <p:cNvPr id="5" name="Picture 4" descr="7"/>
          <p:cNvPicPr>
            <a:picLocks noChangeAspect="1" noChangeArrowheads="1"/>
          </p:cNvPicPr>
          <p:nvPr/>
        </p:nvPicPr>
        <p:blipFill>
          <a:blip r:embed="rId2">
            <a:lum bright="-20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8" t="19513" r="31694" b="42928"/>
          <a:stretch>
            <a:fillRect/>
          </a:stretch>
        </p:blipFill>
        <p:spPr bwMode="auto">
          <a:xfrm>
            <a:off x="2590800" y="4267200"/>
            <a:ext cx="3657600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2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Partitioning Array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Given a pivot, partition the elements of the array such that the resulting array consists of: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One sub-array that contains elements &gt;= pivot 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 altLang="en-US" sz="2400"/>
              <a:t>Another sub-array that contains elements &lt; pivot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The sub-arrays are stored in the original data array.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/>
              <a:t>Partitioning loops through, swapping elements below/above pivot.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Worst-case: takes O(n2) time.</a:t>
            </a:r>
          </a:p>
          <a:p>
            <a:r>
              <a:rPr lang="en-US" sz="3200" dirty="0"/>
              <a:t>Average-case: takes O(n log n) time.</a:t>
            </a:r>
          </a:p>
          <a:p>
            <a:endParaRPr lang="en-US" sz="3200" dirty="0"/>
          </a:p>
          <a:p>
            <a:r>
              <a:rPr lang="en-US" sz="3200" dirty="0"/>
              <a:t>On typical inputs, quicksort runs faster than other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5070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</a:t>
            </a:r>
            <a:r>
              <a:rPr lang="en-US" dirty="0"/>
              <a:t>of Quicksort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6482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quite tricky.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all the input elements are distinct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values makes this code faster!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better partitioning algorithms when duplicate input elements exist (e.g. Hoare's original code)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T(n) = worst-case running time on an array of n elements.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04800" y="14510"/>
            <a:ext cx="7924800" cy="1280890"/>
          </a:xfrm>
        </p:spPr>
        <p:txBody>
          <a:bodyPr/>
          <a:lstStyle/>
          <a:p>
            <a:r>
              <a:rPr lang="en-US" dirty="0"/>
              <a:t>Worst-case of quicksort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04800" y="648497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runs very slowly when its input array is already sorted (or is reverse sorted).</a:t>
            </a:r>
          </a:p>
          <a:p>
            <a:pPr lvl="1" eaLnBrk="1" hangingPunct="1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sorted data is quite common in the real-world</a:t>
            </a:r>
          </a:p>
          <a:p>
            <a:pPr eaLnBrk="1" hangingPunct="1"/>
            <a:endParaRPr lang="en-US" altLang="zh-TW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caused by the partition using the min (or max) element which means that one side of the partition will have has no elements. Therefore: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+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800" i="1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800" baseline="300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800" dirty="0" smtClean="0">
                <a:solidFill>
                  <a:srgbClr val="1585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altLang="zh-TW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 series)</a:t>
            </a:r>
            <a:endParaRPr lang="en-US" altLang="zh-TW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877886" y="6245225"/>
            <a:ext cx="2170113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no elements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3733800" y="6257549"/>
            <a:ext cx="2438400" cy="4603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n-1 elements</a:t>
            </a:r>
          </a:p>
        </p:txBody>
      </p:sp>
      <p:cxnSp>
        <p:nvCxnSpPr>
          <p:cNvPr id="17" name="Straight Arrow Connector 3"/>
          <p:cNvCxnSpPr/>
          <p:nvPr/>
        </p:nvCxnSpPr>
        <p:spPr>
          <a:xfrm flipV="1">
            <a:off x="1790700" y="4343400"/>
            <a:ext cx="1587500" cy="1901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6"/>
          <p:cNvCxnSpPr>
            <a:stCxn id="16" idx="0"/>
          </p:cNvCxnSpPr>
          <p:nvPr/>
        </p:nvCxnSpPr>
        <p:spPr>
          <a:xfrm flipH="1" flipV="1">
            <a:off x="4648201" y="4343400"/>
            <a:ext cx="304799" cy="1914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dirty="0">
              <a:solidFill>
                <a:srgbClr val="1585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453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7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</a:t>
            </a:r>
            <a:r>
              <a:rPr lang="en-US" altLang="zh-TW" sz="3200" dirty="0" smtClean="0">
                <a:solidFill>
                  <a:srgbClr val="158578"/>
                </a:solidFill>
              </a:rPr>
              <a:t>T(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219200" y="32004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05000" y="32004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667000" y="38862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200400" y="3886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4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</a:t>
            </a:r>
            <a:r>
              <a:rPr lang="en-US" dirty="0"/>
              <a:t>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    	    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 T</a:t>
            </a:r>
            <a:r>
              <a:rPr lang="en-US" altLang="zh-TW" sz="3200" dirty="0">
                <a:solidFill>
                  <a:srgbClr val="158578"/>
                </a:solidFill>
              </a:rPr>
              <a:t>(0)          c(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 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        T(</a:t>
            </a:r>
            <a:r>
              <a:rPr lang="en-US" altLang="zh-TW" sz="3200" i="1" dirty="0">
                <a:solidFill>
                  <a:srgbClr val="158578"/>
                </a:solidFill>
              </a:rPr>
              <a:t>n-2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i="1" dirty="0">
                <a:solidFill>
                  <a:srgbClr val="158578"/>
                </a:solidFill>
              </a:rPr>
              <a:t>			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   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(0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rgbClr val="158578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rgbClr val="158578"/>
                </a:solidFill>
              </a:rPr>
              <a:t>					</a:t>
            </a:r>
            <a:r>
              <a:rPr lang="en-US" altLang="zh-TW" sz="3200" dirty="0" smtClean="0">
                <a:solidFill>
                  <a:srgbClr val="158578"/>
                </a:solidFill>
              </a:rPr>
              <a:t>                        Θ(1</a:t>
            </a:r>
            <a:r>
              <a:rPr lang="en-US" altLang="zh-TW" sz="3200" dirty="0">
                <a:solidFill>
                  <a:srgbClr val="158578"/>
                </a:solidFill>
              </a:rPr>
              <a:t>)</a:t>
            </a:r>
          </a:p>
        </p:txBody>
      </p:sp>
      <p:cxnSp>
        <p:nvCxnSpPr>
          <p:cNvPr id="9" name="Düz Bağlayıcı 8"/>
          <p:cNvCxnSpPr/>
          <p:nvPr/>
        </p:nvCxnSpPr>
        <p:spPr>
          <a:xfrm flipV="1">
            <a:off x="1066800" y="29718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>
            <a:off x="1981200" y="2895600"/>
            <a:ext cx="8763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Düz Bağlayıcı 4"/>
          <p:cNvCxnSpPr/>
          <p:nvPr/>
        </p:nvCxnSpPr>
        <p:spPr>
          <a:xfrm flipH="1">
            <a:off x="2133600" y="3505200"/>
            <a:ext cx="723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048000" y="35052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 flipH="1">
            <a:off x="3200400" y="4495800"/>
            <a:ext cx="5334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>
            <a:off x="4038600" y="4572000"/>
            <a:ext cx="381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>
            <a:off x="4419600" y="5029200"/>
            <a:ext cx="731520" cy="1005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5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recursion tree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524000"/>
            <a:ext cx="79248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 smtClean="0">
                <a:solidFill>
                  <a:srgbClr val="158578"/>
                </a:solidFill>
              </a:rPr>
              <a:t>           T</a:t>
            </a:r>
            <a:r>
              <a:rPr lang="en-US" altLang="zh-TW" sz="3200" dirty="0" smtClean="0">
                <a:solidFill>
                  <a:srgbClr val="158578"/>
                </a:solidFill>
              </a:rPr>
              <a:t>(</a:t>
            </a:r>
            <a:r>
              <a:rPr lang="en-US" altLang="zh-TW" sz="3200" i="1" dirty="0" smtClean="0">
                <a:solidFill>
                  <a:srgbClr val="158578"/>
                </a:solidFill>
              </a:rPr>
              <a:t>n</a:t>
            </a:r>
            <a:r>
              <a:rPr lang="en-US" altLang="zh-TW" sz="3200" dirty="0">
                <a:solidFill>
                  <a:srgbClr val="158578"/>
                </a:solidFill>
              </a:rPr>
              <a:t>) = 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(0) +</a:t>
            </a:r>
            <a:r>
              <a:rPr lang="en-US" altLang="zh-TW" sz="3200" i="1" dirty="0">
                <a:solidFill>
                  <a:srgbClr val="158578"/>
                </a:solidFill>
              </a:rPr>
              <a:t>T</a:t>
            </a:r>
            <a:r>
              <a:rPr lang="en-US" altLang="zh-TW" sz="3200" dirty="0">
                <a:solidFill>
                  <a:srgbClr val="158578"/>
                </a:solidFill>
              </a:rPr>
              <a:t>(</a:t>
            </a:r>
            <a:r>
              <a:rPr lang="en-US" altLang="zh-TW" sz="3200" i="1" dirty="0">
                <a:solidFill>
                  <a:srgbClr val="158578"/>
                </a:solidFill>
              </a:rPr>
              <a:t>n-1</a:t>
            </a:r>
            <a:r>
              <a:rPr lang="en-US" altLang="zh-TW" sz="3200" dirty="0">
                <a:solidFill>
                  <a:srgbClr val="158578"/>
                </a:solidFill>
              </a:rPr>
              <a:t>) + </a:t>
            </a:r>
            <a:r>
              <a:rPr lang="en-US" altLang="zh-TW" sz="3200" dirty="0" err="1">
                <a:solidFill>
                  <a:srgbClr val="158578"/>
                </a:solidFill>
              </a:rPr>
              <a:t>c</a:t>
            </a:r>
            <a:r>
              <a:rPr lang="en-US" altLang="zh-TW" sz="3200" i="1" dirty="0" err="1">
                <a:solidFill>
                  <a:srgbClr val="158578"/>
                </a:solidFill>
              </a:rPr>
              <a:t>n</a:t>
            </a:r>
            <a:endParaRPr lang="en-US" altLang="zh-TW" sz="3200" i="1" dirty="0">
              <a:solidFill>
                <a:srgbClr val="158578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36" y="2238081"/>
            <a:ext cx="8259328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isn't Quick?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 worst case, quicksort isn't any quicker than insertion sort.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00B0F0"/>
                </a:solidFill>
              </a:rPr>
              <a:t>So why bother with quicksort?</a:t>
            </a:r>
          </a:p>
          <a:p>
            <a:r>
              <a:rPr lang="en-US" sz="3200" dirty="0"/>
              <a:t>It's average case running time is very good, as we'll see.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07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Best-case Analysis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we’re lucky, PARTITION splits the </a:t>
            </a:r>
            <a:br>
              <a:rPr lang="en-US" sz="3200" dirty="0"/>
            </a:br>
            <a:r>
              <a:rPr lang="en-US" sz="3200" dirty="0"/>
              <a:t>array evenly:</a:t>
            </a:r>
          </a:p>
          <a:p>
            <a:r>
              <a:rPr lang="en-US" sz="3200" dirty="0"/>
              <a:t>	 T(n) = 2T(n/2) + Θ(n)</a:t>
            </a:r>
          </a:p>
          <a:p>
            <a:r>
              <a:rPr lang="en-US" sz="3200" dirty="0"/>
              <a:t>		</a:t>
            </a:r>
            <a:r>
              <a:rPr lang="en-US" sz="3200" dirty="0">
                <a:solidFill>
                  <a:srgbClr val="00B0F0"/>
                </a:solidFill>
              </a:rPr>
              <a:t>= Θ(n log n)</a:t>
            </a:r>
            <a:r>
              <a:rPr lang="en-US" sz="3200" dirty="0"/>
              <a:t>	 (same as merge sort)</a:t>
            </a:r>
          </a:p>
          <a:p>
            <a:endParaRPr lang="en-US" sz="3200" dirty="0"/>
          </a:p>
        </p:txBody>
      </p:sp>
      <p:sp>
        <p:nvSpPr>
          <p:cNvPr id="4" name="TextBox 1"/>
          <p:cNvSpPr txBox="1"/>
          <p:nvPr/>
        </p:nvSpPr>
        <p:spPr>
          <a:xfrm>
            <a:off x="6400800" y="2667000"/>
            <a:ext cx="2590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Case 2 of the</a:t>
            </a:r>
          </a:p>
          <a:p>
            <a:pPr>
              <a:defRPr/>
            </a:pPr>
            <a:r>
              <a:rPr lang="en-US" sz="2400" dirty="0"/>
              <a:t>Master Method</a:t>
            </a:r>
          </a:p>
        </p:txBody>
      </p:sp>
      <p:cxnSp>
        <p:nvCxnSpPr>
          <p:cNvPr id="5" name="Straight Arrow Connector 3"/>
          <p:cNvCxnSpPr>
            <a:stCxn id="4" idx="1"/>
          </p:cNvCxnSpPr>
          <p:nvPr/>
        </p:nvCxnSpPr>
        <p:spPr>
          <a:xfrm flipH="1">
            <a:off x="4762500" y="3082499"/>
            <a:ext cx="1638300" cy="41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Best-case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the split is always 1/10 : 9/10?</a:t>
            </a:r>
          </a:p>
          <a:p>
            <a:r>
              <a:rPr lang="en-US" dirty="0"/>
              <a:t>	T(n) = T(1/10n) + T(9/10n) + Θ(n)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dirty="0"/>
              <a:t>		 </a:t>
            </a:r>
            <a:r>
              <a:rPr lang="en-US" altLang="zh-TW" sz="3200" dirty="0">
                <a:solidFill>
                  <a:schemeClr val="tx2"/>
                </a:solidFill>
              </a:rPr>
              <a:t>T</a:t>
            </a:r>
            <a:r>
              <a:rPr lang="en-US" altLang="zh-TW" sz="3200" i="1" dirty="0">
                <a:solidFill>
                  <a:schemeClr val="tx2"/>
                </a:solidFill>
              </a:rPr>
              <a:t>(n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838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   	      		  </a:t>
            </a:r>
            <a:r>
              <a:rPr lang="en-US" altLang="zh-TW" sz="3200" i="1" dirty="0" err="1" smtClean="0">
                <a:solidFill>
                  <a:schemeClr val="tx2"/>
                </a:solidFill>
              </a:rPr>
              <a:t>cn</a:t>
            </a: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   	      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endParaRPr lang="en-US" altLang="zh-TW" sz="3200" dirty="0">
              <a:solidFill>
                <a:schemeClr val="tx2"/>
              </a:solidFill>
            </a:endParaRP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TW" sz="3200" i="1" dirty="0"/>
              <a:t>		       		       </a:t>
            </a:r>
            <a:r>
              <a:rPr lang="en-US" altLang="zh-TW" sz="3200" i="1" dirty="0" err="1">
                <a:solidFill>
                  <a:schemeClr val="tx2"/>
                </a:solidFill>
              </a:rPr>
              <a:t>cn</a:t>
            </a: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endParaRPr lang="en-US" altLang="zh-TW" sz="3200" i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		  T(1/10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   	  	        T(9/10</a:t>
            </a:r>
            <a:r>
              <a:rPr lang="en-US" altLang="zh-TW" sz="3200" i="1" dirty="0">
                <a:solidFill>
                  <a:schemeClr val="tx2"/>
                </a:solidFill>
              </a:rPr>
              <a:t>n</a:t>
            </a:r>
            <a:r>
              <a:rPr lang="en-US" altLang="zh-TW" sz="3200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altLang="zh-TW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T(1/100</a:t>
            </a:r>
            <a:r>
              <a:rPr lang="en-US" altLang="zh-TW" sz="3200" i="1" dirty="0">
                <a:solidFill>
                  <a:schemeClr val="tx2"/>
                </a:solidFill>
              </a:rPr>
              <a:t>n </a:t>
            </a:r>
            <a:r>
              <a:rPr lang="en-US" altLang="zh-TW" sz="3200" dirty="0">
                <a:solidFill>
                  <a:schemeClr val="tx2"/>
                </a:solidFill>
              </a:rPr>
              <a:t>)  T(9/100n)    T(9/100n)  T(81/100n)</a:t>
            </a:r>
          </a:p>
        </p:txBody>
      </p:sp>
      <p:cxnSp>
        <p:nvCxnSpPr>
          <p:cNvPr id="5" name="Düz Bağlayıcı 4"/>
          <p:cNvCxnSpPr/>
          <p:nvPr/>
        </p:nvCxnSpPr>
        <p:spPr>
          <a:xfrm flipH="1">
            <a:off x="2971800" y="2743200"/>
            <a:ext cx="304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505200" y="2743200"/>
            <a:ext cx="1600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/>
          <p:cNvCxnSpPr/>
          <p:nvPr/>
        </p:nvCxnSpPr>
        <p:spPr>
          <a:xfrm flipH="1">
            <a:off x="1447800" y="3962400"/>
            <a:ext cx="381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2209800" y="39624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5257800" y="3962400"/>
            <a:ext cx="76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5715000" y="3962400"/>
            <a:ext cx="15240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059" y="1524000"/>
            <a:ext cx="8655882" cy="476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“almost-best” case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888" y="1412875"/>
            <a:ext cx="7896225" cy="47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7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and Long Path Heights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09601" y="1371600"/>
            <a:ext cx="7924800" cy="5410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Short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(1/10)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n(1/10)</a:t>
            </a:r>
            <a:r>
              <a:rPr lang="en-US" baseline="30000" dirty="0" err="1"/>
              <a:t>sp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10</a:t>
            </a:r>
            <a:r>
              <a:rPr lang="en-US" baseline="30000" dirty="0"/>
              <a:t>sp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</a:t>
            </a:r>
            <a:r>
              <a:rPr lang="en-US" dirty="0"/>
              <a:t>n = </a:t>
            </a:r>
            <a:r>
              <a:rPr lang="en-US" dirty="0" err="1"/>
              <a:t>sp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/>
              <a:t>Long path node value: </a:t>
            </a:r>
            <a:br>
              <a:rPr lang="en-US" dirty="0"/>
            </a:br>
            <a:r>
              <a:rPr lang="en-US" dirty="0"/>
              <a:t>		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(9/10)</a:t>
            </a:r>
            <a:r>
              <a:rPr lang="en-US" baseline="30000" dirty="0"/>
              <a:t>2</a:t>
            </a:r>
            <a:r>
              <a:rPr lang="en-US" dirty="0"/>
              <a:t>n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...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1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n(9/10)</a:t>
            </a:r>
            <a:r>
              <a:rPr lang="en-US" baseline="30000" dirty="0" err="1"/>
              <a:t>lp</a:t>
            </a:r>
            <a:r>
              <a:rPr lang="en-US" dirty="0"/>
              <a:t> = 1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n = (10/9)</a:t>
            </a:r>
            <a:r>
              <a:rPr lang="en-US" baseline="30000" dirty="0" err="1"/>
              <a:t>lp</a:t>
            </a:r>
            <a:r>
              <a:rPr lang="en-US" dirty="0"/>
              <a:t>			// take logs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>
                <a:sym typeface="Symbol"/>
              </a:rPr>
              <a:t> </a:t>
            </a:r>
            <a:r>
              <a:rPr lang="en-US" dirty="0"/>
              <a:t>log</a:t>
            </a:r>
            <a:r>
              <a:rPr lang="en-US" b="1" baseline="-25000" dirty="0"/>
              <a:t>10/9</a:t>
            </a:r>
            <a:r>
              <a:rPr lang="en-US" dirty="0"/>
              <a:t>n = </a:t>
            </a:r>
            <a:r>
              <a:rPr lang="en-US" dirty="0" err="1"/>
              <a:t>lp</a:t>
            </a:r>
            <a:endParaRPr lang="en-US" dirty="0"/>
          </a:p>
          <a:p>
            <a:pPr>
              <a:buFont typeface="Arial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in Practice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Quicksort is a great general-purpose sorting algorithm.</a:t>
            </a:r>
          </a:p>
          <a:p>
            <a:pPr lvl="1"/>
            <a:r>
              <a:rPr lang="en-US" sz="2000" dirty="0"/>
              <a:t>especially with a randomized pivot</a:t>
            </a:r>
          </a:p>
          <a:p>
            <a:pPr lvl="1"/>
            <a:r>
              <a:rPr lang="en-US" sz="2000" dirty="0"/>
              <a:t>Quicksort can benefit substantially from code tuning</a:t>
            </a:r>
          </a:p>
          <a:p>
            <a:pPr lvl="1"/>
            <a:r>
              <a:rPr lang="en-US" sz="2000" dirty="0"/>
              <a:t>Quicksort can be over twice as fast as merge sort</a:t>
            </a:r>
          </a:p>
          <a:p>
            <a:endParaRPr lang="en-US" sz="2800" dirty="0"/>
          </a:p>
          <a:p>
            <a:r>
              <a:rPr lang="en-US" sz="2800" dirty="0"/>
              <a:t>Quicksort behaves well even with caching and virtual memory.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62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Comparisons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新細明體" pitchFamily="18" charset="-120"/>
              </a:rPr>
              <a:t>Running time estimates:</a:t>
            </a:r>
          </a:p>
          <a:p>
            <a:r>
              <a:rPr lang="en-US" dirty="0">
                <a:ea typeface="新細明體" pitchFamily="18" charset="-120"/>
              </a:rPr>
              <a:t>Home PC executes 10</a:t>
            </a:r>
            <a:r>
              <a:rPr lang="en-US" baseline="30000" dirty="0">
                <a:ea typeface="新細明體" pitchFamily="18" charset="-120"/>
              </a:rPr>
              <a:t>8</a:t>
            </a:r>
            <a:r>
              <a:rPr lang="en-US" dirty="0">
                <a:ea typeface="新細明體" pitchFamily="18" charset="-120"/>
              </a:rPr>
              <a:t> compares/second.</a:t>
            </a:r>
          </a:p>
          <a:p>
            <a:r>
              <a:rPr lang="en-US" dirty="0">
                <a:ea typeface="新細明體" pitchFamily="18" charset="-120"/>
              </a:rPr>
              <a:t>Supercomputer executes 10</a:t>
            </a:r>
            <a:r>
              <a:rPr lang="en-US" baseline="30000" dirty="0">
                <a:ea typeface="新細明體" pitchFamily="18" charset="-120"/>
              </a:rPr>
              <a:t>12</a:t>
            </a:r>
            <a:r>
              <a:rPr lang="en-US" dirty="0">
                <a:ea typeface="新細明體" pitchFamily="18" charset="-120"/>
              </a:rPr>
              <a:t> compares/second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3810000"/>
            <a:ext cx="882967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953000" y="8382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1. Good algorithms are better than supercomputers.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Lesson 2. Great algorithms are better than good ones.</a:t>
            </a:r>
          </a:p>
        </p:txBody>
      </p:sp>
    </p:spTree>
    <p:extLst>
      <p:ext uri="{BB962C8B-B14F-4D97-AF65-F5344CB8AC3E}">
        <p14:creationId xmlns:p14="http://schemas.microsoft.com/office/powerpoint/2010/main" val="24844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191000"/>
            <a:ext cx="6096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40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8194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29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40386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80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6482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60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2578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50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58674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7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30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7086600" y="4191000"/>
            <a:ext cx="609600" cy="609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100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33400" y="4281488"/>
            <a:ext cx="1633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pivot_index = 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254250" y="4800600"/>
            <a:ext cx="544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[0]    [1]   [2]    [3]   [4]   [5]    [6]   [7]   [8]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2209800" y="5562600"/>
            <a:ext cx="289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too_big_index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553200" y="5576888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/>
              <a:t>too_small_index</a:t>
            </a: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72390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971800" y="5257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022350" y="930275"/>
            <a:ext cx="5759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/>
              <a:t>While data[too_big_index] &lt;= data[pivot]</a:t>
            </a:r>
          </a:p>
          <a:p>
            <a:r>
              <a:rPr lang="en-US" altLang="en-US"/>
              <a:t>		++too_big_index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C1560768-B312-41E8-882A-CF6AB7A2A3B7}" vid="{F7C4543E-655F-4921-AFE4-6629E8C13A0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Tema2</Template>
  <TotalTime>622</TotalTime>
  <Words>3139</Words>
  <Application>Microsoft Office PowerPoint</Application>
  <PresentationFormat>Ekran Gösterisi (4:3)</PresentationFormat>
  <Paragraphs>1049</Paragraphs>
  <Slides>89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89</vt:i4>
      </vt:variant>
    </vt:vector>
  </HeadingPairs>
  <TitlesOfParts>
    <vt:vector size="103" baseType="lpstr">
      <vt:lpstr>微軟正黑體</vt:lpstr>
      <vt:lpstr>Arial</vt:lpstr>
      <vt:lpstr>Calibri</vt:lpstr>
      <vt:lpstr>Century Gothic</vt:lpstr>
      <vt:lpstr>Courier New</vt:lpstr>
      <vt:lpstr>Monotype Sorts</vt:lpstr>
      <vt:lpstr>新細明體</vt:lpstr>
      <vt:lpstr>Sitka Small</vt:lpstr>
      <vt:lpstr>Symbol</vt:lpstr>
      <vt:lpstr>Tahoma</vt:lpstr>
      <vt:lpstr>Times New Roman</vt:lpstr>
      <vt:lpstr>Wingdings</vt:lpstr>
      <vt:lpstr>Wingdings 3</vt:lpstr>
      <vt:lpstr>Tema2</vt:lpstr>
      <vt:lpstr>CSE214 – Analysis of Algorithms PhD Furkan Gözükara, Toros University https://github.com/FurkanGozukara/CSE214_2018  </vt:lpstr>
      <vt:lpstr>Sorting algorithms</vt:lpstr>
      <vt:lpstr>Quicksort Algorithm</vt:lpstr>
      <vt:lpstr>Quicksort Algorithm</vt:lpstr>
      <vt:lpstr>Example</vt:lpstr>
      <vt:lpstr>Pick Pivot Element</vt:lpstr>
      <vt:lpstr>Partitioning Array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Partition Result</vt:lpstr>
      <vt:lpstr>Recursion: Quicksort Sub-arrays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Quicksort: Worst Case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Quicksort Analysis</vt:lpstr>
      <vt:lpstr>Quicksort Analysis</vt:lpstr>
      <vt:lpstr>Quicksort Analysis</vt:lpstr>
      <vt:lpstr>Quicksort Analysis</vt:lpstr>
      <vt:lpstr>Quicksort Analysis</vt:lpstr>
      <vt:lpstr>Quicksort Analysis</vt:lpstr>
      <vt:lpstr>Improved Pivot Selection</vt:lpstr>
      <vt:lpstr>Improving Performance of Quicksort</vt:lpstr>
      <vt:lpstr>Pivot: median of three</vt:lpstr>
      <vt:lpstr>Pivot: median of three</vt:lpstr>
      <vt:lpstr>Pivot: median of three</vt:lpstr>
      <vt:lpstr>Implementation of partitioning step</vt:lpstr>
      <vt:lpstr>Main Quicksort Routine</vt:lpstr>
      <vt:lpstr>Quicksort Faster than Mergesort</vt:lpstr>
      <vt:lpstr>Performance of quicksort</vt:lpstr>
      <vt:lpstr>Further Analysis of Quicksort</vt:lpstr>
      <vt:lpstr>Worst-case of quicksort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Worst-case recursion tree</vt:lpstr>
      <vt:lpstr>Quicksort isn't Quick?</vt:lpstr>
      <vt:lpstr>Best-case Analysis</vt:lpstr>
      <vt:lpstr>Almost Best-case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Analysis of “almost-best” case</vt:lpstr>
      <vt:lpstr>Short and Long Path Heights</vt:lpstr>
      <vt:lpstr>Quicksort in Practice</vt:lpstr>
      <vt:lpstr>Timing Comparisons</vt:lpstr>
    </vt:vector>
  </TitlesOfParts>
  <Company>Boston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Furkan Gözükara</dc:creator>
  <cp:lastModifiedBy>Windows User</cp:lastModifiedBy>
  <cp:revision>38</cp:revision>
  <dcterms:created xsi:type="dcterms:W3CDTF">2000-04-20T12:19:24Z</dcterms:created>
  <dcterms:modified xsi:type="dcterms:W3CDTF">2018-03-26T07:38:18Z</dcterms:modified>
</cp:coreProperties>
</file>