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63" r:id="rId1"/>
  </p:sldMasterIdLst>
  <p:notesMasterIdLst>
    <p:notesMasterId r:id="rId58"/>
  </p:notesMasterIdLst>
  <p:handoutMasterIdLst>
    <p:handoutMasterId r:id="rId59"/>
  </p:handoutMasterIdLst>
  <p:sldIdLst>
    <p:sldId id="450" r:id="rId2"/>
    <p:sldId id="342" r:id="rId3"/>
    <p:sldId id="381" r:id="rId4"/>
    <p:sldId id="383" r:id="rId5"/>
    <p:sldId id="451" r:id="rId6"/>
    <p:sldId id="384" r:id="rId7"/>
    <p:sldId id="453" r:id="rId8"/>
    <p:sldId id="402" r:id="rId9"/>
    <p:sldId id="391" r:id="rId10"/>
    <p:sldId id="443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394" r:id="rId35"/>
    <p:sldId id="427" r:id="rId36"/>
    <p:sldId id="395" r:id="rId37"/>
    <p:sldId id="444" r:id="rId38"/>
    <p:sldId id="454" r:id="rId39"/>
    <p:sldId id="397" r:id="rId40"/>
    <p:sldId id="429" r:id="rId41"/>
    <p:sldId id="399" r:id="rId42"/>
    <p:sldId id="400" r:id="rId43"/>
    <p:sldId id="401" r:id="rId44"/>
    <p:sldId id="438" r:id="rId45"/>
    <p:sldId id="440" r:id="rId46"/>
    <p:sldId id="456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41" r:id="rId55"/>
    <p:sldId id="455" r:id="rId56"/>
    <p:sldId id="473" r:id="rId57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Yaza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3" autoAdjust="0"/>
    <p:restoredTop sz="98311" autoAdjust="0"/>
  </p:normalViewPr>
  <p:slideViewPr>
    <p:cSldViewPr>
      <p:cViewPr varScale="1">
        <p:scale>
          <a:sx n="68" d="100"/>
          <a:sy n="68" d="100"/>
        </p:scale>
        <p:origin x="588" y="66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"/>
    </p:cViewPr>
  </p:sorterViewPr>
  <p:notesViewPr>
    <p:cSldViewPr>
      <p:cViewPr varScale="1">
        <p:scale>
          <a:sx n="61" d="100"/>
          <a:sy n="61" d="100"/>
        </p:scale>
        <p:origin x="-2040" y="-78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ADA: 6. Linear Sorts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D875FB9C-BF89-4C9A-A26C-170162B63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B9235F79-93DD-4744-B4F3-75FAE3E6C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CB65CE-FA65-4212-88A8-EB40DA5769A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D703DA-ACAE-4C33-B349-977D87E1C68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7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35689A6-9FE5-428C-BBB6-6656C73D4CB3}" type="slidenum">
              <a:rPr lang="en-US" sz="1200" i="0" smtClean="0">
                <a:latin typeface="Times New Roman" pitchFamily="18" charset="0"/>
              </a:rPr>
              <a:pPr/>
              <a:t>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E56F963-991C-40CA-AF76-FF23F1D62E66}" type="slidenum">
              <a:rPr lang="en-US" sz="1200" i="0" smtClean="0">
                <a:latin typeface="Times New Roman" pitchFamily="18" charset="0"/>
              </a:rPr>
              <a:pPr/>
              <a:t>44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152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136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31713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8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6050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727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65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74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97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97D8C-91BD-4669-AFE5-500B45C90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18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401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671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87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50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093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06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57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293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Gozukara/CSE214_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i="1" u="sng" spc="-265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3124200"/>
            <a:ext cx="91440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lang="en-US"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smtClean="0">
                <a:latin typeface="Times New Roman"/>
                <a:cs typeface="Times New Roman"/>
              </a:rPr>
              <a:t>Linear Sorting</a:t>
            </a:r>
            <a:endParaRPr lang="en-US" sz="5400" spc="-5" dirty="0">
              <a:latin typeface="Times New Roman"/>
              <a:cs typeface="Times New Roman"/>
            </a:endParaRPr>
          </a:p>
          <a:p>
            <a:pPr algn="ctr"/>
            <a:r>
              <a:rPr lang="en-US" sz="3200" spc="-45" dirty="0">
                <a:solidFill>
                  <a:srgbClr val="002060"/>
                </a:solidFill>
                <a:latin typeface="Times New Roman"/>
                <a:cs typeface="Times New Roman"/>
              </a:rPr>
              <a:t>Based on Andrew </a:t>
            </a:r>
            <a:r>
              <a:rPr lang="en-US" sz="3200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Davison’s Lecture Notes</a:t>
            </a:r>
            <a:endParaRPr lang="en-US" sz="32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42900" y="1066800"/>
            <a:ext cx="8458200" cy="4713288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2000" b="1" dirty="0" err="1" smtClean="0"/>
              <a:t>CountingSort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A,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k)    // sort A into B; </a:t>
            </a:r>
            <a:r>
              <a:rPr lang="en-US" sz="2000" b="1" dirty="0" err="1" smtClean="0"/>
              <a:t>elems</a:t>
            </a:r>
            <a:r>
              <a:rPr lang="en-US" sz="2000" b="1" dirty="0" smtClean="0"/>
              <a:t> range: 1..k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1 to k    // initialization count </a:t>
            </a:r>
            <a:r>
              <a:rPr lang="en-US" sz="2000" dirty="0" err="1" smtClean="0"/>
              <a:t>occurences</a:t>
            </a:r>
            <a:r>
              <a:rPr lang="en-US" sz="2000" dirty="0" smtClean="0"/>
              <a:t> array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←0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1 to n     // counting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C[A[j]] ← C[A[j]] + 1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2 to k    // summing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←C[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–1]   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≤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n down to 1     // create output array (distribution)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  B[ C[ A[j] ] ]  ← A[j]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        C[ A[j] ]  ←  C[ A[j] ] –1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Pseudocode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5681663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Counting-sort example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32075" y="4953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244" y="508781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size</a:t>
            </a:r>
            <a:endParaRPr lang="en-US" i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75789" y="4970584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10958" y="510540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 size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1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20193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0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C[A[ j</a:t>
            </a:r>
            <a:r>
              <a:rPr lang="en-US" sz="3208" dirty="0" smtClean="0">
                <a:solidFill>
                  <a:srgbClr val="008480"/>
                </a:solidFill>
                <a:latin typeface="Times New Roman"/>
              </a:rPr>
              <a:t>]]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5387" name="TextBox 26"/>
          <p:cNvSpPr txBox="1">
            <a:spLocks noChangeArrowheads="1"/>
          </p:cNvSpPr>
          <p:nvPr/>
        </p:nvSpPr>
        <p:spPr bwMode="auto">
          <a:xfrm>
            <a:off x="4572000" y="5832475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== |{key 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6411" name="TextBox 26"/>
          <p:cNvSpPr txBox="1">
            <a:spLocks noChangeArrowheads="1"/>
          </p:cNvSpPr>
          <p:nvPr/>
        </p:nvSpPr>
        <p:spPr bwMode="auto">
          <a:xfrm>
            <a:off x="4154488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7435" name="TextBox 26"/>
          <p:cNvSpPr txBox="1">
            <a:spLocks noChangeArrowheads="1"/>
          </p:cNvSpPr>
          <p:nvPr/>
        </p:nvSpPr>
        <p:spPr bwMode="auto">
          <a:xfrm>
            <a:off x="4760913" y="5815013"/>
            <a:ext cx="3535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8459" name="TextBox 26"/>
          <p:cNvSpPr txBox="1">
            <a:spLocks noChangeArrowheads="1"/>
          </p:cNvSpPr>
          <p:nvPr/>
        </p:nvSpPr>
        <p:spPr bwMode="auto">
          <a:xfrm>
            <a:off x="4984750" y="5943600"/>
            <a:ext cx="3617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9483" name="TextBox 26"/>
          <p:cNvSpPr txBox="1">
            <a:spLocks noChangeArrowheads="1"/>
          </p:cNvSpPr>
          <p:nvPr/>
        </p:nvSpPr>
        <p:spPr bwMode="auto">
          <a:xfrm>
            <a:off x="4864100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1775" y="685800"/>
            <a:ext cx="2678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the number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of data occurences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24600" y="1393825"/>
            <a:ext cx="7620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0512" name="TextBox 31"/>
          <p:cNvSpPr txBox="1">
            <a:spLocks noChangeArrowheads="1"/>
          </p:cNvSpPr>
          <p:nvPr/>
        </p:nvSpPr>
        <p:spPr bwMode="auto">
          <a:xfrm>
            <a:off x="4926013" y="6019800"/>
            <a:ext cx="3206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1775" y="685800"/>
            <a:ext cx="2805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changed to hold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prefix sums</a:t>
            </a:r>
          </a:p>
        </p:txBody>
      </p:sp>
      <p:cxnSp>
        <p:nvCxnSpPr>
          <p:cNvPr id="21504" name="Straight Arrow Connector 21503"/>
          <p:cNvCxnSpPr/>
          <p:nvPr/>
        </p:nvCxnSpPr>
        <p:spPr>
          <a:xfrm flipH="1">
            <a:off x="6811963" y="1393825"/>
            <a:ext cx="350837" cy="188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1536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http://2.bp.blogspot.com/_ufMQCOBS3pQ/TPoWEYd3yPI/AAAAAAAAAcU/ExjV5G4OYmM/s1600/Insertion+S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2" y="3571875"/>
            <a:ext cx="382111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305" y="1066800"/>
            <a:ext cx="8229600" cy="47133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Insertion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Easy to code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small inputs (less than ~50 elements)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nearly-sorted inputs</a:t>
            </a:r>
          </a:p>
          <a:p>
            <a:pPr lvl="1" eaLnBrk="1" hangingPunct="1"/>
            <a:endParaRPr lang="en-US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worst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average (equally-likely inputs)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reverse-sorted case</a:t>
            </a:r>
            <a:endParaRPr lang="en-US" sz="2400" dirty="0" smtClean="0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Sorting </a:t>
            </a:r>
            <a:r>
              <a:rPr lang="en-US" sz="4400" dirty="0"/>
              <a:t>So Far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2560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8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downto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1775" y="685800"/>
            <a:ext cx="32464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B is will store the A data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in its correct position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(distribution) based 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629" name="TextBox 28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stCxn id="25629" idx="0"/>
          </p:cNvCxnSpPr>
          <p:nvPr/>
        </p:nvCxnSpPr>
        <p:spPr>
          <a:xfrm flipV="1">
            <a:off x="7327900" y="4343400"/>
            <a:ext cx="650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678" name="TextBox 29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678" idx="0"/>
          </p:cNvCxnSpPr>
          <p:nvPr/>
        </p:nvCxnSpPr>
        <p:spPr>
          <a:xfrm flipV="1">
            <a:off x="7327900" y="4343400"/>
            <a:ext cx="647700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703" name="TextBox 1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3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727" name="TextBox 30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9727" idx="0"/>
          </p:cNvCxnSpPr>
          <p:nvPr/>
        </p:nvCxnSpPr>
        <p:spPr>
          <a:xfrm flipV="1">
            <a:off x="7327900" y="4343400"/>
            <a:ext cx="130175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776" name="TextBox 31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>
            <a:stCxn id="31776" idx="0"/>
          </p:cNvCxnSpPr>
          <p:nvPr/>
        </p:nvCxnSpPr>
        <p:spPr>
          <a:xfrm flipH="1" flipV="1">
            <a:off x="6126163" y="4343400"/>
            <a:ext cx="1201737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ttp://cnx.org/content/m29530/latest/Picture%20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26754"/>
            <a:ext cx="3651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Merge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/>
              <a:t>Divide-and-conquer:</a:t>
            </a:r>
          </a:p>
          <a:p>
            <a:pPr lvl="2" eaLnBrk="1" hangingPunct="1"/>
            <a:r>
              <a:rPr lang="en-US" sz="2400" dirty="0" smtClean="0"/>
              <a:t>Split array in half</a:t>
            </a:r>
          </a:p>
          <a:p>
            <a:pPr lvl="2" eaLnBrk="1" hangingPunct="1"/>
            <a:r>
              <a:rPr lang="en-US" sz="2400" dirty="0" smtClean="0"/>
              <a:t>Recursively sort subarrays</a:t>
            </a:r>
          </a:p>
          <a:p>
            <a:pPr lvl="2" eaLnBrk="1" hangingPunct="1"/>
            <a:r>
              <a:rPr lang="en-US" sz="2400" dirty="0" smtClean="0"/>
              <a:t>Linear-time merge step</a:t>
            </a:r>
          </a:p>
          <a:p>
            <a:pPr lvl="2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O(n </a:t>
            </a:r>
            <a:r>
              <a:rPr lang="en-US" sz="2400" dirty="0" err="1" smtClean="0">
                <a:solidFill>
                  <a:schemeClr val="accent2"/>
                </a:solidFill>
              </a:rPr>
              <a:t>lg</a:t>
            </a:r>
            <a:r>
              <a:rPr lang="en-US" sz="2400" dirty="0" smtClean="0">
                <a:solidFill>
                  <a:schemeClr val="accent2"/>
                </a:solidFill>
              </a:rPr>
              <a:t> n) worst case</a:t>
            </a:r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Doesn’t sort in place</a:t>
            </a:r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801" name="TextBox 34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4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3825" name="TextBox 32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825" idx="0"/>
          </p:cNvCxnSpPr>
          <p:nvPr/>
        </p:nvCxnSpPr>
        <p:spPr>
          <a:xfrm flipV="1">
            <a:off x="7327900" y="4343400"/>
            <a:ext cx="7508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709738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B vs C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0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8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2479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22479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3784600"/>
            <a:ext cx="73802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In the end, each element </a:t>
            </a:r>
            <a:r>
              <a:rPr lang="en-US" sz="3208">
                <a:solidFill>
                  <a:srgbClr val="008986"/>
                </a:solidFill>
                <a:latin typeface="Times New Roman"/>
              </a:rPr>
              <a:t>i 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occupies the 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300" y="4267200"/>
            <a:ext cx="32639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B[C[i-1]+1 </a:t>
            </a:r>
            <a:r>
              <a:rPr lang="en-US" sz="3208">
                <a:solidFill>
                  <a:srgbClr val="008986"/>
                </a:solidFill>
                <a:latin typeface="Times New Roman"/>
                <a:cs typeface="Times New Roman"/>
              </a:rPr>
              <a:t>… C[i]]</a:t>
            </a:r>
            <a:endParaRPr lang="en-US" sz="3208">
              <a:solidFill>
                <a:srgbClr val="008986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218122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Analysis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9400" y="1257300"/>
            <a:ext cx="876300" cy="37449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11413">
              <a:lnSpc>
                <a:spcPts val="73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</a:p>
          <a:p>
            <a:pPr indent="11413">
              <a:lnSpc>
                <a:spcPts val="73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600" y="4229100"/>
            <a:ext cx="143986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309372">
              <a:lnSpc>
                <a:spcPts val="78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 + k)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0" y="1422400"/>
            <a:ext cx="232251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	do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C[i] ← 0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n 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0" y="2743200"/>
            <a:ext cx="4387850" cy="14239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187">
              <a:lnSpc>
                <a:spcPts val="38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C[A[ j]] + 1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i ← 2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</a:p>
          <a:p>
            <a:pPr indent="457187">
              <a:lnSpc>
                <a:spcPts val="38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000" y="3695700"/>
            <a:ext cx="3989388" cy="1389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244">
              <a:lnSpc>
                <a:spcPts val="37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C[i] + C[i-1]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n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</a:p>
          <a:p>
            <a:pPr indent="457244">
              <a:lnSpc>
                <a:spcPts val="37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200" y="4686300"/>
            <a:ext cx="3927475" cy="1270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A[ j] </a:t>
            </a:r>
            <a:b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	C[A[ j]] ← C[A[ j]] - 1 </a:t>
            </a:r>
          </a:p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endParaRPr lang="en-US" sz="2812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Total time: </a:t>
            </a:r>
            <a:r>
              <a:rPr lang="en-US" sz="3200" b="1" dirty="0" smtClean="0">
                <a:solidFill>
                  <a:srgbClr val="0070C0"/>
                </a:solidFill>
              </a:rPr>
              <a:t>O(</a:t>
            </a:r>
            <a:r>
              <a:rPr lang="en-US" sz="3200" b="1" i="1" dirty="0" smtClean="0">
                <a:solidFill>
                  <a:srgbClr val="0070C0"/>
                </a:solidFill>
              </a:rPr>
              <a:t>n</a:t>
            </a:r>
            <a:r>
              <a:rPr lang="en-US" sz="3200" b="1" dirty="0" smtClean="0">
                <a:solidFill>
                  <a:srgbClr val="0070C0"/>
                </a:solidFill>
              </a:rPr>
              <a:t> + </a:t>
            </a:r>
            <a:r>
              <a:rPr lang="en-US" sz="3200" b="1" i="1" dirty="0" smtClean="0">
                <a:solidFill>
                  <a:srgbClr val="0070C0"/>
                </a:solidFill>
              </a:rPr>
              <a:t>k</a:t>
            </a:r>
            <a:r>
              <a:rPr lang="en-US" sz="3200" b="1" dirty="0" smtClean="0">
                <a:solidFill>
                  <a:srgbClr val="0070C0"/>
                </a:solidFill>
              </a:rPr>
              <a:t>)</a:t>
            </a:r>
          </a:p>
          <a:p>
            <a:pPr lvl="1" eaLnBrk="1" hangingPunct="1"/>
            <a:r>
              <a:rPr lang="en-US" sz="2800" dirty="0" smtClean="0"/>
              <a:t>Usually, </a:t>
            </a:r>
            <a:r>
              <a:rPr lang="en-US" sz="2800" i="1" dirty="0" smtClean="0"/>
              <a:t>k = </a:t>
            </a:r>
            <a:r>
              <a:rPr lang="en-US" sz="2800" dirty="0" smtClean="0"/>
              <a:t>O(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800" dirty="0" smtClean="0"/>
              <a:t>Thus counting sort runs in </a:t>
            </a:r>
            <a:r>
              <a:rPr lang="en-US" sz="2800" b="1" dirty="0" smtClean="0">
                <a:solidFill>
                  <a:srgbClr val="0070C0"/>
                </a:solidFill>
              </a:rPr>
              <a:t>O(n)</a:t>
            </a:r>
            <a:r>
              <a:rPr lang="en-US" sz="2800" dirty="0" smtClean="0"/>
              <a:t> time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>
                <a:sym typeface="Symbol" pitchFamily="18" charset="2"/>
              </a:rPr>
              <a:t>Notice </a:t>
            </a:r>
            <a:r>
              <a:rPr lang="en-US" sz="2800" dirty="0" smtClean="0">
                <a:sym typeface="Symbol" pitchFamily="18" charset="2"/>
              </a:rPr>
              <a:t>that this algorithm is </a:t>
            </a:r>
            <a:r>
              <a:rPr lang="en-US" sz="2800" i="1" dirty="0" smtClean="0">
                <a:solidFill>
                  <a:schemeClr val="tx2"/>
                </a:solidFill>
                <a:sym typeface="Symbol" pitchFamily="18" charset="2"/>
              </a:rPr>
              <a:t>stable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lvl="2"/>
            <a:r>
              <a:rPr lang="en-US" sz="2400" dirty="0">
                <a:sym typeface="Symbol" pitchFamily="18" charset="2"/>
              </a:rPr>
              <a:t>A sorting algorithm is said to be stable if two objects with equal keys appear in the same order in sorted output as they appear in the input array to be </a:t>
            </a:r>
            <a:r>
              <a:rPr lang="en-US" sz="2400" dirty="0" smtClean="0">
                <a:sym typeface="Symbol" pitchFamily="18" charset="2"/>
              </a:rPr>
              <a:t>sorted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Running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3452813" cy="1282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 dirty="0">
                <a:solidFill>
                  <a:srgbClr val="000000"/>
                </a:solidFill>
                <a:latin typeface="Times New Roman"/>
              </a:rPr>
              <a:t>Stable Sorting </a:t>
            </a:r>
          </a:p>
          <a:p>
            <a:pPr>
              <a:lnSpc>
                <a:spcPts val="5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100" y="1638300"/>
            <a:ext cx="6910388" cy="1346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Counting sort is a </a:t>
            </a:r>
            <a:r>
              <a:rPr lang="en-US" sz="3208" b="1">
                <a:solidFill>
                  <a:srgbClr val="CC0000"/>
                </a:solidFill>
                <a:latin typeface="Times New Roman"/>
              </a:rPr>
              <a:t>stable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 sort: it preserves </a:t>
            </a:r>
            <a:br>
              <a:rPr lang="en-US" sz="3208">
                <a:solidFill>
                  <a:srgbClr val="000000"/>
                </a:solidFill>
                <a:latin typeface="Times New Roman"/>
              </a:rPr>
            </a:br>
            <a:r>
              <a:rPr lang="en-US" sz="3208">
                <a:solidFill>
                  <a:srgbClr val="000000"/>
                </a:solidFill>
                <a:latin typeface="Times New Roman"/>
              </a:rPr>
              <a:t>the input order among equal elements. </a:t>
            </a:r>
          </a:p>
          <a:p>
            <a:pPr>
              <a:lnSpc>
                <a:spcPts val="3500"/>
              </a:lnSpc>
              <a:defRPr/>
            </a:pPr>
            <a:endParaRPr lang="en-US" sz="320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2933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34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92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8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66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8700" y="4330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4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92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50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8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66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Why don’t we always use counting sort?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Because it depends on the range </a:t>
            </a:r>
            <a:r>
              <a:rPr lang="en-US" sz="2800" i="1" dirty="0" smtClean="0"/>
              <a:t>k </a:t>
            </a:r>
            <a:r>
              <a:rPr lang="en-US" sz="2800" dirty="0" smtClean="0"/>
              <a:t>of the elements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Could we use counting sort to sort 32 bit integers?  </a:t>
            </a:r>
          </a:p>
          <a:p>
            <a:pPr eaLnBrk="1" hangingPunct="1"/>
            <a:r>
              <a:rPr lang="en-US" sz="2800" dirty="0" smtClean="0"/>
              <a:t>Yes, on x64 and enough ram memory having computers</a:t>
            </a:r>
            <a:br>
              <a:rPr lang="en-US" sz="2800" dirty="0" smtClean="0"/>
            </a:br>
            <a:r>
              <a:rPr lang="en-US" sz="2800" dirty="0" smtClean="0"/>
              <a:t>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= 4,294,967,296)</a:t>
            </a:r>
          </a:p>
          <a:p>
            <a:pPr lvl="1" eaLnBrk="1" hangingPunct="1"/>
            <a:r>
              <a:rPr lang="en-US" sz="2800" dirty="0" smtClean="0"/>
              <a:t>k is used for the size of the C array = 4 GB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Drawbacks of Counting </a:t>
            </a:r>
            <a:r>
              <a:rPr lang="en-US" sz="4400" dirty="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70C0"/>
                </a:solidFill>
              </a:rPr>
              <a:t>Origin</a:t>
            </a:r>
            <a:r>
              <a:rPr lang="en-US" sz="2800" dirty="0" smtClean="0"/>
              <a:t>: Herman Hollerith’s card-sorting </a:t>
            </a:r>
            <a:br>
              <a:rPr lang="en-US" sz="2800" dirty="0" smtClean="0"/>
            </a:br>
            <a:r>
              <a:rPr lang="en-US" sz="2800" dirty="0" smtClean="0"/>
              <a:t>machine for the 1890 U.S. census</a:t>
            </a:r>
          </a:p>
          <a:p>
            <a:pPr lvl="1" eaLnBrk="1" hangingPunct="1"/>
            <a:r>
              <a:rPr lang="en-US" sz="2400" dirty="0" smtClean="0"/>
              <a:t>probably the oldest implemented sorted algorithm</a:t>
            </a:r>
          </a:p>
          <a:p>
            <a:pPr lvl="1" eaLnBrk="1" hangingPunct="1"/>
            <a:r>
              <a:rPr lang="en-US" sz="2400" dirty="0" smtClean="0"/>
              <a:t>uses punch cards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 digit-by-digit sort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Hollerith’s original (</a:t>
            </a:r>
            <a:r>
              <a:rPr lang="en-US" sz="2800" b="1" dirty="0" smtClean="0"/>
              <a:t>bad</a:t>
            </a:r>
            <a:r>
              <a:rPr lang="en-US" sz="2800" dirty="0" smtClean="0"/>
              <a:t>) idea: sort on the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70C0"/>
                </a:solidFill>
              </a:rPr>
              <a:t>most-significant digit</a:t>
            </a:r>
            <a:r>
              <a:rPr lang="en-US" sz="2800" dirty="0" smtClean="0"/>
              <a:t> first</a:t>
            </a:r>
          </a:p>
          <a:p>
            <a:pPr lvl="1" eaLnBrk="1" hangingPunct="1"/>
            <a:r>
              <a:rPr lang="en-US" sz="2400" dirty="0" smtClean="0"/>
              <a:t>Problem: lots of intermediate piles of cards (i.e. extra temporary arrays) to keep track of the calculations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Radix Sort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thw.org/w/images/9/99/Punchcard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9"/>
            <a:ext cx="7315200" cy="68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609600"/>
            <a:ext cx="8229600" cy="3692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Good</a:t>
            </a:r>
            <a:r>
              <a:rPr lang="en-US" sz="2800" dirty="0" smtClean="0"/>
              <a:t> idea: sort on the </a:t>
            </a:r>
            <a:r>
              <a:rPr lang="en-US" sz="2800" b="1" dirty="0" smtClean="0">
                <a:solidFill>
                  <a:srgbClr val="0070C0"/>
                </a:solidFill>
              </a:rPr>
              <a:t>least-significant digit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first with a </a:t>
            </a:r>
            <a:r>
              <a:rPr lang="en-US" sz="2800" i="1" dirty="0" smtClean="0">
                <a:solidFill>
                  <a:srgbClr val="0070C0"/>
                </a:solidFill>
              </a:rPr>
              <a:t>stable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sort</a:t>
            </a:r>
          </a:p>
          <a:p>
            <a:pPr lvl="1" eaLnBrk="1" hangingPunct="1"/>
            <a:r>
              <a:rPr lang="en-US" sz="2400" dirty="0" smtClean="0"/>
              <a:t>preserves the relative order of equal elements</a:t>
            </a:r>
          </a:p>
          <a:p>
            <a:pPr lvl="1" eaLnBrk="1" hangingPunct="1"/>
            <a:r>
              <a:rPr lang="en-US" sz="2400" dirty="0" smtClean="0"/>
              <a:t>this is a property of counting sorts, as seen earlier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Code: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RadixSort</a:t>
            </a:r>
            <a:r>
              <a:rPr lang="en-US" sz="2400" b="1" dirty="0" smtClean="0">
                <a:latin typeface="Courier New" pitchFamily="49" charset="0"/>
              </a:rPr>
              <a:t>(A, d){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for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1 to d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latin typeface="Courier New" pitchFamily="49" charset="0"/>
              </a:rPr>
              <a:t>StableSort</a:t>
            </a:r>
            <a:r>
              <a:rPr lang="en-US" sz="2400" b="1" dirty="0" smtClean="0">
                <a:latin typeface="Courier New" pitchFamily="49" charset="0"/>
              </a:rPr>
              <a:t>(A) on digit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791200"/>
            <a:ext cx="37338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this can be any sorting</a:t>
            </a:r>
          </a:p>
          <a:p>
            <a:pPr>
              <a:defRPr/>
            </a:pPr>
            <a:r>
              <a:rPr lang="en-US"/>
              <a:t>algorithm, but must be stable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4953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http://www.mycstutorials.com/articles/image?id=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981200"/>
            <a:ext cx="33337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229600" cy="4713288"/>
          </a:xfrm>
        </p:spPr>
        <p:txBody>
          <a:bodyPr>
            <a:noAutofit/>
          </a:bodyPr>
          <a:lstStyle/>
          <a:p>
            <a:pPr eaLnBrk="1" hangingPunct="1"/>
            <a:r>
              <a:rPr lang="en-US" b="1" smtClean="0">
                <a:solidFill>
                  <a:srgbClr val="0070C0"/>
                </a:solidFill>
              </a:rPr>
              <a:t>Quicksort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dirty="0" smtClean="0"/>
              <a:t>Divide-and-conquer:</a:t>
            </a:r>
          </a:p>
          <a:p>
            <a:pPr lvl="2" eaLnBrk="1" hangingPunct="1"/>
            <a:r>
              <a:rPr lang="en-US" dirty="0" smtClean="0"/>
              <a:t>Partition array into two subarrays, </a:t>
            </a:r>
            <a:br>
              <a:rPr lang="en-US" dirty="0" smtClean="0"/>
            </a:br>
            <a:r>
              <a:rPr lang="en-US" dirty="0" smtClean="0"/>
              <a:t>recursively sort</a:t>
            </a:r>
          </a:p>
          <a:p>
            <a:pPr lvl="2" eaLnBrk="1" hangingPunct="1"/>
            <a:r>
              <a:rPr lang="en-US" dirty="0" smtClean="0"/>
              <a:t>All of 1st subarray &lt; all of 2nd subarray</a:t>
            </a:r>
          </a:p>
          <a:p>
            <a:pPr lvl="2" eaLnBrk="1" hangingPunct="1"/>
            <a:r>
              <a:rPr lang="en-US" dirty="0" smtClean="0"/>
              <a:t>No merge step needed!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O(n </a:t>
            </a:r>
            <a:r>
              <a:rPr lang="en-US" dirty="0" err="1" smtClean="0">
                <a:solidFill>
                  <a:schemeClr val="accent2"/>
                </a:solidFill>
              </a:rPr>
              <a:t>lg</a:t>
            </a:r>
            <a:r>
              <a:rPr lang="en-US" dirty="0" smtClean="0">
                <a:solidFill>
                  <a:schemeClr val="accent2"/>
                </a:solidFill>
              </a:rPr>
              <a:t> n) average case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Fast in practice</a:t>
            </a:r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O(n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 worst case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for sorted input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this is avoided by using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randomized pivot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536700" y="520700"/>
            <a:ext cx="4172617" cy="64120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Operation of Radix Sort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21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19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21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20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9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21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9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21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19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21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20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19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21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621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19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6073775"/>
            <a:ext cx="2209800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/>
              <a:t>notice stability</a:t>
            </a:r>
          </a:p>
          <a:p>
            <a:pPr>
              <a:defRPr/>
            </a:pPr>
            <a:r>
              <a:rPr lang="en-US"/>
              <a:t>of 7's and 9's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5354" y="179655"/>
            <a:ext cx="2382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= size of array = 7</a:t>
            </a:r>
          </a:p>
          <a:p>
            <a:r>
              <a:rPr lang="en-US" i="0" smtClean="0">
                <a:latin typeface="+mn-lt"/>
              </a:rPr>
              <a:t>k = range = 0..9 = 10</a:t>
            </a:r>
          </a:p>
          <a:p>
            <a:r>
              <a:rPr lang="en-US" i="0" smtClean="0">
                <a:latin typeface="+mn-lt"/>
              </a:rPr>
              <a:t>d = no. digits = 3</a:t>
            </a:r>
            <a:endParaRPr lang="en-US" i="0">
              <a:latin typeface="+mn-lt"/>
            </a:endParaRPr>
          </a:p>
        </p:txBody>
      </p:sp>
      <p:sp>
        <p:nvSpPr>
          <p:cNvPr id="43008" name="Right Brace 43007"/>
          <p:cNvSpPr/>
          <p:nvPr/>
        </p:nvSpPr>
        <p:spPr>
          <a:xfrm rot="16200000">
            <a:off x="1869891" y="1160522"/>
            <a:ext cx="228601" cy="797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extBox 43008"/>
          <p:cNvSpPr txBox="1"/>
          <p:nvPr/>
        </p:nvSpPr>
        <p:spPr>
          <a:xfrm>
            <a:off x="1801589" y="108969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d</a:t>
            </a:r>
            <a:endParaRPr lang="en-US" i="0">
              <a:latin typeface="+mn-lt"/>
            </a:endParaRPr>
          </a:p>
        </p:txBody>
      </p:sp>
      <p:sp>
        <p:nvSpPr>
          <p:cNvPr id="43011" name="Right Brace 43010"/>
          <p:cNvSpPr/>
          <p:nvPr/>
        </p:nvSpPr>
        <p:spPr>
          <a:xfrm flipH="1">
            <a:off x="1028700" y="1828800"/>
            <a:ext cx="495300" cy="3668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5800" y="3429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</a:t>
            </a:r>
            <a:endParaRPr lang="en-US" i="0">
              <a:latin typeface="+mn-lt"/>
            </a:endParaRPr>
          </a:p>
        </p:txBody>
      </p:sp>
      <p:sp>
        <p:nvSpPr>
          <p:cNvPr id="43012" name="Freeform 43011"/>
          <p:cNvSpPr/>
          <p:nvPr/>
        </p:nvSpPr>
        <p:spPr>
          <a:xfrm>
            <a:off x="597877" y="5474677"/>
            <a:ext cx="1359877" cy="404963"/>
          </a:xfrm>
          <a:custGeom>
            <a:avLst/>
            <a:gdLst>
              <a:gd name="connsiteX0" fmla="*/ 0 w 1359877"/>
              <a:gd name="connsiteY0" fmla="*/ 46892 h 404963"/>
              <a:gd name="connsiteX1" fmla="*/ 351692 w 1359877"/>
              <a:gd name="connsiteY1" fmla="*/ 375138 h 404963"/>
              <a:gd name="connsiteX2" fmla="*/ 890954 w 1359877"/>
              <a:gd name="connsiteY2" fmla="*/ 375138 h 404963"/>
              <a:gd name="connsiteX3" fmla="*/ 1254369 w 1359877"/>
              <a:gd name="connsiteY3" fmla="*/ 246185 h 404963"/>
              <a:gd name="connsiteX4" fmla="*/ 1359877 w 1359877"/>
              <a:gd name="connsiteY4" fmla="*/ 0 h 4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877" h="404963">
                <a:moveTo>
                  <a:pt x="0" y="46892"/>
                </a:moveTo>
                <a:cubicBezTo>
                  <a:pt x="101600" y="183661"/>
                  <a:pt x="203200" y="320430"/>
                  <a:pt x="351692" y="375138"/>
                </a:cubicBezTo>
                <a:cubicBezTo>
                  <a:pt x="500184" y="429846"/>
                  <a:pt x="740508" y="396630"/>
                  <a:pt x="890954" y="375138"/>
                </a:cubicBezTo>
                <a:cubicBezTo>
                  <a:pt x="1041400" y="353646"/>
                  <a:pt x="1176215" y="308708"/>
                  <a:pt x="1254369" y="246185"/>
                </a:cubicBezTo>
                <a:cubicBezTo>
                  <a:pt x="1332523" y="183662"/>
                  <a:pt x="1346200" y="91831"/>
                  <a:pt x="13598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0443" y="5097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416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What </a:t>
            </a:r>
            <a:r>
              <a:rPr lang="en-US" sz="2800" i="1" dirty="0" err="1" smtClean="0">
                <a:solidFill>
                  <a:schemeClr val="accent1"/>
                </a:solidFill>
              </a:rPr>
              <a:t>StableSort</a:t>
            </a:r>
            <a:r>
              <a:rPr lang="en-US" sz="2800" i="1" dirty="0" smtClean="0">
                <a:solidFill>
                  <a:schemeClr val="accent1"/>
                </a:solidFill>
              </a:rPr>
              <a:t>() will we use to sort on digits?</a:t>
            </a:r>
          </a:p>
          <a:p>
            <a:pPr eaLnBrk="1" hangingPunct="1"/>
            <a:r>
              <a:rPr lang="en-US" sz="2800" dirty="0" smtClean="0"/>
              <a:t>Counting sort is a good choice: </a:t>
            </a:r>
          </a:p>
          <a:p>
            <a:pPr lvl="1" eaLnBrk="1" hangingPunct="1"/>
            <a:r>
              <a:rPr lang="en-US" sz="2400" dirty="0" smtClean="0"/>
              <a:t>Sort </a:t>
            </a:r>
            <a:r>
              <a:rPr lang="en-US" sz="2400" i="1" dirty="0" smtClean="0"/>
              <a:t>n </a:t>
            </a:r>
            <a:r>
              <a:rPr lang="en-US" sz="2400" dirty="0" smtClean="0"/>
              <a:t>numbers on digits that range from 0.. </a:t>
            </a:r>
            <a:r>
              <a:rPr lang="en-US" sz="2400" i="1" dirty="0" smtClean="0"/>
              <a:t>k</a:t>
            </a:r>
          </a:p>
          <a:p>
            <a:pPr lvl="1" eaLnBrk="1" hangingPunct="1"/>
            <a:r>
              <a:rPr lang="en-US" sz="2400" dirty="0" smtClean="0"/>
              <a:t>Time: O(</a:t>
            </a:r>
            <a:r>
              <a:rPr lang="en-US" sz="2400" i="1" dirty="0" smtClean="0"/>
              <a:t>n</a:t>
            </a:r>
            <a:r>
              <a:rPr lang="en-US" sz="2400" dirty="0" smtClean="0"/>
              <a:t> + 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Each pass over </a:t>
            </a:r>
            <a:r>
              <a:rPr lang="en-US" sz="2800" b="1" i="1" dirty="0" smtClean="0">
                <a:solidFill>
                  <a:srgbClr val="0070C0"/>
                </a:solidFill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</a:rPr>
              <a:t> numbers</a:t>
            </a:r>
            <a:r>
              <a:rPr lang="en-US" sz="2800" dirty="0" smtClean="0"/>
              <a:t> with </a:t>
            </a:r>
            <a:r>
              <a:rPr lang="en-US" sz="2800" b="1" i="1" dirty="0" smtClean="0">
                <a:solidFill>
                  <a:srgbClr val="0070C0"/>
                </a:solidFill>
              </a:rPr>
              <a:t>d </a:t>
            </a:r>
            <a:r>
              <a:rPr lang="en-US" sz="2800" b="1" dirty="0" smtClean="0">
                <a:solidFill>
                  <a:srgbClr val="0070C0"/>
                </a:solidFill>
              </a:rPr>
              <a:t>digits</a:t>
            </a:r>
            <a:r>
              <a:rPr lang="en-US" sz="2800" dirty="0" smtClean="0"/>
              <a:t> takes time O(</a:t>
            </a:r>
            <a:r>
              <a:rPr lang="en-US" sz="2800" i="1" dirty="0" err="1" smtClean="0"/>
              <a:t>n+k</a:t>
            </a:r>
            <a:r>
              <a:rPr lang="en-US" sz="2800" dirty="0" smtClean="0"/>
              <a:t>), so total time O(</a:t>
            </a:r>
            <a:r>
              <a:rPr lang="en-US" sz="2800" i="1" dirty="0" err="1" smtClean="0"/>
              <a:t>dn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dk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When </a:t>
            </a:r>
            <a:r>
              <a:rPr lang="en-US" sz="2400" i="1" dirty="0" smtClean="0"/>
              <a:t>d </a:t>
            </a:r>
            <a:r>
              <a:rPr lang="en-US" sz="2400" dirty="0" smtClean="0"/>
              <a:t>is constant and </a:t>
            </a:r>
            <a:r>
              <a:rPr lang="en-US" sz="2400" i="1" dirty="0" smtClean="0"/>
              <a:t>k = </a:t>
            </a:r>
            <a:r>
              <a:rPr lang="en-US" sz="2400" dirty="0" smtClean="0"/>
              <a:t>O(</a:t>
            </a:r>
            <a:r>
              <a:rPr lang="en-US" sz="2400" i="1" dirty="0" smtClean="0"/>
              <a:t>n</a:t>
            </a:r>
            <a:r>
              <a:rPr lang="en-US" sz="2400" dirty="0" smtClean="0"/>
              <a:t>), takes </a:t>
            </a:r>
            <a:r>
              <a:rPr lang="en-US" sz="2400" b="1" dirty="0" smtClean="0">
                <a:solidFill>
                  <a:srgbClr val="0070C0"/>
                </a:solidFill>
              </a:rPr>
              <a:t>O(</a:t>
            </a:r>
            <a:r>
              <a:rPr lang="en-US" sz="2400" b="1" i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time</a:t>
            </a: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Running Time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229600" cy="478596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How do we sort 1 million 64-bit numbers?</a:t>
            </a:r>
          </a:p>
          <a:p>
            <a:pPr lvl="1" eaLnBrk="1" hangingPunct="1"/>
            <a:r>
              <a:rPr lang="en-US" sz="2400" dirty="0" smtClean="0"/>
              <a:t>Yes just </a:t>
            </a:r>
            <a:r>
              <a:rPr lang="en-US" sz="2400" b="1" i="1" dirty="0" smtClean="0"/>
              <a:t>d</a:t>
            </a:r>
            <a:r>
              <a:rPr lang="en-US" sz="2400" dirty="0" smtClean="0"/>
              <a:t> the number of digits thus the iteration count changes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Compares well with typical O(</a:t>
            </a:r>
            <a:r>
              <a:rPr lang="en-US" sz="2800" i="1" dirty="0" smtClean="0"/>
              <a:t>n </a:t>
            </a:r>
            <a:r>
              <a:rPr lang="en-US" sz="2800" dirty="0" smtClean="0"/>
              <a:t>log</a:t>
            </a:r>
            <a:r>
              <a:rPr lang="en-US" sz="2800" i="1" dirty="0" smtClean="0"/>
              <a:t> n</a:t>
            </a:r>
            <a:r>
              <a:rPr lang="en-US" sz="2800" dirty="0" smtClean="0"/>
              <a:t>) comparison sort </a:t>
            </a:r>
          </a:p>
          <a:p>
            <a:pPr lvl="1" eaLnBrk="1" hangingPunct="1"/>
            <a:r>
              <a:rPr lang="en-US" sz="2400" dirty="0" smtClean="0"/>
              <a:t>Requires approximately log </a:t>
            </a:r>
            <a:r>
              <a:rPr lang="en-US" sz="2400" i="1" dirty="0" smtClean="0"/>
              <a:t>n </a:t>
            </a:r>
            <a:r>
              <a:rPr lang="en-US" sz="2400" dirty="0" smtClean="0"/>
              <a:t>= 20 operations per number being </a:t>
            </a:r>
            <a:r>
              <a:rPr lang="en-US" sz="2400" dirty="0" smtClean="0"/>
              <a:t>sorted</a:t>
            </a:r>
            <a:endParaRPr lang="en-US" sz="2400" dirty="0" smtClean="0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Radix </a:t>
            </a:r>
            <a:r>
              <a:rPr lang="en-US" sz="4400" dirty="0" smtClean="0"/>
              <a:t>Sort Speed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 general, radix sort based on counting sort is</a:t>
            </a:r>
          </a:p>
          <a:p>
            <a:pPr lvl="1" eaLnBrk="1" hangingPunct="1"/>
            <a:r>
              <a:rPr lang="en-US" sz="2400" dirty="0" smtClean="0"/>
              <a:t>asymptotically fast (i.e., O(</a:t>
            </a:r>
            <a:r>
              <a:rPr lang="en-US" sz="2400" i="1" dirty="0" smtClean="0"/>
              <a:t>n</a:t>
            </a:r>
            <a:r>
              <a:rPr lang="en-US" sz="2400" dirty="0" smtClean="0"/>
              <a:t>))</a:t>
            </a:r>
          </a:p>
          <a:p>
            <a:pPr lvl="1" eaLnBrk="1" hangingPunct="1"/>
            <a:r>
              <a:rPr lang="en-US" sz="2400" dirty="0" smtClean="0"/>
              <a:t>simple to code</a:t>
            </a:r>
          </a:p>
          <a:p>
            <a:pPr lvl="1" eaLnBrk="1" hangingPunct="1"/>
            <a:r>
              <a:rPr lang="en-US" sz="2400" dirty="0" smtClean="0"/>
              <a:t>a good choice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To think about: </a:t>
            </a:r>
            <a:r>
              <a:rPr lang="en-US" sz="2800" i="1" dirty="0" smtClean="0">
                <a:solidFill>
                  <a:schemeClr val="accent1"/>
                </a:solidFill>
              </a:rPr>
              <a:t>can </a:t>
            </a:r>
            <a:r>
              <a:rPr lang="en-US" sz="2800" i="1" dirty="0" smtClean="0">
                <a:solidFill>
                  <a:schemeClr val="accent1"/>
                </a:solidFill>
              </a:rPr>
              <a:t>radix </a:t>
            </a:r>
            <a:r>
              <a:rPr lang="en-US" sz="2800" i="1" dirty="0" smtClean="0">
                <a:solidFill>
                  <a:schemeClr val="accent1"/>
                </a:solidFill>
              </a:rPr>
              <a:t>sort be used on floating-point numbers</a:t>
            </a:r>
            <a:r>
              <a:rPr lang="en-US" sz="2800" i="1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2400" i="1" dirty="0" smtClean="0">
                <a:solidFill>
                  <a:schemeClr val="accent1"/>
                </a:solidFill>
              </a:rPr>
              <a:t>Yes it can be</a:t>
            </a:r>
            <a:endParaRPr lang="en-US" sz="2400" i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Radix </a:t>
            </a:r>
            <a:r>
              <a:rPr lang="en-US" sz="4400" dirty="0" smtClean="0"/>
              <a:t>Sort Speed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47700" y="5194471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1" i="0" dirty="0">
                <a:latin typeface="Century Gothic" pitchFamily="34" charset="0"/>
              </a:rPr>
              <a:t>Assumption</a:t>
            </a:r>
            <a:r>
              <a:rPr lang="en-US" i="0" dirty="0">
                <a:latin typeface="Century Gothic" pitchFamily="34" charset="0"/>
              </a:rPr>
              <a:t>:  input elements are distributed uniformly over some known range, e.g., [0,1), so all the elements in A are greater than or equal to 0 but less than 1 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0895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en-US" sz="180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928688"/>
            <a:ext cx="7924800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576263" indent="-45720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i="0" dirty="0" smtClean="0">
                <a:latin typeface="Century Gothic" pitchFamily="34" charset="0"/>
              </a:rPr>
              <a:t>Bucket-Sort(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[] A,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x,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y)</a:t>
            </a:r>
          </a:p>
          <a:p>
            <a:pPr marL="119063" lvl="1" inden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i="0" dirty="0" smtClean="0">
                <a:latin typeface="Century Gothic" pitchFamily="34" charset="0"/>
              </a:rPr>
              <a:t>1. divide interval [x, y) into n equal-sized subintervals (buckets)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2. distribute the n input keys into the buckets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3. sort the numbers in each bucket (e.g., with insertion sort)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4. scan the (sorted) buckets in order and produce the output array (usually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3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7969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Sort A[] into the ten 'buckets' in B[], assuming the data in A is in [0..1)</a:t>
            </a:r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Example</a:t>
            </a:r>
            <a:endParaRPr lang="en-US" sz="4400" dirty="0"/>
          </a:p>
        </p:txBody>
      </p:sp>
      <p:pic>
        <p:nvPicPr>
          <p:cNvPr id="50180" name="Picture 5" descr="http://www.personal.kent.edu/~rmuhamma/Algorithms/MyAlgorithms/Sorting/Gifs/bucketS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7600"/>
            <a:ext cx="5470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2057400"/>
            <a:ext cx="17986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Century Gothic" pitchFamily="34" charset="0"/>
              </a:rPr>
              <a:t>each bucket</a:t>
            </a:r>
          </a:p>
          <a:p>
            <a:pPr>
              <a:defRPr/>
            </a:pPr>
            <a:r>
              <a:rPr lang="en-US" i="0" dirty="0">
                <a:latin typeface="Century Gothic" pitchFamily="34" charset="0"/>
              </a:rPr>
              <a:t>(list) must</a:t>
            </a:r>
          </a:p>
          <a:p>
            <a:pPr>
              <a:defRPr/>
            </a:pPr>
            <a:r>
              <a:rPr lang="en-US" i="0" dirty="0">
                <a:latin typeface="Century Gothic" pitchFamily="34" charset="0"/>
              </a:rPr>
              <a:t>be sorted</a:t>
            </a:r>
            <a:endParaRPr lang="en-GB" i="0" dirty="0">
              <a:latin typeface="Century Gothic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29400" y="2819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0838" y="5689600"/>
            <a:ext cx="2290762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Century Gothic" pitchFamily="34" charset="0"/>
              </a:rPr>
              <a:t>at the end, copy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the buckets (lists)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back into A[]</a:t>
            </a:r>
            <a:endParaRPr lang="en-GB" i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5" y="804496"/>
            <a:ext cx="916432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ene0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9" y="786966"/>
            <a:ext cx="9164779" cy="52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66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ene01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ene01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How Fast Can We Sort?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Selection Sort, Bubble Sort, Insertion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Heap Sort, Merge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Quicksort: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What is common to all these algorithms?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 smtClean="0"/>
              <a:t>Make </a:t>
            </a:r>
            <a:r>
              <a:rPr lang="en-US" sz="2400" b="1" dirty="0" smtClean="0"/>
              <a:t>comparisons</a:t>
            </a:r>
            <a:r>
              <a:rPr lang="en-US" sz="2400" dirty="0" smtClean="0"/>
              <a:t> between input elements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&lt;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2400" dirty="0" smtClean="0">
                <a:sym typeface="Symbol" pitchFamily="18" charset="2"/>
              </a:rPr>
              <a:t>or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&gt;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800" dirty="0" smtClean="0">
              <a:solidFill>
                <a:srgbClr val="DD0111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772400" y="1371600"/>
            <a:ext cx="93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O(n</a:t>
            </a:r>
            <a:r>
              <a:rPr lang="en-US" altLang="en-US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648200" y="2088356"/>
            <a:ext cx="1225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611853" y="2953653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- average</a:t>
            </a:r>
          </a:p>
        </p:txBody>
      </p:sp>
    </p:spTree>
    <p:extLst>
      <p:ext uri="{BB962C8B-B14F-4D97-AF65-F5344CB8AC3E}">
        <p14:creationId xmlns:p14="http://schemas.microsoft.com/office/powerpoint/2010/main" val="24626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ene01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67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ene01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ene0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66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ene02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149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smtClean="0"/>
              <a:t>Pro’s:</a:t>
            </a:r>
          </a:p>
          <a:p>
            <a:pPr lvl="1" eaLnBrk="1" hangingPunct="1"/>
            <a:r>
              <a:rPr lang="en-US" sz="2400" dirty="0" smtClean="0"/>
              <a:t>Fast</a:t>
            </a:r>
          </a:p>
          <a:p>
            <a:pPr lvl="1" eaLnBrk="1" hangingPunct="1"/>
            <a:r>
              <a:rPr lang="en-US" sz="2400" dirty="0" smtClean="0"/>
              <a:t>asymptotically fast (i.e., </a:t>
            </a:r>
            <a:r>
              <a:rPr lang="en-US" sz="2400" b="1" dirty="0" smtClean="0">
                <a:solidFill>
                  <a:schemeClr val="tx2"/>
                </a:solidFill>
              </a:rPr>
              <a:t>O(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 when distribution is uniform)</a:t>
            </a:r>
          </a:p>
          <a:p>
            <a:pPr lvl="1" eaLnBrk="1" hangingPunct="1"/>
            <a:r>
              <a:rPr lang="en-US" sz="2400" dirty="0" smtClean="0"/>
              <a:t>simple to code</a:t>
            </a:r>
          </a:p>
          <a:p>
            <a:pPr lvl="1" eaLnBrk="1" hangingPunct="1"/>
            <a:r>
              <a:rPr lang="en-US" sz="2400" dirty="0" smtClean="0"/>
              <a:t>good for a rough sort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3200" dirty="0" smtClean="0"/>
              <a:t>Con’s:</a:t>
            </a:r>
          </a:p>
          <a:p>
            <a:pPr lvl="1" eaLnBrk="1" hangingPunct="1"/>
            <a:r>
              <a:rPr lang="en-US" sz="2400" dirty="0" smtClean="0"/>
              <a:t>doesn’t sort in place</a:t>
            </a: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Review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713387"/>
          </a:xfrm>
        </p:spPr>
        <p:txBody>
          <a:bodyPr>
            <a:noAutofit/>
          </a:bodyPr>
          <a:lstStyle/>
          <a:p>
            <a:r>
              <a:rPr lang="en-US" sz="2400" dirty="0"/>
              <a:t>If we know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/>
              <a:t> </a:t>
            </a:r>
            <a:r>
              <a:rPr lang="en-US" sz="2400" dirty="0"/>
              <a:t>up front, and it is small (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) then bucket sort can efficiently run faster than Quicksort, since </a:t>
            </a:r>
            <a:r>
              <a:rPr lang="en-US" sz="2400" dirty="0">
                <a:solidFill>
                  <a:srgbClr val="FF0000"/>
                </a:solidFill>
              </a:rPr>
              <a:t>n*log(n)</a:t>
            </a:r>
            <a:r>
              <a:rPr lang="en-US" sz="2400" dirty="0"/>
              <a:t>, the average for Quicksort, will be more than 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), which is the average for bucket sort.</a:t>
            </a:r>
          </a:p>
          <a:p>
            <a:endParaRPr lang="en-US" sz="2400" dirty="0"/>
          </a:p>
          <a:p>
            <a:r>
              <a:rPr lang="en-US" sz="2400" dirty="0"/>
              <a:t>I.e., </a:t>
            </a:r>
            <a:r>
              <a:rPr lang="en-US" sz="2400" b="1" dirty="0" err="1">
                <a:solidFill>
                  <a:srgbClr val="FF0000"/>
                </a:solidFill>
              </a:rPr>
              <a:t>sortedList</a:t>
            </a:r>
            <a:r>
              <a:rPr lang="en-US" sz="2400" b="1" dirty="0">
                <a:solidFill>
                  <a:srgbClr val="FF0000"/>
                </a:solidFill>
              </a:rPr>
              <a:t> = (n*log(n) &gt; n + k) ? </a:t>
            </a:r>
            <a:r>
              <a:rPr lang="en-US" sz="2400" b="1" dirty="0" err="1">
                <a:solidFill>
                  <a:srgbClr val="FF0000"/>
                </a:solidFill>
              </a:rPr>
              <a:t>bucketSort</a:t>
            </a:r>
            <a:r>
              <a:rPr lang="en-US" sz="2400" b="1" dirty="0">
                <a:solidFill>
                  <a:srgbClr val="FF0000"/>
                </a:solidFill>
              </a:rPr>
              <a:t>(list) : quicksort(list);</a:t>
            </a:r>
          </a:p>
          <a:p>
            <a:endParaRPr lang="en-US" sz="2400" dirty="0"/>
          </a:p>
          <a:p>
            <a:r>
              <a:rPr lang="en-US" sz="2400" dirty="0" smtClean="0"/>
              <a:t>For example, </a:t>
            </a:r>
            <a:r>
              <a:rPr lang="en-US" sz="2400" dirty="0" err="1"/>
              <a:t>b</a:t>
            </a:r>
            <a:r>
              <a:rPr lang="en-US" sz="2400" dirty="0" err="1" smtClean="0"/>
              <a:t>ucketsort</a:t>
            </a:r>
            <a:r>
              <a:rPr lang="en-US" sz="2400" dirty="0" smtClean="0"/>
              <a:t> may be preferred for streams over quicksort because </a:t>
            </a:r>
            <a:r>
              <a:rPr lang="en-US" sz="2400" dirty="0"/>
              <a:t>the max char to be ordered compared to the minimum value can be as small as the ASCII value of 0 to the ASCII value of z, hence reducing K to a number around </a:t>
            </a:r>
            <a:r>
              <a:rPr lang="en-US" sz="2400" dirty="0" smtClean="0"/>
              <a:t>60</a:t>
            </a:r>
            <a:endParaRPr lang="en-US" sz="24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r>
              <a:rPr lang="en-US" sz="4400" dirty="0" smtClean="0"/>
              <a:t>Why use </a:t>
            </a:r>
            <a:r>
              <a:rPr lang="en-US" sz="4400" dirty="0" err="1" smtClean="0"/>
              <a:t>Bucketsort</a:t>
            </a:r>
            <a:r>
              <a:rPr lang="en-US" sz="4400" dirty="0" smtClean="0"/>
              <a:t> and not Quicksort?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41639"/>
            <a:ext cx="8458200" cy="1280890"/>
          </a:xfrm>
        </p:spPr>
        <p:txBody>
          <a:bodyPr/>
          <a:lstStyle/>
          <a:p>
            <a:pPr algn="ctr"/>
            <a:r>
              <a:rPr lang="en-US" dirty="0" smtClean="0"/>
              <a:t>Summary of Linear Sorts</a:t>
            </a:r>
            <a:br>
              <a:rPr lang="en-US" dirty="0" smtClean="0"/>
            </a:br>
            <a:r>
              <a:rPr lang="en-US" sz="3200" dirty="0" smtClean="0"/>
              <a:t>Non-Comparison Sorts</a:t>
            </a:r>
            <a:endParaRPr lang="en-US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96" y="1702710"/>
            <a:ext cx="6383808" cy="513536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1122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://en.wikipedia.org/wiki/Sorting_algorithm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0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All these sorting algorithms are </a:t>
            </a:r>
            <a:r>
              <a:rPr lang="en-US" sz="2800" i="1" dirty="0" smtClean="0">
                <a:solidFill>
                  <a:schemeClr val="tx2"/>
                </a:solidFill>
              </a:rPr>
              <a:t>comparison sorts</a:t>
            </a:r>
            <a:endParaRPr lang="en-US" sz="2800" i="1" dirty="0" smtClean="0"/>
          </a:p>
          <a:p>
            <a:pPr lvl="1" eaLnBrk="1" hangingPunct="1"/>
            <a:r>
              <a:rPr lang="en-US" sz="2400" dirty="0" smtClean="0"/>
              <a:t>gain ordering information about a sequence using the comparison of two elements (=, &lt;, &gt;)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Theorem: all </a:t>
            </a:r>
            <a:r>
              <a:rPr lang="en-US" sz="2400" b="1" dirty="0" smtClean="0">
                <a:solidFill>
                  <a:schemeClr val="tx2"/>
                </a:solidFill>
              </a:rPr>
              <a:t>comparison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sorts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O(n </a:t>
            </a:r>
            <a:r>
              <a:rPr lang="en-US" sz="2400" b="1" dirty="0" err="1" smtClean="0">
                <a:solidFill>
                  <a:srgbClr val="0070C0"/>
                </a:solidFill>
                <a:sym typeface="Symbol" pitchFamily="18" charset="2"/>
              </a:rPr>
              <a:t>lg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 n)</a:t>
            </a:r>
            <a:r>
              <a:rPr lang="en-US" sz="2400" dirty="0" smtClean="0">
                <a:sym typeface="Symbol" pitchFamily="18" charset="2"/>
              </a:rPr>
              <a:t> or slower</a:t>
            </a:r>
          </a:p>
          <a:p>
            <a:pPr lvl="1" eaLnBrk="1" hangingPunct="1"/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best speed for sorting is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r>
              <a:rPr lang="en-US" sz="2400" dirty="0" smtClean="0"/>
              <a:t> </a:t>
            </a:r>
          </a:p>
          <a:p>
            <a:pPr lvl="2" eaLnBrk="1" hangingPunct="1"/>
            <a:r>
              <a:rPr lang="en-US" sz="2400" dirty="0" smtClean="0"/>
              <a:t>we must look at all the data</a:t>
            </a:r>
          </a:p>
          <a:p>
            <a:pPr lvl="2" eaLnBrk="1" hangingPunct="1"/>
            <a:r>
              <a:rPr lang="en-US" sz="2400" dirty="0" smtClean="0"/>
              <a:t>for that we must use sorting algorithms which don't require comparisons of all the data</a:t>
            </a:r>
          </a:p>
          <a:p>
            <a:pPr lvl="2" eaLnBrk="1" hangingPunct="1"/>
            <a:endParaRPr lang="en-US" sz="2400" dirty="0" smtClean="0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How </a:t>
            </a:r>
            <a:r>
              <a:rPr lang="en-US" sz="4400" dirty="0"/>
              <a:t>Fast Can We 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229600" cy="1271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Can we do better?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138" y="1371600"/>
            <a:ext cx="8183562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 smtClean="0"/>
              <a:t>Linear sorting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Counting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Radix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Bucket </a:t>
            </a:r>
            <a:r>
              <a:rPr lang="en-US" altLang="en-US" sz="2400" dirty="0" smtClean="0"/>
              <a:t>sort</a:t>
            </a: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Make certain assumptions about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Linear </a:t>
            </a:r>
            <a:r>
              <a:rPr lang="en-US" altLang="en-US" sz="2600" dirty="0" smtClean="0"/>
              <a:t>sorts are NOT “comparison sorts” 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Many times we have restrictions on our keys</a:t>
            </a:r>
          </a:p>
          <a:p>
            <a:pPr lvl="1" eaLnBrk="1" hangingPunct="1"/>
            <a:r>
              <a:rPr lang="en-US" sz="2400" dirty="0" smtClean="0"/>
              <a:t>Deck of cards: Ace-&gt;King and four suites</a:t>
            </a:r>
          </a:p>
          <a:p>
            <a:pPr lvl="1" eaLnBrk="1" hangingPunct="1"/>
            <a:r>
              <a:rPr lang="en-US" sz="2400" dirty="0" smtClean="0"/>
              <a:t>Social Security Numbers</a:t>
            </a:r>
          </a:p>
          <a:p>
            <a:pPr lvl="1" eaLnBrk="1" hangingPunct="1"/>
            <a:r>
              <a:rPr lang="en-US" sz="2400" dirty="0" smtClean="0"/>
              <a:t>Employee ID’s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We will examine three algorithms which under certain conditions can run in </a:t>
            </a:r>
            <a:r>
              <a:rPr lang="en-US" sz="2800" b="1" dirty="0" smtClean="0">
                <a:solidFill>
                  <a:schemeClr val="tx2"/>
                </a:solidFill>
              </a:rPr>
              <a:t>O(</a:t>
            </a:r>
            <a:r>
              <a:rPr lang="en-US" sz="2800" b="1" i="1" dirty="0" smtClean="0">
                <a:solidFill>
                  <a:schemeClr val="tx2"/>
                </a:solidFill>
              </a:rPr>
              <a:t>n</a:t>
            </a:r>
            <a:r>
              <a:rPr lang="en-US" sz="2800" b="1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time.</a:t>
            </a:r>
          </a:p>
          <a:p>
            <a:pPr lvl="1" eaLnBrk="1" hangingPunct="1"/>
            <a:r>
              <a:rPr lang="en-US" sz="2400" dirty="0" smtClean="0"/>
              <a:t>Counting sort</a:t>
            </a:r>
          </a:p>
          <a:p>
            <a:pPr lvl="1" eaLnBrk="1" hangingPunct="1"/>
            <a:r>
              <a:rPr lang="en-US" sz="2400" dirty="0" smtClean="0"/>
              <a:t>Radix sort</a:t>
            </a:r>
          </a:p>
          <a:p>
            <a:pPr lvl="1" eaLnBrk="1" hangingPunct="1"/>
            <a:r>
              <a:rPr lang="en-US" sz="2400" dirty="0" smtClean="0"/>
              <a:t>Bucket sort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Non-Comparison Based Sorting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Does no comparisons between the array elements!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This</a:t>
            </a:r>
            <a:r>
              <a:rPr lang="en-US" sz="2400" i="1" dirty="0" smtClean="0"/>
              <a:t> </a:t>
            </a:r>
            <a:r>
              <a:rPr lang="en-US" sz="2400" dirty="0" smtClean="0"/>
              <a:t>depends on an assumption about the numbers being sorted</a:t>
            </a:r>
          </a:p>
          <a:p>
            <a:pPr lvl="1" eaLnBrk="1" hangingPunct="1"/>
            <a:r>
              <a:rPr lang="en-US" dirty="0" smtClean="0"/>
              <a:t>We assume numbers are integers in the range </a:t>
            </a:r>
            <a:r>
              <a:rPr lang="en-US" i="1" dirty="0" smtClean="0"/>
              <a:t>1..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</a:p>
          <a:p>
            <a:pPr lvl="1" eaLnBrk="1" hangingPunct="1"/>
            <a:r>
              <a:rPr lang="en-US" i="1" dirty="0" smtClean="0"/>
              <a:t>running time depends on k, so might be slower than comparison sorts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The algorithm:</a:t>
            </a:r>
          </a:p>
          <a:p>
            <a:pPr lvl="1" eaLnBrk="1" hangingPunct="1"/>
            <a:r>
              <a:rPr lang="en-US" dirty="0" smtClean="0"/>
              <a:t>Input: A[1 .. </a:t>
            </a:r>
            <a:r>
              <a:rPr lang="en-US" i="1" dirty="0" smtClean="0"/>
              <a:t>n</a:t>
            </a:r>
            <a:r>
              <a:rPr lang="en-US" dirty="0" smtClean="0"/>
              <a:t>], where A[j] </a:t>
            </a:r>
            <a:r>
              <a:rPr lang="en-US" dirty="0" smtClean="0">
                <a:sym typeface="Symbol" pitchFamily="18" charset="2"/>
              </a:rPr>
              <a:t> {1, 2, 3, …,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 lvl="1" eaLnBrk="1" hangingPunct="1"/>
            <a:r>
              <a:rPr lang="en-US" dirty="0" smtClean="0"/>
              <a:t>Output: B[1 .. </a:t>
            </a:r>
            <a:r>
              <a:rPr lang="en-US" i="1" dirty="0" smtClean="0"/>
              <a:t>n</a:t>
            </a:r>
            <a:r>
              <a:rPr lang="en-US" dirty="0" smtClean="0"/>
              <a:t>], sorted (notice: not sorting in place)</a:t>
            </a:r>
          </a:p>
          <a:p>
            <a:pPr lvl="1" eaLnBrk="1" hangingPunct="1"/>
            <a:r>
              <a:rPr lang="en-US" dirty="0" smtClean="0"/>
              <a:t>Also: Array C[1 .. </a:t>
            </a:r>
            <a:r>
              <a:rPr lang="en-US" b="1" i="1" dirty="0" smtClean="0"/>
              <a:t>k</a:t>
            </a:r>
            <a:r>
              <a:rPr lang="en-US" dirty="0" smtClean="0"/>
              <a:t>] for auxiliary storage</a:t>
            </a: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Sort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2534</Words>
  <Application>Microsoft Office PowerPoint</Application>
  <PresentationFormat>Ekran Gösterisi (4:3)</PresentationFormat>
  <Paragraphs>855</Paragraphs>
  <Slides>56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9" baseType="lpstr">
      <vt:lpstr>Arial</vt:lpstr>
      <vt:lpstr>Calibri</vt:lpstr>
      <vt:lpstr>Century Gothic</vt:lpstr>
      <vt:lpstr>Comic Sans MS</vt:lpstr>
      <vt:lpstr>Courier New</vt:lpstr>
      <vt:lpstr>Lucida Sans Unicode</vt:lpstr>
      <vt:lpstr>Monotype Sorts</vt:lpstr>
      <vt:lpstr>Sitka Small</vt:lpstr>
      <vt:lpstr>Symbol</vt:lpstr>
      <vt:lpstr>Times</vt:lpstr>
      <vt:lpstr>Times New Roman</vt:lpstr>
      <vt:lpstr>Wingdings 3</vt:lpstr>
      <vt:lpstr>Duman</vt:lpstr>
      <vt:lpstr>CSE214 – Analysis of Algorithms PhD Furkan Gözükara, Toros University https://github.com/FurkanGozukara/CSE214_2018  </vt:lpstr>
      <vt:lpstr>Sorting So Far</vt:lpstr>
      <vt:lpstr>Sorting So Far</vt:lpstr>
      <vt:lpstr>Sorting So Far</vt:lpstr>
      <vt:lpstr>How Fast Can We Sort?</vt:lpstr>
      <vt:lpstr>How Fast Can We Sort?</vt:lpstr>
      <vt:lpstr>Can we do better?</vt:lpstr>
      <vt:lpstr>Non-Comparison Based Sorting</vt:lpstr>
      <vt:lpstr>Counting Sort</vt:lpstr>
      <vt:lpstr>Pseudocode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Running Time</vt:lpstr>
      <vt:lpstr>PowerPoint Sunusu</vt:lpstr>
      <vt:lpstr>Drawbacks of Counting Sort</vt:lpstr>
      <vt:lpstr>Radix Sort</vt:lpstr>
      <vt:lpstr>PowerPoint Sunusu</vt:lpstr>
      <vt:lpstr>PowerPoint Sunusu</vt:lpstr>
      <vt:lpstr>PowerPoint Sunusu</vt:lpstr>
      <vt:lpstr>Running Time</vt:lpstr>
      <vt:lpstr>Radix Sort Speed</vt:lpstr>
      <vt:lpstr>Radix Sort Speed</vt:lpstr>
      <vt:lpstr>Bucket Sort</vt:lpstr>
      <vt:lpstr>Bucket Sort 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Bucket Sort Review</vt:lpstr>
      <vt:lpstr>Why use Bucketsort and not Quicksort?</vt:lpstr>
      <vt:lpstr>Summary of Linear Sorts Non-Comparison Sorts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2018-03-27T06:25:26Z</dcterms:created>
  <dcterms:modified xsi:type="dcterms:W3CDTF">2018-04-02T08:14:03Z</dcterms:modified>
</cp:coreProperties>
</file>