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25" r:id="rId2"/>
    <p:sldId id="257" r:id="rId3"/>
    <p:sldId id="313" r:id="rId4"/>
    <p:sldId id="263" r:id="rId5"/>
    <p:sldId id="264" r:id="rId6"/>
    <p:sldId id="31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1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21" r:id="rId35"/>
    <p:sldId id="291" r:id="rId36"/>
    <p:sldId id="316" r:id="rId37"/>
    <p:sldId id="32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7" r:id="rId48"/>
    <p:sldId id="301" r:id="rId49"/>
    <p:sldId id="322" r:id="rId50"/>
    <p:sldId id="323" r:id="rId51"/>
    <p:sldId id="324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15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5D23D-9058-4D81-ABEF-CB7619D76F0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5320-8B3A-4D9C-BBBA-9BF1FA30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Induction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tüme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varım</a:t>
            </a:r>
            <a:r>
              <a:rPr lang="en-US" baseline="0" dirty="0" smtClean="0"/>
              <a:t> , substitution </a:t>
            </a:r>
            <a:r>
              <a:rPr lang="en-US" baseline="0" dirty="0" err="1" smtClean="0"/>
              <a:t>yerine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koyma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metodu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Residual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artık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kalıntı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 smtClean="0"/>
              <a:t>üstü</a:t>
            </a:r>
            <a:r>
              <a:rPr lang="en-US" dirty="0" smtClean="0"/>
              <a:t> </a:t>
            </a:r>
            <a:r>
              <a:rPr lang="en-US" dirty="0" err="1" smtClean="0"/>
              <a:t>kapalı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Intuition </a:t>
            </a:r>
            <a:r>
              <a:rPr lang="en-US" sz="1200" spc="-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sezgi</a:t>
            </a:r>
            <a:r>
              <a:rPr lang="en-US" sz="1200" spc="-5" baseline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baseline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önsezi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master method </a:t>
            </a:r>
            <a:r>
              <a:rPr lang="en-US" baseline="0" dirty="0" err="1" smtClean="0"/>
              <a:t>sorarim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1235" y="392620"/>
            <a:ext cx="258152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375" y="6227063"/>
            <a:ext cx="8080247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080" y="2595032"/>
            <a:ext cx="8607425" cy="350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47139"/>
            <a:ext cx="14065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82202" y="6370939"/>
            <a:ext cx="3945254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240" y="6372635"/>
            <a:ext cx="24828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>
                <a:latin typeface="Times New Roman"/>
                <a:cs typeface="Times New Roman"/>
              </a:rPr>
              <a:t>Solving Recurrences</a:t>
            </a:r>
          </a:p>
          <a:p>
            <a:pPr algn="ctr"/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54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92875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 prove the base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Θ(1)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small </a:t>
            </a:r>
            <a:r>
              <a:rPr sz="2800" spc="-5" dirty="0">
                <a:latin typeface="Times New Roman"/>
                <a:cs typeface="Times New Roman"/>
              </a:rPr>
              <a:t>n (e.g. 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=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should show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804" y="3608346"/>
            <a:ext cx="176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Θ(1)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3519322"/>
            <a:ext cx="495046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=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This holds if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pick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big enough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921402"/>
            <a:ext cx="6266180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So, the proof of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O(n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complete.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But, is this a tight</a:t>
            </a:r>
            <a:r>
              <a:rPr sz="2800" u="heavy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bound?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09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A tighter upper</a:t>
            </a:r>
            <a:r>
              <a:rPr spc="-39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bound?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21120" cy="30949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2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40" dirty="0">
                <a:latin typeface="Times New Roman"/>
                <a:cs typeface="Times New Roman"/>
              </a:rPr>
              <a:t>Try </a:t>
            </a:r>
            <a:r>
              <a:rPr sz="2800" spc="-5" dirty="0">
                <a:latin typeface="Times New Roman"/>
                <a:cs typeface="Times New Roman"/>
              </a:rPr>
              <a:t>to prove 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2800" spc="-5" dirty="0">
                <a:latin typeface="Times New Roman"/>
                <a:cs typeface="Times New Roman"/>
              </a:rPr>
              <a:t>i.e.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for all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≥</a:t>
            </a:r>
            <a:r>
              <a:rPr sz="2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8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2112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≤ </a:t>
            </a:r>
            <a:r>
              <a:rPr sz="2800" spc="-65" dirty="0">
                <a:solidFill>
                  <a:srgbClr val="808080"/>
                </a:solidFill>
                <a:latin typeface="Times New Roman"/>
                <a:cs typeface="Times New Roman"/>
              </a:rPr>
              <a:t>ck</a:t>
            </a:r>
            <a:r>
              <a:rPr sz="2775" spc="-9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for k &lt;</a:t>
            </a:r>
            <a:r>
              <a:rPr sz="2800" spc="1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≤</a:t>
            </a:r>
            <a:r>
              <a:rPr sz="2800" spc="-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3594608"/>
            <a:ext cx="657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051" y="3504059"/>
            <a:ext cx="5883910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 4T(n/2) +</a:t>
            </a:r>
            <a:r>
              <a:rPr sz="2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 4c(n/2)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≤ cn</a:t>
            </a:r>
            <a:r>
              <a:rPr lang="en-US"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1440815" algn="l"/>
              </a:tabLst>
            </a:pP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28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Wrong! </a:t>
            </a:r>
            <a:r>
              <a:rPr sz="2800" spc="-1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prove</a:t>
            </a:r>
            <a:r>
              <a:rPr sz="2800" spc="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exactly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6439" y="2865119"/>
            <a:ext cx="3221735" cy="263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3403" y="4187951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9830" y="2982379"/>
            <a:ext cx="3021965" cy="2440940"/>
          </a:xfrm>
          <a:custGeom>
            <a:avLst/>
            <a:gdLst/>
            <a:ahLst/>
            <a:cxnLst/>
            <a:rect l="l" t="t" r="r" b="b"/>
            <a:pathLst>
              <a:path w="3021965" h="2440940">
                <a:moveTo>
                  <a:pt x="2536469" y="2440520"/>
                </a:moveTo>
                <a:lnTo>
                  <a:pt x="2577821" y="2437046"/>
                </a:lnTo>
                <a:lnTo>
                  <a:pt x="2618906" y="2433443"/>
                </a:lnTo>
                <a:lnTo>
                  <a:pt x="2659456" y="2429581"/>
                </a:lnTo>
                <a:lnTo>
                  <a:pt x="2699202" y="2425332"/>
                </a:lnTo>
                <a:lnTo>
                  <a:pt x="2737877" y="2420566"/>
                </a:lnTo>
                <a:lnTo>
                  <a:pt x="2810944" y="2408965"/>
                </a:lnTo>
                <a:lnTo>
                  <a:pt x="2876516" y="2393745"/>
                </a:lnTo>
                <a:lnTo>
                  <a:pt x="2932449" y="2373873"/>
                </a:lnTo>
                <a:lnTo>
                  <a:pt x="2976603" y="2348314"/>
                </a:lnTo>
                <a:lnTo>
                  <a:pt x="3006836" y="2316034"/>
                </a:lnTo>
                <a:lnTo>
                  <a:pt x="3021006" y="2275999"/>
                </a:lnTo>
                <a:lnTo>
                  <a:pt x="3021398" y="2252751"/>
                </a:lnTo>
                <a:lnTo>
                  <a:pt x="3016972" y="2227176"/>
                </a:lnTo>
                <a:lnTo>
                  <a:pt x="2992591" y="2168530"/>
                </a:lnTo>
                <a:lnTo>
                  <a:pt x="2972101" y="2135201"/>
                </a:lnTo>
                <a:lnTo>
                  <a:pt x="2945722" y="2099028"/>
                </a:lnTo>
                <a:lnTo>
                  <a:pt x="2913185" y="2059883"/>
                </a:lnTo>
                <a:lnTo>
                  <a:pt x="2874224" y="2017635"/>
                </a:lnTo>
                <a:lnTo>
                  <a:pt x="2828569" y="1972157"/>
                </a:lnTo>
                <a:lnTo>
                  <a:pt x="2788238" y="1935160"/>
                </a:lnTo>
                <a:lnTo>
                  <a:pt x="2739110" y="1893040"/>
                </a:lnTo>
                <a:lnTo>
                  <a:pt x="2681764" y="1846158"/>
                </a:lnTo>
                <a:lnTo>
                  <a:pt x="2650192" y="1821045"/>
                </a:lnTo>
                <a:lnTo>
                  <a:pt x="2616783" y="1794876"/>
                </a:lnTo>
                <a:lnTo>
                  <a:pt x="2581611" y="1767697"/>
                </a:lnTo>
                <a:lnTo>
                  <a:pt x="2544748" y="1739554"/>
                </a:lnTo>
                <a:lnTo>
                  <a:pt x="2506267" y="1710490"/>
                </a:lnTo>
                <a:lnTo>
                  <a:pt x="2466240" y="1680552"/>
                </a:lnTo>
                <a:lnTo>
                  <a:pt x="2424741" y="1649785"/>
                </a:lnTo>
                <a:lnTo>
                  <a:pt x="2381841" y="1618233"/>
                </a:lnTo>
                <a:lnTo>
                  <a:pt x="2337613" y="1585942"/>
                </a:lnTo>
                <a:lnTo>
                  <a:pt x="2292131" y="1552956"/>
                </a:lnTo>
                <a:lnTo>
                  <a:pt x="2245466" y="1519322"/>
                </a:lnTo>
                <a:lnTo>
                  <a:pt x="2197691" y="1485083"/>
                </a:lnTo>
                <a:lnTo>
                  <a:pt x="2148880" y="1450286"/>
                </a:lnTo>
                <a:lnTo>
                  <a:pt x="2099105" y="1414974"/>
                </a:lnTo>
                <a:lnTo>
                  <a:pt x="2048437" y="1379194"/>
                </a:lnTo>
                <a:lnTo>
                  <a:pt x="1996951" y="1342991"/>
                </a:lnTo>
                <a:lnTo>
                  <a:pt x="1944719" y="1306409"/>
                </a:lnTo>
                <a:lnTo>
                  <a:pt x="1891812" y="1269494"/>
                </a:lnTo>
                <a:lnTo>
                  <a:pt x="1838305" y="1232291"/>
                </a:lnTo>
                <a:lnTo>
                  <a:pt x="1784270" y="1194844"/>
                </a:lnTo>
                <a:lnTo>
                  <a:pt x="1729778" y="1157200"/>
                </a:lnTo>
                <a:lnTo>
                  <a:pt x="1674904" y="1119402"/>
                </a:lnTo>
                <a:lnTo>
                  <a:pt x="1619720" y="1081497"/>
                </a:lnTo>
                <a:lnTo>
                  <a:pt x="1564297" y="1043529"/>
                </a:lnTo>
                <a:lnTo>
                  <a:pt x="1508710" y="1005544"/>
                </a:lnTo>
                <a:lnTo>
                  <a:pt x="1453030" y="967586"/>
                </a:lnTo>
                <a:lnTo>
                  <a:pt x="1397331" y="929701"/>
                </a:lnTo>
                <a:lnTo>
                  <a:pt x="1341685" y="891933"/>
                </a:lnTo>
                <a:lnTo>
                  <a:pt x="1286164" y="854329"/>
                </a:lnTo>
                <a:lnTo>
                  <a:pt x="1230841" y="816932"/>
                </a:lnTo>
                <a:lnTo>
                  <a:pt x="1175790" y="779789"/>
                </a:lnTo>
                <a:lnTo>
                  <a:pt x="1121082" y="742943"/>
                </a:lnTo>
                <a:lnTo>
                  <a:pt x="1066790" y="706441"/>
                </a:lnTo>
                <a:lnTo>
                  <a:pt x="1012987" y="670328"/>
                </a:lnTo>
                <a:lnTo>
                  <a:pt x="959745" y="634648"/>
                </a:lnTo>
                <a:lnTo>
                  <a:pt x="907138" y="599447"/>
                </a:lnTo>
                <a:lnTo>
                  <a:pt x="855238" y="564769"/>
                </a:lnTo>
                <a:lnTo>
                  <a:pt x="804117" y="530661"/>
                </a:lnTo>
                <a:lnTo>
                  <a:pt x="753849" y="497166"/>
                </a:lnTo>
                <a:lnTo>
                  <a:pt x="704505" y="464330"/>
                </a:lnTo>
                <a:lnTo>
                  <a:pt x="656159" y="432199"/>
                </a:lnTo>
                <a:lnTo>
                  <a:pt x="608883" y="400817"/>
                </a:lnTo>
                <a:lnTo>
                  <a:pt x="562750" y="370229"/>
                </a:lnTo>
                <a:lnTo>
                  <a:pt x="517833" y="340481"/>
                </a:lnTo>
                <a:lnTo>
                  <a:pt x="474203" y="311617"/>
                </a:lnTo>
                <a:lnTo>
                  <a:pt x="431935" y="283684"/>
                </a:lnTo>
                <a:lnTo>
                  <a:pt x="391100" y="256725"/>
                </a:lnTo>
                <a:lnTo>
                  <a:pt x="351771" y="230786"/>
                </a:lnTo>
                <a:lnTo>
                  <a:pt x="314020" y="205912"/>
                </a:lnTo>
                <a:lnTo>
                  <a:pt x="277922" y="182148"/>
                </a:lnTo>
                <a:lnTo>
                  <a:pt x="243547" y="159540"/>
                </a:lnTo>
                <a:lnTo>
                  <a:pt x="210969" y="138132"/>
                </a:lnTo>
                <a:lnTo>
                  <a:pt x="151495" y="99098"/>
                </a:lnTo>
                <a:lnTo>
                  <a:pt x="100079" y="65407"/>
                </a:lnTo>
                <a:lnTo>
                  <a:pt x="57304" y="37419"/>
                </a:lnTo>
                <a:lnTo>
                  <a:pt x="23750" y="15497"/>
                </a:lnTo>
                <a:lnTo>
                  <a:pt x="10613" y="6922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9396" y="2982092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39585" y="78841"/>
                </a:moveTo>
                <a:lnTo>
                  <a:pt x="0" y="0"/>
                </a:lnTo>
                <a:lnTo>
                  <a:pt x="88112" y="4356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404" y="5009400"/>
            <a:ext cx="1536191" cy="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5029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0"/>
                </a:moveTo>
                <a:lnTo>
                  <a:pt x="1447800" y="7620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4204" y="5009400"/>
            <a:ext cx="1459991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5029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7315834" cy="44869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≤ </a:t>
            </a:r>
            <a:r>
              <a:rPr sz="2800" spc="-65" dirty="0">
                <a:solidFill>
                  <a:srgbClr val="808080"/>
                </a:solidFill>
                <a:latin typeface="Times New Roman"/>
                <a:cs typeface="Times New Roman"/>
              </a:rPr>
              <a:t>ck</a:t>
            </a:r>
            <a:r>
              <a:rPr sz="2775" spc="-9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for k &lt;</a:t>
            </a:r>
            <a:r>
              <a:rPr sz="2800" spc="15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≤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808080"/>
                </a:solidFill>
                <a:latin typeface="Times New Roman"/>
                <a:cs typeface="Times New Roman"/>
              </a:rPr>
              <a:t>cn</a:t>
            </a:r>
            <a:r>
              <a:rPr sz="2775" spc="-30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spc="-30" dirty="0">
                <a:latin typeface="Times New Roman"/>
                <a:cs typeface="Times New Roman"/>
              </a:rPr>
              <a:t>far,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841500" marR="5080">
              <a:lnSpc>
                <a:spcPct val="127499"/>
              </a:lnSpc>
              <a:spcBef>
                <a:spcPts val="3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 matter which positive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value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choose,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4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show that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Proof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failed?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08"/>
            <a:ext cx="7106920" cy="41490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spc="-10" dirty="0">
                <a:latin typeface="Times New Roman"/>
                <a:cs typeface="Times New Roman"/>
              </a:rPr>
              <a:t>was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problem?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25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inductive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hypothesis was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strong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enough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48A"/>
              </a:buClr>
              <a:buFont typeface="Wingdings"/>
              <a:buChar char="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latin typeface="Times New Roman"/>
                <a:cs typeface="Times New Roman"/>
              </a:rPr>
              <a:t>Idea</a:t>
            </a:r>
            <a:r>
              <a:rPr sz="2800" spc="-5" dirty="0">
                <a:latin typeface="Times New Roman"/>
                <a:cs typeface="Times New Roman"/>
              </a:rPr>
              <a:t>: Start with a stronger inductive</a:t>
            </a:r>
            <a:r>
              <a:rPr sz="2800" spc="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hypothesis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325"/>
              </a:spcBef>
            </a:pPr>
            <a:r>
              <a:rPr sz="1650" spc="25" dirty="0">
                <a:solidFill>
                  <a:srgbClr val="53548A"/>
                </a:solidFill>
                <a:latin typeface="Wingdings 2"/>
                <a:cs typeface="Wingdings 2"/>
              </a:rPr>
              <a:t></a:t>
            </a:r>
            <a:r>
              <a:rPr sz="1650" spc="25" dirty="0">
                <a:solidFill>
                  <a:srgbClr val="53548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Subtract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low-order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term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Inductive hypothesis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T(</a:t>
            </a:r>
            <a:r>
              <a:rPr sz="28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808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general case: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spc="0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spc="0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spc="-7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7960"/>
            <a:ext cx="6269355" cy="13893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recurrence: T(n) = 4T(n/2) +</a:t>
            </a:r>
            <a:r>
              <a:rPr sz="2400" spc="-1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  <a:tab pos="5196840" algn="l"/>
              </a:tabLst>
            </a:pPr>
            <a:r>
              <a:rPr sz="2400" u="heavy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4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k</a:t>
            </a:r>
            <a:r>
              <a:rPr sz="2400" spc="-7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419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k	for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k &lt;</a:t>
            </a:r>
            <a:r>
              <a:rPr sz="2400" spc="-9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general case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: T(n) ≤ 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–</a:t>
            </a:r>
            <a:r>
              <a:rPr sz="2400" spc="-1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2959100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2858516"/>
            <a:ext cx="4036060" cy="32508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4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(n/2)) +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690"/>
              </a:spcBef>
            </a:pP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n-US"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lang="en-US" sz="24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</a:p>
          <a:p>
            <a:pPr marL="12700">
              <a:spcBef>
                <a:spcPts val="6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n-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≤ 0</a:t>
            </a:r>
          </a:p>
          <a:p>
            <a:pPr marL="12700">
              <a:spcBef>
                <a:spcPts val="6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n(1-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≤ 0</a:t>
            </a:r>
            <a:endParaRPr lang="en-US" sz="2400" spc="-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69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4740" y="4699508"/>
            <a:ext cx="197612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n(c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– 1) ≥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≥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279"/>
            <a:ext cx="7819390" cy="432631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now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prove</a:t>
            </a:r>
            <a:endParaRPr sz="2800" dirty="0">
              <a:latin typeface="Times New Roman"/>
              <a:cs typeface="Times New Roman"/>
            </a:endParaRPr>
          </a:p>
          <a:p>
            <a:pPr marL="365760" marR="3582035" indent="1475105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  </a:t>
            </a: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r>
              <a:rPr sz="2800" u="heavy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cases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926465" marR="323215">
              <a:lnSpc>
                <a:spcPct val="124600"/>
              </a:lnSpc>
              <a:tabLst>
                <a:tab pos="2519045" algn="l"/>
                <a:tab pos="3027045" algn="l"/>
                <a:tab pos="3669665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Θ(1)	for	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 ≤ n 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(implicit assumption)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“Θ(1)”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15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dirty="0">
                <a:latin typeface="Times New Roman"/>
                <a:cs typeface="Times New Roman"/>
              </a:rPr>
              <a:t>enough </a:t>
            </a:r>
            <a:r>
              <a:rPr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latin typeface="Times New Roman"/>
                <a:cs typeface="Times New Roman"/>
              </a:rPr>
              <a:t>i.e.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 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n</a:t>
            </a:r>
            <a:r>
              <a:rPr sz="2400" spc="-7" baseline="-20833" dirty="0" smtClean="0">
                <a:latin typeface="Times New Roman"/>
                <a:cs typeface="Times New Roman"/>
              </a:rPr>
              <a:t>0</a:t>
            </a:r>
            <a:r>
              <a:rPr sz="2400" spc="-5" dirty="0" smtClean="0">
                <a:latin typeface="Times New Roman"/>
                <a:cs typeface="Times New Roman"/>
              </a:rPr>
              <a:t>)</a:t>
            </a:r>
            <a:endParaRPr sz="2400" dirty="0" smtClean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95"/>
              </a:spcBef>
            </a:pPr>
            <a:r>
              <a:rPr sz="2400" spc="-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4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large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enough to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hold</a:t>
            </a: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95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e.g.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= 2,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7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lang="en-US" sz="24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1 , n = 1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   </a:t>
            </a:r>
            <a:endParaRPr sz="37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u="heavy" spc="-110" dirty="0">
                <a:latin typeface="Times New Roman"/>
                <a:cs typeface="Times New Roman"/>
              </a:rPr>
              <a:t>We </a:t>
            </a:r>
            <a:r>
              <a:rPr sz="2400" u="heavy" dirty="0">
                <a:latin typeface="Times New Roman"/>
                <a:cs typeface="Times New Roman"/>
              </a:rPr>
              <a:t>have proved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3591" y="5786628"/>
            <a:ext cx="1542415" cy="0"/>
          </a:xfrm>
          <a:custGeom>
            <a:avLst/>
            <a:gdLst/>
            <a:ahLst/>
            <a:cxnLst/>
            <a:rect l="l" t="t" r="r" b="b"/>
            <a:pathLst>
              <a:path w="1542414">
                <a:moveTo>
                  <a:pt x="0" y="0"/>
                </a:moveTo>
                <a:lnTo>
                  <a:pt x="1542288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79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8067"/>
            <a:ext cx="647446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78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spc="-10" dirty="0">
                <a:latin typeface="Times New Roman"/>
                <a:cs typeface="Times New Roman"/>
              </a:rPr>
              <a:t>recurrence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 n, </a:t>
            </a:r>
            <a:r>
              <a:rPr sz="2800" spc="-5" dirty="0">
                <a:latin typeface="Times New Roman"/>
                <a:cs typeface="Times New Roman"/>
              </a:rPr>
              <a:t> prove 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Ω(n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359695"/>
            <a:ext cx="3103245" cy="9347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i.e.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≥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20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  <a:tab pos="1840864" algn="l"/>
              </a:tabLst>
            </a:pP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Ind.</a:t>
            </a:r>
            <a:r>
              <a:rPr sz="2400" u="heavy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hyp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2935" y="2359800"/>
            <a:ext cx="2012950" cy="9340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any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≥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for any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321811"/>
            <a:ext cx="403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general case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≥</a:t>
            </a: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139" y="3727196"/>
            <a:ext cx="56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539" y="3687571"/>
            <a:ext cx="3183255" cy="123751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 4c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 smtClean="0">
              <a:latin typeface="Times New Roman"/>
              <a:cs typeface="Times New Roman"/>
            </a:endParaRPr>
          </a:p>
          <a:p>
            <a:pPr marL="12700">
              <a:spcBef>
                <a:spcPts val="310"/>
              </a:spcBef>
            </a:pP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≥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lang="en-US"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  </a:t>
            </a:r>
            <a:endParaRPr lang="en-US" sz="2400" baseline="2430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340" y="4943347"/>
            <a:ext cx="135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since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&gt;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100" y="5348732"/>
            <a:ext cx="73488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4864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Proof succeeded – no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to strengthen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ind. hyp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57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 </a:t>
            </a:r>
            <a:r>
              <a:rPr dirty="0">
                <a:solidFill>
                  <a:srgbClr val="424456"/>
                </a:solidFill>
              </a:rPr>
              <a:t>2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8018"/>
            <a:ext cx="7002145" cy="244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853055" indent="-914400">
              <a:lnSpc>
                <a:spcPct val="1179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now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 prove that  T(n) ≥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Times New Roman"/>
                <a:cs typeface="Times New Roman"/>
              </a:rPr>
              <a:t>for the base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2519045" algn="l"/>
                <a:tab pos="3027045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Θ(1)	for	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 ≤ n 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(implicit</a:t>
            </a:r>
            <a:r>
              <a:rPr sz="2400" spc="-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assumption)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3977132"/>
            <a:ext cx="157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“Θ(1)”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3888740"/>
            <a:ext cx="4726940" cy="93038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79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for n =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400" baseline="-20833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sufficiently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 (i.e. </a:t>
            </a:r>
            <a:r>
              <a:rPr lang="en-US"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c=1, n=1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886959"/>
            <a:ext cx="74701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enough for this to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hold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endParaRPr lang="en-US" sz="2400" u="heavy" spc="-110" dirty="0" smtClean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110" dirty="0" smtClean="0">
                <a:latin typeface="Times New Roman"/>
                <a:cs typeface="Times New Roman"/>
              </a:rPr>
              <a:t>We </a:t>
            </a:r>
            <a:r>
              <a:rPr sz="2400" u="heavy" dirty="0">
                <a:latin typeface="Times New Roman"/>
                <a:cs typeface="Times New Roman"/>
              </a:rPr>
              <a:t>have proved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Ω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6007779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108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2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 </a:t>
            </a:r>
            <a:r>
              <a:rPr dirty="0">
                <a:solidFill>
                  <a:srgbClr val="424456"/>
                </a:solidFill>
              </a:rPr>
              <a:t>-</a:t>
            </a:r>
            <a:r>
              <a:rPr spc="-2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77505" cy="403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500" spc="0" dirty="0">
                <a:solidFill>
                  <a:srgbClr val="438086"/>
                </a:solidFill>
                <a:latin typeface="Times New Roman"/>
                <a:cs typeface="Times New Roman"/>
              </a:rPr>
              <a:t>1.	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Guess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the asymptotic</a:t>
            </a:r>
            <a:r>
              <a:rPr sz="2800" spc="-3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complexity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438086"/>
              </a:buClr>
              <a:buSzPct val="89285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Prove your guess using</a:t>
            </a:r>
            <a:r>
              <a:rPr sz="2800" spc="-4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induction</a:t>
            </a:r>
            <a:endParaRPr sz="28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610"/>
              </a:spcBef>
              <a:buClr>
                <a:srgbClr val="53548A"/>
              </a:buClr>
              <a:buSzPct val="89583"/>
              <a:buAutoNum type="arabicPeriod"/>
              <a:tabLst>
                <a:tab pos="847725" algn="l"/>
                <a:tab pos="84836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Assume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inductive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hypothesis holds for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89583"/>
              <a:buAutoNum type="arabicPeriod"/>
              <a:tabLst>
                <a:tab pos="847725" algn="l"/>
                <a:tab pos="848360" algn="l"/>
              </a:tabLst>
            </a:pPr>
            <a:r>
              <a:rPr sz="2400" spc="-30" dirty="0">
                <a:solidFill>
                  <a:srgbClr val="000090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to prove the general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case for</a:t>
            </a:r>
            <a:r>
              <a:rPr sz="2400" spc="-7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2537460" marR="1365250" indent="-695960">
              <a:lnSpc>
                <a:spcPts val="3140"/>
              </a:lnSpc>
              <a:spcBef>
                <a:spcPts val="185"/>
              </a:spcBef>
            </a:pP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prove the </a:t>
            </a: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EXACT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inequality  </a:t>
            </a:r>
            <a:r>
              <a:rPr sz="22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ignore lower order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terms</a:t>
            </a:r>
            <a:endParaRPr sz="22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If the proof fails, strengthen the ind. </a:t>
            </a:r>
            <a:r>
              <a:rPr sz="2200" dirty="0">
                <a:solidFill>
                  <a:srgbClr val="000090"/>
                </a:solidFill>
                <a:latin typeface="Times New Roman"/>
                <a:cs typeface="Times New Roman"/>
              </a:rPr>
              <a:t>hyp. </a:t>
            </a: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and try</a:t>
            </a:r>
            <a:r>
              <a:rPr sz="2200" spc="7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again</a:t>
            </a:r>
            <a:endParaRPr sz="22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635"/>
              </a:spcBef>
              <a:buClr>
                <a:srgbClr val="53548A"/>
              </a:buClr>
              <a:buSzPct val="89583"/>
              <a:buAutoNum type="arabicPeriod" startAt="3"/>
              <a:tabLst>
                <a:tab pos="847725" algn="l"/>
                <a:tab pos="84836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Prove the base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cases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(usually</a:t>
            </a:r>
            <a:r>
              <a:rPr sz="2400" spc="-7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straightforward)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Solving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7348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Reminder: Runtime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5" dirty="0">
                <a:latin typeface="Times New Roman"/>
                <a:cs typeface="Times New Roman"/>
              </a:rPr>
              <a:t>) of 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MergeSort </a:t>
            </a:r>
            <a:r>
              <a:rPr sz="2800" spc="-15" dirty="0">
                <a:latin typeface="Times New Roman"/>
                <a:cs typeface="Times New Roman"/>
              </a:rPr>
              <a:t>was  </a:t>
            </a:r>
            <a:r>
              <a:rPr sz="2800" spc="-10" dirty="0">
                <a:latin typeface="Times New Roman"/>
                <a:cs typeface="Times New Roman"/>
              </a:rPr>
              <a:t>expressed as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recurrence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1960" y="28158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5360" y="27463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1960" y="36083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602" y="2880451"/>
            <a:ext cx="312420" cy="1043940"/>
          </a:xfrm>
          <a:custGeom>
            <a:avLst/>
            <a:gdLst/>
            <a:ahLst/>
            <a:cxnLst/>
            <a:rect l="l" t="t" r="r" b="b"/>
            <a:pathLst>
              <a:path w="312419" h="1043939">
                <a:moveTo>
                  <a:pt x="312293" y="1043635"/>
                </a:moveTo>
                <a:lnTo>
                  <a:pt x="251515" y="1037500"/>
                </a:lnTo>
                <a:lnTo>
                  <a:pt x="201882" y="1020768"/>
                </a:lnTo>
                <a:lnTo>
                  <a:pt x="168417" y="995950"/>
                </a:lnTo>
                <a:lnTo>
                  <a:pt x="156146" y="965555"/>
                </a:lnTo>
                <a:lnTo>
                  <a:pt x="156146" y="599884"/>
                </a:lnTo>
                <a:lnTo>
                  <a:pt x="143875" y="569496"/>
                </a:lnTo>
                <a:lnTo>
                  <a:pt x="110410" y="544682"/>
                </a:lnTo>
                <a:lnTo>
                  <a:pt x="60777" y="527952"/>
                </a:lnTo>
                <a:lnTo>
                  <a:pt x="0" y="521817"/>
                </a:lnTo>
                <a:lnTo>
                  <a:pt x="60777" y="515680"/>
                </a:lnTo>
                <a:lnTo>
                  <a:pt x="110410" y="498946"/>
                </a:lnTo>
                <a:lnTo>
                  <a:pt x="143875" y="474127"/>
                </a:lnTo>
                <a:lnTo>
                  <a:pt x="156146" y="443737"/>
                </a:lnTo>
                <a:lnTo>
                  <a:pt x="156146" y="78066"/>
                </a:lnTo>
                <a:lnTo>
                  <a:pt x="168417" y="47679"/>
                </a:lnTo>
                <a:lnTo>
                  <a:pt x="201882" y="22864"/>
                </a:lnTo>
                <a:lnTo>
                  <a:pt x="251515" y="6134"/>
                </a:lnTo>
                <a:lnTo>
                  <a:pt x="312293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5297" y="3221226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" y="-138611"/>
            <a:ext cx="9107171" cy="71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342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Recursion </a:t>
            </a:r>
            <a:r>
              <a:rPr spc="-40" dirty="0">
                <a:solidFill>
                  <a:srgbClr val="424456"/>
                </a:solidFill>
              </a:rPr>
              <a:t>Tree</a:t>
            </a:r>
            <a:r>
              <a:rPr spc="-8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9436"/>
            <a:ext cx="7302500" cy="464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432434" indent="-320040">
              <a:lnSpc>
                <a:spcPct val="1300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 recursion tree </a:t>
            </a:r>
            <a:r>
              <a:rPr sz="2800" spc="-10" dirty="0">
                <a:latin typeface="Times New Roman"/>
                <a:cs typeface="Times New Roman"/>
              </a:rPr>
              <a:t>models </a:t>
            </a:r>
            <a:r>
              <a:rPr sz="2800" spc="-5" dirty="0">
                <a:latin typeface="Times New Roman"/>
                <a:cs typeface="Times New Roman"/>
              </a:rPr>
              <a:t>the runtime costs of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recursive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execution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algorithm.</a:t>
            </a:r>
            <a:endParaRPr sz="2800" dirty="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3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 tree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good for generating  guesses </a:t>
            </a:r>
            <a:r>
              <a:rPr sz="2800" spc="-5" dirty="0">
                <a:latin typeface="Times New Roman"/>
                <a:cs typeface="Times New Roman"/>
              </a:rPr>
              <a:t>for the substitution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method.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4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recursion-tree </a:t>
            </a:r>
            <a:r>
              <a:rPr sz="2800" spc="-10" dirty="0">
                <a:latin typeface="Times New Roman"/>
                <a:cs typeface="Times New Roman"/>
              </a:rPr>
              <a:t>method can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unreliable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1235"/>
              </a:spcBef>
            </a:pPr>
            <a:r>
              <a:rPr sz="1650" spc="25" dirty="0">
                <a:solidFill>
                  <a:srgbClr val="53548A"/>
                </a:solidFill>
                <a:latin typeface="Wingdings 2"/>
                <a:cs typeface="Wingdings 2"/>
              </a:rPr>
              <a:t></a:t>
            </a:r>
            <a:r>
              <a:rPr sz="1650" spc="25" dirty="0">
                <a:solidFill>
                  <a:srgbClr val="53548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Not suitable for formal proofs</a:t>
            </a:r>
            <a:endParaRPr sz="2400" dirty="0">
              <a:latin typeface="Times New Roman"/>
              <a:cs typeface="Times New Roman"/>
            </a:endParaRPr>
          </a:p>
          <a:p>
            <a:pPr marL="332740" marR="397510" indent="-320040">
              <a:lnSpc>
                <a:spcPct val="130000"/>
              </a:lnSpc>
              <a:spcBef>
                <a:spcPts val="54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recursion-tree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promotes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intuition</a:t>
            </a:r>
            <a:r>
              <a:rPr sz="2800" spc="-5" dirty="0">
                <a:latin typeface="Times New Roman"/>
                <a:cs typeface="Times New Roman"/>
              </a:rPr>
              <a:t>,  </a:t>
            </a:r>
            <a:r>
              <a:rPr sz="2800" spc="-25" dirty="0">
                <a:latin typeface="Times New Roman"/>
                <a:cs typeface="Times New Roman"/>
              </a:rPr>
              <a:t>however.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1686" y="2841751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073" y="2841751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4923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3259835"/>
            <a:ext cx="790955" cy="716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5394" y="3713946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9555" y="3259835"/>
            <a:ext cx="7909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5588" y="3713948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39" y="3259835"/>
            <a:ext cx="714755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8141" y="3711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4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259835"/>
            <a:ext cx="685800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0661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45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61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9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017" y="2887640"/>
            <a:ext cx="7797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200" y="2819400"/>
            <a:ext cx="9144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Θ(n/2)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9764" y="3037331"/>
            <a:ext cx="271272" cy="1164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30480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39435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339" y="2286001"/>
            <a:ext cx="715581" cy="18247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2x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subprob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lems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564" y="2884931"/>
            <a:ext cx="271272" cy="1164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200" y="28956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0" y="3791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8739" y="2869623"/>
            <a:ext cx="728980" cy="1133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3" y="5774435"/>
            <a:ext cx="2069591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1376" y="6010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57912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1981200" y="0"/>
                </a:lnTo>
                <a:lnTo>
                  <a:pt x="1981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4923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309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4039" y="3259835"/>
            <a:ext cx="790955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5394" y="3713946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555" y="3259835"/>
            <a:ext cx="790955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588" y="3713948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639" y="3259835"/>
            <a:ext cx="714755" cy="7162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8141" y="3711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4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8355" y="3259835"/>
            <a:ext cx="685800" cy="7162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661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5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61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9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7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90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4253484"/>
            <a:ext cx="43891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271665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90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279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58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6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80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4680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9279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72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44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2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0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98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8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70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42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4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86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9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73181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8626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01626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1302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54302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3978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963" y="5686044"/>
            <a:ext cx="5605271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459" y="5791200"/>
            <a:ext cx="5296535" cy="0"/>
          </a:xfrm>
          <a:custGeom>
            <a:avLst/>
            <a:gdLst/>
            <a:ahLst/>
            <a:cxnLst/>
            <a:rect l="l" t="t" r="r" b="b"/>
            <a:pathLst>
              <a:path w="5296535">
                <a:moveTo>
                  <a:pt x="0" y="0"/>
                </a:moveTo>
                <a:lnTo>
                  <a:pt x="5296281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9543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9462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371010" y="5645911"/>
            <a:ext cx="912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lgn </a:t>
            </a:r>
            <a:r>
              <a:rPr sz="360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600" spc="-12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2564" y="1647443"/>
            <a:ext cx="271272" cy="4309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198" y="1771459"/>
            <a:ext cx="0" cy="4001135"/>
          </a:xfrm>
          <a:custGeom>
            <a:avLst/>
            <a:gdLst/>
            <a:ahLst/>
            <a:cxnLst/>
            <a:rect l="l" t="t" r="r" b="b"/>
            <a:pathLst>
              <a:path h="4001135">
                <a:moveTo>
                  <a:pt x="0" y="0"/>
                </a:moveTo>
                <a:lnTo>
                  <a:pt x="0" y="400088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5696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3741" y="177145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200"/>
                </a:moveTo>
                <a:lnTo>
                  <a:pt x="44462" y="0"/>
                </a:lnTo>
                <a:lnTo>
                  <a:pt x="88900" y="76212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340" y="3418769"/>
            <a:ext cx="363220" cy="41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02251" y="1952243"/>
            <a:ext cx="3907535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3400" y="2057400"/>
            <a:ext cx="3715385" cy="0"/>
          </a:xfrm>
          <a:custGeom>
            <a:avLst/>
            <a:gdLst/>
            <a:ahLst/>
            <a:cxnLst/>
            <a:rect l="l" t="t" r="r" b="b"/>
            <a:pathLst>
              <a:path w="3715384">
                <a:moveTo>
                  <a:pt x="0" y="0"/>
                </a:moveTo>
                <a:lnTo>
                  <a:pt x="37149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2141" y="20129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0451" y="3019044"/>
            <a:ext cx="3069335" cy="271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1600" y="3124200"/>
            <a:ext cx="2877185" cy="0"/>
          </a:xfrm>
          <a:custGeom>
            <a:avLst/>
            <a:gdLst/>
            <a:ahLst/>
            <a:cxnLst/>
            <a:rect l="l" t="t" r="r" b="b"/>
            <a:pathLst>
              <a:path w="2877184">
                <a:moveTo>
                  <a:pt x="0" y="0"/>
                </a:moveTo>
                <a:lnTo>
                  <a:pt x="28767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2141" y="3079744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2052" y="5381244"/>
            <a:ext cx="1699259" cy="2712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53200" y="548640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4">
                <a:moveTo>
                  <a:pt x="0" y="0"/>
                </a:moveTo>
                <a:lnTo>
                  <a:pt x="15051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2141" y="54419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590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59017" y="2917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3425" y="5283200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2298065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	</a:t>
            </a:r>
            <a:r>
              <a:rPr sz="1800" spc="-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10400" y="5813552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Total: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of Recursion</a:t>
            </a:r>
            <a:r>
              <a:rPr sz="44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333CC"/>
                </a:solidFill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112037"/>
            <a:ext cx="5922645" cy="12693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887094" algn="ctr">
              <a:lnSpc>
                <a:spcPct val="100000"/>
              </a:lnSpc>
              <a:spcBef>
                <a:spcPts val="81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952" y="1216279"/>
            <a:ext cx="5928995" cy="232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  <a:p>
            <a:pPr marL="71437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754380" algn="ctr">
              <a:lnSpc>
                <a:spcPct val="100000"/>
              </a:lnSpc>
              <a:tabLst>
                <a:tab pos="2841625" algn="l"/>
              </a:tabLst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	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952" y="1216279"/>
            <a:ext cx="6318885" cy="333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6385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363855" algn="ctr">
              <a:lnSpc>
                <a:spcPct val="100000"/>
              </a:lnSpc>
              <a:tabLst>
                <a:tab pos="245110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256540" algn="ctr">
              <a:lnSpc>
                <a:spcPct val="100000"/>
              </a:lnSpc>
              <a:tabLst>
                <a:tab pos="2020570" algn="l"/>
                <a:tab pos="3533140" algn="l"/>
                <a:tab pos="518922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3066" y="1216279"/>
            <a:ext cx="6617970" cy="456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  <a:p>
            <a:pPr marL="74485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784225" algn="ctr">
              <a:lnSpc>
                <a:spcPct val="100000"/>
              </a:lnSpc>
              <a:tabLst>
                <a:tab pos="287147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675640" algn="ctr">
              <a:lnSpc>
                <a:spcPct val="100000"/>
              </a:lnSpc>
              <a:tabLst>
                <a:tab pos="2439670" algn="l"/>
                <a:tab pos="3952875" algn="l"/>
                <a:tab pos="5608320" algn="l"/>
              </a:tabLst>
            </a:pP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11643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19925" y="436562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2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08518" y="4055141"/>
            <a:ext cx="139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25/256</a:t>
            </a:r>
            <a:r>
              <a:rPr sz="28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32814" y="4581525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503237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41783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5270" algn="l"/>
                <a:tab pos="3180715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19925" y="436562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2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08518" y="4055141"/>
            <a:ext cx="139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25/256</a:t>
            </a:r>
            <a:r>
              <a:rPr sz="28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32814" y="458152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360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7900" y="5013325"/>
            <a:ext cx="4177029" cy="0"/>
          </a:xfrm>
          <a:custGeom>
            <a:avLst/>
            <a:gdLst/>
            <a:ahLst/>
            <a:cxnLst/>
            <a:rect l="l" t="t" r="r" b="b"/>
            <a:pathLst>
              <a:path w="4177029">
                <a:moveTo>
                  <a:pt x="0" y="0"/>
                </a:moveTo>
                <a:lnTo>
                  <a:pt x="4176712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34614" y="5066538"/>
            <a:ext cx="628396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Times New Roman"/>
                <a:cs typeface="Times New Roman"/>
              </a:rPr>
              <a:t>Total 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(1 + 5/16 +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(5/16)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lang="en-US"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lang="en-US" sz="2800" dirty="0" smtClean="0">
                <a:solidFill>
                  <a:srgbClr val="009999"/>
                </a:solidFill>
                <a:latin typeface="Times New Roman"/>
                <a:cs typeface="Times New Roman"/>
              </a:rPr>
              <a:t>5/16)</a:t>
            </a:r>
            <a:r>
              <a:rPr lang="en-US"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2800" spc="-10" dirty="0" smtClean="0">
                <a:solidFill>
                  <a:srgbClr val="009999"/>
                </a:solidFill>
                <a:latin typeface="Times New Roman"/>
                <a:cs typeface="Times New Roman"/>
              </a:rPr>
              <a:t>...)</a:t>
            </a:r>
            <a:endParaRPr sz="2800" dirty="0">
              <a:latin typeface="Times New Roman"/>
              <a:cs typeface="Times New Roman"/>
            </a:endParaRPr>
          </a:p>
          <a:p>
            <a:pPr marL="810895">
              <a:lnSpc>
                <a:spcPct val="100000"/>
              </a:lnSpc>
              <a:spcBef>
                <a:spcPts val="10"/>
              </a:spcBef>
              <a:tabLst>
                <a:tab pos="2342515" algn="l"/>
              </a:tabLst>
            </a:pP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(n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2800" spc="-10" dirty="0">
                <a:solidFill>
                  <a:srgbClr val="FF0101"/>
                </a:solidFill>
                <a:latin typeface="Times New Roman"/>
                <a:cs typeface="Times New Roman"/>
              </a:rPr>
              <a:t>geometric</a:t>
            </a:r>
            <a:r>
              <a:rPr sz="2800" spc="-5" dirty="0">
                <a:solidFill>
                  <a:srgbClr val="FF010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101"/>
                </a:solidFill>
                <a:latin typeface="Times New Roman"/>
                <a:cs typeface="Times New Roman"/>
              </a:rPr>
              <a:t>series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0819"/>
            <a:ext cx="7299325" cy="760414"/>
          </a:xfrm>
        </p:spPr>
        <p:txBody>
          <a:bodyPr/>
          <a:lstStyle/>
          <a:p>
            <a:r>
              <a:rPr lang="en-US" sz="4800" dirty="0" smtClean="0"/>
              <a:t>Geometric Series Reminder</a:t>
            </a:r>
            <a:endParaRPr lang="en-US" sz="4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82775" y="1828800"/>
            <a:ext cx="5378450" cy="939800"/>
            <a:chOff x="1056" y="3072"/>
            <a:chExt cx="3388" cy="592"/>
          </a:xfrm>
        </p:grpSpPr>
        <p:graphicFrame>
          <p:nvGraphicFramePr>
            <p:cNvPr id="174084" name="Object 4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1740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85" name="Text Box 5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ea typeface="Arial" pitchFamily="-109" charset="0"/>
                  <a:cs typeface="Arial" pitchFamily="-109" charset="0"/>
                </a:rPr>
                <a:t>for </a:t>
              </a:r>
              <a:r>
                <a:rPr lang="en-US" sz="3200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|</a:t>
              </a:r>
              <a:r>
                <a:rPr lang="en-US" sz="3200" i="1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x</a:t>
              </a:r>
              <a:r>
                <a:rPr lang="en-US" sz="3200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| &lt;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85888" y="3835400"/>
            <a:ext cx="6370637" cy="1041400"/>
            <a:chOff x="672" y="1152"/>
            <a:chExt cx="4013" cy="656"/>
          </a:xfrm>
        </p:grpSpPr>
        <p:graphicFrame>
          <p:nvGraphicFramePr>
            <p:cNvPr id="174087" name="Object 7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1740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>
                  <a:ea typeface="Arial" pitchFamily="-109" charset="0"/>
                  <a:cs typeface="Arial" pitchFamily="-109" charset="0"/>
                </a:rPr>
                <a:t>for </a:t>
              </a:r>
              <a:r>
                <a:rPr lang="en-US" sz="3200" i="1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x</a:t>
              </a:r>
              <a:r>
                <a:rPr lang="en-US" sz="320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 </a:t>
              </a:r>
              <a:r>
                <a:rPr lang="en-US" sz="3200">
                  <a:solidFill>
                    <a:srgbClr val="009999"/>
                  </a:solidFill>
                  <a:latin typeface="Symbol" pitchFamily="-109" charset="2"/>
                  <a:ea typeface="Arial" pitchFamily="-109" charset="0"/>
                  <a:cs typeface="Arial" pitchFamily="-109" charset="0"/>
                </a:rPr>
                <a:t>¹</a:t>
              </a:r>
              <a:r>
                <a:rPr lang="en-US" sz="320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379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</a:t>
            </a:r>
            <a:r>
              <a:rPr spc="-5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60359" cy="41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 powerful black-box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to solve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recurrences</a:t>
            </a:r>
            <a:r>
              <a:rPr lang="en-US" sz="2800" spc="-10" dirty="0" smtClean="0">
                <a:latin typeface="Times New Roman"/>
                <a:cs typeface="Times New Roman"/>
              </a:rPr>
              <a:t> (solving divide and conquer type problems)</a:t>
            </a:r>
            <a:r>
              <a:rPr sz="2800" spc="-1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master method is utilized for algorithms that divides problem into a times n/b size pieces</a:t>
            </a:r>
            <a:endParaRPr lang="en-US" sz="2800" dirty="0">
              <a:latin typeface="Times New Roman"/>
              <a:cs typeface="Times New Roman"/>
            </a:endParaRPr>
          </a:p>
          <a:p>
            <a:pPr marL="1432560">
              <a:lnSpc>
                <a:spcPct val="100000"/>
              </a:lnSpc>
              <a:spcBef>
                <a:spcPts val="2525"/>
              </a:spcBef>
            </a:pPr>
            <a:r>
              <a:rPr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where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≥ 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&gt; 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asymptotically</a:t>
            </a:r>
            <a:r>
              <a:rPr sz="28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positive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</a:t>
            </a:r>
            <a:r>
              <a:rPr spc="-5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60359" cy="279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The cost of every step is calculated (e.g. dividing cost, merge cost of the pieces, etc.) and sum of these costs are shown as  </a:t>
            </a:r>
            <a:r>
              <a:rPr lang="en-US"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10" dirty="0" smtClean="0">
                <a:latin typeface="Times New Roman"/>
                <a:cs typeface="Times New Roman"/>
              </a:rPr>
              <a:t>Then the master method formula is used to have guess of the run time cost of the algorithm 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180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999"/>
            <a:ext cx="9144000" cy="62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4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30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</a:t>
            </a:r>
            <a:r>
              <a:rPr dirty="0">
                <a:solidFill>
                  <a:srgbClr val="424456"/>
                </a:solidFill>
              </a:rPr>
              <a:t>3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487574"/>
            <a:ext cx="305943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Compare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Intuitively: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221" y="2255491"/>
            <a:ext cx="94932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i="1" spc="405" baseline="-26190" dirty="0">
                <a:latin typeface="Times New Roman"/>
                <a:cs typeface="Times New Roman"/>
              </a:rPr>
              <a:t>n</a:t>
            </a:r>
            <a:r>
              <a:rPr sz="2050" spc="35" dirty="0">
                <a:latin typeface="Times New Roman"/>
                <a:cs typeface="Times New Roman"/>
              </a:rPr>
              <a:t>lo</a:t>
            </a:r>
            <a:r>
              <a:rPr sz="2050" spc="150" dirty="0">
                <a:latin typeface="Times New Roman"/>
                <a:cs typeface="Times New Roman"/>
              </a:rPr>
              <a:t>g</a:t>
            </a:r>
            <a:r>
              <a:rPr sz="2175" i="1" spc="75" baseline="-19157" dirty="0">
                <a:latin typeface="Times New Roman"/>
                <a:cs typeface="Times New Roman"/>
              </a:rPr>
              <a:t>b</a:t>
            </a:r>
            <a:r>
              <a:rPr sz="2175" i="1" spc="-7" baseline="-19157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9000" y="3657600"/>
            <a:ext cx="939380" cy="545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3553125"/>
            <a:ext cx="6560820" cy="210121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grows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 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slower</a:t>
            </a:r>
            <a:r>
              <a:rPr sz="28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800" u="heavy" spc="-15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800" u="heavy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t t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sa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5025" i="1" spc="727" baseline="-5804" dirty="0">
                <a:latin typeface="Times New Roman"/>
                <a:cs typeface="Times New Roman"/>
              </a:rPr>
              <a:t>n</a:t>
            </a:r>
            <a:r>
              <a:rPr sz="2925" spc="202" baseline="35612" dirty="0">
                <a:latin typeface="Times New Roman"/>
                <a:cs typeface="Times New Roman"/>
              </a:rPr>
              <a:t>lo</a:t>
            </a:r>
            <a:r>
              <a:rPr sz="2925" spc="427" baseline="35612" dirty="0">
                <a:latin typeface="Times New Roman"/>
                <a:cs typeface="Times New Roman"/>
              </a:rPr>
              <a:t>g</a:t>
            </a:r>
            <a:r>
              <a:rPr sz="2100" i="1" spc="187" baseline="29761" dirty="0">
                <a:latin typeface="Times New Roman"/>
                <a:cs typeface="Times New Roman"/>
              </a:rPr>
              <a:t>b</a:t>
            </a:r>
            <a:r>
              <a:rPr sz="2100" i="1" spc="44" baseline="29761" dirty="0">
                <a:latin typeface="Times New Roman"/>
                <a:cs typeface="Times New Roman"/>
              </a:rPr>
              <a:t> </a:t>
            </a:r>
            <a:r>
              <a:rPr sz="2925" i="1" spc="270" baseline="35612" dirty="0">
                <a:latin typeface="Times New Roman"/>
                <a:cs typeface="Times New Roman"/>
              </a:rPr>
              <a:t>a</a:t>
            </a:r>
            <a:endParaRPr sz="2925" baseline="35612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grows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 faster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5105400"/>
            <a:ext cx="939368" cy="545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5012436"/>
            <a:ext cx="46603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3575" y="54772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004" y="2269235"/>
            <a:ext cx="8394191" cy="1383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0475" y="2924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86000"/>
            <a:ext cx="8305800" cy="1295400"/>
          </a:xfrm>
          <a:custGeom>
            <a:avLst/>
            <a:gdLst/>
            <a:ahLst/>
            <a:cxnLst/>
            <a:rect l="l" t="t" r="r" b="b"/>
            <a:pathLst>
              <a:path w="8305800" h="1295400">
                <a:moveTo>
                  <a:pt x="0" y="0"/>
                </a:moveTo>
                <a:lnTo>
                  <a:pt x="8305800" y="0"/>
                </a:lnTo>
                <a:lnTo>
                  <a:pt x="83058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86000"/>
            <a:ext cx="8305800" cy="12954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455"/>
              </a:spcBef>
              <a:tabLst>
                <a:tab pos="4815205" algn="l"/>
              </a:tabLst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2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:	for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constant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ε &gt;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5213" y="2286000"/>
            <a:ext cx="2527147" cy="1231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8277" y="3559734"/>
            <a:ext cx="7583170" cy="10293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599948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gro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yno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025" i="1" spc="622" baseline="-4975" dirty="0">
                <a:latin typeface="Times New Roman"/>
                <a:cs typeface="Times New Roman"/>
              </a:rPr>
              <a:t>n</a:t>
            </a:r>
            <a:r>
              <a:rPr sz="2925" spc="157" baseline="35612" dirty="0">
                <a:latin typeface="Times New Roman"/>
                <a:cs typeface="Times New Roman"/>
              </a:rPr>
              <a:t>lo</a:t>
            </a:r>
            <a:r>
              <a:rPr sz="2925" spc="375" baseline="35612" dirty="0">
                <a:latin typeface="Times New Roman"/>
                <a:cs typeface="Times New Roman"/>
              </a:rPr>
              <a:t>g</a:t>
            </a:r>
            <a:r>
              <a:rPr sz="2100" i="1" spc="150" baseline="29761" dirty="0">
                <a:latin typeface="Times New Roman"/>
                <a:cs typeface="Times New Roman"/>
              </a:rPr>
              <a:t>b</a:t>
            </a:r>
            <a:r>
              <a:rPr sz="2100" i="1" spc="22" baseline="29761" dirty="0">
                <a:latin typeface="Times New Roman"/>
                <a:cs typeface="Times New Roman"/>
              </a:rPr>
              <a:t> </a:t>
            </a:r>
            <a:r>
              <a:rPr sz="2925" i="1" spc="225" baseline="35612" dirty="0">
                <a:latin typeface="Times New Roman"/>
                <a:cs typeface="Times New Roman"/>
              </a:rPr>
              <a:t>a</a:t>
            </a:r>
            <a:endParaRPr sz="2925" baseline="35612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2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(by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sz="2775" spc="-30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factor).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5029200"/>
            <a:ext cx="45720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10"/>
              </a:spcBef>
              <a:tabLst>
                <a:tab pos="1723389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Θ</a:t>
            </a:r>
            <a:r>
              <a:rPr sz="2800" spc="175" dirty="0">
                <a:latin typeface="Times New Roman"/>
                <a:cs typeface="Times New Roman"/>
              </a:rPr>
              <a:t>(</a:t>
            </a:r>
            <a:r>
              <a:rPr sz="3350" i="1" spc="484" dirty="0">
                <a:latin typeface="Times New Roman"/>
                <a:cs typeface="Times New Roman"/>
              </a:rPr>
              <a:t>n</a:t>
            </a:r>
            <a:r>
              <a:rPr sz="2925" spc="202" baseline="44159" dirty="0">
                <a:latin typeface="Times New Roman"/>
                <a:cs typeface="Times New Roman"/>
              </a:rPr>
              <a:t>lo</a:t>
            </a:r>
            <a:r>
              <a:rPr sz="2925" spc="427" baseline="44159" dirty="0">
                <a:latin typeface="Times New Roman"/>
                <a:cs typeface="Times New Roman"/>
              </a:rPr>
              <a:t>g</a:t>
            </a:r>
            <a:r>
              <a:rPr sz="2100" i="1" spc="187" baseline="43650" dirty="0">
                <a:latin typeface="Times New Roman"/>
                <a:cs typeface="Times New Roman"/>
              </a:rPr>
              <a:t>b</a:t>
            </a:r>
            <a:r>
              <a:rPr sz="2100" i="1" spc="44" baseline="43650" dirty="0">
                <a:latin typeface="Times New Roman"/>
                <a:cs typeface="Times New Roman"/>
              </a:rPr>
              <a:t> </a:t>
            </a:r>
            <a:r>
              <a:rPr sz="2925" i="1" spc="270" baseline="44159" dirty="0">
                <a:latin typeface="Times New Roman"/>
                <a:cs typeface="Times New Roman"/>
              </a:rPr>
              <a:t>a</a:t>
            </a:r>
            <a:r>
              <a:rPr sz="2925" i="1" spc="-270" baseline="441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Solving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744970" cy="348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will focus on 3 techniques in this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lecture: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Font typeface="Wingdings"/>
              <a:buChar char=""/>
            </a:pPr>
            <a:endParaRPr sz="40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"/>
              </a:spcBef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Substitution</a:t>
            </a:r>
            <a:r>
              <a:rPr sz="2800" spc="-5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548A"/>
              </a:buClr>
              <a:buFont typeface="Times New Roman"/>
              <a:buAutoNum type="arabicPeriod"/>
            </a:pPr>
            <a:endParaRPr sz="39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Recursion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tree</a:t>
            </a:r>
            <a:r>
              <a:rPr sz="2800" spc="-2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3548A"/>
              </a:buClr>
              <a:buFont typeface="Times New Roman"/>
              <a:buAutoNum type="arabicPeriod"/>
            </a:pPr>
            <a:endParaRPr sz="39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"/>
              </a:spcBef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Master</a:t>
            </a:r>
            <a:r>
              <a:rPr sz="2800" spc="-1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4555236"/>
            <a:ext cx="53461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6475" y="50200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004" y="2193035"/>
            <a:ext cx="7936991" cy="1459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875" y="2886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09800"/>
            <a:ext cx="7848600" cy="1371600"/>
          </a:xfrm>
          <a:custGeom>
            <a:avLst/>
            <a:gdLst/>
            <a:ahLst/>
            <a:cxnLst/>
            <a:rect l="l" t="t" r="r" b="b"/>
            <a:pathLst>
              <a:path w="7848600" h="1371600">
                <a:moveTo>
                  <a:pt x="0" y="0"/>
                </a:moveTo>
                <a:lnTo>
                  <a:pt x="7848600" y="0"/>
                </a:lnTo>
                <a:lnTo>
                  <a:pt x="7848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53643"/>
            <a:ext cx="7326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24456"/>
                </a:solidFill>
              </a:rPr>
              <a:t>The Master Method: Case 2 (simple</a:t>
            </a:r>
            <a:r>
              <a:rPr sz="3200" spc="-80" dirty="0">
                <a:solidFill>
                  <a:srgbClr val="424456"/>
                </a:solidFill>
              </a:rPr>
              <a:t> </a:t>
            </a:r>
            <a:r>
              <a:rPr sz="3200" dirty="0">
                <a:solidFill>
                  <a:srgbClr val="424456"/>
                </a:solidFill>
              </a:rPr>
              <a:t>version)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09800"/>
            <a:ext cx="7848600" cy="13716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3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6470" y="3701353"/>
            <a:ext cx="3002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grow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at similar</a:t>
            </a:r>
            <a:r>
              <a:rPr sz="28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rates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3627820"/>
            <a:ext cx="302133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5232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025" i="1" spc="622" baseline="3316" dirty="0">
                <a:latin typeface="Times New Roman"/>
                <a:cs typeface="Times New Roman"/>
              </a:rPr>
              <a:t>n</a:t>
            </a:r>
            <a:r>
              <a:rPr sz="2925" spc="157" baseline="49857" dirty="0">
                <a:latin typeface="Times New Roman"/>
                <a:cs typeface="Times New Roman"/>
              </a:rPr>
              <a:t>lo</a:t>
            </a:r>
            <a:r>
              <a:rPr sz="2925" spc="375" baseline="49857" dirty="0">
                <a:latin typeface="Times New Roman"/>
                <a:cs typeface="Times New Roman"/>
              </a:rPr>
              <a:t>g</a:t>
            </a:r>
            <a:r>
              <a:rPr sz="2100" i="1" spc="150" baseline="49603" dirty="0">
                <a:latin typeface="Times New Roman"/>
                <a:cs typeface="Times New Roman"/>
              </a:rPr>
              <a:t>b</a:t>
            </a:r>
            <a:r>
              <a:rPr sz="2100" i="1" spc="22" baseline="49603" dirty="0">
                <a:latin typeface="Times New Roman"/>
                <a:cs typeface="Times New Roman"/>
              </a:rPr>
              <a:t> </a:t>
            </a:r>
            <a:r>
              <a:rPr sz="2925" i="1" spc="225" baseline="49857" dirty="0">
                <a:latin typeface="Times New Roman"/>
                <a:cs typeface="Times New Roman"/>
              </a:rPr>
              <a:t>a</a:t>
            </a:r>
            <a:endParaRPr sz="2925" baseline="4985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4572000"/>
            <a:ext cx="52578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75"/>
              </a:spcBef>
              <a:tabLst>
                <a:tab pos="1723389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Θ</a:t>
            </a:r>
            <a:r>
              <a:rPr sz="2800" spc="175" dirty="0">
                <a:latin typeface="Times New Roman"/>
                <a:cs typeface="Times New Roman"/>
              </a:rPr>
              <a:t>(</a:t>
            </a:r>
            <a:r>
              <a:rPr sz="5025" i="1" spc="727" baseline="2487" dirty="0">
                <a:latin typeface="Times New Roman"/>
                <a:cs typeface="Times New Roman"/>
              </a:rPr>
              <a:t>n</a:t>
            </a:r>
            <a:r>
              <a:rPr sz="2925" spc="202" baseline="49857" dirty="0">
                <a:latin typeface="Times New Roman"/>
                <a:cs typeface="Times New Roman"/>
              </a:rPr>
              <a:t>lo</a:t>
            </a:r>
            <a:r>
              <a:rPr sz="2925" spc="427" baseline="49857" dirty="0">
                <a:latin typeface="Times New Roman"/>
                <a:cs typeface="Times New Roman"/>
              </a:rPr>
              <a:t>g</a:t>
            </a:r>
            <a:r>
              <a:rPr sz="2100" i="1" spc="187" baseline="49603" dirty="0">
                <a:latin typeface="Times New Roman"/>
                <a:cs typeface="Times New Roman"/>
              </a:rPr>
              <a:t>b</a:t>
            </a:r>
            <a:r>
              <a:rPr sz="2100" i="1" spc="44" baseline="49603" dirty="0">
                <a:latin typeface="Times New Roman"/>
                <a:cs typeface="Times New Roman"/>
              </a:rPr>
              <a:t> </a:t>
            </a:r>
            <a:r>
              <a:rPr sz="2925" i="1" spc="270" baseline="49857" dirty="0">
                <a:latin typeface="Times New Roman"/>
                <a:cs typeface="Times New Roman"/>
              </a:rPr>
              <a:t>a</a:t>
            </a:r>
            <a:r>
              <a:rPr sz="2925" i="1" baseline="49857" dirty="0">
                <a:latin typeface="Times New Roman"/>
                <a:cs typeface="Times New Roman"/>
              </a:rPr>
              <a:t> </a:t>
            </a:r>
            <a:r>
              <a:rPr sz="2925" i="1" spc="-127" baseline="4985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7412" y="2362200"/>
            <a:ext cx="2071813" cy="1017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3717035"/>
            <a:ext cx="8470391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79975" y="4296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583436"/>
            <a:ext cx="8546591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875" y="2162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600200"/>
            <a:ext cx="8458200" cy="1143000"/>
          </a:xfrm>
          <a:custGeom>
            <a:avLst/>
            <a:gdLst/>
            <a:ahLst/>
            <a:cxnLst/>
            <a:rect l="l" t="t" r="r" b="b"/>
            <a:pathLst>
              <a:path w="8458200" h="1143000">
                <a:moveTo>
                  <a:pt x="0" y="0"/>
                </a:moveTo>
                <a:lnTo>
                  <a:pt x="8458200" y="0"/>
                </a:lnTo>
                <a:lnTo>
                  <a:pt x="84582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404" y="5317235"/>
            <a:ext cx="4203191" cy="774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6375" y="56677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400" y="1600200"/>
            <a:ext cx="8458200" cy="11430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tabLst>
                <a:tab pos="4815205" algn="l"/>
              </a:tabLst>
            </a:pPr>
            <a:r>
              <a:rPr sz="2400" u="heavy" spc="-5" dirty="0">
                <a:latin typeface="Times New Roman"/>
                <a:cs typeface="Times New Roman"/>
              </a:rPr>
              <a:t>Case 3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for some </a:t>
            </a:r>
            <a:r>
              <a:rPr sz="2400" spc="-5" dirty="0">
                <a:latin typeface="Times New Roman"/>
                <a:cs typeface="Times New Roman"/>
              </a:rPr>
              <a:t>constant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ε &gt;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3733800"/>
            <a:ext cx="8382000" cy="11430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825"/>
              </a:spcBef>
            </a:pPr>
            <a:r>
              <a:rPr sz="2400" i="1" u="heavy" dirty="0">
                <a:latin typeface="Times New Roman"/>
                <a:cs typeface="Times New Roman"/>
              </a:rPr>
              <a:t>and</a:t>
            </a:r>
            <a:r>
              <a:rPr sz="2400" i="1" dirty="0">
                <a:latin typeface="Times New Roman"/>
                <a:cs typeface="Times New Roman"/>
              </a:rPr>
              <a:t> the </a:t>
            </a:r>
            <a:r>
              <a:rPr sz="2400" i="1" spc="-5" dirty="0">
                <a:latin typeface="Times New Roman"/>
                <a:cs typeface="Times New Roman"/>
              </a:rPr>
              <a:t>following </a:t>
            </a:r>
            <a:r>
              <a:rPr sz="2400" i="1" spc="-10" dirty="0">
                <a:latin typeface="Times New Roman"/>
                <a:cs typeface="Times New Roman"/>
              </a:rPr>
              <a:t>regularity </a:t>
            </a:r>
            <a:r>
              <a:rPr sz="2400" i="1" dirty="0">
                <a:latin typeface="Times New Roman"/>
                <a:cs typeface="Times New Roman"/>
              </a:rPr>
              <a:t>condition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holds:</a:t>
            </a:r>
            <a:endParaRPr sz="2400">
              <a:latin typeface="Times New Roman"/>
              <a:cs typeface="Times New Roman"/>
            </a:endParaRPr>
          </a:p>
          <a:p>
            <a:pPr marL="2910840">
              <a:lnSpc>
                <a:spcPct val="100000"/>
              </a:lnSpc>
              <a:spcBef>
                <a:spcPts val="365"/>
              </a:spcBef>
              <a:tabLst>
                <a:tab pos="7683500" algn="l"/>
              </a:tabLst>
            </a:pP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	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 &lt;</a:t>
            </a:r>
            <a:r>
              <a:rPr sz="24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5334000"/>
            <a:ext cx="4114800" cy="6858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740"/>
              </a:spcBef>
              <a:tabLst>
                <a:tab pos="1647189" algn="l"/>
              </a:tabLst>
            </a:pP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Solution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	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 = Θ( </a:t>
            </a:r>
            <a:r>
              <a:rPr sz="2800" i="1" spc="-10" dirty="0">
                <a:latin typeface="Times New Roman"/>
                <a:cs typeface="Times New Roman"/>
              </a:rPr>
              <a:t>f(n)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2949193"/>
            <a:ext cx="812292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9805" algn="l"/>
              </a:tabLst>
            </a:pPr>
            <a:r>
              <a:rPr sz="2400" i="1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.e.,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polyno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aster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han </a:t>
            </a:r>
            <a:r>
              <a:rPr sz="2400" spc="-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725" i="1" spc="562" baseline="4409" dirty="0">
                <a:latin typeface="Times New Roman"/>
                <a:cs typeface="Times New Roman"/>
              </a:rPr>
              <a:t>n</a:t>
            </a:r>
            <a:r>
              <a:rPr sz="2700" spc="157" baseline="52469" dirty="0">
                <a:latin typeface="Times New Roman"/>
                <a:cs typeface="Times New Roman"/>
              </a:rPr>
              <a:t>lo</a:t>
            </a:r>
            <a:r>
              <a:rPr sz="2700" spc="359" baseline="52469" dirty="0">
                <a:latin typeface="Times New Roman"/>
                <a:cs typeface="Times New Roman"/>
              </a:rPr>
              <a:t>g</a:t>
            </a:r>
            <a:r>
              <a:rPr sz="1950" i="1" spc="150" baseline="53418" dirty="0">
                <a:latin typeface="Times New Roman"/>
                <a:cs typeface="Times New Roman"/>
              </a:rPr>
              <a:t>b</a:t>
            </a:r>
            <a:r>
              <a:rPr sz="1950" i="1" spc="22" baseline="53418" dirty="0">
                <a:latin typeface="Times New Roman"/>
                <a:cs typeface="Times New Roman"/>
              </a:rPr>
              <a:t> </a:t>
            </a:r>
            <a:r>
              <a:rPr sz="2700" i="1" spc="225" baseline="52469" dirty="0">
                <a:latin typeface="Times New Roman"/>
                <a:cs typeface="Times New Roman"/>
              </a:rPr>
              <a:t>a</a:t>
            </a:r>
            <a:r>
              <a:rPr sz="2700" i="1" baseline="52469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(by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sz="2400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actor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0" y="1600200"/>
            <a:ext cx="2376277" cy="1017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291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5" dirty="0"/>
              <a:t> 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586" y="1682879"/>
            <a:ext cx="111506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178435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7740" y="1927351"/>
            <a:ext cx="446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slower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7212" y="1828800"/>
            <a:ext cx="865222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2667000"/>
            <a:ext cx="4039031" cy="1231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803" y="41696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1020" y="42961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4191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4191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6803" y="48554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1020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24400" y="5410200"/>
            <a:ext cx="2133600" cy="5334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9340" y="3359911"/>
            <a:ext cx="3727450" cy="1778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ε =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(n)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3375" i="1" spc="502" baseline="-4938" dirty="0">
                <a:latin typeface="Times New Roman"/>
                <a:cs typeface="Times New Roman"/>
              </a:rPr>
              <a:t>n</a:t>
            </a:r>
            <a:r>
              <a:rPr sz="1950" spc="150" baseline="36324" dirty="0">
                <a:latin typeface="Times New Roman"/>
                <a:cs typeface="Times New Roman"/>
              </a:rPr>
              <a:t>lo</a:t>
            </a:r>
            <a:r>
              <a:rPr sz="1950" spc="300" baseline="36324" dirty="0">
                <a:latin typeface="Times New Roman"/>
                <a:cs typeface="Times New Roman"/>
              </a:rPr>
              <a:t>g</a:t>
            </a:r>
            <a:r>
              <a:rPr sz="1350" i="1" spc="157" baseline="30864" dirty="0">
                <a:latin typeface="Times New Roman"/>
                <a:cs typeface="Times New Roman"/>
              </a:rPr>
              <a:t>b</a:t>
            </a:r>
            <a:r>
              <a:rPr sz="1350" i="1" spc="44" baseline="30864" dirty="0">
                <a:latin typeface="Times New Roman"/>
                <a:cs typeface="Times New Roman"/>
              </a:rPr>
              <a:t> </a:t>
            </a:r>
            <a:r>
              <a:rPr sz="1950" i="1" spc="195" baseline="36324" dirty="0">
                <a:latin typeface="Times New Roman"/>
                <a:cs typeface="Times New Roman"/>
              </a:rPr>
              <a:t>a</a:t>
            </a:r>
            <a:r>
              <a:rPr sz="1950" i="1" spc="112" baseline="3632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44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0" dirty="0"/>
              <a:t> </a:t>
            </a:r>
            <a:r>
              <a:rPr dirty="0"/>
              <a:t>n</a:t>
            </a:r>
            <a:r>
              <a:rPr sz="3600" baseline="25462" dirty="0"/>
              <a:t>2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792454" y="1682879"/>
            <a:ext cx="123444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237490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25" y="1828800"/>
            <a:ext cx="865209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6803" y="3560063"/>
            <a:ext cx="548639" cy="332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1020" y="36865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3581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00" y="3581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6803" y="4474463"/>
            <a:ext cx="548639" cy="332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020" y="4600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4495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000" y="4495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4400" y="5029200"/>
            <a:ext cx="2362200" cy="5334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lgn)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7740" y="1927351"/>
            <a:ext cx="398907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2699385" algn="l"/>
              </a:tabLst>
            </a:pPr>
            <a:r>
              <a:rPr sz="2800" spc="-5" dirty="0">
                <a:latin typeface="Times New Roman"/>
                <a:cs typeface="Times New Roman"/>
              </a:rPr>
              <a:t>f(n) =</a:t>
            </a:r>
            <a:r>
              <a:rPr sz="2800" spc="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Θ(	) 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R="206375" algn="ctr">
              <a:lnSpc>
                <a:spcPct val="100000"/>
              </a:lnSpc>
              <a:spcBef>
                <a:spcPts val="258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(n)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3375" i="1" spc="502" baseline="6172" dirty="0">
                <a:latin typeface="Times New Roman"/>
                <a:cs typeface="Times New Roman"/>
              </a:rPr>
              <a:t>n</a:t>
            </a:r>
            <a:r>
              <a:rPr sz="1950" spc="150" baseline="55555" dirty="0">
                <a:latin typeface="Times New Roman"/>
                <a:cs typeface="Times New Roman"/>
              </a:rPr>
              <a:t>lo</a:t>
            </a:r>
            <a:r>
              <a:rPr sz="1950" spc="300" baseline="55555" dirty="0">
                <a:latin typeface="Times New Roman"/>
                <a:cs typeface="Times New Roman"/>
              </a:rPr>
              <a:t>g</a:t>
            </a:r>
            <a:r>
              <a:rPr sz="1350" i="1" spc="157" baseline="58641" dirty="0">
                <a:latin typeface="Times New Roman"/>
                <a:cs typeface="Times New Roman"/>
              </a:rPr>
              <a:t>b</a:t>
            </a:r>
            <a:r>
              <a:rPr sz="1350" i="1" spc="44" baseline="58641" dirty="0">
                <a:latin typeface="Times New Roman"/>
                <a:cs typeface="Times New Roman"/>
              </a:rPr>
              <a:t> </a:t>
            </a:r>
            <a:r>
              <a:rPr sz="1950" i="1" spc="195" baseline="55555" dirty="0">
                <a:latin typeface="Times New Roman"/>
                <a:cs typeface="Times New Roman"/>
              </a:rPr>
              <a:t>a</a:t>
            </a:r>
            <a:r>
              <a:rPr sz="1950" i="1" baseline="55555" dirty="0">
                <a:latin typeface="Times New Roman"/>
                <a:cs typeface="Times New Roman"/>
              </a:rPr>
              <a:t>  </a:t>
            </a:r>
            <a:r>
              <a:rPr sz="1950" i="1" spc="-104" baseline="555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7812" y="2667000"/>
            <a:ext cx="865223" cy="509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44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0" dirty="0"/>
              <a:t> </a:t>
            </a:r>
            <a:r>
              <a:rPr dirty="0"/>
              <a:t>n</a:t>
            </a:r>
            <a:r>
              <a:rPr sz="3600" baseline="25462" dirty="0"/>
              <a:t>3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792454" y="1682879"/>
            <a:ext cx="123444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237490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3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7740" y="1927351"/>
            <a:ext cx="432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7212" y="1828800"/>
            <a:ext cx="865222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2514600"/>
            <a:ext cx="4039031" cy="11294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803" y="4114799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1020" y="4241291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4137025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4137025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2003" y="5769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6220" y="5896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2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22140" y="5661152"/>
            <a:ext cx="456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065" algn="l"/>
              </a:tabLst>
            </a:pPr>
            <a:r>
              <a:rPr sz="2400" spc="-5" dirty="0">
                <a:latin typeface="Times New Roman"/>
                <a:cs typeface="Times New Roman"/>
              </a:rPr>
              <a:t>T(n)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Θ(f(n))	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39" y="3131311"/>
            <a:ext cx="7945755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4465" marR="31750" indent="2895600">
              <a:lnSpc>
                <a:spcPct val="1458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ε =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  seems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like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3, but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endParaRPr sz="2400">
              <a:latin typeface="Times New Roman"/>
              <a:cs typeface="Times New Roman"/>
            </a:endParaRPr>
          </a:p>
          <a:p>
            <a:pPr marL="397446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check the regularity</a:t>
            </a:r>
            <a:r>
              <a:rPr sz="2400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710184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Regularity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condition: 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	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 &lt;</a:t>
            </a:r>
            <a:r>
              <a:rPr sz="2400" spc="-5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8204" y="48554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20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204" y="5388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420" y="5515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" y="541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" y="541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80404" y="5769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19" y="5896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46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246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0204" y="58460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4420" y="59725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400" y="586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" y="586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0739" y="5188711"/>
            <a:ext cx="3011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latin typeface="Times New Roman"/>
                <a:cs typeface="Times New Roman"/>
              </a:rPr>
              <a:t>3 </a:t>
            </a:r>
            <a:r>
              <a:rPr sz="2400" dirty="0">
                <a:latin typeface="Times New Roman"/>
                <a:cs typeface="Times New Roman"/>
              </a:rPr>
              <a:t>≤ </a:t>
            </a:r>
            <a:r>
              <a:rPr sz="2400" spc="-5" dirty="0">
                <a:latin typeface="Times New Roman"/>
                <a:cs typeface="Times New Roman"/>
              </a:rPr>
              <a:t>cn</a:t>
            </a:r>
            <a:r>
              <a:rPr sz="2400" spc="-7" baseline="24305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c = 1/2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15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80" dirty="0"/>
              <a:t> </a:t>
            </a:r>
            <a:r>
              <a:rPr spc="-5" dirty="0"/>
              <a:t>n</a:t>
            </a:r>
            <a:r>
              <a:rPr sz="3600" spc="-7" baseline="25462" dirty="0"/>
              <a:t>2</a:t>
            </a:r>
            <a:r>
              <a:rPr sz="3600" spc="-5" dirty="0"/>
              <a:t>/lgn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8794" y="1684136"/>
            <a:ext cx="1658620" cy="1482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Times New Roman"/>
                <a:cs typeface="Times New Roman"/>
              </a:rPr>
              <a:t>a 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</a:p>
          <a:p>
            <a:pPr marL="12700" marR="5080" indent="476250">
              <a:lnSpc>
                <a:spcPct val="122300"/>
              </a:lnSpc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b = 2  </a:t>
            </a:r>
            <a:r>
              <a:rPr sz="2600" spc="-5" dirty="0">
                <a:latin typeface="Times New Roman"/>
                <a:cs typeface="Times New Roman"/>
              </a:rPr>
              <a:t>f(n)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550" baseline="26143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/lgn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429000"/>
            <a:ext cx="1765739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12" y="1828800"/>
            <a:ext cx="865223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3124200"/>
            <a:ext cx="4686630" cy="181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7204" y="51602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1420" y="52867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1400" y="5181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1400" y="5181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7740" y="1759712"/>
            <a:ext cx="4575810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slower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slower?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7204" y="56936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420" y="58201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1400" y="5715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400" y="5715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93540" y="4365752"/>
            <a:ext cx="482346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any ε &gt;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Master method does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apply!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4555236"/>
            <a:ext cx="58795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4575" y="50200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404" y="2269235"/>
            <a:ext cx="8622791" cy="1307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175" y="2886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286000"/>
            <a:ext cx="8534400" cy="1219200"/>
          </a:xfrm>
          <a:custGeom>
            <a:avLst/>
            <a:gdLst/>
            <a:ahLst/>
            <a:cxnLst/>
            <a:rect l="l" t="t" r="r" b="b"/>
            <a:pathLst>
              <a:path w="8534400" h="1219200">
                <a:moveTo>
                  <a:pt x="0" y="0"/>
                </a:moveTo>
                <a:lnTo>
                  <a:pt x="8534400" y="0"/>
                </a:lnTo>
                <a:lnTo>
                  <a:pt x="8534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53643"/>
            <a:ext cx="7439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24456"/>
                </a:solidFill>
              </a:rPr>
              <a:t>The Master Method: Case 2 (general</a:t>
            </a:r>
            <a:r>
              <a:rPr sz="3200" spc="-70" dirty="0">
                <a:solidFill>
                  <a:srgbClr val="424456"/>
                </a:solidFill>
              </a:rPr>
              <a:t> </a:t>
            </a:r>
            <a:r>
              <a:rPr sz="3200" dirty="0">
                <a:solidFill>
                  <a:srgbClr val="424456"/>
                </a:solidFill>
              </a:rPr>
              <a:t>version)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597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2286000"/>
            <a:ext cx="8534400" cy="12192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455"/>
              </a:spcBef>
              <a:tabLst>
                <a:tab pos="4815205" algn="l"/>
              </a:tabLst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2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	for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constant k ≥ 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4572000"/>
            <a:ext cx="57912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740"/>
              </a:spcBef>
              <a:tabLst>
                <a:tab pos="1723389" algn="l"/>
                <a:tab pos="4601845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Θ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5025" i="1" spc="727" baseline="-2487" dirty="0">
                <a:latin typeface="Times New Roman"/>
                <a:cs typeface="Times New Roman"/>
              </a:rPr>
              <a:t>n</a:t>
            </a:r>
            <a:r>
              <a:rPr sz="2925" spc="202" baseline="39886" dirty="0">
                <a:latin typeface="Times New Roman"/>
                <a:cs typeface="Times New Roman"/>
              </a:rPr>
              <a:t>lo</a:t>
            </a:r>
            <a:r>
              <a:rPr sz="2925" spc="427" baseline="39886" dirty="0">
                <a:latin typeface="Times New Roman"/>
                <a:cs typeface="Times New Roman"/>
              </a:rPr>
              <a:t>g</a:t>
            </a:r>
            <a:r>
              <a:rPr sz="2100" i="1" spc="187" baseline="35714" dirty="0">
                <a:latin typeface="Times New Roman"/>
                <a:cs typeface="Times New Roman"/>
              </a:rPr>
              <a:t>b</a:t>
            </a:r>
            <a:r>
              <a:rPr sz="2100" i="1" spc="44" baseline="35714" dirty="0">
                <a:latin typeface="Times New Roman"/>
                <a:cs typeface="Times New Roman"/>
              </a:rPr>
              <a:t> </a:t>
            </a:r>
            <a:r>
              <a:rPr sz="2925" i="1" spc="270" baseline="39886" dirty="0">
                <a:latin typeface="Times New Roman"/>
                <a:cs typeface="Times New Roman"/>
              </a:rPr>
              <a:t>a</a:t>
            </a:r>
            <a:r>
              <a:rPr sz="2925" i="1" baseline="39886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775" spc="7" baseline="25525" dirty="0">
                <a:latin typeface="Times New Roman"/>
                <a:cs typeface="Times New Roman"/>
              </a:rPr>
              <a:t>k+1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8800" y="2362200"/>
            <a:ext cx="2643350" cy="1017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209800" y="2595032"/>
                <a:ext cx="6895705" cy="3585662"/>
              </a:xfrm>
              <a:prstGeom prst="rect">
                <a:avLst/>
              </a:prstGeom>
              <a:solidFill>
                <a:srgbClr val="CCFFCC"/>
              </a:solidFill>
              <a:ln w="9994">
                <a:solidFill>
                  <a:srgbClr val="53548A"/>
                </a:solidFill>
              </a:ln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r>
                  <a:rPr lang="en-US" sz="2800" i="1" u="heavy" dirty="0" smtClean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So</a:t>
                </a:r>
                <a:r>
                  <a:rPr lang="en-US" sz="2800" i="1" u="heavy" spc="-5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US" sz="2800" i="1" u="heavy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u</a:t>
                </a:r>
                <a:r>
                  <a:rPr lang="en-US" sz="2800" i="1" u="heavy" spc="-5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ti</a:t>
                </a:r>
                <a:r>
                  <a:rPr lang="en-US" sz="2800" i="1" u="heavy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on</a:t>
                </a:r>
                <a:r>
                  <a:rPr lang="en-US" sz="2800" i="1" spc="-5" dirty="0">
                    <a:solidFill>
                      <a:srgbClr val="FF0101"/>
                    </a:solidFill>
                    <a:latin typeface="Times New Roman"/>
                    <a:cs typeface="Times New Roman"/>
                  </a:rPr>
                  <a:t>:</a:t>
                </a:r>
                <a:r>
                  <a:rPr lang="en-US" sz="2800" i="1" dirty="0">
                    <a:solidFill>
                      <a:srgbClr val="FF0101"/>
                    </a:solidFill>
                    <a:latin typeface="Times New Roman"/>
                    <a:cs typeface="Times New Roman"/>
                  </a:rPr>
                  <a:t>	</a:t>
                </a:r>
                <a:endParaRPr lang="en-US" sz="2800" i="1" dirty="0" smtClean="0">
                  <a:solidFill>
                    <a:srgbClr val="FF0101"/>
                  </a:solidFill>
                  <a:latin typeface="Times New Roman"/>
                  <a:cs typeface="Times New Roman"/>
                </a:endParaRP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ar-A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ar-AE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sup>
                        </m:sSup>
                      </m:den>
                    </m:f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ar-A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fName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n</a:t>
                </a:r>
                <a:endParaRPr lang="ar-AE" sz="3600" i="1" dirty="0">
                  <a:solidFill>
                    <a:schemeClr val="tx1"/>
                  </a:solidFill>
                </a:endParaRP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endParaRPr lang="ar-AE" sz="2800" i="1" dirty="0" smtClean="0">
                  <a:solidFill>
                    <a:srgbClr val="FF0101"/>
                  </a:solidFill>
                  <a:latin typeface="Times New Roman"/>
                  <a:cs typeface="Times New Roman"/>
                </a:endParaRP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r>
                  <a:rPr lang="en-US" sz="2800" i="1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(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800" spc="-5" dirty="0">
                    <a:latin typeface="Times New Roman"/>
                    <a:cs typeface="Times New Roman"/>
                  </a:rPr>
                  <a:t>)</a:t>
                </a:r>
                <a:r>
                  <a:rPr 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5" dirty="0">
                    <a:latin typeface="Times New Roman"/>
                    <a:cs typeface="Times New Roman"/>
                  </a:rPr>
                  <a:t>=</a:t>
                </a:r>
                <a:r>
                  <a:rPr 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l-GR" sz="2800" spc="-5" dirty="0">
                    <a:latin typeface="Times New Roman"/>
                    <a:cs typeface="Times New Roman"/>
                  </a:rPr>
                  <a:t>Θ</a:t>
                </a:r>
                <a:r>
                  <a:rPr lang="el-GR" sz="2800" dirty="0">
                    <a:latin typeface="Times New Roman"/>
                    <a:cs typeface="Times New Roman"/>
                  </a:rPr>
                  <a:t> </a:t>
                </a:r>
                <a:r>
                  <a:rPr lang="el-GR" sz="2800" spc="-5" dirty="0">
                    <a:latin typeface="Times New Roman"/>
                    <a:cs typeface="Times New Roman"/>
                  </a:rPr>
                  <a:t>(</a:t>
                </a:r>
                <a:r>
                  <a:rPr lang="el-GR" sz="2800" spc="-165" dirty="0">
                    <a:latin typeface="Times New Roman"/>
                    <a:cs typeface="Times New Roman"/>
                  </a:rPr>
                  <a:t> </a:t>
                </a:r>
                <a:r>
                  <a:rPr lang="en-US" sz="5025" i="1" spc="727" baseline="-2487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925" spc="202" baseline="39886" dirty="0" smtClean="0">
                    <a:latin typeface="Times New Roman"/>
                    <a:cs typeface="Times New Roman"/>
                  </a:rPr>
                  <a:t>lo</a:t>
                </a:r>
                <a:r>
                  <a:rPr lang="en-US" sz="2925" spc="427" baseline="39886" dirty="0" smtClean="0">
                    <a:latin typeface="Times New Roman"/>
                    <a:cs typeface="Times New Roman"/>
                  </a:rPr>
                  <a:t>g</a:t>
                </a:r>
                <a:r>
                  <a:rPr lang="en-US" sz="2100" i="1" spc="187" baseline="35714" dirty="0" smtClean="0">
                    <a:latin typeface="Times New Roman"/>
                    <a:cs typeface="Times New Roman"/>
                  </a:rPr>
                  <a:t>2</a:t>
                </a:r>
                <a:r>
                  <a:rPr lang="en-US" sz="2100" i="1" spc="44" baseline="35714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925" i="1" spc="270" baseline="39886" dirty="0" smtClean="0"/>
                  <a:t>4</a:t>
                </a:r>
                <a:r>
                  <a:rPr lang="en-US" sz="2925" i="1" baseline="39886" dirty="0"/>
                  <a:t> </a:t>
                </a:r>
                <a:r>
                  <a:rPr lang="en-US" sz="2800" spc="-5" dirty="0" smtClean="0">
                    <a:latin typeface="Times New Roman"/>
                    <a:cs typeface="Times New Roman"/>
                  </a:rPr>
                  <a:t>l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g</a:t>
                </a:r>
                <a:r>
                  <a:rPr lang="en-US" sz="2775" spc="7" baseline="25525" dirty="0" smtClean="0"/>
                  <a:t>1+1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800" spc="-5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r>
                  <a:rPr lang="en-US" sz="2800" spc="-5" dirty="0" smtClean="0"/>
                  <a:t>=</a:t>
                </a:r>
                <a:r>
                  <a:rPr lang="en-US" sz="2800" i="1" dirty="0"/>
                  <a:t> </a:t>
                </a:r>
                <a:r>
                  <a:rPr lang="el-GR" sz="2800" spc="-5" dirty="0" smtClean="0"/>
                  <a:t>Θ</a:t>
                </a:r>
                <a:r>
                  <a:rPr lang="el-GR" sz="2800" dirty="0" smtClean="0"/>
                  <a:t> </a:t>
                </a:r>
                <a:r>
                  <a:rPr lang="el-GR" sz="2800" spc="-5" dirty="0"/>
                  <a:t>(</a:t>
                </a:r>
                <a:r>
                  <a:rPr lang="el-GR" sz="2800" spc="-165" dirty="0"/>
                  <a:t> </a:t>
                </a:r>
                <a:r>
                  <a:rPr lang="en-US" sz="5025" i="1" spc="727" baseline="-2487" dirty="0" smtClean="0"/>
                  <a:t>n</a:t>
                </a:r>
                <a:r>
                  <a:rPr lang="en-US" sz="2925" spc="202" baseline="39886" dirty="0" smtClean="0"/>
                  <a:t>2</a:t>
                </a:r>
                <a:r>
                  <a:rPr lang="en-US" sz="2925" i="1" baseline="39886" dirty="0"/>
                  <a:t>	</a:t>
                </a:r>
                <a:r>
                  <a:rPr lang="en-US" sz="2800" spc="-5" dirty="0" smtClean="0"/>
                  <a:t>l</a:t>
                </a:r>
                <a:r>
                  <a:rPr lang="en-US" sz="2800" dirty="0" smtClean="0"/>
                  <a:t>glg</a:t>
                </a:r>
                <a:r>
                  <a:rPr lang="en-US" sz="2800" i="1" dirty="0" smtClean="0"/>
                  <a:t>n</a:t>
                </a:r>
                <a:r>
                  <a:rPr lang="en-US" sz="2800" spc="-5" dirty="0"/>
                  <a:t>)</a:t>
                </a:r>
                <a:endParaRPr sz="2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2595032"/>
                <a:ext cx="6895705" cy="3585662"/>
              </a:xfrm>
              <a:prstGeom prst="rect">
                <a:avLst/>
              </a:prstGeom>
              <a:blipFill>
                <a:blip r:embed="rId2"/>
                <a:stretch>
                  <a:fillRect t="-339" r="-618" b="-4407"/>
                </a:stretch>
              </a:blipFill>
              <a:ln w="9994">
                <a:solidFill>
                  <a:srgbClr val="53548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15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80" dirty="0"/>
              <a:t> </a:t>
            </a:r>
            <a:r>
              <a:rPr spc="-5" dirty="0"/>
              <a:t>n</a:t>
            </a:r>
            <a:r>
              <a:rPr sz="3600" spc="-7" baseline="25462" dirty="0"/>
              <a:t>2</a:t>
            </a:r>
            <a:r>
              <a:rPr sz="3600" spc="-5" dirty="0"/>
              <a:t>/lgn</a:t>
            </a:r>
            <a:endParaRPr sz="3600"/>
          </a:p>
        </p:txBody>
      </p:sp>
      <p:sp>
        <p:nvSpPr>
          <p:cNvPr id="6" name="object 3"/>
          <p:cNvSpPr txBox="1"/>
          <p:nvPr/>
        </p:nvSpPr>
        <p:spPr>
          <a:xfrm>
            <a:off x="388794" y="1684136"/>
            <a:ext cx="1658620" cy="1482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Times New Roman"/>
                <a:cs typeface="Times New Roman"/>
              </a:rPr>
              <a:t>a 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</a:p>
          <a:p>
            <a:pPr marL="12700" marR="5080" indent="476250">
              <a:lnSpc>
                <a:spcPct val="122300"/>
              </a:lnSpc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b = 2  </a:t>
            </a:r>
            <a:r>
              <a:rPr sz="2600" spc="-5" dirty="0">
                <a:latin typeface="Times New Roman"/>
                <a:cs typeface="Times New Roman"/>
              </a:rPr>
              <a:t>f(n)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550" baseline="26143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/lgn</a:t>
            </a:r>
          </a:p>
        </p:txBody>
      </p:sp>
    </p:spTree>
    <p:extLst>
      <p:ext uri="{BB962C8B-B14F-4D97-AF65-F5344CB8AC3E}">
        <p14:creationId xmlns:p14="http://schemas.microsoft.com/office/powerpoint/2010/main" val="269194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0934" y="1012195"/>
            <a:ext cx="15811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10" dirty="0">
                <a:latin typeface="Times New Roman"/>
                <a:cs typeface="Times New Roman"/>
              </a:rPr>
              <a:t>k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0289" y="3047206"/>
            <a:ext cx="748030" cy="961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150" spc="1300" dirty="0">
                <a:latin typeface="Symbol"/>
                <a:cs typeface="Symbol"/>
              </a:rPr>
              <a:t></a:t>
            </a:r>
            <a:endParaRPr sz="61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42893"/>
            <a:ext cx="7109459" cy="31222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93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General Method</a:t>
            </a:r>
            <a:r>
              <a:rPr sz="4400" spc="-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(Akra-Bazzi)</a:t>
            </a:r>
            <a:endParaRPr sz="4400" dirty="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  <a:spcBef>
                <a:spcPts val="1155"/>
              </a:spcBef>
              <a:tabLst>
                <a:tab pos="5348605" algn="l"/>
              </a:tabLst>
            </a:pPr>
            <a:r>
              <a:rPr sz="3950" i="1" spc="30" dirty="0">
                <a:latin typeface="Times New Roman"/>
                <a:cs typeface="Times New Roman"/>
              </a:rPr>
              <a:t>T</a:t>
            </a:r>
            <a:r>
              <a:rPr sz="3950" i="1" spc="-459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spc="75" dirty="0">
                <a:latin typeface="Times New Roman"/>
                <a:cs typeface="Times New Roman"/>
              </a:rPr>
              <a:t>)</a:t>
            </a:r>
            <a:r>
              <a:rPr sz="3950" spc="-65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</a:t>
            </a:r>
            <a:r>
              <a:rPr sz="3950" spc="-385" dirty="0">
                <a:latin typeface="Times New Roman"/>
                <a:cs typeface="Times New Roman"/>
              </a:rPr>
              <a:t> </a:t>
            </a:r>
            <a:r>
              <a:rPr sz="8925" spc="75" baseline="-8403" dirty="0">
                <a:latin typeface="Symbol"/>
                <a:cs typeface="Symbol"/>
              </a:rPr>
              <a:t></a:t>
            </a:r>
            <a:r>
              <a:rPr sz="8925" spc="-1425" baseline="-8403" dirty="0">
                <a:latin typeface="Times New Roman"/>
                <a:cs typeface="Times New Roman"/>
              </a:rPr>
              <a:t> </a:t>
            </a:r>
            <a:r>
              <a:rPr sz="3950" i="1" spc="15" dirty="0">
                <a:latin typeface="Times New Roman"/>
                <a:cs typeface="Times New Roman"/>
              </a:rPr>
              <a:t>a</a:t>
            </a:r>
            <a:r>
              <a:rPr sz="3450" i="1" spc="22" baseline="-24154" dirty="0">
                <a:latin typeface="Times New Roman"/>
                <a:cs typeface="Times New Roman"/>
              </a:rPr>
              <a:t>i</a:t>
            </a:r>
            <a:r>
              <a:rPr sz="3950" i="1" spc="15" dirty="0">
                <a:latin typeface="Times New Roman"/>
                <a:cs typeface="Times New Roman"/>
              </a:rPr>
              <a:t>T</a:t>
            </a:r>
            <a:r>
              <a:rPr sz="3950" i="1" spc="-459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i="1" spc="-355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Times New Roman"/>
                <a:cs typeface="Times New Roman"/>
              </a:rPr>
              <a:t>/</a:t>
            </a:r>
            <a:r>
              <a:rPr sz="3950" spc="-409" dirty="0">
                <a:latin typeface="Times New Roman"/>
                <a:cs typeface="Times New Roman"/>
              </a:rPr>
              <a:t> </a:t>
            </a:r>
            <a:r>
              <a:rPr sz="3950" i="1" spc="-85" dirty="0">
                <a:latin typeface="Times New Roman"/>
                <a:cs typeface="Times New Roman"/>
              </a:rPr>
              <a:t>b</a:t>
            </a:r>
            <a:r>
              <a:rPr sz="3450" i="1" spc="-127" baseline="-24154" dirty="0">
                <a:latin typeface="Times New Roman"/>
                <a:cs typeface="Times New Roman"/>
              </a:rPr>
              <a:t>i</a:t>
            </a:r>
            <a:r>
              <a:rPr sz="3450" i="1" spc="-397" baseline="-24154" dirty="0">
                <a:latin typeface="Times New Roman"/>
                <a:cs typeface="Times New Roman"/>
              </a:rPr>
              <a:t> </a:t>
            </a:r>
            <a:r>
              <a:rPr sz="3950" spc="15" dirty="0">
                <a:latin typeface="Times New Roman"/>
                <a:cs typeface="Times New Roman"/>
              </a:rPr>
              <a:t>)</a:t>
            </a:r>
            <a:r>
              <a:rPr sz="3950" spc="-315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</a:t>
            </a:r>
            <a:r>
              <a:rPr sz="3950" spc="30" dirty="0">
                <a:latin typeface="Times New Roman"/>
                <a:cs typeface="Times New Roman"/>
              </a:rPr>
              <a:t>	</a:t>
            </a:r>
            <a:r>
              <a:rPr sz="3950" i="1" spc="10" dirty="0">
                <a:latin typeface="Times New Roman"/>
                <a:cs typeface="Times New Roman"/>
              </a:rPr>
              <a:t>f</a:t>
            </a:r>
            <a:r>
              <a:rPr sz="3950" i="1" spc="-45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spc="75" dirty="0">
                <a:latin typeface="Times New Roman"/>
                <a:cs typeface="Times New Roman"/>
              </a:rPr>
              <a:t>)</a:t>
            </a:r>
            <a:endParaRPr sz="3950" dirty="0">
              <a:latin typeface="Times New Roman"/>
              <a:cs typeface="Times New Roman"/>
            </a:endParaRPr>
          </a:p>
          <a:p>
            <a:pPr marR="2124075" algn="ctr">
              <a:lnSpc>
                <a:spcPct val="100000"/>
              </a:lnSpc>
              <a:spcBef>
                <a:spcPts val="320"/>
              </a:spcBef>
            </a:pPr>
            <a:r>
              <a:rPr sz="2300" i="1" spc="30" dirty="0">
                <a:latin typeface="Times New Roman"/>
                <a:cs typeface="Times New Roman"/>
              </a:rPr>
              <a:t>i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30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  <a:spcBef>
                <a:spcPts val="815"/>
              </a:spcBef>
            </a:pPr>
            <a:r>
              <a:rPr sz="2800" spc="-10" dirty="0">
                <a:latin typeface="Times New Roman"/>
                <a:cs typeface="Times New Roman"/>
              </a:rPr>
              <a:t>Let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be the unique solution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endParaRPr sz="2800" dirty="0">
              <a:latin typeface="Times New Roman"/>
              <a:cs typeface="Times New Roman"/>
            </a:endParaRPr>
          </a:p>
          <a:p>
            <a:pPr marR="2065020" algn="ctr">
              <a:lnSpc>
                <a:spcPts val="2760"/>
              </a:lnSpc>
            </a:pPr>
            <a:r>
              <a:rPr sz="2350" i="1" spc="325" dirty="0">
                <a:latin typeface="Times New Roman"/>
                <a:cs typeface="Times New Roman"/>
              </a:rPr>
              <a:t>k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6439" y="3427562"/>
            <a:ext cx="13525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801" y="3170359"/>
            <a:ext cx="22288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375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9933" y="3533113"/>
            <a:ext cx="13525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5137" y="3186672"/>
            <a:ext cx="1196975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400" dirty="0">
                <a:latin typeface="Times New Roman"/>
                <a:cs typeface="Times New Roman"/>
              </a:rPr>
              <a:t>) </a:t>
            </a:r>
            <a:r>
              <a:rPr sz="4100" spc="660" dirty="0">
                <a:latin typeface="Symbol"/>
                <a:cs typeface="Symbol"/>
              </a:rPr>
              <a:t></a:t>
            </a:r>
            <a:r>
              <a:rPr sz="4100" spc="-680" dirty="0">
                <a:latin typeface="Times New Roman"/>
                <a:cs typeface="Times New Roman"/>
              </a:rPr>
              <a:t> </a:t>
            </a:r>
            <a:r>
              <a:rPr sz="4100" spc="60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2814" y="3186672"/>
            <a:ext cx="1518920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3285" algn="l"/>
              </a:tabLst>
            </a:pPr>
            <a:r>
              <a:rPr sz="4100" spc="565" dirty="0">
                <a:latin typeface="Times New Roman"/>
                <a:cs typeface="Times New Roman"/>
              </a:rPr>
              <a:t>(</a:t>
            </a:r>
            <a:r>
              <a:rPr sz="4100" i="1" spc="565" dirty="0">
                <a:latin typeface="Times New Roman"/>
                <a:cs typeface="Times New Roman"/>
              </a:rPr>
              <a:t>a	</a:t>
            </a:r>
            <a:r>
              <a:rPr sz="4100" spc="330" dirty="0">
                <a:latin typeface="Times New Roman"/>
                <a:cs typeface="Times New Roman"/>
              </a:rPr>
              <a:t>/</a:t>
            </a:r>
            <a:r>
              <a:rPr sz="4100" spc="-350" dirty="0">
                <a:latin typeface="Times New Roman"/>
                <a:cs typeface="Times New Roman"/>
              </a:rPr>
              <a:t> </a:t>
            </a:r>
            <a:r>
              <a:rPr sz="4100" i="1" spc="600" dirty="0">
                <a:latin typeface="Times New Roman"/>
                <a:cs typeface="Times New Roman"/>
              </a:rPr>
              <a:t>b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3827577"/>
            <a:ext cx="7594600" cy="1877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277745">
              <a:lnSpc>
                <a:spcPct val="100000"/>
              </a:lnSpc>
              <a:spcBef>
                <a:spcPts val="710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r>
              <a:rPr sz="2350" i="1" spc="-350" dirty="0">
                <a:latin typeface="Times New Roman"/>
                <a:cs typeface="Times New Roman"/>
              </a:rPr>
              <a:t> </a:t>
            </a:r>
            <a:r>
              <a:rPr sz="2350" spc="300" dirty="0">
                <a:latin typeface="Symbol"/>
                <a:cs typeface="Symbol"/>
              </a:rPr>
              <a:t></a:t>
            </a:r>
            <a:r>
              <a:rPr sz="2350" spc="300" dirty="0">
                <a:latin typeface="Times New Roman"/>
                <a:cs typeface="Times New Roman"/>
              </a:rPr>
              <a:t>1</a:t>
            </a:r>
            <a:endParaRPr sz="2350" dirty="0">
              <a:latin typeface="Times New Roman"/>
              <a:cs typeface="Times New Roman"/>
            </a:endParaRPr>
          </a:p>
          <a:p>
            <a:pPr marL="12700" marR="1461770">
              <a:lnSpc>
                <a:spcPct val="100000"/>
              </a:lnSpc>
              <a:spcBef>
                <a:spcPts val="635"/>
              </a:spcBef>
            </a:pPr>
            <a:r>
              <a:rPr sz="2600" dirty="0">
                <a:latin typeface="Times New Roman"/>
                <a:cs typeface="Times New Roman"/>
              </a:rPr>
              <a:t>Then, </a:t>
            </a:r>
            <a:r>
              <a:rPr sz="2600" spc="-5" dirty="0">
                <a:latin typeface="Times New Roman"/>
                <a:cs typeface="Times New Roman"/>
              </a:rPr>
              <a:t>the answers are the </a:t>
            </a:r>
            <a:r>
              <a:rPr sz="2600" spc="-10" dirty="0">
                <a:latin typeface="Times New Roman"/>
                <a:cs typeface="Times New Roman"/>
              </a:rPr>
              <a:t>same </a:t>
            </a:r>
            <a:r>
              <a:rPr sz="2600" spc="-5" dirty="0">
                <a:latin typeface="Times New Roman"/>
                <a:cs typeface="Times New Roman"/>
              </a:rPr>
              <a:t>as for the 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te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spc="-5" dirty="0">
                <a:latin typeface="Times New Roman"/>
                <a:cs typeface="Times New Roman"/>
              </a:rPr>
              <a:t>et</a:t>
            </a:r>
            <a:r>
              <a:rPr sz="2600" spc="0" dirty="0">
                <a:latin typeface="Times New Roman"/>
                <a:cs typeface="Times New Roman"/>
              </a:rPr>
              <a:t>hod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imes New Roman"/>
                <a:cs typeface="Times New Roman"/>
              </a:rPr>
              <a:t>bu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h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00" i="1" baseline="25000" dirty="0">
                <a:solidFill>
                  <a:srgbClr val="0000FF"/>
                </a:solidFill>
                <a:latin typeface="Times New Roman"/>
                <a:cs typeface="Times New Roman"/>
              </a:rPr>
              <a:t>p 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spc="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tea</a:t>
            </a:r>
            <a:r>
              <a:rPr sz="2600" dirty="0">
                <a:latin typeface="Times New Roman"/>
                <a:cs typeface="Times New Roman"/>
              </a:rPr>
              <a:t>d </a:t>
            </a:r>
            <a:r>
              <a:rPr sz="2600" spc="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5025" i="1" spc="832" baseline="4145" dirty="0">
                <a:latin typeface="Times New Roman"/>
                <a:cs typeface="Times New Roman"/>
              </a:rPr>
              <a:t>n</a:t>
            </a:r>
            <a:r>
              <a:rPr sz="2925" spc="254" baseline="52706" dirty="0">
                <a:latin typeface="Times New Roman"/>
                <a:cs typeface="Times New Roman"/>
              </a:rPr>
              <a:t>lo</a:t>
            </a:r>
            <a:r>
              <a:rPr sz="2925" spc="487" baseline="52706" dirty="0">
                <a:latin typeface="Times New Roman"/>
                <a:cs typeface="Times New Roman"/>
              </a:rPr>
              <a:t>g</a:t>
            </a:r>
            <a:r>
              <a:rPr sz="2100" i="1" spc="225" baseline="53571" dirty="0">
                <a:latin typeface="Times New Roman"/>
                <a:cs typeface="Times New Roman"/>
              </a:rPr>
              <a:t>b</a:t>
            </a:r>
            <a:r>
              <a:rPr sz="2100" i="1" spc="60" baseline="53571" dirty="0">
                <a:latin typeface="Times New Roman"/>
                <a:cs typeface="Times New Roman"/>
              </a:rPr>
              <a:t> </a:t>
            </a:r>
            <a:r>
              <a:rPr sz="2925" i="1" spc="337" baseline="52706" dirty="0">
                <a:latin typeface="Times New Roman"/>
                <a:cs typeface="Times New Roman"/>
              </a:rPr>
              <a:t>a</a:t>
            </a:r>
            <a:endParaRPr sz="2925" baseline="52706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600" spc="-5" dirty="0">
                <a:latin typeface="Times New Roman"/>
                <a:cs typeface="Times New Roman"/>
              </a:rPr>
              <a:t>(</a:t>
            </a:r>
            <a:r>
              <a:rPr sz="2600" i="1" spc="-5" dirty="0">
                <a:latin typeface="Times New Roman"/>
                <a:cs typeface="Times New Roman"/>
              </a:rPr>
              <a:t>Akra </a:t>
            </a:r>
            <a:r>
              <a:rPr sz="2600" i="1" dirty="0">
                <a:latin typeface="Times New Roman"/>
                <a:cs typeface="Times New Roman"/>
              </a:rPr>
              <a:t>and </a:t>
            </a:r>
            <a:r>
              <a:rPr sz="2600" i="1" spc="-5" dirty="0">
                <a:latin typeface="Times New Roman"/>
                <a:cs typeface="Times New Roman"/>
              </a:rPr>
              <a:t>Bazzi also prove </a:t>
            </a:r>
            <a:r>
              <a:rPr sz="2600" i="1" dirty="0">
                <a:latin typeface="Times New Roman"/>
                <a:cs typeface="Times New Roman"/>
              </a:rPr>
              <a:t>an </a:t>
            </a:r>
            <a:r>
              <a:rPr sz="2600" i="1" spc="-5" dirty="0">
                <a:latin typeface="Times New Roman"/>
                <a:cs typeface="Times New Roman"/>
              </a:rPr>
              <a:t>even more general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result</a:t>
            </a:r>
            <a:r>
              <a:rPr sz="2600" spc="-5" dirty="0">
                <a:latin typeface="Times New Roman"/>
                <a:cs typeface="Times New Roman"/>
              </a:rPr>
              <a:t>.)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1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6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07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13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8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19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1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22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23" name="AutoShape 35"/>
          <p:cNvSpPr>
            <a:spLocks noChangeArrowheads="1"/>
          </p:cNvSpPr>
          <p:nvPr/>
        </p:nvSpPr>
        <p:spPr bwMode="auto">
          <a:xfrm>
            <a:off x="1905000" y="4725209"/>
            <a:ext cx="5075238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</a:t>
            </a:r>
            <a:r>
              <a:rPr lang="en-US" sz="2400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increase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 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geometrically from the root to the leaves.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  <a:sym typeface="Symbol" pitchFamily="-111" charset="2"/>
              </a:rPr>
              <a:t>leaves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 hold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the biggest part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of the total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sum.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1524" name="Rectangle 36"/>
          <p:cNvSpPr>
            <a:spLocks noChangeArrowheads="1"/>
          </p:cNvSpPr>
          <p:nvPr/>
        </p:nvSpPr>
        <p:spPr bwMode="auto">
          <a:xfrm>
            <a:off x="6980238" y="6208640"/>
            <a:ext cx="19736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4000" b="1" i="1" baseline="16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4000" b="1" i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5" name="Text Box 37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26" name="Rectangle 38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1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21677" y="986135"/>
                <a:ext cx="2824812" cy="60676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f(n</a:t>
                </a:r>
                <a:r>
                  <a:rPr lang="en-US" sz="3200"/>
                  <a:t>) </a:t>
                </a:r>
                <a:r>
                  <a:rPr lang="en-US" sz="3200" smtClean="0"/>
                  <a:t>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200" smtClean="0"/>
                  <a:t>)</a:t>
                </a:r>
                <a:endParaRPr lang="en-US" sz="320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2824812" cy="60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34112" y="224135"/>
            <a:ext cx="3720699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400" smtClean="0"/>
              <a:t>f(n) is smaller than leaf sum.</a:t>
            </a:r>
            <a:endParaRPr lang="en-US" sz="24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8400" y="685800"/>
            <a:ext cx="2286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6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770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4061460" cy="18713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most general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method:</a:t>
            </a:r>
            <a:endParaRPr sz="28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Guess</a:t>
            </a:r>
            <a:endParaRPr sz="24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Prove by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induction</a:t>
            </a:r>
            <a:endParaRPr sz="24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Solve 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5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31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2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6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37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2539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1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2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3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44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45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6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7" name="AutoShape 35"/>
          <p:cNvSpPr>
            <a:spLocks noChangeArrowheads="1"/>
          </p:cNvSpPr>
          <p:nvPr/>
        </p:nvSpPr>
        <p:spPr bwMode="auto">
          <a:xfrm>
            <a:off x="2228850" y="4725209"/>
            <a:ext cx="4324350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are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approximately the same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 on each of the 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levels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  </a:t>
            </a:r>
            <a:b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</a:b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(</a:t>
            </a:r>
            <a:r>
              <a:rPr lang="el-GR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Θ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(total of all sums)).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2548" name="Rectangle 36"/>
          <p:cNvSpPr>
            <a:spLocks noChangeArrowheads="1"/>
          </p:cNvSpPr>
          <p:nvPr/>
        </p:nvSpPr>
        <p:spPr bwMode="auto">
          <a:xfrm>
            <a:off x="4651193" y="6224922"/>
            <a:ext cx="35044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4000" b="1" i="1" baseline="16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4000" b="1" i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* log</a:t>
            </a:r>
            <a:r>
              <a:rPr lang="en-US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4000" b="1" i="1" dirty="0">
              <a:solidFill>
                <a:srgbClr val="0070C0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9" name="Text Box 37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50" name="Rectangle 38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2551" name="Line 39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</a:t>
            </a:r>
            <a:r>
              <a:rPr lang="en-US" sz="4000" smtClean="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2 </a:t>
            </a:r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21677" y="986135"/>
                <a:ext cx="2158668" cy="4780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f(n</a:t>
                </a:r>
                <a:r>
                  <a:rPr lang="en-US" sz="2400"/>
                  <a:t>) = </a:t>
                </a:r>
                <a:r>
                  <a:rPr lang="en-US" sz="240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smtClean="0"/>
                  <a:t>)</a:t>
                </a:r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2158668" cy="478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376314" y="214991"/>
            <a:ext cx="5443926" cy="523220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800" smtClean="0"/>
              <a:t>f(n) is roughly equal to the leaf sum.</a:t>
            </a:r>
            <a:endParaRPr lang="en-US" sz="28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39000" y="685800"/>
            <a:ext cx="2286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1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53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55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3557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58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59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61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3563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65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6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67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8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9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0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1" name="Text Box 35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72" name="AutoShape 36"/>
          <p:cNvSpPr>
            <a:spLocks noChangeArrowheads="1"/>
          </p:cNvSpPr>
          <p:nvPr/>
        </p:nvSpPr>
        <p:spPr bwMode="auto">
          <a:xfrm>
            <a:off x="1905000" y="4725209"/>
            <a:ext cx="5075238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</a:t>
            </a:r>
            <a:r>
              <a:rPr lang="en-US" sz="2400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decrease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 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geometrically from the root to the leaves.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  <a:sym typeface="Symbol" pitchFamily="-111" charset="2"/>
              </a:rPr>
              <a:t>root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 holds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the biggest part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of the total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sum.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3573" name="Rectangle 37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3574" name="Line 38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5" name="Rectangle 39"/>
          <p:cNvSpPr>
            <a:spLocks noChangeArrowheads="1"/>
          </p:cNvSpPr>
          <p:nvPr/>
        </p:nvSpPr>
        <p:spPr bwMode="auto">
          <a:xfrm>
            <a:off x="7082100" y="6196151"/>
            <a:ext cx="18614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</a:t>
            </a:r>
            <a:r>
              <a:rPr lang="en-US" sz="4000" smtClean="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3 </a:t>
            </a:r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21677" y="986135"/>
                <a:ext cx="1835311" cy="41389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f(n</a:t>
                </a:r>
                <a:r>
                  <a:rPr lang="en-US" sz="2000"/>
                  <a:t>) </a:t>
                </a:r>
                <a:r>
                  <a:rPr lang="en-US" sz="2000" smtClean="0"/>
                  <a:t>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smtClean="0"/>
                  <a:t>)</a:t>
                </a:r>
                <a:endParaRPr lang="en-US" sz="20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1835311" cy="413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248251" y="22433"/>
            <a:ext cx="3313151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400" i="1" smtClean="0"/>
              <a:t>a f(n/b)</a:t>
            </a:r>
            <a:r>
              <a:rPr lang="en-US" sz="2400" smtClean="0"/>
              <a:t> is getting smaller</a:t>
            </a:r>
          </a:p>
          <a:p>
            <a:r>
              <a:rPr lang="en-US" sz="2400" smtClean="0"/>
              <a:t>at lower levels (see def</a:t>
            </a:r>
            <a:r>
              <a:rPr lang="en-US" sz="2400" baseline="30000" smtClean="0"/>
              <a:t>n</a:t>
            </a:r>
            <a:r>
              <a:rPr lang="en-US" sz="2400" smtClean="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2649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7254" y="183832"/>
            <a:ext cx="4808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345" marR="5080" indent="-7162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CC"/>
                </a:solidFill>
              </a:rPr>
              <a:t>Proof of Master Theorem:  Case </a:t>
            </a:r>
            <a:r>
              <a:rPr dirty="0">
                <a:solidFill>
                  <a:srgbClr val="3333CC"/>
                </a:solidFill>
              </a:rPr>
              <a:t>1 </a:t>
            </a:r>
            <a:r>
              <a:rPr spc="-5" dirty="0">
                <a:solidFill>
                  <a:srgbClr val="3333CC"/>
                </a:solidFill>
              </a:rPr>
              <a:t>and Case</a:t>
            </a:r>
            <a:r>
              <a:rPr spc="-2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27" y="1578165"/>
            <a:ext cx="6877684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Times New Roman"/>
                <a:cs typeface="Times New Roman"/>
              </a:rPr>
              <a:t>Recall from the recursion tree (note </a:t>
            </a:r>
            <a:r>
              <a:rPr sz="2600" i="1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2550" i="1" spc="-7" baseline="-21241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600" spc="-5" dirty="0">
                <a:latin typeface="Times New Roman"/>
                <a:cs typeface="Times New Roman"/>
              </a:rPr>
              <a:t>=tree  height)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7176" y="2663121"/>
            <a:ext cx="5099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165" dirty="0">
                <a:latin typeface="Times New Roman"/>
                <a:cs typeface="Times New Roman"/>
              </a:rPr>
              <a:t>h</a:t>
            </a:r>
            <a:r>
              <a:rPr sz="2400" spc="-114" dirty="0">
                <a:latin typeface="Symbol"/>
                <a:cs typeface="Symbol"/>
              </a:rPr>
              <a:t></a:t>
            </a:r>
            <a:r>
              <a:rPr sz="2400" spc="1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711" y="2617364"/>
            <a:ext cx="6732905" cy="148399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4150" i="1" spc="15" dirty="0">
                <a:latin typeface="Times New Roman"/>
                <a:cs typeface="Times New Roman"/>
              </a:rPr>
              <a:t>T</a:t>
            </a:r>
            <a:r>
              <a:rPr sz="4150" i="1" spc="-495" dirty="0">
                <a:latin typeface="Times New Roman"/>
                <a:cs typeface="Times New Roman"/>
              </a:rPr>
              <a:t> </a:t>
            </a:r>
            <a:r>
              <a:rPr sz="4150" spc="120" dirty="0">
                <a:latin typeface="Times New Roman"/>
                <a:cs typeface="Times New Roman"/>
              </a:rPr>
              <a:t>(</a:t>
            </a:r>
            <a:r>
              <a:rPr sz="4150" i="1" spc="70" dirty="0">
                <a:latin typeface="Times New Roman"/>
                <a:cs typeface="Times New Roman"/>
              </a:rPr>
              <a:t>n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r>
              <a:rPr sz="4150" spc="-75" dirty="0">
                <a:latin typeface="Times New Roman"/>
                <a:cs typeface="Times New Roman"/>
              </a:rPr>
              <a:t> </a:t>
            </a:r>
            <a:r>
              <a:rPr sz="4150" spc="15" dirty="0">
                <a:latin typeface="Symbol"/>
                <a:cs typeface="Symbol"/>
              </a:rPr>
              <a:t></a:t>
            </a:r>
            <a:r>
              <a:rPr sz="4150" spc="-130" dirty="0">
                <a:latin typeface="Times New Roman"/>
                <a:cs typeface="Times New Roman"/>
              </a:rPr>
              <a:t> </a:t>
            </a:r>
            <a:r>
              <a:rPr sz="4150" spc="55" dirty="0">
                <a:latin typeface="Symbol"/>
                <a:cs typeface="Symbol"/>
              </a:rPr>
              <a:t></a:t>
            </a:r>
            <a:r>
              <a:rPr sz="4150" spc="120" dirty="0">
                <a:latin typeface="Times New Roman"/>
                <a:cs typeface="Times New Roman"/>
              </a:rPr>
              <a:t>(</a:t>
            </a:r>
            <a:r>
              <a:rPr sz="4150" i="1" spc="195" dirty="0">
                <a:latin typeface="Times New Roman"/>
                <a:cs typeface="Times New Roman"/>
              </a:rPr>
              <a:t>n</a:t>
            </a:r>
            <a:r>
              <a:rPr sz="3600" spc="7" baseline="45138" dirty="0">
                <a:latin typeface="Times New Roman"/>
                <a:cs typeface="Times New Roman"/>
              </a:rPr>
              <a:t>lo</a:t>
            </a:r>
            <a:r>
              <a:rPr sz="3600" spc="187" baseline="45138" dirty="0">
                <a:latin typeface="Times New Roman"/>
                <a:cs typeface="Times New Roman"/>
              </a:rPr>
              <a:t>g</a:t>
            </a:r>
            <a:r>
              <a:rPr sz="2550" i="1" spc="22" baseline="42483" dirty="0">
                <a:latin typeface="Times New Roman"/>
                <a:cs typeface="Times New Roman"/>
              </a:rPr>
              <a:t>b</a:t>
            </a:r>
            <a:r>
              <a:rPr sz="2550" i="1" spc="-37" baseline="42483" dirty="0">
                <a:latin typeface="Times New Roman"/>
                <a:cs typeface="Times New Roman"/>
              </a:rPr>
              <a:t> </a:t>
            </a:r>
            <a:r>
              <a:rPr sz="3600" i="1" spc="22" baseline="45138" dirty="0">
                <a:latin typeface="Times New Roman"/>
                <a:cs typeface="Times New Roman"/>
              </a:rPr>
              <a:t>a</a:t>
            </a:r>
            <a:r>
              <a:rPr sz="3600" i="1" spc="-427" baseline="45138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r>
              <a:rPr sz="4150" spc="-335" dirty="0">
                <a:latin typeface="Times New Roman"/>
                <a:cs typeface="Times New Roman"/>
              </a:rPr>
              <a:t> </a:t>
            </a:r>
            <a:r>
              <a:rPr sz="4150" spc="509" dirty="0">
                <a:latin typeface="Symbol"/>
                <a:cs typeface="Symbol"/>
              </a:rPr>
              <a:t></a:t>
            </a:r>
            <a:r>
              <a:rPr sz="9375" spc="37" baseline="-8444" dirty="0">
                <a:latin typeface="Symbol"/>
                <a:cs typeface="Symbol"/>
              </a:rPr>
              <a:t></a:t>
            </a:r>
            <a:r>
              <a:rPr sz="9375" spc="-1500" baseline="-8444" dirty="0">
                <a:latin typeface="Times New Roman"/>
                <a:cs typeface="Times New Roman"/>
              </a:rPr>
              <a:t> </a:t>
            </a:r>
            <a:r>
              <a:rPr sz="4150" i="1" spc="225" dirty="0">
                <a:latin typeface="Times New Roman"/>
                <a:cs typeface="Times New Roman"/>
              </a:rPr>
              <a:t>a</a:t>
            </a:r>
            <a:r>
              <a:rPr sz="3600" i="1" spc="7" baseline="42824" dirty="0">
                <a:latin typeface="Times New Roman"/>
                <a:cs typeface="Times New Roman"/>
              </a:rPr>
              <a:t>i</a:t>
            </a:r>
            <a:r>
              <a:rPr sz="3600" i="1" spc="37" baseline="42824" dirty="0">
                <a:latin typeface="Times New Roman"/>
                <a:cs typeface="Times New Roman"/>
              </a:rPr>
              <a:t> </a:t>
            </a:r>
            <a:r>
              <a:rPr sz="4150" i="1" spc="5" dirty="0">
                <a:latin typeface="Times New Roman"/>
                <a:cs typeface="Times New Roman"/>
              </a:rPr>
              <a:t>f</a:t>
            </a:r>
            <a:r>
              <a:rPr sz="4150" i="1" spc="-45" dirty="0">
                <a:latin typeface="Times New Roman"/>
                <a:cs typeface="Times New Roman"/>
              </a:rPr>
              <a:t> </a:t>
            </a:r>
            <a:r>
              <a:rPr sz="4150" spc="114" dirty="0">
                <a:latin typeface="Times New Roman"/>
                <a:cs typeface="Times New Roman"/>
              </a:rPr>
              <a:t>(</a:t>
            </a:r>
            <a:r>
              <a:rPr sz="4150" i="1" spc="15" dirty="0">
                <a:latin typeface="Times New Roman"/>
                <a:cs typeface="Times New Roman"/>
              </a:rPr>
              <a:t>n</a:t>
            </a:r>
            <a:r>
              <a:rPr sz="4150" i="1" spc="-385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/</a:t>
            </a:r>
            <a:r>
              <a:rPr sz="4150" spc="-434" dirty="0">
                <a:latin typeface="Times New Roman"/>
                <a:cs typeface="Times New Roman"/>
              </a:rPr>
              <a:t> </a:t>
            </a:r>
            <a:r>
              <a:rPr sz="4150" i="1" spc="165" dirty="0">
                <a:latin typeface="Times New Roman"/>
                <a:cs typeface="Times New Roman"/>
              </a:rPr>
              <a:t>b</a:t>
            </a:r>
            <a:r>
              <a:rPr sz="3600" i="1" spc="7" baseline="42824" dirty="0">
                <a:latin typeface="Times New Roman"/>
                <a:cs typeface="Times New Roman"/>
              </a:rPr>
              <a:t>i</a:t>
            </a:r>
            <a:r>
              <a:rPr sz="3600" i="1" spc="-419" baseline="42824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endParaRPr sz="4150">
              <a:latin typeface="Times New Roman"/>
              <a:cs typeface="Times New Roman"/>
            </a:endParaRPr>
          </a:p>
          <a:p>
            <a:pPr marL="1635125" algn="ctr">
              <a:lnSpc>
                <a:spcPct val="100000"/>
              </a:lnSpc>
              <a:spcBef>
                <a:spcPts val="330"/>
              </a:spcBef>
            </a:pPr>
            <a:r>
              <a:rPr sz="2400" i="1" spc="105" dirty="0">
                <a:latin typeface="Times New Roman"/>
                <a:cs typeface="Times New Roman"/>
              </a:rPr>
              <a:t>i</a:t>
            </a:r>
            <a:r>
              <a:rPr sz="2400" spc="105" dirty="0">
                <a:latin typeface="Symbol"/>
                <a:cs typeface="Symbol"/>
              </a:rPr>
              <a:t></a:t>
            </a:r>
            <a:r>
              <a:rPr sz="2400" spc="10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4221162"/>
            <a:ext cx="1871980" cy="503555"/>
          </a:xfrm>
          <a:custGeom>
            <a:avLst/>
            <a:gdLst/>
            <a:ahLst/>
            <a:cxnLst/>
            <a:rect l="l" t="t" r="r" b="b"/>
            <a:pathLst>
              <a:path w="1871979" h="503554">
                <a:moveTo>
                  <a:pt x="1871662" y="0"/>
                </a:moveTo>
                <a:lnTo>
                  <a:pt x="1867542" y="57693"/>
                </a:lnTo>
                <a:lnTo>
                  <a:pt x="1855808" y="110656"/>
                </a:lnTo>
                <a:lnTo>
                  <a:pt x="1837395" y="157376"/>
                </a:lnTo>
                <a:lnTo>
                  <a:pt x="1813241" y="196344"/>
                </a:lnTo>
                <a:lnTo>
                  <a:pt x="1784281" y="226048"/>
                </a:lnTo>
                <a:lnTo>
                  <a:pt x="1715693" y="251625"/>
                </a:lnTo>
                <a:lnTo>
                  <a:pt x="1091806" y="251612"/>
                </a:lnTo>
                <a:lnTo>
                  <a:pt x="1056042" y="258258"/>
                </a:lnTo>
                <a:lnTo>
                  <a:pt x="994253" y="306893"/>
                </a:lnTo>
                <a:lnTo>
                  <a:pt x="970100" y="345861"/>
                </a:lnTo>
                <a:lnTo>
                  <a:pt x="951689" y="392581"/>
                </a:lnTo>
                <a:lnTo>
                  <a:pt x="939956" y="445543"/>
                </a:lnTo>
                <a:lnTo>
                  <a:pt x="935837" y="503237"/>
                </a:lnTo>
                <a:lnTo>
                  <a:pt x="931717" y="445543"/>
                </a:lnTo>
                <a:lnTo>
                  <a:pt x="919983" y="392581"/>
                </a:lnTo>
                <a:lnTo>
                  <a:pt x="901569" y="345861"/>
                </a:lnTo>
                <a:lnTo>
                  <a:pt x="877413" y="306893"/>
                </a:lnTo>
                <a:lnTo>
                  <a:pt x="848451" y="277188"/>
                </a:lnTo>
                <a:lnTo>
                  <a:pt x="779856" y="251612"/>
                </a:lnTo>
                <a:lnTo>
                  <a:pt x="155968" y="251612"/>
                </a:lnTo>
                <a:lnTo>
                  <a:pt x="120208" y="244967"/>
                </a:lnTo>
                <a:lnTo>
                  <a:pt x="58421" y="196336"/>
                </a:lnTo>
                <a:lnTo>
                  <a:pt x="34267" y="157371"/>
                </a:lnTo>
                <a:lnTo>
                  <a:pt x="15854" y="110653"/>
                </a:lnTo>
                <a:lnTo>
                  <a:pt x="4119" y="57692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000" y="4221162"/>
            <a:ext cx="3095625" cy="503555"/>
          </a:xfrm>
          <a:custGeom>
            <a:avLst/>
            <a:gdLst/>
            <a:ahLst/>
            <a:cxnLst/>
            <a:rect l="l" t="t" r="r" b="b"/>
            <a:pathLst>
              <a:path w="3095625" h="503554">
                <a:moveTo>
                  <a:pt x="3095625" y="0"/>
                </a:moveTo>
                <a:lnTo>
                  <a:pt x="3091468" y="45228"/>
                </a:lnTo>
                <a:lnTo>
                  <a:pt x="3079486" y="87798"/>
                </a:lnTo>
                <a:lnTo>
                  <a:pt x="3060405" y="126997"/>
                </a:lnTo>
                <a:lnTo>
                  <a:pt x="3034954" y="162116"/>
                </a:lnTo>
                <a:lnTo>
                  <a:pt x="3003862" y="192444"/>
                </a:lnTo>
                <a:lnTo>
                  <a:pt x="2967857" y="217269"/>
                </a:lnTo>
                <a:lnTo>
                  <a:pt x="2927668" y="235882"/>
                </a:lnTo>
                <a:lnTo>
                  <a:pt x="2884022" y="247570"/>
                </a:lnTo>
                <a:lnTo>
                  <a:pt x="2837649" y="251625"/>
                </a:lnTo>
                <a:lnTo>
                  <a:pt x="1805787" y="251612"/>
                </a:lnTo>
                <a:lnTo>
                  <a:pt x="1759414" y="255666"/>
                </a:lnTo>
                <a:lnTo>
                  <a:pt x="1715769" y="267355"/>
                </a:lnTo>
                <a:lnTo>
                  <a:pt x="1675580" y="285967"/>
                </a:lnTo>
                <a:lnTo>
                  <a:pt x="1639575" y="310793"/>
                </a:lnTo>
                <a:lnTo>
                  <a:pt x="1608483" y="341120"/>
                </a:lnTo>
                <a:lnTo>
                  <a:pt x="1583032" y="376239"/>
                </a:lnTo>
                <a:lnTo>
                  <a:pt x="1563951" y="415439"/>
                </a:lnTo>
                <a:lnTo>
                  <a:pt x="1551968" y="458008"/>
                </a:lnTo>
                <a:lnTo>
                  <a:pt x="1547812" y="503237"/>
                </a:lnTo>
                <a:lnTo>
                  <a:pt x="1543656" y="458008"/>
                </a:lnTo>
                <a:lnTo>
                  <a:pt x="1531673" y="415439"/>
                </a:lnTo>
                <a:lnTo>
                  <a:pt x="1512593" y="376239"/>
                </a:lnTo>
                <a:lnTo>
                  <a:pt x="1487142" y="341120"/>
                </a:lnTo>
                <a:lnTo>
                  <a:pt x="1456051" y="310793"/>
                </a:lnTo>
                <a:lnTo>
                  <a:pt x="1420048" y="285967"/>
                </a:lnTo>
                <a:lnTo>
                  <a:pt x="1379861" y="267355"/>
                </a:lnTo>
                <a:lnTo>
                  <a:pt x="1336219" y="255666"/>
                </a:lnTo>
                <a:lnTo>
                  <a:pt x="1289850" y="251612"/>
                </a:lnTo>
                <a:lnTo>
                  <a:pt x="257975" y="251612"/>
                </a:lnTo>
                <a:lnTo>
                  <a:pt x="211602" y="247558"/>
                </a:lnTo>
                <a:lnTo>
                  <a:pt x="167956" y="235871"/>
                </a:lnTo>
                <a:lnTo>
                  <a:pt x="127767" y="217260"/>
                </a:lnTo>
                <a:lnTo>
                  <a:pt x="91762" y="192436"/>
                </a:lnTo>
                <a:lnTo>
                  <a:pt x="60670" y="162111"/>
                </a:lnTo>
                <a:lnTo>
                  <a:pt x="35219" y="126994"/>
                </a:lnTo>
                <a:lnTo>
                  <a:pt x="16138" y="87796"/>
                </a:lnTo>
                <a:lnTo>
                  <a:pt x="4156" y="45228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8182" y="4958175"/>
            <a:ext cx="1529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Leaf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0311" y="4959762"/>
            <a:ext cx="3158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Non-leaf </a:t>
            </a:r>
            <a:r>
              <a:rPr sz="3200" dirty="0">
                <a:latin typeface="Times New Roman"/>
                <a:cs typeface="Times New Roman"/>
              </a:rPr>
              <a:t>cost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g(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462" y="319595"/>
            <a:ext cx="35134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Proof of Case</a:t>
            </a:r>
            <a:r>
              <a:rPr sz="4400" spc="-1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281239"/>
            <a:ext cx="2882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Wingdings"/>
                <a:cs typeface="Wingdings"/>
              </a:rPr>
              <a:t>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2882" y="1281239"/>
            <a:ext cx="1932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for some </a:t>
            </a:r>
            <a:r>
              <a:rPr sz="2600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2600" spc="-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418143"/>
            <a:ext cx="2882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9999"/>
                </a:solidFill>
                <a:latin typeface="Wingdings"/>
                <a:cs typeface="Wingdings"/>
              </a:rPr>
              <a:t>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863" y="1535420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5">
                <a:moveTo>
                  <a:pt x="0" y="0"/>
                </a:moveTo>
                <a:lnTo>
                  <a:pt x="915689" y="0"/>
                </a:lnTo>
              </a:path>
            </a:pathLst>
          </a:custGeom>
          <a:ln w="17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9550" y="1182540"/>
            <a:ext cx="13271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35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046" y="1535326"/>
            <a:ext cx="74803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i="1" dirty="0">
                <a:latin typeface="Times New Roman"/>
                <a:cs typeface="Times New Roman"/>
              </a:rPr>
              <a:t>f</a:t>
            </a:r>
            <a:r>
              <a:rPr sz="3300" i="1" spc="-120" dirty="0">
                <a:latin typeface="Times New Roman"/>
                <a:cs typeface="Times New Roman"/>
              </a:rPr>
              <a:t> </a:t>
            </a:r>
            <a:r>
              <a:rPr sz="3300" spc="35" dirty="0">
                <a:latin typeface="Times New Roman"/>
                <a:cs typeface="Times New Roman"/>
              </a:rPr>
              <a:t>(</a:t>
            </a:r>
            <a:r>
              <a:rPr sz="3300" i="1" spc="35" dirty="0">
                <a:latin typeface="Times New Roman"/>
                <a:cs typeface="Times New Roman"/>
              </a:rPr>
              <a:t>n</a:t>
            </a:r>
            <a:r>
              <a:rPr sz="3300" spc="3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566" y="751659"/>
            <a:ext cx="84328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950" i="1" spc="209" baseline="-26094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lo</a:t>
            </a:r>
            <a:r>
              <a:rPr sz="1900" spc="90" dirty="0">
                <a:latin typeface="Times New Roman"/>
                <a:cs typeface="Times New Roman"/>
              </a:rPr>
              <a:t>g</a:t>
            </a:r>
            <a:r>
              <a:rPr sz="2025" i="1" spc="7" baseline="-20576" dirty="0">
                <a:latin typeface="Times New Roman"/>
                <a:cs typeface="Times New Roman"/>
              </a:rPr>
              <a:t>b</a:t>
            </a:r>
            <a:r>
              <a:rPr sz="2025" i="1" spc="-30" baseline="-20576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0019" y="1208860"/>
            <a:ext cx="137350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0470" algn="l"/>
              </a:tabLst>
            </a:pP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Symbol"/>
                <a:cs typeface="Symbol"/>
              </a:rPr>
              <a:t></a:t>
            </a:r>
            <a:r>
              <a:rPr sz="3300" spc="75" dirty="0">
                <a:latin typeface="Times New Roman"/>
                <a:cs typeface="Times New Roman"/>
              </a:rPr>
              <a:t>(</a:t>
            </a:r>
            <a:r>
              <a:rPr sz="3300" i="1" spc="-5" dirty="0">
                <a:latin typeface="Times New Roman"/>
                <a:cs typeface="Times New Roman"/>
              </a:rPr>
              <a:t>n	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4427" y="2682413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4608" y="2682413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39471" y="2395221"/>
            <a:ext cx="1485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4267" y="2372093"/>
            <a:ext cx="120014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7825" y="2372094"/>
            <a:ext cx="24066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30" dirty="0">
                <a:latin typeface="Symbol"/>
                <a:cs typeface="Symbol"/>
              </a:rPr>
              <a:t></a:t>
            </a: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17601" y="2366331"/>
            <a:ext cx="77597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3545" algn="l"/>
              </a:tabLst>
            </a:pP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15" dirty="0">
                <a:latin typeface="Times New Roman"/>
                <a:cs typeface="Times New Roman"/>
              </a:rPr>
              <a:t>g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i="1" spc="140" dirty="0">
                <a:latin typeface="Times New Roman"/>
                <a:cs typeface="Times New Roman"/>
              </a:rPr>
              <a:t>a</a:t>
            </a:r>
            <a:r>
              <a:rPr sz="1650" spc="30" dirty="0">
                <a:latin typeface="Symbol"/>
                <a:cs typeface="Symbol"/>
              </a:rPr>
              <a:t></a:t>
            </a: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2130" y="249238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6991" y="2395228"/>
            <a:ext cx="351027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9355" algn="l"/>
                <a:tab pos="1905000" algn="l"/>
              </a:tabLst>
            </a:pP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130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Times New Roman"/>
                <a:cs typeface="Times New Roman"/>
              </a:rPr>
              <a:t>O</a:t>
            </a:r>
            <a:r>
              <a:rPr sz="2850" spc="75" dirty="0">
                <a:latin typeface="Times New Roman"/>
                <a:cs typeface="Times New Roman"/>
              </a:rPr>
              <a:t>(</a:t>
            </a:r>
            <a:r>
              <a:rPr sz="2850" i="1" spc="75" dirty="0">
                <a:latin typeface="Times New Roman"/>
                <a:cs typeface="Times New Roman"/>
              </a:rPr>
              <a:t>n	</a:t>
            </a:r>
            <a:r>
              <a:rPr sz="2850" spc="10" dirty="0">
                <a:latin typeface="Times New Roman"/>
                <a:cs typeface="Times New Roman"/>
              </a:rPr>
              <a:t>)</a:t>
            </a:r>
            <a:r>
              <a:rPr sz="2850" spc="-135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</a:t>
            </a:r>
            <a:r>
              <a:rPr sz="2850" spc="50" dirty="0">
                <a:latin typeface="Times New Roman"/>
                <a:cs typeface="Times New Roman"/>
              </a:rPr>
              <a:t>	</a:t>
            </a:r>
            <a:r>
              <a:rPr sz="2850" i="1" spc="10" dirty="0">
                <a:latin typeface="Times New Roman"/>
                <a:cs typeface="Times New Roman"/>
              </a:rPr>
              <a:t>f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 </a:t>
            </a: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Times New Roman"/>
                <a:cs typeface="Times New Roman"/>
              </a:rPr>
              <a:t>O</a:t>
            </a:r>
            <a:r>
              <a:rPr sz="2850" spc="75" dirty="0">
                <a:latin typeface="Times New Roman"/>
                <a:cs typeface="Times New Roman"/>
              </a:rPr>
              <a:t>(</a:t>
            </a:r>
            <a:r>
              <a:rPr sz="2850" i="1" spc="75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7517" y="2512436"/>
            <a:ext cx="7454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75" i="1" spc="225" baseline="-26315" dirty="0">
                <a:latin typeface="Times New Roman"/>
                <a:cs typeface="Times New Roman"/>
              </a:rPr>
              <a:t>n</a:t>
            </a: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90" dirty="0">
                <a:latin typeface="Times New Roman"/>
                <a:cs typeface="Times New Roman"/>
              </a:rPr>
              <a:t>g</a:t>
            </a:r>
            <a:r>
              <a:rPr sz="1800" i="1" spc="0" baseline="-18518" dirty="0">
                <a:latin typeface="Times New Roman"/>
                <a:cs typeface="Times New Roman"/>
              </a:rPr>
              <a:t>b</a:t>
            </a:r>
            <a:r>
              <a:rPr sz="1800" i="1" spc="-30" baseline="-18518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703" y="2164803"/>
            <a:ext cx="66103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spc="10" dirty="0">
                <a:latin typeface="Times New Roman"/>
                <a:cs typeface="Times New Roman"/>
              </a:rPr>
              <a:t>f</a:t>
            </a:r>
            <a:r>
              <a:rPr sz="2850" i="1" spc="-10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6605" y="2395228"/>
            <a:ext cx="165036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5690" algn="l"/>
              </a:tabLst>
            </a:pP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spc="55" dirty="0">
                <a:latin typeface="Symbol"/>
                <a:cs typeface="Symbol"/>
              </a:rPr>
              <a:t></a:t>
            </a:r>
            <a:r>
              <a:rPr sz="2850" spc="55" dirty="0">
                <a:latin typeface="Times New Roman"/>
                <a:cs typeface="Times New Roman"/>
              </a:rPr>
              <a:t>(</a:t>
            </a:r>
            <a:r>
              <a:rPr sz="2850" i="1" spc="55" dirty="0">
                <a:latin typeface="Times New Roman"/>
                <a:cs typeface="Times New Roman"/>
              </a:rPr>
              <a:t>n	</a:t>
            </a:r>
            <a:r>
              <a:rPr sz="2850" spc="10" dirty="0">
                <a:latin typeface="Times New Roman"/>
                <a:cs typeface="Times New Roman"/>
              </a:rPr>
              <a:t>)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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5317" y="2680891"/>
            <a:ext cx="66103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spc="10" dirty="0">
                <a:latin typeface="Times New Roman"/>
                <a:cs typeface="Times New Roman"/>
              </a:rPr>
              <a:t>f</a:t>
            </a:r>
            <a:r>
              <a:rPr sz="2850" i="1" spc="-10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7131" y="1995251"/>
            <a:ext cx="7454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75" i="1" spc="209" baseline="-26315" dirty="0">
                <a:latin typeface="Times New Roman"/>
                <a:cs typeface="Times New Roman"/>
              </a:rPr>
              <a:t>n</a:t>
            </a: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90" dirty="0">
                <a:latin typeface="Times New Roman"/>
                <a:cs typeface="Times New Roman"/>
              </a:rPr>
              <a:t>g</a:t>
            </a:r>
            <a:r>
              <a:rPr sz="1800" i="1" spc="0" baseline="-18518" dirty="0">
                <a:latin typeface="Times New Roman"/>
                <a:cs typeface="Times New Roman"/>
              </a:rPr>
              <a:t>b</a:t>
            </a:r>
            <a:r>
              <a:rPr sz="1800" i="1" spc="-30" baseline="-18518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32151" y="3633323"/>
            <a:ext cx="170180" cy="8369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185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</a:t>
            </a:r>
            <a:endParaRPr sz="2950">
              <a:latin typeface="Symbol"/>
              <a:cs typeface="Symbol"/>
            </a:endParaRPr>
          </a:p>
          <a:p>
            <a:pPr marL="12700">
              <a:lnSpc>
                <a:spcPts val="3185"/>
              </a:lnSpc>
            </a:pPr>
            <a:r>
              <a:rPr sz="2950" spc="0" dirty="0">
                <a:latin typeface="Symbol"/>
                <a:cs typeface="Symbol"/>
              </a:rPr>
              <a:t>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32151" y="3391816"/>
            <a:ext cx="17018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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1553" y="3391816"/>
            <a:ext cx="17018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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6984" y="3526378"/>
            <a:ext cx="41592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870" dirty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8880" y="3526378"/>
            <a:ext cx="41592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875" dirty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6227" y="3401769"/>
            <a:ext cx="3683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14" dirty="0">
                <a:latin typeface="Times New Roman"/>
                <a:cs typeface="Times New Roman"/>
              </a:rPr>
              <a:t>h</a:t>
            </a:r>
            <a:r>
              <a:rPr sz="1700" spc="-8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1553" y="3992383"/>
            <a:ext cx="569595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</a:t>
            </a:r>
            <a:r>
              <a:rPr sz="2950" spc="-170" dirty="0">
                <a:latin typeface="Times New Roman"/>
                <a:cs typeface="Times New Roman"/>
              </a:rPr>
              <a:t> </a:t>
            </a:r>
            <a:r>
              <a:rPr sz="2550" i="1" spc="112" baseline="1633" dirty="0">
                <a:latin typeface="Times New Roman"/>
                <a:cs typeface="Times New Roman"/>
              </a:rPr>
              <a:t>i</a:t>
            </a:r>
            <a:r>
              <a:rPr sz="2550" spc="112" baseline="1633" dirty="0">
                <a:latin typeface="Symbol"/>
                <a:cs typeface="Symbol"/>
              </a:rPr>
              <a:t></a:t>
            </a:r>
            <a:r>
              <a:rPr sz="2550" spc="112" baseline="1633" dirty="0">
                <a:latin typeface="Times New Roman"/>
                <a:cs typeface="Times New Roman"/>
              </a:rPr>
              <a:t>0</a:t>
            </a:r>
            <a:endParaRPr sz="2550" baseline="163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8150" y="3615616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7777" y="3401769"/>
            <a:ext cx="3683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14" dirty="0">
                <a:latin typeface="Times New Roman"/>
                <a:cs typeface="Times New Roman"/>
              </a:rPr>
              <a:t>h</a:t>
            </a:r>
            <a:r>
              <a:rPr sz="1700" spc="-8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68656" y="4144410"/>
            <a:ext cx="34417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35" dirty="0">
                <a:latin typeface="Times New Roman"/>
                <a:cs typeface="Times New Roman"/>
              </a:rPr>
              <a:t>i</a:t>
            </a:r>
            <a:r>
              <a:rPr sz="1700" spc="80" dirty="0">
                <a:latin typeface="Symbol"/>
                <a:cs typeface="Symbol"/>
              </a:rPr>
              <a:t></a:t>
            </a:r>
            <a:r>
              <a:rPr sz="1700" spc="10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89481" y="3615616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54297" y="3727515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7293" y="3727515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50186" y="3627437"/>
            <a:ext cx="132461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i="1" spc="0" dirty="0">
                <a:latin typeface="Times New Roman"/>
                <a:cs typeface="Times New Roman"/>
              </a:rPr>
              <a:t>a </a:t>
            </a:r>
            <a:r>
              <a:rPr sz="2950" spc="35" dirty="0">
                <a:latin typeface="Times New Roman"/>
                <a:cs typeface="Times New Roman"/>
              </a:rPr>
              <a:t>(</a:t>
            </a:r>
            <a:r>
              <a:rPr sz="2950" i="1" spc="35" dirty="0">
                <a:latin typeface="Times New Roman"/>
                <a:cs typeface="Times New Roman"/>
              </a:rPr>
              <a:t>n </a:t>
            </a:r>
            <a:r>
              <a:rPr sz="2950" dirty="0">
                <a:latin typeface="Times New Roman"/>
                <a:cs typeface="Times New Roman"/>
              </a:rPr>
              <a:t>/ </a:t>
            </a:r>
            <a:r>
              <a:rPr sz="2950" i="1" spc="0" dirty="0">
                <a:latin typeface="Times New Roman"/>
                <a:cs typeface="Times New Roman"/>
              </a:rPr>
              <a:t>b</a:t>
            </a:r>
            <a:r>
              <a:rPr sz="2950" i="1" spc="-185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87457" y="3393919"/>
            <a:ext cx="89471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50" spc="-160" dirty="0">
                <a:latin typeface="Symbol"/>
                <a:cs typeface="Symbol"/>
              </a:rPr>
              <a:t></a:t>
            </a:r>
            <a:r>
              <a:rPr sz="2950" spc="-160" dirty="0">
                <a:latin typeface="Symbol"/>
                <a:cs typeface="Symbol"/>
              </a:rPr>
              <a:t></a:t>
            </a:r>
            <a:r>
              <a:rPr sz="2950" spc="-215" dirty="0">
                <a:latin typeface="Times New Roman"/>
                <a:cs typeface="Times New Roman"/>
              </a:rPr>
              <a:t> </a:t>
            </a:r>
            <a:r>
              <a:rPr sz="2950" i="1" spc="15" dirty="0">
                <a:latin typeface="Times New Roman"/>
                <a:cs typeface="Times New Roman"/>
              </a:rPr>
              <a:t>O</a:t>
            </a:r>
            <a:r>
              <a:rPr sz="2950" spc="15" dirty="0">
                <a:latin typeface="Symbol"/>
                <a:cs typeface="Symbol"/>
              </a:rPr>
              <a:t>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81894" y="3388033"/>
            <a:ext cx="166560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spc="0" dirty="0">
                <a:latin typeface="Times New Roman"/>
                <a:cs typeface="Times New Roman"/>
              </a:rPr>
              <a:t>a </a:t>
            </a:r>
            <a:r>
              <a:rPr sz="2950" i="1" spc="-180" dirty="0">
                <a:latin typeface="Times New Roman"/>
                <a:cs typeface="Times New Roman"/>
              </a:rPr>
              <a:t>O</a:t>
            </a:r>
            <a:r>
              <a:rPr sz="4850" spc="-180" dirty="0">
                <a:latin typeface="Symbol"/>
                <a:cs typeface="Symbol"/>
              </a:rPr>
              <a:t></a:t>
            </a:r>
            <a:r>
              <a:rPr sz="2950" spc="-180" dirty="0">
                <a:latin typeface="Times New Roman"/>
                <a:cs typeface="Times New Roman"/>
              </a:rPr>
              <a:t>(</a:t>
            </a:r>
            <a:r>
              <a:rPr sz="2950" i="1" spc="-180" dirty="0">
                <a:latin typeface="Times New Roman"/>
                <a:cs typeface="Times New Roman"/>
              </a:rPr>
              <a:t>n </a:t>
            </a:r>
            <a:r>
              <a:rPr sz="2950" dirty="0">
                <a:latin typeface="Times New Roman"/>
                <a:cs typeface="Times New Roman"/>
              </a:rPr>
              <a:t>/ </a:t>
            </a:r>
            <a:r>
              <a:rPr sz="2950" i="1" spc="0" dirty="0">
                <a:latin typeface="Times New Roman"/>
                <a:cs typeface="Times New Roman"/>
              </a:rPr>
              <a:t>b</a:t>
            </a:r>
            <a:r>
              <a:rPr sz="2950" i="1" spc="-235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4540" y="3629384"/>
            <a:ext cx="1405255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26084" indent="-413384">
              <a:lnSpc>
                <a:spcPct val="100000"/>
              </a:lnSpc>
              <a:spcBef>
                <a:spcPts val="114"/>
              </a:spcBef>
              <a:buClr>
                <a:srgbClr val="009999"/>
              </a:buClr>
              <a:buSzPct val="88135"/>
              <a:buFont typeface="Wingdings"/>
              <a:buChar char=""/>
              <a:tabLst>
                <a:tab pos="425450" algn="l"/>
                <a:tab pos="426720" algn="l"/>
              </a:tabLst>
            </a:pPr>
            <a:r>
              <a:rPr sz="2950" i="1" spc="80" dirty="0">
                <a:latin typeface="Times New Roman"/>
                <a:cs typeface="Times New Roman"/>
              </a:rPr>
              <a:t>g</a:t>
            </a:r>
            <a:r>
              <a:rPr sz="2950" spc="80" dirty="0">
                <a:latin typeface="Times New Roman"/>
                <a:cs typeface="Times New Roman"/>
              </a:rPr>
              <a:t>(</a:t>
            </a:r>
            <a:r>
              <a:rPr sz="2950" i="1" spc="80" dirty="0">
                <a:latin typeface="Times New Roman"/>
                <a:cs typeface="Times New Roman"/>
              </a:rPr>
              <a:t>n</a:t>
            </a:r>
            <a:r>
              <a:rPr sz="2950" spc="80" dirty="0">
                <a:latin typeface="Times New Roman"/>
                <a:cs typeface="Times New Roman"/>
              </a:rPr>
              <a:t>)</a:t>
            </a:r>
            <a:r>
              <a:rPr sz="2950" spc="-110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2580" y="3603730"/>
            <a:ext cx="1042669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3525" algn="l"/>
                <a:tab pos="683260" algn="l"/>
              </a:tabLst>
            </a:pPr>
            <a:r>
              <a:rPr sz="1700" i="1" spc="0" dirty="0">
                <a:latin typeface="Times New Roman"/>
                <a:cs typeface="Times New Roman"/>
              </a:rPr>
              <a:t>i	</a:t>
            </a:r>
            <a:r>
              <a:rPr sz="2550" spc="0" baseline="1633" dirty="0">
                <a:latin typeface="Times New Roman"/>
                <a:cs typeface="Times New Roman"/>
              </a:rPr>
              <a:t>lo</a:t>
            </a:r>
            <a:r>
              <a:rPr sz="2550" spc="15" baseline="1633" dirty="0">
                <a:latin typeface="Times New Roman"/>
                <a:cs typeface="Times New Roman"/>
              </a:rPr>
              <a:t>g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i="1" spc="209" baseline="1633" dirty="0">
                <a:latin typeface="Times New Roman"/>
                <a:cs typeface="Times New Roman"/>
              </a:rPr>
              <a:t>a</a:t>
            </a:r>
            <a:r>
              <a:rPr sz="2550" spc="37" baseline="1633" dirty="0">
                <a:latin typeface="Symbol"/>
                <a:cs typeface="Symbol"/>
              </a:rPr>
              <a:t></a:t>
            </a:r>
            <a:r>
              <a:rPr sz="2700" i="1" spc="-52" baseline="1543" dirty="0">
                <a:latin typeface="Symbol"/>
                <a:cs typeface="Symbol"/>
              </a:rPr>
              <a:t>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85419" y="3603730"/>
            <a:ext cx="1042669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4160" algn="l"/>
                <a:tab pos="683260" algn="l"/>
              </a:tabLst>
            </a:pPr>
            <a:r>
              <a:rPr sz="1700" i="1" spc="0" dirty="0">
                <a:latin typeface="Times New Roman"/>
                <a:cs typeface="Times New Roman"/>
              </a:rPr>
              <a:t>i	</a:t>
            </a:r>
            <a:r>
              <a:rPr sz="2550" spc="0" baseline="1633" dirty="0">
                <a:latin typeface="Times New Roman"/>
                <a:cs typeface="Times New Roman"/>
              </a:rPr>
              <a:t>lo</a:t>
            </a:r>
            <a:r>
              <a:rPr sz="2550" spc="15" baseline="1633" dirty="0">
                <a:latin typeface="Times New Roman"/>
                <a:cs typeface="Times New Roman"/>
              </a:rPr>
              <a:t>g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i="1" spc="209" baseline="1633" dirty="0">
                <a:latin typeface="Times New Roman"/>
                <a:cs typeface="Times New Roman"/>
              </a:rPr>
              <a:t>a</a:t>
            </a:r>
            <a:r>
              <a:rPr sz="2550" spc="37" baseline="1633" dirty="0">
                <a:latin typeface="Symbol"/>
                <a:cs typeface="Symbol"/>
              </a:rPr>
              <a:t></a:t>
            </a:r>
            <a:r>
              <a:rPr sz="2700" i="1" spc="-52" baseline="1543" dirty="0">
                <a:latin typeface="Symbol"/>
                <a:cs typeface="Symbol"/>
              </a:rPr>
              <a:t>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66511" y="4967485"/>
            <a:ext cx="227329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</a:t>
            </a:r>
            <a:endParaRPr sz="4100">
              <a:latin typeface="Symbol"/>
              <a:cs typeface="Symbol"/>
            </a:endParaRPr>
          </a:p>
          <a:p>
            <a:pPr marL="12700">
              <a:lnSpc>
                <a:spcPts val="4415"/>
              </a:lnSpc>
            </a:pPr>
            <a:r>
              <a:rPr sz="4100" spc="10" dirty="0">
                <a:latin typeface="Symbol"/>
                <a:cs typeface="Symbol"/>
              </a:rPr>
              <a:t>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6511" y="4633716"/>
            <a:ext cx="22732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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63066" y="4633716"/>
            <a:ext cx="22732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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42463" y="5673818"/>
            <a:ext cx="46926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185" dirty="0">
                <a:latin typeface="Times New Roman"/>
                <a:cs typeface="Times New Roman"/>
              </a:rPr>
              <a:t>i</a:t>
            </a:r>
            <a:r>
              <a:rPr sz="2400" spc="95" dirty="0">
                <a:latin typeface="Symbol"/>
                <a:cs typeface="Symbol"/>
              </a:rPr>
              <a:t>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96917" y="4934813"/>
            <a:ext cx="88582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8820" algn="l"/>
              </a:tabLst>
            </a:pP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22970" y="5097664"/>
            <a:ext cx="135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17187" y="5097664"/>
            <a:ext cx="135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86482" y="4699002"/>
            <a:ext cx="221742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9580" algn="l"/>
              </a:tabLst>
            </a:pPr>
            <a:r>
              <a:rPr sz="9225" spc="52" baseline="-8581" dirty="0">
                <a:latin typeface="Symbol"/>
                <a:cs typeface="Symbol"/>
              </a:rPr>
              <a:t></a:t>
            </a:r>
            <a:r>
              <a:rPr sz="9225" spc="-1485" baseline="-8581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a</a:t>
            </a:r>
            <a:r>
              <a:rPr sz="4100" i="1" spc="1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b	</a:t>
            </a:r>
            <a:r>
              <a:rPr sz="4100" spc="5" dirty="0">
                <a:latin typeface="Times New Roman"/>
                <a:cs typeface="Times New Roman"/>
              </a:rPr>
              <a:t>/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b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4540" y="4967485"/>
            <a:ext cx="1749425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7830">
              <a:lnSpc>
                <a:spcPts val="4415"/>
              </a:lnSpc>
              <a:spcBef>
                <a:spcPts val="100"/>
              </a:spcBef>
              <a:buClr>
                <a:srgbClr val="009999"/>
              </a:buClr>
              <a:buSzPct val="63414"/>
              <a:buFont typeface="Wingdings"/>
              <a:buChar char=""/>
              <a:tabLst>
                <a:tab pos="431165" algn="l"/>
              </a:tabLst>
            </a:pPr>
            <a:r>
              <a:rPr sz="4100" spc="15" dirty="0">
                <a:latin typeface="Symbol"/>
                <a:cs typeface="Symbol"/>
              </a:rPr>
              <a:t></a:t>
            </a:r>
            <a:r>
              <a:rPr sz="4100" spc="15" dirty="0">
                <a:latin typeface="Times New Roman"/>
                <a:cs typeface="Times New Roman"/>
              </a:rPr>
              <a:t> </a:t>
            </a:r>
            <a:r>
              <a:rPr sz="4100" i="1" spc="40" dirty="0">
                <a:latin typeface="Times New Roman"/>
                <a:cs typeface="Times New Roman"/>
              </a:rPr>
              <a:t>O</a:t>
            </a:r>
            <a:r>
              <a:rPr sz="4100" spc="40" dirty="0">
                <a:latin typeface="Symbol"/>
                <a:cs typeface="Symbol"/>
              </a:rPr>
              <a:t></a:t>
            </a:r>
            <a:r>
              <a:rPr sz="4100" spc="-85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n</a:t>
            </a:r>
            <a:endParaRPr sz="4100">
              <a:latin typeface="Times New Roman"/>
              <a:cs typeface="Times New Roman"/>
            </a:endParaRPr>
          </a:p>
          <a:p>
            <a:pPr marR="328295" algn="r">
              <a:lnSpc>
                <a:spcPts val="4415"/>
              </a:lnSpc>
            </a:pPr>
            <a:r>
              <a:rPr sz="4100" spc="10" dirty="0">
                <a:latin typeface="Symbol"/>
                <a:cs typeface="Symbol"/>
              </a:rPr>
              <a:t>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8722" y="4926277"/>
            <a:ext cx="63436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9415" algn="l"/>
              </a:tabLst>
            </a:pPr>
            <a:r>
              <a:rPr sz="2400" i="1" dirty="0">
                <a:latin typeface="Times New Roman"/>
                <a:cs typeface="Times New Roman"/>
              </a:rPr>
              <a:t>i	</a:t>
            </a:r>
            <a:r>
              <a:rPr sz="2400" i="1" spc="5" dirty="0">
                <a:latin typeface="Times New Roman"/>
                <a:cs typeface="Times New Roman"/>
              </a:rPr>
              <a:t>i</a:t>
            </a:r>
            <a:r>
              <a:rPr sz="2500" i="1" spc="-40" dirty="0">
                <a:latin typeface="Symbol"/>
                <a:cs typeface="Symbol"/>
              </a:rPr>
              <a:t>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11765" y="4647473"/>
            <a:ext cx="1732914" cy="680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2520"/>
              </a:lnSpc>
              <a:spcBef>
                <a:spcPts val="90"/>
              </a:spcBef>
            </a:pPr>
            <a:r>
              <a:rPr sz="2400" i="1" spc="150" dirty="0">
                <a:latin typeface="Times New Roman"/>
                <a:cs typeface="Times New Roman"/>
              </a:rPr>
              <a:t>h</a:t>
            </a:r>
            <a:r>
              <a:rPr sz="2400" spc="-125" dirty="0">
                <a:latin typeface="Symbol"/>
                <a:cs typeface="Symbol"/>
              </a:rPr>
              <a:t>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tabLst>
                <a:tab pos="597535" algn="l"/>
              </a:tabLst>
            </a:pPr>
            <a:r>
              <a:rPr sz="2400" dirty="0">
                <a:latin typeface="Times New Roman"/>
                <a:cs typeface="Times New Roman"/>
              </a:rPr>
              <a:t>log	</a:t>
            </a:r>
            <a:r>
              <a:rPr sz="2400" i="1" spc="5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Symbol"/>
                <a:cs typeface="Symbol"/>
              </a:rPr>
              <a:t></a:t>
            </a:r>
            <a:r>
              <a:rPr sz="2500" i="1" spc="50" dirty="0">
                <a:latin typeface="Symbol"/>
                <a:cs typeface="Symbol"/>
              </a:rPr>
              <a:t></a:t>
            </a:r>
            <a:endParaRPr sz="2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2570" y="2945002"/>
            <a:ext cx="58915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= An </a:t>
            </a:r>
            <a:r>
              <a:rPr sz="2600" spc="-5" dirty="0">
                <a:latin typeface="Times New Roman"/>
                <a:cs typeface="Times New Roman"/>
              </a:rPr>
              <a:t>increasing geometric series since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b &gt;</a:t>
            </a:r>
            <a:r>
              <a:rPr sz="26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8421" y="2015758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19">
                <a:moveTo>
                  <a:pt x="0" y="0"/>
                </a:moveTo>
                <a:lnTo>
                  <a:pt x="1036188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3462" y="2015757"/>
            <a:ext cx="1377315" cy="0"/>
          </a:xfrm>
          <a:custGeom>
            <a:avLst/>
            <a:gdLst/>
            <a:ahLst/>
            <a:cxnLst/>
            <a:rect l="l" t="t" r="r" b="b"/>
            <a:pathLst>
              <a:path w="1377314">
                <a:moveTo>
                  <a:pt x="0" y="0"/>
                </a:moveTo>
                <a:lnTo>
                  <a:pt x="1377039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9353" y="2015757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051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1739" y="2274690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150" dirty="0">
                <a:latin typeface="Times New Roman"/>
                <a:cs typeface="Times New Roman"/>
              </a:rPr>
              <a:t>i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928" y="1415232"/>
            <a:ext cx="47942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ts val="1764"/>
              </a:lnSpc>
              <a:spcBef>
                <a:spcPts val="100"/>
              </a:spcBef>
            </a:pP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5545"/>
              </a:lnSpc>
            </a:pPr>
            <a:r>
              <a:rPr sz="5150" spc="-332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9682" y="1821606"/>
            <a:ext cx="33718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i="1" spc="277" baseline="-25326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7845" y="1415232"/>
            <a:ext cx="119951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ts val="1370"/>
              </a:lnSpc>
              <a:spcBef>
                <a:spcPts val="100"/>
              </a:spcBef>
            </a:pP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5150"/>
              </a:lnSpc>
            </a:pP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75" dirty="0">
                <a:latin typeface="Times New Roman"/>
                <a:cs typeface="Times New Roman"/>
              </a:rPr>
              <a:t> </a:t>
            </a:r>
            <a:r>
              <a:rPr sz="7725" baseline="-8629" dirty="0">
                <a:latin typeface="Symbol"/>
                <a:cs typeface="Symbol"/>
              </a:rPr>
              <a:t></a:t>
            </a:r>
            <a:r>
              <a:rPr sz="7725" spc="-1289" baseline="-8629" dirty="0">
                <a:latin typeface="Times New Roman"/>
                <a:cs typeface="Times New Roman"/>
              </a:rPr>
              <a:t> </a:t>
            </a:r>
            <a:r>
              <a:rPr sz="3400" i="1" spc="85" dirty="0">
                <a:latin typeface="Times New Roman"/>
                <a:cs typeface="Times New Roman"/>
              </a:rPr>
              <a:t>a</a:t>
            </a:r>
            <a:r>
              <a:rPr sz="3000" i="1" spc="127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457" y="1822623"/>
            <a:ext cx="425958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65450" algn="l"/>
              </a:tabLst>
            </a:pPr>
            <a:r>
              <a:rPr sz="3000" i="1" spc="225" baseline="-59722" dirty="0">
                <a:latin typeface="Times New Roman"/>
                <a:cs typeface="Times New Roman"/>
              </a:rPr>
              <a:t>i</a:t>
            </a:r>
            <a:r>
              <a:rPr sz="3000" spc="112" baseline="-59722" dirty="0">
                <a:latin typeface="Symbol"/>
                <a:cs typeface="Symbol"/>
              </a:rPr>
              <a:t></a:t>
            </a:r>
            <a:r>
              <a:rPr sz="3000" baseline="-59722" dirty="0">
                <a:latin typeface="Times New Roman"/>
                <a:cs typeface="Times New Roman"/>
              </a:rPr>
              <a:t>0</a:t>
            </a:r>
            <a:r>
              <a:rPr sz="3000" spc="157" baseline="-59722" dirty="0">
                <a:latin typeface="Times New Roman"/>
                <a:cs typeface="Times New Roman"/>
              </a:rPr>
              <a:t> </a:t>
            </a:r>
            <a:r>
              <a:rPr sz="5100" i="1" spc="187" baseline="-25326" dirty="0">
                <a:latin typeface="Times New Roman"/>
                <a:cs typeface="Times New Roman"/>
              </a:rPr>
              <a:t>b</a:t>
            </a:r>
            <a:r>
              <a:rPr sz="3000" i="1" baseline="1388" dirty="0">
                <a:latin typeface="Times New Roman"/>
                <a:cs typeface="Times New Roman"/>
              </a:rPr>
              <a:t>i</a:t>
            </a:r>
            <a:r>
              <a:rPr sz="3000" i="1" spc="-405" baseline="1388" dirty="0">
                <a:latin typeface="Times New Roman"/>
                <a:cs typeface="Times New Roman"/>
              </a:rPr>
              <a:t> </a:t>
            </a: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spc="127" baseline="1388" dirty="0">
                <a:latin typeface="Times New Roman"/>
                <a:cs typeface="Times New Roman"/>
              </a:rPr>
              <a:t>g</a:t>
            </a:r>
            <a:r>
              <a:rPr sz="2100" i="1" spc="15" baseline="-17857" dirty="0">
                <a:latin typeface="Times New Roman"/>
                <a:cs typeface="Times New Roman"/>
              </a:rPr>
              <a:t>b</a:t>
            </a:r>
            <a:r>
              <a:rPr sz="2100" i="1" spc="-30" baseline="-17857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Times New Roman"/>
                <a:cs typeface="Times New Roman"/>
              </a:rPr>
              <a:t>a	</a:t>
            </a:r>
            <a:r>
              <a:rPr sz="5100" spc="-7" baseline="-25326" dirty="0">
                <a:latin typeface="Times New Roman"/>
                <a:cs typeface="Times New Roman"/>
              </a:rPr>
              <a:t>(</a:t>
            </a:r>
            <a:r>
              <a:rPr sz="5100" i="1" spc="232" baseline="-25326" dirty="0">
                <a:latin typeface="Times New Roman"/>
                <a:cs typeface="Times New Roman"/>
              </a:rPr>
              <a:t>b</a:t>
            </a: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spc="127" baseline="1388" dirty="0">
                <a:latin typeface="Times New Roman"/>
                <a:cs typeface="Times New Roman"/>
              </a:rPr>
              <a:t>g</a:t>
            </a:r>
            <a:r>
              <a:rPr sz="2100" i="1" spc="15" baseline="-17857" dirty="0">
                <a:latin typeface="Times New Roman"/>
                <a:cs typeface="Times New Roman"/>
              </a:rPr>
              <a:t>b</a:t>
            </a:r>
            <a:r>
              <a:rPr sz="2100" i="1" spc="-30" baseline="-17857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Times New Roman"/>
                <a:cs typeface="Times New Roman"/>
              </a:rPr>
              <a:t>a</a:t>
            </a:r>
            <a:r>
              <a:rPr sz="3000" i="1" spc="-359" baseline="1388" dirty="0">
                <a:latin typeface="Times New Roman"/>
                <a:cs typeface="Times New Roman"/>
              </a:rPr>
              <a:t> </a:t>
            </a:r>
            <a:r>
              <a:rPr sz="5100" spc="165" baseline="-25326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3593" y="1401447"/>
            <a:ext cx="3590290" cy="1203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50670">
              <a:lnSpc>
                <a:spcPts val="1480"/>
              </a:lnSpc>
              <a:spcBef>
                <a:spcPts val="110"/>
              </a:spcBef>
              <a:tabLst>
                <a:tab pos="2305050" algn="l"/>
              </a:tabLst>
            </a:pPr>
            <a:r>
              <a:rPr sz="3150" i="1" spc="-37" baseline="5291" dirty="0">
                <a:latin typeface="Symbol"/>
                <a:cs typeface="Symbol"/>
              </a:rPr>
              <a:t></a:t>
            </a:r>
            <a:r>
              <a:rPr sz="3000" i="1" spc="-37" baseline="5555" dirty="0">
                <a:latin typeface="Times New Roman"/>
                <a:cs typeface="Times New Roman"/>
              </a:rPr>
              <a:t>i	</a:t>
            </a: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5140"/>
              </a:lnSpc>
              <a:tabLst>
                <a:tab pos="1922145" algn="l"/>
              </a:tabLst>
            </a:pP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35" dirty="0">
                <a:latin typeface="Times New Roman"/>
                <a:cs typeface="Times New Roman"/>
              </a:rPr>
              <a:t> </a:t>
            </a:r>
            <a:r>
              <a:rPr sz="7725" baseline="-8629" dirty="0">
                <a:latin typeface="Symbol"/>
                <a:cs typeface="Symbol"/>
              </a:rPr>
              <a:t></a:t>
            </a:r>
            <a:r>
              <a:rPr sz="7725" spc="-1245" baseline="-8629" dirty="0">
                <a:latin typeface="Times New Roman"/>
                <a:cs typeface="Times New Roman"/>
              </a:rPr>
              <a:t> </a:t>
            </a:r>
            <a:r>
              <a:rPr sz="3400" i="1" spc="185" dirty="0">
                <a:latin typeface="Times New Roman"/>
                <a:cs typeface="Times New Roman"/>
              </a:rPr>
              <a:t>a</a:t>
            </a:r>
            <a:r>
              <a:rPr sz="3000" i="1" baseline="43055" dirty="0">
                <a:latin typeface="Times New Roman"/>
                <a:cs typeface="Times New Roman"/>
              </a:rPr>
              <a:t>i</a:t>
            </a:r>
            <a:r>
              <a:rPr sz="3000" i="1" spc="172" baseline="43055" dirty="0">
                <a:latin typeface="Times New Roman"/>
                <a:cs typeface="Times New Roman"/>
              </a:rPr>
              <a:t> </a:t>
            </a:r>
            <a:r>
              <a:rPr sz="5100" i="1" spc="15" baseline="35130" dirty="0">
                <a:latin typeface="Times New Roman"/>
                <a:cs typeface="Times New Roman"/>
              </a:rPr>
              <a:t>b</a:t>
            </a:r>
            <a:r>
              <a:rPr sz="5100" i="1" baseline="35130" dirty="0">
                <a:latin typeface="Times New Roman"/>
                <a:cs typeface="Times New Roman"/>
              </a:rPr>
              <a:t>	</a:t>
            </a: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40" dirty="0">
                <a:latin typeface="Times New Roman"/>
                <a:cs typeface="Times New Roman"/>
              </a:rPr>
              <a:t> </a:t>
            </a:r>
            <a:r>
              <a:rPr sz="7725" spc="600" baseline="-8629" dirty="0">
                <a:latin typeface="Symbol"/>
                <a:cs typeface="Symbol"/>
              </a:rPr>
              <a:t></a:t>
            </a:r>
            <a:r>
              <a:rPr sz="3400" spc="-10" dirty="0">
                <a:latin typeface="Times New Roman"/>
                <a:cs typeface="Times New Roman"/>
              </a:rPr>
              <a:t>(</a:t>
            </a:r>
            <a:r>
              <a:rPr sz="3400" i="1" spc="95" dirty="0">
                <a:latin typeface="Times New Roman"/>
                <a:cs typeface="Times New Roman"/>
              </a:rPr>
              <a:t>b</a:t>
            </a:r>
            <a:r>
              <a:rPr sz="3150" i="1" spc="-67" baseline="41005" dirty="0">
                <a:latin typeface="Symbol"/>
                <a:cs typeface="Symbol"/>
              </a:rPr>
              <a:t></a:t>
            </a:r>
            <a:r>
              <a:rPr sz="3150" spc="-209" baseline="41005" dirty="0">
                <a:latin typeface="Times New Roman"/>
                <a:cs typeface="Times New Roman"/>
              </a:rPr>
              <a:t> </a:t>
            </a:r>
            <a:r>
              <a:rPr sz="3400" spc="110" dirty="0">
                <a:latin typeface="Times New Roman"/>
                <a:cs typeface="Times New Roman"/>
              </a:rPr>
              <a:t>)</a:t>
            </a:r>
            <a:r>
              <a:rPr sz="3000" i="1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  <a:p>
            <a:pPr marL="2306320">
              <a:lnSpc>
                <a:spcPct val="100000"/>
              </a:lnSpc>
              <a:spcBef>
                <a:spcPts val="250"/>
              </a:spcBef>
            </a:pPr>
            <a:r>
              <a:rPr sz="2000" i="1" spc="75" dirty="0">
                <a:latin typeface="Times New Roman"/>
                <a:cs typeface="Times New Roman"/>
              </a:rPr>
              <a:t>i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spc="7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389" y="1401691"/>
            <a:ext cx="82486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spc="10" dirty="0">
                <a:latin typeface="Times New Roman"/>
                <a:cs typeface="Times New Roman"/>
              </a:rPr>
              <a:t>(</a:t>
            </a:r>
            <a:r>
              <a:rPr sz="3400" i="1" spc="10" dirty="0">
                <a:latin typeface="Times New Roman"/>
                <a:cs typeface="Times New Roman"/>
              </a:rPr>
              <a:t>b</a:t>
            </a:r>
            <a:r>
              <a:rPr sz="3150" i="1" spc="15" baseline="41005" dirty="0">
                <a:latin typeface="Symbol"/>
                <a:cs typeface="Symbol"/>
              </a:rPr>
              <a:t></a:t>
            </a:r>
            <a:r>
              <a:rPr sz="3150" i="1" spc="-270" baseline="41005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)</a:t>
            </a:r>
            <a:r>
              <a:rPr sz="3000" i="1" spc="75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6453" y="1206368"/>
            <a:ext cx="77089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i="1" spc="89" baseline="-25326" dirty="0">
                <a:latin typeface="Times New Roman"/>
                <a:cs typeface="Times New Roman"/>
              </a:rPr>
              <a:t>a</a:t>
            </a:r>
            <a:r>
              <a:rPr sz="2000" i="1" spc="60" dirty="0">
                <a:latin typeface="Times New Roman"/>
                <a:cs typeface="Times New Roman"/>
              </a:rPr>
              <a:t>i</a:t>
            </a:r>
            <a:r>
              <a:rPr sz="5100" i="1" spc="89" baseline="-25326" dirty="0">
                <a:latin typeface="Times New Roman"/>
                <a:cs typeface="Times New Roman"/>
              </a:rPr>
              <a:t>b</a:t>
            </a:r>
            <a:r>
              <a:rPr sz="2000" i="1" spc="60" dirty="0">
                <a:latin typeface="Times New Roman"/>
                <a:cs typeface="Times New Roman"/>
              </a:rPr>
              <a:t>i</a:t>
            </a:r>
            <a:r>
              <a:rPr sz="2100" i="1" spc="60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0808" y="4492385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89">
                <a:moveTo>
                  <a:pt x="0" y="0"/>
                </a:moveTo>
                <a:lnTo>
                  <a:pt x="1024627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8753" y="449238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269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1339" y="4492385"/>
            <a:ext cx="1870075" cy="0"/>
          </a:xfrm>
          <a:custGeom>
            <a:avLst/>
            <a:gdLst/>
            <a:ahLst/>
            <a:cxnLst/>
            <a:rect l="l" t="t" r="r" b="b"/>
            <a:pathLst>
              <a:path w="1870075">
                <a:moveTo>
                  <a:pt x="0" y="0"/>
                </a:moveTo>
                <a:lnTo>
                  <a:pt x="1869971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4628" y="4492385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4">
                <a:moveTo>
                  <a:pt x="0" y="0"/>
                </a:moveTo>
                <a:lnTo>
                  <a:pt x="946394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64171" y="4141562"/>
            <a:ext cx="132715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40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1989" y="4167764"/>
            <a:ext cx="1035050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2650" algn="l"/>
              </a:tabLst>
            </a:pPr>
            <a:r>
              <a:rPr sz="3250" i="1" spc="105" dirty="0">
                <a:latin typeface="Times New Roman"/>
                <a:cs typeface="Times New Roman"/>
              </a:rPr>
              <a:t>O</a:t>
            </a:r>
            <a:r>
              <a:rPr sz="3250" spc="90" dirty="0">
                <a:latin typeface="Times New Roman"/>
                <a:cs typeface="Times New Roman"/>
              </a:rPr>
              <a:t>(</a:t>
            </a:r>
            <a:r>
              <a:rPr sz="3250" i="1" spc="10" dirty="0">
                <a:latin typeface="Times New Roman"/>
                <a:cs typeface="Times New Roman"/>
              </a:rPr>
              <a:t>n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902" y="3879676"/>
            <a:ext cx="7279005" cy="1137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80390">
              <a:lnSpc>
                <a:spcPts val="1310"/>
              </a:lnSpc>
              <a:spcBef>
                <a:spcPts val="110"/>
              </a:spcBef>
              <a:tabLst>
                <a:tab pos="2203450" algn="l"/>
                <a:tab pos="2524125" algn="l"/>
                <a:tab pos="4051935" algn="l"/>
                <a:tab pos="4516755" algn="l"/>
                <a:tab pos="4837430" algn="l"/>
                <a:tab pos="6226810" algn="l"/>
              </a:tabLst>
            </a:pPr>
            <a:r>
              <a:rPr sz="2000" i="1" spc="-20" dirty="0">
                <a:latin typeface="Symbol"/>
                <a:cs typeface="Symbol"/>
              </a:rPr>
              <a:t></a:t>
            </a:r>
            <a:r>
              <a:rPr sz="1900" i="1" spc="-20" dirty="0">
                <a:latin typeface="Times New Roman"/>
                <a:cs typeface="Times New Roman"/>
              </a:rPr>
              <a:t>h	</a:t>
            </a:r>
            <a:r>
              <a:rPr sz="1900" i="1" spc="0" dirty="0">
                <a:latin typeface="Times New Roman"/>
                <a:cs typeface="Times New Roman"/>
              </a:rPr>
              <a:t>h	</a:t>
            </a:r>
            <a:r>
              <a:rPr sz="2000" i="1" spc="-40" dirty="0">
                <a:latin typeface="Symbol"/>
                <a:cs typeface="Symbol"/>
              </a:rPr>
              <a:t></a:t>
            </a:r>
            <a:r>
              <a:rPr sz="2000" spc="-40" dirty="0">
                <a:latin typeface="Times New Roman"/>
                <a:cs typeface="Times New Roman"/>
              </a:rPr>
              <a:t>	</a:t>
            </a:r>
            <a:r>
              <a:rPr sz="2850" baseline="1461" dirty="0">
                <a:latin typeface="Times New Roman"/>
                <a:cs typeface="Times New Roman"/>
              </a:rPr>
              <a:t>log	</a:t>
            </a:r>
            <a:r>
              <a:rPr sz="2850" i="1" spc="0" baseline="1461" dirty="0">
                <a:latin typeface="Times New Roman"/>
                <a:cs typeface="Times New Roman"/>
              </a:rPr>
              <a:t>n	</a:t>
            </a:r>
            <a:r>
              <a:rPr sz="2000" i="1" spc="-40" dirty="0">
                <a:latin typeface="Symbol"/>
                <a:cs typeface="Symbol"/>
              </a:rPr>
              <a:t></a:t>
            </a:r>
            <a:r>
              <a:rPr sz="2000" spc="-40" dirty="0">
                <a:latin typeface="Times New Roman"/>
                <a:cs typeface="Times New Roman"/>
              </a:rPr>
              <a:t>	</a:t>
            </a:r>
            <a:r>
              <a:rPr sz="2000" i="1" spc="-40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  <a:p>
            <a:pPr algn="ctr">
              <a:lnSpc>
                <a:spcPts val="2810"/>
              </a:lnSpc>
              <a:tabLst>
                <a:tab pos="911225" algn="l"/>
                <a:tab pos="2363470" algn="l"/>
                <a:tab pos="2764155" algn="l"/>
                <a:tab pos="4360545" algn="l"/>
                <a:tab pos="5077460" algn="l"/>
                <a:tab pos="6467475" algn="l"/>
              </a:tabLst>
            </a:pP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187" baseline="-35042" dirty="0">
                <a:latin typeface="Times New Roman"/>
                <a:cs typeface="Times New Roman"/>
              </a:rPr>
              <a:t> </a:t>
            </a:r>
            <a:r>
              <a:rPr sz="3250" i="1" spc="10" dirty="0">
                <a:latin typeface="Times New Roman"/>
                <a:cs typeface="Times New Roman"/>
              </a:rPr>
              <a:t>b	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262" baseline="-35042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b	</a:t>
            </a:r>
            <a:r>
              <a:rPr sz="3250" spc="5" dirty="0">
                <a:latin typeface="Times New Roman"/>
                <a:cs typeface="Times New Roman"/>
              </a:rPr>
              <a:t>)	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247" baseline="-35042" dirty="0">
                <a:latin typeface="Times New Roman"/>
                <a:cs typeface="Times New Roman"/>
              </a:rPr>
              <a:t> </a:t>
            </a:r>
            <a:r>
              <a:rPr sz="3250" spc="0" dirty="0">
                <a:latin typeface="Times New Roman"/>
                <a:cs typeface="Times New Roman"/>
              </a:rPr>
              <a:t>(</a:t>
            </a:r>
            <a:r>
              <a:rPr sz="3250" i="1" spc="0" dirty="0">
                <a:latin typeface="Times New Roman"/>
                <a:cs typeface="Times New Roman"/>
              </a:rPr>
              <a:t>b	</a:t>
            </a:r>
            <a:r>
              <a:rPr sz="2025" i="1" spc="0" baseline="43209" dirty="0">
                <a:latin typeface="Times New Roman"/>
                <a:cs typeface="Times New Roman"/>
              </a:rPr>
              <a:t>b </a:t>
            </a:r>
            <a:r>
              <a:rPr sz="2025" i="1" spc="97" baseline="43209" dirty="0">
                <a:latin typeface="Times New Roman"/>
                <a:cs typeface="Times New Roman"/>
              </a:rPr>
              <a:t> </a:t>
            </a:r>
            <a:r>
              <a:rPr sz="3250" spc="5" dirty="0">
                <a:latin typeface="Times New Roman"/>
                <a:cs typeface="Times New Roman"/>
              </a:rPr>
              <a:t>)	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r>
              <a:rPr sz="3250" spc="-75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322" baseline="-35042" dirty="0">
                <a:latin typeface="Times New Roman"/>
                <a:cs typeface="Times New Roman"/>
              </a:rPr>
              <a:t> </a:t>
            </a:r>
            <a:r>
              <a:rPr sz="3250" i="1" spc="10" dirty="0">
                <a:latin typeface="Times New Roman"/>
                <a:cs typeface="Times New Roman"/>
              </a:rPr>
              <a:t>n	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r>
              <a:rPr sz="3250" spc="-155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endParaRPr sz="4875" baseline="-35042">
              <a:latin typeface="Symbol"/>
              <a:cs typeface="Symbol"/>
            </a:endParaRPr>
          </a:p>
          <a:p>
            <a:pPr marL="64135" algn="ctr">
              <a:lnSpc>
                <a:spcPct val="100000"/>
              </a:lnSpc>
              <a:spcBef>
                <a:spcPts val="720"/>
              </a:spcBef>
              <a:tabLst>
                <a:tab pos="1724660" algn="l"/>
                <a:tab pos="3808095" algn="l"/>
                <a:tab pos="5659120" algn="l"/>
              </a:tabLst>
            </a:pP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47" baseline="40277" dirty="0">
                <a:latin typeface="Times New Roman"/>
                <a:cs typeface="Times New Roman"/>
              </a:rPr>
              <a:t> 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47" baseline="40277" dirty="0">
                <a:latin typeface="Times New Roman"/>
                <a:cs typeface="Times New Roman"/>
              </a:rPr>
              <a:t> 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62" baseline="40277" dirty="0">
                <a:latin typeface="Times New Roman"/>
                <a:cs typeface="Times New Roman"/>
              </a:rPr>
              <a:t> 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25" baseline="40277" dirty="0">
                <a:latin typeface="Times New Roman"/>
                <a:cs typeface="Times New Roman"/>
              </a:rPr>
              <a:t> 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51143" y="329120"/>
            <a:ext cx="319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Case 1</a:t>
            </a:r>
            <a:r>
              <a:rPr sz="4400" spc="-1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(cont’)</a:t>
            </a:r>
            <a:endParaRPr sz="4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88715" y="1960167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4710" y="0"/>
                </a:lnTo>
              </a:path>
            </a:pathLst>
          </a:custGeom>
          <a:ln w="18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7470" y="1796455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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7470" y="2076230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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7470" y="1313407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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0333" y="1796018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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0333" y="2075793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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6297" y="1592563"/>
            <a:ext cx="13779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1900" y="1620004"/>
            <a:ext cx="128905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3290" algn="l"/>
              </a:tabLst>
            </a:pPr>
            <a:r>
              <a:rPr sz="3450" i="1" spc="50" dirty="0">
                <a:latin typeface="Times New Roman"/>
                <a:cs typeface="Times New Roman"/>
              </a:rPr>
              <a:t>O</a:t>
            </a:r>
            <a:r>
              <a:rPr sz="3450" spc="50" dirty="0">
                <a:latin typeface="Times New Roman"/>
                <a:cs typeface="Times New Roman"/>
              </a:rPr>
              <a:t>(</a:t>
            </a:r>
            <a:r>
              <a:rPr sz="3450" i="1" spc="50" dirty="0">
                <a:latin typeface="Times New Roman"/>
                <a:cs typeface="Times New Roman"/>
              </a:rPr>
              <a:t>n	</a:t>
            </a:r>
            <a:r>
              <a:rPr sz="3450" spc="-5" dirty="0">
                <a:latin typeface="Times New Roman"/>
                <a:cs typeface="Times New Roman"/>
              </a:rPr>
              <a:t>)</a:t>
            </a:r>
            <a:r>
              <a:rPr sz="3450" spc="-635" dirty="0">
                <a:latin typeface="Times New Roman"/>
                <a:cs typeface="Times New Roman"/>
              </a:rPr>
              <a:t> </a:t>
            </a:r>
            <a:r>
              <a:rPr sz="5175" spc="-7" baseline="3220" dirty="0">
                <a:latin typeface="Symbol"/>
                <a:cs typeface="Symbol"/>
              </a:rPr>
              <a:t></a:t>
            </a:r>
            <a:endParaRPr sz="5175" baseline="322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6498" y="1765645"/>
            <a:ext cx="36766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75" i="1" spc="120" baseline="-24959" dirty="0">
                <a:latin typeface="Times New Roman"/>
                <a:cs typeface="Times New Roman"/>
              </a:rPr>
              <a:t>n</a:t>
            </a: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830" y="1342233"/>
            <a:ext cx="493014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34005" algn="l"/>
                <a:tab pos="3745229" algn="l"/>
              </a:tabLst>
            </a:pPr>
            <a:r>
              <a:rPr sz="3450" i="1" spc="85" dirty="0">
                <a:latin typeface="Times New Roman"/>
                <a:cs typeface="Times New Roman"/>
              </a:rPr>
              <a:t>g</a:t>
            </a:r>
            <a:r>
              <a:rPr sz="3450" spc="85" dirty="0">
                <a:latin typeface="Times New Roman"/>
                <a:cs typeface="Times New Roman"/>
              </a:rPr>
              <a:t>(</a:t>
            </a:r>
            <a:r>
              <a:rPr sz="3450" i="1" spc="85" dirty="0">
                <a:latin typeface="Times New Roman"/>
                <a:cs typeface="Times New Roman"/>
              </a:rPr>
              <a:t>n</a:t>
            </a:r>
            <a:r>
              <a:rPr sz="3450" spc="85" dirty="0">
                <a:latin typeface="Times New Roman"/>
                <a:cs typeface="Times New Roman"/>
              </a:rPr>
              <a:t>)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Symbol"/>
                <a:cs typeface="Symbol"/>
              </a:rPr>
              <a:t></a:t>
            </a:r>
            <a:r>
              <a:rPr sz="3450" spc="-170" dirty="0">
                <a:latin typeface="Times New Roman"/>
                <a:cs typeface="Times New Roman"/>
              </a:rPr>
              <a:t> </a:t>
            </a:r>
            <a:r>
              <a:rPr sz="3450" i="1" spc="-295" dirty="0">
                <a:latin typeface="Times New Roman"/>
                <a:cs typeface="Times New Roman"/>
              </a:rPr>
              <a:t>O</a:t>
            </a:r>
            <a:r>
              <a:rPr sz="5600" spc="-295" dirty="0">
                <a:latin typeface="Symbol"/>
                <a:cs typeface="Symbol"/>
              </a:rPr>
              <a:t></a:t>
            </a:r>
            <a:r>
              <a:rPr sz="3450" i="1" spc="-295" dirty="0">
                <a:latin typeface="Times New Roman"/>
                <a:cs typeface="Times New Roman"/>
              </a:rPr>
              <a:t>n	</a:t>
            </a:r>
            <a:r>
              <a:rPr sz="3450" i="1" spc="50" dirty="0">
                <a:latin typeface="Times New Roman"/>
                <a:cs typeface="Times New Roman"/>
              </a:rPr>
              <a:t>O</a:t>
            </a:r>
            <a:r>
              <a:rPr sz="3450" spc="50" dirty="0">
                <a:latin typeface="Times New Roman"/>
                <a:cs typeface="Times New Roman"/>
              </a:rPr>
              <a:t>(</a:t>
            </a:r>
            <a:r>
              <a:rPr sz="3450" i="1" spc="50" dirty="0">
                <a:latin typeface="Times New Roman"/>
                <a:cs typeface="Times New Roman"/>
              </a:rPr>
              <a:t>n	</a:t>
            </a:r>
            <a:r>
              <a:rPr sz="3450" spc="-80" dirty="0">
                <a:latin typeface="Times New Roman"/>
                <a:cs typeface="Times New Roman"/>
              </a:rPr>
              <a:t>)</a:t>
            </a:r>
            <a:r>
              <a:rPr sz="5600" spc="-80" dirty="0">
                <a:latin typeface="Symbol"/>
                <a:cs typeface="Symbol"/>
              </a:rPr>
              <a:t></a:t>
            </a:r>
            <a:r>
              <a:rPr sz="3450" spc="-80" dirty="0">
                <a:latin typeface="Symbol"/>
                <a:cs typeface="Symbol"/>
              </a:rPr>
              <a:t></a:t>
            </a:r>
            <a:r>
              <a:rPr sz="3450" spc="-245" dirty="0">
                <a:latin typeface="Times New Roman"/>
                <a:cs typeface="Times New Roman"/>
              </a:rPr>
              <a:t> </a:t>
            </a:r>
            <a:r>
              <a:rPr sz="3450" i="1" spc="5" dirty="0">
                <a:latin typeface="Times New Roman"/>
                <a:cs typeface="Times New Roman"/>
              </a:rPr>
              <a:t>O</a:t>
            </a:r>
            <a:r>
              <a:rPr sz="5175" spc="7" baseline="3220" dirty="0">
                <a:latin typeface="Symbol"/>
                <a:cs typeface="Symbol"/>
              </a:rPr>
              <a:t></a:t>
            </a:r>
            <a:endParaRPr sz="5175" baseline="322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3390" y="1592563"/>
            <a:ext cx="178435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9109" algn="l"/>
                <a:tab pos="1659255" algn="l"/>
              </a:tabLst>
            </a:pP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baseline="1388" dirty="0">
                <a:latin typeface="Times New Roman"/>
                <a:cs typeface="Times New Roman"/>
              </a:rPr>
              <a:t>g	</a:t>
            </a:r>
            <a:r>
              <a:rPr sz="3000" i="1" spc="225" baseline="1388" dirty="0">
                <a:latin typeface="Times New Roman"/>
                <a:cs typeface="Times New Roman"/>
              </a:rPr>
              <a:t>a</a:t>
            </a:r>
            <a:r>
              <a:rPr sz="3000" spc="22" baseline="1388" dirty="0">
                <a:latin typeface="Symbol"/>
                <a:cs typeface="Symbol"/>
              </a:rPr>
              <a:t></a:t>
            </a:r>
            <a:r>
              <a:rPr sz="3150" i="1" spc="-67" baseline="1322" dirty="0">
                <a:latin typeface="Symbol"/>
                <a:cs typeface="Symbol"/>
              </a:rPr>
              <a:t></a:t>
            </a:r>
            <a:r>
              <a:rPr sz="3150" baseline="1322" dirty="0">
                <a:latin typeface="Times New Roman"/>
                <a:cs typeface="Times New Roman"/>
              </a:rPr>
              <a:t>	</a:t>
            </a: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0333" y="1141874"/>
            <a:ext cx="113284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75" spc="-7" baseline="-21739" dirty="0">
                <a:latin typeface="Symbol"/>
                <a:cs typeface="Symbol"/>
              </a:rPr>
              <a:t></a:t>
            </a:r>
            <a:r>
              <a:rPr sz="5175" spc="-270" baseline="-21739" dirty="0">
                <a:latin typeface="Times New Roman"/>
                <a:cs typeface="Times New Roman"/>
              </a:rPr>
              <a:t> </a:t>
            </a:r>
            <a:r>
              <a:rPr sz="5175" i="1" spc="209" baseline="-25764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lo</a:t>
            </a:r>
            <a:r>
              <a:rPr sz="2000" spc="85" dirty="0">
                <a:latin typeface="Times New Roman"/>
                <a:cs typeface="Times New Roman"/>
              </a:rPr>
              <a:t>g</a:t>
            </a:r>
            <a:r>
              <a:rPr sz="2100" i="1" spc="15" baseline="-19841" dirty="0">
                <a:latin typeface="Times New Roman"/>
                <a:cs typeface="Times New Roman"/>
              </a:rPr>
              <a:t>b</a:t>
            </a:r>
            <a:r>
              <a:rPr sz="2100" i="1" spc="-30" baseline="-19841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0231" y="1736033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76530" y="319595"/>
            <a:ext cx="319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Case 1</a:t>
            </a:r>
            <a:r>
              <a:rPr sz="4400" spc="-1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(cont’)</a:t>
            </a:r>
            <a:endParaRPr sz="4400"/>
          </a:p>
        </p:txBody>
      </p:sp>
      <p:sp>
        <p:nvSpPr>
          <p:cNvPr id="17" name="object 17"/>
          <p:cNvSpPr/>
          <p:nvPr/>
        </p:nvSpPr>
        <p:spPr>
          <a:xfrm>
            <a:off x="179387" y="2024856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1437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387" y="1989137"/>
            <a:ext cx="288925" cy="71755"/>
          </a:xfrm>
          <a:custGeom>
            <a:avLst/>
            <a:gdLst/>
            <a:ahLst/>
            <a:cxnLst/>
            <a:rect l="l" t="t" r="r" b="b"/>
            <a:pathLst>
              <a:path w="288925" h="71755">
                <a:moveTo>
                  <a:pt x="0" y="0"/>
                </a:moveTo>
                <a:lnTo>
                  <a:pt x="288925" y="0"/>
                </a:lnTo>
                <a:lnTo>
                  <a:pt x="288925" y="71437"/>
                </a:lnTo>
                <a:lnTo>
                  <a:pt x="0" y="71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387" y="425688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1437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387" y="4221162"/>
            <a:ext cx="288925" cy="71755"/>
          </a:xfrm>
          <a:custGeom>
            <a:avLst/>
            <a:gdLst/>
            <a:ahLst/>
            <a:cxnLst/>
            <a:rect l="l" t="t" r="r" b="b"/>
            <a:pathLst>
              <a:path w="288925" h="71754">
                <a:moveTo>
                  <a:pt x="0" y="0"/>
                </a:moveTo>
                <a:lnTo>
                  <a:pt x="288925" y="0"/>
                </a:lnTo>
                <a:lnTo>
                  <a:pt x="288925" y="71437"/>
                </a:lnTo>
                <a:lnTo>
                  <a:pt x="0" y="71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489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ymbol"/>
                <a:cs typeface="Symbol"/>
              </a:rPr>
              <a:t></a:t>
            </a:r>
            <a:r>
              <a:rPr spc="-200" dirty="0"/>
              <a:t> </a:t>
            </a:r>
            <a:r>
              <a:rPr i="1" spc="95" dirty="0">
                <a:latin typeface="Times New Roman"/>
                <a:cs typeface="Times New Roman"/>
              </a:rPr>
              <a:t>O</a:t>
            </a:r>
            <a:r>
              <a:rPr spc="95" dirty="0"/>
              <a:t>(</a:t>
            </a:r>
            <a:r>
              <a:rPr i="1" spc="165" dirty="0">
                <a:latin typeface="Times New Roman"/>
                <a:cs typeface="Times New Roman"/>
              </a:rPr>
              <a:t>n</a:t>
            </a:r>
            <a:r>
              <a:rPr sz="3450" spc="0" baseline="44685" dirty="0"/>
              <a:t>lo</a:t>
            </a:r>
            <a:r>
              <a:rPr sz="3450" spc="165" baseline="44685" dirty="0"/>
              <a:t>g</a:t>
            </a:r>
            <a:r>
              <a:rPr sz="2475" i="1" spc="0" baseline="42087" dirty="0">
                <a:latin typeface="Times New Roman"/>
                <a:cs typeface="Times New Roman"/>
              </a:rPr>
              <a:t>b</a:t>
            </a:r>
            <a:r>
              <a:rPr sz="2475" i="1" spc="-44" baseline="42087" dirty="0">
                <a:latin typeface="Times New Roman"/>
                <a:cs typeface="Times New Roman"/>
              </a:rPr>
              <a:t> </a:t>
            </a:r>
            <a:r>
              <a:rPr sz="3450" i="1" spc="7" baseline="44685" dirty="0">
                <a:latin typeface="Times New Roman"/>
                <a:cs typeface="Times New Roman"/>
              </a:rPr>
              <a:t>a</a:t>
            </a:r>
            <a:r>
              <a:rPr sz="3450" i="1" spc="-412" baseline="44685" dirty="0">
                <a:latin typeface="Times New Roman"/>
                <a:cs typeface="Times New Roman"/>
              </a:rPr>
              <a:t> </a:t>
            </a:r>
            <a:r>
              <a:rPr sz="4000" spc="-5" dirty="0"/>
              <a:t>)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50" dirty="0"/>
          </a:p>
          <a:p>
            <a:pPr marL="12700">
              <a:lnSpc>
                <a:spcPct val="100000"/>
              </a:lnSpc>
            </a:pPr>
            <a:r>
              <a:rPr sz="3700" i="1" spc="15" dirty="0">
                <a:latin typeface="Times New Roman"/>
                <a:cs typeface="Times New Roman"/>
              </a:rPr>
              <a:t>T</a:t>
            </a:r>
            <a:r>
              <a:rPr sz="3700" i="1" spc="-434" dirty="0">
                <a:latin typeface="Times New Roman"/>
                <a:cs typeface="Times New Roman"/>
              </a:rPr>
              <a:t> </a:t>
            </a:r>
            <a:r>
              <a:rPr sz="3700" spc="100" dirty="0"/>
              <a:t>(</a:t>
            </a:r>
            <a:r>
              <a:rPr sz="3700" i="1" spc="70" dirty="0">
                <a:latin typeface="Times New Roman"/>
                <a:cs typeface="Times New Roman"/>
              </a:rPr>
              <a:t>n</a:t>
            </a:r>
            <a:r>
              <a:rPr sz="3700" spc="5" dirty="0"/>
              <a:t>)</a:t>
            </a:r>
            <a:r>
              <a:rPr sz="3700" spc="-75" dirty="0"/>
              <a:t> </a:t>
            </a:r>
            <a:r>
              <a:rPr sz="3700" spc="15" dirty="0">
                <a:latin typeface="Symbol"/>
                <a:cs typeface="Symbol"/>
              </a:rPr>
              <a:t></a:t>
            </a:r>
            <a:r>
              <a:rPr sz="3700" spc="-114" dirty="0"/>
              <a:t> </a:t>
            </a:r>
            <a:r>
              <a:rPr sz="3700" spc="60" dirty="0">
                <a:latin typeface="Symbol"/>
                <a:cs typeface="Symbol"/>
              </a:rPr>
              <a:t></a:t>
            </a:r>
            <a:r>
              <a:rPr sz="3700" spc="100" dirty="0"/>
              <a:t>(</a:t>
            </a:r>
            <a:r>
              <a:rPr sz="3700" i="1" spc="175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37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r>
              <a:rPr sz="3700" spc="-305" dirty="0"/>
              <a:t> </a:t>
            </a:r>
            <a:r>
              <a:rPr sz="3700" spc="15" dirty="0">
                <a:latin typeface="Symbol"/>
                <a:cs typeface="Symbol"/>
              </a:rPr>
              <a:t></a:t>
            </a:r>
            <a:r>
              <a:rPr sz="3700" spc="-55" dirty="0"/>
              <a:t> </a:t>
            </a:r>
            <a:r>
              <a:rPr sz="3700" i="1" spc="305" dirty="0">
                <a:latin typeface="Times New Roman"/>
                <a:cs typeface="Times New Roman"/>
              </a:rPr>
              <a:t>g</a:t>
            </a:r>
            <a:r>
              <a:rPr sz="3700" spc="100" dirty="0"/>
              <a:t>(</a:t>
            </a:r>
            <a:r>
              <a:rPr sz="3700" i="1" spc="70" dirty="0">
                <a:latin typeface="Times New Roman"/>
                <a:cs typeface="Times New Roman"/>
              </a:rPr>
              <a:t>n</a:t>
            </a:r>
            <a:r>
              <a:rPr sz="3700" spc="5" dirty="0"/>
              <a:t>)</a:t>
            </a:r>
            <a:r>
              <a:rPr sz="3700" spc="-70" dirty="0"/>
              <a:t> </a:t>
            </a:r>
            <a:r>
              <a:rPr sz="3700" spc="15" dirty="0">
                <a:latin typeface="Symbol"/>
                <a:cs typeface="Symbol"/>
              </a:rPr>
              <a:t></a:t>
            </a:r>
            <a:r>
              <a:rPr sz="3700" spc="-114" dirty="0"/>
              <a:t> </a:t>
            </a:r>
            <a:r>
              <a:rPr sz="3700" spc="55" dirty="0">
                <a:latin typeface="Symbol"/>
                <a:cs typeface="Symbol"/>
              </a:rPr>
              <a:t></a:t>
            </a:r>
            <a:r>
              <a:rPr sz="3700" spc="100" dirty="0"/>
              <a:t>(</a:t>
            </a:r>
            <a:r>
              <a:rPr sz="3700" i="1" spc="180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37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r>
              <a:rPr sz="3700" spc="-300" dirty="0"/>
              <a:t> </a:t>
            </a:r>
            <a:r>
              <a:rPr sz="3700" spc="15" dirty="0">
                <a:latin typeface="Symbol"/>
                <a:cs typeface="Symbol"/>
              </a:rPr>
              <a:t></a:t>
            </a:r>
            <a:r>
              <a:rPr sz="3700" spc="-350" dirty="0"/>
              <a:t> </a:t>
            </a:r>
            <a:r>
              <a:rPr sz="3700" i="1" spc="125" dirty="0">
                <a:latin typeface="Times New Roman"/>
                <a:cs typeface="Times New Roman"/>
              </a:rPr>
              <a:t>O</a:t>
            </a:r>
            <a:r>
              <a:rPr sz="3700" spc="100" dirty="0"/>
              <a:t>(</a:t>
            </a:r>
            <a:r>
              <a:rPr sz="3700" i="1" spc="180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44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endParaRPr sz="3700" dirty="0">
              <a:latin typeface="Times New Roman"/>
              <a:cs typeface="Times New Roman"/>
            </a:endParaRPr>
          </a:p>
          <a:p>
            <a:pPr marL="991869">
              <a:lnSpc>
                <a:spcPct val="100000"/>
              </a:lnSpc>
              <a:spcBef>
                <a:spcPts val="3229"/>
              </a:spcBef>
            </a:pPr>
            <a:r>
              <a:rPr sz="4400" spc="25" dirty="0">
                <a:latin typeface="Symbol"/>
                <a:cs typeface="Symbol"/>
              </a:rPr>
              <a:t></a:t>
            </a:r>
            <a:r>
              <a:rPr sz="4400" spc="-135" dirty="0"/>
              <a:t> </a:t>
            </a:r>
            <a:r>
              <a:rPr sz="4400" spc="65" dirty="0">
                <a:latin typeface="Symbol"/>
                <a:cs typeface="Symbol"/>
              </a:rPr>
              <a:t></a:t>
            </a:r>
            <a:r>
              <a:rPr sz="4400" spc="125" dirty="0"/>
              <a:t>(</a:t>
            </a:r>
            <a:r>
              <a:rPr sz="4400" i="1" spc="215" dirty="0">
                <a:latin typeface="Times New Roman"/>
                <a:cs typeface="Times New Roman"/>
              </a:rPr>
              <a:t>n</a:t>
            </a:r>
            <a:r>
              <a:rPr sz="3825" spc="7" baseline="44662" dirty="0"/>
              <a:t>lo</a:t>
            </a:r>
            <a:r>
              <a:rPr sz="3825" spc="195" baseline="44662" dirty="0"/>
              <a:t>g</a:t>
            </a:r>
            <a:r>
              <a:rPr sz="2700" i="1" spc="37" baseline="43209" dirty="0">
                <a:latin typeface="Times New Roman"/>
                <a:cs typeface="Times New Roman"/>
              </a:rPr>
              <a:t>b</a:t>
            </a:r>
            <a:r>
              <a:rPr sz="2700" i="1" spc="-30" baseline="43209" dirty="0">
                <a:latin typeface="Times New Roman"/>
                <a:cs typeface="Times New Roman"/>
              </a:rPr>
              <a:t> </a:t>
            </a:r>
            <a:r>
              <a:rPr sz="3825" i="1" spc="22" baseline="44662" dirty="0">
                <a:latin typeface="Times New Roman"/>
                <a:cs typeface="Times New Roman"/>
              </a:rPr>
              <a:t>a</a:t>
            </a:r>
            <a:r>
              <a:rPr sz="3825" i="1" spc="-450" baseline="44662" dirty="0">
                <a:latin typeface="Times New Roman"/>
                <a:cs typeface="Times New Roman"/>
              </a:rPr>
              <a:t> </a:t>
            </a:r>
            <a:r>
              <a:rPr sz="4400" spc="10" dirty="0"/>
              <a:t>)</a:t>
            </a:r>
            <a:endParaRPr sz="4400" dirty="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1080"/>
              </a:spcBef>
            </a:pPr>
            <a:r>
              <a:rPr sz="2600" dirty="0">
                <a:solidFill>
                  <a:srgbClr val="3333CC"/>
                </a:solidFill>
              </a:rPr>
              <a:t>Q.E.D.</a:t>
            </a:r>
            <a:endParaRPr sz="2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706" y="319595"/>
            <a:ext cx="72332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Proof of Case 2 (limited to</a:t>
            </a:r>
            <a:r>
              <a:rPr sz="4400" spc="-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i="1" dirty="0">
                <a:solidFill>
                  <a:srgbClr val="3333CC"/>
                </a:solidFill>
                <a:latin typeface="Times New Roman"/>
                <a:cs typeface="Times New Roman"/>
              </a:rPr>
              <a:t>k=0)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9325" y="347980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793" y="3479800"/>
            <a:ext cx="962025" cy="0"/>
          </a:xfrm>
          <a:custGeom>
            <a:avLst/>
            <a:gdLst/>
            <a:ahLst/>
            <a:cxnLst/>
            <a:rect l="l" t="t" r="r" b="b"/>
            <a:pathLst>
              <a:path w="962025">
                <a:moveTo>
                  <a:pt x="0" y="0"/>
                </a:moveTo>
                <a:lnTo>
                  <a:pt x="9620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0385" y="347980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5504" y="324326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1205" y="353373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1152" y="3048001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8329" y="335036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8329" y="3545434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1641" y="335005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1641" y="3545130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622" y="3361641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8622" y="3556713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8622" y="3035504"/>
            <a:ext cx="785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z="3600" baseline="2314" dirty="0">
                <a:latin typeface="Symbol"/>
                <a:cs typeface="Symbol"/>
              </a:rPr>
              <a:t>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9148" y="336133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9148" y="3556408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35924" y="3047885"/>
            <a:ext cx="40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2924" y="3046421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3600" baseline="2314" dirty="0">
                <a:latin typeface="Symbol"/>
                <a:cs typeface="Symbol"/>
              </a:rPr>
              <a:t></a:t>
            </a:r>
            <a:endParaRPr sz="3600" baseline="2314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35042" y="3228947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9326" y="3055947"/>
            <a:ext cx="8051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ts val="1500"/>
              </a:lnSpc>
              <a:spcBef>
                <a:spcPts val="100"/>
              </a:spcBef>
            </a:pPr>
            <a:r>
              <a:rPr sz="1400" i="1" spc="80" dirty="0">
                <a:latin typeface="Times New Roman"/>
                <a:cs typeface="Times New Roman"/>
              </a:rPr>
              <a:t>h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2814" y="3656733"/>
            <a:ext cx="283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5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9828" y="3467910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</a:tabLst>
            </a:pPr>
            <a:r>
              <a:rPr sz="2100" spc="-7" baseline="1984" dirty="0">
                <a:latin typeface="Times New Roman"/>
                <a:cs typeface="Times New Roman"/>
              </a:rPr>
              <a:t>lo</a:t>
            </a:r>
            <a:r>
              <a:rPr sz="2100" baseline="1984" dirty="0">
                <a:latin typeface="Times New Roman"/>
                <a:cs typeface="Times New Roman"/>
              </a:rPr>
              <a:t>g  </a:t>
            </a:r>
            <a:r>
              <a:rPr sz="2100" spc="-247" baseline="1984" dirty="0">
                <a:latin typeface="Times New Roman"/>
                <a:cs typeface="Times New Roman"/>
              </a:rPr>
              <a:t> </a:t>
            </a:r>
            <a:r>
              <a:rPr sz="2100" i="1" baseline="1984" dirty="0">
                <a:latin typeface="Times New Roman"/>
                <a:cs typeface="Times New Roman"/>
              </a:rPr>
              <a:t>a	</a:t>
            </a: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5277" y="3228947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9739" y="3055947"/>
            <a:ext cx="8051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ts val="1500"/>
              </a:lnSpc>
              <a:spcBef>
                <a:spcPts val="100"/>
              </a:spcBef>
            </a:pPr>
            <a:r>
              <a:rPr sz="1400" i="1" spc="80" dirty="0">
                <a:latin typeface="Times New Roman"/>
                <a:cs typeface="Times New Roman"/>
              </a:rPr>
              <a:t>h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9148" y="2928947"/>
            <a:ext cx="48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7361" dirty="0">
                <a:latin typeface="Symbol"/>
                <a:cs typeface="Symbol"/>
              </a:rPr>
              <a:t></a:t>
            </a:r>
            <a:r>
              <a:rPr sz="3600" spc="-254" baseline="-17361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1618" y="3656816"/>
            <a:ext cx="283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5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81136" y="3463193"/>
            <a:ext cx="524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73900" y="3229033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8289" y="3340021"/>
            <a:ext cx="45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75" baseline="-25462" dirty="0">
                <a:latin typeface="Times New Roman"/>
                <a:cs typeface="Times New Roman"/>
              </a:rPr>
              <a:t>a</a:t>
            </a:r>
            <a:r>
              <a:rPr sz="1400" i="1" spc="50" dirty="0">
                <a:latin typeface="Times New Roman"/>
                <a:cs typeface="Times New Roman"/>
              </a:rPr>
              <a:t>i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3600" baseline="-35879" dirty="0">
                <a:latin typeface="Symbol"/>
                <a:cs typeface="Symbol"/>
              </a:rPr>
              <a:t></a:t>
            </a:r>
            <a:endParaRPr sz="3600" baseline="-35879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00131" y="3029862"/>
            <a:ext cx="544830" cy="8661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5400" baseline="-8487" dirty="0">
                <a:latin typeface="Symbol"/>
                <a:cs typeface="Symbol"/>
              </a:rPr>
              <a:t></a:t>
            </a:r>
            <a:r>
              <a:rPr sz="5400" spc="-989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1400" i="1" spc="50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spc="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68329" y="3243262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2314" dirty="0">
                <a:latin typeface="Symbol"/>
                <a:cs typeface="Symbol"/>
              </a:rPr>
              <a:t></a:t>
            </a:r>
            <a:r>
              <a:rPr sz="3600" spc="-150" baseline="2314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Symbol"/>
                <a:cs typeface="Symbol"/>
              </a:rPr>
              <a:t></a:t>
            </a:r>
            <a:r>
              <a:rPr sz="3600" spc="-179" baseline="1157" dirty="0">
                <a:latin typeface="Times New Roman"/>
                <a:cs typeface="Times New Roman"/>
              </a:rPr>
              <a:t> </a:t>
            </a:r>
            <a:r>
              <a:rPr sz="3600" spc="-15" baseline="1157" dirty="0">
                <a:latin typeface="Symbol"/>
                <a:cs typeface="Symbol"/>
              </a:rPr>
              <a:t></a:t>
            </a:r>
            <a:r>
              <a:rPr sz="2400" spc="-10" dirty="0">
                <a:latin typeface="Symbol"/>
                <a:cs typeface="Symbol"/>
              </a:rPr>
              <a:t>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3600" i="1" baseline="1157" dirty="0">
                <a:latin typeface="Times New Roman"/>
                <a:cs typeface="Times New Roman"/>
              </a:rPr>
              <a:t>n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4000" y="3477552"/>
            <a:ext cx="8616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" algn="l"/>
              </a:tabLst>
            </a:pP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b	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00323" y="3086189"/>
            <a:ext cx="54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8487" dirty="0">
                <a:latin typeface="Symbol"/>
                <a:cs typeface="Symbol"/>
              </a:rPr>
              <a:t></a:t>
            </a:r>
            <a:r>
              <a:rPr sz="5400" spc="-989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68622" y="3238502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3472" dirty="0">
                <a:latin typeface="Symbol"/>
                <a:cs typeface="Symbol"/>
              </a:rPr>
              <a:t></a:t>
            </a:r>
            <a:r>
              <a:rPr sz="3600" spc="-150" baseline="347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</a:t>
            </a:r>
            <a:r>
              <a:rPr sz="3600" spc="-15" baseline="1157" dirty="0">
                <a:latin typeface="Symbol"/>
                <a:cs typeface="Symbol"/>
              </a:rPr>
              <a:t></a:t>
            </a:r>
            <a:r>
              <a:rPr sz="3600" spc="-517" baseline="115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17587" y="3477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1746" y="3086105"/>
            <a:ext cx="115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Symbol"/>
                <a:cs typeface="Symbol"/>
              </a:rPr>
              <a:t></a:t>
            </a:r>
            <a:r>
              <a:rPr sz="3600" spc="60" baseline="3472" dirty="0">
                <a:latin typeface="Symbol"/>
                <a:cs typeface="Symbol"/>
              </a:rPr>
              <a:t></a:t>
            </a:r>
            <a:r>
              <a:rPr sz="5400" spc="60" baseline="-8487" dirty="0">
                <a:latin typeface="Symbol"/>
                <a:cs typeface="Symbol"/>
              </a:rPr>
              <a:t></a:t>
            </a:r>
            <a:r>
              <a:rPr sz="5400" spc="-1095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64364" y="3319477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4789" y="3558364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64802" y="3319477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86014" y="3558364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6601" y="2905202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150" baseline="-25462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lo</a:t>
            </a:r>
            <a:r>
              <a:rPr sz="1400" spc="55" dirty="0">
                <a:latin typeface="Times New Roman"/>
                <a:cs typeface="Times New Roman"/>
              </a:rPr>
              <a:t>g</a:t>
            </a:r>
            <a:r>
              <a:rPr sz="1500" i="1" baseline="-19444" dirty="0">
                <a:latin typeface="Times New Roman"/>
                <a:cs typeface="Times New Roman"/>
              </a:rPr>
              <a:t>b</a:t>
            </a:r>
            <a:r>
              <a:rPr sz="1500" i="1" spc="-30" baseline="-19444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9361" y="1603458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300" y="0"/>
                </a:lnTo>
              </a:path>
            </a:pathLst>
          </a:custGeom>
          <a:ln w="1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1682" y="1603458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511" y="0"/>
                </a:lnTo>
              </a:path>
            </a:pathLst>
          </a:custGeom>
          <a:ln w="1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559917" y="139942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9917" y="163408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59917" y="1215831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60974" y="1399715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60974" y="121611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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5620" y="1590663"/>
            <a:ext cx="7239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15714" y="1451721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6051" y="1451721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6980" y="1676557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6439" y="1600500"/>
            <a:ext cx="722439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06565" algn="l"/>
                <a:tab pos="7066280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n	</a:t>
            </a:r>
            <a:r>
              <a:rPr sz="3375" spc="7" baseline="-6172" dirty="0">
                <a:latin typeface="Symbol"/>
                <a:cs typeface="Symbol"/>
              </a:rPr>
              <a:t></a:t>
            </a:r>
            <a:r>
              <a:rPr sz="3375" spc="7" baseline="-6172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b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92616" y="1362073"/>
            <a:ext cx="432434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0" dirty="0">
                <a:latin typeface="Times New Roman"/>
                <a:cs typeface="Times New Roman"/>
              </a:rPr>
              <a:t>log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28652" y="1366591"/>
            <a:ext cx="472313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36875" algn="l"/>
                <a:tab pos="4662805" algn="l"/>
              </a:tabLst>
            </a:pPr>
            <a:r>
              <a:rPr sz="1300" spc="5" dirty="0">
                <a:latin typeface="Times New Roman"/>
                <a:cs typeface="Times New Roman"/>
              </a:rPr>
              <a:t>0	</a:t>
            </a:r>
            <a:r>
              <a:rPr sz="1950" spc="0" baseline="2136" dirty="0">
                <a:latin typeface="Times New Roman"/>
                <a:cs typeface="Times New Roman"/>
              </a:rPr>
              <a:t>lo</a:t>
            </a:r>
            <a:r>
              <a:rPr sz="1950" spc="7" baseline="2136" dirty="0">
                <a:latin typeface="Times New Roman"/>
                <a:cs typeface="Times New Roman"/>
              </a:rPr>
              <a:t>g</a:t>
            </a:r>
            <a:r>
              <a:rPr sz="1950" baseline="2136" dirty="0">
                <a:latin typeface="Times New Roman"/>
                <a:cs typeface="Times New Roman"/>
              </a:rPr>
              <a:t>  </a:t>
            </a:r>
            <a:r>
              <a:rPr sz="1950" spc="-202" baseline="2136" dirty="0">
                <a:latin typeface="Times New Roman"/>
                <a:cs typeface="Times New Roman"/>
              </a:rPr>
              <a:t> </a:t>
            </a:r>
            <a:r>
              <a:rPr sz="1950" i="1" spc="7" baseline="2136" dirty="0">
                <a:latin typeface="Times New Roman"/>
                <a:cs typeface="Times New Roman"/>
              </a:rPr>
              <a:t>a</a:t>
            </a:r>
            <a:r>
              <a:rPr sz="1950" i="1" baseline="2136" dirty="0">
                <a:latin typeface="Times New Roman"/>
                <a:cs typeface="Times New Roman"/>
              </a:rPr>
              <a:t>	</a:t>
            </a:r>
            <a:r>
              <a:rPr sz="1300" i="1" spc="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3924" y="1586980"/>
            <a:ext cx="432434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0" dirty="0">
                <a:latin typeface="Times New Roman"/>
                <a:cs typeface="Times New Roman"/>
              </a:rPr>
              <a:t>log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55862" y="1375904"/>
            <a:ext cx="675132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37894" algn="l"/>
                <a:tab pos="4153535" algn="l"/>
                <a:tab pos="6257290" algn="l"/>
                <a:tab pos="6641465" algn="l"/>
              </a:tabLst>
            </a:pP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5" dirty="0">
                <a:latin typeface="Times New Roman"/>
                <a:cs typeface="Times New Roman"/>
              </a:rPr>
              <a:t>(lg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-185" dirty="0">
                <a:latin typeface="Times New Roman"/>
                <a:cs typeface="Times New Roman"/>
              </a:rPr>
              <a:t>(</a:t>
            </a:r>
            <a:r>
              <a:rPr sz="2250" spc="-170" dirty="0">
                <a:latin typeface="Times New Roman"/>
                <a:cs typeface="Times New Roman"/>
              </a:rPr>
              <a:t>1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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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r>
              <a:rPr sz="2250" i="1" spc="-21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/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b</a:t>
            </a:r>
            <a:r>
              <a:rPr sz="2250" i="1" spc="18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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(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3426" y="1194866"/>
            <a:ext cx="719709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38975" algn="l"/>
              </a:tabLst>
            </a:pP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9986" y="2725803"/>
            <a:ext cx="3359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135" dirty="0">
                <a:latin typeface="Times New Roman"/>
                <a:cs typeface="Times New Roman"/>
              </a:rPr>
              <a:t>i</a:t>
            </a:r>
            <a:r>
              <a:rPr sz="1650" spc="80" dirty="0">
                <a:latin typeface="Symbol"/>
                <a:cs typeface="Symbol"/>
              </a:rPr>
              <a:t></a:t>
            </a: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7944" y="1987924"/>
            <a:ext cx="4178300" cy="746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120"/>
              </a:lnSpc>
              <a:spcBef>
                <a:spcPts val="130"/>
              </a:spcBef>
              <a:tabLst>
                <a:tab pos="3877310" algn="l"/>
              </a:tabLst>
            </a:pPr>
            <a:r>
              <a:rPr sz="2900" spc="-10" dirty="0">
                <a:latin typeface="Symbol"/>
                <a:cs typeface="Symbol"/>
              </a:rPr>
              <a:t></a:t>
            </a:r>
            <a:r>
              <a:rPr sz="2900" spc="-330" dirty="0">
                <a:latin typeface="Times New Roman"/>
                <a:cs typeface="Times New Roman"/>
              </a:rPr>
              <a:t> </a:t>
            </a:r>
            <a:r>
              <a:rPr sz="2900" i="1" spc="210" dirty="0">
                <a:latin typeface="Times New Roman"/>
                <a:cs typeface="Times New Roman"/>
              </a:rPr>
              <a:t>g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35" dirty="0">
                <a:latin typeface="Times New Roman"/>
                <a:cs typeface="Times New Roman"/>
              </a:rPr>
              <a:t>n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ymbol"/>
                <a:cs typeface="Symbol"/>
              </a:rPr>
              <a:t></a:t>
            </a:r>
            <a:r>
              <a:rPr sz="2900" spc="-295" dirty="0">
                <a:latin typeface="Times New Roman"/>
                <a:cs typeface="Times New Roman"/>
              </a:rPr>
              <a:t> </a:t>
            </a:r>
            <a:r>
              <a:rPr sz="6525" spc="-15" baseline="-8301" dirty="0">
                <a:latin typeface="Symbol"/>
                <a:cs typeface="Symbol"/>
              </a:rPr>
              <a:t></a:t>
            </a:r>
            <a:r>
              <a:rPr sz="6525" spc="-1057" baseline="-8301" dirty="0">
                <a:latin typeface="Times New Roman"/>
                <a:cs typeface="Times New Roman"/>
              </a:rPr>
              <a:t> </a:t>
            </a:r>
            <a:r>
              <a:rPr sz="2900" i="1" spc="135" dirty="0">
                <a:latin typeface="Times New Roman"/>
                <a:cs typeface="Times New Roman"/>
              </a:rPr>
              <a:t>a</a:t>
            </a:r>
            <a:r>
              <a:rPr sz="2475" i="1" spc="142" baseline="43771" dirty="0">
                <a:latin typeface="Times New Roman"/>
                <a:cs typeface="Times New Roman"/>
              </a:rPr>
              <a:t>i</a:t>
            </a:r>
            <a:r>
              <a:rPr sz="2900" spc="20" dirty="0">
                <a:latin typeface="Symbol"/>
                <a:cs typeface="Symbol"/>
              </a:rPr>
              <a:t></a:t>
            </a:r>
            <a:r>
              <a:rPr sz="4700" spc="-855" dirty="0">
                <a:latin typeface="Symbol"/>
                <a:cs typeface="Symbol"/>
              </a:rPr>
              <a:t>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-5" dirty="0">
                <a:latin typeface="Times New Roman"/>
                <a:cs typeface="Times New Roman"/>
              </a:rPr>
              <a:t>n</a:t>
            </a:r>
            <a:r>
              <a:rPr sz="2900" i="1" spc="-27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/</a:t>
            </a:r>
            <a:r>
              <a:rPr sz="2900" spc="-310" dirty="0">
                <a:latin typeface="Times New Roman"/>
                <a:cs typeface="Times New Roman"/>
              </a:rPr>
              <a:t> </a:t>
            </a:r>
            <a:r>
              <a:rPr sz="2900" i="1" spc="90" dirty="0">
                <a:latin typeface="Times New Roman"/>
                <a:cs typeface="Times New Roman"/>
              </a:rPr>
              <a:t>b</a:t>
            </a:r>
            <a:r>
              <a:rPr sz="2475" i="1" spc="7" baseline="43771" dirty="0">
                <a:latin typeface="Times New Roman"/>
                <a:cs typeface="Times New Roman"/>
              </a:rPr>
              <a:t>i</a:t>
            </a:r>
            <a:r>
              <a:rPr sz="2475" i="1" spc="-284" baseline="43771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)</a:t>
            </a:r>
            <a:r>
              <a:rPr sz="2475" spc="0" baseline="45454" dirty="0">
                <a:latin typeface="Times New Roman"/>
                <a:cs typeface="Times New Roman"/>
              </a:rPr>
              <a:t>lo</a:t>
            </a:r>
            <a:r>
              <a:rPr sz="2475" spc="15" baseline="45454" dirty="0">
                <a:latin typeface="Times New Roman"/>
                <a:cs typeface="Times New Roman"/>
              </a:rPr>
              <a:t>g</a:t>
            </a:r>
            <a:r>
              <a:rPr sz="2475" baseline="45454" dirty="0">
                <a:latin typeface="Times New Roman"/>
                <a:cs typeface="Times New Roman"/>
              </a:rPr>
              <a:t>	</a:t>
            </a:r>
            <a:r>
              <a:rPr sz="2475" i="1" spc="15" baseline="45454" dirty="0">
                <a:latin typeface="Times New Roman"/>
                <a:cs typeface="Times New Roman"/>
              </a:rPr>
              <a:t>a</a:t>
            </a:r>
            <a:r>
              <a:rPr sz="2475" i="1" spc="-209" baseline="45454" dirty="0">
                <a:latin typeface="Times New Roman"/>
                <a:cs typeface="Times New Roman"/>
              </a:rPr>
              <a:t> </a:t>
            </a:r>
            <a:r>
              <a:rPr sz="4700" spc="-615" dirty="0">
                <a:latin typeface="Symbol"/>
                <a:cs typeface="Symbol"/>
              </a:rPr>
              <a:t></a:t>
            </a:r>
            <a:endParaRPr sz="4700" dirty="0">
              <a:latin typeface="Symbol"/>
              <a:cs typeface="Symbol"/>
            </a:endParaRPr>
          </a:p>
          <a:p>
            <a:pPr marR="948055" algn="ctr">
              <a:lnSpc>
                <a:spcPts val="969"/>
              </a:lnSpc>
            </a:pPr>
            <a:r>
              <a:rPr sz="1650" i="1" spc="15" dirty="0">
                <a:latin typeface="Times New Roman"/>
                <a:cs typeface="Times New Roman"/>
              </a:rPr>
              <a:t>h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 dirty="0">
              <a:latin typeface="Times New Roman"/>
              <a:cs typeface="Times New Roman"/>
            </a:endParaRPr>
          </a:p>
          <a:p>
            <a:pPr marR="341630" algn="r">
              <a:lnSpc>
                <a:spcPct val="100000"/>
              </a:lnSpc>
              <a:spcBef>
                <a:spcPts val="490"/>
              </a:spcBef>
            </a:pPr>
            <a:r>
              <a:rPr sz="1200" i="1" dirty="0">
                <a:latin typeface="Times New Roman"/>
                <a:cs typeface="Times New Roman"/>
              </a:rPr>
              <a:t>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5499" y="4972225"/>
            <a:ext cx="4886960" cy="553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i="1" spc="25" dirty="0">
                <a:latin typeface="Times New Roman"/>
                <a:cs typeface="Times New Roman"/>
              </a:rPr>
              <a:t>T</a:t>
            </a:r>
            <a:r>
              <a:rPr sz="3450" i="1" spc="-400" dirty="0">
                <a:latin typeface="Times New Roman"/>
                <a:cs typeface="Times New Roman"/>
              </a:rPr>
              <a:t> </a:t>
            </a:r>
            <a:r>
              <a:rPr sz="3450" spc="95" dirty="0">
                <a:latin typeface="Times New Roman"/>
                <a:cs typeface="Times New Roman"/>
              </a:rPr>
              <a:t>(</a:t>
            </a:r>
            <a:r>
              <a:rPr sz="3450" i="1" spc="75" dirty="0">
                <a:latin typeface="Times New Roman"/>
                <a:cs typeface="Times New Roman"/>
              </a:rPr>
              <a:t>n</a:t>
            </a:r>
            <a:r>
              <a:rPr sz="3450" spc="10" dirty="0">
                <a:latin typeface="Times New Roman"/>
                <a:cs typeface="Times New Roman"/>
              </a:rPr>
              <a:t>)</a:t>
            </a:r>
            <a:r>
              <a:rPr sz="3450" spc="-6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50" dirty="0">
                <a:latin typeface="Times New Roman"/>
                <a:cs typeface="Times New Roman"/>
              </a:rPr>
              <a:t> </a:t>
            </a:r>
            <a:r>
              <a:rPr sz="3450" i="1" spc="175" dirty="0">
                <a:latin typeface="Times New Roman"/>
                <a:cs typeface="Times New Roman"/>
              </a:rPr>
              <a:t>n</a:t>
            </a:r>
            <a:r>
              <a:rPr sz="3000" spc="7" baseline="44444" dirty="0">
                <a:latin typeface="Times New Roman"/>
                <a:cs typeface="Times New Roman"/>
              </a:rPr>
              <a:t>lo</a:t>
            </a:r>
            <a:r>
              <a:rPr sz="3000" spc="157" baseline="44444" dirty="0">
                <a:latin typeface="Times New Roman"/>
                <a:cs typeface="Times New Roman"/>
              </a:rPr>
              <a:t>g</a:t>
            </a:r>
            <a:r>
              <a:rPr sz="2175" i="1" baseline="42145" dirty="0">
                <a:latin typeface="Times New Roman"/>
                <a:cs typeface="Times New Roman"/>
              </a:rPr>
              <a:t>b</a:t>
            </a:r>
            <a:r>
              <a:rPr sz="2175" i="1" spc="-37" baseline="42145" dirty="0">
                <a:latin typeface="Times New Roman"/>
                <a:cs typeface="Times New Roman"/>
              </a:rPr>
              <a:t> </a:t>
            </a:r>
            <a:r>
              <a:rPr sz="3000" i="1" spc="22" baseline="44444" dirty="0">
                <a:latin typeface="Times New Roman"/>
                <a:cs typeface="Times New Roman"/>
              </a:rPr>
              <a:t>a</a:t>
            </a:r>
            <a:r>
              <a:rPr sz="3000" i="1" spc="112" baseline="44444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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Symbol"/>
                <a:cs typeface="Symbol"/>
              </a:rPr>
              <a:t></a:t>
            </a:r>
            <a:r>
              <a:rPr sz="3450" spc="95" dirty="0">
                <a:latin typeface="Times New Roman"/>
                <a:cs typeface="Times New Roman"/>
              </a:rPr>
              <a:t>(</a:t>
            </a:r>
            <a:r>
              <a:rPr sz="3450" i="1" spc="175" dirty="0">
                <a:latin typeface="Times New Roman"/>
                <a:cs typeface="Times New Roman"/>
              </a:rPr>
              <a:t>n</a:t>
            </a:r>
            <a:r>
              <a:rPr sz="3000" spc="7" baseline="44444" dirty="0">
                <a:latin typeface="Times New Roman"/>
                <a:cs typeface="Times New Roman"/>
              </a:rPr>
              <a:t>lo</a:t>
            </a:r>
            <a:r>
              <a:rPr sz="3000" spc="157" baseline="44444" dirty="0">
                <a:latin typeface="Times New Roman"/>
                <a:cs typeface="Times New Roman"/>
              </a:rPr>
              <a:t>g</a:t>
            </a:r>
            <a:r>
              <a:rPr sz="2175" i="1" baseline="42145" dirty="0">
                <a:latin typeface="Times New Roman"/>
                <a:cs typeface="Times New Roman"/>
              </a:rPr>
              <a:t>b</a:t>
            </a:r>
            <a:r>
              <a:rPr sz="2175" i="1" spc="-37" baseline="42145" dirty="0">
                <a:latin typeface="Times New Roman"/>
                <a:cs typeface="Times New Roman"/>
              </a:rPr>
              <a:t> </a:t>
            </a:r>
            <a:r>
              <a:rPr sz="3000" i="1" spc="22" baseline="44444" dirty="0">
                <a:latin typeface="Times New Roman"/>
                <a:cs typeface="Times New Roman"/>
              </a:rPr>
              <a:t>a</a:t>
            </a:r>
            <a:r>
              <a:rPr sz="3000" i="1" spc="-15" baseline="44444" dirty="0">
                <a:latin typeface="Times New Roman"/>
                <a:cs typeface="Times New Roman"/>
              </a:rPr>
              <a:t> </a:t>
            </a:r>
            <a:r>
              <a:rPr sz="3450" spc="15" dirty="0">
                <a:latin typeface="Times New Roman"/>
                <a:cs typeface="Times New Roman"/>
              </a:rPr>
              <a:t>lg</a:t>
            </a:r>
            <a:r>
              <a:rPr sz="3450" spc="-365" dirty="0">
                <a:latin typeface="Times New Roman"/>
                <a:cs typeface="Times New Roman"/>
              </a:rPr>
              <a:t> </a:t>
            </a:r>
            <a:r>
              <a:rPr sz="3450" i="1" spc="75" dirty="0">
                <a:latin typeface="Times New Roman"/>
                <a:cs typeface="Times New Roman"/>
              </a:rPr>
              <a:t>n</a:t>
            </a:r>
            <a:r>
              <a:rPr sz="3450" spc="10" dirty="0">
                <a:latin typeface="Times New Roman"/>
                <a:cs typeface="Times New Roman"/>
              </a:rPr>
              <a:t>)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13518" y="5274821"/>
            <a:ext cx="2419350" cy="84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0" dirty="0">
                <a:latin typeface="Symbol"/>
                <a:cs typeface="Symbol"/>
              </a:rPr>
              <a:t></a:t>
            </a:r>
            <a:r>
              <a:rPr sz="3250" spc="-105" dirty="0">
                <a:latin typeface="Times New Roman"/>
                <a:cs typeface="Times New Roman"/>
              </a:rPr>
              <a:t> </a:t>
            </a:r>
            <a:r>
              <a:rPr sz="3250" spc="40" dirty="0">
                <a:latin typeface="Symbol"/>
                <a:cs typeface="Symbol"/>
              </a:rPr>
              <a:t></a:t>
            </a:r>
            <a:r>
              <a:rPr sz="5350" spc="-925" dirty="0">
                <a:latin typeface="Symbol"/>
                <a:cs typeface="Symbol"/>
              </a:rPr>
              <a:t></a:t>
            </a:r>
            <a:r>
              <a:rPr sz="3250" i="1" spc="140" dirty="0">
                <a:latin typeface="Times New Roman"/>
                <a:cs typeface="Times New Roman"/>
              </a:rPr>
              <a:t>n</a:t>
            </a:r>
            <a:r>
              <a:rPr sz="2850" spc="-7" baseline="43859" dirty="0">
                <a:latin typeface="Times New Roman"/>
                <a:cs typeface="Times New Roman"/>
              </a:rPr>
              <a:t>lo</a:t>
            </a:r>
            <a:r>
              <a:rPr sz="2850" spc="120" baseline="43859" dirty="0">
                <a:latin typeface="Times New Roman"/>
                <a:cs typeface="Times New Roman"/>
              </a:rPr>
              <a:t>g</a:t>
            </a:r>
            <a:r>
              <a:rPr sz="2025" i="1" spc="0" baseline="43209" dirty="0">
                <a:latin typeface="Times New Roman"/>
                <a:cs typeface="Times New Roman"/>
              </a:rPr>
              <a:t>b</a:t>
            </a:r>
            <a:r>
              <a:rPr sz="2025" i="1" spc="-37" baseline="43209" dirty="0">
                <a:latin typeface="Times New Roman"/>
                <a:cs typeface="Times New Roman"/>
              </a:rPr>
              <a:t> </a:t>
            </a:r>
            <a:r>
              <a:rPr sz="2850" i="1" baseline="43859" dirty="0">
                <a:latin typeface="Times New Roman"/>
                <a:cs typeface="Times New Roman"/>
              </a:rPr>
              <a:t>a</a:t>
            </a:r>
            <a:r>
              <a:rPr sz="2850" i="1" spc="-30" baseline="43859" dirty="0">
                <a:latin typeface="Times New Roman"/>
                <a:cs typeface="Times New Roman"/>
              </a:rPr>
              <a:t> </a:t>
            </a:r>
            <a:r>
              <a:rPr sz="3250" spc="0" dirty="0">
                <a:latin typeface="Times New Roman"/>
                <a:cs typeface="Times New Roman"/>
              </a:rPr>
              <a:t>lg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50" i="1" spc="150" dirty="0">
                <a:latin typeface="Times New Roman"/>
                <a:cs typeface="Times New Roman"/>
              </a:rPr>
              <a:t>n</a:t>
            </a:r>
            <a:r>
              <a:rPr sz="5350" spc="-710" dirty="0">
                <a:latin typeface="Symbol"/>
                <a:cs typeface="Symbol"/>
              </a:rPr>
              <a:t></a:t>
            </a:r>
            <a:endParaRPr sz="53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03696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01931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09042" y="405404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85478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99337" y="3959223"/>
            <a:ext cx="63309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>
                <a:latin typeface="Times New Roman"/>
                <a:cs typeface="Times New Roman"/>
              </a:rPr>
              <a:t>lg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2650" i="1" spc="-220" dirty="0">
                <a:latin typeface="Times New Roman"/>
                <a:cs typeface="Times New Roman"/>
              </a:rPr>
              <a:t>n</a:t>
            </a:r>
            <a:r>
              <a:rPr sz="4300" spc="-220" dirty="0"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43253" y="4157493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41409" y="4157493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24906" y="4157690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55453" y="3959222"/>
            <a:ext cx="3098800" cy="700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285"/>
              </a:lnSpc>
              <a:spcBef>
                <a:spcPts val="135"/>
              </a:spcBef>
              <a:tabLst>
                <a:tab pos="1354455" algn="l"/>
                <a:tab pos="1981835" algn="l"/>
              </a:tabLst>
            </a:pPr>
            <a:r>
              <a:rPr sz="2650" spc="0" dirty="0">
                <a:latin typeface="Symbol"/>
                <a:cs typeface="Symbol"/>
              </a:rPr>
              <a:t>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spc="-235" dirty="0">
                <a:latin typeface="Symbol"/>
                <a:cs typeface="Symbol"/>
              </a:rPr>
              <a:t></a:t>
            </a:r>
            <a:r>
              <a:rPr sz="4300" spc="-235" dirty="0">
                <a:latin typeface="Symbol"/>
                <a:cs typeface="Symbol"/>
              </a:rPr>
              <a:t></a:t>
            </a:r>
            <a:r>
              <a:rPr sz="2650" i="1" spc="-235" dirty="0">
                <a:latin typeface="Times New Roman"/>
                <a:cs typeface="Times New Roman"/>
              </a:rPr>
              <a:t>n	</a:t>
            </a:r>
            <a:r>
              <a:rPr sz="2650" dirty="0">
                <a:latin typeface="Times New Roman"/>
                <a:cs typeface="Times New Roman"/>
              </a:rPr>
              <a:t>log	</a:t>
            </a:r>
            <a:r>
              <a:rPr sz="2650" i="1" spc="-50" dirty="0">
                <a:latin typeface="Times New Roman"/>
                <a:cs typeface="Times New Roman"/>
              </a:rPr>
              <a:t>n</a:t>
            </a:r>
            <a:r>
              <a:rPr sz="4300" spc="-50" dirty="0">
                <a:latin typeface="Symbol"/>
                <a:cs typeface="Symbol"/>
              </a:rPr>
              <a:t></a:t>
            </a:r>
            <a:r>
              <a:rPr sz="2650" spc="-50" dirty="0">
                <a:latin typeface="Symbol"/>
                <a:cs typeface="Symbol"/>
              </a:rPr>
              <a:t>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-235" dirty="0">
                <a:latin typeface="Symbol"/>
                <a:cs typeface="Symbol"/>
              </a:rPr>
              <a:t></a:t>
            </a:r>
            <a:r>
              <a:rPr sz="4300" spc="-235" dirty="0">
                <a:latin typeface="Symbol"/>
                <a:cs typeface="Symbol"/>
              </a:rPr>
              <a:t></a:t>
            </a:r>
            <a:r>
              <a:rPr sz="2650" i="1" spc="-235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  <a:p>
            <a:pPr marL="600075" algn="ctr">
              <a:lnSpc>
                <a:spcPts val="985"/>
              </a:lnSpc>
            </a:pPr>
            <a:r>
              <a:rPr sz="1550" i="1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49687" y="3940497"/>
            <a:ext cx="15557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Symbol"/>
                <a:cs typeface="Symbol"/>
              </a:rPr>
              <a:t>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72151" y="4521286"/>
            <a:ext cx="1732914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0040" algn="l"/>
              </a:tabLst>
            </a:pPr>
            <a:r>
              <a:rPr sz="2650" dirty="0">
                <a:latin typeface="Symbol"/>
                <a:cs typeface="Symbol"/>
              </a:rPr>
              <a:t>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dirty="0">
                <a:latin typeface="Symbol"/>
                <a:cs typeface="Symbol"/>
              </a:rPr>
              <a:t>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2151" y="3940161"/>
            <a:ext cx="15557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Symbol"/>
                <a:cs typeface="Symbol"/>
              </a:rPr>
              <a:t>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65339" y="4173285"/>
            <a:ext cx="86995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0" dirty="0">
                <a:latin typeface="Symbol"/>
                <a:cs typeface="Symbol"/>
              </a:rPr>
              <a:t></a:t>
            </a:r>
            <a:r>
              <a:rPr sz="2650" spc="0" dirty="0">
                <a:latin typeface="Times New Roman"/>
                <a:cs typeface="Times New Roman"/>
              </a:rPr>
              <a:t> </a:t>
            </a:r>
            <a:r>
              <a:rPr sz="2650" spc="-345" dirty="0">
                <a:latin typeface="Symbol"/>
                <a:cs typeface="Symbol"/>
              </a:rPr>
              <a:t></a:t>
            </a:r>
            <a:r>
              <a:rPr sz="3975" spc="-517" baseline="3144" dirty="0">
                <a:latin typeface="Symbol"/>
                <a:cs typeface="Symbol"/>
              </a:rPr>
              <a:t></a:t>
            </a:r>
            <a:r>
              <a:rPr sz="3975" spc="-517" baseline="-22012" dirty="0">
                <a:latin typeface="Symbol"/>
                <a:cs typeface="Symbol"/>
              </a:rPr>
              <a:t></a:t>
            </a:r>
            <a:r>
              <a:rPr sz="3975" spc="-794" baseline="-22012" dirty="0">
                <a:latin typeface="Times New Roman"/>
                <a:cs typeface="Times New Roman"/>
              </a:rPr>
              <a:t> </a:t>
            </a:r>
            <a:r>
              <a:rPr sz="2650" i="1" spc="0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03457" y="3987998"/>
            <a:ext cx="70167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25" spc="127" baseline="-10548" dirty="0">
                <a:latin typeface="Symbol"/>
                <a:cs typeface="Symbol"/>
              </a:rPr>
              <a:t></a:t>
            </a:r>
            <a:r>
              <a:rPr sz="3975" spc="82" baseline="-3144" dirty="0">
                <a:latin typeface="Times New Roman"/>
                <a:cs typeface="Times New Roman"/>
              </a:rPr>
              <a:t>1</a:t>
            </a:r>
            <a:r>
              <a:rPr sz="2650" spc="-1025" dirty="0">
                <a:latin typeface="Symbol"/>
                <a:cs typeface="Symbol"/>
              </a:rPr>
              <a:t></a:t>
            </a:r>
            <a:r>
              <a:rPr sz="3975" baseline="-25157" dirty="0">
                <a:latin typeface="Symbol"/>
                <a:cs typeface="Symbol"/>
              </a:rPr>
              <a:t></a:t>
            </a:r>
            <a:endParaRPr sz="3975" baseline="-25157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48384" y="3948793"/>
            <a:ext cx="7092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550" dirty="0">
                <a:latin typeface="Symbol"/>
                <a:cs typeface="Symbol"/>
              </a:rPr>
              <a:t></a:t>
            </a:r>
            <a:r>
              <a:rPr sz="155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39507" y="4635813"/>
            <a:ext cx="3105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114" dirty="0">
                <a:latin typeface="Times New Roman"/>
                <a:cs typeface="Times New Roman"/>
              </a:rPr>
              <a:t>i</a:t>
            </a:r>
            <a:r>
              <a:rPr sz="1550" spc="55" dirty="0">
                <a:latin typeface="Symbol"/>
                <a:cs typeface="Symbol"/>
              </a:rPr>
              <a:t></a:t>
            </a: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79387" y="159226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9387" y="1555750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9387" y="252888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9387" y="2492375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387" y="533717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9387" y="5300662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252382" y="5754877"/>
            <a:ext cx="95376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Q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600" spc="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.slidesharecdn.com/5-140404115621-phpapp01/95/51-induction-5-638.jpg?cb=1396612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" y="21734"/>
            <a:ext cx="9105505" cy="683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" y="18095"/>
            <a:ext cx="9107171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24000"/>
            <a:ext cx="2819400" cy="685800"/>
          </a:xfrm>
          <a:custGeom>
            <a:avLst/>
            <a:gdLst/>
            <a:ahLst/>
            <a:cxnLst/>
            <a:rect l="l" t="t" r="r" b="b"/>
            <a:pathLst>
              <a:path w="2819400" h="685800">
                <a:moveTo>
                  <a:pt x="0" y="0"/>
                </a:moveTo>
                <a:lnTo>
                  <a:pt x="2819400" y="0"/>
                </a:lnTo>
                <a:lnTo>
                  <a:pt x="2819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289800" cy="415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Solve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 n </a:t>
            </a: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(assume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T(1) </a:t>
            </a: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800" i="1" spc="2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Θ(1))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316230" algn="l"/>
                <a:tab pos="282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Guess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2400" spc="-5" dirty="0">
                <a:latin typeface="Times New Roman"/>
                <a:cs typeface="Times New Roman"/>
              </a:rPr>
              <a:t>(need to prove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Ω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separately)</a:t>
            </a:r>
            <a:endParaRPr sz="2400">
              <a:latin typeface="Times New Roman"/>
              <a:cs typeface="Times New Roman"/>
            </a:endParaRPr>
          </a:p>
          <a:p>
            <a:pPr marL="927100" marR="5080" indent="-914400">
              <a:lnSpc>
                <a:spcPts val="7159"/>
              </a:lnSpc>
              <a:spcBef>
                <a:spcPts val="940"/>
              </a:spcBef>
              <a:buAutoNum type="arabicPeriod"/>
              <a:tabLst>
                <a:tab pos="31623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Prove by induction that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(i.e.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 ≥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Inductive hypothesis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 &lt; 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Assuming </a:t>
            </a:r>
            <a:r>
              <a:rPr sz="2400" dirty="0">
                <a:latin typeface="Times New Roman"/>
                <a:cs typeface="Times New Roman"/>
              </a:rPr>
              <a:t>ind. hyp. holds, prove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63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</a:t>
            </a:r>
            <a:r>
              <a:rPr spc="-1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334760" cy="251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Original </a:t>
            </a: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6971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From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inductive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hypothesis:	T(n/2) ≤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c(n/2)</a:t>
            </a:r>
            <a:r>
              <a:rPr sz="2775" spc="-22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25525" dirty="0">
              <a:latin typeface="Times New Roman"/>
              <a:cs typeface="Times New Roman"/>
            </a:endParaRPr>
          </a:p>
          <a:p>
            <a:pPr marL="926465" marR="251460" indent="-914400">
              <a:lnSpc>
                <a:spcPts val="4070"/>
              </a:lnSpc>
              <a:spcBef>
                <a:spcPts val="240"/>
              </a:spcBef>
              <a:tabLst>
                <a:tab pos="1825625" algn="l"/>
                <a:tab pos="219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Substitute this into the original </a:t>
            </a:r>
            <a:r>
              <a:rPr sz="2800" spc="-10" dirty="0">
                <a:latin typeface="Times New Roman"/>
                <a:cs typeface="Times New Roman"/>
              </a:rPr>
              <a:t>recurrence: 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	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≤	4c 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(n/2)</a:t>
            </a:r>
            <a:r>
              <a:rPr sz="2775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020" y="4034561"/>
            <a:ext cx="4113529" cy="10534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795"/>
              </a:spcBef>
              <a:tabLst>
                <a:tab pos="415925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=	(c/2) 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+ </a:t>
            </a:r>
            <a:r>
              <a:rPr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 dirty="0" smtClean="0">
              <a:latin typeface="Times New Roman"/>
              <a:cs typeface="Times New Roman"/>
            </a:endParaRPr>
          </a:p>
          <a:p>
            <a:pPr marL="39370">
              <a:spcBef>
                <a:spcPts val="705"/>
              </a:spcBef>
            </a:pPr>
            <a:r>
              <a:rPr lang="en-US"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(c/2) </a:t>
            </a:r>
            <a:r>
              <a:rPr lang="en-US" sz="2800" dirty="0" smtClean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lang="en-US" sz="2775" baseline="25525" dirty="0" smtClean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lang="en-US"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+ n</a:t>
            </a:r>
            <a:r>
              <a:rPr lang="en-US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? </a:t>
            </a:r>
            <a:endParaRPr sz="2775" baseline="2552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831330" cy="252697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To prove</a:t>
            </a:r>
            <a:endParaRPr sz="2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05"/>
              </a:spcBef>
              <a:tabLst>
                <a:tab pos="36696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	</a:t>
            </a: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choose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 ≥ 2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800" spc="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But, the proof is not </a:t>
            </a:r>
            <a:r>
              <a:rPr sz="2800" spc="-10" dirty="0">
                <a:latin typeface="Times New Roman"/>
                <a:cs typeface="Times New Roman"/>
              </a:rPr>
              <a:t>complete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yet.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Reminder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Proof by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induction: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4627879"/>
            <a:ext cx="2978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150" dirty="0">
                <a:solidFill>
                  <a:srgbClr val="53548A"/>
                </a:solidFill>
                <a:latin typeface="Times New Roman"/>
                <a:cs typeface="Times New Roman"/>
              </a:rPr>
              <a:t>1.	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base</a:t>
            </a:r>
            <a:r>
              <a:rPr sz="2400" spc="-7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4993640"/>
            <a:ext cx="508317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53548A"/>
              </a:buClr>
              <a:buSzPct val="89583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Inductive hypothesis for smaller</a:t>
            </a:r>
            <a:r>
              <a:rPr sz="2400" spc="-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sizes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89583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general</a:t>
            </a:r>
            <a:r>
              <a:rPr sz="2400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0851" y="4771644"/>
            <a:ext cx="2307335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4876800"/>
            <a:ext cx="2115185" cy="0"/>
          </a:xfrm>
          <a:custGeom>
            <a:avLst/>
            <a:gdLst/>
            <a:ahLst/>
            <a:cxnLst/>
            <a:rect l="l" t="t" r="r" b="b"/>
            <a:pathLst>
              <a:path w="2115184">
                <a:moveTo>
                  <a:pt x="0" y="0"/>
                </a:moveTo>
                <a:lnTo>
                  <a:pt x="2114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0541" y="48323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7989" y="4518152"/>
            <a:ext cx="2200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40" dirty="0">
                <a:solidFill>
                  <a:srgbClr val="808080"/>
                </a:solidFill>
                <a:latin typeface="Times New Roman"/>
                <a:cs typeface="Times New Roman"/>
              </a:rPr>
              <a:t>haven’t 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proved 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base cases</a:t>
            </a:r>
            <a:r>
              <a:rPr sz="2400" i="1" spc="-1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0" dirty="0">
                <a:solidFill>
                  <a:srgbClr val="808080"/>
                </a:solidFill>
                <a:latin typeface="Times New Roman"/>
                <a:cs typeface="Times New Roman"/>
              </a:rPr>
              <a:t>yet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2556</Words>
  <Application>Microsoft Office PowerPoint</Application>
  <PresentationFormat>Ekran Gösterisi (4:3)</PresentationFormat>
  <Paragraphs>632</Paragraphs>
  <Slides>56</Slides>
  <Notes>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8" baseType="lpstr">
      <vt:lpstr>Arial</vt:lpstr>
      <vt:lpstr>Calibri</vt:lpstr>
      <vt:lpstr>Cambria Math</vt:lpstr>
      <vt:lpstr>Courier New</vt:lpstr>
      <vt:lpstr>Sitka Small</vt:lpstr>
      <vt:lpstr>Symbol</vt:lpstr>
      <vt:lpstr>Times New Roman</vt:lpstr>
      <vt:lpstr>Tw Cen MT</vt:lpstr>
      <vt:lpstr>Wingdings</vt:lpstr>
      <vt:lpstr>Wingdings 2</vt:lpstr>
      <vt:lpstr>Office Theme</vt:lpstr>
      <vt:lpstr>Equation</vt:lpstr>
      <vt:lpstr>CSE214 – Analysis of Algorithms PhD Furkan Gözükara, Toros University https://github.com/FurkanGozukara/CSE214_2018  </vt:lpstr>
      <vt:lpstr>Solving Recurrences</vt:lpstr>
      <vt:lpstr>PowerPoint Sunusu</vt:lpstr>
      <vt:lpstr>Solving Recurrences</vt:lpstr>
      <vt:lpstr>Substitution Method</vt:lpstr>
      <vt:lpstr>PowerPoint Sunusu</vt:lpstr>
      <vt:lpstr>Substitution Method: Example</vt:lpstr>
      <vt:lpstr>Substitution Method: Example – cont’d</vt:lpstr>
      <vt:lpstr>Substitution Method: Example – cont’d</vt:lpstr>
      <vt:lpstr>Substitution Method: Example – cont’d</vt:lpstr>
      <vt:lpstr>Example: A tighter upper bound?</vt:lpstr>
      <vt:lpstr>Example (cont’d)</vt:lpstr>
      <vt:lpstr>Example (cont’d)</vt:lpstr>
      <vt:lpstr>Example (cont’d)</vt:lpstr>
      <vt:lpstr>Example (cont’d)</vt:lpstr>
      <vt:lpstr>Example (cont’d)</vt:lpstr>
      <vt:lpstr>Substitution Method: Example 2</vt:lpstr>
      <vt:lpstr>Example 2 (cont’d)</vt:lpstr>
      <vt:lpstr>Substitution Method - Summary</vt:lpstr>
      <vt:lpstr>PowerPoint Sunusu</vt:lpstr>
      <vt:lpstr>Recursion Tree Method</vt:lpstr>
      <vt:lpstr>Solve Recurrence: T(n) = 2T (n/2) + Θ(n)</vt:lpstr>
      <vt:lpstr>Solve Recurrence: T(n) = 2T (n/2) + Θ(n)</vt:lpstr>
      <vt:lpstr>Solve Recurrence: T(n) = 2T (n/2) + Θ(n)</vt:lpstr>
      <vt:lpstr>PowerPoint Sunusu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Geometric Series Reminder</vt:lpstr>
      <vt:lpstr>The Master Method</vt:lpstr>
      <vt:lpstr>The Master Method</vt:lpstr>
      <vt:lpstr>PowerPoint Sunusu</vt:lpstr>
      <vt:lpstr>The Master Method: 3 Cases</vt:lpstr>
      <vt:lpstr>The Master Method: Case 1</vt:lpstr>
      <vt:lpstr>The Master Method: Case 2 (simple version)</vt:lpstr>
      <vt:lpstr>The Master Method: Case 3</vt:lpstr>
      <vt:lpstr>Example: T(n) = 4T(n/2) + n</vt:lpstr>
      <vt:lpstr>Example: T(n) = 4T(n/2) + n2</vt:lpstr>
      <vt:lpstr>Example: T(n) = 4T(n/2) + n3</vt:lpstr>
      <vt:lpstr>Example: T(n) = 4T(n/2) + n2/lgn</vt:lpstr>
      <vt:lpstr>The Master Method: Case 2 (general version)</vt:lpstr>
      <vt:lpstr>Example: T(n) = 4T(n/2) + n2/lgn</vt:lpstr>
      <vt:lpstr>PowerPoint Sunusu</vt:lpstr>
      <vt:lpstr>PowerPoint Sunusu</vt:lpstr>
      <vt:lpstr>PowerPoint Sunusu</vt:lpstr>
      <vt:lpstr>PowerPoint Sunusu</vt:lpstr>
      <vt:lpstr>Proof of Master Theorem:  Case 1 and Case 2</vt:lpstr>
      <vt:lpstr>PowerPoint Sunusu</vt:lpstr>
      <vt:lpstr>Case 1 (cont’)</vt:lpstr>
      <vt:lpstr>Case 1 (cont’)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(globe design)</dc:title>
  <dc:creator>Furkan Gözükara</dc:creator>
  <cp:lastModifiedBy>Windows User</cp:lastModifiedBy>
  <cp:revision>48</cp:revision>
  <dcterms:created xsi:type="dcterms:W3CDTF">2018-03-02T08:23:22Z</dcterms:created>
  <dcterms:modified xsi:type="dcterms:W3CDTF">2018-03-19T09:25:33Z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2015-02-12T00:00:00Z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2018-03-02T00:00:00Z</vt:filetime>
  </property>
</Properties>
</file>