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sldIdLst>
    <p:sldId id="314" r:id="rId2"/>
    <p:sldId id="30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13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5" r:id="rId53"/>
    <p:sldId id="310" r:id="rId54"/>
    <p:sldId id="311" r:id="rId55"/>
    <p:sldId id="312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6640" autoAdjust="0"/>
  </p:normalViewPr>
  <p:slideViewPr>
    <p:cSldViewPr>
      <p:cViewPr varScale="1">
        <p:scale>
          <a:sx n="59" d="100"/>
          <a:sy n="59" d="100"/>
        </p:scale>
        <p:origin x="172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2D736-6DE0-4DE6-99D8-83E812ED617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3E8D-DE9B-4410-BB0D-E86DC0CF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dizi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 </a:t>
            </a:r>
            <a:r>
              <a:rPr lang="en-US" dirty="0" err="1" smtClean="0"/>
              <a:t>yinele</a:t>
            </a:r>
            <a:r>
              <a:rPr lang="en-US" dirty="0" smtClean="0"/>
              <a:t> </a:t>
            </a:r>
            <a:r>
              <a:rPr lang="en-US" dirty="0" err="1" smtClean="0"/>
              <a:t>tekrarla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özlü</a:t>
            </a:r>
            <a:r>
              <a:rPr lang="en-US" baseline="0" dirty="0" smtClean="0"/>
              <a:t> , liberal </a:t>
            </a:r>
            <a:r>
              <a:rPr lang="en-US" baseline="0" dirty="0" err="1" smtClean="0"/>
              <a:t>özgürce</a:t>
            </a:r>
            <a:r>
              <a:rPr lang="en-US" baseline="0" dirty="0" smtClean="0"/>
              <a:t> , indentation </a:t>
            </a:r>
            <a:r>
              <a:rPr lang="en-US" baseline="0" dirty="0" err="1" smtClean="0"/>
              <a:t>girinti</a:t>
            </a:r>
            <a:r>
              <a:rPr lang="en-US" baseline="0" dirty="0" smtClean="0"/>
              <a:t> , omission </a:t>
            </a:r>
            <a:r>
              <a:rPr lang="en-US" baseline="0" dirty="0" err="1" smtClean="0"/>
              <a:t>ihmal</a:t>
            </a:r>
            <a:r>
              <a:rPr lang="en-US" baseline="0" dirty="0" smtClean="0"/>
              <a:t> , pseudo </a:t>
            </a:r>
            <a:r>
              <a:rPr lang="en-US" baseline="0" dirty="0" err="1" smtClean="0"/>
              <a:t>sözde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Constitute </a:t>
            </a:r>
            <a:r>
              <a:rPr lang="en-US" dirty="0" err="1" smtClean="0"/>
              <a:t>teşkil</a:t>
            </a:r>
            <a:r>
              <a:rPr lang="en-US" dirty="0" smtClean="0"/>
              <a:t>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oluşturmak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36752" y="2351024"/>
            <a:ext cx="3959225" cy="378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7B7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357" y="2294155"/>
            <a:ext cx="3690620" cy="354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47139"/>
            <a:ext cx="14065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82203" y="6370939"/>
            <a:ext cx="3945254" cy="436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240" y="6372635"/>
            <a:ext cx="248284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FurkanGozukara/CSE214_201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0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39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5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mailto:furkangozukara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github.com/FurkanGozukara/CSE214_2018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209800"/>
            <a:ext cx="9144000" cy="4260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Introduction </a:t>
            </a:r>
            <a:r>
              <a:rPr lang="en-US" sz="5400" spc="-5" dirty="0">
                <a:latin typeface="Times New Roman"/>
                <a:cs typeface="Times New Roman"/>
              </a:rPr>
              <a:t>to Analysis of Algorithms</a:t>
            </a:r>
          </a:p>
          <a:p>
            <a:pPr algn="ctr"/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Cevdet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Aykanat’s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and Mustafa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Ozdal’s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Lecture Notes -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Bilkent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38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71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Pseudo-code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7590155" cy="441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Objective: Express algorithms to humans in a </a:t>
            </a:r>
            <a:r>
              <a:rPr sz="2800" spc="-10" dirty="0">
                <a:latin typeface="Times New Roman"/>
                <a:cs typeface="Times New Roman"/>
              </a:rPr>
              <a:t>clear  </a:t>
            </a:r>
            <a:r>
              <a:rPr sz="2800" spc="-5" dirty="0">
                <a:latin typeface="Times New Roman"/>
                <a:cs typeface="Times New Roman"/>
              </a:rPr>
              <a:t>and concise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way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Liberal </a:t>
            </a:r>
            <a:r>
              <a:rPr sz="2800" dirty="0">
                <a:latin typeface="Times New Roman"/>
                <a:cs typeface="Times New Roman"/>
              </a:rPr>
              <a:t>use 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English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Indentation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block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Omission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error handling and other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details</a:t>
            </a:r>
            <a:endParaRPr sz="28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15"/>
              </a:spcBef>
            </a:pPr>
            <a:r>
              <a:rPr sz="2500" i="1" spc="-100" dirty="0">
                <a:latin typeface="Wingdings"/>
                <a:cs typeface="Wingdings"/>
              </a:rPr>
              <a:t>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needed in </a:t>
            </a:r>
            <a:r>
              <a:rPr sz="2400" i="1" spc="-20" dirty="0">
                <a:latin typeface="Times New Roman"/>
                <a:cs typeface="Times New Roman"/>
              </a:rPr>
              <a:t>real</a:t>
            </a:r>
            <a:r>
              <a:rPr sz="2400" i="1" spc="-15" dirty="0">
                <a:latin typeface="Times New Roman"/>
                <a:cs typeface="Times New Roman"/>
              </a:rPr>
              <a:t> programs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53644"/>
            <a:ext cx="7248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Algorithm: Insertion </a:t>
            </a:r>
            <a:r>
              <a:rPr sz="3200" dirty="0" smtClean="0">
                <a:solidFill>
                  <a:srgbClr val="000000"/>
                </a:solidFill>
              </a:rPr>
              <a:t>Sort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752" y="2351024"/>
            <a:ext cx="4473448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4.	</a:t>
            </a:r>
            <a:r>
              <a:rPr sz="2400" b="1" spc="-5" dirty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B7B7D4"/>
                </a:solidFill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B7B7D4"/>
                </a:solidFill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>
                <a:solidFill>
                  <a:srgbClr val="3366FF"/>
                </a:solidFill>
              </a:rPr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>
                <a:solidFill>
                  <a:srgbClr val="B7B7D4"/>
                </a:solidFill>
              </a:rPr>
              <a:t>3.	</a:t>
            </a:r>
            <a:r>
              <a:rPr spc="-5" dirty="0">
                <a:solidFill>
                  <a:srgbClr val="B7B7D4"/>
                </a:solidFill>
              </a:rPr>
              <a:t>i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5" dirty="0">
                <a:solidFill>
                  <a:srgbClr val="B7B7D4"/>
                </a:solidFill>
              </a:rPr>
              <a:t> j - </a:t>
            </a:r>
            <a:r>
              <a:rPr dirty="0">
                <a:solidFill>
                  <a:srgbClr val="B7B7D4"/>
                </a:solidFill>
              </a:rPr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>
                <a:solidFill>
                  <a:srgbClr val="B7B7D4"/>
                </a:solidFill>
              </a:rPr>
              <a:t>4.</a:t>
            </a:r>
            <a:r>
              <a:rPr lang="en-US" dirty="0" smtClean="0">
                <a:solidFill>
                  <a:srgbClr val="B7B7D4"/>
                </a:solidFill>
              </a:rPr>
              <a:t> </a:t>
            </a:r>
            <a:r>
              <a:rPr b="1" spc="-5" dirty="0" smtClean="0">
                <a:solidFill>
                  <a:srgbClr val="B7B7D4"/>
                </a:solidFill>
                <a:latin typeface="Times New Roman"/>
                <a:cs typeface="Times New Roman"/>
              </a:rPr>
              <a:t>while </a:t>
            </a:r>
            <a:r>
              <a:rPr spc="-5" dirty="0" err="1">
                <a:solidFill>
                  <a:srgbClr val="B7B7D4"/>
                </a:solidFill>
              </a:rPr>
              <a:t>i</a:t>
            </a:r>
            <a:r>
              <a:rPr spc="-5" dirty="0">
                <a:solidFill>
                  <a:srgbClr val="B7B7D4"/>
                </a:solidFill>
              </a:rPr>
              <a:t> </a:t>
            </a:r>
            <a:r>
              <a:rPr spc="-5" dirty="0" smtClean="0">
                <a:solidFill>
                  <a:srgbClr val="B7B7D4"/>
                </a:solidFill>
              </a:rPr>
              <a:t>&gt; </a:t>
            </a:r>
            <a:r>
              <a:rPr spc="-5" dirty="0">
                <a:solidFill>
                  <a:srgbClr val="B7B7D4"/>
                </a:solidFill>
              </a:rPr>
              <a:t>0 </a:t>
            </a: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and </a:t>
            </a:r>
            <a:r>
              <a:rPr spc="-5" dirty="0">
                <a:solidFill>
                  <a:srgbClr val="B7B7D4"/>
                </a:solidFill>
              </a:rPr>
              <a:t>A[i] &gt;</a:t>
            </a:r>
            <a:r>
              <a:rPr spc="-160" dirty="0">
                <a:solidFill>
                  <a:srgbClr val="B7B7D4"/>
                </a:solidFill>
              </a:rPr>
              <a:t> </a:t>
            </a:r>
            <a:r>
              <a:rPr spc="-5" dirty="0">
                <a:solidFill>
                  <a:srgbClr val="B7B7D4"/>
                </a:solidFill>
              </a:rPr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>
                <a:solidFill>
                  <a:srgbClr val="B7B7D4"/>
                </a:solidFill>
              </a:rPr>
              <a:t>A[i+1]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105" dirty="0">
                <a:solidFill>
                  <a:srgbClr val="B7B7D4"/>
                </a:solidFill>
              </a:rPr>
              <a:t> </a:t>
            </a:r>
            <a:r>
              <a:rPr spc="-20" dirty="0">
                <a:solidFill>
                  <a:srgbClr val="B7B7D4"/>
                </a:solidFill>
              </a:rPr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>
                <a:solidFill>
                  <a:srgbClr val="B7B7D4"/>
                </a:solidFill>
              </a:rPr>
              <a:t>i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5" dirty="0">
                <a:solidFill>
                  <a:srgbClr val="B7B7D4"/>
                </a:solidFill>
              </a:rPr>
              <a:t> i - </a:t>
            </a:r>
            <a:r>
              <a:rPr dirty="0">
                <a:solidFill>
                  <a:srgbClr val="B7B7D4"/>
                </a:solidFill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>
                <a:solidFill>
                  <a:srgbClr val="B7B7D4"/>
                </a:solidFill>
              </a:rPr>
              <a:t>7.	</a:t>
            </a:r>
            <a:r>
              <a:rPr spc="-10" dirty="0">
                <a:solidFill>
                  <a:srgbClr val="B7B7D4"/>
                </a:solidFill>
              </a:rPr>
              <a:t>A[i+1]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15" dirty="0">
                <a:solidFill>
                  <a:srgbClr val="B7B7D4"/>
                </a:solidFill>
              </a:rPr>
              <a:t> </a:t>
            </a:r>
            <a:r>
              <a:rPr dirty="0">
                <a:solidFill>
                  <a:srgbClr val="B7B7D4"/>
                </a:solidFill>
              </a:rPr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/>
          <p:nvPr/>
        </p:nvSpPr>
        <p:spPr>
          <a:xfrm>
            <a:off x="5064252" y="1959864"/>
            <a:ext cx="559308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9596" y="2165603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5400" y="1981200"/>
            <a:ext cx="469900" cy="914400"/>
          </a:xfrm>
          <a:custGeom>
            <a:avLst/>
            <a:gdLst/>
            <a:ahLst/>
            <a:cxnLst/>
            <a:rect l="l" t="t" r="r" b="b"/>
            <a:pathLst>
              <a:path w="469900" h="914400">
                <a:moveTo>
                  <a:pt x="0" y="0"/>
                </a:moveTo>
                <a:lnTo>
                  <a:pt x="74261" y="1995"/>
                </a:lnTo>
                <a:lnTo>
                  <a:pt x="138756" y="7553"/>
                </a:lnTo>
                <a:lnTo>
                  <a:pt x="189617" y="16028"/>
                </a:lnTo>
                <a:lnTo>
                  <a:pt x="234950" y="39154"/>
                </a:lnTo>
                <a:lnTo>
                  <a:pt x="234950" y="418045"/>
                </a:lnTo>
                <a:lnTo>
                  <a:pt x="246928" y="430423"/>
                </a:lnTo>
                <a:lnTo>
                  <a:pt x="280282" y="441171"/>
                </a:lnTo>
                <a:lnTo>
                  <a:pt x="331143" y="449646"/>
                </a:lnTo>
                <a:lnTo>
                  <a:pt x="395638" y="455204"/>
                </a:lnTo>
                <a:lnTo>
                  <a:pt x="469900" y="457200"/>
                </a:lnTo>
                <a:lnTo>
                  <a:pt x="395638" y="459195"/>
                </a:lnTo>
                <a:lnTo>
                  <a:pt x="331143" y="464753"/>
                </a:lnTo>
                <a:lnTo>
                  <a:pt x="280282" y="473228"/>
                </a:lnTo>
                <a:lnTo>
                  <a:pt x="234950" y="496354"/>
                </a:lnTo>
                <a:lnTo>
                  <a:pt x="234950" y="875245"/>
                </a:lnTo>
                <a:lnTo>
                  <a:pt x="222971" y="887623"/>
                </a:lnTo>
                <a:lnTo>
                  <a:pt x="189617" y="898371"/>
                </a:lnTo>
                <a:lnTo>
                  <a:pt x="138756" y="906846"/>
                </a:lnTo>
                <a:lnTo>
                  <a:pt x="74261" y="912404"/>
                </a:lnTo>
                <a:lnTo>
                  <a:pt x="0" y="9144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33250" y="2155952"/>
            <a:ext cx="2778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Iterate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over </a:t>
            </a:r>
            <a:r>
              <a:rPr sz="2400" spc="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array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2790" y="2994152"/>
            <a:ext cx="3660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invariant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subarray</a:t>
            </a:r>
            <a:r>
              <a:rPr sz="24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always</a:t>
            </a:r>
            <a:r>
              <a:rPr sz="24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67600" y="5105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600" y="5105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48600" y="51054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0"/>
                </a:moveTo>
                <a:lnTo>
                  <a:pt x="914400" y="0"/>
                </a:lnTo>
                <a:lnTo>
                  <a:pt x="914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8600" y="51054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0"/>
                </a:moveTo>
                <a:lnTo>
                  <a:pt x="914400" y="0"/>
                </a:lnTo>
                <a:lnTo>
                  <a:pt x="914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36243" y="46705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69764" y="4771644"/>
            <a:ext cx="2633472" cy="271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4259" y="4876800"/>
            <a:ext cx="2324735" cy="0"/>
          </a:xfrm>
          <a:custGeom>
            <a:avLst/>
            <a:gdLst/>
            <a:ahLst/>
            <a:cxnLst/>
            <a:rect l="l" t="t" r="r" b="b"/>
            <a:pathLst>
              <a:path w="2324734">
                <a:moveTo>
                  <a:pt x="0" y="0"/>
                </a:moveTo>
                <a:lnTo>
                  <a:pt x="2324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72540" y="48323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4259" y="48323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46230" y="44419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05400" y="5105400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0" y="0"/>
                </a:moveTo>
                <a:lnTo>
                  <a:pt x="2362200" y="0"/>
                </a:lnTo>
                <a:lnTo>
                  <a:pt x="2362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08670" y="5737352"/>
            <a:ext cx="466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48956" y="5241035"/>
            <a:ext cx="640079" cy="714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96200" y="5257800"/>
            <a:ext cx="445134" cy="519430"/>
          </a:xfrm>
          <a:custGeom>
            <a:avLst/>
            <a:gdLst/>
            <a:ahLst/>
            <a:cxnLst/>
            <a:rect l="l" t="t" r="r" b="b"/>
            <a:pathLst>
              <a:path w="445134" h="519429">
                <a:moveTo>
                  <a:pt x="0" y="0"/>
                </a:moveTo>
                <a:lnTo>
                  <a:pt x="444931" y="519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7794" y="5690096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67500" y="0"/>
                </a:moveTo>
                <a:lnTo>
                  <a:pt x="83337" y="86779"/>
                </a:lnTo>
                <a:lnTo>
                  <a:pt x="0" y="57848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 2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B7B7D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936752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dirty="0"/>
              <a:t>2.	key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75" dirty="0"/>
              <a:t> </a:t>
            </a:r>
            <a:r>
              <a:rPr spc="-10" dirty="0"/>
              <a:t>A[j];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dirty="0">
                <a:solidFill>
                  <a:srgbClr val="3366FF"/>
                </a:solidFill>
              </a:rPr>
              <a:t>3.	</a:t>
            </a:r>
            <a:r>
              <a:rPr dirty="0">
                <a:solidFill>
                  <a:srgbClr val="000000"/>
                </a:solidFill>
              </a:rPr>
              <a:t>i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dirty="0">
                <a:solidFill>
                  <a:srgbClr val="000000"/>
                </a:solidFill>
              </a:rPr>
              <a:t> j -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dirty="0" smtClean="0">
                <a:solidFill>
                  <a:srgbClr val="3366FF"/>
                </a:solidFill>
              </a:rPr>
              <a:t>4.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b="1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while </a:t>
            </a:r>
            <a:r>
              <a:rPr dirty="0" err="1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mtClean="0">
                <a:solidFill>
                  <a:srgbClr val="000000"/>
                </a:solidFill>
              </a:rPr>
              <a:t>&gt; </a:t>
            </a:r>
            <a:r>
              <a:rPr dirty="0">
                <a:solidFill>
                  <a:srgbClr val="000000"/>
                </a:solidFill>
              </a:rPr>
              <a:t>0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pc="-5" dirty="0">
                <a:solidFill>
                  <a:srgbClr val="000000"/>
                </a:solidFill>
              </a:rPr>
              <a:t>A[i] </a:t>
            </a:r>
            <a:r>
              <a:rPr dirty="0">
                <a:solidFill>
                  <a:srgbClr val="000000"/>
                </a:solidFill>
              </a:rPr>
              <a:t>&gt;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pc="-5" dirty="0">
                <a:solidFill>
                  <a:srgbClr val="000000"/>
                </a:solidFill>
              </a:rPr>
              <a:t>A[i+1]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A[i];</a:t>
            </a: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dirty="0">
                <a:solidFill>
                  <a:srgbClr val="000000"/>
                </a:solidFill>
              </a:rPr>
              <a:t>i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dirty="0">
                <a:solidFill>
                  <a:srgbClr val="000000"/>
                </a:solidFill>
              </a:rPr>
              <a:t> i -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5" dirty="0"/>
              <a:t>A[i+1]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0" dirty="0"/>
              <a:t> </a:t>
            </a:r>
            <a:r>
              <a:rPr dirty="0"/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12740" y="2689352"/>
            <a:ext cx="3129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Shift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right the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entries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that are &gt;</a:t>
            </a:r>
            <a:r>
              <a:rPr sz="2400" spc="-2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4843" y="4060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4830" y="38323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4843" y="49753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19458" y="53956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684776" y="2950464"/>
            <a:ext cx="774191" cy="230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19458" y="44812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66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806696" y="40675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4400" y="2971800"/>
            <a:ext cx="685800" cy="2209800"/>
          </a:xfrm>
          <a:custGeom>
            <a:avLst/>
            <a:gdLst/>
            <a:ahLst/>
            <a:cxnLst/>
            <a:rect l="l" t="t" r="r" b="b"/>
            <a:pathLst>
              <a:path w="685800" h="2209800">
                <a:moveTo>
                  <a:pt x="0" y="0"/>
                </a:moveTo>
                <a:lnTo>
                  <a:pt x="78625" y="1509"/>
                </a:lnTo>
                <a:lnTo>
                  <a:pt x="150800" y="5809"/>
                </a:lnTo>
                <a:lnTo>
                  <a:pt x="214468" y="12556"/>
                </a:lnTo>
                <a:lnTo>
                  <a:pt x="267569" y="21407"/>
                </a:lnTo>
                <a:lnTo>
                  <a:pt x="308047" y="32018"/>
                </a:lnTo>
                <a:lnTo>
                  <a:pt x="342900" y="57150"/>
                </a:lnTo>
                <a:lnTo>
                  <a:pt x="342900" y="1047750"/>
                </a:lnTo>
                <a:lnTo>
                  <a:pt x="351956" y="1060852"/>
                </a:lnTo>
                <a:lnTo>
                  <a:pt x="418230" y="1083492"/>
                </a:lnTo>
                <a:lnTo>
                  <a:pt x="471331" y="1092343"/>
                </a:lnTo>
                <a:lnTo>
                  <a:pt x="534999" y="1099090"/>
                </a:lnTo>
                <a:lnTo>
                  <a:pt x="607174" y="1103390"/>
                </a:lnTo>
                <a:lnTo>
                  <a:pt x="685800" y="1104900"/>
                </a:lnTo>
                <a:lnTo>
                  <a:pt x="607174" y="1106409"/>
                </a:lnTo>
                <a:lnTo>
                  <a:pt x="534999" y="1110709"/>
                </a:lnTo>
                <a:lnTo>
                  <a:pt x="471331" y="1117456"/>
                </a:lnTo>
                <a:lnTo>
                  <a:pt x="418230" y="1126307"/>
                </a:lnTo>
                <a:lnTo>
                  <a:pt x="377752" y="1136918"/>
                </a:lnTo>
                <a:lnTo>
                  <a:pt x="342900" y="1162050"/>
                </a:lnTo>
                <a:lnTo>
                  <a:pt x="342900" y="2152650"/>
                </a:lnTo>
                <a:lnTo>
                  <a:pt x="333843" y="2165752"/>
                </a:lnTo>
                <a:lnTo>
                  <a:pt x="267569" y="2188392"/>
                </a:lnTo>
                <a:lnTo>
                  <a:pt x="214468" y="2197243"/>
                </a:lnTo>
                <a:lnTo>
                  <a:pt x="150800" y="2203990"/>
                </a:lnTo>
                <a:lnTo>
                  <a:pt x="78625" y="2208290"/>
                </a:lnTo>
                <a:lnTo>
                  <a:pt x="0" y="22098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8364" y="4162044"/>
            <a:ext cx="2633472" cy="271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2859" y="4267200"/>
            <a:ext cx="2324735" cy="0"/>
          </a:xfrm>
          <a:custGeom>
            <a:avLst/>
            <a:gdLst/>
            <a:ahLst/>
            <a:cxnLst/>
            <a:rect l="l" t="t" r="r" b="b"/>
            <a:pathLst>
              <a:path w="2324734">
                <a:moveTo>
                  <a:pt x="0" y="0"/>
                </a:moveTo>
                <a:lnTo>
                  <a:pt x="2324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1140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2859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86956" y="4860035"/>
            <a:ext cx="638555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34200" y="4876800"/>
            <a:ext cx="445134" cy="444500"/>
          </a:xfrm>
          <a:custGeom>
            <a:avLst/>
            <a:gdLst/>
            <a:ahLst/>
            <a:cxnLst/>
            <a:rect l="l" t="t" r="r" b="b"/>
            <a:pathLst>
              <a:path w="445134" h="444500">
                <a:moveTo>
                  <a:pt x="0" y="0"/>
                </a:moveTo>
                <a:lnTo>
                  <a:pt x="444728" y="44387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93597" y="523538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62801" y="0"/>
                </a:moveTo>
                <a:lnTo>
                  <a:pt x="85331" y="85293"/>
                </a:lnTo>
                <a:lnTo>
                  <a:pt x="0" y="62915"/>
                </a:lnTo>
              </a:path>
            </a:pathLst>
          </a:custGeom>
          <a:ln w="19049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 2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B7B7D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dirty="0"/>
              <a:t>2.	key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75" dirty="0"/>
              <a:t> </a:t>
            </a:r>
            <a:r>
              <a:rPr spc="-10" dirty="0"/>
              <a:t>A[j];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dirty="0"/>
              <a:t>3.	i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j -</a:t>
            </a:r>
            <a:r>
              <a:rPr spc="-50" dirty="0"/>
              <a:t> </a:t>
            </a:r>
            <a:r>
              <a:rPr dirty="0"/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dirty="0" err="1"/>
              <a:t>i</a:t>
            </a:r>
            <a:r>
              <a:rPr dirty="0"/>
              <a:t> </a:t>
            </a:r>
            <a:r>
              <a:rPr dirty="0" smtClean="0"/>
              <a:t>&gt; </a:t>
            </a:r>
            <a:r>
              <a:rPr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</a:t>
            </a:r>
            <a:r>
              <a:rPr dirty="0"/>
              <a:t>&gt;</a:t>
            </a:r>
            <a:r>
              <a:rPr spc="-200" dirty="0"/>
              <a:t> </a:t>
            </a:r>
            <a:r>
              <a:rPr dirty="0"/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b="1" spc="-10" dirty="0">
                <a:latin typeface="Times New Roman"/>
                <a:cs typeface="Times New Roman"/>
              </a:rPr>
              <a:t>do</a:t>
            </a: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pc="-5" dirty="0"/>
              <a:t>A[i+1]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45" dirty="0"/>
              <a:t> </a:t>
            </a:r>
            <a:r>
              <a:rPr spc="-1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dirty="0"/>
              <a:t>i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i -</a:t>
            </a:r>
            <a:r>
              <a:rPr spc="-50" dirty="0"/>
              <a:t>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dirty="0">
                <a:solidFill>
                  <a:srgbClr val="3366FF"/>
                </a:solidFill>
              </a:rPr>
              <a:t>7.	</a:t>
            </a:r>
            <a:r>
              <a:rPr spc="-5" dirty="0">
                <a:solidFill>
                  <a:srgbClr val="000000"/>
                </a:solidFill>
              </a:rPr>
              <a:t>A[i+1]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/>
          <p:nvPr/>
        </p:nvSpPr>
        <p:spPr>
          <a:xfrm>
            <a:off x="4456176" y="5312664"/>
            <a:ext cx="393191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9515" y="5629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5800" y="53340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0" y="0"/>
                </a:moveTo>
                <a:lnTo>
                  <a:pt x="59318" y="1995"/>
                </a:lnTo>
                <a:lnTo>
                  <a:pt x="107761" y="7437"/>
                </a:lnTo>
                <a:lnTo>
                  <a:pt x="140422" y="15510"/>
                </a:lnTo>
                <a:lnTo>
                  <a:pt x="152400" y="25400"/>
                </a:lnTo>
                <a:lnTo>
                  <a:pt x="152400" y="279400"/>
                </a:lnTo>
                <a:lnTo>
                  <a:pt x="164377" y="289289"/>
                </a:lnTo>
                <a:lnTo>
                  <a:pt x="197038" y="297362"/>
                </a:lnTo>
                <a:lnTo>
                  <a:pt x="245481" y="302804"/>
                </a:lnTo>
                <a:lnTo>
                  <a:pt x="304800" y="304800"/>
                </a:lnTo>
                <a:lnTo>
                  <a:pt x="245481" y="306795"/>
                </a:lnTo>
                <a:lnTo>
                  <a:pt x="197038" y="312237"/>
                </a:lnTo>
                <a:lnTo>
                  <a:pt x="164377" y="320310"/>
                </a:lnTo>
                <a:lnTo>
                  <a:pt x="152400" y="330200"/>
                </a:lnTo>
                <a:lnTo>
                  <a:pt x="152400" y="584200"/>
                </a:lnTo>
                <a:lnTo>
                  <a:pt x="140422" y="594089"/>
                </a:lnTo>
                <a:lnTo>
                  <a:pt x="107761" y="602162"/>
                </a:lnTo>
                <a:lnTo>
                  <a:pt x="59318" y="607604"/>
                </a:lnTo>
                <a:lnTo>
                  <a:pt x="0" y="6096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31740" y="5203952"/>
            <a:ext cx="39770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Insert key 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 correct</a:t>
            </a:r>
            <a:r>
              <a:rPr sz="2400" spc="-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End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of iter j: </a:t>
            </a:r>
            <a:r>
              <a:rPr sz="2400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A[1..j]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is</a:t>
            </a:r>
            <a:r>
              <a:rPr sz="2400" i="1" spc="-12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6600" y="2667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6600" y="2667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9964" y="3031235"/>
            <a:ext cx="640079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6915" y="3048000"/>
            <a:ext cx="446405" cy="594995"/>
          </a:xfrm>
          <a:custGeom>
            <a:avLst/>
            <a:gdLst/>
            <a:ahLst/>
            <a:cxnLst/>
            <a:rect l="l" t="t" r="r" b="b"/>
            <a:pathLst>
              <a:path w="446404" h="594995">
                <a:moveTo>
                  <a:pt x="445884" y="0"/>
                </a:moveTo>
                <a:lnTo>
                  <a:pt x="0" y="594512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6915" y="3554882"/>
            <a:ext cx="81280" cy="87630"/>
          </a:xfrm>
          <a:custGeom>
            <a:avLst/>
            <a:gdLst/>
            <a:ahLst/>
            <a:cxnLst/>
            <a:rect l="l" t="t" r="r" b="b"/>
            <a:pathLst>
              <a:path w="81279" h="87629">
                <a:moveTo>
                  <a:pt x="81279" y="53340"/>
                </a:moveTo>
                <a:lnTo>
                  <a:pt x="0" y="87630"/>
                </a:lnTo>
                <a:lnTo>
                  <a:pt x="10159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395658" y="37192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274564" y="4085844"/>
            <a:ext cx="3014472" cy="271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9059" y="4191000"/>
            <a:ext cx="2705735" cy="0"/>
          </a:xfrm>
          <a:custGeom>
            <a:avLst/>
            <a:gdLst/>
            <a:ahLst/>
            <a:cxnLst/>
            <a:rect l="l" t="t" r="r" b="b"/>
            <a:pathLst>
              <a:path w="2705734">
                <a:moveTo>
                  <a:pt x="0" y="0"/>
                </a:moveTo>
                <a:lnTo>
                  <a:pt x="2705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8340" y="4146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9059" y="4146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81001" y="2232152"/>
            <a:ext cx="1870710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8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now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530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6002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5116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636" y="39349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357" y="23703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sz="2200" dirty="0">
                <a:latin typeface="Times New Roman"/>
                <a:cs typeface="Times New Roman"/>
              </a:rPr>
              <a:t>2.	</a:t>
            </a:r>
            <a:r>
              <a:rPr sz="2200" spc="-5" dirty="0">
                <a:latin typeface="Times New Roman"/>
                <a:cs typeface="Times New Roman"/>
              </a:rPr>
              <a:t>key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A[j];</a:t>
            </a:r>
            <a:endParaRPr sz="22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sz="2200" dirty="0">
                <a:latin typeface="Times New Roman"/>
                <a:cs typeface="Times New Roman"/>
              </a:rPr>
              <a:t>3.	</a:t>
            </a:r>
            <a:r>
              <a:rPr sz="2200" spc="-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j - </a:t>
            </a:r>
            <a:r>
              <a:rPr sz="2200" dirty="0">
                <a:latin typeface="Times New Roman"/>
                <a:cs typeface="Times New Roman"/>
              </a:rPr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sz="2200" dirty="0" smtClean="0">
                <a:latin typeface="Times New Roman"/>
                <a:cs typeface="Times New Roman"/>
              </a:rPr>
              <a:t>4.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latin typeface="Times New Roman"/>
                <a:cs typeface="Times New Roman"/>
              </a:rPr>
              <a:t>while </a:t>
            </a:r>
            <a:r>
              <a:rPr sz="2200" spc="-5" dirty="0" err="1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&gt; </a:t>
            </a:r>
            <a:r>
              <a:rPr sz="2200" spc="-5" dirty="0">
                <a:latin typeface="Times New Roman"/>
                <a:cs typeface="Times New Roman"/>
              </a:rPr>
              <a:t>0 </a:t>
            </a:r>
            <a:r>
              <a:rPr sz="2200" b="1" spc="-5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A[i] &gt;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key</a:t>
            </a:r>
            <a:endParaRPr sz="2200" dirty="0">
              <a:latin typeface="Times New Roman"/>
              <a:cs typeface="Times New Roman"/>
            </a:endParaRP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 dirty="0">
              <a:latin typeface="Times New Roman"/>
              <a:cs typeface="Times New Roman"/>
            </a:endParaRP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z="2200" spc="-10" dirty="0">
                <a:latin typeface="Times New Roman"/>
                <a:cs typeface="Times New Roman"/>
              </a:rPr>
              <a:t>A[i+1]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A[i];</a:t>
            </a:r>
            <a:endParaRPr sz="22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i - </a:t>
            </a:r>
            <a:r>
              <a:rPr sz="22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sz="2200" b="1" spc="-5" dirty="0">
                <a:latin typeface="Times New Roman"/>
                <a:cs typeface="Times New Roman"/>
              </a:rPr>
              <a:t>endwhile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sz="2200" dirty="0">
                <a:latin typeface="Times New Roman"/>
                <a:cs typeface="Times New Roman"/>
              </a:rPr>
              <a:t>7.	</a:t>
            </a:r>
            <a:r>
              <a:rPr sz="2200" spc="-10" dirty="0">
                <a:latin typeface="Times New Roman"/>
                <a:cs typeface="Times New Roman"/>
              </a:rPr>
              <a:t>A[i+1]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sz="2200" b="1" spc="-5" dirty="0">
                <a:latin typeface="Times New Roman"/>
                <a:cs typeface="Times New Roman"/>
              </a:rPr>
              <a:t>endfor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19458" y="22714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4376" y="5553455"/>
            <a:ext cx="536448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2371" y="5507735"/>
            <a:ext cx="673608" cy="536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47003" y="3945635"/>
            <a:ext cx="545591" cy="547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0176" y="41818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598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67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313870" y="3581400"/>
          <a:ext cx="27432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540" algn="ctr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400" spc="-1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5747003" y="2269235"/>
            <a:ext cx="545591" cy="547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0176" y="25054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8364" y="2790444"/>
            <a:ext cx="728472" cy="271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52859" y="2895600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5">
                <a:moveTo>
                  <a:pt x="0" y="0"/>
                </a:moveTo>
                <a:lnTo>
                  <a:pt x="419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96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319458" y="1905000"/>
          <a:ext cx="2743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5742432" y="1895855"/>
            <a:ext cx="97535" cy="1146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34811" y="3572255"/>
            <a:ext cx="99060" cy="9174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1640" y="4314444"/>
            <a:ext cx="65227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30240" y="4575047"/>
            <a:ext cx="80772" cy="792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499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89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08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9632" y="5172455"/>
            <a:ext cx="97535" cy="917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84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98364" y="5305044"/>
            <a:ext cx="1185672" cy="2712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52859" y="5410200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5">
                <a:moveTo>
                  <a:pt x="0" y="0"/>
                </a:moveTo>
                <a:lnTo>
                  <a:pt x="876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533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17769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51773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19458" y="55480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204203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73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2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j=3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170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8364" y="2790444"/>
            <a:ext cx="11094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2859" y="289560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>
                <a:moveTo>
                  <a:pt x="0" y="0"/>
                </a:moveTo>
                <a:lnTo>
                  <a:pt x="800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77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415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99632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84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75627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1613" y="4518152"/>
            <a:ext cx="3211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 the entries at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 end of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iteration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j=3?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170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15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5627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0169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1773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19458" y="5181600"/>
          <a:ext cx="27432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204203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373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571500" algn="l"/>
                        </a:tabLst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4	&gt;</a:t>
                      </a:r>
                      <a:r>
                        <a:rPr sz="2000" spc="-1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717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204203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373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2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8364" y="2790444"/>
            <a:ext cx="11094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2859" y="289560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>
                <a:moveTo>
                  <a:pt x="0" y="0"/>
                </a:moveTo>
                <a:lnTo>
                  <a:pt x="800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77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9632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84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99632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68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98364" y="5305044"/>
            <a:ext cx="1566671" cy="271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52859" y="5410200"/>
            <a:ext cx="1257935" cy="0"/>
          </a:xfrm>
          <a:custGeom>
            <a:avLst/>
            <a:gdLst/>
            <a:ahLst/>
            <a:cxnLst/>
            <a:rect l="l" t="t" r="r" b="b"/>
            <a:pathLst>
              <a:path w="1257934">
                <a:moveTo>
                  <a:pt x="0" y="0"/>
                </a:moveTo>
                <a:lnTo>
                  <a:pt x="1257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343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515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9571" y="5507735"/>
            <a:ext cx="673608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28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614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45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742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947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1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6614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45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8364" y="2790444"/>
            <a:ext cx="16428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52859" y="289560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4">
                <a:moveTo>
                  <a:pt x="0" y="0"/>
                </a:moveTo>
                <a:lnTo>
                  <a:pt x="1333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010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056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568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748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140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628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98364" y="5305044"/>
            <a:ext cx="20238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52859" y="5410200"/>
            <a:ext cx="1715135" cy="0"/>
          </a:xfrm>
          <a:custGeom>
            <a:avLst/>
            <a:gdLst/>
            <a:ahLst/>
            <a:cxnLst/>
            <a:rect l="l" t="t" r="r" b="b"/>
            <a:pathLst>
              <a:path w="1715134">
                <a:moveTo>
                  <a:pt x="0" y="0"/>
                </a:moveTo>
                <a:lnTo>
                  <a:pt x="1714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915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8995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65976" y="5553455"/>
            <a:ext cx="536448" cy="536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3971" y="5507735"/>
            <a:ext cx="673607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056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105"/>
            <a:ext cx="9143999" cy="62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319458" y="55480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j=5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844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31866" y="4518152"/>
            <a:ext cx="3211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 the entries at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 end of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iteration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j=5?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28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186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517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32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662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313870" y="3505200"/>
          <a:ext cx="27431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569595" algn="l"/>
                          <a:tab pos="1026794" algn="l"/>
                          <a:tab pos="14839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&gt;1	&gt;1	&gt;1	&gt;1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5580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14031" y="34960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712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00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98364" y="5305044"/>
            <a:ext cx="25572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52859" y="5410200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249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37632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692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86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05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943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62371" y="5507735"/>
            <a:ext cx="673608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758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89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519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844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948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26794" algn="l"/>
                          <a:tab pos="1483995" algn="l"/>
                          <a:tab pos="19411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&lt;3	&gt;3	&gt;3	&gt;3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75758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089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8364" y="2790444"/>
            <a:ext cx="2481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2859" y="2895600"/>
            <a:ext cx="2172335" cy="0"/>
          </a:xfrm>
          <a:custGeom>
            <a:avLst/>
            <a:gdLst/>
            <a:ahLst/>
            <a:cxnLst/>
            <a:rect l="l" t="t" r="r" b="b"/>
            <a:pathLst>
              <a:path w="2172334">
                <a:moveTo>
                  <a:pt x="0" y="0"/>
                </a:moveTo>
                <a:lnTo>
                  <a:pt x="2172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87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319458" y="1905000"/>
          <a:ext cx="2743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7571231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712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284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772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98364" y="5305044"/>
            <a:ext cx="30144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52859" y="5410200"/>
            <a:ext cx="2705735" cy="0"/>
          </a:xfrm>
          <a:custGeom>
            <a:avLst/>
            <a:gdLst/>
            <a:ahLst/>
            <a:cxnLst/>
            <a:rect l="l" t="t" r="r" b="b"/>
            <a:pathLst>
              <a:path w="2705734">
                <a:moveTo>
                  <a:pt x="0" y="0"/>
                </a:moveTo>
                <a:lnTo>
                  <a:pt x="2705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821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426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742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91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10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087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76771" y="5507735"/>
            <a:ext cx="673607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96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</a:t>
            </a:r>
            <a:r>
              <a:rPr spc="50" dirty="0">
                <a:solidFill>
                  <a:srgbClr val="424456"/>
                </a:solidFill>
              </a:rPr>
              <a:t>Sort </a:t>
            </a:r>
            <a:r>
              <a:rPr spc="-5" dirty="0">
                <a:solidFill>
                  <a:srgbClr val="424456"/>
                </a:solidFill>
              </a:rPr>
              <a:t>Algorithm </a:t>
            </a:r>
            <a:r>
              <a:rPr dirty="0">
                <a:solidFill>
                  <a:srgbClr val="424456"/>
                </a:solidFill>
              </a:rPr>
              <a:t>-</a:t>
            </a:r>
            <a:r>
              <a:rPr spc="-47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Notes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7777480" cy="44418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Items </a:t>
            </a:r>
            <a:r>
              <a:rPr sz="2800" spc="-5" dirty="0">
                <a:latin typeface="Times New Roman"/>
                <a:cs typeface="Times New Roman"/>
              </a:rPr>
              <a:t>sorted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66FF"/>
                </a:solidFill>
                <a:latin typeface="Times New Roman"/>
                <a:cs typeface="Times New Roman"/>
              </a:rPr>
              <a:t>in-place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Elements rearranged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652780" marR="55244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constant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items stored outside the </a:t>
            </a:r>
            <a:r>
              <a:rPr sz="2400" spc="-260" dirty="0">
                <a:latin typeface="Times New Roman"/>
                <a:cs typeface="Times New Roman"/>
              </a:rPr>
              <a:t>array  </a:t>
            </a:r>
            <a:r>
              <a:rPr sz="2400" dirty="0">
                <a:latin typeface="Times New Roman"/>
                <a:cs typeface="Times New Roman"/>
              </a:rPr>
              <a:t>at any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(e.g.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key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52780" marR="367665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Input array</a:t>
            </a:r>
            <a:r>
              <a:rPr sz="2400" spc="-4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contains sorted output sequence </a:t>
            </a: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spc="-5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75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Incremental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62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Having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A[j]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that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A[1..j] 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265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Running</a:t>
            </a:r>
            <a:r>
              <a:rPr spc="-130" dirty="0">
                <a:solidFill>
                  <a:srgbClr val="424456"/>
                </a:solidFill>
              </a:rPr>
              <a:t> </a:t>
            </a:r>
            <a:r>
              <a:rPr spc="-40" dirty="0">
                <a:solidFill>
                  <a:srgbClr val="424456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08"/>
            <a:ext cx="6045200" cy="265970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Depends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on:</a:t>
            </a:r>
          </a:p>
          <a:p>
            <a:pPr marL="652780" lvl="1" indent="-274320">
              <a:lnSpc>
                <a:spcPct val="100000"/>
              </a:lnSpc>
              <a:spcBef>
                <a:spcPts val="325"/>
              </a:spcBef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solidFill>
                  <a:srgbClr val="53548A"/>
                </a:solidFill>
                <a:latin typeface="Times New Roman"/>
                <a:cs typeface="Times New Roman"/>
              </a:rPr>
              <a:t>Input size </a:t>
            </a:r>
            <a:r>
              <a:rPr sz="2400" dirty="0">
                <a:latin typeface="Times New Roman"/>
                <a:cs typeface="Times New Roman"/>
              </a:rPr>
              <a:t>(e.g., 6 </a:t>
            </a:r>
            <a:r>
              <a:rPr sz="2400" spc="-5" dirty="0">
                <a:latin typeface="Times New Roman"/>
                <a:cs typeface="Times New Roman"/>
              </a:rPr>
              <a:t>elements vs </a:t>
            </a:r>
            <a:r>
              <a:rPr sz="2400" spc="-5" dirty="0" smtClean="0">
                <a:latin typeface="Times New Roman"/>
                <a:cs typeface="Times New Roman"/>
              </a:rPr>
              <a:t>6</a:t>
            </a:r>
            <a:r>
              <a:rPr lang="en-US" sz="2400" spc="-5" dirty="0" smtClean="0">
                <a:latin typeface="Times New Roman"/>
                <a:cs typeface="Times New Roman"/>
              </a:rPr>
              <a:t>,000,000</a:t>
            </a:r>
            <a:r>
              <a:rPr sz="2400" spc="-5" dirty="0" smtClean="0">
                <a:latin typeface="Times New Roman"/>
                <a:cs typeface="Times New Roman"/>
              </a:rPr>
              <a:t>  </a:t>
            </a:r>
            <a:r>
              <a:rPr sz="2400" spc="-20" dirty="0">
                <a:latin typeface="Times New Roman"/>
                <a:cs typeface="Times New Roman"/>
              </a:rPr>
              <a:t>elements)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15"/>
              </a:spcBef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solidFill>
                  <a:srgbClr val="53548A"/>
                </a:solidFill>
                <a:latin typeface="Times New Roman"/>
                <a:cs typeface="Times New Roman"/>
              </a:rPr>
              <a:t>Input itself </a:t>
            </a:r>
            <a:r>
              <a:rPr sz="2400" dirty="0">
                <a:latin typeface="Times New Roman"/>
                <a:cs typeface="Times New Roman"/>
              </a:rPr>
              <a:t>(e.g., partially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sorted)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3548A"/>
              </a:buClr>
              <a:buFont typeface="Arial"/>
              <a:buChar char="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Usually want </a:t>
            </a:r>
            <a:r>
              <a:rPr sz="2800" i="1" spc="-5" dirty="0">
                <a:latin typeface="Times New Roman"/>
                <a:cs typeface="Times New Roman"/>
              </a:rPr>
              <a:t>upper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bound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66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Kinds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running time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752" y="1482344"/>
            <a:ext cx="7520305" cy="43732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03860" indent="-274320">
              <a:lnSpc>
                <a:spcPct val="100000"/>
              </a:lnSpc>
              <a:spcBef>
                <a:spcPts val="3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Worst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4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(Usually)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21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max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on any input of size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403860" indent="-274320">
              <a:lnSpc>
                <a:spcPct val="100000"/>
              </a:lnSpc>
              <a:spcBef>
                <a:spcPts val="31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Average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Sometimes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668780" marR="902335" indent="-571500">
              <a:lnSpc>
                <a:spcPct val="104200"/>
              </a:lnSpc>
              <a:spcBef>
                <a:spcPts val="8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average </a:t>
            </a:r>
            <a:r>
              <a:rPr sz="2400" spc="-5" dirty="0">
                <a:latin typeface="Times New Roman"/>
                <a:cs typeface="Times New Roman"/>
              </a:rPr>
              <a:t>time over </a:t>
            </a:r>
            <a:r>
              <a:rPr sz="2400" spc="5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inputs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i="1" dirty="0">
                <a:latin typeface="Times New Roman"/>
                <a:cs typeface="Times New Roman"/>
              </a:rPr>
              <a:t>n  </a:t>
            </a:r>
            <a:r>
              <a:rPr sz="2400" i="1" spc="-5" dirty="0">
                <a:solidFill>
                  <a:srgbClr val="6F6F6F"/>
                </a:solidFill>
                <a:latin typeface="Times New Roman"/>
                <a:cs typeface="Times New Roman"/>
              </a:rPr>
              <a:t>Assumes </a:t>
            </a:r>
            <a:r>
              <a:rPr sz="2400" i="1" dirty="0">
                <a:solidFill>
                  <a:srgbClr val="6F6F6F"/>
                </a:solidFill>
                <a:latin typeface="Times New Roman"/>
                <a:cs typeface="Times New Roman"/>
              </a:rPr>
              <a:t>statistical distribution of</a:t>
            </a:r>
            <a:r>
              <a:rPr sz="2400" i="1" spc="-150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6F6F6F"/>
                </a:solidFill>
                <a:latin typeface="Times New Roman"/>
                <a:cs typeface="Times New Roman"/>
              </a:rPr>
              <a:t>inputs</a:t>
            </a:r>
            <a:endParaRPr sz="2400" dirty="0">
              <a:latin typeface="Times New Roman"/>
              <a:cs typeface="Times New Roman"/>
            </a:endParaRPr>
          </a:p>
          <a:p>
            <a:pPr marL="403860" indent="-274320">
              <a:lnSpc>
                <a:spcPct val="100000"/>
              </a:lnSpc>
              <a:spcBef>
                <a:spcPts val="3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Best Case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Rarely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0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min time </a:t>
            </a:r>
            <a:r>
              <a:rPr sz="2400" dirty="0">
                <a:latin typeface="Times New Roman"/>
                <a:cs typeface="Times New Roman"/>
              </a:rPr>
              <a:t>on any input of size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BAD</a:t>
            </a:r>
            <a:r>
              <a:rPr sz="1800" spc="-7" baseline="25462" dirty="0">
                <a:solidFill>
                  <a:srgbClr val="FF6600"/>
                </a:solidFill>
                <a:latin typeface="Times New Roman"/>
                <a:cs typeface="Times New Roman"/>
              </a:rPr>
              <a:t>*</a:t>
            </a: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: </a:t>
            </a:r>
            <a:r>
              <a:rPr sz="2000" u="sng" spc="-5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Cheat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 with </a:t>
            </a:r>
            <a:r>
              <a:rPr sz="2000" u="sng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slow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algorithm that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works fast on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some</a:t>
            </a:r>
            <a:r>
              <a:rPr sz="2000" spc="-17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inputs</a:t>
            </a:r>
            <a:endParaRPr sz="20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GOOD: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Only for showing bad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lower</a:t>
            </a:r>
            <a:r>
              <a:rPr sz="2000" spc="-16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38086"/>
                </a:solidFill>
                <a:latin typeface="Times New Roman"/>
                <a:cs typeface="Times New Roman"/>
              </a:rPr>
              <a:t>bound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*Can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modify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any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algorithm (almost) to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have a low </a:t>
            </a:r>
            <a:r>
              <a:rPr sz="2000" u="sng" spc="-5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best-case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running</a:t>
            </a:r>
            <a:r>
              <a:rPr sz="2000" spc="-14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38086"/>
                </a:solidFill>
                <a:latin typeface="Times New Roman"/>
                <a:cs typeface="Times New Roman"/>
              </a:rPr>
              <a:t>time</a:t>
            </a:r>
            <a:endParaRPr sz="2000" dirty="0">
              <a:latin typeface="Times New Roman"/>
              <a:cs typeface="Times New Roman"/>
            </a:endParaRPr>
          </a:p>
          <a:p>
            <a:pPr marL="678180" lvl="1" indent="-228600">
              <a:lnSpc>
                <a:spcPct val="100000"/>
              </a:lnSpc>
              <a:spcBef>
                <a:spcPts val="330"/>
              </a:spcBef>
              <a:buSzPct val="75000"/>
              <a:buFont typeface="Wingdings"/>
              <a:buChar char=""/>
              <a:tabLst>
                <a:tab pos="678815" algn="l"/>
              </a:tabLst>
            </a:pP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Check whether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input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constitutes an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output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at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very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beginning of the</a:t>
            </a:r>
            <a:r>
              <a:rPr sz="1600" spc="10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algorithm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265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Running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7005955" cy="37623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what is its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worst-case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time?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Depends </a:t>
            </a:r>
            <a:r>
              <a:rPr sz="2400" dirty="0">
                <a:latin typeface="Times New Roman"/>
                <a:cs typeface="Times New Roman"/>
              </a:rPr>
              <a:t>on speed of primitive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505"/>
              </a:spcBef>
              <a:buClr>
                <a:srgbClr val="438086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Relative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speed </a:t>
            </a:r>
            <a:r>
              <a:rPr sz="2400" dirty="0">
                <a:latin typeface="Times New Roman"/>
                <a:cs typeface="Times New Roman"/>
              </a:rPr>
              <a:t>(on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machine)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490"/>
              </a:spcBef>
              <a:buClr>
                <a:srgbClr val="438086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Absolute speed </a:t>
            </a:r>
            <a:r>
              <a:rPr sz="2400" dirty="0">
                <a:latin typeface="Times New Roman"/>
                <a:cs typeface="Times New Roman"/>
              </a:rPr>
              <a:t>(on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machines)</a:t>
            </a:r>
            <a:endParaRPr sz="2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438086"/>
              </a:buClr>
              <a:buFont typeface="Wingdings"/>
              <a:buChar char="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76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Asymptotic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Ignore </a:t>
            </a:r>
            <a:r>
              <a:rPr sz="2400" spc="-5" dirty="0">
                <a:latin typeface="Times New Roman"/>
                <a:cs typeface="Times New Roman"/>
              </a:rPr>
              <a:t>machine-dependent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Look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growth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Symbol"/>
                <a:cs typeface="Symbol"/>
              </a:rPr>
              <a:t>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98432"/>
            <a:ext cx="207454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i="1" spc="-150" dirty="0">
                <a:solidFill>
                  <a:srgbClr val="000000"/>
                </a:solidFill>
                <a:latin typeface="Symbol"/>
                <a:cs typeface="Symbol"/>
              </a:rPr>
              <a:t></a:t>
            </a:r>
            <a:r>
              <a:rPr sz="3800" i="1" spc="-15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Notation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972462"/>
            <a:ext cx="6029960" cy="41497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32740">
              <a:lnSpc>
                <a:spcPct val="100000"/>
              </a:lnSpc>
              <a:spcBef>
                <a:spcPts val="7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Drop low order </a:t>
            </a:r>
            <a:r>
              <a:rPr sz="2800" spc="-10" dirty="0">
                <a:latin typeface="Times New Roman"/>
                <a:cs typeface="Times New Roman"/>
              </a:rPr>
              <a:t>terms</a:t>
            </a:r>
            <a:endParaRPr sz="2800">
              <a:latin typeface="Times New Roman"/>
              <a:cs typeface="Times New Roman"/>
            </a:endParaRPr>
          </a:p>
          <a:p>
            <a:pPr marL="332740" marR="2216785" indent="-332740">
              <a:lnSpc>
                <a:spcPct val="1207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Ignore </a:t>
            </a:r>
            <a:r>
              <a:rPr sz="2800" spc="-5" dirty="0">
                <a:latin typeface="Times New Roman"/>
                <a:cs typeface="Times New Roman"/>
              </a:rPr>
              <a:t>leading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constants  e.g.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70"/>
              </a:spcBef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="1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+5n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+ 3 </a:t>
            </a:r>
            <a:r>
              <a:rPr sz="2800" i="1" spc="-5" dirty="0">
                <a:latin typeface="Times New Roman"/>
                <a:cs typeface="Times New Roman"/>
              </a:rPr>
              <a:t>=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="1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+90n</a:t>
            </a:r>
            <a:r>
              <a:rPr sz="2775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-2n+5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Formal explanations in </a:t>
            </a:r>
            <a:r>
              <a:rPr sz="2800" i="1" dirty="0">
                <a:solidFill>
                  <a:srgbClr val="808080"/>
                </a:solidFill>
                <a:latin typeface="Times New Roman"/>
                <a:cs typeface="Times New Roman"/>
              </a:rPr>
              <a:t>the </a:t>
            </a:r>
            <a:r>
              <a:rPr sz="28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next</a:t>
            </a:r>
            <a:r>
              <a:rPr sz="2800" i="1" spc="-5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808080"/>
                </a:solidFill>
                <a:latin typeface="Times New Roman"/>
                <a:cs typeface="Times New Roman"/>
              </a:rPr>
              <a:t>lecture.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94180" y="2650394"/>
            <a:ext cx="0" cy="2052955"/>
          </a:xfrm>
          <a:custGeom>
            <a:avLst/>
            <a:gdLst/>
            <a:ahLst/>
            <a:cxnLst/>
            <a:rect l="l" t="t" r="r" b="b"/>
            <a:pathLst>
              <a:path h="2052954">
                <a:moveTo>
                  <a:pt x="0" y="0"/>
                </a:moveTo>
                <a:lnTo>
                  <a:pt x="0" y="20523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4144" y="4587190"/>
            <a:ext cx="5120005" cy="0"/>
          </a:xfrm>
          <a:custGeom>
            <a:avLst/>
            <a:gdLst/>
            <a:ahLst/>
            <a:cxnLst/>
            <a:rect l="l" t="t" r="r" b="b"/>
            <a:pathLst>
              <a:path w="5120005">
                <a:moveTo>
                  <a:pt x="0" y="0"/>
                </a:moveTo>
                <a:lnTo>
                  <a:pt x="512000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532217"/>
            <a:ext cx="7680325" cy="19399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>
              <a:lnSpc>
                <a:spcPts val="3840"/>
              </a:lnSpc>
              <a:spcBef>
                <a:spcPts val="4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gets large, a </a:t>
            </a:r>
            <a:r>
              <a:rPr sz="3350" i="1" spc="-20" dirty="0">
                <a:latin typeface="Symbol"/>
                <a:cs typeface="Symbol"/>
              </a:rPr>
              <a:t></a:t>
            </a:r>
            <a:r>
              <a:rPr sz="3200" i="1" spc="-20" dirty="0">
                <a:latin typeface="Times New Roman"/>
                <a:cs typeface="Times New Roman"/>
              </a:rPr>
              <a:t>(n</a:t>
            </a:r>
            <a:r>
              <a:rPr sz="3150" i="1" spc="-30" baseline="25132" dirty="0">
                <a:latin typeface="Times New Roman"/>
                <a:cs typeface="Times New Roman"/>
              </a:rPr>
              <a:t>2</a:t>
            </a:r>
            <a:r>
              <a:rPr sz="3200" i="1" spc="-20" dirty="0"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algorithm runs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faster  than a </a:t>
            </a:r>
            <a:r>
              <a:rPr sz="3350" i="1" spc="-20" dirty="0">
                <a:latin typeface="Symbol"/>
                <a:cs typeface="Symbol"/>
              </a:rPr>
              <a:t></a:t>
            </a:r>
            <a:r>
              <a:rPr sz="3200" i="1" spc="-20" dirty="0">
                <a:latin typeface="Times New Roman"/>
                <a:cs typeface="Times New Roman"/>
              </a:rPr>
              <a:t>(n</a:t>
            </a:r>
            <a:r>
              <a:rPr sz="3150" i="1" spc="-30" baseline="25132" dirty="0">
                <a:latin typeface="Times New Roman"/>
                <a:cs typeface="Times New Roman"/>
              </a:rPr>
              <a:t>3</a:t>
            </a:r>
            <a:r>
              <a:rPr sz="3200" i="1" spc="-20" dirty="0">
                <a:latin typeface="Times New Roman"/>
                <a:cs typeface="Times New Roman"/>
              </a:rPr>
              <a:t>)</a:t>
            </a:r>
            <a:r>
              <a:rPr sz="3200" i="1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algorithm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Times New Roman"/>
              <a:cs typeface="Times New Roman"/>
            </a:endParaRPr>
          </a:p>
          <a:p>
            <a:pPr marL="12014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22481" y="2878424"/>
            <a:ext cx="4225290" cy="1480820"/>
          </a:xfrm>
          <a:custGeom>
            <a:avLst/>
            <a:gdLst/>
            <a:ahLst/>
            <a:cxnLst/>
            <a:rect l="l" t="t" r="r" b="b"/>
            <a:pathLst>
              <a:path w="4225290" h="1480820">
                <a:moveTo>
                  <a:pt x="0" y="1480726"/>
                </a:moveTo>
                <a:lnTo>
                  <a:pt x="85231" y="1404714"/>
                </a:lnTo>
                <a:lnTo>
                  <a:pt x="173507" y="1340863"/>
                </a:lnTo>
                <a:lnTo>
                  <a:pt x="264827" y="1289174"/>
                </a:lnTo>
                <a:lnTo>
                  <a:pt x="359191" y="1246607"/>
                </a:lnTo>
                <a:lnTo>
                  <a:pt x="456599" y="1216202"/>
                </a:lnTo>
                <a:lnTo>
                  <a:pt x="557051" y="1191878"/>
                </a:lnTo>
                <a:lnTo>
                  <a:pt x="657503" y="1173635"/>
                </a:lnTo>
                <a:lnTo>
                  <a:pt x="760999" y="1161473"/>
                </a:lnTo>
                <a:lnTo>
                  <a:pt x="864495" y="1155392"/>
                </a:lnTo>
                <a:lnTo>
                  <a:pt x="971035" y="1152352"/>
                </a:lnTo>
                <a:lnTo>
                  <a:pt x="1077575" y="1149311"/>
                </a:lnTo>
                <a:lnTo>
                  <a:pt x="1184115" y="1146271"/>
                </a:lnTo>
                <a:lnTo>
                  <a:pt x="1293699" y="1143230"/>
                </a:lnTo>
                <a:lnTo>
                  <a:pt x="1400239" y="1137149"/>
                </a:lnTo>
                <a:lnTo>
                  <a:pt x="1576791" y="1121947"/>
                </a:lnTo>
                <a:lnTo>
                  <a:pt x="1646803" y="1112825"/>
                </a:lnTo>
                <a:lnTo>
                  <a:pt x="1719859" y="1100663"/>
                </a:lnTo>
                <a:lnTo>
                  <a:pt x="1789871" y="1085460"/>
                </a:lnTo>
                <a:lnTo>
                  <a:pt x="1856839" y="1070258"/>
                </a:lnTo>
                <a:lnTo>
                  <a:pt x="1926851" y="1055055"/>
                </a:lnTo>
                <a:lnTo>
                  <a:pt x="1996863" y="1036812"/>
                </a:lnTo>
                <a:lnTo>
                  <a:pt x="2063831" y="1015529"/>
                </a:lnTo>
                <a:lnTo>
                  <a:pt x="2130799" y="994245"/>
                </a:lnTo>
                <a:lnTo>
                  <a:pt x="2197767" y="972962"/>
                </a:lnTo>
                <a:lnTo>
                  <a:pt x="2264735" y="948638"/>
                </a:lnTo>
                <a:lnTo>
                  <a:pt x="2331703" y="924314"/>
                </a:lnTo>
                <a:lnTo>
                  <a:pt x="2395627" y="899990"/>
                </a:lnTo>
                <a:lnTo>
                  <a:pt x="2459551" y="872625"/>
                </a:lnTo>
                <a:lnTo>
                  <a:pt x="2654367" y="790531"/>
                </a:lnTo>
                <a:lnTo>
                  <a:pt x="2782215" y="729721"/>
                </a:lnTo>
                <a:lnTo>
                  <a:pt x="2907019" y="665871"/>
                </a:lnTo>
                <a:lnTo>
                  <a:pt x="3028779" y="602020"/>
                </a:lnTo>
                <a:lnTo>
                  <a:pt x="3150539" y="538169"/>
                </a:lnTo>
                <a:lnTo>
                  <a:pt x="3269255" y="474319"/>
                </a:lnTo>
                <a:lnTo>
                  <a:pt x="3387971" y="410468"/>
                </a:lnTo>
                <a:lnTo>
                  <a:pt x="3506687" y="343577"/>
                </a:lnTo>
                <a:lnTo>
                  <a:pt x="3625403" y="282767"/>
                </a:lnTo>
                <a:lnTo>
                  <a:pt x="3744119" y="218916"/>
                </a:lnTo>
                <a:lnTo>
                  <a:pt x="3862835" y="161146"/>
                </a:lnTo>
                <a:lnTo>
                  <a:pt x="3981551" y="103377"/>
                </a:lnTo>
                <a:lnTo>
                  <a:pt x="4103311" y="48648"/>
                </a:lnTo>
                <a:lnTo>
                  <a:pt x="4225071" y="0"/>
                </a:lnTo>
              </a:path>
            </a:pathLst>
          </a:custGeom>
          <a:ln w="27368">
            <a:solidFill>
              <a:srgbClr val="555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53" y="3562537"/>
            <a:ext cx="4566285" cy="340995"/>
          </a:xfrm>
          <a:custGeom>
            <a:avLst/>
            <a:gdLst/>
            <a:ahLst/>
            <a:cxnLst/>
            <a:rect l="l" t="t" r="r" b="b"/>
            <a:pathLst>
              <a:path w="4566284" h="340995">
                <a:moveTo>
                  <a:pt x="0" y="340536"/>
                </a:moveTo>
                <a:lnTo>
                  <a:pt x="334839" y="304050"/>
                </a:lnTo>
                <a:lnTo>
                  <a:pt x="678811" y="279726"/>
                </a:lnTo>
                <a:lnTo>
                  <a:pt x="1025827" y="264524"/>
                </a:lnTo>
                <a:lnTo>
                  <a:pt x="1381975" y="258443"/>
                </a:lnTo>
                <a:lnTo>
                  <a:pt x="1741167" y="252362"/>
                </a:lnTo>
                <a:lnTo>
                  <a:pt x="2100359" y="249321"/>
                </a:lnTo>
                <a:lnTo>
                  <a:pt x="2462595" y="243240"/>
                </a:lnTo>
                <a:lnTo>
                  <a:pt x="2821787" y="231078"/>
                </a:lnTo>
                <a:lnTo>
                  <a:pt x="3180979" y="212835"/>
                </a:lnTo>
                <a:lnTo>
                  <a:pt x="3537127" y="182430"/>
                </a:lnTo>
                <a:lnTo>
                  <a:pt x="3887187" y="139863"/>
                </a:lnTo>
                <a:lnTo>
                  <a:pt x="4231159" y="79053"/>
                </a:lnTo>
                <a:lnTo>
                  <a:pt x="4565999" y="0"/>
                </a:lnTo>
              </a:path>
            </a:pathLst>
          </a:custGeom>
          <a:ln w="273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5492" y="4815226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5492" y="4724010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5492" y="463279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5493" y="4541579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5493" y="4450363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5493" y="4359148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5493" y="4267932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5493" y="4176717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5493" y="408550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5493" y="399428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5493" y="3903070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49090" y="4045503"/>
            <a:ext cx="3680460" cy="116268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latin typeface="Arial"/>
                <a:cs typeface="Arial"/>
              </a:rPr>
              <a:t>min </a:t>
            </a:r>
            <a:r>
              <a:rPr sz="2400" spc="-10" dirty="0">
                <a:latin typeface="Arial"/>
                <a:cs typeface="Arial"/>
              </a:rPr>
              <a:t>value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baseline="-27777" dirty="0">
                <a:latin typeface="Arial"/>
                <a:cs typeface="Arial"/>
              </a:rPr>
              <a:t>0</a:t>
            </a:r>
            <a:endParaRPr sz="2400" baseline="-2777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1940" y="2387600"/>
            <a:ext cx="139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Runtime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larger  </a:t>
            </a:r>
            <a:r>
              <a:rPr sz="1800" dirty="0">
                <a:latin typeface="Times New Roman"/>
                <a:cs typeface="Times New Roman"/>
              </a:rPr>
              <a:t>asymptotically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4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spc="-5" dirty="0">
                <a:solidFill>
                  <a:srgbClr val="000000"/>
                </a:solidFill>
              </a:rPr>
              <a:t>Runtime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39" y="1502155"/>
            <a:ext cx="258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151" y="1983740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151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149" y="1544828"/>
            <a:ext cx="67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3375" y="22646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22860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375" y="27218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27432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375" y="3179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375" y="3560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3375" y="4398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4419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3375" y="4779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3000" y="4800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3375" y="5617464"/>
            <a:ext cx="1069848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000" y="5638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9654" y="2078228"/>
            <a:ext cx="1376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3345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1600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6572" y="2535428"/>
            <a:ext cx="1379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6520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16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0300" y="2351024"/>
            <a:ext cx="5060950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505"/>
              </a:spcBef>
              <a:tabLst>
                <a:tab pos="1818005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1002665" algn="l"/>
                <a:tab pos="1818005" algn="l"/>
              </a:tabLst>
            </a:pPr>
            <a:r>
              <a:rPr sz="3600" baseline="-31250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3600" spc="412" baseline="-31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114425">
              <a:lnSpc>
                <a:spcPct val="100000"/>
              </a:lnSpc>
              <a:spcBef>
                <a:spcPts val="395"/>
              </a:spcBef>
              <a:tabLst>
                <a:tab pos="1818005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110426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194435" algn="ctr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448945" algn="ctr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R="248285" algn="ctr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114425">
              <a:lnSpc>
                <a:spcPct val="100000"/>
              </a:lnSpc>
              <a:spcBef>
                <a:spcPts val="420"/>
              </a:spcBef>
              <a:tabLst>
                <a:tab pos="1818005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1170940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6572" y="2994152"/>
            <a:ext cx="1612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  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208" y="3033166"/>
            <a:ext cx="1244600" cy="787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1231265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sz="16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u="heavy" spc="-5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6572" y="4213352"/>
            <a:ext cx="2628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5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572" y="5432552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56376" y="3331464"/>
            <a:ext cx="621792" cy="208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50864" y="43342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0" y="3352800"/>
            <a:ext cx="533400" cy="1981200"/>
          </a:xfrm>
          <a:custGeom>
            <a:avLst/>
            <a:gdLst/>
            <a:ahLst/>
            <a:cxnLst/>
            <a:rect l="l" t="t" r="r" b="b"/>
            <a:pathLst>
              <a:path w="533400" h="1981200">
                <a:moveTo>
                  <a:pt x="0" y="0"/>
                </a:moveTo>
                <a:lnTo>
                  <a:pt x="70899" y="1587"/>
                </a:lnTo>
                <a:lnTo>
                  <a:pt x="134608" y="6068"/>
                </a:lnTo>
                <a:lnTo>
                  <a:pt x="188585" y="13019"/>
                </a:lnTo>
                <a:lnTo>
                  <a:pt x="230287" y="22015"/>
                </a:lnTo>
                <a:lnTo>
                  <a:pt x="266700" y="44450"/>
                </a:lnTo>
                <a:lnTo>
                  <a:pt x="266700" y="946150"/>
                </a:lnTo>
                <a:lnTo>
                  <a:pt x="276226" y="957966"/>
                </a:lnTo>
                <a:lnTo>
                  <a:pt x="344814" y="977580"/>
                </a:lnTo>
                <a:lnTo>
                  <a:pt x="398791" y="984531"/>
                </a:lnTo>
                <a:lnTo>
                  <a:pt x="462500" y="989012"/>
                </a:lnTo>
                <a:lnTo>
                  <a:pt x="533400" y="990600"/>
                </a:lnTo>
                <a:lnTo>
                  <a:pt x="462500" y="992187"/>
                </a:lnTo>
                <a:lnTo>
                  <a:pt x="398791" y="996668"/>
                </a:lnTo>
                <a:lnTo>
                  <a:pt x="344814" y="1003619"/>
                </a:lnTo>
                <a:lnTo>
                  <a:pt x="303112" y="1012615"/>
                </a:lnTo>
                <a:lnTo>
                  <a:pt x="266700" y="1035050"/>
                </a:lnTo>
                <a:lnTo>
                  <a:pt x="266700" y="1936750"/>
                </a:lnTo>
                <a:lnTo>
                  <a:pt x="257173" y="1948566"/>
                </a:lnTo>
                <a:lnTo>
                  <a:pt x="230287" y="1959184"/>
                </a:lnTo>
                <a:lnTo>
                  <a:pt x="188585" y="1968180"/>
                </a:lnTo>
                <a:lnTo>
                  <a:pt x="134608" y="1975131"/>
                </a:lnTo>
                <a:lnTo>
                  <a:pt x="70899" y="1979612"/>
                </a:lnTo>
                <a:lnTo>
                  <a:pt x="0" y="19812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17741" y="3754628"/>
            <a:ext cx="2475865" cy="1185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70" algn="ctr">
              <a:lnSpc>
                <a:spcPct val="100200"/>
              </a:lnSpc>
              <a:spcBef>
                <a:spcPts val="90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number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times while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loop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test is executed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20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Algorithm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02155"/>
            <a:ext cx="8327390" cy="30585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32105" marR="789305" indent="-319405">
              <a:lnSpc>
                <a:spcPts val="3030"/>
              </a:lnSpc>
              <a:spcBef>
                <a:spcPts val="47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Algorithm</a:t>
            </a:r>
            <a:r>
              <a:rPr sz="2800" spc="-5" dirty="0">
                <a:latin typeface="Times New Roman"/>
                <a:cs typeface="Times New Roman"/>
              </a:rPr>
              <a:t>: A sequence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computational steps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 </a:t>
            </a:r>
            <a:r>
              <a:rPr sz="2800" dirty="0">
                <a:latin typeface="Times New Roman"/>
                <a:cs typeface="Times New Roman"/>
              </a:rPr>
              <a:t>transform the input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desired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</a:p>
          <a:p>
            <a:pPr marL="332105" indent="-319405">
              <a:lnSpc>
                <a:spcPct val="100000"/>
              </a:lnSpc>
              <a:spcBef>
                <a:spcPts val="32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Procedure </a:t>
            </a:r>
            <a:r>
              <a:rPr sz="2800" dirty="0">
                <a:latin typeface="Times New Roman"/>
                <a:cs typeface="Times New Roman"/>
              </a:rPr>
              <a:t>vs.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endParaRPr sz="28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315"/>
              </a:spcBef>
            </a:pPr>
            <a:r>
              <a:rPr sz="1650" spc="345" dirty="0">
                <a:solidFill>
                  <a:srgbClr val="53548A"/>
                </a:solidFill>
                <a:latin typeface="Arial"/>
                <a:cs typeface="Arial"/>
              </a:rPr>
              <a:t></a:t>
            </a:r>
            <a:r>
              <a:rPr sz="1650" spc="-150" dirty="0">
                <a:solidFill>
                  <a:srgbClr val="53548A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An </a:t>
            </a:r>
            <a:r>
              <a:rPr sz="2400" i="1" dirty="0">
                <a:latin typeface="Times New Roman"/>
                <a:cs typeface="Times New Roman"/>
              </a:rPr>
              <a:t>algorithm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must halt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within finite time </a:t>
            </a:r>
            <a:r>
              <a:rPr sz="2400" i="1" dirty="0">
                <a:latin typeface="Times New Roman"/>
                <a:cs typeface="Times New Roman"/>
              </a:rPr>
              <a:t>with the right </a:t>
            </a:r>
            <a:r>
              <a:rPr sz="2400" i="1" spc="-185" dirty="0" smtClean="0">
                <a:latin typeface="Times New Roman"/>
                <a:cs typeface="Times New Roman"/>
              </a:rPr>
              <a:t>output</a:t>
            </a:r>
            <a:r>
              <a:rPr lang="en-US" sz="2400" i="1" spc="-185" dirty="0" smtClean="0">
                <a:latin typeface="Times New Roman"/>
                <a:cs typeface="Times New Roman"/>
              </a:rPr>
              <a:t> meanwhile procedure may not halt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32105" indent="-31940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Example: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8232" y="4855464"/>
            <a:ext cx="1069847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4576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30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5" h="228600">
                <a:moveTo>
                  <a:pt x="864108" y="0"/>
                </a:moveTo>
                <a:lnTo>
                  <a:pt x="864108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64108" y="171450"/>
                </a:lnTo>
                <a:lnTo>
                  <a:pt x="864108" y="228600"/>
                </a:lnTo>
                <a:lnTo>
                  <a:pt x="978408" y="114300"/>
                </a:lnTo>
                <a:lnTo>
                  <a:pt x="864108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30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5" h="228600">
                <a:moveTo>
                  <a:pt x="0" y="57150"/>
                </a:moveTo>
                <a:lnTo>
                  <a:pt x="864108" y="57150"/>
                </a:lnTo>
                <a:lnTo>
                  <a:pt x="864108" y="0"/>
                </a:lnTo>
                <a:lnTo>
                  <a:pt x="978408" y="114300"/>
                </a:lnTo>
                <a:lnTo>
                  <a:pt x="864108" y="228600"/>
                </a:lnTo>
                <a:lnTo>
                  <a:pt x="864108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0861" y="4572000"/>
            <a:ext cx="1680845" cy="95440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9060" marR="89535" indent="215900">
              <a:lnSpc>
                <a:spcPct val="100000"/>
              </a:lnSpc>
              <a:spcBef>
                <a:spcPts val="260"/>
              </a:spcBef>
            </a:pP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Sorting  </a:t>
            </a:r>
            <a:r>
              <a:rPr sz="2800" spc="-10" dirty="0">
                <a:solidFill>
                  <a:srgbClr val="CCFFC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CCFFCC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gor</a:t>
            </a:r>
            <a:r>
              <a:rPr sz="2800" spc="-5" dirty="0">
                <a:solidFill>
                  <a:srgbClr val="CCFFCC"/>
                </a:solidFill>
                <a:latin typeface="Times New Roman"/>
                <a:cs typeface="Times New Roman"/>
              </a:rPr>
              <a:t>it</a:t>
            </a: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hm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928" y="4594352"/>
            <a:ext cx="175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sequence</a:t>
            </a:r>
            <a:r>
              <a:rPr sz="2400" b="1" spc="-9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of 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</a:t>
            </a:r>
            <a:r>
              <a:rPr sz="2400" b="1" spc="-3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13832" y="4855464"/>
            <a:ext cx="1069847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80176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86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4" h="228600">
                <a:moveTo>
                  <a:pt x="864108" y="0"/>
                </a:moveTo>
                <a:lnTo>
                  <a:pt x="864108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64108" y="171450"/>
                </a:lnTo>
                <a:lnTo>
                  <a:pt x="864108" y="228600"/>
                </a:lnTo>
                <a:lnTo>
                  <a:pt x="978408" y="114300"/>
                </a:lnTo>
                <a:lnTo>
                  <a:pt x="864108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86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4" h="228600">
                <a:moveTo>
                  <a:pt x="0" y="57150"/>
                </a:moveTo>
                <a:lnTo>
                  <a:pt x="864108" y="57150"/>
                </a:lnTo>
                <a:lnTo>
                  <a:pt x="864108" y="0"/>
                </a:lnTo>
                <a:lnTo>
                  <a:pt x="978408" y="114300"/>
                </a:lnTo>
                <a:lnTo>
                  <a:pt x="864108" y="228600"/>
                </a:lnTo>
                <a:lnTo>
                  <a:pt x="864108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07886" y="4594352"/>
            <a:ext cx="2541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r>
              <a:rPr sz="2400" b="1" spc="-9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95" dirty="0" smtClean="0">
                <a:solidFill>
                  <a:srgbClr val="3366FF"/>
                </a:solidFill>
                <a:latin typeface="Times New Roman"/>
                <a:cs typeface="Times New Roman"/>
              </a:rPr>
              <a:t>order </a:t>
            </a:r>
            <a:r>
              <a:rPr sz="2400" b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input</a:t>
            </a:r>
            <a:r>
              <a:rPr sz="2400" b="1" spc="-5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sequence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5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How many times is </a:t>
            </a:r>
            <a:r>
              <a:rPr spc="-10" dirty="0">
                <a:solidFill>
                  <a:srgbClr val="000000"/>
                </a:solidFill>
              </a:rPr>
              <a:t>each </a:t>
            </a:r>
            <a:r>
              <a:rPr spc="-5" dirty="0">
                <a:solidFill>
                  <a:srgbClr val="000000"/>
                </a:solidFill>
              </a:rPr>
              <a:t>line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executed?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39" y="1502155"/>
            <a:ext cx="258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151" y="1983740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151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2151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603" y="1544828"/>
            <a:ext cx="105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#</a:t>
            </a:r>
            <a:r>
              <a:rPr sz="2800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3375" y="22646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22860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3375" y="27218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7432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375" y="3179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3200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3375" y="3560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000" y="3581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175" y="4398264"/>
            <a:ext cx="1146048" cy="99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6800" y="4419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1066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3375" y="4779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000" y="4800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3375" y="5617464"/>
            <a:ext cx="1069848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3000" y="5638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3097" y="1912112"/>
            <a:ext cx="4324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  n-1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34200" y="2286000"/>
            <a:ext cx="1775218" cy="1046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0816" y="2994152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n-1</a:t>
            </a:r>
            <a:r>
              <a:rPr sz="2400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50088" y="3505212"/>
            <a:ext cx="2249944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1012" y="4648200"/>
            <a:ext cx="2262530" cy="896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6608" y="3375152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6608" y="4211828"/>
            <a:ext cx="1379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6520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6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6608" y="4594352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3164" y="5356352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n-1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4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5" dirty="0">
                <a:solidFill>
                  <a:srgbClr val="424456"/>
                </a:solidFill>
              </a:rPr>
              <a:t>Runtime</a:t>
            </a:r>
            <a:r>
              <a:rPr spc="-20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2340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Sum up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costs: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638547"/>
            <a:ext cx="4888865" cy="148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best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800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worst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800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8457" y="2295205"/>
            <a:ext cx="1206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2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3276" y="2267030"/>
            <a:ext cx="5422900" cy="914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500" i="1" spc="35" dirty="0">
                <a:latin typeface="Times New Roman"/>
                <a:cs typeface="Times New Roman"/>
              </a:rPr>
              <a:t>T</a:t>
            </a:r>
            <a:r>
              <a:rPr sz="2500" i="1" spc="-295" dirty="0">
                <a:latin typeface="Times New Roman"/>
                <a:cs typeface="Times New Roman"/>
              </a:rPr>
              <a:t> </a:t>
            </a:r>
            <a:r>
              <a:rPr sz="3350" spc="-320" dirty="0">
                <a:latin typeface="Symbol"/>
                <a:cs typeface="Symbol"/>
              </a:rPr>
              <a:t></a:t>
            </a:r>
            <a:r>
              <a:rPr sz="2500" i="1" spc="15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175" spc="37" baseline="-24904" dirty="0">
                <a:latin typeface="Times New Roman"/>
                <a:cs typeface="Times New Roman"/>
              </a:rPr>
              <a:t>1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2</a:t>
            </a:r>
            <a:r>
              <a:rPr sz="2175" spc="-300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3</a:t>
            </a:r>
            <a:r>
              <a:rPr sz="2175" spc="-337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202" baseline="-24904" dirty="0">
                <a:latin typeface="Times New Roman"/>
                <a:cs typeface="Times New Roman"/>
              </a:rPr>
              <a:t>4</a:t>
            </a:r>
            <a:r>
              <a:rPr sz="5700" spc="442" baseline="-8771" dirty="0">
                <a:latin typeface="Symbol"/>
                <a:cs typeface="Symbol"/>
              </a:rPr>
              <a:t></a:t>
            </a:r>
            <a:r>
              <a:rPr sz="2500" i="1" spc="375" dirty="0">
                <a:latin typeface="Times New Roman"/>
                <a:cs typeface="Times New Roman"/>
              </a:rPr>
              <a:t>t</a:t>
            </a:r>
            <a:r>
              <a:rPr sz="2175" i="1" spc="15" baseline="-24904" dirty="0">
                <a:latin typeface="Times New Roman"/>
                <a:cs typeface="Times New Roman"/>
              </a:rPr>
              <a:t>j</a:t>
            </a:r>
            <a:r>
              <a:rPr sz="2175" i="1" spc="127" baseline="-24904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endParaRPr sz="2500">
              <a:latin typeface="Symbol"/>
              <a:cs typeface="Symbol"/>
            </a:endParaRPr>
          </a:p>
          <a:p>
            <a:pPr marR="518795" algn="r">
              <a:lnSpc>
                <a:spcPct val="100000"/>
              </a:lnSpc>
              <a:spcBef>
                <a:spcPts val="215"/>
              </a:spcBef>
            </a:pPr>
            <a:r>
              <a:rPr sz="1450" i="1" spc="10" dirty="0">
                <a:latin typeface="Times New Roman"/>
                <a:cs typeface="Times New Roman"/>
              </a:rPr>
              <a:t>j</a:t>
            </a:r>
            <a:r>
              <a:rPr sz="1450" i="1" spc="-31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Symbol"/>
                <a:cs typeface="Symbol"/>
              </a:rPr>
              <a:t></a:t>
            </a:r>
            <a:r>
              <a:rPr sz="1450" spc="6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7962" y="3084525"/>
            <a:ext cx="4539780" cy="1009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14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945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883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424456"/>
                </a:solidFill>
                <a:uFill>
                  <a:solidFill>
                    <a:srgbClr val="424456"/>
                  </a:solidFill>
                </a:uFill>
              </a:rPr>
              <a:t>Question</a:t>
            </a:r>
            <a:r>
              <a:rPr spc="-5" dirty="0">
                <a:solidFill>
                  <a:srgbClr val="424456"/>
                </a:solidFill>
              </a:rPr>
              <a:t>: </a:t>
            </a:r>
            <a:r>
              <a:rPr dirty="0">
                <a:solidFill>
                  <a:srgbClr val="424456"/>
                </a:solidFill>
              </a:rPr>
              <a:t>If </a:t>
            </a:r>
            <a:r>
              <a:rPr spc="-5" dirty="0"/>
              <a:t>A[1...j] </a:t>
            </a:r>
            <a:r>
              <a:rPr spc="-5" dirty="0">
                <a:solidFill>
                  <a:srgbClr val="424456"/>
                </a:solidFill>
              </a:rPr>
              <a:t>is already sorted, </a:t>
            </a:r>
            <a:r>
              <a:rPr spc="-5" dirty="0"/>
              <a:t>t</a:t>
            </a:r>
            <a:r>
              <a:rPr sz="3600" spc="-7" baseline="-20833" dirty="0"/>
              <a:t>j </a:t>
            </a:r>
            <a:r>
              <a:rPr sz="3600" dirty="0"/>
              <a:t>=</a:t>
            </a:r>
            <a:r>
              <a:rPr sz="3600" spc="-150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</a:t>
            </a:r>
            <a:r>
              <a:rPr lang="en-US" spc="-5" dirty="0" smtClean="0"/>
              <a:t>=</a:t>
            </a:r>
            <a:r>
              <a:rPr spc="-5" dirty="0" smtClean="0"/>
              <a:t>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742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47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1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6614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45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8364" y="2790444"/>
            <a:ext cx="16428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2859" y="289560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4">
                <a:moveTo>
                  <a:pt x="0" y="0"/>
                </a:moveTo>
                <a:lnTo>
                  <a:pt x="1333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010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56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568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12048" y="3756152"/>
            <a:ext cx="618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shift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748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57544" y="5351779"/>
            <a:ext cx="949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6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48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5" dirty="0">
                <a:solidFill>
                  <a:srgbClr val="424456"/>
                </a:solidFill>
              </a:rPr>
              <a:t>Best Case Runtime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290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Original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032177"/>
            <a:ext cx="5876925" cy="9874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Best-case: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 is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1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2270" y="2066605"/>
            <a:ext cx="1206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2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7088" y="2038430"/>
            <a:ext cx="5422900" cy="914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500" i="1" spc="35" dirty="0">
                <a:latin typeface="Times New Roman"/>
                <a:cs typeface="Times New Roman"/>
              </a:rPr>
              <a:t>T</a:t>
            </a:r>
            <a:r>
              <a:rPr sz="2500" i="1" spc="-295" dirty="0">
                <a:latin typeface="Times New Roman"/>
                <a:cs typeface="Times New Roman"/>
              </a:rPr>
              <a:t> </a:t>
            </a:r>
            <a:r>
              <a:rPr sz="3350" spc="-320" dirty="0">
                <a:latin typeface="Symbol"/>
                <a:cs typeface="Symbol"/>
              </a:rPr>
              <a:t></a:t>
            </a:r>
            <a:r>
              <a:rPr sz="2500" i="1" spc="15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175" spc="37" baseline="-24904" dirty="0">
                <a:latin typeface="Times New Roman"/>
                <a:cs typeface="Times New Roman"/>
              </a:rPr>
              <a:t>1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2</a:t>
            </a:r>
            <a:r>
              <a:rPr sz="2175" spc="-300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3</a:t>
            </a:r>
            <a:r>
              <a:rPr sz="2175" spc="-337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202" baseline="-24904" dirty="0">
                <a:latin typeface="Times New Roman"/>
                <a:cs typeface="Times New Roman"/>
              </a:rPr>
              <a:t>4</a:t>
            </a:r>
            <a:r>
              <a:rPr sz="5700" spc="442" baseline="-8771" dirty="0">
                <a:latin typeface="Symbol"/>
                <a:cs typeface="Symbol"/>
              </a:rPr>
              <a:t></a:t>
            </a:r>
            <a:r>
              <a:rPr sz="2500" i="1" spc="375" dirty="0">
                <a:latin typeface="Times New Roman"/>
                <a:cs typeface="Times New Roman"/>
              </a:rPr>
              <a:t>t</a:t>
            </a:r>
            <a:r>
              <a:rPr sz="2175" i="1" spc="15" baseline="-24904" dirty="0">
                <a:latin typeface="Times New Roman"/>
                <a:cs typeface="Times New Roman"/>
              </a:rPr>
              <a:t>j</a:t>
            </a:r>
            <a:r>
              <a:rPr sz="2175" i="1" spc="127" baseline="-24904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endParaRPr sz="2500">
              <a:latin typeface="Symbol"/>
              <a:cs typeface="Symbol"/>
            </a:endParaRPr>
          </a:p>
          <a:p>
            <a:pPr marR="518795" algn="r">
              <a:lnSpc>
                <a:spcPct val="100000"/>
              </a:lnSpc>
              <a:spcBef>
                <a:spcPts val="215"/>
              </a:spcBef>
            </a:pPr>
            <a:r>
              <a:rPr sz="1450" i="1" spc="10" dirty="0">
                <a:latin typeface="Times New Roman"/>
                <a:cs typeface="Times New Roman"/>
              </a:rPr>
              <a:t>j</a:t>
            </a:r>
            <a:r>
              <a:rPr sz="1450" i="1" spc="-31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Symbol"/>
                <a:cs typeface="Symbol"/>
              </a:rPr>
              <a:t></a:t>
            </a:r>
            <a:r>
              <a:rPr sz="1450" spc="6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1775" y="2855925"/>
            <a:ext cx="4539780" cy="1009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0675" y="5245112"/>
            <a:ext cx="6177991" cy="489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86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17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485648"/>
            <a:ext cx="7872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4195" algn="l"/>
              </a:tabLst>
            </a:pP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Q</a:t>
            </a:r>
            <a:r>
              <a:rPr sz="2800" spc="-5" dirty="0">
                <a:solidFill>
                  <a:srgbClr val="000000"/>
                </a:solidFill>
              </a:rPr>
              <a:t>:	</a:t>
            </a:r>
            <a:r>
              <a:rPr sz="2800" dirty="0">
                <a:solidFill>
                  <a:srgbClr val="000000"/>
                </a:solidFill>
              </a:rPr>
              <a:t>If </a:t>
            </a:r>
            <a:r>
              <a:rPr sz="2800" spc="-10" dirty="0">
                <a:solidFill>
                  <a:srgbClr val="000000"/>
                </a:solidFill>
              </a:rPr>
              <a:t>A[j] </a:t>
            </a:r>
            <a:r>
              <a:rPr sz="2800" spc="-5" dirty="0">
                <a:solidFill>
                  <a:srgbClr val="000000"/>
                </a:solidFill>
              </a:rPr>
              <a:t>is </a:t>
            </a:r>
            <a:r>
              <a:rPr sz="2800" spc="-10" dirty="0">
                <a:solidFill>
                  <a:srgbClr val="000000"/>
                </a:solidFill>
              </a:rPr>
              <a:t>smaller </a:t>
            </a:r>
            <a:r>
              <a:rPr sz="2800" spc="-5" dirty="0">
                <a:solidFill>
                  <a:srgbClr val="000000"/>
                </a:solidFill>
              </a:rPr>
              <a:t>than every entry in A[1..j-1], </a:t>
            </a:r>
            <a:r>
              <a:rPr sz="2800" dirty="0"/>
              <a:t>t</a:t>
            </a:r>
            <a:r>
              <a:rPr sz="2775" baseline="-21021" dirty="0"/>
              <a:t>j </a:t>
            </a:r>
            <a:r>
              <a:rPr sz="2800" spc="-5" dirty="0"/>
              <a:t>=</a:t>
            </a:r>
            <a:r>
              <a:rPr sz="2800" spc="-200" dirty="0"/>
              <a:t> </a:t>
            </a:r>
            <a:r>
              <a:rPr sz="2800" spc="-5" dirty="0"/>
              <a:t>?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</a:t>
            </a:r>
            <a:r>
              <a:rPr lang="en-US" spc="-5" dirty="0" smtClean="0"/>
              <a:t>=</a:t>
            </a:r>
            <a:r>
              <a:rPr spc="-5" dirty="0" smtClean="0"/>
              <a:t>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66226" y="3756152"/>
            <a:ext cx="566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2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13870" y="3505200"/>
          <a:ext cx="27431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569595" algn="l"/>
                          <a:tab pos="1026794" algn="l"/>
                          <a:tab pos="14839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&gt;1	&gt;1	&gt;1	&gt;1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5580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14031" y="34960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37632" y="4314444"/>
            <a:ext cx="652272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692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86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05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08978" y="5351779"/>
            <a:ext cx="847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6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746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60" dirty="0">
                <a:solidFill>
                  <a:srgbClr val="424456"/>
                </a:solidFill>
              </a:rPr>
              <a:t>Worst </a:t>
            </a:r>
            <a:r>
              <a:rPr spc="-5" dirty="0">
                <a:solidFill>
                  <a:srgbClr val="424456"/>
                </a:solidFill>
              </a:rPr>
              <a:t>Case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Runtime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6652259" cy="19437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0" dirty="0">
                <a:latin typeface="Times New Roman"/>
                <a:cs typeface="Times New Roman"/>
              </a:rPr>
              <a:t>Worst </a:t>
            </a:r>
            <a:r>
              <a:rPr sz="2800" spc="-10" dirty="0">
                <a:latin typeface="Times New Roman"/>
                <a:cs typeface="Times New Roman"/>
              </a:rPr>
              <a:t>case: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 is reverse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sorted</a:t>
            </a:r>
            <a:endParaRPr sz="28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j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 derivation, </a:t>
            </a:r>
            <a:r>
              <a:rPr sz="2800" dirty="0">
                <a:latin typeface="Times New Roman"/>
                <a:cs typeface="Times New Roman"/>
              </a:rPr>
              <a:t>worst </a:t>
            </a:r>
            <a:r>
              <a:rPr sz="2800" spc="-10" dirty="0">
                <a:latin typeface="Times New Roman"/>
                <a:cs typeface="Times New Roman"/>
              </a:rPr>
              <a:t>case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6187" y="3644900"/>
            <a:ext cx="3295586" cy="51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8150" y="4127512"/>
            <a:ext cx="6724167" cy="437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133" y="4888988"/>
            <a:ext cx="5410200" cy="12329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53998"/>
          </a:xfrm>
        </p:spPr>
        <p:txBody>
          <a:bodyPr/>
          <a:lstStyle/>
          <a:p>
            <a:r>
              <a:rPr lang="en-US" spc="-5" dirty="0" smtClean="0">
                <a:solidFill>
                  <a:srgbClr val="3333CC"/>
                </a:solidFill>
              </a:rPr>
              <a:t>Asymptotic Notation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58177" y="2286000"/>
            <a:ext cx="7827643" cy="2154436"/>
          </a:xfrm>
        </p:spPr>
        <p:txBody>
          <a:bodyPr/>
          <a:lstStyle/>
          <a:p>
            <a:r>
              <a:rPr lang="en-US" sz="2800" dirty="0" smtClean="0"/>
              <a:t>This will be explained in further lessons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Just for now, it simply means that how our algorithm’s run time grows as the number of inputs grows to the infinity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810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53644"/>
            <a:ext cx="7533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Insertion Sort – Asymptotic Runtime</a:t>
            </a:r>
            <a:r>
              <a:rPr sz="3200" spc="-509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Analysis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752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lang="en-US"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2514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72254" y="2913"/>
                </a:lnTo>
                <a:lnTo>
                  <a:pt x="135007" y="11027"/>
                </a:lnTo>
                <a:lnTo>
                  <a:pt x="184493" y="23399"/>
                </a:lnTo>
                <a:lnTo>
                  <a:pt x="228600" y="57150"/>
                </a:lnTo>
                <a:lnTo>
                  <a:pt x="228600" y="285750"/>
                </a:lnTo>
                <a:lnTo>
                  <a:pt x="240254" y="303812"/>
                </a:lnTo>
                <a:lnTo>
                  <a:pt x="272706" y="319500"/>
                </a:lnTo>
                <a:lnTo>
                  <a:pt x="322192" y="331872"/>
                </a:lnTo>
                <a:lnTo>
                  <a:pt x="384945" y="339986"/>
                </a:lnTo>
                <a:lnTo>
                  <a:pt x="457200" y="342900"/>
                </a:lnTo>
                <a:lnTo>
                  <a:pt x="384945" y="345813"/>
                </a:lnTo>
                <a:lnTo>
                  <a:pt x="322192" y="353927"/>
                </a:lnTo>
                <a:lnTo>
                  <a:pt x="272706" y="366299"/>
                </a:lnTo>
                <a:lnTo>
                  <a:pt x="228600" y="400050"/>
                </a:lnTo>
                <a:lnTo>
                  <a:pt x="228600" y="628650"/>
                </a:lnTo>
                <a:lnTo>
                  <a:pt x="216945" y="646712"/>
                </a:lnTo>
                <a:lnTo>
                  <a:pt x="184493" y="662400"/>
                </a:lnTo>
                <a:lnTo>
                  <a:pt x="135007" y="674772"/>
                </a:lnTo>
                <a:lnTo>
                  <a:pt x="72254" y="682886"/>
                </a:lnTo>
                <a:lnTo>
                  <a:pt x="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7540" y="2690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400" y="41910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72254" y="2913"/>
                </a:lnTo>
                <a:lnTo>
                  <a:pt x="135007" y="11027"/>
                </a:lnTo>
                <a:lnTo>
                  <a:pt x="184493" y="23399"/>
                </a:lnTo>
                <a:lnTo>
                  <a:pt x="228600" y="57150"/>
                </a:lnTo>
                <a:lnTo>
                  <a:pt x="228600" y="285750"/>
                </a:lnTo>
                <a:lnTo>
                  <a:pt x="240254" y="303812"/>
                </a:lnTo>
                <a:lnTo>
                  <a:pt x="272706" y="319500"/>
                </a:lnTo>
                <a:lnTo>
                  <a:pt x="322192" y="331872"/>
                </a:lnTo>
                <a:lnTo>
                  <a:pt x="384945" y="339986"/>
                </a:lnTo>
                <a:lnTo>
                  <a:pt x="457200" y="342900"/>
                </a:lnTo>
                <a:lnTo>
                  <a:pt x="384945" y="345813"/>
                </a:lnTo>
                <a:lnTo>
                  <a:pt x="322192" y="353927"/>
                </a:lnTo>
                <a:lnTo>
                  <a:pt x="272706" y="366299"/>
                </a:lnTo>
                <a:lnTo>
                  <a:pt x="240254" y="381987"/>
                </a:lnTo>
                <a:lnTo>
                  <a:pt x="228600" y="400050"/>
                </a:lnTo>
                <a:lnTo>
                  <a:pt x="228600" y="628650"/>
                </a:lnTo>
                <a:lnTo>
                  <a:pt x="216945" y="646712"/>
                </a:lnTo>
                <a:lnTo>
                  <a:pt x="184493" y="662400"/>
                </a:lnTo>
                <a:lnTo>
                  <a:pt x="135007" y="674772"/>
                </a:lnTo>
                <a:lnTo>
                  <a:pt x="72254" y="682886"/>
                </a:lnTo>
                <a:lnTo>
                  <a:pt x="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7540" y="42910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5400" y="5410200"/>
            <a:ext cx="338455" cy="457200"/>
          </a:xfrm>
          <a:custGeom>
            <a:avLst/>
            <a:gdLst/>
            <a:ahLst/>
            <a:cxnLst/>
            <a:rect l="l" t="t" r="r" b="b"/>
            <a:pathLst>
              <a:path w="338454" h="457200">
                <a:moveTo>
                  <a:pt x="0" y="0"/>
                </a:moveTo>
                <a:lnTo>
                  <a:pt x="65808" y="3326"/>
                </a:lnTo>
                <a:lnTo>
                  <a:pt x="119551" y="12396"/>
                </a:lnTo>
                <a:lnTo>
                  <a:pt x="155787" y="25851"/>
                </a:lnTo>
                <a:lnTo>
                  <a:pt x="169075" y="42329"/>
                </a:lnTo>
                <a:lnTo>
                  <a:pt x="169075" y="186270"/>
                </a:lnTo>
                <a:lnTo>
                  <a:pt x="182360" y="202748"/>
                </a:lnTo>
                <a:lnTo>
                  <a:pt x="218592" y="216203"/>
                </a:lnTo>
                <a:lnTo>
                  <a:pt x="272330" y="225273"/>
                </a:lnTo>
                <a:lnTo>
                  <a:pt x="338137" y="228600"/>
                </a:lnTo>
                <a:lnTo>
                  <a:pt x="272330" y="231926"/>
                </a:lnTo>
                <a:lnTo>
                  <a:pt x="218592" y="240996"/>
                </a:lnTo>
                <a:lnTo>
                  <a:pt x="182360" y="254451"/>
                </a:lnTo>
                <a:lnTo>
                  <a:pt x="169075" y="270929"/>
                </a:lnTo>
                <a:lnTo>
                  <a:pt x="169075" y="414870"/>
                </a:lnTo>
                <a:lnTo>
                  <a:pt x="155787" y="431348"/>
                </a:lnTo>
                <a:lnTo>
                  <a:pt x="119551" y="444803"/>
                </a:lnTo>
                <a:lnTo>
                  <a:pt x="65808" y="453873"/>
                </a:ln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17540" y="5357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4540" y="314120"/>
            <a:ext cx="6778625" cy="14243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Asymptotic Runtime Analysis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8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Times New Roman"/>
                <a:cs typeface="Times New Roman"/>
              </a:rPr>
              <a:t>Insertion-Sort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Worst-case </a:t>
            </a:r>
            <a:r>
              <a:rPr sz="2400" dirty="0">
                <a:latin typeface="Times New Roman"/>
                <a:cs typeface="Times New Roman"/>
              </a:rPr>
              <a:t>(input </a:t>
            </a:r>
            <a:r>
              <a:rPr sz="2400" spc="-5" dirty="0">
                <a:latin typeface="Times New Roman"/>
                <a:cs typeface="Times New Roman"/>
              </a:rPr>
              <a:t>reverse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sorted)</a:t>
            </a:r>
          </a:p>
          <a:p>
            <a:pPr marL="469265">
              <a:lnSpc>
                <a:spcPct val="100000"/>
              </a:lnSpc>
              <a:spcBef>
                <a:spcPts val="49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i="1" spc="-5" dirty="0">
                <a:latin typeface="Times New Roman"/>
                <a:cs typeface="Times New Roman"/>
              </a:rPr>
              <a:t>Inner </a:t>
            </a:r>
            <a:r>
              <a:rPr sz="2400" i="1" dirty="0">
                <a:latin typeface="Times New Roman"/>
                <a:cs typeface="Times New Roman"/>
              </a:rPr>
              <a:t>loop </a:t>
            </a:r>
            <a:r>
              <a:rPr sz="2400" i="1" spc="10" dirty="0">
                <a:latin typeface="Times New Roman"/>
                <a:cs typeface="Times New Roman"/>
              </a:rPr>
              <a:t>is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Symbol"/>
                <a:cs typeface="Symbol"/>
              </a:rPr>
              <a:t></a:t>
            </a:r>
            <a:r>
              <a:rPr sz="2400" i="1" spc="-25" dirty="0">
                <a:latin typeface="Times New Roman"/>
                <a:cs typeface="Times New Roman"/>
              </a:rPr>
              <a:t>(j)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2428138"/>
            <a:ext cx="5992495" cy="105346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Average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case </a:t>
            </a:r>
            <a:r>
              <a:rPr sz="2400" dirty="0">
                <a:latin typeface="Times New Roman"/>
                <a:cs typeface="Times New Roman"/>
              </a:rPr>
              <a:t>(all </a:t>
            </a:r>
            <a:r>
              <a:rPr sz="2400" spc="-5" dirty="0">
                <a:latin typeface="Times New Roman"/>
                <a:cs typeface="Times New Roman"/>
              </a:rPr>
              <a:t>permutations </a:t>
            </a:r>
            <a:r>
              <a:rPr sz="2400" dirty="0">
                <a:latin typeface="Times New Roman"/>
                <a:cs typeface="Times New Roman"/>
              </a:rPr>
              <a:t>equally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likely)</a:t>
            </a:r>
          </a:p>
          <a:p>
            <a:pPr marL="469900">
              <a:lnSpc>
                <a:spcPct val="100000"/>
              </a:lnSpc>
              <a:spcBef>
                <a:spcPts val="114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i="1" spc="-5" dirty="0">
                <a:latin typeface="Times New Roman"/>
                <a:cs typeface="Times New Roman"/>
              </a:rPr>
              <a:t>Inner </a:t>
            </a:r>
            <a:r>
              <a:rPr sz="2400" i="1" dirty="0">
                <a:latin typeface="Times New Roman"/>
                <a:cs typeface="Times New Roman"/>
              </a:rPr>
              <a:t>loop </a:t>
            </a:r>
            <a:r>
              <a:rPr sz="2400" i="1" spc="10" dirty="0">
                <a:latin typeface="Times New Roman"/>
                <a:cs typeface="Times New Roman"/>
              </a:rPr>
              <a:t>is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500" i="1" spc="-15" dirty="0">
                <a:latin typeface="Symbol"/>
                <a:cs typeface="Symbol"/>
              </a:rPr>
              <a:t></a:t>
            </a:r>
            <a:r>
              <a:rPr sz="2400" i="1" spc="-15" dirty="0">
                <a:latin typeface="Times New Roman"/>
                <a:cs typeface="Times New Roman"/>
              </a:rPr>
              <a:t>(j/2)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8752" y="1924264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6555" y="1739835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9876" y="1739835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6753" y="2288178"/>
            <a:ext cx="15113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5" dirty="0">
                <a:latin typeface="Symbol"/>
                <a:cs typeface="Symbol"/>
              </a:rPr>
              <a:t>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0440" y="1693049"/>
            <a:ext cx="89725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8825" algn="l"/>
              </a:tabLst>
            </a:pPr>
            <a:r>
              <a:rPr sz="2550" spc="5" dirty="0">
                <a:latin typeface="Symbol"/>
                <a:cs typeface="Symbol"/>
              </a:rPr>
              <a:t></a:t>
            </a:r>
            <a:r>
              <a:rPr sz="2550" spc="5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Symbol"/>
                <a:cs typeface="Symbol"/>
              </a:rPr>
              <a:t>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2570" y="1739644"/>
            <a:ext cx="445071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065" algn="l"/>
              </a:tabLst>
            </a:pPr>
            <a:r>
              <a:rPr sz="2550" i="1" spc="5" dirty="0">
                <a:latin typeface="Times New Roman"/>
                <a:cs typeface="Times New Roman"/>
              </a:rPr>
              <a:t>T</a:t>
            </a:r>
            <a:r>
              <a:rPr sz="2550" i="1" spc="-310" dirty="0">
                <a:latin typeface="Times New Roman"/>
                <a:cs typeface="Times New Roman"/>
              </a:rPr>
              <a:t> </a:t>
            </a:r>
            <a:r>
              <a:rPr sz="3350" spc="-315" dirty="0">
                <a:latin typeface="Symbol"/>
                <a:cs typeface="Symbol"/>
              </a:rPr>
              <a:t></a:t>
            </a:r>
            <a:r>
              <a:rPr sz="2550" i="1" spc="12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00" spc="502" baseline="-8771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350" spc="-275" dirty="0">
                <a:latin typeface="Symbol"/>
                <a:cs typeface="Symbol"/>
              </a:rPr>
              <a:t></a:t>
            </a:r>
            <a:r>
              <a:rPr sz="3350" spc="-405" dirty="0">
                <a:latin typeface="Times New Roman"/>
                <a:cs typeface="Times New Roman"/>
              </a:rPr>
              <a:t> </a:t>
            </a:r>
            <a:r>
              <a:rPr sz="2550" i="1" spc="204" dirty="0">
                <a:latin typeface="Times New Roman"/>
                <a:cs typeface="Times New Roman"/>
              </a:rPr>
              <a:t>j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Symbol"/>
                <a:cs typeface="Symbol"/>
              </a:rPr>
              <a:t></a:t>
            </a:r>
            <a:r>
              <a:rPr sz="3825" spc="284" baseline="5446" dirty="0">
                <a:latin typeface="Symbol"/>
                <a:cs typeface="Symbol"/>
              </a:rPr>
              <a:t></a:t>
            </a:r>
            <a:r>
              <a:rPr sz="5700" spc="52" baseline="-8771" dirty="0">
                <a:latin typeface="Symbol"/>
                <a:cs typeface="Symbol"/>
              </a:rPr>
              <a:t></a:t>
            </a:r>
            <a:r>
              <a:rPr sz="5700" spc="-187" baseline="-8771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j</a:t>
            </a:r>
            <a:r>
              <a:rPr sz="2550" i="1" spc="-310" dirty="0">
                <a:latin typeface="Times New Roman"/>
                <a:cs typeface="Times New Roman"/>
              </a:rPr>
              <a:t> </a:t>
            </a:r>
            <a:r>
              <a:rPr sz="3825" spc="7" baseline="5446" dirty="0">
                <a:latin typeface="Symbol"/>
                <a:cs typeface="Symbol"/>
              </a:rPr>
              <a:t></a:t>
            </a:r>
            <a:r>
              <a:rPr sz="3825" spc="-89" baseline="5446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Symbol"/>
                <a:cs typeface="Symbol"/>
              </a:rPr>
              <a:t></a:t>
            </a:r>
            <a:r>
              <a:rPr sz="4100" spc="-685" dirty="0">
                <a:latin typeface="Symbol"/>
                <a:cs typeface="Symbol"/>
              </a:rPr>
              <a:t></a:t>
            </a:r>
            <a:r>
              <a:rPr sz="2550" i="1" spc="5" dirty="0">
                <a:latin typeface="Times New Roman"/>
                <a:cs typeface="Times New Roman"/>
              </a:rPr>
              <a:t>n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4100" spc="-52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0440" y="2244794"/>
            <a:ext cx="52006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25" spc="7" baseline="-7625" dirty="0">
                <a:latin typeface="Symbol"/>
                <a:cs typeface="Symbol"/>
              </a:rPr>
              <a:t></a:t>
            </a:r>
            <a:r>
              <a:rPr sz="3825" spc="7" baseline="-7625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7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6082" y="2380149"/>
            <a:ext cx="30734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9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8855" y="3762643"/>
            <a:ext cx="104139" cy="327025"/>
          </a:xfrm>
          <a:custGeom>
            <a:avLst/>
            <a:gdLst/>
            <a:ahLst/>
            <a:cxnLst/>
            <a:rect l="l" t="t" r="r" b="b"/>
            <a:pathLst>
              <a:path w="104139" h="327025">
                <a:moveTo>
                  <a:pt x="103599" y="0"/>
                </a:moveTo>
                <a:lnTo>
                  <a:pt x="0" y="326603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4540" y="3977808"/>
            <a:ext cx="6931660" cy="198708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55420">
              <a:lnSpc>
                <a:spcPts val="900"/>
              </a:lnSpc>
              <a:spcBef>
                <a:spcPts val="114"/>
              </a:spcBef>
              <a:tabLst>
                <a:tab pos="3414395" algn="l"/>
              </a:tabLst>
            </a:pPr>
            <a:r>
              <a:rPr sz="2550" i="1" spc="5" dirty="0">
                <a:latin typeface="Times New Roman"/>
                <a:cs typeface="Times New Roman"/>
              </a:rPr>
              <a:t>T</a:t>
            </a:r>
            <a:r>
              <a:rPr sz="2550" i="1" spc="-315" dirty="0">
                <a:latin typeface="Times New Roman"/>
                <a:cs typeface="Times New Roman"/>
              </a:rPr>
              <a:t> </a:t>
            </a:r>
            <a:r>
              <a:rPr sz="3400" spc="-330" dirty="0">
                <a:latin typeface="Symbol"/>
                <a:cs typeface="Symbol"/>
              </a:rPr>
              <a:t></a:t>
            </a:r>
            <a:r>
              <a:rPr sz="2550" i="1" spc="120" dirty="0">
                <a:latin typeface="Times New Roman"/>
                <a:cs typeface="Times New Roman"/>
              </a:rPr>
              <a:t>n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75" spc="450" baseline="-8658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400" spc="-290" dirty="0">
                <a:latin typeface="Symbol"/>
                <a:cs typeface="Symbol"/>
              </a:rPr>
              <a:t></a:t>
            </a:r>
            <a:r>
              <a:rPr sz="3400" spc="-41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j	</a:t>
            </a:r>
            <a:r>
              <a:rPr sz="2550" spc="85" dirty="0">
                <a:latin typeface="Times New Roman"/>
                <a:cs typeface="Times New Roman"/>
              </a:rPr>
              <a:t>2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75" spc="450" baseline="-8658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400" spc="-290" dirty="0">
                <a:latin typeface="Symbol"/>
                <a:cs typeface="Symbol"/>
              </a:rPr>
              <a:t></a:t>
            </a:r>
            <a:r>
              <a:rPr sz="3400" spc="-420" dirty="0">
                <a:latin typeface="Times New Roman"/>
                <a:cs typeface="Times New Roman"/>
              </a:rPr>
              <a:t> </a:t>
            </a:r>
            <a:r>
              <a:rPr sz="2550" i="1" spc="204" dirty="0">
                <a:latin typeface="Times New Roman"/>
                <a:cs typeface="Times New Roman"/>
              </a:rPr>
              <a:t>j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Symbol"/>
                <a:cs typeface="Symbol"/>
              </a:rPr>
              <a:t></a:t>
            </a:r>
            <a:r>
              <a:rPr sz="4100" spc="-680" dirty="0">
                <a:latin typeface="Symbol"/>
                <a:cs typeface="Symbol"/>
              </a:rPr>
              <a:t></a:t>
            </a:r>
            <a:r>
              <a:rPr sz="2550" i="1" spc="140" dirty="0">
                <a:latin typeface="Times New Roman"/>
                <a:cs typeface="Times New Roman"/>
              </a:rPr>
              <a:t>n</a:t>
            </a:r>
            <a:r>
              <a:rPr sz="2250" spc="-7" baseline="42592" dirty="0">
                <a:latin typeface="Times New Roman"/>
                <a:cs typeface="Times New Roman"/>
              </a:rPr>
              <a:t>2</a:t>
            </a:r>
            <a:r>
              <a:rPr sz="2250" spc="-240" baseline="42592" dirty="0">
                <a:latin typeface="Times New Roman"/>
                <a:cs typeface="Times New Roman"/>
              </a:rPr>
              <a:t> </a:t>
            </a:r>
            <a:r>
              <a:rPr sz="4100" spc="-525" dirty="0">
                <a:latin typeface="Symbol"/>
                <a:cs typeface="Symbol"/>
              </a:rPr>
              <a:t></a:t>
            </a:r>
            <a:endParaRPr sz="4100" dirty="0">
              <a:latin typeface="Symbol"/>
              <a:cs typeface="Symbol"/>
            </a:endParaRPr>
          </a:p>
          <a:p>
            <a:pPr marL="269240" algn="ctr">
              <a:lnSpc>
                <a:spcPts val="890"/>
              </a:lnSpc>
              <a:tabLst>
                <a:tab pos="1898650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n	n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08610" algn="ctr">
              <a:lnSpc>
                <a:spcPct val="100000"/>
              </a:lnSpc>
              <a:spcBef>
                <a:spcPts val="1430"/>
              </a:spcBef>
              <a:tabLst>
                <a:tab pos="1938020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29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	</a:t>
            </a: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29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 dirty="0">
              <a:latin typeface="Times New Roman"/>
              <a:cs typeface="Times New Roman"/>
            </a:endParaRPr>
          </a:p>
          <a:p>
            <a:pPr marL="1155065" indent="-227965">
              <a:lnSpc>
                <a:spcPct val="100000"/>
              </a:lnSpc>
              <a:spcBef>
                <a:spcPts val="33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Often, average </a:t>
            </a:r>
            <a:r>
              <a:rPr sz="2000" spc="-5" dirty="0">
                <a:latin typeface="Times New Roman"/>
                <a:cs typeface="Times New Roman"/>
              </a:rPr>
              <a:t>case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much better than </a:t>
            </a:r>
            <a:r>
              <a:rPr sz="2000" dirty="0">
                <a:latin typeface="Times New Roman"/>
                <a:cs typeface="Times New Roman"/>
              </a:rPr>
              <a:t>worst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this a fast </a:t>
            </a:r>
            <a:r>
              <a:rPr sz="2000" dirty="0">
                <a:latin typeface="Times New Roman"/>
                <a:cs typeface="Times New Roman"/>
              </a:rPr>
              <a:t>sorting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algorithm?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</a:t>
            </a:r>
            <a:r>
              <a:rPr spc="-5" dirty="0">
                <a:latin typeface="Times New Roman"/>
                <a:cs typeface="Times New Roman"/>
              </a:rPr>
              <a:t>Yes, for small </a:t>
            </a:r>
            <a:r>
              <a:rPr i="1" dirty="0">
                <a:latin typeface="Times New Roman"/>
                <a:cs typeface="Times New Roman"/>
              </a:rPr>
              <a:t>n. </a:t>
            </a:r>
            <a:r>
              <a:rPr spc="-5" dirty="0">
                <a:latin typeface="Times New Roman"/>
                <a:cs typeface="Times New Roman"/>
              </a:rPr>
              <a:t>No, for </a:t>
            </a:r>
            <a:r>
              <a:rPr dirty="0">
                <a:latin typeface="Times New Roman"/>
                <a:cs typeface="Times New Roman"/>
              </a:rPr>
              <a:t>large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n.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304800"/>
            <a:ext cx="2313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424456"/>
                </a:solidFill>
              </a:rPr>
              <a:t>Merge</a:t>
            </a:r>
            <a:r>
              <a:rPr sz="4000" spc="-80" dirty="0">
                <a:solidFill>
                  <a:srgbClr val="424456"/>
                </a:solidFill>
              </a:rPr>
              <a:t> </a:t>
            </a:r>
            <a:r>
              <a:rPr sz="4000" spc="-5" dirty="0">
                <a:solidFill>
                  <a:srgbClr val="424456"/>
                </a:solidFill>
              </a:rPr>
              <a:t>Sort</a:t>
            </a:r>
            <a:endParaRPr sz="40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242570" y="1676400"/>
            <a:ext cx="868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is a divide and conquer type algorithm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basically works in three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first divides the problem into small chunks 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then solve those sub-problems recursively so as to obtain a separate result for each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then combine the results of those sub-problems to arrive at a final result of the main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704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Many Real </a:t>
            </a:r>
            <a:r>
              <a:rPr spc="-60" dirty="0">
                <a:solidFill>
                  <a:srgbClr val="424456"/>
                </a:solidFill>
              </a:rPr>
              <a:t>World</a:t>
            </a:r>
            <a:r>
              <a:rPr spc="-30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77369"/>
            <a:ext cx="7204075" cy="48171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Bioinformatics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Determine/compare DNA</a:t>
            </a:r>
            <a:r>
              <a:rPr sz="2400" spc="-155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sequences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Internet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Manage/manipulate/route</a:t>
            </a:r>
            <a:r>
              <a:rPr sz="2400" spc="-65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retrieval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2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Search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access information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large</a:t>
            </a:r>
            <a:r>
              <a:rPr sz="2400" spc="-114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Security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Encode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&amp; decode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personal/financial/confidential</a:t>
            </a:r>
            <a:r>
              <a:rPr sz="2400" spc="-60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Electronic design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automation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Minimize human </a:t>
            </a:r>
            <a:r>
              <a:rPr sz="2400" spc="-15" dirty="0">
                <a:solidFill>
                  <a:srgbClr val="6F6F6F"/>
                </a:solidFill>
                <a:latin typeface="Times New Roman"/>
                <a:cs typeface="Times New Roman"/>
              </a:rPr>
              <a:t>effort </a:t>
            </a:r>
            <a:r>
              <a:rPr sz="2400" spc="20" dirty="0">
                <a:solidFill>
                  <a:srgbClr val="6F6F6F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chip-design</a:t>
            </a:r>
            <a:r>
              <a:rPr sz="2400" spc="-114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process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24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 Basic</a:t>
            </a:r>
            <a:r>
              <a:rPr spc="-4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65404" y="2497835"/>
            <a:ext cx="6641592" cy="470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6576" y="26959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2514600"/>
            <a:ext cx="6553200" cy="381000"/>
          </a:xfrm>
          <a:custGeom>
            <a:avLst/>
            <a:gdLst/>
            <a:ahLst/>
            <a:cxnLst/>
            <a:rect l="l" t="t" r="r" b="b"/>
            <a:pathLst>
              <a:path w="6553200" h="381000">
                <a:moveTo>
                  <a:pt x="0" y="0"/>
                </a:moveTo>
                <a:lnTo>
                  <a:pt x="6553200" y="0"/>
                </a:lnTo>
                <a:lnTo>
                  <a:pt x="655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1232" y="2353055"/>
            <a:ext cx="97535" cy="765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23622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73810" y="2460752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Divide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020" y="2003552"/>
            <a:ext cx="164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Input array</a:t>
            </a:r>
            <a:r>
              <a:rPr sz="2400" spc="-2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404" y="3717035"/>
            <a:ext cx="3288791" cy="470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0176" y="3915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7338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0"/>
                </a:moveTo>
                <a:lnTo>
                  <a:pt x="3200400" y="0"/>
                </a:lnTo>
                <a:lnTo>
                  <a:pt x="32004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2003" y="3717035"/>
            <a:ext cx="3364992" cy="470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4876" y="3915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200" y="3733800"/>
            <a:ext cx="3276600" cy="381000"/>
          </a:xfrm>
          <a:custGeom>
            <a:avLst/>
            <a:gdLst/>
            <a:ahLst/>
            <a:cxnLst/>
            <a:rect l="l" t="t" r="r" b="b"/>
            <a:pathLst>
              <a:path w="3276600" h="381000">
                <a:moveTo>
                  <a:pt x="0" y="0"/>
                </a:moveTo>
                <a:lnTo>
                  <a:pt x="3276600" y="0"/>
                </a:lnTo>
                <a:lnTo>
                  <a:pt x="3276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78115" y="3679952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onquer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3963" y="3476244"/>
            <a:ext cx="3471672" cy="271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459" y="3581400"/>
            <a:ext cx="3162935" cy="0"/>
          </a:xfrm>
          <a:custGeom>
            <a:avLst/>
            <a:gdLst/>
            <a:ahLst/>
            <a:cxnLst/>
            <a:rect l="l" t="t" r="r" b="b"/>
            <a:pathLst>
              <a:path w="3162935">
                <a:moveTo>
                  <a:pt x="0" y="0"/>
                </a:moveTo>
                <a:lnTo>
                  <a:pt x="3162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4940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462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0564" y="3476244"/>
            <a:ext cx="3547872" cy="271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05059" y="3581400"/>
            <a:ext cx="3239135" cy="0"/>
          </a:xfrm>
          <a:custGeom>
            <a:avLst/>
            <a:gdLst/>
            <a:ahLst/>
            <a:cxnLst/>
            <a:rect l="l" t="t" r="r" b="b"/>
            <a:pathLst>
              <a:path w="3239134">
                <a:moveTo>
                  <a:pt x="0" y="0"/>
                </a:moveTo>
                <a:lnTo>
                  <a:pt x="3238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67740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5059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73586" y="3146552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8786" y="3146552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2555" y="4174235"/>
            <a:ext cx="792480" cy="867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9800" y="4191000"/>
            <a:ext cx="597535" cy="671830"/>
          </a:xfrm>
          <a:custGeom>
            <a:avLst/>
            <a:gdLst/>
            <a:ahLst/>
            <a:cxnLst/>
            <a:rect l="l" t="t" r="r" b="b"/>
            <a:pathLst>
              <a:path w="597535" h="671829">
                <a:moveTo>
                  <a:pt x="0" y="0"/>
                </a:moveTo>
                <a:lnTo>
                  <a:pt x="597065" y="6717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3019" y="4776215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5" h="86995">
                <a:moveTo>
                  <a:pt x="66446" y="0"/>
                </a:moveTo>
                <a:lnTo>
                  <a:pt x="83845" y="86486"/>
                </a:lnTo>
                <a:lnTo>
                  <a:pt x="0" y="59054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64964" y="4098035"/>
            <a:ext cx="868680" cy="943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13211" y="4114800"/>
            <a:ext cx="673735" cy="748030"/>
          </a:xfrm>
          <a:custGeom>
            <a:avLst/>
            <a:gdLst/>
            <a:ahLst/>
            <a:cxnLst/>
            <a:rect l="l" t="t" r="r" b="b"/>
            <a:pathLst>
              <a:path w="673735" h="748029">
                <a:moveTo>
                  <a:pt x="673188" y="0"/>
                </a:moveTo>
                <a:lnTo>
                  <a:pt x="0" y="747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13223" y="4776406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5">
                <a:moveTo>
                  <a:pt x="84010" y="59474"/>
                </a:moveTo>
                <a:lnTo>
                  <a:pt x="0" y="86385"/>
                </a:lnTo>
                <a:lnTo>
                  <a:pt x="17932" y="0"/>
                </a:lnTo>
              </a:path>
            </a:pathLst>
          </a:custGeom>
          <a:ln w="19049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5404" y="5317235"/>
            <a:ext cx="6641592" cy="47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46576" y="55153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5334000"/>
            <a:ext cx="6553200" cy="381000"/>
          </a:xfrm>
          <a:custGeom>
            <a:avLst/>
            <a:gdLst/>
            <a:ahLst/>
            <a:cxnLst/>
            <a:rect l="l" t="t" r="r" b="b"/>
            <a:pathLst>
              <a:path w="6553200" h="381000">
                <a:moveTo>
                  <a:pt x="0" y="0"/>
                </a:moveTo>
                <a:lnTo>
                  <a:pt x="6553200" y="0"/>
                </a:lnTo>
                <a:lnTo>
                  <a:pt x="655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56319" y="4899152"/>
            <a:ext cx="298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merge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halves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44981" y="5280152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bine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552703"/>
            <a:ext cx="3308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0000FF"/>
                  </a:solidFill>
                </a:uFill>
              </a:rPr>
              <a:t>Merge-Sort</a:t>
            </a:r>
            <a:r>
              <a:rPr sz="3200" dirty="0"/>
              <a:t> </a:t>
            </a:r>
            <a:r>
              <a:rPr sz="3200" dirty="0">
                <a:solidFill>
                  <a:srgbClr val="000000"/>
                </a:solidFill>
              </a:rPr>
              <a:t>(A, p,</a:t>
            </a:r>
            <a:r>
              <a:rPr sz="3200" spc="-14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r)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717039" y="1043432"/>
            <a:ext cx="2540635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return;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4216" y="1995932"/>
            <a:ext cx="104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de)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9540" y="2725927"/>
            <a:ext cx="132969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Conquer)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Conquer)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bine)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7039" y="2725927"/>
            <a:ext cx="3278504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Merge-Sort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q); 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Merge-Sort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r); 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4920488"/>
            <a:ext cx="731202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Call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(A,1,n)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sort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A[1..n]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Recursion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bottoms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when subsequences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have length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46352"/>
            <a:ext cx="2483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616" y="2277871"/>
            <a:ext cx="226695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7419" indent="4572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rn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816" y="3740911"/>
            <a:ext cx="31896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>
              <a:lnSpc>
                <a:spcPct val="100000"/>
              </a:lnSpc>
              <a:spcBef>
                <a:spcPts val="100"/>
              </a:spcBef>
              <a:tabLst>
                <a:tab pos="1868805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q) 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10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5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Example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90858" y="21952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66032" y="1514855"/>
            <a:ext cx="97535" cy="472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1524000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5714" y="1622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6695" y="162255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6314" y="1622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" y="2409444"/>
            <a:ext cx="707136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" y="2514600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4">
                <a:moveTo>
                  <a:pt x="0" y="0"/>
                </a:moveTo>
                <a:lnTo>
                  <a:pt x="5145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543" y="2470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090858" y="35668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538658" y="35668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185574" y="29941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2755" y="299415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6174" y="29941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20155" y="4098035"/>
            <a:ext cx="713231" cy="71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7400" y="41148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0" y="0"/>
                </a:moveTo>
                <a:lnTo>
                  <a:pt x="520065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2159" y="45495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62864" y="0"/>
                </a:moveTo>
                <a:lnTo>
                  <a:pt x="85305" y="85318"/>
                </a:lnTo>
                <a:lnTo>
                  <a:pt x="0" y="628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2240" y="4021835"/>
            <a:ext cx="790956" cy="792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2734" y="4038600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5" h="596264">
                <a:moveTo>
                  <a:pt x="596265" y="0"/>
                </a:moveTo>
                <a:lnTo>
                  <a:pt x="0" y="5962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2734" y="45495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90858" y="50146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43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7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How to </a:t>
            </a: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dirty="0">
                <a:solidFill>
                  <a:srgbClr val="424456"/>
                </a:solidFill>
              </a:rPr>
              <a:t>2 </a:t>
            </a:r>
            <a:r>
              <a:rPr spc="-5" dirty="0">
                <a:solidFill>
                  <a:srgbClr val="424456"/>
                </a:solidFill>
              </a:rPr>
              <a:t>sorted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subarrays?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5536184"/>
            <a:ext cx="5091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438086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dirty="0">
                <a:latin typeface="Times New Roman"/>
                <a:cs typeface="Times New Roman"/>
              </a:rPr>
              <a:t>What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complexity </a:t>
            </a:r>
            <a:r>
              <a:rPr sz="2600" dirty="0">
                <a:latin typeface="Times New Roman"/>
                <a:cs typeface="Times New Roman"/>
              </a:rPr>
              <a:t>of this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step?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2894" y="5485217"/>
            <a:ext cx="80264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i="1" spc="-110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5658" y="23476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85658" y="37192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43243" y="2384552"/>
            <a:ext cx="904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p..q]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67" y="3756152"/>
            <a:ext cx="117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A[q+1..r]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951158" y="30588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93164" y="1818132"/>
            <a:ext cx="271272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1828800"/>
            <a:ext cx="0" cy="438784"/>
          </a:xfrm>
          <a:custGeom>
            <a:avLst/>
            <a:gdLst/>
            <a:ahLst/>
            <a:cxnLst/>
            <a:rect l="l" t="t" r="r" b="b"/>
            <a:pathLst>
              <a:path h="438785">
                <a:moveTo>
                  <a:pt x="0" y="0"/>
                </a:moveTo>
                <a:lnTo>
                  <a:pt x="0" y="43834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4350" y="21909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8404" y="4160520"/>
            <a:ext cx="268224" cy="632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800" y="4286046"/>
            <a:ext cx="15875" cy="438784"/>
          </a:xfrm>
          <a:custGeom>
            <a:avLst/>
            <a:gdLst/>
            <a:ahLst/>
            <a:cxnLst/>
            <a:rect l="l" t="t" r="r" b="b"/>
            <a:pathLst>
              <a:path w="15875" h="438785">
                <a:moveTo>
                  <a:pt x="0" y="438353"/>
                </a:moveTo>
                <a:lnTo>
                  <a:pt x="15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7151" y="4286046"/>
            <a:ext cx="88900" cy="78105"/>
          </a:xfrm>
          <a:custGeom>
            <a:avLst/>
            <a:gdLst/>
            <a:ahLst/>
            <a:cxnLst/>
            <a:rect l="l" t="t" r="r" b="b"/>
            <a:pathLst>
              <a:path w="88900" h="78104">
                <a:moveTo>
                  <a:pt x="0" y="74587"/>
                </a:moveTo>
                <a:lnTo>
                  <a:pt x="47117" y="0"/>
                </a:lnTo>
                <a:lnTo>
                  <a:pt x="88849" y="7772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44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46352"/>
            <a:ext cx="248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0700" y="1546352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</a:tabLst>
            </a:pP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616" y="2277871"/>
            <a:ext cx="2266950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12700" marR="947419" indent="457200">
              <a:lnSpc>
                <a:spcPct val="100000"/>
              </a:lnSpc>
            </a:pP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rn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616" y="4106671"/>
            <a:ext cx="4717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4005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564005" algn="l"/>
                <a:tab pos="3351529" algn="l"/>
                <a:tab pos="4704080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	</a:t>
            </a: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700" y="5203952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</a:tabLst>
            </a:pP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816" y="5203952"/>
            <a:ext cx="2484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10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483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Complexity</a:t>
            </a:r>
          </a:p>
        </p:txBody>
      </p:sp>
      <p:sp>
        <p:nvSpPr>
          <p:cNvPr id="9" name="object 9"/>
          <p:cNvSpPr/>
          <p:nvPr/>
        </p:nvSpPr>
        <p:spPr>
          <a:xfrm>
            <a:off x="4302252" y="26380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3400" y="27432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9940" y="2698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24562" y="25384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02252" y="17998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9940" y="1860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25743" y="1698752"/>
            <a:ext cx="56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02252" y="35524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3400" y="36576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9940" y="3613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2252" y="41620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3400" y="42672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9940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2252" y="46954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9940" y="4756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24562" y="3452876"/>
            <a:ext cx="826769" cy="153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9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02252" y="54574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9940" y="5518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24562" y="5357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2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-4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Recurrence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7677784" cy="2089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Describe a function recursively in </a:t>
            </a:r>
            <a:r>
              <a:rPr sz="2800" spc="-10" dirty="0">
                <a:latin typeface="Times New Roman"/>
                <a:cs typeface="Times New Roman"/>
              </a:rPr>
              <a:t>terms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itself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analyze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performance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recursive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20" dirty="0">
                <a:latin typeface="Times New Roman"/>
                <a:cs typeface="Times New Roman"/>
              </a:rPr>
              <a:t>merge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8440" y="44160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1840" y="43465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8440" y="52085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1460" y="4495802"/>
            <a:ext cx="335280" cy="1158875"/>
          </a:xfrm>
          <a:custGeom>
            <a:avLst/>
            <a:gdLst/>
            <a:ahLst/>
            <a:cxnLst/>
            <a:rect l="l" t="t" r="r" b="b"/>
            <a:pathLst>
              <a:path w="335280" h="1158875">
                <a:moveTo>
                  <a:pt x="335216" y="1158875"/>
                </a:moveTo>
                <a:lnTo>
                  <a:pt x="269973" y="1152289"/>
                </a:lnTo>
                <a:lnTo>
                  <a:pt x="216695" y="1134330"/>
                </a:lnTo>
                <a:lnTo>
                  <a:pt x="180773" y="1107691"/>
                </a:lnTo>
                <a:lnTo>
                  <a:pt x="167601" y="1075067"/>
                </a:lnTo>
                <a:lnTo>
                  <a:pt x="167601" y="663244"/>
                </a:lnTo>
                <a:lnTo>
                  <a:pt x="154431" y="630620"/>
                </a:lnTo>
                <a:lnTo>
                  <a:pt x="118514" y="603981"/>
                </a:lnTo>
                <a:lnTo>
                  <a:pt x="65240" y="586022"/>
                </a:lnTo>
                <a:lnTo>
                  <a:pt x="0" y="579437"/>
                </a:lnTo>
                <a:lnTo>
                  <a:pt x="65240" y="572852"/>
                </a:lnTo>
                <a:lnTo>
                  <a:pt x="118514" y="554893"/>
                </a:lnTo>
                <a:lnTo>
                  <a:pt x="154431" y="528254"/>
                </a:lnTo>
                <a:lnTo>
                  <a:pt x="167601" y="495630"/>
                </a:lnTo>
                <a:lnTo>
                  <a:pt x="167601" y="83807"/>
                </a:lnTo>
                <a:lnTo>
                  <a:pt x="180773" y="51183"/>
                </a:lnTo>
                <a:lnTo>
                  <a:pt x="216695" y="24544"/>
                </a:lnTo>
                <a:lnTo>
                  <a:pt x="269973" y="6585"/>
                </a:lnTo>
                <a:lnTo>
                  <a:pt x="335216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2151" y="4821428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231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How to solve </a:t>
            </a:r>
            <a:r>
              <a:rPr spc="20" dirty="0">
                <a:solidFill>
                  <a:srgbClr val="424456"/>
                </a:solidFill>
              </a:rPr>
              <a:t>for</a:t>
            </a:r>
            <a:r>
              <a:rPr spc="-17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T(n)?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3725672"/>
            <a:ext cx="7300595" cy="236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20" dirty="0">
                <a:latin typeface="Times New Roman"/>
                <a:cs typeface="Times New Roman"/>
              </a:rPr>
              <a:t>Generally, </a:t>
            </a:r>
            <a:r>
              <a:rPr sz="2200" spc="-5" dirty="0">
                <a:latin typeface="Times New Roman"/>
                <a:cs typeface="Times New Roman"/>
              </a:rPr>
              <a:t>we will </a:t>
            </a:r>
            <a:r>
              <a:rPr sz="2200" spc="-10" dirty="0">
                <a:latin typeface="Times New Roman"/>
                <a:cs typeface="Times New Roman"/>
              </a:rPr>
              <a:t>assume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(1)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10" dirty="0">
                <a:latin typeface="Times New Roman"/>
                <a:cs typeface="Times New Roman"/>
              </a:rPr>
              <a:t>sufficiently small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8086"/>
              </a:buClr>
              <a:buFont typeface="Wingdings"/>
              <a:buChar char=""/>
            </a:pPr>
            <a:endParaRPr sz="3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recurrence </a:t>
            </a:r>
            <a:r>
              <a:rPr sz="2200" dirty="0">
                <a:latin typeface="Times New Roman"/>
                <a:cs typeface="Times New Roman"/>
              </a:rPr>
              <a:t>above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rewritten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as: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29"/>
              </a:spcBef>
            </a:pPr>
            <a:r>
              <a:rPr sz="26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= 2 </a:t>
            </a:r>
            <a:r>
              <a:rPr sz="26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T(n/2)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6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750" i="1" spc="-3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6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How to solve this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recurrence?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0965" y="19014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4365" y="18319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0965" y="26939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0" y="1966048"/>
            <a:ext cx="312420" cy="1043940"/>
          </a:xfrm>
          <a:custGeom>
            <a:avLst/>
            <a:gdLst/>
            <a:ahLst/>
            <a:cxnLst/>
            <a:rect l="l" t="t" r="r" b="b"/>
            <a:pathLst>
              <a:path w="312419" h="1043939">
                <a:moveTo>
                  <a:pt x="312293" y="1043635"/>
                </a:moveTo>
                <a:lnTo>
                  <a:pt x="251515" y="1037500"/>
                </a:lnTo>
                <a:lnTo>
                  <a:pt x="201882" y="1020768"/>
                </a:lnTo>
                <a:lnTo>
                  <a:pt x="168417" y="995950"/>
                </a:lnTo>
                <a:lnTo>
                  <a:pt x="156146" y="965555"/>
                </a:lnTo>
                <a:lnTo>
                  <a:pt x="156146" y="599884"/>
                </a:lnTo>
                <a:lnTo>
                  <a:pt x="143875" y="569496"/>
                </a:lnTo>
                <a:lnTo>
                  <a:pt x="110410" y="544682"/>
                </a:lnTo>
                <a:lnTo>
                  <a:pt x="60777" y="527952"/>
                </a:lnTo>
                <a:lnTo>
                  <a:pt x="0" y="521817"/>
                </a:lnTo>
                <a:lnTo>
                  <a:pt x="60777" y="515680"/>
                </a:lnTo>
                <a:lnTo>
                  <a:pt x="110410" y="498946"/>
                </a:lnTo>
                <a:lnTo>
                  <a:pt x="143875" y="474127"/>
                </a:lnTo>
                <a:lnTo>
                  <a:pt x="156146" y="443737"/>
                </a:lnTo>
                <a:lnTo>
                  <a:pt x="156146" y="78066"/>
                </a:lnTo>
                <a:lnTo>
                  <a:pt x="168417" y="47679"/>
                </a:lnTo>
                <a:lnTo>
                  <a:pt x="201882" y="22864"/>
                </a:lnTo>
                <a:lnTo>
                  <a:pt x="251515" y="6134"/>
                </a:lnTo>
                <a:lnTo>
                  <a:pt x="312293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4298" y="2306827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1689" y="28417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4075" y="28417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24925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4039" y="3259835"/>
            <a:ext cx="790956" cy="71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5398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9555" y="3259835"/>
            <a:ext cx="790955" cy="716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5587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7640" y="3259835"/>
            <a:ext cx="714756" cy="716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28134" y="37113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355" y="3259835"/>
            <a:ext cx="685799" cy="716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0666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45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61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29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7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2018" y="2887640"/>
            <a:ext cx="77978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7200" y="2819400"/>
            <a:ext cx="91440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Θ(n/2)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9763" y="3037332"/>
            <a:ext cx="271272" cy="1164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30480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0950" y="39435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0339" y="2983585"/>
            <a:ext cx="728980" cy="1127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"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2x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subprobs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17564" y="2884932"/>
            <a:ext cx="271271" cy="1164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3200" y="28956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8750" y="3791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08740" y="2869628"/>
            <a:ext cx="728980" cy="11334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each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halved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6204" y="5774435"/>
            <a:ext cx="2069592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1376" y="6010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57912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0"/>
                </a:moveTo>
                <a:lnTo>
                  <a:pt x="1981200" y="0"/>
                </a:lnTo>
                <a:lnTo>
                  <a:pt x="1981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24925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7312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4039" y="3259835"/>
            <a:ext cx="790956" cy="716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5398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9555" y="3259835"/>
            <a:ext cx="790955" cy="716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5587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7640" y="3259835"/>
            <a:ext cx="714756" cy="716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8134" y="37113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8355" y="3259835"/>
            <a:ext cx="685799" cy="7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0666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945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61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29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807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9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3603" y="4253484"/>
            <a:ext cx="438911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427167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9004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2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9279" y="4250435"/>
            <a:ext cx="426720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5803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3603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78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1479" y="4250435"/>
            <a:ext cx="426720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2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54679" y="4250435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04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59279" y="4250435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372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6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944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32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1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51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0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0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8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98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86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7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042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14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18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67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9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48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173181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58626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01626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11302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654302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63978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54963" y="5686044"/>
            <a:ext cx="5605272" cy="2712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9459" y="5791200"/>
            <a:ext cx="5296535" cy="0"/>
          </a:xfrm>
          <a:custGeom>
            <a:avLst/>
            <a:gdLst/>
            <a:ahLst/>
            <a:cxnLst/>
            <a:rect l="l" t="t" r="r" b="b"/>
            <a:pathLst>
              <a:path w="5296535">
                <a:moveTo>
                  <a:pt x="0" y="0"/>
                </a:moveTo>
                <a:lnTo>
                  <a:pt x="5296281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29540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9462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525786" y="57373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02563" y="1647444"/>
            <a:ext cx="271272" cy="4309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198" y="1771459"/>
            <a:ext cx="0" cy="4001135"/>
          </a:xfrm>
          <a:custGeom>
            <a:avLst/>
            <a:gdLst/>
            <a:ahLst/>
            <a:cxnLst/>
            <a:rect l="l" t="t" r="r" b="b"/>
            <a:pathLst>
              <a:path h="4001135">
                <a:moveTo>
                  <a:pt x="0" y="0"/>
                </a:moveTo>
                <a:lnTo>
                  <a:pt x="0" y="400088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3750" y="5696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3741" y="1771459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6200"/>
                </a:moveTo>
                <a:lnTo>
                  <a:pt x="44462" y="0"/>
                </a:lnTo>
                <a:lnTo>
                  <a:pt x="88900" y="76212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60340" y="3208401"/>
            <a:ext cx="363220" cy="838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gn)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302252" y="1952244"/>
            <a:ext cx="3907536" cy="2712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43400" y="2057400"/>
            <a:ext cx="3715385" cy="0"/>
          </a:xfrm>
          <a:custGeom>
            <a:avLst/>
            <a:gdLst/>
            <a:ahLst/>
            <a:cxnLst/>
            <a:rect l="l" t="t" r="r" b="b"/>
            <a:pathLst>
              <a:path w="3715384">
                <a:moveTo>
                  <a:pt x="0" y="0"/>
                </a:moveTo>
                <a:lnTo>
                  <a:pt x="37149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82140" y="2012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40452" y="3019044"/>
            <a:ext cx="3069336" cy="2712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81600" y="3124200"/>
            <a:ext cx="2877185" cy="0"/>
          </a:xfrm>
          <a:custGeom>
            <a:avLst/>
            <a:gdLst/>
            <a:ahLst/>
            <a:cxnLst/>
            <a:rect l="l" t="t" r="r" b="b"/>
            <a:pathLst>
              <a:path w="2877184">
                <a:moveTo>
                  <a:pt x="0" y="0"/>
                </a:moveTo>
                <a:lnTo>
                  <a:pt x="28767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82140" y="3079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12052" y="5381244"/>
            <a:ext cx="1699259" cy="2712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53200" y="5486400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4">
                <a:moveTo>
                  <a:pt x="0" y="0"/>
                </a:moveTo>
                <a:lnTo>
                  <a:pt x="15051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82140" y="5441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1590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59013" y="2917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73425" y="5283200"/>
            <a:ext cx="288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  <a:tab pos="2298065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	</a:t>
            </a:r>
            <a:r>
              <a:rPr sz="1800" spc="-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	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010400" y="5813552"/>
            <a:ext cx="198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Total: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386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Course</a:t>
            </a:r>
            <a:r>
              <a:rPr spc="-6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114415" cy="443775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Learn </a:t>
            </a:r>
            <a:r>
              <a:rPr sz="2800" spc="-5" dirty="0">
                <a:latin typeface="Times New Roman"/>
                <a:cs typeface="Times New Roman"/>
              </a:rPr>
              <a:t>basic </a:t>
            </a:r>
            <a:r>
              <a:rPr sz="2800" spc="-5" dirty="0" smtClean="0">
                <a:latin typeface="Times New Roman"/>
                <a:cs typeface="Times New Roman"/>
              </a:rPr>
              <a:t>algorithms</a:t>
            </a:r>
            <a:endParaRPr sz="2800" dirty="0" smtClean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 smtClean="0">
                <a:latin typeface="Times New Roman"/>
                <a:cs typeface="Times New Roman"/>
              </a:rPr>
              <a:t>Gain </a:t>
            </a:r>
            <a:r>
              <a:rPr sz="2800" dirty="0" smtClean="0">
                <a:latin typeface="Times New Roman"/>
                <a:cs typeface="Times New Roman"/>
              </a:rPr>
              <a:t>skills </a:t>
            </a:r>
            <a:r>
              <a:rPr sz="2800" spc="-5" dirty="0" smtClean="0">
                <a:latin typeface="Times New Roman"/>
                <a:cs typeface="Times New Roman"/>
              </a:rPr>
              <a:t>to design new</a:t>
            </a:r>
            <a:r>
              <a:rPr sz="2800" spc="-45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algorithms</a:t>
            </a:r>
            <a:endParaRPr sz="28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Focus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efficient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Design algorithms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 as </a:t>
            </a:r>
            <a:r>
              <a:rPr sz="2400" dirty="0">
                <a:latin typeface="Times New Roman"/>
                <a:cs typeface="Times New Roman"/>
              </a:rPr>
              <a:t>little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35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3782695" cy="23863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515620" indent="-45720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514984" algn="l"/>
                <a:tab pos="515620" algn="l"/>
              </a:tabLst>
            </a:pPr>
            <a:r>
              <a:rPr sz="2800" dirty="0">
                <a:latin typeface="Times New Roman"/>
                <a:cs typeface="Times New Roman"/>
              </a:rPr>
              <a:t>Solution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recurrence: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miftyisbored.com/wp-content/uploads/2015/01/Merge-sort-analy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47" y="-96982"/>
            <a:ext cx="9149292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3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839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Conclusions: </a:t>
            </a:r>
            <a:r>
              <a:rPr spc="-5" dirty="0"/>
              <a:t>Insertion Sort </a:t>
            </a:r>
            <a:r>
              <a:rPr spc="-5" dirty="0">
                <a:solidFill>
                  <a:srgbClr val="424456"/>
                </a:solidFill>
              </a:rPr>
              <a:t>vs. </a:t>
            </a:r>
            <a:r>
              <a:rPr spc="-15" dirty="0"/>
              <a:t>Merge</a:t>
            </a:r>
            <a:r>
              <a:rPr spc="35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7144"/>
            <a:ext cx="7874000" cy="4769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r>
              <a:rPr sz="2950" i="1" spc="-2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(nlgn) </a:t>
            </a:r>
            <a:r>
              <a:rPr sz="2800" spc="-5" dirty="0">
                <a:latin typeface="Times New Roman"/>
                <a:cs typeface="Times New Roman"/>
              </a:rPr>
              <a:t>grows more slowly than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2800" i="1" spc="-25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endParaRPr lang="en-US" sz="2800" i="1" spc="-25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r>
              <a:rPr lang="en-US" sz="2800" i="1" spc="-25" dirty="0" smtClean="0">
                <a:latin typeface="Times New Roman"/>
                <a:cs typeface="Times New Roman"/>
              </a:rPr>
              <a:t>E.g. n=1,000 &gt; Merge sort = 1000*log(1000)= 9,965 | Insertion Sort = 1000*1000=1,000,000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105" marR="638175" indent="-31940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Therefore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beats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 worst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290195" algn="l"/>
              </a:tabLst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practice,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beats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n&gt;30</a:t>
            </a:r>
            <a:endParaRPr sz="2800" dirty="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0890" y="228600"/>
            <a:ext cx="7874762" cy="574040"/>
          </a:xfrm>
        </p:spPr>
        <p:txBody>
          <a:bodyPr/>
          <a:lstStyle/>
          <a:p>
            <a:r>
              <a:rPr lang="en-US" dirty="0" smtClean="0"/>
              <a:t>Project Work 1 : 10 points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4618" y="1600200"/>
            <a:ext cx="7874762" cy="4062651"/>
          </a:xfrm>
        </p:spPr>
        <p:txBody>
          <a:bodyPr/>
          <a:lstStyle/>
          <a:p>
            <a:r>
              <a:rPr lang="en-US" sz="2400" dirty="0" smtClean="0"/>
              <a:t>Code merge sort and insertion sort in any programming language</a:t>
            </a:r>
          </a:p>
          <a:p>
            <a:endParaRPr lang="en-US" sz="2400" dirty="0"/>
          </a:p>
          <a:p>
            <a:r>
              <a:rPr lang="en-US" sz="2400" dirty="0" smtClean="0"/>
              <a:t>Generate 100,000 random integers between 1 and 2,000,000,000</a:t>
            </a:r>
          </a:p>
          <a:p>
            <a:endParaRPr lang="en-US" sz="2400" dirty="0"/>
          </a:p>
          <a:p>
            <a:r>
              <a:rPr lang="en-US" sz="2400" dirty="0" smtClean="0"/>
              <a:t>Put those integers into an array or list</a:t>
            </a:r>
          </a:p>
          <a:p>
            <a:endParaRPr lang="en-US" sz="2400" dirty="0" smtClean="0"/>
          </a:p>
          <a:p>
            <a:r>
              <a:rPr lang="en-US" sz="2400" dirty="0" smtClean="0"/>
              <a:t>Sort this list both with insertion sort and merge sort algorithms</a:t>
            </a:r>
          </a:p>
          <a:p>
            <a:endParaRPr lang="en-US" sz="2400" dirty="0"/>
          </a:p>
          <a:p>
            <a:r>
              <a:rPr lang="en-US" sz="2400" dirty="0" smtClean="0"/>
              <a:t>Calculate the exact time requirement for each sorting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703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0890" y="1828800"/>
            <a:ext cx="7874762" cy="3693319"/>
          </a:xfrm>
        </p:spPr>
        <p:txBody>
          <a:bodyPr/>
          <a:lstStyle/>
          <a:p>
            <a:r>
              <a:rPr lang="en-US" sz="2400" dirty="0"/>
              <a:t>Only calculate the algorithm running part’s run time</a:t>
            </a:r>
          </a:p>
          <a:p>
            <a:endParaRPr lang="en-US" sz="2400" dirty="0"/>
          </a:p>
          <a:p>
            <a:r>
              <a:rPr lang="en-US" sz="2400" dirty="0" smtClean="0"/>
              <a:t>Do </a:t>
            </a:r>
            <a:r>
              <a:rPr lang="en-US" sz="2400" dirty="0"/>
              <a:t>sorting at least 5 times and take average run time to calculate each algorithms more precise run time</a:t>
            </a:r>
          </a:p>
          <a:p>
            <a:endParaRPr lang="en-US" sz="2400" dirty="0"/>
          </a:p>
          <a:p>
            <a:r>
              <a:rPr lang="en-US" sz="2400" dirty="0"/>
              <a:t>Print average running times to the </a:t>
            </a:r>
            <a:r>
              <a:rPr lang="en-US" sz="2400" dirty="0" smtClean="0"/>
              <a:t>screen</a:t>
            </a:r>
          </a:p>
          <a:p>
            <a:endParaRPr lang="en-US" sz="2400" dirty="0"/>
          </a:p>
          <a:p>
            <a:r>
              <a:rPr lang="en-US" sz="2400" dirty="0" smtClean="0"/>
              <a:t>While running, the software should print at which stage the algorithm is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600890" y="228600"/>
            <a:ext cx="7874762" cy="574040"/>
          </a:xfrm>
        </p:spPr>
        <p:txBody>
          <a:bodyPr/>
          <a:lstStyle/>
          <a:p>
            <a:r>
              <a:rPr lang="en-US" dirty="0" smtClean="0"/>
              <a:t>Project Work 1 : 10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21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0890" y="1828800"/>
            <a:ext cx="7874762" cy="3323987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The software you have coded will be checked and evaluated at the next week’s (12.03.2018) lesson on your computer</a:t>
            </a:r>
          </a:p>
          <a:p>
            <a:endParaRPr lang="en-US" sz="2400" dirty="0"/>
          </a:p>
          <a:p>
            <a:r>
              <a:rPr lang="en-US" sz="2400" dirty="0" smtClean="0"/>
              <a:t>So bring the program and your laptop to the next lesson</a:t>
            </a:r>
          </a:p>
          <a:p>
            <a:endParaRPr lang="en-US" sz="2400" dirty="0"/>
          </a:p>
          <a:p>
            <a:r>
              <a:rPr lang="en-US" sz="2400" dirty="0" smtClean="0"/>
              <a:t>Also please RAR(</a:t>
            </a:r>
            <a:r>
              <a:rPr lang="en-US" sz="2400" dirty="0" err="1" smtClean="0"/>
              <a:t>Winrar</a:t>
            </a:r>
            <a:r>
              <a:rPr lang="en-US" sz="2400" dirty="0" smtClean="0"/>
              <a:t>) </a:t>
            </a:r>
            <a:r>
              <a:rPr lang="en-US" sz="2400" dirty="0"/>
              <a:t>or </a:t>
            </a:r>
            <a:r>
              <a:rPr lang="en-US" sz="2400" dirty="0" smtClean="0"/>
              <a:t>ZIP(</a:t>
            </a:r>
            <a:r>
              <a:rPr lang="en-US" sz="2400" dirty="0" err="1" smtClean="0"/>
              <a:t>Winzip</a:t>
            </a:r>
            <a:r>
              <a:rPr lang="en-US" sz="2400" dirty="0" smtClean="0"/>
              <a:t>) </a:t>
            </a:r>
            <a:r>
              <a:rPr lang="en-US" sz="2400" dirty="0"/>
              <a:t>your software </a:t>
            </a:r>
            <a:r>
              <a:rPr lang="en-US" sz="2400" dirty="0" smtClean="0"/>
              <a:t>project </a:t>
            </a:r>
            <a:r>
              <a:rPr lang="en-US" sz="2400" dirty="0"/>
              <a:t>and email to </a:t>
            </a:r>
            <a:r>
              <a:rPr lang="en-US" sz="2400" dirty="0" smtClean="0">
                <a:hlinkClick r:id="rId2"/>
              </a:rPr>
              <a:t>furkangozukara@gmail.com</a:t>
            </a:r>
            <a:r>
              <a:rPr lang="en-US" sz="2400" dirty="0" smtClean="0"/>
              <a:t> with including your full name and your student number</a:t>
            </a:r>
            <a:endParaRPr lang="en-US" sz="2400" dirty="0"/>
          </a:p>
        </p:txBody>
      </p:sp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600890" y="228600"/>
            <a:ext cx="7874762" cy="574040"/>
          </a:xfrm>
        </p:spPr>
        <p:txBody>
          <a:bodyPr/>
          <a:lstStyle/>
          <a:p>
            <a:r>
              <a:rPr lang="en-US" dirty="0" smtClean="0"/>
              <a:t>Project Work 1 : 10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5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7452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Outline </a:t>
            </a:r>
            <a:r>
              <a:rPr dirty="0">
                <a:solidFill>
                  <a:srgbClr val="424456"/>
                </a:solidFill>
              </a:rPr>
              <a:t>of </a:t>
            </a:r>
            <a:r>
              <a:rPr spc="-5" dirty="0">
                <a:solidFill>
                  <a:srgbClr val="424456"/>
                </a:solidFill>
              </a:rPr>
              <a:t>Lecture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6292215" cy="378650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Study </a:t>
            </a:r>
            <a:r>
              <a:rPr sz="2800" spc="-5" dirty="0">
                <a:latin typeface="Times New Roman"/>
                <a:cs typeface="Times New Roman"/>
              </a:rPr>
              <a:t>two </a:t>
            </a:r>
            <a:r>
              <a:rPr sz="2800" dirty="0">
                <a:latin typeface="Times New Roman"/>
                <a:cs typeface="Times New Roman"/>
              </a:rPr>
              <a:t>sorting </a:t>
            </a:r>
            <a:r>
              <a:rPr sz="2800" spc="-5" dirty="0">
                <a:latin typeface="Times New Roman"/>
                <a:cs typeface="Times New Roman"/>
              </a:rPr>
              <a:t>algorithms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examples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Insertion </a:t>
            </a:r>
            <a:r>
              <a:rPr sz="2400" dirty="0">
                <a:latin typeface="Times New Roman"/>
                <a:cs typeface="Times New Roman"/>
              </a:rPr>
              <a:t>sort: </a:t>
            </a:r>
            <a:r>
              <a:rPr sz="2400" i="1" spc="-10" dirty="0">
                <a:latin typeface="Times New Roman"/>
                <a:cs typeface="Times New Roman"/>
              </a:rPr>
              <a:t>Incremental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10" dirty="0">
                <a:latin typeface="Times New Roman"/>
                <a:cs typeface="Times New Roman"/>
              </a:rPr>
              <a:t>Merge </a:t>
            </a:r>
            <a:r>
              <a:rPr sz="2400" spc="-5" dirty="0">
                <a:latin typeface="Times New Roman"/>
                <a:cs typeface="Times New Roman"/>
              </a:rPr>
              <a:t>sort: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Divide-and-conquer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25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Introduction </a:t>
            </a:r>
            <a:r>
              <a:rPr sz="2800" spc="-5" dirty="0">
                <a:latin typeface="Times New Roman"/>
                <a:cs typeface="Times New Roman"/>
              </a:rPr>
              <a:t>to runtime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Best vs. worst vs.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Asymptotic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03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Sorting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76887"/>
            <a:ext cx="7092315" cy="412292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sz="2800" dirty="0">
                <a:solidFill>
                  <a:srgbClr val="438086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Sequence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numbers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685"/>
              </a:spcBef>
            </a:pP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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3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,…,</a:t>
            </a:r>
            <a:r>
              <a:rPr lang="en-US"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</a:t>
            </a:r>
            <a:endParaRPr sz="3600" dirty="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4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Output</a:t>
            </a:r>
            <a:r>
              <a:rPr sz="2800" spc="-5" dirty="0">
                <a:solidFill>
                  <a:srgbClr val="438086"/>
                </a:solidFill>
                <a:latin typeface="Times New Roman"/>
                <a:cs typeface="Times New Roman"/>
              </a:rPr>
              <a:t>: </a:t>
            </a:r>
            <a:r>
              <a:rPr sz="2800" spc="-5" dirty="0" smtClean="0">
                <a:latin typeface="Times New Roman"/>
                <a:cs typeface="Times New Roman"/>
              </a:rPr>
              <a:t>A</a:t>
            </a:r>
            <a:r>
              <a:rPr lang="en-US" sz="2800" spc="-5" dirty="0" smtClean="0">
                <a:latin typeface="Times New Roman"/>
                <a:cs typeface="Times New Roman"/>
              </a:rPr>
              <a:t> sorted</a:t>
            </a:r>
            <a:r>
              <a:rPr sz="2800" spc="-33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list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690"/>
              </a:spcBef>
            </a:pP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36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</a:t>
            </a:r>
            <a:r>
              <a:rPr sz="28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(1),</a:t>
            </a:r>
            <a:r>
              <a:rPr sz="2800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(2),…,</a:t>
            </a:r>
            <a:r>
              <a:rPr sz="2800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2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r>
              <a:rPr sz="2800" dirty="0">
                <a:solidFill>
                  <a:srgbClr val="0000FF"/>
                </a:solidFill>
                <a:latin typeface="Symbol"/>
                <a:cs typeface="Symbol"/>
              </a:rPr>
              <a:t></a:t>
            </a:r>
            <a:endParaRPr sz="2800" dirty="0">
              <a:latin typeface="Symbol"/>
              <a:cs typeface="Symbol"/>
            </a:endParaRPr>
          </a:p>
          <a:p>
            <a:pPr marL="1219200">
              <a:lnSpc>
                <a:spcPct val="100000"/>
              </a:lnSpc>
              <a:spcBef>
                <a:spcPts val="715"/>
              </a:spcBef>
            </a:pPr>
            <a:r>
              <a:rPr sz="2800" spc="-5" dirty="0">
                <a:latin typeface="Times New Roman"/>
                <a:cs typeface="Times New Roman"/>
              </a:rPr>
              <a:t>such </a:t>
            </a:r>
            <a:r>
              <a:rPr sz="2800" spc="-10" dirty="0">
                <a:latin typeface="Times New Roman"/>
                <a:cs typeface="Times New Roman"/>
              </a:rPr>
              <a:t>that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1375"/>
              </a:spcBef>
            </a:pP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(2) 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 … 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spc="-39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304800"/>
            <a:ext cx="2804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4456"/>
                </a:solidFill>
              </a:rPr>
              <a:t>Insertion</a:t>
            </a:r>
            <a:r>
              <a:rPr sz="4000" spc="-70" dirty="0">
                <a:solidFill>
                  <a:srgbClr val="424456"/>
                </a:solidFill>
              </a:rPr>
              <a:t> </a:t>
            </a:r>
            <a:r>
              <a:rPr sz="4000" spc="-5" dirty="0">
                <a:solidFill>
                  <a:srgbClr val="424456"/>
                </a:solidFill>
              </a:rPr>
              <a:t>Sort</a:t>
            </a:r>
            <a:endParaRPr sz="40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457200" y="15240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 an incremental algorithm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incremental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a sequence of input, and ﬁnds a sequence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incrementally while adapting to the changes in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computation, is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feature which, whenever a piece of data changes, attempts to save time by only 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recomputing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outputs which depend on the changed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83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Sort: Basic</a:t>
            </a:r>
            <a:r>
              <a:rPr spc="-1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4319905" cy="10591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Assume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array: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A[1..n]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Iterate j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2 to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3429000"/>
            <a:ext cx="2819400" cy="304800"/>
          </a:xfrm>
          <a:custGeom>
            <a:avLst/>
            <a:gdLst/>
            <a:ahLst/>
            <a:cxnLst/>
            <a:rect l="l" t="t" r="r" b="b"/>
            <a:pathLst>
              <a:path w="2819400" h="304800">
                <a:moveTo>
                  <a:pt x="0" y="0"/>
                </a:moveTo>
                <a:lnTo>
                  <a:pt x="2819400" y="0"/>
                </a:lnTo>
                <a:lnTo>
                  <a:pt x="281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429000"/>
            <a:ext cx="2819400" cy="304800"/>
          </a:xfrm>
          <a:custGeom>
            <a:avLst/>
            <a:gdLst/>
            <a:ahLst/>
            <a:cxnLst/>
            <a:rect l="l" t="t" r="r" b="b"/>
            <a:pathLst>
              <a:path w="2819400" h="304800">
                <a:moveTo>
                  <a:pt x="0" y="0"/>
                </a:moveTo>
                <a:lnTo>
                  <a:pt x="2819400" y="0"/>
                </a:lnTo>
                <a:lnTo>
                  <a:pt x="281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34290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34290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34290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0"/>
                </a:moveTo>
                <a:lnTo>
                  <a:pt x="2133600" y="0"/>
                </a:lnTo>
                <a:lnTo>
                  <a:pt x="2133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7800" y="34290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0"/>
                </a:moveTo>
                <a:lnTo>
                  <a:pt x="2133600" y="0"/>
                </a:lnTo>
                <a:lnTo>
                  <a:pt x="2133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69243" y="2917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880" y="28417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45564" y="3171444"/>
            <a:ext cx="3090672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0059" y="3276600"/>
            <a:ext cx="2781935" cy="0"/>
          </a:xfrm>
          <a:custGeom>
            <a:avLst/>
            <a:gdLst/>
            <a:ahLst/>
            <a:cxnLst/>
            <a:rect l="l" t="t" r="r" b="b"/>
            <a:pathLst>
              <a:path w="2781935">
                <a:moveTo>
                  <a:pt x="0" y="0"/>
                </a:moveTo>
                <a:lnTo>
                  <a:pt x="2781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05540" y="3232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00059" y="3232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73691" y="5051552"/>
            <a:ext cx="4277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endParaRPr sz="24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tabLst>
                <a:tab pos="1026160" algn="l"/>
                <a:tab pos="426466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	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966658" y="5243258"/>
          <a:ext cx="54102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66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307079" y="3630167"/>
            <a:ext cx="1754124" cy="6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01667" y="39532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2962" y="3733800"/>
            <a:ext cx="1534160" cy="457200"/>
          </a:xfrm>
          <a:custGeom>
            <a:avLst/>
            <a:gdLst/>
            <a:ahLst/>
            <a:cxnLst/>
            <a:rect l="l" t="t" r="r" b="b"/>
            <a:pathLst>
              <a:path w="1534160" h="457200">
                <a:moveTo>
                  <a:pt x="1533537" y="0"/>
                </a:moveTo>
                <a:lnTo>
                  <a:pt x="1495785" y="37708"/>
                </a:lnTo>
                <a:lnTo>
                  <a:pt x="1458000" y="75188"/>
                </a:lnTo>
                <a:lnTo>
                  <a:pt x="1420150" y="112211"/>
                </a:lnTo>
                <a:lnTo>
                  <a:pt x="1382201" y="148548"/>
                </a:lnTo>
                <a:lnTo>
                  <a:pt x="1344122" y="183971"/>
                </a:lnTo>
                <a:lnTo>
                  <a:pt x="1305879" y="218250"/>
                </a:lnTo>
                <a:lnTo>
                  <a:pt x="1267440" y="251158"/>
                </a:lnTo>
                <a:lnTo>
                  <a:pt x="1228772" y="282465"/>
                </a:lnTo>
                <a:lnTo>
                  <a:pt x="1189843" y="311943"/>
                </a:lnTo>
                <a:lnTo>
                  <a:pt x="1150621" y="339363"/>
                </a:lnTo>
                <a:lnTo>
                  <a:pt x="1111071" y="364497"/>
                </a:lnTo>
                <a:lnTo>
                  <a:pt x="1071162" y="387115"/>
                </a:lnTo>
                <a:lnTo>
                  <a:pt x="1030861" y="406990"/>
                </a:lnTo>
                <a:lnTo>
                  <a:pt x="990136" y="423892"/>
                </a:lnTo>
                <a:lnTo>
                  <a:pt x="948954" y="437592"/>
                </a:lnTo>
                <a:lnTo>
                  <a:pt x="907282" y="447863"/>
                </a:lnTo>
                <a:lnTo>
                  <a:pt x="865087" y="454475"/>
                </a:lnTo>
                <a:lnTo>
                  <a:pt x="822337" y="457200"/>
                </a:lnTo>
                <a:lnTo>
                  <a:pt x="783480" y="454920"/>
                </a:lnTo>
                <a:lnTo>
                  <a:pt x="740851" y="447249"/>
                </a:lnTo>
                <a:lnTo>
                  <a:pt x="695029" y="434750"/>
                </a:lnTo>
                <a:lnTo>
                  <a:pt x="646593" y="417985"/>
                </a:lnTo>
                <a:lnTo>
                  <a:pt x="596122" y="397516"/>
                </a:lnTo>
                <a:lnTo>
                  <a:pt x="544195" y="373906"/>
                </a:lnTo>
                <a:lnTo>
                  <a:pt x="491390" y="347719"/>
                </a:lnTo>
                <a:lnTo>
                  <a:pt x="438287" y="319515"/>
                </a:lnTo>
                <a:lnTo>
                  <a:pt x="385464" y="289858"/>
                </a:lnTo>
                <a:lnTo>
                  <a:pt x="333500" y="259311"/>
                </a:lnTo>
                <a:lnTo>
                  <a:pt x="282974" y="228436"/>
                </a:lnTo>
                <a:lnTo>
                  <a:pt x="234465" y="197795"/>
                </a:lnTo>
                <a:lnTo>
                  <a:pt x="188552" y="167951"/>
                </a:lnTo>
                <a:lnTo>
                  <a:pt x="145813" y="139468"/>
                </a:lnTo>
                <a:lnTo>
                  <a:pt x="106828" y="112906"/>
                </a:lnTo>
                <a:lnTo>
                  <a:pt x="72175" y="88829"/>
                </a:lnTo>
                <a:lnTo>
                  <a:pt x="18182" y="50381"/>
                </a:lnTo>
                <a:lnTo>
                  <a:pt x="0" y="37134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82873" y="3770871"/>
            <a:ext cx="130175" cy="119380"/>
          </a:xfrm>
          <a:custGeom>
            <a:avLst/>
            <a:gdLst/>
            <a:ahLst/>
            <a:cxnLst/>
            <a:rect l="l" t="t" r="r" b="b"/>
            <a:pathLst>
              <a:path w="130175" h="119379">
                <a:moveTo>
                  <a:pt x="54101" y="119037"/>
                </a:moveTo>
                <a:lnTo>
                  <a:pt x="0" y="0"/>
                </a:lnTo>
                <a:lnTo>
                  <a:pt x="129641" y="16954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09970" y="3298952"/>
            <a:ext cx="460946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847214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insert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into sorted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R="468630" algn="r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5645" y="5661152"/>
            <a:ext cx="189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subarray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5564" y="5609844"/>
            <a:ext cx="3547872" cy="271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62740" y="56705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0059" y="56705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2405</Words>
  <Application>Microsoft Office PowerPoint</Application>
  <PresentationFormat>Ekran Gösterisi (4:3)</PresentationFormat>
  <Paragraphs>867</Paragraphs>
  <Slides>55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 New</vt:lpstr>
      <vt:lpstr>Sitka Small</vt:lpstr>
      <vt:lpstr>Symbol</vt:lpstr>
      <vt:lpstr>Times New Roman</vt:lpstr>
      <vt:lpstr>Wingdings</vt:lpstr>
      <vt:lpstr>Office Theme</vt:lpstr>
      <vt:lpstr>CSE214 – Analysis of Algorithms PhD Furkan Gözükara, Toros University https://github.com/FurkanGozukara/CSE214_2018  </vt:lpstr>
      <vt:lpstr>PowerPoint Sunusu</vt:lpstr>
      <vt:lpstr>Algorithm Definition</vt:lpstr>
      <vt:lpstr>Many Real World Applications</vt:lpstr>
      <vt:lpstr>Course Objectives</vt:lpstr>
      <vt:lpstr>Outline of Lecture 1</vt:lpstr>
      <vt:lpstr>Sorting Problem</vt:lpstr>
      <vt:lpstr>Insertion Sort</vt:lpstr>
      <vt:lpstr>Insertion Sort: Basic Idea</vt:lpstr>
      <vt:lpstr>Pseudo-code notation</vt:lpstr>
      <vt:lpstr>Algorithm: Insertion Sort</vt:lpstr>
      <vt:lpstr>Algorithm: Insertion Sort</vt:lpstr>
      <vt:lpstr>Algorithm: Insertion Sort</vt:lpstr>
      <vt:lpstr>Algorithm: Insertion Sort</vt:lpstr>
      <vt:lpstr>Insertion Sort - Example</vt:lpstr>
      <vt:lpstr>Insertion Sort - Example: Iteration j=2</vt:lpstr>
      <vt:lpstr>Insertion Sort - Example: Iteration j=3</vt:lpstr>
      <vt:lpstr>Insertion Sort - Example: Iteration j=3</vt:lpstr>
      <vt:lpstr>Insertion Sort - Example: Iteration j=4</vt:lpstr>
      <vt:lpstr>Insertion Sort - Example: Iteration j=5</vt:lpstr>
      <vt:lpstr>Insertion Sort - Example: Iteration j=5</vt:lpstr>
      <vt:lpstr>Insertion Sort - Example: Iteration j=6</vt:lpstr>
      <vt:lpstr>Insertion Sort Algorithm - Notes</vt:lpstr>
      <vt:lpstr>Running Time</vt:lpstr>
      <vt:lpstr>Kinds of running time analysis</vt:lpstr>
      <vt:lpstr>Running Time</vt:lpstr>
      <vt:lpstr> Notation</vt:lpstr>
      <vt:lpstr>PowerPoint Sunusu</vt:lpstr>
      <vt:lpstr>Insertion Sort – Runtime Analysis</vt:lpstr>
      <vt:lpstr>How many times is each line executed?</vt:lpstr>
      <vt:lpstr>Insertion Sort – Runtime Analysis</vt:lpstr>
      <vt:lpstr>Question: If A[1...j] is already sorted, tj = ?</vt:lpstr>
      <vt:lpstr>Insertion Sort – Best Case Runtime</vt:lpstr>
      <vt:lpstr>Q: If A[j] is smaller than every entry in A[1..j-1], tj = ?</vt:lpstr>
      <vt:lpstr>Insertion Sort – Worst Case Runtime</vt:lpstr>
      <vt:lpstr>Asymptotic Notation</vt:lpstr>
      <vt:lpstr>Insertion Sort – Asymptotic Runtime Analysis</vt:lpstr>
      <vt:lpstr>PowerPoint Sunusu</vt:lpstr>
      <vt:lpstr>Merge Sort</vt:lpstr>
      <vt:lpstr>Merge Sort: Basic Idea</vt:lpstr>
      <vt:lpstr>Merge-Sort (A, p, r)</vt:lpstr>
      <vt:lpstr>Merge Sort: Example</vt:lpstr>
      <vt:lpstr>How to merge 2 sorted subarrays?</vt:lpstr>
      <vt:lpstr>Merge Sort: Complexity</vt:lpstr>
      <vt:lpstr>Merge Sort – Recurrence</vt:lpstr>
      <vt:lpstr>How to solve for T(n)?</vt:lpstr>
      <vt:lpstr>Solve Recurrence: T(n) = 2T (n/2) + Θ(n)</vt:lpstr>
      <vt:lpstr>Solve Recurrence: T(n) = 2T (n/2) + Θ(n)</vt:lpstr>
      <vt:lpstr>Solve Recurrence: T(n) = 2T (n/2) + Θ(n)</vt:lpstr>
      <vt:lpstr>Merge Sort Complexity</vt:lpstr>
      <vt:lpstr>PowerPoint Sunusu</vt:lpstr>
      <vt:lpstr>Conclusions: Insertion Sort vs. Merge Sort</vt:lpstr>
      <vt:lpstr>Project Work 1 : 10 points</vt:lpstr>
      <vt:lpstr>Project Work 1 : 10 points</vt:lpstr>
      <vt:lpstr>Project Work 1 : 10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2018-03-26T08:29:04Z</dcterms:created>
  <dcterms:modified xsi:type="dcterms:W3CDTF">2018-03-26T08:30:19Z</dcterms:modified>
</cp:coreProperties>
</file>