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3"/>
  </p:notesMasterIdLst>
  <p:sldIdLst>
    <p:sldId id="321" r:id="rId2"/>
    <p:sldId id="317" r:id="rId3"/>
    <p:sldId id="304" r:id="rId4"/>
    <p:sldId id="257" r:id="rId5"/>
    <p:sldId id="258" r:id="rId6"/>
    <p:sldId id="259" r:id="rId7"/>
    <p:sldId id="260" r:id="rId8"/>
    <p:sldId id="261" r:id="rId9"/>
    <p:sldId id="262" r:id="rId10"/>
    <p:sldId id="264" r:id="rId11"/>
    <p:sldId id="265" r:id="rId12"/>
    <p:sldId id="305" r:id="rId13"/>
    <p:sldId id="266" r:id="rId14"/>
    <p:sldId id="267" r:id="rId15"/>
    <p:sldId id="268" r:id="rId16"/>
    <p:sldId id="269" r:id="rId17"/>
    <p:sldId id="270" r:id="rId18"/>
    <p:sldId id="271" r:id="rId19"/>
    <p:sldId id="272" r:id="rId20"/>
    <p:sldId id="306"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318"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19"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2A1604A-EF13-46A4-9F19-DC1F63712143}" type="datetimeFigureOut">
              <a:rPr lang="en-US" smtClean="0"/>
              <a:t>3/26/2018</a:t>
            </a:fld>
            <a:endParaRPr lang="en-US"/>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2F3E09A-17B8-4EE1-BA47-B4B23362CE85}" type="slidenum">
              <a:rPr lang="en-US" smtClean="0"/>
              <a:t>‹#›</a:t>
            </a:fld>
            <a:endParaRPr lang="en-US"/>
          </a:p>
        </p:txBody>
      </p:sp>
    </p:spTree>
    <p:extLst>
      <p:ext uri="{BB962C8B-B14F-4D97-AF65-F5344CB8AC3E}">
        <p14:creationId xmlns:p14="http://schemas.microsoft.com/office/powerpoint/2010/main" val="3992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855945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Coarse </a:t>
            </a:r>
            <a:r>
              <a:rPr lang="en-US" dirty="0" err="1" smtClean="0"/>
              <a:t>kaba</a:t>
            </a:r>
            <a:r>
              <a:rPr lang="en-US" dirty="0" smtClean="0"/>
              <a:t> </a:t>
            </a:r>
            <a:r>
              <a:rPr lang="en-US" dirty="0" err="1" smtClean="0"/>
              <a:t>bayağı</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50</a:t>
            </a:fld>
            <a:endParaRPr lang="en-US"/>
          </a:p>
        </p:txBody>
      </p:sp>
    </p:spTree>
    <p:extLst>
      <p:ext uri="{BB962C8B-B14F-4D97-AF65-F5344CB8AC3E}">
        <p14:creationId xmlns:p14="http://schemas.microsoft.com/office/powerpoint/2010/main" val="107991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Mire </a:t>
            </a:r>
            <a:r>
              <a:rPr lang="en-US" dirty="0" err="1" smtClean="0"/>
              <a:t>batak</a:t>
            </a:r>
            <a:r>
              <a:rPr lang="en-US" dirty="0" smtClean="0"/>
              <a:t> </a:t>
            </a:r>
            <a:r>
              <a:rPr lang="en-US" dirty="0" err="1" smtClean="0"/>
              <a:t>çamura</a:t>
            </a:r>
            <a:r>
              <a:rPr lang="en-US" baseline="0" dirty="0" smtClean="0"/>
              <a:t> </a:t>
            </a:r>
            <a:r>
              <a:rPr lang="en-US" baseline="0" dirty="0" err="1" smtClean="0"/>
              <a:t>saplanmak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a:t>
            </a:fld>
            <a:endParaRPr lang="en-US"/>
          </a:p>
        </p:txBody>
      </p:sp>
    </p:spTree>
    <p:extLst>
      <p:ext uri="{BB962C8B-B14F-4D97-AF65-F5344CB8AC3E}">
        <p14:creationId xmlns:p14="http://schemas.microsoft.com/office/powerpoint/2010/main" val="9445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Big o </a:t>
            </a:r>
            <a:r>
              <a:rPr lang="en-US" dirty="0" err="1" smtClean="0"/>
              <a:t>notasyonu</a:t>
            </a:r>
            <a:r>
              <a:rPr lang="en-US" dirty="0" smtClean="0"/>
              <a:t> , </a:t>
            </a:r>
            <a:r>
              <a:rPr lang="en-US" dirty="0" err="1" smtClean="0"/>
              <a:t>üst</a:t>
            </a:r>
            <a:r>
              <a:rPr lang="en-US" dirty="0" smtClean="0"/>
              <a:t> </a:t>
            </a:r>
            <a:r>
              <a:rPr lang="en-US" dirty="0" err="1" smtClean="0"/>
              <a:t>sınır</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4</a:t>
            </a:fld>
            <a:endParaRPr lang="en-US"/>
          </a:p>
        </p:txBody>
      </p:sp>
    </p:spTree>
    <p:extLst>
      <p:ext uri="{BB962C8B-B14F-4D97-AF65-F5344CB8AC3E}">
        <p14:creationId xmlns:p14="http://schemas.microsoft.com/office/powerpoint/2010/main" val="350855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Sloppy</a:t>
            </a:r>
            <a:r>
              <a:rPr lang="en-US" baseline="0" dirty="0" smtClean="0"/>
              <a:t> </a:t>
            </a:r>
            <a:r>
              <a:rPr lang="en-US" baseline="0" dirty="0" err="1" smtClean="0"/>
              <a:t>özensiz</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7</a:t>
            </a:fld>
            <a:endParaRPr lang="en-US"/>
          </a:p>
        </p:txBody>
      </p:sp>
    </p:spTree>
    <p:extLst>
      <p:ext uri="{BB962C8B-B14F-4D97-AF65-F5344CB8AC3E}">
        <p14:creationId xmlns:p14="http://schemas.microsoft.com/office/powerpoint/2010/main" val="1677551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Reverse E means there exists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10</a:t>
            </a:fld>
            <a:endParaRPr lang="en-US"/>
          </a:p>
        </p:txBody>
      </p:sp>
    </p:spTree>
    <p:extLst>
      <p:ext uri="{BB962C8B-B14F-4D97-AF65-F5344CB8AC3E}">
        <p14:creationId xmlns:p14="http://schemas.microsoft.com/office/powerpoint/2010/main" val="1891037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spc="-5" dirty="0" smtClean="0">
                <a:solidFill>
                  <a:srgbClr val="0000FF"/>
                </a:solidFill>
                <a:latin typeface="Symbol"/>
              </a:rPr>
              <a:t>Alt</a:t>
            </a:r>
            <a:r>
              <a:rPr lang="en-US" sz="1200" spc="-5" baseline="0" dirty="0" smtClean="0">
                <a:solidFill>
                  <a:srgbClr val="0000FF"/>
                </a:solidFill>
                <a:latin typeface="Symbol"/>
              </a:rPr>
              <a:t> </a:t>
            </a:r>
            <a:r>
              <a:rPr lang="en-US" sz="1200" spc="-5" baseline="0" dirty="0" err="1" smtClean="0">
                <a:solidFill>
                  <a:srgbClr val="0000FF"/>
                </a:solidFill>
                <a:latin typeface="Symbol"/>
              </a:rPr>
              <a:t>kumesi</a:t>
            </a:r>
            <a:r>
              <a:rPr lang="en-US" sz="1200" spc="-5" baseline="0" dirty="0" smtClean="0">
                <a:solidFill>
                  <a:srgbClr val="0000FF"/>
                </a:solidFill>
                <a:latin typeface="Symbol"/>
              </a:rPr>
              <a:t> </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28</a:t>
            </a:fld>
            <a:endParaRPr lang="en-US"/>
          </a:p>
        </p:txBody>
      </p:sp>
    </p:spTree>
    <p:extLst>
      <p:ext uri="{BB962C8B-B14F-4D97-AF65-F5344CB8AC3E}">
        <p14:creationId xmlns:p14="http://schemas.microsoft.com/office/powerpoint/2010/main" val="360284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&lt;-&gt; </a:t>
            </a:r>
            <a:r>
              <a:rPr lang="en-US" dirty="0" err="1" smtClean="0"/>
              <a:t>eşittir</a:t>
            </a:r>
            <a:r>
              <a:rPr lang="en-US" baseline="0" dirty="0" smtClean="0"/>
              <a:t> </a:t>
            </a:r>
            <a:r>
              <a:rPr lang="en-US" baseline="0" dirty="0" err="1" smtClean="0"/>
              <a:t>demek</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35</a:t>
            </a:fld>
            <a:endParaRPr lang="en-US"/>
          </a:p>
        </p:txBody>
      </p:sp>
    </p:spTree>
    <p:extLst>
      <p:ext uri="{BB962C8B-B14F-4D97-AF65-F5344CB8AC3E}">
        <p14:creationId xmlns:p14="http://schemas.microsoft.com/office/powerpoint/2010/main" val="1527664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err="1" smtClean="0"/>
              <a:t>Bunu</a:t>
            </a:r>
            <a:r>
              <a:rPr lang="en-US" dirty="0" smtClean="0"/>
              <a:t> </a:t>
            </a:r>
            <a:r>
              <a:rPr lang="en-US" dirty="0" err="1" smtClean="0"/>
              <a:t>sorarım</a:t>
            </a:r>
            <a:r>
              <a:rPr lang="en-US" dirty="0" smtClean="0"/>
              <a:t> </a:t>
            </a:r>
            <a:r>
              <a:rPr lang="en-US" dirty="0" err="1" smtClean="0"/>
              <a:t>sınavda</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36</a:t>
            </a:fld>
            <a:endParaRPr lang="en-US"/>
          </a:p>
        </p:txBody>
      </p:sp>
    </p:spTree>
    <p:extLst>
      <p:ext uri="{BB962C8B-B14F-4D97-AF65-F5344CB8AC3E}">
        <p14:creationId xmlns:p14="http://schemas.microsoft.com/office/powerpoint/2010/main" val="1908318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smtClean="0"/>
              <a:t>Arbitrary </a:t>
            </a:r>
            <a:r>
              <a:rPr lang="en-US" dirty="0" err="1" smtClean="0"/>
              <a:t>keyfi</a:t>
            </a:r>
            <a:r>
              <a:rPr lang="en-US" dirty="0" smtClean="0"/>
              <a:t> , </a:t>
            </a:r>
            <a:r>
              <a:rPr lang="en-US" dirty="0" err="1" smtClean="0"/>
              <a:t>isteğe</a:t>
            </a:r>
            <a:r>
              <a:rPr lang="en-US" baseline="0" dirty="0" smtClean="0"/>
              <a:t> </a:t>
            </a:r>
            <a:r>
              <a:rPr lang="en-US" baseline="0" dirty="0" err="1" smtClean="0"/>
              <a:t>bağlı</a:t>
            </a:r>
            <a:r>
              <a:rPr lang="en-US" baseline="0" dirty="0" smtClean="0"/>
              <a:t> </a:t>
            </a:r>
            <a:r>
              <a:rPr lang="en-US" baseline="0" dirty="0" err="1" smtClean="0"/>
              <a:t>olmayan</a:t>
            </a:r>
            <a:r>
              <a:rPr lang="en-US" baseline="0" dirty="0" smtClean="0"/>
              <a:t> , </a:t>
            </a:r>
            <a:r>
              <a:rPr lang="en-US" baseline="0" dirty="0" err="1" smtClean="0"/>
              <a:t>rastlantısal</a:t>
            </a:r>
            <a:endParaRPr lang="en-US" dirty="0"/>
          </a:p>
        </p:txBody>
      </p:sp>
      <p:sp>
        <p:nvSpPr>
          <p:cNvPr id="4" name="Slayt Numarası Yer Tutucusu 3"/>
          <p:cNvSpPr>
            <a:spLocks noGrp="1"/>
          </p:cNvSpPr>
          <p:nvPr>
            <p:ph type="sldNum" sz="quarter" idx="10"/>
          </p:nvPr>
        </p:nvSpPr>
        <p:spPr/>
        <p:txBody>
          <a:bodyPr/>
          <a:lstStyle/>
          <a:p>
            <a:fld id="{62F3E09A-17B8-4EE1-BA47-B4B23362CE85}" type="slidenum">
              <a:rPr lang="en-US" smtClean="0"/>
              <a:t>38</a:t>
            </a:fld>
            <a:endParaRPr lang="en-US"/>
          </a:p>
        </p:txBody>
      </p:sp>
    </p:spTree>
    <p:extLst>
      <p:ext uri="{BB962C8B-B14F-4D97-AF65-F5344CB8AC3E}">
        <p14:creationId xmlns:p14="http://schemas.microsoft.com/office/powerpoint/2010/main" val="288917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6" name="Holder 6"/>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4" name="Holder 4"/>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8" name="bk object 18"/>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19" name="bk object 19"/>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0" name="bk object 20"/>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21" name="bk object 21"/>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2" name="bk object 22"/>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23" name="bk object 23"/>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24" name="bk object 24"/>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3" name="Holder 3"/>
          <p:cNvSpPr>
            <a:spLocks noGrp="1"/>
          </p:cNvSpPr>
          <p:nvPr>
            <p:ph type="dt" sz="half" idx="6"/>
          </p:nvPr>
        </p:nvSpPr>
        <p:spPr/>
        <p:txBody>
          <a:bodyPr lIns="0" tIns="0" rIns="0" bIns="0"/>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6797890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8" cstate="print"/>
            <a:stretch>
              <a:fillRect/>
            </a:stretch>
          </a:blipFill>
        </p:spPr>
        <p:txBody>
          <a:bodyPr wrap="square" lIns="0" tIns="0" rIns="0" bIns="0" rtlCol="0"/>
          <a:lstStyle/>
          <a:p>
            <a:endParaRPr/>
          </a:p>
        </p:txBody>
      </p:sp>
      <p:sp>
        <p:nvSpPr>
          <p:cNvPr id="17" name="bk object 17"/>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651129" y="240284"/>
            <a:ext cx="7841741" cy="939800"/>
          </a:xfrm>
          <a:prstGeom prst="rect">
            <a:avLst/>
          </a:prstGeom>
        </p:spPr>
        <p:txBody>
          <a:bodyPr wrap="square" lIns="0" tIns="0" rIns="0" bIns="0">
            <a:spAutoFit/>
          </a:bodyPr>
          <a:lstStyle>
            <a:lvl1pPr>
              <a:defRPr sz="30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a:xfrm>
            <a:off x="654684" y="1600606"/>
            <a:ext cx="7834630" cy="2203450"/>
          </a:xfrm>
          <a:prstGeom prst="rect">
            <a:avLst/>
          </a:prstGeom>
        </p:spPr>
        <p:txBody>
          <a:bodyPr wrap="square" lIns="0" tIns="0" rIns="0" bIns="0">
            <a:spAutoFit/>
          </a:bodyPr>
          <a:lstStyle>
            <a:lvl1pPr>
              <a:defRPr sz="2800" b="0" i="0" u="heavy">
                <a:solidFill>
                  <a:srgbClr val="FF0000"/>
                </a:solidFill>
                <a:latin typeface="Arial"/>
                <a:cs typeface="Arial"/>
              </a:defRPr>
            </a:lvl1pPr>
          </a:lstStyle>
          <a:p>
            <a:endParaRPr/>
          </a:p>
        </p:txBody>
      </p:sp>
      <p:sp>
        <p:nvSpPr>
          <p:cNvPr id="4" name="Holder 4"/>
          <p:cNvSpPr>
            <a:spLocks noGrp="1"/>
          </p:cNvSpPr>
          <p:nvPr>
            <p:ph type="ftr" sz="quarter" idx="5"/>
          </p:nvPr>
        </p:nvSpPr>
        <p:spPr>
          <a:xfrm>
            <a:off x="688340" y="6447139"/>
            <a:ext cx="1406525" cy="222884"/>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a:lnSpc>
                <a:spcPts val="1630"/>
              </a:lnSpc>
            </a:pPr>
            <a:r>
              <a:rPr dirty="0"/>
              <a:t>CS </a:t>
            </a:r>
            <a:r>
              <a:rPr spc="5" dirty="0"/>
              <a:t>473 </a:t>
            </a:r>
            <a:r>
              <a:rPr dirty="0"/>
              <a:t>– Lecture</a:t>
            </a:r>
            <a:r>
              <a:rPr spc="-150" dirty="0"/>
              <a:t> </a:t>
            </a:r>
            <a:r>
              <a:rPr dirty="0"/>
              <a:t>2</a:t>
            </a:r>
          </a:p>
        </p:txBody>
      </p:sp>
      <p:sp>
        <p:nvSpPr>
          <p:cNvPr id="5" name="Holder 5"/>
          <p:cNvSpPr>
            <a:spLocks noGrp="1"/>
          </p:cNvSpPr>
          <p:nvPr>
            <p:ph type="dt" sz="half" idx="6"/>
          </p:nvPr>
        </p:nvSpPr>
        <p:spPr>
          <a:xfrm>
            <a:off x="2682203" y="6370939"/>
            <a:ext cx="3945254" cy="436879"/>
          </a:xfrm>
          <a:prstGeom prst="rect">
            <a:avLst/>
          </a:prstGeom>
        </p:spPr>
        <p:txBody>
          <a:bodyPr wrap="square" lIns="0" tIns="0" rIns="0" bIns="0">
            <a:spAutoFit/>
          </a:bodyPr>
          <a:lstStyle>
            <a:lvl1pPr>
              <a:defRPr sz="1400" b="0" i="0">
                <a:solidFill>
                  <a:schemeClr val="tx1"/>
                </a:solidFill>
                <a:latin typeface="Times New Roman"/>
                <a:cs typeface="Times New Roman"/>
              </a:defRPr>
            </a:lvl1pPr>
          </a:lstStyle>
          <a:p>
            <a:pPr marL="12700" marR="5080" indent="694690">
              <a:lnSpc>
                <a:spcPts val="1680"/>
              </a:lnSpc>
              <a:spcBef>
                <a:spcPts val="5"/>
              </a:spcBef>
            </a:pPr>
            <a:r>
              <a:rPr dirty="0"/>
              <a:t>Cevdet </a:t>
            </a:r>
            <a:r>
              <a:rPr spc="-20" dirty="0"/>
              <a:t>Aykanat </a:t>
            </a:r>
            <a:r>
              <a:rPr dirty="0"/>
              <a:t>and Mustafa Ozdal  Computer Engineering Department, Bilkent</a:t>
            </a:r>
            <a:r>
              <a:rPr spc="-120" dirty="0"/>
              <a:t> </a:t>
            </a:r>
            <a:r>
              <a:rPr dirty="0"/>
              <a:t>University</a:t>
            </a:r>
          </a:p>
        </p:txBody>
      </p:sp>
      <p:sp>
        <p:nvSpPr>
          <p:cNvPr id="6" name="Holder 6"/>
          <p:cNvSpPr>
            <a:spLocks noGrp="1"/>
          </p:cNvSpPr>
          <p:nvPr>
            <p:ph type="sldNum" sz="quarter" idx="7"/>
          </p:nvPr>
        </p:nvSpPr>
        <p:spPr>
          <a:xfrm>
            <a:off x="8143240" y="6372635"/>
            <a:ext cx="248284" cy="219709"/>
          </a:xfrm>
          <a:prstGeom prst="rect">
            <a:avLst/>
          </a:prstGeom>
        </p:spPr>
        <p:txBody>
          <a:bodyPr wrap="square" lIns="0" tIns="0" rIns="0" bIns="0">
            <a:spAutoFit/>
          </a:bodyPr>
          <a:lstStyle>
            <a:lvl1pPr>
              <a:defRPr sz="1400" b="0" i="0">
                <a:solidFill>
                  <a:schemeClr val="tx1"/>
                </a:solidFill>
                <a:latin typeface="Arial"/>
                <a:cs typeface="Arial"/>
              </a:defRPr>
            </a:lvl1pPr>
          </a:lstStyle>
          <a:p>
            <a:pPr marL="25400">
              <a:lnSpc>
                <a:spcPts val="158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github.com/FurkanGozukara/CSE214_20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khanacademy.org/computing/computer-science/algorithms/asymptotic-notation/e/quiz--asymptotic-notation"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5443" y="1814386"/>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85107" y="1814386"/>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0" y="0"/>
            <a:ext cx="9144000" cy="2598788"/>
          </a:xfrm>
          <a:prstGeom prst="rect">
            <a:avLst/>
          </a:prstGeom>
        </p:spPr>
        <p:txBody>
          <a:bodyPr vert="horz" wrap="square" lIns="0" tIns="13335" rIns="0" bIns="0" rtlCol="0">
            <a:spAutoFit/>
          </a:bodyPr>
          <a:lstStyle/>
          <a:p>
            <a:pPr marL="12700" algn="ctr">
              <a:lnSpc>
                <a:spcPct val="100000"/>
              </a:lnSpc>
              <a:spcBef>
                <a:spcPts val="105"/>
              </a:spcBef>
            </a:pPr>
            <a:r>
              <a:rPr lang="en-US" sz="4400" spc="-265" dirty="0">
                <a:solidFill>
                  <a:srgbClr val="000000"/>
                </a:solidFill>
                <a:latin typeface="Arial"/>
                <a:cs typeface="Arial"/>
              </a:rPr>
              <a:t>CSE214 – Analysis of </a:t>
            </a:r>
            <a:r>
              <a:rPr lang="en-US" sz="4400" spc="-265" dirty="0" smtClean="0">
                <a:solidFill>
                  <a:srgbClr val="000000"/>
                </a:solidFill>
                <a:latin typeface="Arial"/>
                <a:cs typeface="Arial"/>
              </a:rPr>
              <a:t>Algorithms</a:t>
            </a:r>
            <a:br>
              <a:rPr lang="en-US" sz="4400" spc="-265" dirty="0" smtClean="0">
                <a:solidFill>
                  <a:srgbClr val="000000"/>
                </a:solidFill>
                <a:latin typeface="Arial"/>
                <a:cs typeface="Arial"/>
              </a:rPr>
            </a:br>
            <a:r>
              <a:rPr lang="en-US" spc="-265" dirty="0" smtClean="0">
                <a:solidFill>
                  <a:srgbClr val="000000"/>
                </a:solidFill>
                <a:latin typeface="Courier New" panose="02070309020205020404" pitchFamily="49" charset="0"/>
                <a:cs typeface="Courier New" panose="02070309020205020404" pitchFamily="49" charset="0"/>
              </a:rPr>
              <a:t>PhD </a:t>
            </a:r>
            <a:r>
              <a:rPr lang="en-US" spc="-265" dirty="0" err="1" smtClean="0">
                <a:solidFill>
                  <a:srgbClr val="000000"/>
                </a:solidFill>
                <a:latin typeface="Courier New" panose="02070309020205020404" pitchFamily="49" charset="0"/>
                <a:cs typeface="Courier New" panose="02070309020205020404" pitchFamily="49" charset="0"/>
              </a:rPr>
              <a:t>Furkan</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err="1" smtClean="0">
                <a:solidFill>
                  <a:srgbClr val="000000"/>
                </a:solidFill>
                <a:latin typeface="Courier New" panose="02070309020205020404" pitchFamily="49" charset="0"/>
                <a:cs typeface="Courier New" panose="02070309020205020404" pitchFamily="49" charset="0"/>
              </a:rPr>
              <a:t>Gözükara</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err="1" smtClean="0">
                <a:solidFill>
                  <a:srgbClr val="000000"/>
                </a:solidFill>
                <a:latin typeface="Courier New" panose="02070309020205020404" pitchFamily="49" charset="0"/>
                <a:cs typeface="Courier New" panose="02070309020205020404" pitchFamily="49" charset="0"/>
              </a:rPr>
              <a:t>Toros</a:t>
            </a:r>
            <a:r>
              <a:rPr lang="en-US" spc="-265" dirty="0" smtClean="0">
                <a:solidFill>
                  <a:srgbClr val="000000"/>
                </a:solidFill>
                <a:latin typeface="Courier New" panose="02070309020205020404" pitchFamily="49" charset="0"/>
                <a:cs typeface="Courier New" panose="02070309020205020404" pitchFamily="49" charset="0"/>
              </a:rPr>
              <a:t> </a:t>
            </a:r>
            <a:r>
              <a:rPr lang="en-US" spc="-265" dirty="0">
                <a:solidFill>
                  <a:srgbClr val="000000"/>
                </a:solidFill>
                <a:latin typeface="Courier New" panose="02070309020205020404" pitchFamily="49" charset="0"/>
                <a:cs typeface="Courier New" panose="02070309020205020404" pitchFamily="49" charset="0"/>
              </a:rPr>
              <a:t>University</a:t>
            </a:r>
            <a:br>
              <a:rPr lang="en-US" spc="-265" dirty="0">
                <a:solidFill>
                  <a:srgbClr val="000000"/>
                </a:solidFill>
                <a:latin typeface="Courier New" panose="02070309020205020404" pitchFamily="49" charset="0"/>
                <a:cs typeface="Courier New" panose="02070309020205020404" pitchFamily="49" charset="0"/>
              </a:rPr>
            </a:br>
            <a:r>
              <a:rPr lang="en-US" i="1" u="sng" spc="-265" dirty="0">
                <a:solidFill>
                  <a:srgbClr val="0070C0"/>
                </a:solidFill>
                <a:latin typeface="Calibri" panose="020F0502020204030204" pitchFamily="34" charset="0"/>
                <a:cs typeface="Calibri" panose="020F0502020204030204" pitchFamily="34" charset="0"/>
                <a:hlinkClick r:id="rId4"/>
              </a:rPr>
              <a:t>https://</a:t>
            </a:r>
            <a:r>
              <a:rPr lang="en-US" i="1" u="sng" spc="-265" dirty="0" smtClean="0">
                <a:solidFill>
                  <a:srgbClr val="0070C0"/>
                </a:solidFill>
                <a:latin typeface="Calibri" panose="020F0502020204030204" pitchFamily="34" charset="0"/>
                <a:cs typeface="Calibri" panose="020F0502020204030204" pitchFamily="34" charset="0"/>
                <a:hlinkClick r:id="rId4"/>
              </a:rPr>
              <a:t>github.com/FurkanGozukara/CSE214_2018</a:t>
            </a: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r>
              <a:rPr lang="en-US" sz="2400" u="sng" spc="-265" dirty="0" smtClean="0">
                <a:solidFill>
                  <a:srgbClr val="0070C0"/>
                </a:solidFill>
                <a:latin typeface="Sitka Small" panose="02000505000000020004" pitchFamily="2" charset="0"/>
                <a:cs typeface="Courier New" panose="02070309020205020404" pitchFamily="49" charset="0"/>
              </a:rPr>
              <a:t/>
            </a:r>
            <a:br>
              <a:rPr lang="en-US" sz="2400" u="sng" spc="-265" dirty="0" smtClean="0">
                <a:solidFill>
                  <a:srgbClr val="0070C0"/>
                </a:solidFill>
                <a:latin typeface="Sitka Small" panose="02000505000000020004" pitchFamily="2" charset="0"/>
                <a:cs typeface="Courier New" panose="02070309020205020404" pitchFamily="49" charset="0"/>
              </a:rPr>
            </a:br>
            <a:endParaRPr sz="3600" u="sng" dirty="0">
              <a:solidFill>
                <a:srgbClr val="0070C0"/>
              </a:solidFill>
              <a:latin typeface="Sitka Small" panose="02000505000000020004" pitchFamily="2" charset="0"/>
              <a:cs typeface="Courier New" panose="02070309020205020404" pitchFamily="49" charset="0"/>
            </a:endParaRPr>
          </a:p>
        </p:txBody>
      </p:sp>
      <p:sp>
        <p:nvSpPr>
          <p:cNvPr id="10" name="object 10"/>
          <p:cNvSpPr txBox="1"/>
          <p:nvPr/>
        </p:nvSpPr>
        <p:spPr>
          <a:xfrm>
            <a:off x="0" y="2209800"/>
            <a:ext cx="9144000" cy="3429144"/>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a:latin typeface="Times New Roman"/>
                <a:cs typeface="Times New Roman"/>
              </a:rPr>
              <a:t>Asymptotic Notation</a:t>
            </a:r>
          </a:p>
          <a:p>
            <a:pPr algn="ctr"/>
            <a:r>
              <a:rPr lang="en-US" sz="3200" i="1" spc="-45" dirty="0" smtClean="0">
                <a:solidFill>
                  <a:srgbClr val="808080"/>
                </a:solidFill>
                <a:latin typeface="Times New Roman"/>
                <a:cs typeface="Times New Roman"/>
              </a:rPr>
              <a:t>Based on </a:t>
            </a:r>
            <a:r>
              <a:rPr lang="en-US" sz="3200" i="1" spc="-45" dirty="0" err="1" smtClean="0">
                <a:solidFill>
                  <a:srgbClr val="808080"/>
                </a:solidFill>
                <a:latin typeface="Times New Roman"/>
                <a:cs typeface="Times New Roman"/>
              </a:rPr>
              <a:t>Cevdet</a:t>
            </a:r>
            <a:r>
              <a:rPr lang="en-US" sz="3200" i="1" spc="-45" dirty="0" smtClean="0">
                <a:solidFill>
                  <a:srgbClr val="808080"/>
                </a:solidFill>
                <a:latin typeface="Times New Roman"/>
                <a:cs typeface="Times New Roman"/>
              </a:rPr>
              <a:t> </a:t>
            </a:r>
            <a:r>
              <a:rPr lang="en-US" sz="3200" i="1" spc="-45" dirty="0" err="1" smtClean="0">
                <a:solidFill>
                  <a:srgbClr val="808080"/>
                </a:solidFill>
                <a:latin typeface="Times New Roman"/>
                <a:cs typeface="Times New Roman"/>
              </a:rPr>
              <a:t>Aykanat’s</a:t>
            </a:r>
            <a:r>
              <a:rPr lang="en-US" sz="3200" i="1" spc="-45" dirty="0" smtClean="0">
                <a:solidFill>
                  <a:srgbClr val="808080"/>
                </a:solidFill>
                <a:latin typeface="Times New Roman"/>
                <a:cs typeface="Times New Roman"/>
              </a:rPr>
              <a:t> and Mustafa </a:t>
            </a:r>
            <a:r>
              <a:rPr lang="en-US" sz="3200" i="1" spc="-45" dirty="0" err="1" smtClean="0">
                <a:solidFill>
                  <a:srgbClr val="808080"/>
                </a:solidFill>
                <a:latin typeface="Times New Roman"/>
                <a:cs typeface="Times New Roman"/>
              </a:rPr>
              <a:t>Ozdal’s</a:t>
            </a:r>
            <a:r>
              <a:rPr lang="en-US" sz="3200" i="1" spc="-45" dirty="0" smtClean="0">
                <a:solidFill>
                  <a:srgbClr val="808080"/>
                </a:solidFill>
                <a:latin typeface="Times New Roman"/>
                <a:cs typeface="Times New Roman"/>
              </a:rPr>
              <a:t> Lecture Notes - </a:t>
            </a:r>
            <a:r>
              <a:rPr lang="en-US" sz="3200" i="1" spc="-45" dirty="0" err="1" smtClean="0">
                <a:solidFill>
                  <a:srgbClr val="808080"/>
                </a:solidFill>
                <a:latin typeface="Times New Roman"/>
                <a:cs typeface="Times New Roman"/>
              </a:rPr>
              <a:t>Bilkent</a:t>
            </a:r>
            <a:endParaRPr lang="en-US" sz="3200" dirty="0" smtClean="0">
              <a:latin typeface="Times New Roman"/>
              <a:cs typeface="Times New Roman"/>
            </a:endParaRPr>
          </a:p>
          <a:p>
            <a:pPr algn="ctr">
              <a:lnSpc>
                <a:spcPct val="100000"/>
              </a:lnSpc>
            </a:pPr>
            <a:endParaRPr sz="4400" dirty="0">
              <a:latin typeface="Times New Roman"/>
              <a:cs typeface="Times New Roman"/>
            </a:endParaRPr>
          </a:p>
        </p:txBody>
      </p:sp>
    </p:spTree>
    <p:extLst>
      <p:ext uri="{BB962C8B-B14F-4D97-AF65-F5344CB8AC3E}">
        <p14:creationId xmlns:p14="http://schemas.microsoft.com/office/powerpoint/2010/main" val="1115584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18120" cy="513715"/>
          </a:xfrm>
          <a:prstGeom prst="rect">
            <a:avLst/>
          </a:prstGeom>
        </p:spPr>
        <p:txBody>
          <a:bodyPr vert="horz" wrap="square" lIns="0" tIns="13335" rIns="0" bIns="0" rtlCol="0">
            <a:spAutoFit/>
          </a:bodyPr>
          <a:lstStyle/>
          <a:p>
            <a:pPr marL="12700">
              <a:lnSpc>
                <a:spcPct val="100000"/>
              </a:lnSpc>
              <a:spcBef>
                <a:spcPts val="105"/>
              </a:spcBef>
            </a:pPr>
            <a:r>
              <a:rPr sz="3200" dirty="0"/>
              <a:t>Summary: </a:t>
            </a:r>
            <a:r>
              <a:rPr sz="3200" i="1" dirty="0">
                <a:latin typeface="Times New Roman"/>
                <a:cs typeface="Times New Roman"/>
              </a:rPr>
              <a:t>O</a:t>
            </a:r>
            <a:r>
              <a:rPr sz="3200" dirty="0"/>
              <a:t>-notation: Asymptotic </a:t>
            </a:r>
            <a:r>
              <a:rPr sz="3200" spc="5" dirty="0"/>
              <a:t>upper</a:t>
            </a:r>
            <a:r>
              <a:rPr sz="3200" spc="-375" dirty="0"/>
              <a:t> </a:t>
            </a:r>
            <a:r>
              <a:rPr sz="3200" spc="5" dirty="0"/>
              <a:t>bound</a:t>
            </a:r>
            <a:endParaRPr sz="3200">
              <a:latin typeface="Times New Roman"/>
              <a:cs typeface="Times New Roman"/>
            </a:endParaRPr>
          </a:p>
        </p:txBody>
      </p:sp>
      <p:sp>
        <p:nvSpPr>
          <p:cNvPr id="10" name="object 10"/>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11" name="object 11"/>
          <p:cNvSpPr txBox="1"/>
          <p:nvPr/>
        </p:nvSpPr>
        <p:spPr>
          <a:xfrm>
            <a:off x="688340" y="1455826"/>
            <a:ext cx="7374890" cy="1764030"/>
          </a:xfrm>
          <a:prstGeom prst="rect">
            <a:avLst/>
          </a:prstGeom>
        </p:spPr>
        <p:txBody>
          <a:bodyPr vert="horz" wrap="square" lIns="0" tIns="102235" rIns="0" bIns="0" rtlCol="0">
            <a:spAutoFit/>
          </a:bodyPr>
          <a:lstStyle/>
          <a:p>
            <a:pPr marL="12700">
              <a:lnSpc>
                <a:spcPct val="100000"/>
              </a:lnSpc>
              <a:spcBef>
                <a:spcPts val="805"/>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5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710"/>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dirty="0">
              <a:latin typeface="Times New Roman"/>
              <a:cs typeface="Times New Roman"/>
            </a:endParaRPr>
          </a:p>
          <a:p>
            <a:pPr marL="372745" algn="ctr">
              <a:lnSpc>
                <a:spcPct val="100000"/>
              </a:lnSpc>
              <a:spcBef>
                <a:spcPts val="3025"/>
              </a:spcBef>
            </a:pPr>
            <a:r>
              <a:rPr sz="2100" spc="10" dirty="0">
                <a:latin typeface="Times New Roman"/>
                <a:cs typeface="Times New Roman"/>
              </a:rPr>
              <a:t>cg(n)</a:t>
            </a:r>
            <a:endParaRPr sz="2100" dirty="0">
              <a:latin typeface="Times New Roman"/>
              <a:cs typeface="Times New Roman"/>
            </a:endParaRPr>
          </a:p>
        </p:txBody>
      </p:sp>
      <p:sp>
        <p:nvSpPr>
          <p:cNvPr id="12" name="object 12"/>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3" name="object 13"/>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4" name="object 14"/>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6" name="object 16"/>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7" name="object 17"/>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8" name="object 18"/>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9" name="object 19"/>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21" name="object 21"/>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2" name="object 22"/>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3" name="object 23"/>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4" name="object 24"/>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5" name="object 25"/>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7" name="object 67"/>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7887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dirty="0">
              <a:latin typeface="Symbol"/>
              <a:cs typeface="Symbol"/>
            </a:endParaRPr>
          </a:p>
        </p:txBody>
      </p:sp>
      <p:sp>
        <p:nvSpPr>
          <p:cNvPr id="10" name="object 10"/>
          <p:cNvSpPr txBox="1"/>
          <p:nvPr/>
        </p:nvSpPr>
        <p:spPr>
          <a:xfrm>
            <a:off x="688340" y="1435771"/>
            <a:ext cx="7400925" cy="1078865"/>
          </a:xfrm>
          <a:prstGeom prst="rect">
            <a:avLst/>
          </a:prstGeom>
        </p:spPr>
        <p:txBody>
          <a:bodyPr vert="horz" wrap="square" lIns="0" tIns="103505" rIns="0" bIns="0" rtlCol="0">
            <a:spAutoFit/>
          </a:bodyPr>
          <a:lstStyle/>
          <a:p>
            <a:pPr marL="12700">
              <a:lnSpc>
                <a:spcPct val="100000"/>
              </a:lnSpc>
              <a:spcBef>
                <a:spcPts val="81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950" i="1" spc="-120" dirty="0">
                <a:solidFill>
                  <a:srgbClr val="0000FF"/>
                </a:solidFill>
                <a:latin typeface="Symbol"/>
                <a:cs typeface="Symbol"/>
              </a:rPr>
              <a:t></a:t>
            </a:r>
            <a:r>
              <a:rPr sz="2950" i="1" spc="-120" dirty="0">
                <a:solidFill>
                  <a:srgbClr val="0000FF"/>
                </a:solidFill>
                <a:latin typeface="Times New Roman"/>
                <a:cs typeface="Times New Roman"/>
              </a:rPr>
              <a:t> </a:t>
            </a:r>
            <a:r>
              <a:rPr sz="2800" dirty="0">
                <a:solidFill>
                  <a:srgbClr val="0000FF"/>
                </a:solidFill>
                <a:latin typeface="Times New Roman"/>
                <a:cs typeface="Times New Roman"/>
              </a:rPr>
              <a:t>(g(n))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180"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670300">
              <a:lnSpc>
                <a:spcPct val="100000"/>
              </a:lnSpc>
              <a:spcBef>
                <a:spcPts val="68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6403340" y="5609612"/>
            <a:ext cx="2118360" cy="411480"/>
          </a:xfrm>
          <a:prstGeom prst="rect">
            <a:avLst/>
          </a:prstGeom>
        </p:spPr>
        <p:txBody>
          <a:bodyPr vert="horz" wrap="square" lIns="0" tIns="16510" rIns="0" bIns="0" rtlCol="0">
            <a:spAutoFit/>
          </a:bodyPr>
          <a:lstStyle/>
          <a:p>
            <a:pPr marL="12700">
              <a:lnSpc>
                <a:spcPct val="100000"/>
              </a:lnSpc>
              <a:spcBef>
                <a:spcPts val="130"/>
              </a:spcBef>
            </a:pPr>
            <a:r>
              <a:rPr sz="2500" i="1" spc="-40" dirty="0">
                <a:solidFill>
                  <a:srgbClr val="808080"/>
                </a:solidFill>
                <a:latin typeface="Symbol"/>
                <a:cs typeface="Symbol"/>
              </a:rPr>
              <a:t></a:t>
            </a:r>
            <a:r>
              <a:rPr sz="2400" i="1" spc="-40" dirty="0">
                <a:solidFill>
                  <a:srgbClr val="808080"/>
                </a:solidFill>
                <a:latin typeface="Times New Roman"/>
                <a:cs typeface="Times New Roman"/>
              </a:rPr>
              <a:t>: </a:t>
            </a:r>
            <a:r>
              <a:rPr sz="2400" i="1" spc="-5" dirty="0">
                <a:solidFill>
                  <a:srgbClr val="808080"/>
                </a:solidFill>
                <a:latin typeface="Times New Roman"/>
                <a:cs typeface="Times New Roman"/>
              </a:rPr>
              <a:t>“big</a:t>
            </a:r>
            <a:r>
              <a:rPr sz="2400" i="1" spc="-55" dirty="0">
                <a:solidFill>
                  <a:srgbClr val="808080"/>
                </a:solidFill>
                <a:latin typeface="Times New Roman"/>
                <a:cs typeface="Times New Roman"/>
              </a:rPr>
              <a:t> </a:t>
            </a:r>
            <a:r>
              <a:rPr sz="2400" i="1" spc="-5" dirty="0">
                <a:solidFill>
                  <a:srgbClr val="808080"/>
                </a:solidFill>
                <a:latin typeface="Times New Roman"/>
                <a:cs typeface="Times New Roman"/>
              </a:rPr>
              <a:t>Omega”</a:t>
            </a:r>
            <a:endParaRPr sz="2400">
              <a:latin typeface="Times New Roman"/>
              <a:cs typeface="Times New Roman"/>
            </a:endParaRPr>
          </a:p>
        </p:txBody>
      </p:sp>
      <p:sp>
        <p:nvSpPr>
          <p:cNvPr id="12" name="object 12"/>
          <p:cNvSpPr/>
          <p:nvPr/>
        </p:nvSpPr>
        <p:spPr>
          <a:xfrm>
            <a:off x="533400" y="2667005"/>
            <a:ext cx="5240693" cy="348832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smtClean="0"/>
              <a:t>What is </a:t>
            </a:r>
            <a:r>
              <a:rPr lang="en-US" sz="3600" spc="-5" dirty="0"/>
              <a:t>Asymptotic lower</a:t>
            </a:r>
            <a:r>
              <a:rPr lang="en-US" sz="3600" spc="-200" dirty="0"/>
              <a:t> </a:t>
            </a:r>
            <a:r>
              <a:rPr lang="en-US" sz="3600" dirty="0"/>
              <a:t>bound</a:t>
            </a:r>
          </a:p>
        </p:txBody>
      </p:sp>
      <p:sp>
        <p:nvSpPr>
          <p:cNvPr id="3" name="Metin Yer Tutucusu 2"/>
          <p:cNvSpPr>
            <a:spLocks noGrp="1"/>
          </p:cNvSpPr>
          <p:nvPr>
            <p:ph type="body" idx="1"/>
          </p:nvPr>
        </p:nvSpPr>
        <p:spPr>
          <a:xfrm>
            <a:off x="304800" y="1106346"/>
            <a:ext cx="2469516" cy="4062651"/>
          </a:xfrm>
        </p:spPr>
        <p:txBody>
          <a:bodyPr/>
          <a:lstStyle/>
          <a:p>
            <a:pPr algn="l"/>
            <a:r>
              <a:rPr lang="en-US" sz="2400" u="none" dirty="0" smtClean="0">
                <a:solidFill>
                  <a:schemeClr val="tx1"/>
                </a:solidFill>
                <a:latin typeface="Times New Roman" panose="02020603050405020304" pitchFamily="18" charset="0"/>
                <a:cs typeface="Times New Roman" panose="02020603050405020304" pitchFamily="18" charset="0"/>
              </a:rPr>
              <a:t>Sometimes</a:t>
            </a:r>
            <a:r>
              <a:rPr lang="en-US" sz="2400" u="none" dirty="0">
                <a:solidFill>
                  <a:schemeClr val="tx1"/>
                </a:solidFill>
                <a:latin typeface="Times New Roman" panose="02020603050405020304" pitchFamily="18" charset="0"/>
                <a:cs typeface="Times New Roman" panose="02020603050405020304" pitchFamily="18" charset="0"/>
              </a:rPr>
              <a:t>, we want to say that an algorithm takes at least a certain amount of time, without providing an upper bound. We use big-Ω notation; that's the Greek letter "omega."</a:t>
            </a:r>
          </a:p>
        </p:txBody>
      </p:sp>
      <p:pic>
        <p:nvPicPr>
          <p:cNvPr id="2050" name="Picture 2" descr="https://s3.amazonaws.com/ka-cs-algorithms/Omeg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7" y="2497944"/>
            <a:ext cx="5419725" cy="2582251"/>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3124200" y="914400"/>
            <a:ext cx="602932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a running time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then for large enough </a:t>
            </a:r>
            <a:r>
              <a:rPr lang="en-US" sz="2400" i="1"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running time is at least </a:t>
            </a:r>
            <a:r>
              <a:rPr lang="en-US" sz="2400" i="1" dirty="0" err="1" smtClean="0">
                <a:latin typeface="Times New Roman" panose="02020603050405020304" pitchFamily="18" charset="0"/>
                <a:cs typeface="Times New Roman" panose="02020603050405020304" pitchFamily="18" charset="0"/>
              </a:rPr>
              <a:t>k</a:t>
            </a:r>
            <a:r>
              <a:rPr lang="en-US" sz="2400" dirty="0" err="1">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some </a:t>
            </a:r>
            <a:r>
              <a:rPr lang="en-US" sz="2400" dirty="0" smtClean="0">
                <a:latin typeface="Times New Roman" panose="02020603050405020304" pitchFamily="18" charset="0"/>
                <a:cs typeface="Times New Roman" panose="02020603050405020304" pitchFamily="18" charset="0"/>
              </a:rPr>
              <a:t>constant </a:t>
            </a:r>
            <a:r>
              <a:rPr lang="en-US" sz="2400" i="1"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Here's how to think of a running time that is </a:t>
            </a:r>
            <a:r>
              <a:rPr lang="en-US" sz="2400" dirty="0" smtClean="0">
                <a:latin typeface="Times New Roman" panose="02020603050405020304" pitchFamily="18" charset="0"/>
                <a:cs typeface="Times New Roman" panose="02020603050405020304" pitchFamily="18" charset="0"/>
              </a:rPr>
              <a:t>Ω(</a:t>
            </a:r>
            <a:r>
              <a:rPr lang="en-US" sz="2400" i="1" dirty="0" smtClean="0">
                <a:latin typeface="Times New Roman" panose="02020603050405020304" pitchFamily="18" charset="0"/>
                <a:cs typeface="Times New Roman" panose="02020603050405020304" pitchFamily="18" charset="0"/>
              </a:rPr>
              <a:t>f</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sp>
        <p:nvSpPr>
          <p:cNvPr id="5" name="Metin kutusu 4"/>
          <p:cNvSpPr txBox="1"/>
          <p:nvPr/>
        </p:nvSpPr>
        <p:spPr>
          <a:xfrm>
            <a:off x="2438400" y="5257800"/>
            <a:ext cx="6477000" cy="1569660"/>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We say that the running time is "big-Ω of f(n)" We use big-Ω notation for asymptotic lower bounds, since it bounds the growth of the running time from below for large enough input sizes.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9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3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Symbol"/>
                <a:cs typeface="Symbol"/>
              </a:rPr>
              <a:t></a:t>
            </a:r>
            <a:r>
              <a:rPr sz="3200" spc="5" dirty="0">
                <a:solidFill>
                  <a:srgbClr val="0000FF"/>
                </a:solidFill>
                <a:latin typeface="Times New Roman"/>
                <a:cs typeface="Times New Roman"/>
              </a:rPr>
              <a:t>(n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003300" marR="5080" indent="-914400">
              <a:lnSpc>
                <a:spcPct val="100000"/>
              </a:lnSpc>
              <a:spcBef>
                <a:spcPts val="3350"/>
              </a:spcBef>
              <a:tabLst>
                <a:tab pos="304228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2</a:t>
            </a:r>
            <a:r>
              <a:rPr sz="2775" spc="-142" baseline="25525" dirty="0">
                <a:solidFill>
                  <a:srgbClr val="0000FF"/>
                </a:solidFill>
                <a:latin typeface="Times New Roman"/>
                <a:cs typeface="Times New Roman"/>
              </a:rPr>
              <a:t> </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4722495"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60" dirty="0">
                <a:solidFill>
                  <a:srgbClr val="0000FF"/>
                </a:solidFill>
                <a:latin typeface="Times New Roman"/>
                <a:cs typeface="Times New Roman"/>
              </a:rPr>
              <a:t> </a:t>
            </a:r>
            <a:r>
              <a:rPr sz="2400" dirty="0">
                <a:solidFill>
                  <a:srgbClr val="0000FF"/>
                </a:solidFill>
                <a:latin typeface="Times New Roman"/>
                <a:cs typeface="Times New Roman"/>
              </a:rPr>
              <a:t>1</a:t>
            </a:r>
            <a:endParaRPr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4827"/>
            <a:ext cx="7292975" cy="1793239"/>
          </a:xfrm>
          <a:prstGeom prst="rect">
            <a:avLst/>
          </a:prstGeom>
        </p:spPr>
        <p:txBody>
          <a:bodyPr vert="horz" wrap="square" lIns="0" tIns="13335" rIns="0" bIns="0" rtlCol="0">
            <a:spAutoFit/>
          </a:bodyPr>
          <a:lstStyle/>
          <a:p>
            <a:pPr marL="12700">
              <a:lnSpc>
                <a:spcPct val="100000"/>
              </a:lnSpc>
              <a:spcBef>
                <a:spcPts val="105"/>
              </a:spcBef>
              <a:tabLst>
                <a:tab pos="2359660" algn="l"/>
              </a:tabLst>
            </a:pPr>
            <a:r>
              <a:rPr sz="3200" dirty="0">
                <a:latin typeface="Times New Roman"/>
                <a:cs typeface="Times New Roman"/>
              </a:rPr>
              <a:t>Show</a:t>
            </a:r>
            <a:r>
              <a:rPr sz="3200" spc="-25" dirty="0">
                <a:latin typeface="Times New Roman"/>
                <a:cs typeface="Times New Roman"/>
              </a:rPr>
              <a:t> </a:t>
            </a:r>
            <a:r>
              <a:rPr sz="3200" dirty="0">
                <a:latin typeface="Times New Roman"/>
                <a:cs typeface="Times New Roman"/>
              </a:rPr>
              <a:t>that	= </a:t>
            </a:r>
            <a:r>
              <a:rPr sz="3200" spc="-5" dirty="0">
                <a:latin typeface="Symbol"/>
                <a:cs typeface="Symbol"/>
              </a:rPr>
              <a:t></a:t>
            </a:r>
            <a:r>
              <a:rPr sz="3200" spc="-5" dirty="0">
                <a:latin typeface="Times New Roman"/>
                <a:cs typeface="Times New Roman"/>
              </a:rPr>
              <a:t>(lg</a:t>
            </a:r>
            <a:r>
              <a:rPr sz="3200" spc="-25" dirty="0">
                <a:latin typeface="Times New Roman"/>
                <a:cs typeface="Times New Roman"/>
              </a:rPr>
              <a:t> </a:t>
            </a:r>
            <a:r>
              <a:rPr sz="3200" spc="5" dirty="0">
                <a:latin typeface="Times New Roman"/>
                <a:cs typeface="Times New Roman"/>
              </a:rPr>
              <a:t>n)</a:t>
            </a:r>
            <a:endParaRPr sz="3200">
              <a:latin typeface="Times New Roman"/>
              <a:cs typeface="Times New Roman"/>
            </a:endParaRPr>
          </a:p>
          <a:p>
            <a:pPr marL="88900">
              <a:lnSpc>
                <a:spcPct val="100000"/>
              </a:lnSpc>
              <a:spcBef>
                <a:spcPts val="335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2785745" algn="l"/>
              </a:tabLst>
            </a:pPr>
            <a:r>
              <a:rPr sz="2800" spc="-5" dirty="0">
                <a:latin typeface="Times New Roman"/>
                <a:cs typeface="Times New Roman"/>
              </a:rPr>
              <a:t>c lg</a:t>
            </a:r>
            <a:r>
              <a:rPr sz="2800" spc="-15" dirty="0">
                <a:latin typeface="Times New Roman"/>
                <a:cs typeface="Times New Roman"/>
              </a:rPr>
              <a:t> </a:t>
            </a:r>
            <a:r>
              <a:rPr sz="2800" spc="-5" dirty="0">
                <a:latin typeface="Times New Roman"/>
                <a:cs typeface="Times New Roman"/>
              </a:rPr>
              <a:t>n</a:t>
            </a:r>
            <a:r>
              <a:rPr sz="2800" dirty="0">
                <a:latin typeface="Times New Roman"/>
                <a:cs typeface="Times New Roman"/>
              </a:rPr>
              <a:t> </a:t>
            </a:r>
            <a:r>
              <a:rPr sz="2800" spc="-5" dirty="0">
                <a:latin typeface="Times New Roman"/>
                <a:cs typeface="Times New Roman"/>
              </a:rPr>
              <a:t>≤	</a:t>
            </a:r>
            <a:r>
              <a:rPr sz="2800" dirty="0">
                <a:latin typeface="Times New Roman"/>
                <a:cs typeface="Times New Roman"/>
              </a:rPr>
              <a:t>for </a:t>
            </a:r>
            <a:r>
              <a:rPr sz="2800" spc="-5" dirty="0">
                <a:latin typeface="Times New Roman"/>
                <a:cs typeface="Times New Roman"/>
              </a:rPr>
              <a:t>all n ≥</a:t>
            </a:r>
            <a:r>
              <a:rPr sz="2800" spc="-10" dirty="0">
                <a:latin typeface="Times New Roman"/>
                <a:cs typeface="Times New Roman"/>
              </a:rPr>
              <a:t> </a:t>
            </a:r>
            <a:r>
              <a:rPr sz="2800" spc="5" dirty="0">
                <a:latin typeface="Times New Roman"/>
                <a:cs typeface="Times New Roman"/>
              </a:rPr>
              <a:t>n</a:t>
            </a:r>
            <a:r>
              <a:rPr sz="2775" spc="7" baseline="-21021" dirty="0">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40739" y="3832352"/>
            <a:ext cx="3101340" cy="75692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85" dirty="0">
                <a:solidFill>
                  <a:srgbClr val="0000FF"/>
                </a:solidFill>
                <a:latin typeface="Times New Roman"/>
                <a:cs typeface="Times New Roman"/>
              </a:rPr>
              <a:t> </a:t>
            </a:r>
            <a:r>
              <a:rPr sz="2400" dirty="0">
                <a:solidFill>
                  <a:srgbClr val="0000FF"/>
                </a:solidFill>
                <a:latin typeface="Times New Roman"/>
                <a:cs typeface="Times New Roman"/>
              </a:rPr>
              <a:t>16</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dirty="0">
                <a:latin typeface="Times New Roman"/>
                <a:cs typeface="Times New Roman"/>
              </a:rPr>
              <a:t>lg n</a:t>
            </a:r>
            <a:r>
              <a:rPr sz="2400" spc="-12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
        <p:nvSpPr>
          <p:cNvPr id="12" name="object 12"/>
          <p:cNvSpPr txBox="1"/>
          <p:nvPr/>
        </p:nvSpPr>
        <p:spPr>
          <a:xfrm>
            <a:off x="4387088" y="4198111"/>
            <a:ext cx="161353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for </a:t>
            </a:r>
            <a:r>
              <a:rPr sz="2400" dirty="0">
                <a:latin typeface="Times New Roman"/>
                <a:cs typeface="Times New Roman"/>
              </a:rPr>
              <a:t>all n ≥</a:t>
            </a:r>
            <a:r>
              <a:rPr sz="2400" spc="-105" dirty="0">
                <a:latin typeface="Times New Roman"/>
                <a:cs typeface="Times New Roman"/>
              </a:rPr>
              <a:t> </a:t>
            </a:r>
            <a:r>
              <a:rPr sz="2400" dirty="0">
                <a:latin typeface="Times New Roman"/>
                <a:cs typeface="Times New Roman"/>
              </a:rPr>
              <a:t>16</a:t>
            </a:r>
            <a:endParaRPr sz="2400">
              <a:latin typeface="Times New Roman"/>
              <a:cs typeface="Times New Roman"/>
            </a:endParaRPr>
          </a:p>
        </p:txBody>
      </p:sp>
      <p:sp>
        <p:nvSpPr>
          <p:cNvPr id="13" name="object 13"/>
          <p:cNvSpPr/>
          <p:nvPr/>
        </p:nvSpPr>
        <p:spPr>
          <a:xfrm>
            <a:off x="2514612" y="1524025"/>
            <a:ext cx="513588" cy="450011"/>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19412" y="2895612"/>
            <a:ext cx="513588" cy="45002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3886212" y="4114805"/>
            <a:ext cx="513588" cy="4500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0173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t>-notation: Asymptotic Lower</a:t>
            </a:r>
            <a:r>
              <a:rPr sz="3600" spc="-200" dirty="0"/>
              <a:t> </a:t>
            </a:r>
            <a:r>
              <a:rPr sz="3600" dirty="0"/>
              <a:t>Bound</a:t>
            </a:r>
            <a:endParaRPr sz="3600">
              <a:latin typeface="Symbol"/>
              <a:cs typeface="Symbol"/>
            </a:endParaRPr>
          </a:p>
        </p:txBody>
      </p:sp>
      <p:sp>
        <p:nvSpPr>
          <p:cNvPr id="10" name="object 10"/>
          <p:cNvSpPr txBox="1"/>
          <p:nvPr/>
        </p:nvSpPr>
        <p:spPr>
          <a:xfrm>
            <a:off x="688340" y="1496847"/>
            <a:ext cx="7721600" cy="2404110"/>
          </a:xfrm>
          <a:prstGeom prst="rect">
            <a:avLst/>
          </a:prstGeom>
        </p:spPr>
        <p:txBody>
          <a:bodyPr vert="horz" wrap="square" lIns="0" tIns="100965" rIns="0" bIns="0" rtlCol="0">
            <a:spAutoFit/>
          </a:bodyPr>
          <a:lstStyle/>
          <a:p>
            <a:pPr marL="332740" indent="-320040">
              <a:lnSpc>
                <a:spcPct val="100000"/>
              </a:lnSpc>
              <a:spcBef>
                <a:spcPts val="795"/>
              </a:spcBef>
              <a:buClr>
                <a:srgbClr val="438086"/>
              </a:buClr>
              <a:buSzPct val="58928"/>
              <a:buFont typeface="Wingdings"/>
              <a:buChar char=""/>
              <a:tabLst>
                <a:tab pos="332740" algn="l"/>
              </a:tabLst>
            </a:pP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a:t>
            </a:r>
            <a:r>
              <a:rPr sz="2800" spc="-5" dirty="0">
                <a:latin typeface="Symbol"/>
                <a:cs typeface="Symbol"/>
              </a:rPr>
              <a:t></a:t>
            </a:r>
            <a:r>
              <a:rPr sz="2800" spc="-5" dirty="0">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9"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3870960">
              <a:lnSpc>
                <a:spcPct val="100000"/>
              </a:lnSpc>
              <a:spcBef>
                <a:spcPts val="700"/>
              </a:spcBef>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dirty="0">
                <a:solidFill>
                  <a:srgbClr val="0000FF"/>
                </a:solidFill>
                <a:latin typeface="Times New Roman"/>
                <a:cs typeface="Times New Roman"/>
              </a:rPr>
              <a:t> 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a:lnSpc>
                <a:spcPct val="100000"/>
              </a:lnSpc>
              <a:spcBef>
                <a:spcPts val="30"/>
              </a:spcBef>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dirty="0">
                <a:solidFill>
                  <a:srgbClr val="0000FF"/>
                </a:solidFill>
                <a:latin typeface="Symbol"/>
                <a:cs typeface="Symbol"/>
              </a:rPr>
              <a:t></a:t>
            </a:r>
            <a:r>
              <a:rPr sz="2400" dirty="0">
                <a:solidFill>
                  <a:srgbClr val="0000FF"/>
                </a:solidFill>
                <a:latin typeface="Times New Roman"/>
                <a:cs typeface="Times New Roman"/>
              </a:rPr>
              <a:t> (g(n)) </a:t>
            </a:r>
            <a:r>
              <a:rPr sz="2400" dirty="0">
                <a:solidFill>
                  <a:srgbClr val="FF0000"/>
                </a:solidFill>
                <a:latin typeface="Times New Roman"/>
                <a:cs typeface="Times New Roman"/>
              </a:rPr>
              <a:t>is in</a:t>
            </a:r>
            <a:r>
              <a:rPr sz="2400" spc="-8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631190">
              <a:lnSpc>
                <a:spcPct val="100000"/>
              </a:lnSpc>
              <a:spcBef>
                <a:spcPts val="56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lower </a:t>
            </a:r>
            <a:r>
              <a:rPr sz="2400" i="1" u="heavy" dirty="0">
                <a:solidFill>
                  <a:srgbClr val="0000FF"/>
                </a:solidFill>
                <a:uFill>
                  <a:solidFill>
                    <a:srgbClr val="0000FF"/>
                  </a:solidFill>
                </a:uFill>
                <a:latin typeface="Times New Roman"/>
                <a:cs typeface="Times New Roman"/>
              </a:rPr>
              <a:t>bound</a:t>
            </a:r>
            <a:r>
              <a:rPr sz="2400" i="1" u="heavy" spc="-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32"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txBox="1"/>
          <p:nvPr/>
        </p:nvSpPr>
        <p:spPr>
          <a:xfrm>
            <a:off x="5260340" y="1572260"/>
            <a:ext cx="3395345" cy="10922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3" name="object 13"/>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5" name="object 15"/>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6" name="object 16"/>
          <p:cNvSpPr txBox="1"/>
          <p:nvPr/>
        </p:nvSpPr>
        <p:spPr>
          <a:xfrm>
            <a:off x="840739" y="3135884"/>
            <a:ext cx="1750060" cy="774065"/>
          </a:xfrm>
          <a:prstGeom prst="rect">
            <a:avLst/>
          </a:prstGeom>
        </p:spPr>
        <p:txBody>
          <a:bodyPr vert="horz" wrap="square" lIns="0" tIns="12700" rIns="0" bIns="0" rtlCol="0">
            <a:spAutoFit/>
          </a:bodyPr>
          <a:lstStyle/>
          <a:p>
            <a:pPr marL="12700">
              <a:lnSpc>
                <a:spcPct val="100000"/>
              </a:lnSpc>
              <a:spcBef>
                <a:spcPts val="100"/>
              </a:spcBef>
            </a:pPr>
            <a:r>
              <a:rPr sz="3600" baseline="-16203" dirty="0">
                <a:latin typeface="Times New Roman"/>
                <a:cs typeface="Times New Roman"/>
              </a:rPr>
              <a:t>100n</a:t>
            </a:r>
            <a:r>
              <a:rPr sz="1600" dirty="0">
                <a:latin typeface="Times New Roman"/>
                <a:cs typeface="Times New Roman"/>
              </a:rPr>
              <a:t>1.9999 </a:t>
            </a:r>
            <a:r>
              <a:rPr sz="3600" baseline="-16203" dirty="0">
                <a:latin typeface="Times New Roman"/>
                <a:cs typeface="Times New Roman"/>
              </a:rPr>
              <a:t>=</a:t>
            </a:r>
            <a:r>
              <a:rPr sz="3600" spc="-150" baseline="-16203" dirty="0">
                <a:latin typeface="Times New Roman"/>
                <a:cs typeface="Times New Roman"/>
              </a:rPr>
              <a:t> </a:t>
            </a:r>
            <a:r>
              <a:rPr sz="3600" baseline="-16203" dirty="0">
                <a:latin typeface="Symbol"/>
                <a:cs typeface="Symbol"/>
              </a:rPr>
              <a:t></a:t>
            </a:r>
            <a:endParaRPr sz="3600" baseline="-16203">
              <a:latin typeface="Symbol"/>
              <a:cs typeface="Symbol"/>
            </a:endParaRPr>
          </a:p>
          <a:p>
            <a:pPr marL="12700">
              <a:lnSpc>
                <a:spcPct val="100000"/>
              </a:lnSpc>
              <a:spcBef>
                <a:spcPts val="130"/>
              </a:spcBef>
            </a:pP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7" name="object 17"/>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8" name="object 18"/>
          <p:cNvSpPr txBox="1"/>
          <p:nvPr/>
        </p:nvSpPr>
        <p:spPr>
          <a:xfrm>
            <a:off x="5799835" y="3020059"/>
            <a:ext cx="1440180"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a:t>
            </a:r>
            <a:r>
              <a:rPr sz="3600" spc="-120" baseline="-16203" dirty="0">
                <a:solidFill>
                  <a:srgbClr val="FF0000"/>
                </a:solidFill>
                <a:latin typeface="Times New Roman"/>
                <a:cs typeface="Times New Roman"/>
              </a:rPr>
              <a:t> </a:t>
            </a:r>
            <a:r>
              <a:rPr sz="3600" baseline="-16203" dirty="0">
                <a:solidFill>
                  <a:srgbClr val="FF0000"/>
                </a:solidFill>
                <a:latin typeface="Times New Roman"/>
                <a:cs typeface="Times New Roman"/>
              </a:rPr>
              <a:t>100n</a:t>
            </a:r>
            <a:r>
              <a:rPr sz="1600" dirty="0">
                <a:solidFill>
                  <a:srgbClr val="FF0000"/>
                </a:solidFill>
                <a:latin typeface="Times New Roman"/>
                <a:cs typeface="Times New Roman"/>
              </a:rPr>
              <a:t>1.9999</a:t>
            </a:r>
            <a:endParaRPr sz="1600">
              <a:latin typeface="Times New Roman"/>
              <a:cs typeface="Times New Roman"/>
            </a:endParaRPr>
          </a:p>
        </p:txBody>
      </p:sp>
      <p:sp>
        <p:nvSpPr>
          <p:cNvPr id="19" name="object 19"/>
          <p:cNvSpPr txBox="1"/>
          <p:nvPr/>
        </p:nvSpPr>
        <p:spPr>
          <a:xfrm>
            <a:off x="5260340" y="3111500"/>
            <a:ext cx="3590925" cy="391160"/>
          </a:xfrm>
          <a:prstGeom prst="rect">
            <a:avLst/>
          </a:prstGeom>
        </p:spPr>
        <p:txBody>
          <a:bodyPr vert="horz" wrap="square" lIns="0" tIns="12700" rIns="0" bIns="0" rtlCol="0">
            <a:spAutoFit/>
          </a:bodyPr>
          <a:lstStyle/>
          <a:p>
            <a:pPr marL="12700">
              <a:lnSpc>
                <a:spcPct val="100000"/>
              </a:lnSpc>
              <a:spcBef>
                <a:spcPts val="100"/>
              </a:spcBef>
              <a:tabLst>
                <a:tab pos="2419985" algn="l"/>
              </a:tabLst>
            </a:pP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90" dirty="0">
                <a:solidFill>
                  <a:srgbClr val="FF0000"/>
                </a:solidFill>
                <a:latin typeface="Times New Roman"/>
                <a:cs typeface="Times New Roman"/>
              </a:rPr>
              <a:t> </a:t>
            </a:r>
            <a:r>
              <a:rPr sz="2400" dirty="0">
                <a:solidFill>
                  <a:srgbClr val="FF0000"/>
                </a:solidFill>
                <a:latin typeface="Times New Roman"/>
                <a:cs typeface="Times New Roman"/>
              </a:rPr>
              <a:t>n</a:t>
            </a:r>
            <a:r>
              <a:rPr sz="2400" baseline="-20833" dirty="0">
                <a:solidFill>
                  <a:srgbClr val="FF0000"/>
                </a:solidFill>
                <a:latin typeface="Times New Roman"/>
                <a:cs typeface="Times New Roman"/>
              </a:rPr>
              <a:t>0</a:t>
            </a:r>
            <a:endParaRPr sz="2400" baseline="-20833">
              <a:latin typeface="Times New Roman"/>
              <a:cs typeface="Times New Roman"/>
            </a:endParaRPr>
          </a:p>
        </p:txBody>
      </p:sp>
      <p:sp>
        <p:nvSpPr>
          <p:cNvPr id="20" name="object 20"/>
          <p:cNvSpPr txBox="1"/>
          <p:nvPr/>
        </p:nvSpPr>
        <p:spPr>
          <a:xfrm>
            <a:off x="8529319" y="3821684"/>
            <a:ext cx="1270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FF0000"/>
                </a:solidFill>
                <a:latin typeface="Times New Roman"/>
                <a:cs typeface="Times New Roman"/>
              </a:rPr>
              <a:t>0</a:t>
            </a:r>
            <a:endParaRPr sz="1600">
              <a:latin typeface="Times New Roman"/>
              <a:cs typeface="Times New Roman"/>
            </a:endParaRPr>
          </a:p>
        </p:txBody>
      </p:sp>
      <p:sp>
        <p:nvSpPr>
          <p:cNvPr id="21" name="object 21"/>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3" name="object 23"/>
          <p:cNvSpPr txBox="1"/>
          <p:nvPr/>
        </p:nvSpPr>
        <p:spPr>
          <a:xfrm>
            <a:off x="762000" y="4953000"/>
            <a:ext cx="2667000" cy="685800"/>
          </a:xfrm>
          <a:prstGeom prst="rect">
            <a:avLst/>
          </a:prstGeom>
          <a:solidFill>
            <a:srgbClr val="CCFFCC"/>
          </a:solidFill>
        </p:spPr>
        <p:txBody>
          <a:bodyPr vert="horz" wrap="square" lIns="0" tIns="0" rIns="0" bIns="0" rtlCol="0">
            <a:spAutoFit/>
          </a:bodyPr>
          <a:lstStyle/>
          <a:p>
            <a:pPr marL="91440">
              <a:lnSpc>
                <a:spcPts val="2620"/>
              </a:lnSpc>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27"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4" name="object 24"/>
          <p:cNvSpPr txBox="1"/>
          <p:nvPr/>
        </p:nvSpPr>
        <p:spPr>
          <a:xfrm>
            <a:off x="3888740" y="49585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25" name="object 25"/>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7" name="object 27"/>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9" name="object 29"/>
          <p:cNvSpPr txBox="1"/>
          <p:nvPr/>
        </p:nvSpPr>
        <p:spPr>
          <a:xfrm>
            <a:off x="5335015" y="3553459"/>
            <a:ext cx="3220085" cy="939800"/>
          </a:xfrm>
          <a:prstGeom prst="rect">
            <a:avLst/>
          </a:prstGeom>
        </p:spPr>
        <p:txBody>
          <a:bodyPr vert="horz" wrap="square" lIns="0" tIns="104140" rIns="0" bIns="0" rtlCol="0">
            <a:spAutoFit/>
          </a:bodyPr>
          <a:lstStyle/>
          <a:p>
            <a:pPr marL="12700">
              <a:lnSpc>
                <a:spcPct val="100000"/>
              </a:lnSpc>
              <a:spcBef>
                <a:spcPts val="820"/>
              </a:spcBef>
              <a:tabLst>
                <a:tab pos="2303145" algn="l"/>
              </a:tabLst>
            </a:pP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10" dirty="0">
                <a:solidFill>
                  <a:srgbClr val="FF0000"/>
                </a:solidFill>
                <a:latin typeface="Times New Roman"/>
                <a:cs typeface="Times New Roman"/>
              </a:rPr>
              <a:t> </a:t>
            </a:r>
            <a:r>
              <a:rPr sz="2400" dirty="0">
                <a:solidFill>
                  <a:srgbClr val="FF0000"/>
                </a:solidFill>
                <a:latin typeface="Times New Roman"/>
                <a:cs typeface="Times New Roman"/>
              </a:rPr>
              <a:t>(100/c)	</a:t>
            </a:r>
            <a:r>
              <a:rPr sz="2400" spc="-5" dirty="0">
                <a:solidFill>
                  <a:srgbClr val="FF0000"/>
                </a:solidFill>
                <a:latin typeface="Times New Roman"/>
                <a:cs typeface="Times New Roman"/>
              </a:rPr>
              <a:t>for</a:t>
            </a:r>
            <a:r>
              <a:rPr sz="2400" spc="-80" dirty="0">
                <a:solidFill>
                  <a:srgbClr val="FF0000"/>
                </a:solidFill>
                <a:latin typeface="Times New Roman"/>
                <a:cs typeface="Times New Roman"/>
              </a:rPr>
              <a:t> </a:t>
            </a:r>
            <a:r>
              <a:rPr sz="2400" dirty="0">
                <a:solidFill>
                  <a:srgbClr val="FF0000"/>
                </a:solidFill>
                <a:latin typeface="Times New Roman"/>
                <a:cs typeface="Times New Roman"/>
              </a:rPr>
              <a:t>n≥n</a:t>
            </a:r>
            <a:endParaRPr sz="2400">
              <a:latin typeface="Times New Roman"/>
              <a:cs typeface="Times New Roman"/>
            </a:endParaRPr>
          </a:p>
          <a:p>
            <a:pPr marL="928369">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
        <p:nvSpPr>
          <p:cNvPr id="30" name="object 30"/>
          <p:cNvSpPr txBox="1"/>
          <p:nvPr/>
        </p:nvSpPr>
        <p:spPr>
          <a:xfrm>
            <a:off x="5086603" y="4544059"/>
            <a:ext cx="3912235" cy="1092200"/>
          </a:xfrm>
          <a:prstGeom prst="rect">
            <a:avLst/>
          </a:prstGeom>
        </p:spPr>
        <p:txBody>
          <a:bodyPr vert="horz" wrap="square" lIns="0" tIns="180340" rIns="0" bIns="0" rtlCol="0">
            <a:spAutoFit/>
          </a:bodyPr>
          <a:lstStyle/>
          <a:p>
            <a:pPr marL="262255">
              <a:lnSpc>
                <a:spcPct val="100000"/>
              </a:lnSpc>
              <a:spcBef>
                <a:spcPts val="142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r>
              <a:rPr sz="2400" spc="-60" baseline="-20833"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marL="12700">
              <a:lnSpc>
                <a:spcPct val="100000"/>
              </a:lnSpc>
              <a:spcBef>
                <a:spcPts val="1320"/>
              </a:spcBef>
            </a:pPr>
            <a:r>
              <a:rPr sz="2400" dirty="0">
                <a:solidFill>
                  <a:srgbClr val="FF0000"/>
                </a:solidFill>
                <a:latin typeface="Times New Roman"/>
                <a:cs typeface="Times New Roman"/>
              </a:rPr>
              <a:t>0 ≤ </a:t>
            </a:r>
            <a:r>
              <a:rPr sz="2400" spc="-10" dirty="0">
                <a:solidFill>
                  <a:srgbClr val="FF0000"/>
                </a:solidFill>
                <a:latin typeface="Times New Roman"/>
                <a:cs typeface="Times New Roman"/>
              </a:rPr>
              <a:t>10</a:t>
            </a:r>
            <a:r>
              <a:rPr sz="2400" spc="-15" baseline="24305" dirty="0">
                <a:solidFill>
                  <a:srgbClr val="FF0000"/>
                </a:solidFill>
                <a:latin typeface="Times New Roman"/>
                <a:cs typeface="Times New Roman"/>
              </a:rPr>
              <a:t>-9</a:t>
            </a:r>
            <a:r>
              <a:rPr sz="2400" spc="-10" dirty="0">
                <a:solidFill>
                  <a:srgbClr val="FF0000"/>
                </a:solidFill>
                <a:latin typeface="Times New Roman"/>
                <a:cs typeface="Times New Roman"/>
              </a:rPr>
              <a:t>n</a:t>
            </a:r>
            <a:r>
              <a:rPr sz="2400" spc="-15"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13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txBox="1"/>
          <p:nvPr/>
        </p:nvSpPr>
        <p:spPr>
          <a:xfrm>
            <a:off x="688257" y="1470531"/>
            <a:ext cx="8093075" cy="4368165"/>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3375"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7100">
              <a:lnSpc>
                <a:spcPct val="100000"/>
              </a:lnSpc>
              <a:spcBef>
                <a:spcPts val="35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O(g(n))</a:t>
            </a:r>
            <a:endParaRPr sz="2800">
              <a:latin typeface="Times New Roman"/>
              <a:cs typeface="Times New Roman"/>
            </a:endParaRPr>
          </a:p>
          <a:p>
            <a:pPr marL="927100">
              <a:lnSpc>
                <a:spcPts val="3185"/>
              </a:lnSpc>
              <a:spcBef>
                <a:spcPts val="370"/>
              </a:spcBef>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r>
              <a:rPr sz="2775" spc="-67" baseline="-21021" dirty="0">
                <a:solidFill>
                  <a:srgbClr val="0000FF"/>
                </a:solidFill>
                <a:latin typeface="Times New Roman"/>
                <a:cs typeface="Times New Roman"/>
              </a:rPr>
              <a:t> </a:t>
            </a:r>
            <a:r>
              <a:rPr sz="2800" spc="-5" dirty="0">
                <a:latin typeface="Times New Roman"/>
                <a:cs typeface="Times New Roman"/>
              </a:rPr>
              <a:t>such</a:t>
            </a:r>
            <a:endParaRPr sz="2800">
              <a:latin typeface="Times New Roman"/>
              <a:cs typeface="Times New Roman"/>
            </a:endParaRPr>
          </a:p>
          <a:p>
            <a:pPr marL="12700">
              <a:lnSpc>
                <a:spcPts val="3185"/>
              </a:lnSpc>
            </a:pPr>
            <a:r>
              <a:rPr sz="2800" spc="-5" dirty="0">
                <a:latin typeface="Times New Roman"/>
                <a:cs typeface="Times New Roman"/>
              </a:rPr>
              <a:t>that</a:t>
            </a:r>
            <a:endParaRPr sz="2800">
              <a:latin typeface="Times New Roman"/>
              <a:cs typeface="Times New Roman"/>
            </a:endParaRPr>
          </a:p>
          <a:p>
            <a:pPr marL="4142740" algn="ctr">
              <a:lnSpc>
                <a:spcPct val="100000"/>
              </a:lnSpc>
              <a:spcBef>
                <a:spcPts val="37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 n ≥</a:t>
            </a:r>
            <a:r>
              <a:rPr sz="2800" spc="-3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a:p>
            <a:pPr>
              <a:lnSpc>
                <a:spcPct val="100000"/>
              </a:lnSpc>
              <a:spcBef>
                <a:spcPts val="15"/>
              </a:spcBef>
            </a:pPr>
            <a:endParaRPr sz="3600">
              <a:latin typeface="Times New Roman"/>
              <a:cs typeface="Times New Roman"/>
            </a:endParaRPr>
          </a:p>
          <a:p>
            <a:pPr marL="332740" indent="-320040">
              <a:lnSpc>
                <a:spcPts val="2870"/>
              </a:lnSpc>
              <a:buClr>
                <a:srgbClr val="438086"/>
              </a:buClr>
              <a:buSzPct val="60416"/>
              <a:buFont typeface="Wingdings"/>
              <a:buChar char=""/>
              <a:tabLst>
                <a:tab pos="333375"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marL="925194">
              <a:lnSpc>
                <a:spcPts val="3279"/>
              </a:lnSpc>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a:t>
            </a:r>
            <a:endParaRPr sz="2800">
              <a:latin typeface="Times New Roman"/>
              <a:cs typeface="Times New Roman"/>
            </a:endParaRPr>
          </a:p>
          <a:p>
            <a:pPr marL="925194">
              <a:lnSpc>
                <a:spcPts val="3215"/>
              </a:lnSpc>
            </a:pP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5" dirty="0">
                <a:solidFill>
                  <a:srgbClr val="0000FF"/>
                </a:solidFill>
                <a:latin typeface="Times New Roman"/>
                <a:cs typeface="Times New Roman"/>
              </a:rPr>
              <a:t>c</a:t>
            </a:r>
            <a:r>
              <a:rPr sz="2800" spc="-5" dirty="0">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 </a:t>
            </a:r>
            <a:r>
              <a:rPr sz="2800" spc="-5" dirty="0">
                <a:latin typeface="Times New Roman"/>
                <a:cs typeface="Times New Roman"/>
              </a:rPr>
              <a:t>such</a:t>
            </a:r>
            <a:r>
              <a:rPr sz="2800" spc="-225" dirty="0">
                <a:latin typeface="Times New Roman"/>
                <a:cs typeface="Times New Roman"/>
              </a:rPr>
              <a:t> </a:t>
            </a:r>
            <a:r>
              <a:rPr sz="2800" spc="-5" dirty="0">
                <a:latin typeface="Times New Roman"/>
                <a:cs typeface="Times New Roman"/>
              </a:rPr>
              <a:t>that</a:t>
            </a:r>
            <a:endParaRPr sz="2800">
              <a:latin typeface="Times New Roman"/>
              <a:cs typeface="Times New Roman"/>
            </a:endParaRPr>
          </a:p>
          <a:p>
            <a:pPr marL="4206875" algn="ctr">
              <a:lnSpc>
                <a:spcPts val="3290"/>
              </a:lnSpc>
            </a:pP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cg(n)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912609"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O-notation and</a:t>
            </a:r>
            <a:r>
              <a:rPr sz="3600" spc="5" dirty="0"/>
              <a:t> </a:t>
            </a:r>
            <a:r>
              <a:rPr sz="3600" spc="-5" dirty="0">
                <a:solidFill>
                  <a:srgbClr val="000000"/>
                </a:solidFill>
                <a:latin typeface="Symbol"/>
                <a:cs typeface="Symbol"/>
              </a:rPr>
              <a:t></a:t>
            </a:r>
            <a:r>
              <a:rPr sz="3600" spc="-5" dirty="0"/>
              <a:t>-notation</a:t>
            </a:r>
            <a:endParaRPr sz="3600">
              <a:latin typeface="Symbol"/>
              <a:cs typeface="Symbol"/>
            </a:endParaRPr>
          </a:p>
        </p:txBody>
      </p:sp>
      <p:sp>
        <p:nvSpPr>
          <p:cNvPr id="10" name="object 10"/>
          <p:cNvSpPr/>
          <p:nvPr/>
        </p:nvSpPr>
        <p:spPr>
          <a:xfrm>
            <a:off x="3305175" y="2133600"/>
            <a:ext cx="833755" cy="500380"/>
          </a:xfrm>
          <a:custGeom>
            <a:avLst/>
            <a:gdLst/>
            <a:ahLst/>
            <a:cxnLst/>
            <a:rect l="l" t="t" r="r" b="b"/>
            <a:pathLst>
              <a:path w="833754" h="500380">
                <a:moveTo>
                  <a:pt x="0" y="500062"/>
                </a:moveTo>
                <a:lnTo>
                  <a:pt x="833437" y="500062"/>
                </a:lnTo>
                <a:lnTo>
                  <a:pt x="833437" y="0"/>
                </a:lnTo>
                <a:lnTo>
                  <a:pt x="0" y="0"/>
                </a:lnTo>
                <a:lnTo>
                  <a:pt x="0" y="500062"/>
                </a:lnTo>
                <a:close/>
              </a:path>
            </a:pathLst>
          </a:custGeom>
          <a:solidFill>
            <a:srgbClr val="FFFFFF"/>
          </a:solidFill>
        </p:spPr>
        <p:txBody>
          <a:bodyPr wrap="square" lIns="0" tIns="0" rIns="0" bIns="0" rtlCol="0"/>
          <a:lstStyle/>
          <a:p>
            <a:endParaRPr/>
          </a:p>
        </p:txBody>
      </p:sp>
      <p:sp>
        <p:nvSpPr>
          <p:cNvPr id="11" name="object 11"/>
          <p:cNvSpPr txBox="1"/>
          <p:nvPr/>
        </p:nvSpPr>
        <p:spPr>
          <a:xfrm>
            <a:off x="3305175" y="2172017"/>
            <a:ext cx="833755" cy="292100"/>
          </a:xfrm>
          <a:prstGeom prst="rect">
            <a:avLst/>
          </a:prstGeom>
        </p:spPr>
        <p:txBody>
          <a:bodyPr vert="horz" wrap="square" lIns="0" tIns="12700" rIns="0" bIns="0" rtlCol="0">
            <a:spAutoFit/>
          </a:bodyPr>
          <a:lstStyle/>
          <a:p>
            <a:pPr marL="133350">
              <a:lnSpc>
                <a:spcPct val="100000"/>
              </a:lnSpc>
              <a:spcBef>
                <a:spcPts val="100"/>
              </a:spcBef>
            </a:pPr>
            <a:r>
              <a:rPr sz="1750" spc="-5" dirty="0">
                <a:latin typeface="Times New Roman"/>
                <a:cs typeface="Times New Roman"/>
              </a:rPr>
              <a:t>cg(n)</a:t>
            </a:r>
            <a:endParaRPr sz="1750">
              <a:latin typeface="Times New Roman"/>
              <a:cs typeface="Times New Roman"/>
            </a:endParaRPr>
          </a:p>
        </p:txBody>
      </p:sp>
      <p:sp>
        <p:nvSpPr>
          <p:cNvPr id="12" name="object 12"/>
          <p:cNvSpPr txBox="1"/>
          <p:nvPr/>
        </p:nvSpPr>
        <p:spPr>
          <a:xfrm>
            <a:off x="3425825" y="3172142"/>
            <a:ext cx="356235" cy="292100"/>
          </a:xfrm>
          <a:prstGeom prst="rect">
            <a:avLst/>
          </a:prstGeom>
        </p:spPr>
        <p:txBody>
          <a:bodyPr vert="horz" wrap="square" lIns="0" tIns="12700" rIns="0" bIns="0" rtlCol="0">
            <a:spAutoFit/>
          </a:bodyPr>
          <a:lstStyle/>
          <a:p>
            <a:pPr marL="12700">
              <a:lnSpc>
                <a:spcPct val="100000"/>
              </a:lnSpc>
              <a:spcBef>
                <a:spcPts val="100"/>
              </a:spcBef>
            </a:pPr>
            <a:r>
              <a:rPr sz="1750" spc="-10" dirty="0">
                <a:latin typeface="Times New Roman"/>
                <a:cs typeface="Times New Roman"/>
              </a:rPr>
              <a:t>f(n)</a:t>
            </a:r>
            <a:endParaRPr sz="1750">
              <a:latin typeface="Times New Roman"/>
              <a:cs typeface="Times New Roman"/>
            </a:endParaRPr>
          </a:p>
        </p:txBody>
      </p:sp>
      <p:sp>
        <p:nvSpPr>
          <p:cNvPr id="13" name="object 13"/>
          <p:cNvSpPr txBox="1"/>
          <p:nvPr/>
        </p:nvSpPr>
        <p:spPr>
          <a:xfrm>
            <a:off x="804862" y="2466975"/>
            <a:ext cx="1833880" cy="500380"/>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10" dirty="0">
                <a:latin typeface="Times New Roman"/>
                <a:cs typeface="Times New Roman"/>
              </a:rPr>
              <a:t>f(n) </a:t>
            </a:r>
            <a:r>
              <a:rPr sz="1750" dirty="0">
                <a:latin typeface="Times New Roman"/>
                <a:cs typeface="Times New Roman"/>
              </a:rPr>
              <a:t>=</a:t>
            </a:r>
            <a:r>
              <a:rPr sz="1750" spc="5" dirty="0">
                <a:latin typeface="Times New Roman"/>
                <a:cs typeface="Times New Roman"/>
              </a:rPr>
              <a:t> </a:t>
            </a:r>
            <a:r>
              <a:rPr sz="1750" spc="-5" dirty="0">
                <a:latin typeface="Times New Roman"/>
                <a:cs typeface="Times New Roman"/>
              </a:rPr>
              <a:t>O(g(n))</a:t>
            </a:r>
            <a:endParaRPr sz="1750">
              <a:latin typeface="Times New Roman"/>
              <a:cs typeface="Times New Roman"/>
            </a:endParaRPr>
          </a:p>
        </p:txBody>
      </p:sp>
      <p:sp>
        <p:nvSpPr>
          <p:cNvPr id="14" name="object 14"/>
          <p:cNvSpPr/>
          <p:nvPr/>
        </p:nvSpPr>
        <p:spPr>
          <a:xfrm>
            <a:off x="2305050" y="4300537"/>
            <a:ext cx="500380" cy="500380"/>
          </a:xfrm>
          <a:custGeom>
            <a:avLst/>
            <a:gdLst/>
            <a:ahLst/>
            <a:cxnLst/>
            <a:rect l="l" t="t" r="r" b="b"/>
            <a:pathLst>
              <a:path w="500380" h="500379">
                <a:moveTo>
                  <a:pt x="0" y="500062"/>
                </a:moveTo>
                <a:lnTo>
                  <a:pt x="500062" y="500062"/>
                </a:lnTo>
                <a:lnTo>
                  <a:pt x="500062" y="0"/>
                </a:lnTo>
                <a:lnTo>
                  <a:pt x="0" y="0"/>
                </a:lnTo>
                <a:lnTo>
                  <a:pt x="0" y="500062"/>
                </a:lnTo>
                <a:close/>
              </a:path>
            </a:pathLst>
          </a:custGeom>
          <a:solidFill>
            <a:srgbClr val="FFFFFF"/>
          </a:solidFill>
        </p:spPr>
        <p:txBody>
          <a:bodyPr wrap="square" lIns="0" tIns="0" rIns="0" bIns="0" rtlCol="0"/>
          <a:lstStyle/>
          <a:p>
            <a:endParaRPr/>
          </a:p>
        </p:txBody>
      </p:sp>
      <p:sp>
        <p:nvSpPr>
          <p:cNvPr id="15" name="object 15"/>
          <p:cNvSpPr txBox="1"/>
          <p:nvPr/>
        </p:nvSpPr>
        <p:spPr>
          <a:xfrm>
            <a:off x="2305050" y="4300537"/>
            <a:ext cx="500380" cy="327025"/>
          </a:xfrm>
          <a:prstGeom prst="rect">
            <a:avLst/>
          </a:prstGeom>
          <a:solidFill>
            <a:srgbClr val="FFFFFF"/>
          </a:solidFill>
        </p:spPr>
        <p:txBody>
          <a:bodyPr vert="horz" wrap="square" lIns="0" tIns="50800" rIns="0" bIns="0" rtlCol="0">
            <a:spAutoFit/>
          </a:bodyPr>
          <a:lstStyle/>
          <a:p>
            <a:pPr marL="133350">
              <a:lnSpc>
                <a:spcPct val="100000"/>
              </a:lnSpc>
              <a:spcBef>
                <a:spcPts val="400"/>
              </a:spcBef>
            </a:pPr>
            <a:r>
              <a:rPr sz="1750" spc="5" dirty="0">
                <a:latin typeface="Times New Roman"/>
                <a:cs typeface="Times New Roman"/>
              </a:rPr>
              <a:t>n</a:t>
            </a:r>
            <a:r>
              <a:rPr sz="1725" spc="7" baseline="-12077" dirty="0">
                <a:latin typeface="Times New Roman"/>
                <a:cs typeface="Times New Roman"/>
              </a:rPr>
              <a:t>0</a:t>
            </a:r>
            <a:endParaRPr sz="1725" baseline="-12077">
              <a:latin typeface="Times New Roman"/>
              <a:cs typeface="Times New Roman"/>
            </a:endParaRPr>
          </a:p>
        </p:txBody>
      </p:sp>
      <p:sp>
        <p:nvSpPr>
          <p:cNvPr id="16" name="object 16"/>
          <p:cNvSpPr/>
          <p:nvPr/>
        </p:nvSpPr>
        <p:spPr>
          <a:xfrm>
            <a:off x="3971925" y="4300537"/>
            <a:ext cx="333375" cy="500380"/>
          </a:xfrm>
          <a:custGeom>
            <a:avLst/>
            <a:gdLst/>
            <a:ahLst/>
            <a:cxnLst/>
            <a:rect l="l" t="t" r="r" b="b"/>
            <a:pathLst>
              <a:path w="333375" h="500379">
                <a:moveTo>
                  <a:pt x="0" y="500062"/>
                </a:moveTo>
                <a:lnTo>
                  <a:pt x="333375" y="500062"/>
                </a:lnTo>
                <a:lnTo>
                  <a:pt x="333375" y="0"/>
                </a:lnTo>
                <a:lnTo>
                  <a:pt x="0" y="0"/>
                </a:lnTo>
                <a:lnTo>
                  <a:pt x="0" y="500062"/>
                </a:lnTo>
                <a:close/>
              </a:path>
            </a:pathLst>
          </a:custGeom>
          <a:solidFill>
            <a:srgbClr val="FFFFFF"/>
          </a:solidFill>
        </p:spPr>
        <p:txBody>
          <a:bodyPr wrap="square" lIns="0" tIns="0" rIns="0" bIns="0" rtlCol="0"/>
          <a:lstStyle/>
          <a:p>
            <a:endParaRPr/>
          </a:p>
        </p:txBody>
      </p:sp>
      <p:sp>
        <p:nvSpPr>
          <p:cNvPr id="17" name="object 17"/>
          <p:cNvSpPr txBox="1"/>
          <p:nvPr/>
        </p:nvSpPr>
        <p:spPr>
          <a:xfrm>
            <a:off x="3971925" y="4338954"/>
            <a:ext cx="333375" cy="292100"/>
          </a:xfrm>
          <a:prstGeom prst="rect">
            <a:avLst/>
          </a:prstGeom>
        </p:spPr>
        <p:txBody>
          <a:bodyPr vert="horz" wrap="square" lIns="0" tIns="12700" rIns="0" bIns="0" rtlCol="0">
            <a:spAutoFit/>
          </a:bodyPr>
          <a:lstStyle/>
          <a:p>
            <a:pPr marL="133350">
              <a:lnSpc>
                <a:spcPct val="100000"/>
              </a:lnSpc>
              <a:spcBef>
                <a:spcPts val="100"/>
              </a:spcBef>
            </a:pPr>
            <a:r>
              <a:rPr sz="1750" dirty="0">
                <a:latin typeface="Times New Roman"/>
                <a:cs typeface="Times New Roman"/>
              </a:rPr>
              <a:t>n</a:t>
            </a:r>
            <a:endParaRPr sz="1750">
              <a:latin typeface="Times New Roman"/>
              <a:cs typeface="Times New Roman"/>
            </a:endParaRPr>
          </a:p>
        </p:txBody>
      </p:sp>
      <p:sp>
        <p:nvSpPr>
          <p:cNvPr id="18" name="object 18"/>
          <p:cNvSpPr/>
          <p:nvPr/>
        </p:nvSpPr>
        <p:spPr>
          <a:xfrm>
            <a:off x="638175" y="4633912"/>
            <a:ext cx="3360420" cy="0"/>
          </a:xfrm>
          <a:custGeom>
            <a:avLst/>
            <a:gdLst/>
            <a:ahLst/>
            <a:cxnLst/>
            <a:rect l="l" t="t" r="r" b="b"/>
            <a:pathLst>
              <a:path w="3360420">
                <a:moveTo>
                  <a:pt x="0" y="0"/>
                </a:moveTo>
                <a:lnTo>
                  <a:pt x="3360420" y="0"/>
                </a:lnTo>
              </a:path>
            </a:pathLst>
          </a:custGeom>
          <a:ln w="13335">
            <a:solidFill>
              <a:srgbClr val="000000"/>
            </a:solidFill>
          </a:ln>
        </p:spPr>
        <p:txBody>
          <a:bodyPr wrap="square" lIns="0" tIns="0" rIns="0" bIns="0" rtlCol="0"/>
          <a:lstStyle/>
          <a:p>
            <a:endParaRPr/>
          </a:p>
        </p:txBody>
      </p:sp>
      <p:sp>
        <p:nvSpPr>
          <p:cNvPr id="19" name="object 19"/>
          <p:cNvSpPr/>
          <p:nvPr/>
        </p:nvSpPr>
        <p:spPr>
          <a:xfrm>
            <a:off x="3994150" y="4562792"/>
            <a:ext cx="146685" cy="144780"/>
          </a:xfrm>
          <a:custGeom>
            <a:avLst/>
            <a:gdLst/>
            <a:ahLst/>
            <a:cxnLst/>
            <a:rect l="l" t="t" r="r" b="b"/>
            <a:pathLst>
              <a:path w="146685" h="144779">
                <a:moveTo>
                  <a:pt x="0" y="0"/>
                </a:moveTo>
                <a:lnTo>
                  <a:pt x="0" y="144462"/>
                </a:lnTo>
                <a:lnTo>
                  <a:pt x="146685" y="7334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8175" y="2440304"/>
            <a:ext cx="0" cy="2193925"/>
          </a:xfrm>
          <a:custGeom>
            <a:avLst/>
            <a:gdLst/>
            <a:ahLst/>
            <a:cxnLst/>
            <a:rect l="l" t="t" r="r" b="b"/>
            <a:pathLst>
              <a:path h="2193925">
                <a:moveTo>
                  <a:pt x="0" y="2193607"/>
                </a:moveTo>
                <a:lnTo>
                  <a:pt x="0" y="0"/>
                </a:lnTo>
              </a:path>
            </a:pathLst>
          </a:custGeom>
          <a:ln w="13335">
            <a:solidFill>
              <a:srgbClr val="000000"/>
            </a:solidFill>
          </a:ln>
        </p:spPr>
        <p:txBody>
          <a:bodyPr wrap="square" lIns="0" tIns="0" rIns="0" bIns="0" rtlCol="0"/>
          <a:lstStyle/>
          <a:p>
            <a:endParaRPr/>
          </a:p>
        </p:txBody>
      </p:sp>
      <p:sp>
        <p:nvSpPr>
          <p:cNvPr id="21" name="object 21"/>
          <p:cNvSpPr/>
          <p:nvPr/>
        </p:nvSpPr>
        <p:spPr>
          <a:xfrm>
            <a:off x="567055" y="2302510"/>
            <a:ext cx="144780" cy="144780"/>
          </a:xfrm>
          <a:custGeom>
            <a:avLst/>
            <a:gdLst/>
            <a:ahLst/>
            <a:cxnLst/>
            <a:rect l="l" t="t" r="r" b="b"/>
            <a:pathLst>
              <a:path w="144779" h="144780">
                <a:moveTo>
                  <a:pt x="71120" y="0"/>
                </a:moveTo>
                <a:lnTo>
                  <a:pt x="0" y="144462"/>
                </a:lnTo>
                <a:lnTo>
                  <a:pt x="144462" y="144462"/>
                </a:lnTo>
                <a:lnTo>
                  <a:pt x="71120" y="0"/>
                </a:lnTo>
                <a:close/>
              </a:path>
            </a:pathLst>
          </a:custGeom>
          <a:solidFill>
            <a:srgbClr val="000000"/>
          </a:solidFill>
        </p:spPr>
        <p:txBody>
          <a:bodyPr wrap="square" lIns="0" tIns="0" rIns="0" bIns="0" rtlCol="0"/>
          <a:lstStyle/>
          <a:p>
            <a:endParaRPr/>
          </a:p>
        </p:txBody>
      </p:sp>
      <p:sp>
        <p:nvSpPr>
          <p:cNvPr id="22" name="object 22"/>
          <p:cNvSpPr/>
          <p:nvPr/>
        </p:nvSpPr>
        <p:spPr>
          <a:xfrm>
            <a:off x="638175" y="2462529"/>
            <a:ext cx="3667125" cy="1671320"/>
          </a:xfrm>
          <a:custGeom>
            <a:avLst/>
            <a:gdLst/>
            <a:ahLst/>
            <a:cxnLst/>
            <a:rect l="l" t="t" r="r" b="b"/>
            <a:pathLst>
              <a:path w="3667125" h="1671320">
                <a:moveTo>
                  <a:pt x="0" y="1671320"/>
                </a:moveTo>
                <a:lnTo>
                  <a:pt x="11112" y="1657985"/>
                </a:lnTo>
                <a:lnTo>
                  <a:pt x="26670" y="1642427"/>
                </a:lnTo>
                <a:lnTo>
                  <a:pt x="42227" y="1622425"/>
                </a:lnTo>
                <a:lnTo>
                  <a:pt x="60007" y="1600200"/>
                </a:lnTo>
                <a:lnTo>
                  <a:pt x="100012" y="1549082"/>
                </a:lnTo>
                <a:lnTo>
                  <a:pt x="146685" y="1493520"/>
                </a:lnTo>
                <a:lnTo>
                  <a:pt x="193357" y="1440180"/>
                </a:lnTo>
                <a:lnTo>
                  <a:pt x="242252" y="1393507"/>
                </a:lnTo>
                <a:lnTo>
                  <a:pt x="288925" y="1357947"/>
                </a:lnTo>
                <a:lnTo>
                  <a:pt x="333375" y="1337945"/>
                </a:lnTo>
                <a:lnTo>
                  <a:pt x="353377" y="1335722"/>
                </a:lnTo>
                <a:lnTo>
                  <a:pt x="373380" y="1337945"/>
                </a:lnTo>
                <a:lnTo>
                  <a:pt x="408940" y="1353502"/>
                </a:lnTo>
                <a:lnTo>
                  <a:pt x="444500" y="1382395"/>
                </a:lnTo>
                <a:lnTo>
                  <a:pt x="480059" y="1415732"/>
                </a:lnTo>
                <a:lnTo>
                  <a:pt x="520065" y="1451292"/>
                </a:lnTo>
                <a:lnTo>
                  <a:pt x="562292" y="1480185"/>
                </a:lnTo>
                <a:lnTo>
                  <a:pt x="611187" y="1500187"/>
                </a:lnTo>
                <a:lnTo>
                  <a:pt x="637857" y="1504632"/>
                </a:lnTo>
                <a:lnTo>
                  <a:pt x="666750" y="1504632"/>
                </a:lnTo>
                <a:lnTo>
                  <a:pt x="697865" y="1500187"/>
                </a:lnTo>
                <a:lnTo>
                  <a:pt x="733425" y="1493520"/>
                </a:lnTo>
                <a:lnTo>
                  <a:pt x="771207" y="1484630"/>
                </a:lnTo>
                <a:lnTo>
                  <a:pt x="808990" y="1475740"/>
                </a:lnTo>
                <a:lnTo>
                  <a:pt x="891222" y="1446847"/>
                </a:lnTo>
                <a:lnTo>
                  <a:pt x="977900" y="1413510"/>
                </a:lnTo>
                <a:lnTo>
                  <a:pt x="1064577" y="1375727"/>
                </a:lnTo>
                <a:lnTo>
                  <a:pt x="1151255" y="1335722"/>
                </a:lnTo>
                <a:lnTo>
                  <a:pt x="1231265" y="1293495"/>
                </a:lnTo>
                <a:lnTo>
                  <a:pt x="1269047" y="1273492"/>
                </a:lnTo>
                <a:lnTo>
                  <a:pt x="1304607" y="1253490"/>
                </a:lnTo>
                <a:lnTo>
                  <a:pt x="1371282" y="1211262"/>
                </a:lnTo>
                <a:lnTo>
                  <a:pt x="1433512" y="1166812"/>
                </a:lnTo>
                <a:lnTo>
                  <a:pt x="1493520" y="1117917"/>
                </a:lnTo>
                <a:lnTo>
                  <a:pt x="1549082" y="1066800"/>
                </a:lnTo>
                <a:lnTo>
                  <a:pt x="1657985" y="964565"/>
                </a:lnTo>
                <a:lnTo>
                  <a:pt x="1711325" y="913447"/>
                </a:lnTo>
                <a:lnTo>
                  <a:pt x="1764664" y="864552"/>
                </a:lnTo>
                <a:lnTo>
                  <a:pt x="1815782" y="817880"/>
                </a:lnTo>
                <a:lnTo>
                  <a:pt x="1862455" y="771207"/>
                </a:lnTo>
                <a:lnTo>
                  <a:pt x="1953577" y="682307"/>
                </a:lnTo>
                <a:lnTo>
                  <a:pt x="1998027" y="635635"/>
                </a:lnTo>
                <a:lnTo>
                  <a:pt x="2049145" y="591185"/>
                </a:lnTo>
                <a:lnTo>
                  <a:pt x="2104707" y="548957"/>
                </a:lnTo>
                <a:lnTo>
                  <a:pt x="2135822" y="526732"/>
                </a:lnTo>
                <a:lnTo>
                  <a:pt x="2166937" y="504507"/>
                </a:lnTo>
                <a:lnTo>
                  <a:pt x="2235835" y="460057"/>
                </a:lnTo>
                <a:lnTo>
                  <a:pt x="2311400" y="415607"/>
                </a:lnTo>
                <a:lnTo>
                  <a:pt x="2389187" y="368935"/>
                </a:lnTo>
                <a:lnTo>
                  <a:pt x="2473642" y="324485"/>
                </a:lnTo>
                <a:lnTo>
                  <a:pt x="2560320" y="282257"/>
                </a:lnTo>
                <a:lnTo>
                  <a:pt x="2649220" y="242252"/>
                </a:lnTo>
                <a:lnTo>
                  <a:pt x="2740342" y="204470"/>
                </a:lnTo>
                <a:lnTo>
                  <a:pt x="2833687" y="171132"/>
                </a:lnTo>
                <a:lnTo>
                  <a:pt x="2882582" y="155575"/>
                </a:lnTo>
                <a:lnTo>
                  <a:pt x="2938145" y="137795"/>
                </a:lnTo>
                <a:lnTo>
                  <a:pt x="2995930" y="122237"/>
                </a:lnTo>
                <a:lnTo>
                  <a:pt x="3058160" y="104457"/>
                </a:lnTo>
                <a:lnTo>
                  <a:pt x="3184842" y="73342"/>
                </a:lnTo>
                <a:lnTo>
                  <a:pt x="3311525" y="44450"/>
                </a:lnTo>
                <a:lnTo>
                  <a:pt x="3373754" y="33337"/>
                </a:lnTo>
                <a:lnTo>
                  <a:pt x="3431540" y="22225"/>
                </a:lnTo>
                <a:lnTo>
                  <a:pt x="3487102" y="13335"/>
                </a:lnTo>
                <a:lnTo>
                  <a:pt x="3535997" y="6667"/>
                </a:lnTo>
                <a:lnTo>
                  <a:pt x="3580447" y="2222"/>
                </a:lnTo>
                <a:lnTo>
                  <a:pt x="3618229" y="0"/>
                </a:lnTo>
                <a:lnTo>
                  <a:pt x="3647122" y="0"/>
                </a:lnTo>
                <a:lnTo>
                  <a:pt x="3658235" y="2222"/>
                </a:lnTo>
                <a:lnTo>
                  <a:pt x="3667125" y="4445"/>
                </a:lnTo>
              </a:path>
            </a:pathLst>
          </a:custGeom>
          <a:ln w="13335">
            <a:solidFill>
              <a:srgbClr val="0000FF"/>
            </a:solidFill>
          </a:ln>
        </p:spPr>
        <p:txBody>
          <a:bodyPr wrap="square" lIns="0" tIns="0" rIns="0" bIns="0" rtlCol="0"/>
          <a:lstStyle/>
          <a:p>
            <a:endParaRPr/>
          </a:p>
        </p:txBody>
      </p:sp>
      <p:sp>
        <p:nvSpPr>
          <p:cNvPr id="23" name="object 23"/>
          <p:cNvSpPr/>
          <p:nvPr/>
        </p:nvSpPr>
        <p:spPr>
          <a:xfrm>
            <a:off x="638175" y="3037986"/>
            <a:ext cx="3667125" cy="1096010"/>
          </a:xfrm>
          <a:custGeom>
            <a:avLst/>
            <a:gdLst/>
            <a:ahLst/>
            <a:cxnLst/>
            <a:rect l="l" t="t" r="r" b="b"/>
            <a:pathLst>
              <a:path w="3667125" h="1096010">
                <a:moveTo>
                  <a:pt x="0" y="929175"/>
                </a:moveTo>
                <a:lnTo>
                  <a:pt x="84455" y="989183"/>
                </a:lnTo>
                <a:lnTo>
                  <a:pt x="124460" y="1018075"/>
                </a:lnTo>
                <a:lnTo>
                  <a:pt x="166687" y="1042523"/>
                </a:lnTo>
                <a:lnTo>
                  <a:pt x="208915" y="1064748"/>
                </a:lnTo>
                <a:lnTo>
                  <a:pt x="251142" y="1082528"/>
                </a:lnTo>
                <a:lnTo>
                  <a:pt x="291147" y="1091418"/>
                </a:lnTo>
                <a:lnTo>
                  <a:pt x="333375" y="1095863"/>
                </a:lnTo>
                <a:lnTo>
                  <a:pt x="375602" y="1091418"/>
                </a:lnTo>
                <a:lnTo>
                  <a:pt x="417830" y="1080305"/>
                </a:lnTo>
                <a:lnTo>
                  <a:pt x="460057" y="1064748"/>
                </a:lnTo>
                <a:lnTo>
                  <a:pt x="502284" y="1042523"/>
                </a:lnTo>
                <a:lnTo>
                  <a:pt x="544512" y="1015853"/>
                </a:lnTo>
                <a:lnTo>
                  <a:pt x="584517" y="989183"/>
                </a:lnTo>
                <a:lnTo>
                  <a:pt x="666750" y="929175"/>
                </a:lnTo>
                <a:lnTo>
                  <a:pt x="704532" y="898060"/>
                </a:lnTo>
                <a:lnTo>
                  <a:pt x="735647" y="860278"/>
                </a:lnTo>
                <a:lnTo>
                  <a:pt x="766762" y="822495"/>
                </a:lnTo>
                <a:lnTo>
                  <a:pt x="795655" y="780268"/>
                </a:lnTo>
                <a:lnTo>
                  <a:pt x="828992" y="738040"/>
                </a:lnTo>
                <a:lnTo>
                  <a:pt x="868997" y="698035"/>
                </a:lnTo>
                <a:lnTo>
                  <a:pt x="915669" y="658030"/>
                </a:lnTo>
                <a:lnTo>
                  <a:pt x="971232" y="622470"/>
                </a:lnTo>
                <a:lnTo>
                  <a:pt x="1037907" y="591355"/>
                </a:lnTo>
                <a:lnTo>
                  <a:pt x="1109027" y="562463"/>
                </a:lnTo>
                <a:lnTo>
                  <a:pt x="1189037" y="535793"/>
                </a:lnTo>
                <a:lnTo>
                  <a:pt x="1273492" y="509123"/>
                </a:lnTo>
                <a:lnTo>
                  <a:pt x="1364615" y="484675"/>
                </a:lnTo>
                <a:lnTo>
                  <a:pt x="1460182" y="458005"/>
                </a:lnTo>
                <a:lnTo>
                  <a:pt x="1560195" y="429113"/>
                </a:lnTo>
                <a:lnTo>
                  <a:pt x="1666875" y="400220"/>
                </a:lnTo>
                <a:lnTo>
                  <a:pt x="1722437" y="384663"/>
                </a:lnTo>
                <a:lnTo>
                  <a:pt x="1782445" y="369105"/>
                </a:lnTo>
                <a:lnTo>
                  <a:pt x="1846897" y="351325"/>
                </a:lnTo>
                <a:lnTo>
                  <a:pt x="1913572" y="333545"/>
                </a:lnTo>
                <a:lnTo>
                  <a:pt x="2051367" y="297985"/>
                </a:lnTo>
                <a:lnTo>
                  <a:pt x="2191385" y="262425"/>
                </a:lnTo>
                <a:lnTo>
                  <a:pt x="2333625" y="226865"/>
                </a:lnTo>
                <a:lnTo>
                  <a:pt x="2402522" y="209085"/>
                </a:lnTo>
                <a:lnTo>
                  <a:pt x="2469197" y="193528"/>
                </a:lnTo>
                <a:lnTo>
                  <a:pt x="2533650" y="177970"/>
                </a:lnTo>
                <a:lnTo>
                  <a:pt x="2595880" y="162413"/>
                </a:lnTo>
                <a:lnTo>
                  <a:pt x="2655887" y="149078"/>
                </a:lnTo>
                <a:lnTo>
                  <a:pt x="2709227" y="137965"/>
                </a:lnTo>
                <a:lnTo>
                  <a:pt x="2809240" y="117963"/>
                </a:lnTo>
                <a:lnTo>
                  <a:pt x="2900362" y="100183"/>
                </a:lnTo>
                <a:lnTo>
                  <a:pt x="2987040" y="86848"/>
                </a:lnTo>
                <a:lnTo>
                  <a:pt x="3064827" y="75735"/>
                </a:lnTo>
                <a:lnTo>
                  <a:pt x="3138170" y="64623"/>
                </a:lnTo>
                <a:lnTo>
                  <a:pt x="3207067" y="55733"/>
                </a:lnTo>
                <a:lnTo>
                  <a:pt x="3271520" y="49065"/>
                </a:lnTo>
                <a:lnTo>
                  <a:pt x="3333750" y="40175"/>
                </a:lnTo>
                <a:lnTo>
                  <a:pt x="3391535" y="33508"/>
                </a:lnTo>
                <a:lnTo>
                  <a:pt x="3447097" y="24618"/>
                </a:lnTo>
                <a:lnTo>
                  <a:pt x="3495992" y="20173"/>
                </a:lnTo>
                <a:lnTo>
                  <a:pt x="3540442" y="13505"/>
                </a:lnTo>
                <a:lnTo>
                  <a:pt x="3582670" y="9060"/>
                </a:lnTo>
                <a:lnTo>
                  <a:pt x="3618229" y="4615"/>
                </a:lnTo>
                <a:lnTo>
                  <a:pt x="3651567" y="2393"/>
                </a:lnTo>
                <a:lnTo>
                  <a:pt x="3667125" y="0"/>
                </a:lnTo>
              </a:path>
            </a:pathLst>
          </a:custGeom>
          <a:ln w="13335">
            <a:solidFill>
              <a:srgbClr val="000000"/>
            </a:solidFill>
          </a:ln>
        </p:spPr>
        <p:txBody>
          <a:bodyPr wrap="square" lIns="0" tIns="0" rIns="0" bIns="0" rtlCol="0"/>
          <a:lstStyle/>
          <a:p>
            <a:endParaRPr/>
          </a:p>
        </p:txBody>
      </p:sp>
      <p:sp>
        <p:nvSpPr>
          <p:cNvPr id="24" name="object 24"/>
          <p:cNvSpPr/>
          <p:nvPr/>
        </p:nvSpPr>
        <p:spPr>
          <a:xfrm>
            <a:off x="2298382" y="3460432"/>
            <a:ext cx="13335" cy="13335"/>
          </a:xfrm>
          <a:custGeom>
            <a:avLst/>
            <a:gdLst/>
            <a:ahLst/>
            <a:cxnLst/>
            <a:rect l="l" t="t" r="r" b="b"/>
            <a:pathLst>
              <a:path w="13335" h="13335">
                <a:moveTo>
                  <a:pt x="6667" y="0"/>
                </a:moveTo>
                <a:lnTo>
                  <a:pt x="0" y="6667"/>
                </a:lnTo>
                <a:lnTo>
                  <a:pt x="6667" y="13334"/>
                </a:lnTo>
                <a:lnTo>
                  <a:pt x="11112" y="8889"/>
                </a:lnTo>
                <a:lnTo>
                  <a:pt x="13335" y="8889"/>
                </a:lnTo>
                <a:lnTo>
                  <a:pt x="13335" y="6667"/>
                </a:lnTo>
                <a:lnTo>
                  <a:pt x="6667" y="0"/>
                </a:lnTo>
                <a:close/>
              </a:path>
            </a:pathLst>
          </a:custGeom>
          <a:solidFill>
            <a:srgbClr val="000000"/>
          </a:solidFill>
        </p:spPr>
        <p:txBody>
          <a:bodyPr wrap="square" lIns="0" tIns="0" rIns="0" bIns="0" rtlCol="0"/>
          <a:lstStyle/>
          <a:p>
            <a:endParaRPr/>
          </a:p>
        </p:txBody>
      </p:sp>
      <p:sp>
        <p:nvSpPr>
          <p:cNvPr id="25" name="object 25"/>
          <p:cNvSpPr/>
          <p:nvPr/>
        </p:nvSpPr>
        <p:spPr>
          <a:xfrm>
            <a:off x="2298382" y="348710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6" name="object 26"/>
          <p:cNvSpPr/>
          <p:nvPr/>
        </p:nvSpPr>
        <p:spPr>
          <a:xfrm>
            <a:off x="2298382" y="351377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7" name="object 27"/>
          <p:cNvSpPr/>
          <p:nvPr/>
        </p:nvSpPr>
        <p:spPr>
          <a:xfrm>
            <a:off x="2298382" y="354044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8" name="object 28"/>
          <p:cNvSpPr/>
          <p:nvPr/>
        </p:nvSpPr>
        <p:spPr>
          <a:xfrm>
            <a:off x="2298382" y="356711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29" name="object 29"/>
          <p:cNvSpPr/>
          <p:nvPr/>
        </p:nvSpPr>
        <p:spPr>
          <a:xfrm>
            <a:off x="2298382" y="35937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0" name="object 30"/>
          <p:cNvSpPr/>
          <p:nvPr/>
        </p:nvSpPr>
        <p:spPr>
          <a:xfrm>
            <a:off x="2298382" y="36204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1" name="object 31"/>
          <p:cNvSpPr/>
          <p:nvPr/>
        </p:nvSpPr>
        <p:spPr>
          <a:xfrm>
            <a:off x="2298382" y="36471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2" name="object 32"/>
          <p:cNvSpPr/>
          <p:nvPr/>
        </p:nvSpPr>
        <p:spPr>
          <a:xfrm>
            <a:off x="2298382" y="36737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3" name="object 33"/>
          <p:cNvSpPr/>
          <p:nvPr/>
        </p:nvSpPr>
        <p:spPr>
          <a:xfrm>
            <a:off x="2298382" y="37004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4" name="object 34"/>
          <p:cNvSpPr/>
          <p:nvPr/>
        </p:nvSpPr>
        <p:spPr>
          <a:xfrm>
            <a:off x="2298382" y="37271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35" name="object 35"/>
          <p:cNvSpPr/>
          <p:nvPr/>
        </p:nvSpPr>
        <p:spPr>
          <a:xfrm>
            <a:off x="2298382" y="37538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6" name="object 36"/>
          <p:cNvSpPr/>
          <p:nvPr/>
        </p:nvSpPr>
        <p:spPr>
          <a:xfrm>
            <a:off x="2298382" y="37804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7" name="object 37"/>
          <p:cNvSpPr/>
          <p:nvPr/>
        </p:nvSpPr>
        <p:spPr>
          <a:xfrm>
            <a:off x="2298382" y="38071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8" name="object 38"/>
          <p:cNvSpPr/>
          <p:nvPr/>
        </p:nvSpPr>
        <p:spPr>
          <a:xfrm>
            <a:off x="2298382" y="38338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39" name="object 39"/>
          <p:cNvSpPr/>
          <p:nvPr/>
        </p:nvSpPr>
        <p:spPr>
          <a:xfrm>
            <a:off x="2298382" y="38604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0" name="object 40"/>
          <p:cNvSpPr/>
          <p:nvPr/>
        </p:nvSpPr>
        <p:spPr>
          <a:xfrm>
            <a:off x="2298382" y="38871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1" name="object 41"/>
          <p:cNvSpPr/>
          <p:nvPr/>
        </p:nvSpPr>
        <p:spPr>
          <a:xfrm>
            <a:off x="2298382" y="39138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2" name="object 42"/>
          <p:cNvSpPr/>
          <p:nvPr/>
        </p:nvSpPr>
        <p:spPr>
          <a:xfrm>
            <a:off x="2298382" y="39404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3" name="object 43"/>
          <p:cNvSpPr/>
          <p:nvPr/>
        </p:nvSpPr>
        <p:spPr>
          <a:xfrm>
            <a:off x="2298382" y="39671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4" name="object 44"/>
          <p:cNvSpPr/>
          <p:nvPr/>
        </p:nvSpPr>
        <p:spPr>
          <a:xfrm>
            <a:off x="2298382" y="39938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45" name="object 45"/>
          <p:cNvSpPr/>
          <p:nvPr/>
        </p:nvSpPr>
        <p:spPr>
          <a:xfrm>
            <a:off x="2298382" y="40205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6" name="object 46"/>
          <p:cNvSpPr/>
          <p:nvPr/>
        </p:nvSpPr>
        <p:spPr>
          <a:xfrm>
            <a:off x="2298382" y="40471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7" name="object 47"/>
          <p:cNvSpPr/>
          <p:nvPr/>
        </p:nvSpPr>
        <p:spPr>
          <a:xfrm>
            <a:off x="2298382" y="40738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8" name="object 48"/>
          <p:cNvSpPr/>
          <p:nvPr/>
        </p:nvSpPr>
        <p:spPr>
          <a:xfrm>
            <a:off x="2298382" y="41005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49" name="object 49"/>
          <p:cNvSpPr/>
          <p:nvPr/>
        </p:nvSpPr>
        <p:spPr>
          <a:xfrm>
            <a:off x="2298382" y="41271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0" name="object 50"/>
          <p:cNvSpPr/>
          <p:nvPr/>
        </p:nvSpPr>
        <p:spPr>
          <a:xfrm>
            <a:off x="2298382" y="41538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1" name="object 51"/>
          <p:cNvSpPr/>
          <p:nvPr/>
        </p:nvSpPr>
        <p:spPr>
          <a:xfrm>
            <a:off x="2298382" y="41805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2" name="object 52"/>
          <p:cNvSpPr/>
          <p:nvPr/>
        </p:nvSpPr>
        <p:spPr>
          <a:xfrm>
            <a:off x="2298382" y="42071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3" name="object 53"/>
          <p:cNvSpPr/>
          <p:nvPr/>
        </p:nvSpPr>
        <p:spPr>
          <a:xfrm>
            <a:off x="2298382" y="42338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4" name="object 54"/>
          <p:cNvSpPr/>
          <p:nvPr/>
        </p:nvSpPr>
        <p:spPr>
          <a:xfrm>
            <a:off x="2298382" y="42605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55" name="object 55"/>
          <p:cNvSpPr/>
          <p:nvPr/>
        </p:nvSpPr>
        <p:spPr>
          <a:xfrm>
            <a:off x="2298382" y="42872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6" name="object 56"/>
          <p:cNvSpPr/>
          <p:nvPr/>
        </p:nvSpPr>
        <p:spPr>
          <a:xfrm>
            <a:off x="2298382" y="43138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7" name="object 57"/>
          <p:cNvSpPr/>
          <p:nvPr/>
        </p:nvSpPr>
        <p:spPr>
          <a:xfrm>
            <a:off x="2298382" y="43405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8" name="object 58"/>
          <p:cNvSpPr/>
          <p:nvPr/>
        </p:nvSpPr>
        <p:spPr>
          <a:xfrm>
            <a:off x="2298382" y="436721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59" name="object 59"/>
          <p:cNvSpPr/>
          <p:nvPr/>
        </p:nvSpPr>
        <p:spPr>
          <a:xfrm>
            <a:off x="2298382" y="439388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0" name="object 60"/>
          <p:cNvSpPr/>
          <p:nvPr/>
        </p:nvSpPr>
        <p:spPr>
          <a:xfrm>
            <a:off x="2298382" y="442055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1" name="object 61"/>
          <p:cNvSpPr/>
          <p:nvPr/>
        </p:nvSpPr>
        <p:spPr>
          <a:xfrm>
            <a:off x="2298382" y="444722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2" name="object 62"/>
          <p:cNvSpPr/>
          <p:nvPr/>
        </p:nvSpPr>
        <p:spPr>
          <a:xfrm>
            <a:off x="2298382" y="447389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3" name="object 63"/>
          <p:cNvSpPr/>
          <p:nvPr/>
        </p:nvSpPr>
        <p:spPr>
          <a:xfrm>
            <a:off x="2298382" y="450056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4" name="object 64"/>
          <p:cNvSpPr/>
          <p:nvPr/>
        </p:nvSpPr>
        <p:spPr>
          <a:xfrm>
            <a:off x="2298382" y="4527232"/>
            <a:ext cx="13335" cy="13335"/>
          </a:xfrm>
          <a:custGeom>
            <a:avLst/>
            <a:gdLst/>
            <a:ahLst/>
            <a:cxnLst/>
            <a:rect l="l" t="t" r="r" b="b"/>
            <a:pathLst>
              <a:path w="13335" h="13335">
                <a:moveTo>
                  <a:pt x="11112" y="0"/>
                </a:moveTo>
                <a:lnTo>
                  <a:pt x="4445" y="0"/>
                </a:lnTo>
                <a:lnTo>
                  <a:pt x="0" y="4444"/>
                </a:lnTo>
                <a:lnTo>
                  <a:pt x="0" y="6667"/>
                </a:lnTo>
                <a:lnTo>
                  <a:pt x="6667" y="13334"/>
                </a:lnTo>
                <a:lnTo>
                  <a:pt x="11112" y="8889"/>
                </a:lnTo>
                <a:lnTo>
                  <a:pt x="13335" y="8889"/>
                </a:lnTo>
                <a:lnTo>
                  <a:pt x="13335" y="2222"/>
                </a:lnTo>
                <a:lnTo>
                  <a:pt x="11112" y="0"/>
                </a:lnTo>
                <a:close/>
              </a:path>
            </a:pathLst>
          </a:custGeom>
          <a:solidFill>
            <a:srgbClr val="000000"/>
          </a:solidFill>
        </p:spPr>
        <p:txBody>
          <a:bodyPr wrap="square" lIns="0" tIns="0" rIns="0" bIns="0" rtlCol="0"/>
          <a:lstStyle/>
          <a:p>
            <a:endParaRPr/>
          </a:p>
        </p:txBody>
      </p:sp>
      <p:sp>
        <p:nvSpPr>
          <p:cNvPr id="65" name="object 65"/>
          <p:cNvSpPr/>
          <p:nvPr/>
        </p:nvSpPr>
        <p:spPr>
          <a:xfrm>
            <a:off x="2298382" y="455390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6" name="object 66"/>
          <p:cNvSpPr/>
          <p:nvPr/>
        </p:nvSpPr>
        <p:spPr>
          <a:xfrm>
            <a:off x="2298382" y="458057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7" name="object 67"/>
          <p:cNvSpPr/>
          <p:nvPr/>
        </p:nvSpPr>
        <p:spPr>
          <a:xfrm>
            <a:off x="2298382" y="4607242"/>
            <a:ext cx="13335" cy="13335"/>
          </a:xfrm>
          <a:custGeom>
            <a:avLst/>
            <a:gdLst/>
            <a:ahLst/>
            <a:cxnLst/>
            <a:rect l="l" t="t" r="r" b="b"/>
            <a:pathLst>
              <a:path w="13335" h="13335">
                <a:moveTo>
                  <a:pt x="11112" y="0"/>
                </a:moveTo>
                <a:lnTo>
                  <a:pt x="4445" y="0"/>
                </a:lnTo>
                <a:lnTo>
                  <a:pt x="0" y="4445"/>
                </a:lnTo>
                <a:lnTo>
                  <a:pt x="0" y="6667"/>
                </a:lnTo>
                <a:lnTo>
                  <a:pt x="6667" y="13335"/>
                </a:lnTo>
                <a:lnTo>
                  <a:pt x="11112" y="8890"/>
                </a:lnTo>
                <a:lnTo>
                  <a:pt x="13335" y="8890"/>
                </a:lnTo>
                <a:lnTo>
                  <a:pt x="13335" y="2222"/>
                </a:lnTo>
                <a:lnTo>
                  <a:pt x="11112" y="0"/>
                </a:lnTo>
                <a:close/>
              </a:path>
            </a:pathLst>
          </a:custGeom>
          <a:solidFill>
            <a:srgbClr val="000000"/>
          </a:solidFill>
        </p:spPr>
        <p:txBody>
          <a:bodyPr wrap="square" lIns="0" tIns="0" rIns="0" bIns="0" rtlCol="0"/>
          <a:lstStyle/>
          <a:p>
            <a:endParaRPr/>
          </a:p>
        </p:txBody>
      </p:sp>
      <p:sp>
        <p:nvSpPr>
          <p:cNvPr id="68" name="object 68"/>
          <p:cNvSpPr/>
          <p:nvPr/>
        </p:nvSpPr>
        <p:spPr>
          <a:xfrm>
            <a:off x="4762512" y="2057425"/>
            <a:ext cx="4101426" cy="272997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dirty="0">
              <a:latin typeface="Symbol"/>
              <a:cs typeface="Symbol"/>
            </a:endParaRPr>
          </a:p>
        </p:txBody>
      </p:sp>
      <p:sp>
        <p:nvSpPr>
          <p:cNvPr id="10" name="object 10"/>
          <p:cNvSpPr/>
          <p:nvPr/>
        </p:nvSpPr>
        <p:spPr>
          <a:xfrm>
            <a:off x="5689591" y="3810045"/>
            <a:ext cx="812800" cy="571500"/>
          </a:xfrm>
          <a:custGeom>
            <a:avLst/>
            <a:gdLst/>
            <a:ahLst/>
            <a:cxnLst/>
            <a:rect l="l" t="t" r="r" b="b"/>
            <a:pathLst>
              <a:path w="812800" h="571500">
                <a:moveTo>
                  <a:pt x="0" y="0"/>
                </a:moveTo>
                <a:lnTo>
                  <a:pt x="812801" y="0"/>
                </a:lnTo>
                <a:lnTo>
                  <a:pt x="812801" y="571491"/>
                </a:lnTo>
                <a:lnTo>
                  <a:pt x="0" y="571491"/>
                </a:lnTo>
                <a:lnTo>
                  <a:pt x="0" y="0"/>
                </a:lnTo>
                <a:close/>
              </a:path>
            </a:pathLst>
          </a:custGeom>
          <a:solidFill>
            <a:srgbClr val="FFFFFF"/>
          </a:solidFill>
        </p:spPr>
        <p:txBody>
          <a:bodyPr wrap="square" lIns="0" tIns="0" rIns="0" bIns="0" rtlCol="0"/>
          <a:lstStyle/>
          <a:p>
            <a:endParaRPr/>
          </a:p>
        </p:txBody>
      </p:sp>
      <p:sp>
        <p:nvSpPr>
          <p:cNvPr id="11" name="object 11"/>
          <p:cNvSpPr/>
          <p:nvPr/>
        </p:nvSpPr>
        <p:spPr>
          <a:xfrm>
            <a:off x="4470392" y="5524520"/>
            <a:ext cx="609600" cy="571500"/>
          </a:xfrm>
          <a:custGeom>
            <a:avLst/>
            <a:gdLst/>
            <a:ahLst/>
            <a:cxnLst/>
            <a:rect l="l" t="t" r="r" b="b"/>
            <a:pathLst>
              <a:path w="609600" h="571500">
                <a:moveTo>
                  <a:pt x="0" y="0"/>
                </a:moveTo>
                <a:lnTo>
                  <a:pt x="609599" y="0"/>
                </a:lnTo>
                <a:lnTo>
                  <a:pt x="609599" y="571486"/>
                </a:lnTo>
                <a:lnTo>
                  <a:pt x="0" y="571486"/>
                </a:lnTo>
                <a:lnTo>
                  <a:pt x="0" y="0"/>
                </a:lnTo>
                <a:close/>
              </a:path>
            </a:pathLst>
          </a:custGeom>
          <a:solidFill>
            <a:srgbClr val="FFFFFF"/>
          </a:solidFill>
        </p:spPr>
        <p:txBody>
          <a:bodyPr wrap="square" lIns="0" tIns="0" rIns="0" bIns="0" rtlCol="0"/>
          <a:lstStyle/>
          <a:p>
            <a:endParaRPr/>
          </a:p>
        </p:txBody>
      </p:sp>
      <p:sp>
        <p:nvSpPr>
          <p:cNvPr id="12" name="object 12"/>
          <p:cNvSpPr txBox="1"/>
          <p:nvPr/>
        </p:nvSpPr>
        <p:spPr>
          <a:xfrm>
            <a:off x="4470392" y="5524520"/>
            <a:ext cx="609600" cy="373380"/>
          </a:xfrm>
          <a:prstGeom prst="rect">
            <a:avLst/>
          </a:prstGeom>
          <a:solidFill>
            <a:srgbClr val="FFFFFF"/>
          </a:solidFill>
        </p:spPr>
        <p:txBody>
          <a:bodyPr vert="horz" wrap="square" lIns="0" tIns="58419" rIns="0" bIns="0" rtlCol="0">
            <a:spAutoFit/>
          </a:bodyPr>
          <a:lstStyle/>
          <a:p>
            <a:pPr marL="162560">
              <a:lnSpc>
                <a:spcPct val="100000"/>
              </a:lnSpc>
              <a:spcBef>
                <a:spcPts val="459"/>
              </a:spcBef>
            </a:pPr>
            <a:r>
              <a:rPr sz="2000" spc="50" dirty="0">
                <a:latin typeface="Times New Roman"/>
                <a:cs typeface="Times New Roman"/>
              </a:rPr>
              <a:t>n</a:t>
            </a:r>
            <a:r>
              <a:rPr sz="2025" spc="75" baseline="-10288" dirty="0">
                <a:latin typeface="Times New Roman"/>
                <a:cs typeface="Times New Roman"/>
              </a:rPr>
              <a:t>0</a:t>
            </a:r>
            <a:endParaRPr sz="2025" baseline="-10288">
              <a:latin typeface="Times New Roman"/>
              <a:cs typeface="Times New Roman"/>
            </a:endParaRPr>
          </a:p>
        </p:txBody>
      </p:sp>
      <p:sp>
        <p:nvSpPr>
          <p:cNvPr id="13" name="object 13"/>
          <p:cNvSpPr/>
          <p:nvPr/>
        </p:nvSpPr>
        <p:spPr>
          <a:xfrm>
            <a:off x="7315188" y="5524520"/>
            <a:ext cx="609600" cy="571500"/>
          </a:xfrm>
          <a:custGeom>
            <a:avLst/>
            <a:gdLst/>
            <a:ahLst/>
            <a:cxnLst/>
            <a:rect l="l" t="t" r="r" b="b"/>
            <a:pathLst>
              <a:path w="609600" h="571500">
                <a:moveTo>
                  <a:pt x="0" y="0"/>
                </a:moveTo>
                <a:lnTo>
                  <a:pt x="609596" y="0"/>
                </a:lnTo>
                <a:lnTo>
                  <a:pt x="609596" y="571486"/>
                </a:lnTo>
                <a:lnTo>
                  <a:pt x="0" y="571486"/>
                </a:lnTo>
                <a:lnTo>
                  <a:pt x="0" y="0"/>
                </a:lnTo>
                <a:close/>
              </a:path>
            </a:pathLst>
          </a:custGeom>
          <a:solidFill>
            <a:srgbClr val="FFFFFF"/>
          </a:solidFill>
        </p:spPr>
        <p:txBody>
          <a:bodyPr wrap="square" lIns="0" tIns="0" rIns="0" bIns="0" rtlCol="0"/>
          <a:lstStyle/>
          <a:p>
            <a:endParaRPr/>
          </a:p>
        </p:txBody>
      </p:sp>
      <p:sp>
        <p:nvSpPr>
          <p:cNvPr id="14" name="object 14"/>
          <p:cNvSpPr txBox="1"/>
          <p:nvPr/>
        </p:nvSpPr>
        <p:spPr>
          <a:xfrm>
            <a:off x="7315188" y="5570220"/>
            <a:ext cx="609600" cy="330200"/>
          </a:xfrm>
          <a:prstGeom prst="rect">
            <a:avLst/>
          </a:prstGeom>
        </p:spPr>
        <p:txBody>
          <a:bodyPr vert="horz" wrap="square" lIns="0" tIns="12700" rIns="0" bIns="0" rtlCol="0">
            <a:spAutoFit/>
          </a:bodyPr>
          <a:lstStyle/>
          <a:p>
            <a:pPr marL="162560">
              <a:lnSpc>
                <a:spcPct val="100000"/>
              </a:lnSpc>
              <a:spcBef>
                <a:spcPts val="100"/>
              </a:spcBef>
            </a:pPr>
            <a:r>
              <a:rPr sz="2000" spc="65" dirty="0">
                <a:latin typeface="Times New Roman"/>
                <a:cs typeface="Times New Roman"/>
              </a:rPr>
              <a:t>n</a:t>
            </a:r>
            <a:endParaRPr sz="2000">
              <a:latin typeface="Times New Roman"/>
              <a:cs typeface="Times New Roman"/>
            </a:endParaRPr>
          </a:p>
        </p:txBody>
      </p:sp>
      <p:sp>
        <p:nvSpPr>
          <p:cNvPr id="15" name="object 15"/>
          <p:cNvSpPr/>
          <p:nvPr/>
        </p:nvSpPr>
        <p:spPr>
          <a:xfrm>
            <a:off x="2235195" y="5905514"/>
            <a:ext cx="4909820" cy="0"/>
          </a:xfrm>
          <a:custGeom>
            <a:avLst/>
            <a:gdLst/>
            <a:ahLst/>
            <a:cxnLst/>
            <a:rect l="l" t="t" r="r" b="b"/>
            <a:pathLst>
              <a:path w="4909820">
                <a:moveTo>
                  <a:pt x="0" y="0"/>
                </a:moveTo>
                <a:lnTo>
                  <a:pt x="4909304" y="0"/>
                </a:lnTo>
              </a:path>
            </a:pathLst>
          </a:custGeom>
          <a:ln w="15239">
            <a:solidFill>
              <a:srgbClr val="000000"/>
            </a:solidFill>
          </a:ln>
        </p:spPr>
        <p:txBody>
          <a:bodyPr wrap="square" lIns="0" tIns="0" rIns="0" bIns="0" rtlCol="0"/>
          <a:lstStyle/>
          <a:p>
            <a:endParaRPr/>
          </a:p>
        </p:txBody>
      </p:sp>
      <p:sp>
        <p:nvSpPr>
          <p:cNvPr id="16" name="object 16"/>
          <p:cNvSpPr/>
          <p:nvPr/>
        </p:nvSpPr>
        <p:spPr>
          <a:xfrm>
            <a:off x="7139081" y="5824235"/>
            <a:ext cx="179070" cy="165100"/>
          </a:xfrm>
          <a:custGeom>
            <a:avLst/>
            <a:gdLst/>
            <a:ahLst/>
            <a:cxnLst/>
            <a:rect l="l" t="t" r="r" b="b"/>
            <a:pathLst>
              <a:path w="179070" h="165100">
                <a:moveTo>
                  <a:pt x="0" y="165097"/>
                </a:moveTo>
                <a:lnTo>
                  <a:pt x="0" y="0"/>
                </a:lnTo>
                <a:lnTo>
                  <a:pt x="178815" y="83816"/>
                </a:lnTo>
                <a:lnTo>
                  <a:pt x="0" y="165097"/>
                </a:lnTo>
                <a:close/>
              </a:path>
            </a:pathLst>
          </a:custGeom>
          <a:solidFill>
            <a:srgbClr val="000000"/>
          </a:solidFill>
        </p:spPr>
        <p:txBody>
          <a:bodyPr wrap="square" lIns="0" tIns="0" rIns="0" bIns="0" rtlCol="0"/>
          <a:lstStyle/>
          <a:p>
            <a:endParaRPr/>
          </a:p>
        </p:txBody>
      </p:sp>
      <p:sp>
        <p:nvSpPr>
          <p:cNvPr id="17" name="object 17"/>
          <p:cNvSpPr/>
          <p:nvPr/>
        </p:nvSpPr>
        <p:spPr>
          <a:xfrm>
            <a:off x="2235195" y="3398572"/>
            <a:ext cx="0" cy="2506980"/>
          </a:xfrm>
          <a:custGeom>
            <a:avLst/>
            <a:gdLst/>
            <a:ahLst/>
            <a:cxnLst/>
            <a:rect l="l" t="t" r="r" b="b"/>
            <a:pathLst>
              <a:path h="2506979">
                <a:moveTo>
                  <a:pt x="0" y="2506942"/>
                </a:moveTo>
                <a:lnTo>
                  <a:pt x="0" y="0"/>
                </a:lnTo>
              </a:path>
            </a:pathLst>
          </a:custGeom>
          <a:ln w="16255">
            <a:solidFill>
              <a:srgbClr val="000000"/>
            </a:solidFill>
          </a:ln>
        </p:spPr>
        <p:txBody>
          <a:bodyPr wrap="square" lIns="0" tIns="0" rIns="0" bIns="0" rtlCol="0"/>
          <a:lstStyle/>
          <a:p>
            <a:endParaRPr/>
          </a:p>
        </p:txBody>
      </p:sp>
      <p:sp>
        <p:nvSpPr>
          <p:cNvPr id="18" name="object 18"/>
          <p:cNvSpPr/>
          <p:nvPr/>
        </p:nvSpPr>
        <p:spPr>
          <a:xfrm>
            <a:off x="2148496" y="3241094"/>
            <a:ext cx="176530" cy="165100"/>
          </a:xfrm>
          <a:custGeom>
            <a:avLst/>
            <a:gdLst/>
            <a:ahLst/>
            <a:cxnLst/>
            <a:rect l="l" t="t" r="r" b="b"/>
            <a:pathLst>
              <a:path w="176530" h="165100">
                <a:moveTo>
                  <a:pt x="176106" y="165097"/>
                </a:moveTo>
                <a:lnTo>
                  <a:pt x="0" y="165097"/>
                </a:lnTo>
                <a:lnTo>
                  <a:pt x="86698" y="0"/>
                </a:lnTo>
                <a:lnTo>
                  <a:pt x="176106" y="165097"/>
                </a:lnTo>
                <a:close/>
              </a:path>
            </a:pathLst>
          </a:custGeom>
          <a:solidFill>
            <a:srgbClr val="000000"/>
          </a:solidFill>
        </p:spPr>
        <p:txBody>
          <a:bodyPr wrap="square" lIns="0" tIns="0" rIns="0" bIns="0" rtlCol="0"/>
          <a:lstStyle/>
          <a:p>
            <a:endParaRPr/>
          </a:p>
        </p:txBody>
      </p:sp>
      <p:sp>
        <p:nvSpPr>
          <p:cNvPr id="19" name="object 19"/>
          <p:cNvSpPr/>
          <p:nvPr/>
        </p:nvSpPr>
        <p:spPr>
          <a:xfrm>
            <a:off x="4462264" y="4183420"/>
            <a:ext cx="16510" cy="15240"/>
          </a:xfrm>
          <a:custGeom>
            <a:avLst/>
            <a:gdLst/>
            <a:ahLst/>
            <a:cxnLst/>
            <a:rect l="l" t="t" r="r" b="b"/>
            <a:pathLst>
              <a:path w="16510" h="15239">
                <a:moveTo>
                  <a:pt x="8127" y="15239"/>
                </a:moveTo>
                <a:lnTo>
                  <a:pt x="0" y="7617"/>
                </a:lnTo>
                <a:lnTo>
                  <a:pt x="8127" y="0"/>
                </a:lnTo>
                <a:lnTo>
                  <a:pt x="16255" y="761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0" name="object 20"/>
          <p:cNvSpPr/>
          <p:nvPr/>
        </p:nvSpPr>
        <p:spPr>
          <a:xfrm>
            <a:off x="4462264" y="421389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1" name="object 21"/>
          <p:cNvSpPr/>
          <p:nvPr/>
        </p:nvSpPr>
        <p:spPr>
          <a:xfrm>
            <a:off x="4462264" y="42443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2" name="object 22"/>
          <p:cNvSpPr/>
          <p:nvPr/>
        </p:nvSpPr>
        <p:spPr>
          <a:xfrm>
            <a:off x="4462264" y="4274858"/>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3" name="object 23"/>
          <p:cNvSpPr/>
          <p:nvPr/>
        </p:nvSpPr>
        <p:spPr>
          <a:xfrm>
            <a:off x="4462264" y="430533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4" name="object 24"/>
          <p:cNvSpPr/>
          <p:nvPr/>
        </p:nvSpPr>
        <p:spPr>
          <a:xfrm>
            <a:off x="4462264" y="43358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5" name="object 25"/>
          <p:cNvSpPr/>
          <p:nvPr/>
        </p:nvSpPr>
        <p:spPr>
          <a:xfrm>
            <a:off x="4462264" y="4366297"/>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6" name="object 26"/>
          <p:cNvSpPr/>
          <p:nvPr/>
        </p:nvSpPr>
        <p:spPr>
          <a:xfrm>
            <a:off x="4462264" y="439677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7" name="object 27"/>
          <p:cNvSpPr/>
          <p:nvPr/>
        </p:nvSpPr>
        <p:spPr>
          <a:xfrm>
            <a:off x="4462264" y="44272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28" name="object 28"/>
          <p:cNvSpPr/>
          <p:nvPr/>
        </p:nvSpPr>
        <p:spPr>
          <a:xfrm>
            <a:off x="4462264" y="4457736"/>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29" name="object 29"/>
          <p:cNvSpPr/>
          <p:nvPr/>
        </p:nvSpPr>
        <p:spPr>
          <a:xfrm>
            <a:off x="4462264" y="448821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0" name="object 30"/>
          <p:cNvSpPr/>
          <p:nvPr/>
        </p:nvSpPr>
        <p:spPr>
          <a:xfrm>
            <a:off x="4462264" y="45186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1" name="object 31"/>
          <p:cNvSpPr/>
          <p:nvPr/>
        </p:nvSpPr>
        <p:spPr>
          <a:xfrm>
            <a:off x="4462264" y="4549174"/>
            <a:ext cx="16510" cy="15240"/>
          </a:xfrm>
          <a:custGeom>
            <a:avLst/>
            <a:gdLst/>
            <a:ahLst/>
            <a:cxnLst/>
            <a:rect l="l" t="t" r="r" b="b"/>
            <a:pathLst>
              <a:path w="16510" h="15239">
                <a:moveTo>
                  <a:pt x="8127" y="15239"/>
                </a:moveTo>
                <a:lnTo>
                  <a:pt x="0" y="7617"/>
                </a:lnTo>
                <a:lnTo>
                  <a:pt x="0" y="5077"/>
                </a:lnTo>
                <a:lnTo>
                  <a:pt x="5418" y="0"/>
                </a:lnTo>
                <a:lnTo>
                  <a:pt x="13549" y="0"/>
                </a:lnTo>
                <a:lnTo>
                  <a:pt x="16255" y="2537"/>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2" name="object 32"/>
          <p:cNvSpPr/>
          <p:nvPr/>
        </p:nvSpPr>
        <p:spPr>
          <a:xfrm>
            <a:off x="4462264" y="457965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3" name="object 33"/>
          <p:cNvSpPr/>
          <p:nvPr/>
        </p:nvSpPr>
        <p:spPr>
          <a:xfrm>
            <a:off x="4462264" y="461013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4" name="object 34"/>
          <p:cNvSpPr/>
          <p:nvPr/>
        </p:nvSpPr>
        <p:spPr>
          <a:xfrm>
            <a:off x="4462264" y="464061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5" name="object 35"/>
          <p:cNvSpPr/>
          <p:nvPr/>
        </p:nvSpPr>
        <p:spPr>
          <a:xfrm>
            <a:off x="4462264" y="467109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6" name="object 36"/>
          <p:cNvSpPr/>
          <p:nvPr/>
        </p:nvSpPr>
        <p:spPr>
          <a:xfrm>
            <a:off x="4462264" y="470157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7" name="object 37"/>
          <p:cNvSpPr/>
          <p:nvPr/>
        </p:nvSpPr>
        <p:spPr>
          <a:xfrm>
            <a:off x="4462264" y="473205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38" name="object 38"/>
          <p:cNvSpPr/>
          <p:nvPr/>
        </p:nvSpPr>
        <p:spPr>
          <a:xfrm>
            <a:off x="4462264" y="476253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39" name="object 39"/>
          <p:cNvSpPr/>
          <p:nvPr/>
        </p:nvSpPr>
        <p:spPr>
          <a:xfrm>
            <a:off x="4462264" y="479301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0" name="object 40"/>
          <p:cNvSpPr/>
          <p:nvPr/>
        </p:nvSpPr>
        <p:spPr>
          <a:xfrm>
            <a:off x="4462264" y="4823490"/>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1" name="object 41"/>
          <p:cNvSpPr/>
          <p:nvPr/>
        </p:nvSpPr>
        <p:spPr>
          <a:xfrm>
            <a:off x="4462264" y="485396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2" name="object 42"/>
          <p:cNvSpPr/>
          <p:nvPr/>
        </p:nvSpPr>
        <p:spPr>
          <a:xfrm>
            <a:off x="4462264" y="488444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3" name="object 43"/>
          <p:cNvSpPr/>
          <p:nvPr/>
        </p:nvSpPr>
        <p:spPr>
          <a:xfrm>
            <a:off x="4462264" y="491492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4" name="object 44"/>
          <p:cNvSpPr/>
          <p:nvPr/>
        </p:nvSpPr>
        <p:spPr>
          <a:xfrm>
            <a:off x="4462264" y="494540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5" name="object 45"/>
          <p:cNvSpPr/>
          <p:nvPr/>
        </p:nvSpPr>
        <p:spPr>
          <a:xfrm>
            <a:off x="4462264" y="497588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6" name="object 46"/>
          <p:cNvSpPr/>
          <p:nvPr/>
        </p:nvSpPr>
        <p:spPr>
          <a:xfrm>
            <a:off x="4462264" y="5006367"/>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47" name="object 47"/>
          <p:cNvSpPr/>
          <p:nvPr/>
        </p:nvSpPr>
        <p:spPr>
          <a:xfrm>
            <a:off x="4462264" y="503684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8" name="object 48"/>
          <p:cNvSpPr/>
          <p:nvPr/>
        </p:nvSpPr>
        <p:spPr>
          <a:xfrm>
            <a:off x="4462264" y="506732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49" name="object 49"/>
          <p:cNvSpPr/>
          <p:nvPr/>
        </p:nvSpPr>
        <p:spPr>
          <a:xfrm>
            <a:off x="4462264" y="509780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0" name="object 50"/>
          <p:cNvSpPr/>
          <p:nvPr/>
        </p:nvSpPr>
        <p:spPr>
          <a:xfrm>
            <a:off x="4462264" y="512828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1" name="object 51"/>
          <p:cNvSpPr/>
          <p:nvPr/>
        </p:nvSpPr>
        <p:spPr>
          <a:xfrm>
            <a:off x="4462264" y="515876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2" name="object 52"/>
          <p:cNvSpPr/>
          <p:nvPr/>
        </p:nvSpPr>
        <p:spPr>
          <a:xfrm>
            <a:off x="4462264" y="5189244"/>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3" name="object 53"/>
          <p:cNvSpPr/>
          <p:nvPr/>
        </p:nvSpPr>
        <p:spPr>
          <a:xfrm>
            <a:off x="4462264" y="521972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4" name="object 54"/>
          <p:cNvSpPr/>
          <p:nvPr/>
        </p:nvSpPr>
        <p:spPr>
          <a:xfrm>
            <a:off x="4462264" y="525020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5" name="object 55"/>
          <p:cNvSpPr/>
          <p:nvPr/>
        </p:nvSpPr>
        <p:spPr>
          <a:xfrm>
            <a:off x="4462264" y="5280683"/>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6" name="object 56"/>
          <p:cNvSpPr/>
          <p:nvPr/>
        </p:nvSpPr>
        <p:spPr>
          <a:xfrm>
            <a:off x="4462264" y="5311163"/>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7" name="object 57"/>
          <p:cNvSpPr/>
          <p:nvPr/>
        </p:nvSpPr>
        <p:spPr>
          <a:xfrm>
            <a:off x="4462264" y="534164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58" name="object 58"/>
          <p:cNvSpPr/>
          <p:nvPr/>
        </p:nvSpPr>
        <p:spPr>
          <a:xfrm>
            <a:off x="4462264" y="5372122"/>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59" name="object 59"/>
          <p:cNvSpPr/>
          <p:nvPr/>
        </p:nvSpPr>
        <p:spPr>
          <a:xfrm>
            <a:off x="4462264" y="5402602"/>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0" name="object 60"/>
          <p:cNvSpPr/>
          <p:nvPr/>
        </p:nvSpPr>
        <p:spPr>
          <a:xfrm>
            <a:off x="4462264" y="5433081"/>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1" name="object 61"/>
          <p:cNvSpPr/>
          <p:nvPr/>
        </p:nvSpPr>
        <p:spPr>
          <a:xfrm>
            <a:off x="4462264" y="5463561"/>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2" name="object 62"/>
          <p:cNvSpPr/>
          <p:nvPr/>
        </p:nvSpPr>
        <p:spPr>
          <a:xfrm>
            <a:off x="4462264" y="549404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3" name="object 63"/>
          <p:cNvSpPr/>
          <p:nvPr/>
        </p:nvSpPr>
        <p:spPr>
          <a:xfrm>
            <a:off x="4462264" y="5524520"/>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4" name="object 64"/>
          <p:cNvSpPr/>
          <p:nvPr/>
        </p:nvSpPr>
        <p:spPr>
          <a:xfrm>
            <a:off x="4462264" y="5554999"/>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5" name="object 65"/>
          <p:cNvSpPr/>
          <p:nvPr/>
        </p:nvSpPr>
        <p:spPr>
          <a:xfrm>
            <a:off x="4462264" y="5585479"/>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6" name="object 66"/>
          <p:cNvSpPr/>
          <p:nvPr/>
        </p:nvSpPr>
        <p:spPr>
          <a:xfrm>
            <a:off x="4462264" y="5615958"/>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7" name="object 67"/>
          <p:cNvSpPr/>
          <p:nvPr/>
        </p:nvSpPr>
        <p:spPr>
          <a:xfrm>
            <a:off x="4462264" y="5646438"/>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68" name="object 68"/>
          <p:cNvSpPr/>
          <p:nvPr/>
        </p:nvSpPr>
        <p:spPr>
          <a:xfrm>
            <a:off x="4462264" y="567691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69" name="object 69"/>
          <p:cNvSpPr/>
          <p:nvPr/>
        </p:nvSpPr>
        <p:spPr>
          <a:xfrm>
            <a:off x="4462264" y="5707397"/>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0" name="object 70"/>
          <p:cNvSpPr/>
          <p:nvPr/>
        </p:nvSpPr>
        <p:spPr>
          <a:xfrm>
            <a:off x="4462264" y="5737876"/>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1" name="object 71"/>
          <p:cNvSpPr/>
          <p:nvPr/>
        </p:nvSpPr>
        <p:spPr>
          <a:xfrm>
            <a:off x="4462264" y="5768356"/>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2" name="object 72"/>
          <p:cNvSpPr/>
          <p:nvPr/>
        </p:nvSpPr>
        <p:spPr>
          <a:xfrm>
            <a:off x="4462264" y="579883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3" name="object 73"/>
          <p:cNvSpPr/>
          <p:nvPr/>
        </p:nvSpPr>
        <p:spPr>
          <a:xfrm>
            <a:off x="4462264" y="5829315"/>
            <a:ext cx="16510" cy="15240"/>
          </a:xfrm>
          <a:custGeom>
            <a:avLst/>
            <a:gdLst/>
            <a:ahLst/>
            <a:cxnLst/>
            <a:rect l="l" t="t" r="r" b="b"/>
            <a:pathLst>
              <a:path w="16510" h="15239">
                <a:moveTo>
                  <a:pt x="8127" y="15239"/>
                </a:moveTo>
                <a:lnTo>
                  <a:pt x="0" y="7617"/>
                </a:lnTo>
                <a:lnTo>
                  <a:pt x="0" y="5077"/>
                </a:lnTo>
                <a:lnTo>
                  <a:pt x="5418" y="0"/>
                </a:lnTo>
                <a:lnTo>
                  <a:pt x="13549" y="0"/>
                </a:lnTo>
                <a:lnTo>
                  <a:pt x="16255" y="2539"/>
                </a:lnTo>
                <a:lnTo>
                  <a:pt x="16255" y="10157"/>
                </a:lnTo>
                <a:lnTo>
                  <a:pt x="13549" y="10157"/>
                </a:lnTo>
                <a:lnTo>
                  <a:pt x="8127" y="15239"/>
                </a:lnTo>
                <a:close/>
              </a:path>
            </a:pathLst>
          </a:custGeom>
          <a:solidFill>
            <a:srgbClr val="000000"/>
          </a:solidFill>
        </p:spPr>
        <p:txBody>
          <a:bodyPr wrap="square" lIns="0" tIns="0" rIns="0" bIns="0" rtlCol="0"/>
          <a:lstStyle/>
          <a:p>
            <a:endParaRPr/>
          </a:p>
        </p:txBody>
      </p:sp>
      <p:sp>
        <p:nvSpPr>
          <p:cNvPr id="74" name="object 74"/>
          <p:cNvSpPr/>
          <p:nvPr/>
        </p:nvSpPr>
        <p:spPr>
          <a:xfrm>
            <a:off x="4462264" y="5859795"/>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5" name="object 75"/>
          <p:cNvSpPr/>
          <p:nvPr/>
        </p:nvSpPr>
        <p:spPr>
          <a:xfrm>
            <a:off x="4462264" y="5890274"/>
            <a:ext cx="16510" cy="15240"/>
          </a:xfrm>
          <a:custGeom>
            <a:avLst/>
            <a:gdLst/>
            <a:ahLst/>
            <a:cxnLst/>
            <a:rect l="l" t="t" r="r" b="b"/>
            <a:pathLst>
              <a:path w="16510" h="15239">
                <a:moveTo>
                  <a:pt x="8127" y="15239"/>
                </a:moveTo>
                <a:lnTo>
                  <a:pt x="0" y="7619"/>
                </a:lnTo>
                <a:lnTo>
                  <a:pt x="0" y="5079"/>
                </a:lnTo>
                <a:lnTo>
                  <a:pt x="5418" y="0"/>
                </a:lnTo>
                <a:lnTo>
                  <a:pt x="13549" y="0"/>
                </a:lnTo>
                <a:lnTo>
                  <a:pt x="16255" y="2539"/>
                </a:lnTo>
                <a:lnTo>
                  <a:pt x="16255" y="10159"/>
                </a:lnTo>
                <a:lnTo>
                  <a:pt x="13549" y="10159"/>
                </a:lnTo>
                <a:lnTo>
                  <a:pt x="8127" y="15239"/>
                </a:lnTo>
                <a:close/>
              </a:path>
            </a:pathLst>
          </a:custGeom>
          <a:solidFill>
            <a:srgbClr val="000000"/>
          </a:solidFill>
        </p:spPr>
        <p:txBody>
          <a:bodyPr wrap="square" lIns="0" tIns="0" rIns="0" bIns="0" rtlCol="0"/>
          <a:lstStyle/>
          <a:p>
            <a:endParaRPr/>
          </a:p>
        </p:txBody>
      </p:sp>
      <p:sp>
        <p:nvSpPr>
          <p:cNvPr id="76" name="object 76"/>
          <p:cNvSpPr txBox="1"/>
          <p:nvPr/>
        </p:nvSpPr>
        <p:spPr>
          <a:xfrm>
            <a:off x="688340" y="1471675"/>
            <a:ext cx="7744459" cy="3476625"/>
          </a:xfrm>
          <a:prstGeom prst="rect">
            <a:avLst/>
          </a:prstGeom>
        </p:spPr>
        <p:txBody>
          <a:bodyPr vert="horz" wrap="square" lIns="0" tIns="218440" rIns="0" bIns="0" rtlCol="0">
            <a:spAutoFit/>
          </a:bodyPr>
          <a:lstStyle/>
          <a:p>
            <a:pPr marL="332740" indent="-320040">
              <a:lnSpc>
                <a:spcPct val="100000"/>
              </a:lnSpc>
              <a:spcBef>
                <a:spcPts val="1720"/>
              </a:spcBef>
              <a:buClr>
                <a:srgbClr val="438086"/>
              </a:buClr>
              <a:buSzPct val="59259"/>
              <a:buFont typeface="Wingdings"/>
              <a:buChar char=""/>
              <a:tabLst>
                <a:tab pos="332740" algn="l"/>
              </a:tabLst>
            </a:pPr>
            <a:r>
              <a:rPr sz="2700" dirty="0">
                <a:solidFill>
                  <a:srgbClr val="0000FF"/>
                </a:solidFill>
                <a:latin typeface="Times New Roman"/>
                <a:cs typeface="Times New Roman"/>
              </a:rPr>
              <a:t>f(n)=</a:t>
            </a:r>
            <a:r>
              <a:rPr sz="2700" dirty="0">
                <a:solidFill>
                  <a:srgbClr val="0000FF"/>
                </a:solidFill>
                <a:latin typeface="Symbol"/>
                <a:cs typeface="Symbol"/>
              </a:rPr>
              <a:t></a:t>
            </a:r>
            <a:r>
              <a:rPr sz="2700" dirty="0">
                <a:solidFill>
                  <a:srgbClr val="0000FF"/>
                </a:solidFill>
                <a:latin typeface="Times New Roman"/>
                <a:cs typeface="Times New Roman"/>
              </a:rPr>
              <a:t>(g(n)) </a:t>
            </a:r>
            <a:r>
              <a:rPr sz="2700" dirty="0">
                <a:latin typeface="Times New Roman"/>
                <a:cs typeface="Times New Roman"/>
              </a:rPr>
              <a:t>if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80"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1620"/>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60"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endParaRPr sz="2700" baseline="-20061">
              <a:latin typeface="Times New Roman"/>
              <a:cs typeface="Times New Roman"/>
            </a:endParaRPr>
          </a:p>
          <a:p>
            <a:pPr>
              <a:lnSpc>
                <a:spcPct val="100000"/>
              </a:lnSpc>
              <a:spcBef>
                <a:spcPts val="5"/>
              </a:spcBef>
            </a:pPr>
            <a:endParaRPr sz="3950">
              <a:latin typeface="Times New Roman"/>
              <a:cs typeface="Times New Roman"/>
            </a:endParaRPr>
          </a:p>
          <a:p>
            <a:pPr marL="1610995" algn="ctr">
              <a:lnSpc>
                <a:spcPct val="100000"/>
              </a:lnSpc>
              <a:spcBef>
                <a:spcPts val="5"/>
              </a:spcBef>
            </a:pPr>
            <a:r>
              <a:rPr sz="2000" spc="35" dirty="0">
                <a:latin typeface="Times New Roman"/>
                <a:cs typeface="Times New Roman"/>
              </a:rPr>
              <a:t>c</a:t>
            </a:r>
            <a:r>
              <a:rPr sz="2025" spc="52" baseline="-10288" dirty="0">
                <a:latin typeface="Times New Roman"/>
                <a:cs typeface="Times New Roman"/>
              </a:rPr>
              <a:t>2</a:t>
            </a:r>
            <a:r>
              <a:rPr sz="2000" spc="35" dirty="0">
                <a:latin typeface="Times New Roman"/>
                <a:cs typeface="Times New Roman"/>
              </a:rPr>
              <a:t>g(n)</a:t>
            </a:r>
            <a:endParaRPr sz="2000">
              <a:latin typeface="Times New Roman"/>
              <a:cs typeface="Times New Roman"/>
            </a:endParaRPr>
          </a:p>
          <a:p>
            <a:pPr>
              <a:lnSpc>
                <a:spcPct val="100000"/>
              </a:lnSpc>
              <a:spcBef>
                <a:spcPts val="30"/>
              </a:spcBef>
            </a:pPr>
            <a:endParaRPr sz="1800">
              <a:latin typeface="Times New Roman"/>
              <a:cs typeface="Times New Roman"/>
            </a:endParaRPr>
          </a:p>
          <a:p>
            <a:pPr marR="2169795" algn="r">
              <a:lnSpc>
                <a:spcPct val="100000"/>
              </a:lnSpc>
            </a:pPr>
            <a:r>
              <a:rPr sz="2000" spc="40" dirty="0">
                <a:latin typeface="Times New Roman"/>
                <a:cs typeface="Times New Roman"/>
              </a:rPr>
              <a:t>f(n)</a:t>
            </a:r>
            <a:endParaRPr sz="2000">
              <a:latin typeface="Times New Roman"/>
              <a:cs typeface="Times New Roman"/>
            </a:endParaRPr>
          </a:p>
          <a:p>
            <a:pPr>
              <a:lnSpc>
                <a:spcPct val="100000"/>
              </a:lnSpc>
              <a:spcBef>
                <a:spcPts val="35"/>
              </a:spcBef>
            </a:pPr>
            <a:endParaRPr sz="3100">
              <a:latin typeface="Times New Roman"/>
              <a:cs typeface="Times New Roman"/>
            </a:endParaRPr>
          </a:p>
          <a:p>
            <a:pPr marR="1918970" algn="r">
              <a:lnSpc>
                <a:spcPct val="100000"/>
              </a:lnSpc>
            </a:pPr>
            <a:r>
              <a:rPr sz="2000" spc="45" dirty="0">
                <a:latin typeface="Times New Roman"/>
                <a:cs typeface="Times New Roman"/>
              </a:rPr>
              <a:t>c</a:t>
            </a:r>
            <a:r>
              <a:rPr sz="2025" spc="60" baseline="-10288" dirty="0">
                <a:latin typeface="Times New Roman"/>
                <a:cs typeface="Times New Roman"/>
              </a:rPr>
              <a:t>1</a:t>
            </a:r>
            <a:r>
              <a:rPr sz="2000" spc="40" dirty="0">
                <a:latin typeface="Times New Roman"/>
                <a:cs typeface="Times New Roman"/>
              </a:rPr>
              <a:t>g</a:t>
            </a:r>
            <a:r>
              <a:rPr sz="2000" spc="30" dirty="0">
                <a:latin typeface="Times New Roman"/>
                <a:cs typeface="Times New Roman"/>
              </a:rPr>
              <a:t>(n)</a:t>
            </a:r>
            <a:endParaRPr sz="2000">
              <a:latin typeface="Times New Roman"/>
              <a:cs typeface="Times New Roman"/>
            </a:endParaRPr>
          </a:p>
        </p:txBody>
      </p:sp>
      <p:sp>
        <p:nvSpPr>
          <p:cNvPr id="77" name="object 77"/>
          <p:cNvSpPr/>
          <p:nvPr/>
        </p:nvSpPr>
        <p:spPr>
          <a:xfrm>
            <a:off x="2235183" y="3332533"/>
            <a:ext cx="5028565" cy="2573020"/>
          </a:xfrm>
          <a:custGeom>
            <a:avLst/>
            <a:gdLst/>
            <a:ahLst/>
            <a:cxnLst/>
            <a:rect l="l" t="t" r="r" b="b"/>
            <a:pathLst>
              <a:path w="5028565" h="2573020">
                <a:moveTo>
                  <a:pt x="0" y="2572981"/>
                </a:moveTo>
                <a:lnTo>
                  <a:pt x="27093" y="2324065"/>
                </a:lnTo>
                <a:lnTo>
                  <a:pt x="43349" y="2199606"/>
                </a:lnTo>
                <a:lnTo>
                  <a:pt x="62314" y="2077688"/>
                </a:lnTo>
                <a:lnTo>
                  <a:pt x="86698" y="1958310"/>
                </a:lnTo>
                <a:lnTo>
                  <a:pt x="119210" y="1841472"/>
                </a:lnTo>
                <a:lnTo>
                  <a:pt x="157141" y="1729713"/>
                </a:lnTo>
                <a:lnTo>
                  <a:pt x="203199" y="1620495"/>
                </a:lnTo>
                <a:lnTo>
                  <a:pt x="254676" y="1511277"/>
                </a:lnTo>
                <a:lnTo>
                  <a:pt x="311572" y="1399518"/>
                </a:lnTo>
                <a:lnTo>
                  <a:pt x="373887" y="1287760"/>
                </a:lnTo>
                <a:lnTo>
                  <a:pt x="444329" y="1178542"/>
                </a:lnTo>
                <a:lnTo>
                  <a:pt x="482260" y="1127743"/>
                </a:lnTo>
                <a:lnTo>
                  <a:pt x="520191" y="1079483"/>
                </a:lnTo>
                <a:lnTo>
                  <a:pt x="563540" y="1033764"/>
                </a:lnTo>
                <a:lnTo>
                  <a:pt x="606889" y="990585"/>
                </a:lnTo>
                <a:lnTo>
                  <a:pt x="655657" y="952485"/>
                </a:lnTo>
                <a:lnTo>
                  <a:pt x="704425" y="916926"/>
                </a:lnTo>
                <a:lnTo>
                  <a:pt x="755902" y="883906"/>
                </a:lnTo>
                <a:lnTo>
                  <a:pt x="812798" y="858507"/>
                </a:lnTo>
                <a:lnTo>
                  <a:pt x="872403" y="838187"/>
                </a:lnTo>
                <a:lnTo>
                  <a:pt x="937427" y="822947"/>
                </a:lnTo>
                <a:lnTo>
                  <a:pt x="1007870" y="812787"/>
                </a:lnTo>
                <a:lnTo>
                  <a:pt x="1083731" y="810247"/>
                </a:lnTo>
                <a:lnTo>
                  <a:pt x="1162302" y="807707"/>
                </a:lnTo>
                <a:lnTo>
                  <a:pt x="1243582" y="810247"/>
                </a:lnTo>
                <a:lnTo>
                  <a:pt x="1408851" y="822947"/>
                </a:lnTo>
                <a:lnTo>
                  <a:pt x="1576829" y="838187"/>
                </a:lnTo>
                <a:lnTo>
                  <a:pt x="1742098" y="853427"/>
                </a:lnTo>
                <a:lnTo>
                  <a:pt x="1820669" y="858507"/>
                </a:lnTo>
                <a:lnTo>
                  <a:pt x="1893821" y="861047"/>
                </a:lnTo>
                <a:lnTo>
                  <a:pt x="1966972" y="861047"/>
                </a:lnTo>
                <a:lnTo>
                  <a:pt x="2031996" y="858507"/>
                </a:lnTo>
                <a:lnTo>
                  <a:pt x="2094311" y="850887"/>
                </a:lnTo>
                <a:lnTo>
                  <a:pt x="2153916" y="843267"/>
                </a:lnTo>
                <a:lnTo>
                  <a:pt x="2264999" y="825487"/>
                </a:lnTo>
                <a:lnTo>
                  <a:pt x="2367953" y="802627"/>
                </a:lnTo>
                <a:lnTo>
                  <a:pt x="2462780" y="779768"/>
                </a:lnTo>
                <a:lnTo>
                  <a:pt x="2557606" y="754368"/>
                </a:lnTo>
                <a:lnTo>
                  <a:pt x="2652433" y="726429"/>
                </a:lnTo>
                <a:lnTo>
                  <a:pt x="2747259" y="695949"/>
                </a:lnTo>
                <a:lnTo>
                  <a:pt x="2844795" y="668009"/>
                </a:lnTo>
                <a:lnTo>
                  <a:pt x="2942331" y="640070"/>
                </a:lnTo>
                <a:lnTo>
                  <a:pt x="3034448" y="609590"/>
                </a:lnTo>
                <a:lnTo>
                  <a:pt x="3126565" y="579111"/>
                </a:lnTo>
                <a:lnTo>
                  <a:pt x="3215973" y="546091"/>
                </a:lnTo>
                <a:lnTo>
                  <a:pt x="3313509" y="513072"/>
                </a:lnTo>
                <a:lnTo>
                  <a:pt x="3416463" y="477512"/>
                </a:lnTo>
                <a:lnTo>
                  <a:pt x="3470650" y="457193"/>
                </a:lnTo>
                <a:lnTo>
                  <a:pt x="3530255" y="439413"/>
                </a:lnTo>
                <a:lnTo>
                  <a:pt x="3592570" y="419093"/>
                </a:lnTo>
                <a:lnTo>
                  <a:pt x="3657594" y="398774"/>
                </a:lnTo>
                <a:lnTo>
                  <a:pt x="3730746" y="375914"/>
                </a:lnTo>
                <a:lnTo>
                  <a:pt x="3809316" y="353054"/>
                </a:lnTo>
                <a:lnTo>
                  <a:pt x="3893305" y="327655"/>
                </a:lnTo>
                <a:lnTo>
                  <a:pt x="3985423" y="302255"/>
                </a:lnTo>
                <a:lnTo>
                  <a:pt x="4080249" y="274315"/>
                </a:lnTo>
                <a:lnTo>
                  <a:pt x="4175076" y="246376"/>
                </a:lnTo>
                <a:lnTo>
                  <a:pt x="4372857" y="187957"/>
                </a:lnTo>
                <a:lnTo>
                  <a:pt x="4470392" y="160017"/>
                </a:lnTo>
                <a:lnTo>
                  <a:pt x="4565219" y="134617"/>
                </a:lnTo>
                <a:lnTo>
                  <a:pt x="4657336" y="106678"/>
                </a:lnTo>
                <a:lnTo>
                  <a:pt x="4746744" y="81278"/>
                </a:lnTo>
                <a:lnTo>
                  <a:pt x="4828024" y="58419"/>
                </a:lnTo>
                <a:lnTo>
                  <a:pt x="4903885" y="35559"/>
                </a:lnTo>
                <a:lnTo>
                  <a:pt x="4971618" y="17779"/>
                </a:lnTo>
                <a:lnTo>
                  <a:pt x="5028514" y="0"/>
                </a:lnTo>
              </a:path>
            </a:pathLst>
          </a:custGeom>
          <a:ln w="15450">
            <a:solidFill>
              <a:srgbClr val="0000FF"/>
            </a:solidFill>
          </a:ln>
        </p:spPr>
        <p:txBody>
          <a:bodyPr wrap="square" lIns="0" tIns="0" rIns="0" bIns="0" rtlCol="0"/>
          <a:lstStyle/>
          <a:p>
            <a:endParaRPr/>
          </a:p>
        </p:txBody>
      </p:sp>
      <p:sp>
        <p:nvSpPr>
          <p:cNvPr id="78" name="object 78"/>
          <p:cNvSpPr/>
          <p:nvPr/>
        </p:nvSpPr>
        <p:spPr>
          <a:xfrm>
            <a:off x="2235183" y="3873544"/>
            <a:ext cx="5045075" cy="1308100"/>
          </a:xfrm>
          <a:custGeom>
            <a:avLst/>
            <a:gdLst/>
            <a:ahLst/>
            <a:cxnLst/>
            <a:rect l="l" t="t" r="r" b="b"/>
            <a:pathLst>
              <a:path w="5045075" h="1308100">
                <a:moveTo>
                  <a:pt x="0" y="888986"/>
                </a:moveTo>
                <a:lnTo>
                  <a:pt x="13546" y="881366"/>
                </a:lnTo>
                <a:lnTo>
                  <a:pt x="32511" y="871206"/>
                </a:lnTo>
                <a:lnTo>
                  <a:pt x="73151" y="845807"/>
                </a:lnTo>
                <a:lnTo>
                  <a:pt x="121919" y="815327"/>
                </a:lnTo>
                <a:lnTo>
                  <a:pt x="178815" y="782308"/>
                </a:lnTo>
                <a:lnTo>
                  <a:pt x="235711" y="749288"/>
                </a:lnTo>
                <a:lnTo>
                  <a:pt x="295316" y="723889"/>
                </a:lnTo>
                <a:lnTo>
                  <a:pt x="352212" y="706109"/>
                </a:lnTo>
                <a:lnTo>
                  <a:pt x="406399" y="698489"/>
                </a:lnTo>
                <a:lnTo>
                  <a:pt x="457876" y="703569"/>
                </a:lnTo>
                <a:lnTo>
                  <a:pt x="509353" y="713729"/>
                </a:lnTo>
                <a:lnTo>
                  <a:pt x="558121" y="734048"/>
                </a:lnTo>
                <a:lnTo>
                  <a:pt x="609599" y="756908"/>
                </a:lnTo>
                <a:lnTo>
                  <a:pt x="661076" y="787388"/>
                </a:lnTo>
                <a:lnTo>
                  <a:pt x="712553" y="817867"/>
                </a:lnTo>
                <a:lnTo>
                  <a:pt x="812798" y="888986"/>
                </a:lnTo>
                <a:lnTo>
                  <a:pt x="837182" y="909306"/>
                </a:lnTo>
                <a:lnTo>
                  <a:pt x="864275" y="929626"/>
                </a:lnTo>
                <a:lnTo>
                  <a:pt x="915753" y="980425"/>
                </a:lnTo>
                <a:lnTo>
                  <a:pt x="964521" y="1033764"/>
                </a:lnTo>
                <a:lnTo>
                  <a:pt x="1015998" y="1092183"/>
                </a:lnTo>
                <a:lnTo>
                  <a:pt x="1067475" y="1145522"/>
                </a:lnTo>
                <a:lnTo>
                  <a:pt x="1118952" y="1196322"/>
                </a:lnTo>
                <a:lnTo>
                  <a:pt x="1167720" y="1239501"/>
                </a:lnTo>
                <a:lnTo>
                  <a:pt x="1219198" y="1269980"/>
                </a:lnTo>
                <a:lnTo>
                  <a:pt x="1267965" y="1290300"/>
                </a:lnTo>
                <a:lnTo>
                  <a:pt x="1316733" y="1303000"/>
                </a:lnTo>
                <a:lnTo>
                  <a:pt x="1362792" y="1308080"/>
                </a:lnTo>
                <a:lnTo>
                  <a:pt x="1408851" y="1308080"/>
                </a:lnTo>
                <a:lnTo>
                  <a:pt x="1457619" y="1303000"/>
                </a:lnTo>
                <a:lnTo>
                  <a:pt x="1509096" y="1292840"/>
                </a:lnTo>
                <a:lnTo>
                  <a:pt x="1565992" y="1282680"/>
                </a:lnTo>
                <a:lnTo>
                  <a:pt x="1625597" y="1269980"/>
                </a:lnTo>
                <a:lnTo>
                  <a:pt x="1690621" y="1254741"/>
                </a:lnTo>
                <a:lnTo>
                  <a:pt x="1758354" y="1234421"/>
                </a:lnTo>
                <a:lnTo>
                  <a:pt x="1828797" y="1211561"/>
                </a:lnTo>
                <a:lnTo>
                  <a:pt x="1904658" y="1186162"/>
                </a:lnTo>
                <a:lnTo>
                  <a:pt x="1983228" y="1155682"/>
                </a:lnTo>
                <a:lnTo>
                  <a:pt x="2061799" y="1125203"/>
                </a:lnTo>
                <a:lnTo>
                  <a:pt x="2148497" y="1092183"/>
                </a:lnTo>
                <a:lnTo>
                  <a:pt x="2235196" y="1056624"/>
                </a:lnTo>
                <a:lnTo>
                  <a:pt x="2327313" y="1018524"/>
                </a:lnTo>
                <a:lnTo>
                  <a:pt x="2424849" y="977885"/>
                </a:lnTo>
                <a:lnTo>
                  <a:pt x="2525094" y="932165"/>
                </a:lnTo>
                <a:lnTo>
                  <a:pt x="2628049" y="886446"/>
                </a:lnTo>
                <a:lnTo>
                  <a:pt x="2839376" y="792468"/>
                </a:lnTo>
                <a:lnTo>
                  <a:pt x="2945040" y="744208"/>
                </a:lnTo>
                <a:lnTo>
                  <a:pt x="3047995" y="698489"/>
                </a:lnTo>
                <a:lnTo>
                  <a:pt x="3148240" y="652770"/>
                </a:lnTo>
                <a:lnTo>
                  <a:pt x="3243066" y="604510"/>
                </a:lnTo>
                <a:lnTo>
                  <a:pt x="3335184" y="556251"/>
                </a:lnTo>
                <a:lnTo>
                  <a:pt x="3430010" y="505452"/>
                </a:lnTo>
                <a:lnTo>
                  <a:pt x="3527546" y="457193"/>
                </a:lnTo>
                <a:lnTo>
                  <a:pt x="3630500" y="408933"/>
                </a:lnTo>
                <a:lnTo>
                  <a:pt x="3741583" y="363214"/>
                </a:lnTo>
                <a:lnTo>
                  <a:pt x="3798479" y="340354"/>
                </a:lnTo>
                <a:lnTo>
                  <a:pt x="3860793" y="317495"/>
                </a:lnTo>
                <a:lnTo>
                  <a:pt x="3925817" y="294635"/>
                </a:lnTo>
                <a:lnTo>
                  <a:pt x="3996260" y="274315"/>
                </a:lnTo>
                <a:lnTo>
                  <a:pt x="4072121" y="251456"/>
                </a:lnTo>
                <a:lnTo>
                  <a:pt x="4150692" y="228596"/>
                </a:lnTo>
                <a:lnTo>
                  <a:pt x="4315961" y="182877"/>
                </a:lnTo>
                <a:lnTo>
                  <a:pt x="4486648" y="139697"/>
                </a:lnTo>
                <a:lnTo>
                  <a:pt x="4567928" y="119378"/>
                </a:lnTo>
                <a:lnTo>
                  <a:pt x="4649208" y="99058"/>
                </a:lnTo>
                <a:lnTo>
                  <a:pt x="4727779" y="78738"/>
                </a:lnTo>
                <a:lnTo>
                  <a:pt x="4803640" y="60959"/>
                </a:lnTo>
                <a:lnTo>
                  <a:pt x="4871373" y="43179"/>
                </a:lnTo>
                <a:lnTo>
                  <a:pt x="4936397" y="27939"/>
                </a:lnTo>
                <a:lnTo>
                  <a:pt x="4993293" y="12699"/>
                </a:lnTo>
                <a:lnTo>
                  <a:pt x="5044770" y="0"/>
                </a:lnTo>
              </a:path>
            </a:pathLst>
          </a:custGeom>
          <a:ln w="15303">
            <a:solidFill>
              <a:srgbClr val="000000"/>
            </a:solidFill>
          </a:ln>
        </p:spPr>
        <p:txBody>
          <a:bodyPr wrap="square" lIns="0" tIns="0" rIns="0" bIns="0" rtlCol="0"/>
          <a:lstStyle/>
          <a:p>
            <a:endParaRPr/>
          </a:p>
        </p:txBody>
      </p:sp>
      <p:sp>
        <p:nvSpPr>
          <p:cNvPr id="79" name="object 79"/>
          <p:cNvSpPr/>
          <p:nvPr/>
        </p:nvSpPr>
        <p:spPr>
          <a:xfrm>
            <a:off x="2235183" y="4254539"/>
            <a:ext cx="5113020" cy="1651000"/>
          </a:xfrm>
          <a:custGeom>
            <a:avLst/>
            <a:gdLst/>
            <a:ahLst/>
            <a:cxnLst/>
            <a:rect l="l" t="t" r="r" b="b"/>
            <a:pathLst>
              <a:path w="5113020" h="1651000">
                <a:moveTo>
                  <a:pt x="0" y="1650975"/>
                </a:moveTo>
                <a:lnTo>
                  <a:pt x="27093" y="1556996"/>
                </a:lnTo>
                <a:lnTo>
                  <a:pt x="43349" y="1508737"/>
                </a:lnTo>
                <a:lnTo>
                  <a:pt x="62314" y="1460478"/>
                </a:lnTo>
                <a:lnTo>
                  <a:pt x="86698" y="1412218"/>
                </a:lnTo>
                <a:lnTo>
                  <a:pt x="119210" y="1366499"/>
                </a:lnTo>
                <a:lnTo>
                  <a:pt x="157141" y="1318240"/>
                </a:lnTo>
                <a:lnTo>
                  <a:pt x="203199" y="1269980"/>
                </a:lnTo>
                <a:lnTo>
                  <a:pt x="230292" y="1247121"/>
                </a:lnTo>
                <a:lnTo>
                  <a:pt x="260095" y="1221721"/>
                </a:lnTo>
                <a:lnTo>
                  <a:pt x="327828" y="1170922"/>
                </a:lnTo>
                <a:lnTo>
                  <a:pt x="400980" y="1117583"/>
                </a:lnTo>
                <a:lnTo>
                  <a:pt x="482260" y="1066783"/>
                </a:lnTo>
                <a:lnTo>
                  <a:pt x="566249" y="1018524"/>
                </a:lnTo>
                <a:lnTo>
                  <a:pt x="650238" y="970265"/>
                </a:lnTo>
                <a:lnTo>
                  <a:pt x="734228" y="927086"/>
                </a:lnTo>
                <a:lnTo>
                  <a:pt x="812798" y="888986"/>
                </a:lnTo>
                <a:lnTo>
                  <a:pt x="888659" y="853427"/>
                </a:lnTo>
                <a:lnTo>
                  <a:pt x="959102" y="822947"/>
                </a:lnTo>
                <a:lnTo>
                  <a:pt x="1032254" y="795008"/>
                </a:lnTo>
                <a:lnTo>
                  <a:pt x="1105406" y="772148"/>
                </a:lnTo>
                <a:lnTo>
                  <a:pt x="1178558" y="749288"/>
                </a:lnTo>
                <a:lnTo>
                  <a:pt x="1254419" y="728969"/>
                </a:lnTo>
                <a:lnTo>
                  <a:pt x="1335699" y="713729"/>
                </a:lnTo>
                <a:lnTo>
                  <a:pt x="1422397" y="698489"/>
                </a:lnTo>
                <a:lnTo>
                  <a:pt x="1514514" y="688329"/>
                </a:lnTo>
                <a:lnTo>
                  <a:pt x="1609341" y="683249"/>
                </a:lnTo>
                <a:lnTo>
                  <a:pt x="1709586" y="683249"/>
                </a:lnTo>
                <a:lnTo>
                  <a:pt x="1812541" y="685789"/>
                </a:lnTo>
                <a:lnTo>
                  <a:pt x="1918204" y="685789"/>
                </a:lnTo>
                <a:lnTo>
                  <a:pt x="2026578" y="688329"/>
                </a:lnTo>
                <a:lnTo>
                  <a:pt x="2137660" y="683249"/>
                </a:lnTo>
                <a:lnTo>
                  <a:pt x="2251452" y="675629"/>
                </a:lnTo>
                <a:lnTo>
                  <a:pt x="2311057" y="668009"/>
                </a:lnTo>
                <a:lnTo>
                  <a:pt x="2370662" y="660390"/>
                </a:lnTo>
                <a:lnTo>
                  <a:pt x="2498001" y="642610"/>
                </a:lnTo>
                <a:lnTo>
                  <a:pt x="2630758" y="624830"/>
                </a:lnTo>
                <a:lnTo>
                  <a:pt x="2766224" y="601970"/>
                </a:lnTo>
                <a:lnTo>
                  <a:pt x="2898982" y="579111"/>
                </a:lnTo>
                <a:lnTo>
                  <a:pt x="3026320" y="553711"/>
                </a:lnTo>
                <a:lnTo>
                  <a:pt x="3085925" y="543551"/>
                </a:lnTo>
                <a:lnTo>
                  <a:pt x="3142821" y="530852"/>
                </a:lnTo>
                <a:lnTo>
                  <a:pt x="3199717" y="518152"/>
                </a:lnTo>
                <a:lnTo>
                  <a:pt x="3251194" y="507992"/>
                </a:lnTo>
                <a:lnTo>
                  <a:pt x="3299962" y="497832"/>
                </a:lnTo>
                <a:lnTo>
                  <a:pt x="3340602" y="487672"/>
                </a:lnTo>
                <a:lnTo>
                  <a:pt x="3381242" y="474972"/>
                </a:lnTo>
                <a:lnTo>
                  <a:pt x="3416463" y="464813"/>
                </a:lnTo>
                <a:lnTo>
                  <a:pt x="3478778" y="444493"/>
                </a:lnTo>
                <a:lnTo>
                  <a:pt x="3541093" y="421633"/>
                </a:lnTo>
                <a:lnTo>
                  <a:pt x="3600698" y="398774"/>
                </a:lnTo>
                <a:lnTo>
                  <a:pt x="3635919" y="386074"/>
                </a:lnTo>
                <a:lnTo>
                  <a:pt x="3671140" y="373374"/>
                </a:lnTo>
                <a:lnTo>
                  <a:pt x="3711780" y="360674"/>
                </a:lnTo>
                <a:lnTo>
                  <a:pt x="3755130" y="347974"/>
                </a:lnTo>
                <a:lnTo>
                  <a:pt x="3806607" y="332734"/>
                </a:lnTo>
                <a:lnTo>
                  <a:pt x="3860793" y="317495"/>
                </a:lnTo>
                <a:lnTo>
                  <a:pt x="3923108" y="299715"/>
                </a:lnTo>
                <a:lnTo>
                  <a:pt x="3993551" y="281935"/>
                </a:lnTo>
                <a:lnTo>
                  <a:pt x="4069412" y="261616"/>
                </a:lnTo>
                <a:lnTo>
                  <a:pt x="4150692" y="241296"/>
                </a:lnTo>
                <a:lnTo>
                  <a:pt x="4237390" y="220976"/>
                </a:lnTo>
                <a:lnTo>
                  <a:pt x="4324089" y="198117"/>
                </a:lnTo>
                <a:lnTo>
                  <a:pt x="4505614" y="152397"/>
                </a:lnTo>
                <a:lnTo>
                  <a:pt x="4595022" y="129538"/>
                </a:lnTo>
                <a:lnTo>
                  <a:pt x="4684429" y="106678"/>
                </a:lnTo>
                <a:lnTo>
                  <a:pt x="4771128" y="86358"/>
                </a:lnTo>
                <a:lnTo>
                  <a:pt x="4852408" y="66039"/>
                </a:lnTo>
                <a:lnTo>
                  <a:pt x="4928269" y="45719"/>
                </a:lnTo>
                <a:lnTo>
                  <a:pt x="4996002" y="30479"/>
                </a:lnTo>
                <a:lnTo>
                  <a:pt x="5058317" y="12699"/>
                </a:lnTo>
                <a:lnTo>
                  <a:pt x="5112503" y="0"/>
                </a:lnTo>
              </a:path>
            </a:pathLst>
          </a:custGeom>
          <a:ln w="15335">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p:txBody>
          <a:bodyPr/>
          <a:lstStyle/>
          <a:p>
            <a:endParaRPr lang="en-US"/>
          </a:p>
        </p:txBody>
      </p:sp>
      <p:pic>
        <p:nvPicPr>
          <p:cNvPr id="4" name="Resim 3"/>
          <p:cNvPicPr>
            <a:picLocks noChangeAspect="1"/>
          </p:cNvPicPr>
          <p:nvPr/>
        </p:nvPicPr>
        <p:blipFill>
          <a:blip r:embed="rId2"/>
          <a:stretch>
            <a:fillRect/>
          </a:stretch>
        </p:blipFill>
        <p:spPr>
          <a:xfrm>
            <a:off x="0" y="301105"/>
            <a:ext cx="9143999" cy="6255790"/>
          </a:xfrm>
          <a:prstGeom prst="rect">
            <a:avLst/>
          </a:prstGeom>
        </p:spPr>
      </p:pic>
    </p:spTree>
    <p:extLst>
      <p:ext uri="{BB962C8B-B14F-4D97-AF65-F5344CB8AC3E}">
        <p14:creationId xmlns:p14="http://schemas.microsoft.com/office/powerpoint/2010/main" val="214421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Asymptotically tight bound</a:t>
            </a:r>
          </a:p>
        </p:txBody>
      </p:sp>
      <p:sp>
        <p:nvSpPr>
          <p:cNvPr id="5" name="Metin kutusu 4"/>
          <p:cNvSpPr txBox="1"/>
          <p:nvPr/>
        </p:nvSpPr>
        <p:spPr>
          <a:xfrm>
            <a:off x="651129" y="1600200"/>
            <a:ext cx="8035671" cy="1676400"/>
          </a:xfrm>
          <a:prstGeom prst="rect">
            <a:avLst/>
          </a:prstGeom>
          <a:noFill/>
        </p:spPr>
        <p:txBody>
          <a:bodyPr wrap="square" rtlCol="0">
            <a:spAutoFit/>
          </a:bodyPr>
          <a:lstStyle/>
          <a:p>
            <a:endParaRPr lang="en-US" dirty="0"/>
          </a:p>
        </p:txBody>
      </p:sp>
      <p:sp>
        <p:nvSpPr>
          <p:cNvPr id="6" name="Metin kutusu 5"/>
          <p:cNvSpPr txBox="1"/>
          <p:nvPr/>
        </p:nvSpPr>
        <p:spPr>
          <a:xfrm>
            <a:off x="533400" y="1258431"/>
            <a:ext cx="7841741"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When we say that a particular running time is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we're saying that once </a:t>
            </a:r>
            <a:r>
              <a:rPr lang="en-US" sz="2800" i="1" dirty="0" smtClean="0">
                <a:latin typeface="Times New Roman" panose="02020603050405020304" pitchFamily="18" charset="0"/>
                <a:cs typeface="Times New Roman" panose="02020603050405020304" pitchFamily="18" charset="0"/>
              </a:rPr>
              <a:t>n </a:t>
            </a:r>
            <a:r>
              <a:rPr lang="en-US" sz="2800" dirty="0" smtClean="0">
                <a:latin typeface="Times New Roman" panose="02020603050405020304" pitchFamily="18" charset="0"/>
                <a:cs typeface="Times New Roman" panose="02020603050405020304" pitchFamily="18" charset="0"/>
              </a:rPr>
              <a:t>gets </a:t>
            </a:r>
            <a:r>
              <a:rPr lang="en-US" sz="2800" dirty="0">
                <a:latin typeface="Times New Roman" panose="02020603050405020304" pitchFamily="18" charset="0"/>
                <a:cs typeface="Times New Roman" panose="02020603050405020304" pitchFamily="18" charset="0"/>
              </a:rPr>
              <a:t>large enough, the running time is at least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smtClean="0">
                <a:latin typeface="Times New Roman" panose="02020603050405020304" pitchFamily="18" charset="0"/>
                <a:cs typeface="Times New Roman" panose="02020603050405020304" pitchFamily="18" charset="0"/>
              </a:rPr>
              <a:t>f(n)</a:t>
            </a:r>
            <a:r>
              <a:rPr lang="en-US" sz="2800" dirty="0" smtClean="0">
                <a:latin typeface="Times New Roman" panose="02020603050405020304" pitchFamily="18" charset="0"/>
                <a:cs typeface="Times New Roman" panose="02020603050405020304" pitchFamily="18" charset="0"/>
              </a:rPr>
              <a:t> and at most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i="1" dirty="0" smtClean="0">
                <a:latin typeface="Times New Roman" panose="02020603050405020304" pitchFamily="18" charset="0"/>
                <a:cs typeface="Times New Roman" panose="02020603050405020304" pitchFamily="18" charset="0"/>
              </a:rPr>
              <a:t>f(n)</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for some </a:t>
            </a:r>
            <a:r>
              <a:rPr lang="en-US" sz="2800" dirty="0">
                <a:latin typeface="Times New Roman" panose="02020603050405020304" pitchFamily="18" charset="0"/>
                <a:cs typeface="Times New Roman" panose="02020603050405020304" pitchFamily="18" charset="0"/>
              </a:rPr>
              <a:t>constants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 and</a:t>
            </a:r>
            <a:r>
              <a:rPr lang="en-US" sz="2800" dirty="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Here's how to think of </a:t>
            </a:r>
            <a:r>
              <a:rPr lang="el-GR" sz="2800" dirty="0" smtClean="0">
                <a:latin typeface="Times New Roman" panose="02020603050405020304" pitchFamily="18" charset="0"/>
                <a:cs typeface="Times New Roman" panose="02020603050405020304" pitchFamily="18" charset="0"/>
              </a:rPr>
              <a:t>Θ(</a:t>
            </a:r>
            <a:r>
              <a:rPr lang="en-US" sz="2800" i="1" dirty="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a:t>
            </a:r>
          </a:p>
        </p:txBody>
      </p:sp>
      <p:pic>
        <p:nvPicPr>
          <p:cNvPr id="3074" name="Picture 2" descr="https://s3.amazonaws.com/ka-cs-algorithms/theta_f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18" y="3505200"/>
            <a:ext cx="5138218" cy="3085803"/>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p:cNvSpPr txBox="1"/>
          <p:nvPr/>
        </p:nvSpPr>
        <p:spPr>
          <a:xfrm>
            <a:off x="5715000" y="3553691"/>
            <a:ext cx="297180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Once </a:t>
            </a:r>
            <a:r>
              <a:rPr lang="en-US" sz="2800" i="1" dirty="0" smtClean="0">
                <a:latin typeface="Times New Roman" panose="02020603050405020304" pitchFamily="18" charset="0"/>
                <a:cs typeface="Times New Roman" panose="02020603050405020304" pitchFamily="18" charset="0"/>
              </a:rPr>
              <a:t>n</a:t>
            </a:r>
            <a:r>
              <a:rPr lang="en-US" sz="2800" dirty="0">
                <a:latin typeface="Times New Roman" panose="02020603050405020304" pitchFamily="18" charset="0"/>
                <a:cs typeface="Times New Roman" panose="02020603050405020304" pitchFamily="18" charset="0"/>
              </a:rPr>
              <a:t> gets large enough, the running time is </a:t>
            </a:r>
            <a:r>
              <a:rPr lang="en-US" sz="2800" dirty="0" smtClean="0">
                <a:latin typeface="Times New Roman" panose="02020603050405020304" pitchFamily="18" charset="0"/>
                <a:cs typeface="Times New Roman" panose="02020603050405020304" pitchFamily="18" charset="0"/>
              </a:rPr>
              <a:t>between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1​⋅</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i="1" dirty="0" smtClean="0">
                <a:latin typeface="Times New Roman" panose="02020603050405020304" pitchFamily="18" charset="0"/>
                <a:cs typeface="Times New Roman" panose="02020603050405020304" pitchFamily="18" charset="0"/>
              </a:rPr>
              <a:t>k</a:t>
            </a:r>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f</a:t>
            </a:r>
            <a:r>
              <a:rPr lang="en-US" sz="2800"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166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56094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95" dirty="0">
                <a:solidFill>
                  <a:srgbClr val="0000FF"/>
                </a:solidFill>
                <a:latin typeface="Times New Roman"/>
                <a:cs typeface="Times New Roman"/>
              </a:rPr>
              <a:t> </a:t>
            </a:r>
            <a:r>
              <a:rPr sz="3200" spc="5" dirty="0">
                <a:solidFill>
                  <a:srgbClr val="0000FF"/>
                </a:solidFill>
                <a:latin typeface="Times New Roman"/>
                <a:cs typeface="Times New Roman"/>
              </a:rPr>
              <a:t>Θ(n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621665" marR="5080" indent="-533400">
              <a:lnSpc>
                <a:spcPct val="135100"/>
              </a:lnSpc>
              <a:spcBef>
                <a:spcPts val="2180"/>
              </a:spcBef>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5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1383665">
              <a:lnSpc>
                <a:spcPct val="100000"/>
              </a:lnSpc>
              <a:spcBef>
                <a:spcPts val="1920"/>
              </a:spcBef>
            </a:pP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 (1/n) ≤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2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0665">
              <a:lnSpc>
                <a:spcPct val="100000"/>
              </a:lnSpc>
            </a:pPr>
            <a:r>
              <a:rPr sz="2400" spc="-5" dirty="0">
                <a:solidFill>
                  <a:srgbClr val="FF0000"/>
                </a:solidFill>
                <a:latin typeface="Times New Roman"/>
                <a:cs typeface="Times New Roman"/>
              </a:rPr>
              <a:t>Choose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1 </a:t>
            </a:r>
            <a:r>
              <a:rPr sz="2400" dirty="0">
                <a:solidFill>
                  <a:srgbClr val="0000FF"/>
                </a:solidFill>
                <a:latin typeface="Times New Roman"/>
                <a:cs typeface="Times New Roman"/>
              </a:rPr>
              <a:t>= 2,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0000FF"/>
                </a:solidFill>
                <a:latin typeface="Times New Roman"/>
                <a:cs typeface="Times New Roman"/>
              </a:rPr>
              <a:t>=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2070100">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9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p:nvPr/>
        </p:nvSpPr>
        <p:spPr>
          <a:xfrm>
            <a:off x="2590800" y="1600206"/>
            <a:ext cx="2506751" cy="893654"/>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667000" y="2971806"/>
            <a:ext cx="1363306" cy="893667"/>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286000" y="3962406"/>
            <a:ext cx="2036254" cy="893667"/>
          </a:xfrm>
          <a:prstGeom prst="rect">
            <a:avLst/>
          </a:prstGeom>
          <a:blipFill>
            <a:blip r:embed="rId5" cstate="print"/>
            <a:stretch>
              <a:fillRect/>
            </a:stretch>
          </a:blipFill>
        </p:spPr>
        <p:txBody>
          <a:bodyPr wrap="square" lIns="0" tIns="0" rIns="0" bIns="0" rtlCol="0"/>
          <a:lstStyle/>
          <a:p>
            <a:endParaRPr/>
          </a:p>
        </p:txBody>
      </p:sp>
      <p:sp>
        <p:nvSpPr>
          <p:cNvPr id="13" name="object 13"/>
          <p:cNvSpPr txBox="1"/>
          <p:nvPr/>
        </p:nvSpPr>
        <p:spPr>
          <a:xfrm>
            <a:off x="688340" y="1695704"/>
            <a:ext cx="7484745" cy="29502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a:t>
            </a:r>
            <a:r>
              <a:rPr sz="3200" spc="-35" dirty="0">
                <a:latin typeface="Times New Roman"/>
                <a:cs typeface="Times New Roman"/>
              </a:rPr>
              <a:t> </a:t>
            </a:r>
            <a:r>
              <a:rPr sz="3200" dirty="0">
                <a:latin typeface="Times New Roman"/>
                <a:cs typeface="Times New Roman"/>
              </a:rPr>
              <a:t>that</a:t>
            </a:r>
            <a:endParaRPr sz="3200">
              <a:latin typeface="Times New Roman"/>
              <a:cs typeface="Times New Roman"/>
            </a:endParaRPr>
          </a:p>
          <a:p>
            <a:pPr marL="621665" marR="5080" indent="-609600">
              <a:lnSpc>
                <a:spcPct val="153000"/>
              </a:lnSpc>
              <a:spcBef>
                <a:spcPts val="980"/>
              </a:spcBef>
              <a:tabLst>
                <a:tab pos="3425825" algn="l"/>
                <a:tab pos="4387850"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a:t>
            </a:r>
            <a:r>
              <a:rPr sz="2400" dirty="0">
                <a:solidFill>
                  <a:srgbClr val="FF0000"/>
                </a:solidFill>
                <a:latin typeface="Times New Roman"/>
                <a:cs typeface="Times New Roman"/>
              </a:rPr>
              <a:t>3 positive constants: </a:t>
            </a:r>
            <a:r>
              <a:rPr sz="2800" b="1" dirty="0">
                <a:solidFill>
                  <a:srgbClr val="0000FF"/>
                </a:solidFill>
                <a:latin typeface="Times New Roman"/>
                <a:cs typeface="Times New Roman"/>
              </a:rPr>
              <a:t>c</a:t>
            </a:r>
            <a:r>
              <a:rPr sz="2775" b="1" baseline="-21021" dirty="0">
                <a:solidFill>
                  <a:srgbClr val="0000FF"/>
                </a:solidFill>
                <a:latin typeface="Times New Roman"/>
                <a:cs typeface="Times New Roman"/>
              </a:rPr>
              <a:t>1</a:t>
            </a:r>
            <a:r>
              <a:rPr sz="2800" b="1" dirty="0">
                <a:solidFill>
                  <a:srgbClr val="0000FF"/>
                </a:solidFill>
                <a:latin typeface="Times New Roman"/>
                <a:cs typeface="Times New Roman"/>
              </a:rPr>
              <a:t>, </a:t>
            </a:r>
            <a:r>
              <a:rPr sz="2800" b="1" spc="-5" dirty="0">
                <a:solidFill>
                  <a:srgbClr val="0000FF"/>
                </a:solidFill>
                <a:latin typeface="Times New Roman"/>
                <a:cs typeface="Times New Roman"/>
              </a:rPr>
              <a:t>c</a:t>
            </a:r>
            <a:r>
              <a:rPr sz="2775" b="1" spc="-7" baseline="-21021" dirty="0">
                <a:solidFill>
                  <a:srgbClr val="0000FF"/>
                </a:solidFill>
                <a:latin typeface="Times New Roman"/>
                <a:cs typeface="Times New Roman"/>
              </a:rPr>
              <a:t>2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latin typeface="Times New Roman"/>
                <a:cs typeface="Times New Roman"/>
              </a:rPr>
              <a:t>0 ≤</a:t>
            </a:r>
            <a:r>
              <a:rPr sz="2400" spc="-10" dirty="0">
                <a:latin typeface="Times New Roman"/>
                <a:cs typeface="Times New Roman"/>
              </a:rPr>
              <a:t> </a:t>
            </a:r>
            <a:r>
              <a:rPr sz="2400" spc="-5" dirty="0">
                <a:latin typeface="Times New Roman"/>
                <a:cs typeface="Times New Roman"/>
              </a:rPr>
              <a:t>c</a:t>
            </a:r>
            <a:r>
              <a:rPr sz="2400" spc="-7" baseline="-20833" dirty="0">
                <a:latin typeface="Times New Roman"/>
                <a:cs typeface="Times New Roman"/>
              </a:rPr>
              <a:t>1</a:t>
            </a:r>
            <a:r>
              <a:rPr sz="2400" spc="-5" dirty="0">
                <a:latin typeface="Times New Roman"/>
                <a:cs typeface="Times New Roman"/>
              </a:rPr>
              <a:t>n</a:t>
            </a:r>
            <a:r>
              <a:rPr sz="2400" spc="-7" baseline="24305" dirty="0">
                <a:latin typeface="Times New Roman"/>
                <a:cs typeface="Times New Roman"/>
              </a:rPr>
              <a:t>2 </a:t>
            </a:r>
            <a:r>
              <a:rPr sz="2400" dirty="0">
                <a:latin typeface="Times New Roman"/>
                <a:cs typeface="Times New Roman"/>
              </a:rPr>
              <a:t>≤	≤</a:t>
            </a:r>
            <a:r>
              <a:rPr sz="2400" spc="-5" dirty="0">
                <a:latin typeface="Times New Roman"/>
                <a:cs typeface="Times New Roman"/>
              </a:rPr>
              <a:t> c</a:t>
            </a:r>
            <a:r>
              <a:rPr sz="2400" spc="-7" baseline="-20833" dirty="0">
                <a:latin typeface="Times New Roman"/>
                <a:cs typeface="Times New Roman"/>
              </a:rPr>
              <a:t>2</a:t>
            </a:r>
            <a:r>
              <a:rPr sz="2400" spc="-5" dirty="0">
                <a:latin typeface="Times New Roman"/>
                <a:cs typeface="Times New Roman"/>
              </a:rPr>
              <a:t>n</a:t>
            </a:r>
            <a:r>
              <a:rPr sz="2400" spc="-7" baseline="24305" dirty="0">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a:t>
            </a:r>
            <a:r>
              <a:rPr sz="2400" spc="-25" dirty="0">
                <a:solidFill>
                  <a:srgbClr val="0000FF"/>
                </a:solidFill>
                <a:latin typeface="Times New Roman"/>
                <a:cs typeface="Times New Roman"/>
              </a:rPr>
              <a:t> </a:t>
            </a:r>
            <a:r>
              <a:rPr sz="2400" dirty="0">
                <a:solidFill>
                  <a:srgbClr val="0000FF"/>
                </a:solidFill>
                <a:latin typeface="Times New Roman"/>
                <a:cs typeface="Times New Roman"/>
              </a:rPr>
              <a:t>≥</a:t>
            </a:r>
            <a:endParaRPr sz="2400">
              <a:latin typeface="Times New Roman"/>
              <a:cs typeface="Times New Roman"/>
            </a:endParaRPr>
          </a:p>
          <a:p>
            <a:pPr marL="1078865">
              <a:lnSpc>
                <a:spcPct val="100000"/>
              </a:lnSpc>
              <a:spcBef>
                <a:spcPts val="1440"/>
              </a:spcBef>
            </a:pP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203700">
              <a:lnSpc>
                <a:spcPct val="100000"/>
              </a:lnSpc>
              <a:spcBef>
                <a:spcPts val="12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5867400" y="32766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a:t>
            </a:r>
            <a:r>
              <a:rPr sz="2800" dirty="0">
                <a:latin typeface="Times New Roman"/>
                <a:cs typeface="Times New Roman"/>
              </a:rPr>
              <a:t>positive </a:t>
            </a:r>
            <a:r>
              <a:rPr sz="2800" spc="-5" dirty="0">
                <a:latin typeface="Times New Roman"/>
                <a:cs typeface="Times New Roman"/>
              </a:rPr>
              <a:t>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95"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txBox="1"/>
          <p:nvPr/>
        </p:nvSpPr>
        <p:spPr>
          <a:xfrm>
            <a:off x="1166812" y="2671762"/>
            <a:ext cx="2100580" cy="690880"/>
          </a:xfrm>
          <a:prstGeom prst="rect">
            <a:avLst/>
          </a:prstGeom>
          <a:solidFill>
            <a:srgbClr val="FFFFFF"/>
          </a:solidFill>
        </p:spPr>
        <p:txBody>
          <a:bodyPr vert="horz" wrap="square" lIns="0" tIns="71120" rIns="0" bIns="0" rtlCol="0">
            <a:spAutoFit/>
          </a:bodyPr>
          <a:lstStyle/>
          <a:p>
            <a:pPr marL="186690">
              <a:lnSpc>
                <a:spcPct val="100000"/>
              </a:lnSpc>
              <a:spcBef>
                <a:spcPts val="560"/>
              </a:spcBef>
            </a:pPr>
            <a:r>
              <a:rPr sz="2450" spc="-5" dirty="0">
                <a:latin typeface="Times New Roman"/>
                <a:cs typeface="Times New Roman"/>
              </a:rPr>
              <a:t>h(n)</a:t>
            </a:r>
            <a:r>
              <a:rPr sz="2450" spc="-30" dirty="0">
                <a:latin typeface="Times New Roman"/>
                <a:cs typeface="Times New Roman"/>
              </a:rPr>
              <a:t> </a:t>
            </a:r>
            <a:r>
              <a:rPr sz="2450" spc="-5" dirty="0">
                <a:latin typeface="Times New Roman"/>
                <a:cs typeface="Times New Roman"/>
              </a:rPr>
              <a:t>=1/2-2/n</a:t>
            </a:r>
            <a:endParaRPr sz="2450">
              <a:latin typeface="Times New Roman"/>
              <a:cs typeface="Times New Roman"/>
            </a:endParaRPr>
          </a:p>
        </p:txBody>
      </p:sp>
      <p:sp>
        <p:nvSpPr>
          <p:cNvPr id="14" name="object 14"/>
          <p:cNvSpPr/>
          <p:nvPr/>
        </p:nvSpPr>
        <p:spPr>
          <a:xfrm>
            <a:off x="4667250" y="5005387"/>
            <a:ext cx="700405" cy="700405"/>
          </a:xfrm>
          <a:custGeom>
            <a:avLst/>
            <a:gdLst/>
            <a:ahLst/>
            <a:cxnLst/>
            <a:rect l="l" t="t" r="r" b="b"/>
            <a:pathLst>
              <a:path w="700404" h="700404">
                <a:moveTo>
                  <a:pt x="0" y="700087"/>
                </a:moveTo>
                <a:lnTo>
                  <a:pt x="700087" y="700087"/>
                </a:lnTo>
                <a:lnTo>
                  <a:pt x="700087" y="0"/>
                </a:lnTo>
                <a:lnTo>
                  <a:pt x="0" y="0"/>
                </a:lnTo>
                <a:lnTo>
                  <a:pt x="0" y="700087"/>
                </a:lnTo>
                <a:close/>
              </a:path>
            </a:pathLst>
          </a:custGeom>
          <a:solidFill>
            <a:srgbClr val="FFFFFF"/>
          </a:solidFill>
        </p:spPr>
        <p:txBody>
          <a:bodyPr wrap="square" lIns="0" tIns="0" rIns="0" bIns="0" rtlCol="0"/>
          <a:lstStyle/>
          <a:p>
            <a:endParaRPr/>
          </a:p>
        </p:txBody>
      </p:sp>
      <p:sp>
        <p:nvSpPr>
          <p:cNvPr id="15" name="object 15"/>
          <p:cNvSpPr txBox="1"/>
          <p:nvPr/>
        </p:nvSpPr>
        <p:spPr>
          <a:xfrm>
            <a:off x="4841240" y="5064252"/>
            <a:ext cx="18097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n</a:t>
            </a:r>
            <a:endParaRPr sz="2450">
              <a:latin typeface="Times New Roman"/>
              <a:cs typeface="Times New Roman"/>
            </a:endParaRPr>
          </a:p>
        </p:txBody>
      </p:sp>
      <p:sp>
        <p:nvSpPr>
          <p:cNvPr id="16" name="object 16"/>
          <p:cNvSpPr/>
          <p:nvPr/>
        </p:nvSpPr>
        <p:spPr>
          <a:xfrm>
            <a:off x="933450" y="2867786"/>
            <a:ext cx="0" cy="3304540"/>
          </a:xfrm>
          <a:custGeom>
            <a:avLst/>
            <a:gdLst/>
            <a:ahLst/>
            <a:cxnLst/>
            <a:rect l="l" t="t" r="r" b="b"/>
            <a:pathLst>
              <a:path h="3304540">
                <a:moveTo>
                  <a:pt x="0" y="3304413"/>
                </a:moveTo>
                <a:lnTo>
                  <a:pt x="0" y="0"/>
                </a:lnTo>
              </a:path>
            </a:pathLst>
          </a:custGeom>
          <a:ln w="18669">
            <a:solidFill>
              <a:srgbClr val="000000"/>
            </a:solidFill>
          </a:ln>
        </p:spPr>
        <p:txBody>
          <a:bodyPr wrap="square" lIns="0" tIns="0" rIns="0" bIns="0" rtlCol="0"/>
          <a:lstStyle/>
          <a:p>
            <a:endParaRPr/>
          </a:p>
        </p:txBody>
      </p:sp>
      <p:sp>
        <p:nvSpPr>
          <p:cNvPr id="17" name="object 17"/>
          <p:cNvSpPr/>
          <p:nvPr/>
        </p:nvSpPr>
        <p:spPr>
          <a:xfrm>
            <a:off x="833882" y="2674873"/>
            <a:ext cx="202565" cy="202565"/>
          </a:xfrm>
          <a:custGeom>
            <a:avLst/>
            <a:gdLst/>
            <a:ahLst/>
            <a:cxnLst/>
            <a:rect l="l" t="t" r="r" b="b"/>
            <a:pathLst>
              <a:path w="202565" h="202564">
                <a:moveTo>
                  <a:pt x="99567" y="0"/>
                </a:moveTo>
                <a:lnTo>
                  <a:pt x="0" y="202247"/>
                </a:lnTo>
                <a:lnTo>
                  <a:pt x="202247" y="202247"/>
                </a:lnTo>
                <a:lnTo>
                  <a:pt x="99567" y="0"/>
                </a:lnTo>
                <a:close/>
              </a:path>
            </a:pathLst>
          </a:custGeom>
          <a:solidFill>
            <a:srgbClr val="000000"/>
          </a:solidFill>
        </p:spPr>
        <p:txBody>
          <a:bodyPr wrap="square" lIns="0" tIns="0" rIns="0" bIns="0" rtlCol="0"/>
          <a:lstStyle/>
          <a:p>
            <a:endParaRPr/>
          </a:p>
        </p:txBody>
      </p:sp>
      <p:sp>
        <p:nvSpPr>
          <p:cNvPr id="18" name="object 18"/>
          <p:cNvSpPr/>
          <p:nvPr/>
        </p:nvSpPr>
        <p:spPr>
          <a:xfrm>
            <a:off x="924115" y="3499421"/>
            <a:ext cx="4645456" cy="2641663"/>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924115" y="4538662"/>
            <a:ext cx="4424680" cy="0"/>
          </a:xfrm>
          <a:custGeom>
            <a:avLst/>
            <a:gdLst/>
            <a:ahLst/>
            <a:cxnLst/>
            <a:rect l="l" t="t" r="r" b="b"/>
            <a:pathLst>
              <a:path w="4424680">
                <a:moveTo>
                  <a:pt x="0" y="0"/>
                </a:moveTo>
                <a:lnTo>
                  <a:pt x="4424540" y="0"/>
                </a:lnTo>
              </a:path>
            </a:pathLst>
          </a:custGeom>
          <a:ln w="18668">
            <a:solidFill>
              <a:srgbClr val="000000"/>
            </a:solidFill>
          </a:ln>
        </p:spPr>
        <p:txBody>
          <a:bodyPr wrap="square" lIns="0" tIns="0" rIns="0" bIns="0" rtlCol="0"/>
          <a:lstStyle/>
          <a:p>
            <a:endParaRPr/>
          </a:p>
        </p:txBody>
      </p:sp>
      <p:sp>
        <p:nvSpPr>
          <p:cNvPr id="20" name="object 20"/>
          <p:cNvSpPr/>
          <p:nvPr/>
        </p:nvSpPr>
        <p:spPr>
          <a:xfrm>
            <a:off x="924114" y="3362515"/>
            <a:ext cx="4424541" cy="18669"/>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24114" y="3371850"/>
            <a:ext cx="4424680" cy="0"/>
          </a:xfrm>
          <a:custGeom>
            <a:avLst/>
            <a:gdLst/>
            <a:ahLst/>
            <a:cxnLst/>
            <a:rect l="l" t="t" r="r" b="b"/>
            <a:pathLst>
              <a:path w="4424680">
                <a:moveTo>
                  <a:pt x="0" y="0"/>
                </a:moveTo>
                <a:lnTo>
                  <a:pt x="4424541" y="0"/>
                </a:lnTo>
              </a:path>
            </a:pathLst>
          </a:custGeom>
          <a:ln w="18669">
            <a:solidFill>
              <a:srgbClr val="000000"/>
            </a:solidFill>
          </a:ln>
        </p:spPr>
        <p:txBody>
          <a:bodyPr wrap="square" lIns="0" tIns="0" rIns="0" bIns="0" rtlCol="0"/>
          <a:lstStyle/>
          <a:p>
            <a:endParaRPr/>
          </a:p>
        </p:txBody>
      </p:sp>
      <p:sp>
        <p:nvSpPr>
          <p:cNvPr id="22" name="object 22"/>
          <p:cNvSpPr txBox="1"/>
          <p:nvPr/>
        </p:nvSpPr>
        <p:spPr>
          <a:xfrm>
            <a:off x="485138" y="3197352"/>
            <a:ext cx="424180"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1/2</a:t>
            </a:r>
            <a:endParaRPr sz="2450">
              <a:latin typeface="Times New Roman"/>
              <a:cs typeface="Times New Roman"/>
            </a:endParaRPr>
          </a:p>
        </p:txBody>
      </p:sp>
      <p:sp>
        <p:nvSpPr>
          <p:cNvPr id="23" name="object 23"/>
          <p:cNvSpPr txBox="1"/>
          <p:nvPr/>
        </p:nvSpPr>
        <p:spPr>
          <a:xfrm>
            <a:off x="329565" y="4364164"/>
            <a:ext cx="579755" cy="398780"/>
          </a:xfrm>
          <a:prstGeom prst="rect">
            <a:avLst/>
          </a:prstGeom>
        </p:spPr>
        <p:txBody>
          <a:bodyPr vert="horz" wrap="square" lIns="0" tIns="12700" rIns="0" bIns="0" rtlCol="0">
            <a:spAutoFit/>
          </a:bodyPr>
          <a:lstStyle/>
          <a:p>
            <a:pPr marL="12700">
              <a:lnSpc>
                <a:spcPct val="100000"/>
              </a:lnSpc>
              <a:spcBef>
                <a:spcPts val="100"/>
              </a:spcBef>
            </a:pPr>
            <a:r>
              <a:rPr sz="2450" dirty="0">
                <a:latin typeface="Times New Roman"/>
                <a:cs typeface="Times New Roman"/>
              </a:rPr>
              <a:t>1/10</a:t>
            </a:r>
            <a:endParaRPr sz="2450">
              <a:latin typeface="Times New Roman"/>
              <a:cs typeface="Times New Roman"/>
            </a:endParaRPr>
          </a:p>
        </p:txBody>
      </p:sp>
      <p:sp>
        <p:nvSpPr>
          <p:cNvPr id="24" name="object 24"/>
          <p:cNvSpPr txBox="1"/>
          <p:nvPr/>
        </p:nvSpPr>
        <p:spPr>
          <a:xfrm>
            <a:off x="1107438" y="5054917"/>
            <a:ext cx="1737995" cy="769620"/>
          </a:xfrm>
          <a:prstGeom prst="rect">
            <a:avLst/>
          </a:prstGeom>
        </p:spPr>
        <p:txBody>
          <a:bodyPr vert="horz" wrap="square" lIns="0" tIns="12700" rIns="0" bIns="0" rtlCol="0">
            <a:spAutoFit/>
          </a:bodyPr>
          <a:lstStyle/>
          <a:p>
            <a:pPr marL="12700">
              <a:lnSpc>
                <a:spcPts val="2930"/>
              </a:lnSpc>
              <a:spcBef>
                <a:spcPts val="100"/>
              </a:spcBef>
              <a:tabLst>
                <a:tab pos="323215" algn="l"/>
                <a:tab pos="634365" algn="l"/>
                <a:tab pos="945515" algn="l"/>
                <a:tab pos="1334770" algn="l"/>
              </a:tabLst>
            </a:pPr>
            <a:r>
              <a:rPr sz="2450" dirty="0">
                <a:latin typeface="Times New Roman"/>
                <a:cs typeface="Times New Roman"/>
              </a:rPr>
              <a:t>1	2	3	4	5</a:t>
            </a:r>
            <a:endParaRPr sz="2450">
              <a:latin typeface="Times New Roman"/>
              <a:cs typeface="Times New Roman"/>
            </a:endParaRPr>
          </a:p>
          <a:p>
            <a:pPr marR="5080" algn="r">
              <a:lnSpc>
                <a:spcPts val="2930"/>
              </a:lnSpc>
            </a:pPr>
            <a:r>
              <a:rPr sz="2450" spc="-10" dirty="0">
                <a:latin typeface="Times New Roman"/>
                <a:cs typeface="Times New Roman"/>
              </a:rPr>
              <a:t>(</a:t>
            </a:r>
            <a:r>
              <a:rPr sz="2450" dirty="0">
                <a:latin typeface="Times New Roman"/>
                <a:cs typeface="Times New Roman"/>
              </a:rPr>
              <a:t>n</a:t>
            </a:r>
            <a:r>
              <a:rPr sz="2475" baseline="-10101" dirty="0">
                <a:latin typeface="Times New Roman"/>
                <a:cs typeface="Times New Roman"/>
              </a:rPr>
              <a:t>0</a:t>
            </a:r>
            <a:r>
              <a:rPr sz="2450" dirty="0">
                <a:latin typeface="Times New Roman"/>
                <a:cs typeface="Times New Roman"/>
              </a:rPr>
              <a:t>)</a:t>
            </a:r>
            <a:endParaRPr sz="2450">
              <a:latin typeface="Times New Roman"/>
              <a:cs typeface="Times New Roman"/>
            </a:endParaRPr>
          </a:p>
        </p:txBody>
      </p:sp>
      <p:sp>
        <p:nvSpPr>
          <p:cNvPr id="25" name="object 25"/>
          <p:cNvSpPr/>
          <p:nvPr/>
        </p:nvSpPr>
        <p:spPr>
          <a:xfrm>
            <a:off x="233362" y="5005387"/>
            <a:ext cx="4938395" cy="0"/>
          </a:xfrm>
          <a:custGeom>
            <a:avLst/>
            <a:gdLst/>
            <a:ahLst/>
            <a:cxnLst/>
            <a:rect l="l" t="t" r="r" b="b"/>
            <a:pathLst>
              <a:path w="4938395">
                <a:moveTo>
                  <a:pt x="0" y="0"/>
                </a:moveTo>
                <a:lnTo>
                  <a:pt x="4937937" y="0"/>
                </a:lnTo>
              </a:path>
            </a:pathLst>
          </a:custGeom>
          <a:ln w="18669">
            <a:solidFill>
              <a:srgbClr val="000000"/>
            </a:solidFill>
          </a:ln>
        </p:spPr>
        <p:txBody>
          <a:bodyPr wrap="square" lIns="0" tIns="0" rIns="0" bIns="0" rtlCol="0"/>
          <a:lstStyle/>
          <a:p>
            <a:endParaRPr/>
          </a:p>
        </p:txBody>
      </p:sp>
      <p:sp>
        <p:nvSpPr>
          <p:cNvPr id="26" name="object 26"/>
          <p:cNvSpPr/>
          <p:nvPr/>
        </p:nvSpPr>
        <p:spPr>
          <a:xfrm>
            <a:off x="5165077" y="4905819"/>
            <a:ext cx="205740" cy="202565"/>
          </a:xfrm>
          <a:custGeom>
            <a:avLst/>
            <a:gdLst/>
            <a:ahLst/>
            <a:cxnLst/>
            <a:rect l="l" t="t" r="r" b="b"/>
            <a:pathLst>
              <a:path w="205739" h="202564">
                <a:moveTo>
                  <a:pt x="0" y="0"/>
                </a:moveTo>
                <a:lnTo>
                  <a:pt x="0" y="202247"/>
                </a:lnTo>
                <a:lnTo>
                  <a:pt x="205359" y="102679"/>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6019812" y="3276606"/>
            <a:ext cx="1566621" cy="893667"/>
          </a:xfrm>
          <a:prstGeom prst="rect">
            <a:avLst/>
          </a:prstGeom>
          <a:blipFill>
            <a:blip r:embed="rId6" cstate="print"/>
            <a:stretch>
              <a:fillRect/>
            </a:stretch>
          </a:blipFill>
        </p:spPr>
        <p:txBody>
          <a:bodyPr wrap="square" lIns="0" tIns="0" rIns="0" bIns="0" rtlCol="0"/>
          <a:lstStyle/>
          <a:p>
            <a:endParaRPr/>
          </a:p>
        </p:txBody>
      </p:sp>
      <p:sp>
        <p:nvSpPr>
          <p:cNvPr id="28" name="object 28"/>
          <p:cNvSpPr txBox="1"/>
          <p:nvPr/>
        </p:nvSpPr>
        <p:spPr>
          <a:xfrm>
            <a:off x="7946275" y="34925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29" name="object 29"/>
          <p:cNvSpPr/>
          <p:nvPr/>
        </p:nvSpPr>
        <p:spPr>
          <a:xfrm>
            <a:off x="5854700" y="47244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30" name="object 30"/>
          <p:cNvSpPr/>
          <p:nvPr/>
        </p:nvSpPr>
        <p:spPr>
          <a:xfrm>
            <a:off x="6080137" y="4724400"/>
            <a:ext cx="1426984" cy="893673"/>
          </a:xfrm>
          <a:prstGeom prst="rect">
            <a:avLst/>
          </a:prstGeom>
          <a:blipFill>
            <a:blip r:embed="rId7" cstate="print"/>
            <a:stretch>
              <a:fillRect/>
            </a:stretch>
          </a:blipFill>
        </p:spPr>
        <p:txBody>
          <a:bodyPr wrap="square" lIns="0" tIns="0" rIns="0" bIns="0" rtlCol="0"/>
          <a:lstStyle/>
          <a:p>
            <a:endParaRPr/>
          </a:p>
        </p:txBody>
      </p:sp>
      <p:sp>
        <p:nvSpPr>
          <p:cNvPr id="31" name="object 31"/>
          <p:cNvSpPr txBox="1"/>
          <p:nvPr/>
        </p:nvSpPr>
        <p:spPr>
          <a:xfrm>
            <a:off x="7933575" y="4940300"/>
            <a:ext cx="108204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8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p:nvPr/>
        </p:nvSpPr>
        <p:spPr>
          <a:xfrm>
            <a:off x="6858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0" name="object 10"/>
          <p:cNvSpPr txBox="1">
            <a:spLocks noGrp="1"/>
          </p:cNvSpPr>
          <p:nvPr>
            <p:ph type="title"/>
          </p:nvPr>
        </p:nvSpPr>
        <p:spPr>
          <a:xfrm>
            <a:off x="688340" y="421640"/>
            <a:ext cx="3235960" cy="574040"/>
          </a:xfrm>
          <a:prstGeom prst="rect">
            <a:avLst/>
          </a:prstGeom>
        </p:spPr>
        <p:txBody>
          <a:bodyPr vert="horz" wrap="square" lIns="0" tIns="12700" rIns="0" bIns="0" rtlCol="0">
            <a:spAutoFit/>
          </a:bodyPr>
          <a:lstStyle/>
          <a:p>
            <a:pPr marL="12700">
              <a:lnSpc>
                <a:spcPct val="100000"/>
              </a:lnSpc>
              <a:spcBef>
                <a:spcPts val="100"/>
              </a:spcBef>
            </a:pPr>
            <a:r>
              <a:rPr sz="3600" spc="-5" dirty="0"/>
              <a:t>Example</a:t>
            </a:r>
            <a:r>
              <a:rPr sz="3600" spc="-45" dirty="0"/>
              <a:t> </a:t>
            </a:r>
            <a:r>
              <a:rPr sz="3600" spc="-5" dirty="0"/>
              <a:t>(cont’d)</a:t>
            </a:r>
            <a:endParaRPr sz="3600"/>
          </a:p>
        </p:txBody>
      </p:sp>
      <p:sp>
        <p:nvSpPr>
          <p:cNvPr id="11" name="object 11"/>
          <p:cNvSpPr/>
          <p:nvPr/>
        </p:nvSpPr>
        <p:spPr>
          <a:xfrm>
            <a:off x="4724400" y="1981206"/>
            <a:ext cx="2036254" cy="89365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688340" y="1544828"/>
            <a:ext cx="8190230" cy="112014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Choose 3 constants: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1</a:t>
            </a:r>
            <a:r>
              <a:rPr sz="2800" dirty="0">
                <a:latin typeface="Times New Roman"/>
                <a:cs typeface="Times New Roman"/>
              </a:rPr>
              <a:t>, </a:t>
            </a:r>
            <a:r>
              <a:rPr sz="2800" dirty="0">
                <a:solidFill>
                  <a:srgbClr val="0000FF"/>
                </a:solidFill>
                <a:latin typeface="Times New Roman"/>
                <a:cs typeface="Times New Roman"/>
              </a:rPr>
              <a:t>c</a:t>
            </a:r>
            <a:r>
              <a:rPr sz="2775" baseline="-21021" dirty="0">
                <a:solidFill>
                  <a:srgbClr val="0000FF"/>
                </a:solidFill>
                <a:latin typeface="Times New Roman"/>
                <a:cs typeface="Times New Roman"/>
              </a:rPr>
              <a:t>2</a:t>
            </a:r>
            <a:r>
              <a:rPr sz="2800" dirty="0">
                <a:latin typeface="Times New Roman"/>
                <a:cs typeface="Times New Roman"/>
              </a:rPr>
              <a:t>, </a:t>
            </a:r>
            <a:r>
              <a:rPr sz="2800" spc="5" dirty="0">
                <a:solidFill>
                  <a:srgbClr val="0000FF"/>
                </a:solidFill>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that</a:t>
            </a:r>
            <a:r>
              <a:rPr sz="2800" spc="-70" dirty="0">
                <a:latin typeface="Times New Roman"/>
                <a:cs typeface="Times New Roman"/>
              </a:rPr>
              <a:t> </a:t>
            </a:r>
            <a:r>
              <a:rPr sz="2800" spc="-5" dirty="0">
                <a:latin typeface="Times New Roman"/>
                <a:cs typeface="Times New Roman"/>
              </a:rPr>
              <a:t>satisfy:</a:t>
            </a:r>
            <a:endParaRPr sz="2800">
              <a:latin typeface="Times New Roman"/>
              <a:cs typeface="Times New Roman"/>
            </a:endParaRPr>
          </a:p>
          <a:p>
            <a:pPr marR="5080" algn="r">
              <a:lnSpc>
                <a:spcPct val="100000"/>
              </a:lnSpc>
              <a:spcBef>
                <a:spcPts val="238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14"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p:txBody>
      </p:sp>
      <p:sp>
        <p:nvSpPr>
          <p:cNvPr id="13" name="object 13"/>
          <p:cNvSpPr/>
          <p:nvPr/>
        </p:nvSpPr>
        <p:spPr>
          <a:xfrm>
            <a:off x="838212" y="3124206"/>
            <a:ext cx="1566621" cy="893667"/>
          </a:xfrm>
          <a:prstGeom prst="rect">
            <a:avLst/>
          </a:prstGeom>
          <a:blipFill>
            <a:blip r:embed="rId4" cstate="print"/>
            <a:stretch>
              <a:fillRect/>
            </a:stretch>
          </a:blipFill>
        </p:spPr>
        <p:txBody>
          <a:bodyPr wrap="square" lIns="0" tIns="0" rIns="0" bIns="0" rtlCol="0"/>
          <a:lstStyle/>
          <a:p>
            <a:endParaRPr/>
          </a:p>
        </p:txBody>
      </p:sp>
      <p:sp>
        <p:nvSpPr>
          <p:cNvPr id="14" name="object 14"/>
          <p:cNvSpPr txBox="1"/>
          <p:nvPr/>
        </p:nvSpPr>
        <p:spPr>
          <a:xfrm>
            <a:off x="6858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5</a:t>
            </a:r>
            <a:endParaRPr sz="2400">
              <a:latin typeface="Times New Roman"/>
              <a:cs typeface="Times New Roman"/>
            </a:endParaRPr>
          </a:p>
        </p:txBody>
      </p:sp>
      <p:sp>
        <p:nvSpPr>
          <p:cNvPr id="15" name="object 15"/>
          <p:cNvSpPr/>
          <p:nvPr/>
        </p:nvSpPr>
        <p:spPr>
          <a:xfrm>
            <a:off x="4800600" y="3124200"/>
            <a:ext cx="3200400" cy="990600"/>
          </a:xfrm>
          <a:custGeom>
            <a:avLst/>
            <a:gdLst/>
            <a:ahLst/>
            <a:cxnLst/>
            <a:rect l="l" t="t" r="r" b="b"/>
            <a:pathLst>
              <a:path w="3200400" h="990600">
                <a:moveTo>
                  <a:pt x="0" y="0"/>
                </a:moveTo>
                <a:lnTo>
                  <a:pt x="3200400" y="0"/>
                </a:lnTo>
                <a:lnTo>
                  <a:pt x="3200400" y="990600"/>
                </a:lnTo>
                <a:lnTo>
                  <a:pt x="0" y="990600"/>
                </a:lnTo>
                <a:lnTo>
                  <a:pt x="0" y="0"/>
                </a:lnTo>
                <a:close/>
              </a:path>
            </a:pathLst>
          </a:custGeom>
          <a:solidFill>
            <a:srgbClr val="CCFFCC"/>
          </a:solidFill>
        </p:spPr>
        <p:txBody>
          <a:bodyPr wrap="square" lIns="0" tIns="0" rIns="0" bIns="0" rtlCol="0"/>
          <a:lstStyle/>
          <a:p>
            <a:endParaRPr/>
          </a:p>
        </p:txBody>
      </p:sp>
      <p:sp>
        <p:nvSpPr>
          <p:cNvPr id="16" name="object 16"/>
          <p:cNvSpPr/>
          <p:nvPr/>
        </p:nvSpPr>
        <p:spPr>
          <a:xfrm>
            <a:off x="5026037" y="3124206"/>
            <a:ext cx="1426984" cy="893667"/>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4800600" y="3340100"/>
            <a:ext cx="3200400" cy="391160"/>
          </a:xfrm>
          <a:prstGeom prst="rect">
            <a:avLst/>
          </a:prstGeom>
        </p:spPr>
        <p:txBody>
          <a:bodyPr vert="horz" wrap="square" lIns="0" tIns="12700" rIns="0" bIns="0" rtlCol="0">
            <a:spAutoFit/>
          </a:bodyPr>
          <a:lstStyle/>
          <a:p>
            <a:pPr marL="2091055">
              <a:lnSpc>
                <a:spcPct val="100000"/>
              </a:lnSpc>
              <a:spcBef>
                <a:spcPts val="100"/>
              </a:spcBef>
            </a:pP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dirty="0">
                <a:solidFill>
                  <a:srgbClr val="FF0000"/>
                </a:solidFill>
                <a:latin typeface="Times New Roman"/>
                <a:cs typeface="Times New Roman"/>
              </a:rPr>
              <a:t>0</a:t>
            </a:r>
            <a:endParaRPr sz="2400">
              <a:latin typeface="Times New Roman"/>
              <a:cs typeface="Times New Roman"/>
            </a:endParaRPr>
          </a:p>
        </p:txBody>
      </p:sp>
      <p:sp>
        <p:nvSpPr>
          <p:cNvPr id="18" name="object 18"/>
          <p:cNvSpPr txBox="1"/>
          <p:nvPr/>
        </p:nvSpPr>
        <p:spPr>
          <a:xfrm>
            <a:off x="840778" y="4635500"/>
            <a:ext cx="33242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Therefore, we </a:t>
            </a:r>
            <a:r>
              <a:rPr sz="2400" dirty="0">
                <a:solidFill>
                  <a:srgbClr val="FF0000"/>
                </a:solidFill>
                <a:latin typeface="Times New Roman"/>
                <a:cs typeface="Times New Roman"/>
              </a:rPr>
              <a:t>can</a:t>
            </a:r>
            <a:r>
              <a:rPr sz="2400" spc="-95" dirty="0">
                <a:solidFill>
                  <a:srgbClr val="FF0000"/>
                </a:solidFill>
                <a:latin typeface="Times New Roman"/>
                <a:cs typeface="Times New Roman"/>
              </a:rPr>
              <a:t> </a:t>
            </a:r>
            <a:r>
              <a:rPr sz="2400" dirty="0">
                <a:solidFill>
                  <a:srgbClr val="FF0000"/>
                </a:solidFill>
                <a:latin typeface="Times New Roman"/>
                <a:cs typeface="Times New Roman"/>
              </a:rPr>
              <a:t>choose::</a:t>
            </a:r>
            <a:endParaRPr sz="2400">
              <a:latin typeface="Times New Roman"/>
              <a:cs typeface="Times New Roman"/>
            </a:endParaRPr>
          </a:p>
        </p:txBody>
      </p:sp>
      <p:sp>
        <p:nvSpPr>
          <p:cNvPr id="19" name="object 19"/>
          <p:cNvSpPr/>
          <p:nvPr/>
        </p:nvSpPr>
        <p:spPr>
          <a:xfrm>
            <a:off x="4419612" y="4495806"/>
            <a:ext cx="1071467" cy="893667"/>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6154737" y="4495806"/>
            <a:ext cx="944879" cy="893667"/>
          </a:xfrm>
          <a:prstGeom prst="rect">
            <a:avLst/>
          </a:prstGeom>
          <a:blipFill>
            <a:blip r:embed="rId7" cstate="print"/>
            <a:stretch>
              <a:fillRect/>
            </a:stretch>
          </a:blipFill>
        </p:spPr>
        <p:txBody>
          <a:bodyPr wrap="square" lIns="0" tIns="0" rIns="0" bIns="0" rtlCol="0"/>
          <a:lstStyle/>
          <a:p>
            <a:endParaRPr/>
          </a:p>
        </p:txBody>
      </p:sp>
      <p:sp>
        <p:nvSpPr>
          <p:cNvPr id="21" name="object 21"/>
          <p:cNvSpPr txBox="1"/>
          <p:nvPr/>
        </p:nvSpPr>
        <p:spPr>
          <a:xfrm>
            <a:off x="7698740" y="4653788"/>
            <a:ext cx="87693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n</a:t>
            </a:r>
            <a:r>
              <a:rPr sz="2775" spc="7" baseline="-21021" dirty="0">
                <a:latin typeface="Times New Roman"/>
                <a:cs typeface="Times New Roman"/>
              </a:rPr>
              <a:t>0 </a:t>
            </a:r>
            <a:r>
              <a:rPr sz="2800" spc="-5" dirty="0">
                <a:latin typeface="Times New Roman"/>
                <a:cs typeface="Times New Roman"/>
              </a:rPr>
              <a:t>=</a:t>
            </a:r>
            <a:r>
              <a:rPr sz="2800" spc="-85" dirty="0">
                <a:latin typeface="Times New Roman"/>
                <a:cs typeface="Times New Roman"/>
              </a:rPr>
              <a:t> </a:t>
            </a:r>
            <a:r>
              <a:rPr sz="2800" spc="-5" dirty="0">
                <a:latin typeface="Times New Roman"/>
                <a:cs typeface="Times New Roman"/>
              </a:rPr>
              <a:t>5</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500043"/>
            <a:ext cx="7838440" cy="2671445"/>
          </a:xfrm>
          <a:prstGeom prst="rect">
            <a:avLst/>
          </a:prstGeom>
        </p:spPr>
        <p:txBody>
          <a:bodyPr vert="horz" wrap="square" lIns="0" tIns="12700" rIns="0" bIns="0" rtlCol="0">
            <a:spAutoFit/>
          </a:bodyPr>
          <a:lstStyle/>
          <a:p>
            <a:pPr marL="332740" marR="5080" indent="-320040">
              <a:lnSpc>
                <a:spcPct val="120000"/>
              </a:lnSpc>
              <a:spcBef>
                <a:spcPts val="100"/>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solidFill>
                  <a:srgbClr val="438086"/>
                </a:solidFill>
                <a:latin typeface="Times New Roman"/>
                <a:cs typeface="Times New Roman"/>
              </a:rPr>
              <a:t>: </a:t>
            </a:r>
            <a:r>
              <a:rPr sz="2800" spc="-5" dirty="0">
                <a:latin typeface="Times New Roman"/>
                <a:cs typeface="Times New Roman"/>
              </a:rPr>
              <a:t>leading constants &amp; low-order </a:t>
            </a:r>
            <a:r>
              <a:rPr sz="2800" spc="-10" dirty="0">
                <a:latin typeface="Times New Roman"/>
                <a:cs typeface="Times New Roman"/>
              </a:rPr>
              <a:t>terms don’t  matter</a:t>
            </a:r>
            <a:endParaRPr sz="2800">
              <a:latin typeface="Times New Roman"/>
              <a:cs typeface="Times New Roman"/>
            </a:endParaRPr>
          </a:p>
          <a:p>
            <a:pPr marL="332740" marR="288925" indent="-320040">
              <a:lnSpc>
                <a:spcPct val="120000"/>
              </a:lnSpc>
              <a:spcBef>
                <a:spcPts val="670"/>
              </a:spcBef>
              <a:buClr>
                <a:srgbClr val="438086"/>
              </a:buClr>
              <a:buSzPct val="58928"/>
              <a:buFont typeface="Wingdings"/>
              <a:buChar char=""/>
              <a:tabLst>
                <a:tab pos="332740" algn="l"/>
              </a:tabLst>
            </a:pPr>
            <a:r>
              <a:rPr sz="2800" u="heavy" spc="-5" dirty="0">
                <a:solidFill>
                  <a:srgbClr val="0000FF"/>
                </a:solidFill>
                <a:uFill>
                  <a:solidFill>
                    <a:srgbClr val="0000FF"/>
                  </a:solidFill>
                </a:uFill>
                <a:latin typeface="Times New Roman"/>
                <a:cs typeface="Times New Roman"/>
              </a:rPr>
              <a:t>Justification</a:t>
            </a:r>
            <a:r>
              <a:rPr sz="2800" spc="-5" dirty="0">
                <a:solidFill>
                  <a:srgbClr val="438086"/>
                </a:solidFill>
                <a:latin typeface="Times New Roman"/>
                <a:cs typeface="Times New Roman"/>
              </a:rPr>
              <a:t>: </a:t>
            </a:r>
            <a:r>
              <a:rPr sz="2800" spc="-10" dirty="0">
                <a:latin typeface="Times New Roman"/>
                <a:cs typeface="Times New Roman"/>
              </a:rPr>
              <a:t>can </a:t>
            </a:r>
            <a:r>
              <a:rPr sz="2800" spc="-5" dirty="0">
                <a:latin typeface="Times New Roman"/>
                <a:cs typeface="Times New Roman"/>
              </a:rPr>
              <a:t>choose </a:t>
            </a:r>
            <a:r>
              <a:rPr sz="2800" dirty="0">
                <a:latin typeface="Times New Roman"/>
                <a:cs typeface="Times New Roman"/>
              </a:rPr>
              <a:t>the </a:t>
            </a:r>
            <a:r>
              <a:rPr sz="2800" spc="-5" dirty="0">
                <a:latin typeface="Times New Roman"/>
                <a:cs typeface="Times New Roman"/>
              </a:rPr>
              <a:t>leading constant </a:t>
            </a:r>
            <a:r>
              <a:rPr sz="2800" spc="-15" dirty="0">
                <a:latin typeface="Times New Roman"/>
                <a:cs typeface="Times New Roman"/>
              </a:rPr>
              <a:t>large  </a:t>
            </a:r>
            <a:r>
              <a:rPr sz="2800" spc="-5" dirty="0">
                <a:latin typeface="Times New Roman"/>
                <a:cs typeface="Times New Roman"/>
              </a:rPr>
              <a:t>enough to </a:t>
            </a:r>
            <a:r>
              <a:rPr sz="2800" spc="-10" dirty="0">
                <a:latin typeface="Times New Roman"/>
                <a:cs typeface="Times New Roman"/>
              </a:rPr>
              <a:t>make </a:t>
            </a:r>
            <a:r>
              <a:rPr sz="2800" dirty="0">
                <a:latin typeface="Times New Roman"/>
                <a:cs typeface="Times New Roman"/>
              </a:rPr>
              <a:t>high-order </a:t>
            </a:r>
            <a:r>
              <a:rPr sz="2800" spc="-5" dirty="0">
                <a:latin typeface="Times New Roman"/>
                <a:cs typeface="Times New Roman"/>
              </a:rPr>
              <a:t>term dominate other  </a:t>
            </a:r>
            <a:r>
              <a:rPr sz="2800" spc="-10" dirty="0">
                <a:latin typeface="Times New Roman"/>
                <a:cs typeface="Times New Roman"/>
              </a:rPr>
              <a:t>terms</a:t>
            </a:r>
            <a:endParaRPr sz="28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4290" rIns="0" bIns="0" rtlCol="0">
            <a:spAutoFit/>
          </a:bodyPr>
          <a:lstStyle/>
          <a:p>
            <a:pPr marL="91440">
              <a:lnSpc>
                <a:spcPct val="100000"/>
              </a:lnSpc>
              <a:spcBef>
                <a:spcPts val="27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a:t>
            </a:r>
            <a:r>
              <a:rPr sz="2800" spc="-5" dirty="0">
                <a:latin typeface="Symbol"/>
                <a:cs typeface="Symbol"/>
              </a:rPr>
              <a:t></a:t>
            </a:r>
            <a:r>
              <a:rPr sz="2800" spc="-50"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117" y="1758262"/>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p:nvPr/>
        </p:nvSpPr>
        <p:spPr>
          <a:xfrm>
            <a:off x="762000" y="3276600"/>
            <a:ext cx="2438400" cy="685800"/>
          </a:xfrm>
          <a:custGeom>
            <a:avLst/>
            <a:gdLst/>
            <a:ahLst/>
            <a:cxnLst/>
            <a:rect l="l" t="t" r="r" b="b"/>
            <a:pathLst>
              <a:path w="2438400" h="685800">
                <a:moveTo>
                  <a:pt x="0" y="0"/>
                </a:moveTo>
                <a:lnTo>
                  <a:pt x="2438400" y="0"/>
                </a:lnTo>
                <a:lnTo>
                  <a:pt x="2438400" y="685800"/>
                </a:lnTo>
                <a:lnTo>
                  <a:pt x="0" y="685800"/>
                </a:lnTo>
                <a:lnTo>
                  <a:pt x="0" y="0"/>
                </a:lnTo>
                <a:close/>
              </a:path>
            </a:pathLst>
          </a:custGeom>
          <a:solidFill>
            <a:srgbClr val="CCFFCC"/>
          </a:solidFill>
        </p:spPr>
        <p:txBody>
          <a:bodyPr wrap="square" lIns="0" tIns="0" rIns="0" bIns="0" rtlCol="0"/>
          <a:lstStyle/>
          <a:p>
            <a:endParaRPr/>
          </a:p>
        </p:txBody>
      </p:sp>
      <p:sp>
        <p:nvSpPr>
          <p:cNvPr id="15" name="object 15"/>
          <p:cNvSpPr txBox="1"/>
          <p:nvPr/>
        </p:nvSpPr>
        <p:spPr>
          <a:xfrm>
            <a:off x="840739" y="3263900"/>
            <a:ext cx="22758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dirty="0">
                <a:latin typeface="Symbol"/>
                <a:cs typeface="Symbol"/>
              </a:rPr>
              <a:t></a:t>
            </a:r>
            <a:r>
              <a:rPr sz="2400" spc="-9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6" name="object 16"/>
          <p:cNvSpPr txBox="1"/>
          <p:nvPr/>
        </p:nvSpPr>
        <p:spPr>
          <a:xfrm>
            <a:off x="3812540" y="33583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17" name="object 17"/>
          <p:cNvSpPr/>
          <p:nvPr/>
        </p:nvSpPr>
        <p:spPr>
          <a:xfrm>
            <a:off x="0" y="4550664"/>
            <a:ext cx="9144000" cy="99060"/>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0" y="45720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9" name="object 19"/>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0" name="object 20"/>
          <p:cNvSpPr txBox="1"/>
          <p:nvPr/>
        </p:nvSpPr>
        <p:spPr>
          <a:xfrm>
            <a:off x="840739" y="4876291"/>
            <a:ext cx="247840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a:t>
            </a:r>
            <a:r>
              <a:rPr sz="3900" baseline="-17094" dirty="0">
                <a:latin typeface="Symbol"/>
                <a:cs typeface="Symbol"/>
              </a:rPr>
              <a:t></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1" name="object 21"/>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2" name="object 22"/>
          <p:cNvSpPr/>
          <p:nvPr/>
        </p:nvSpPr>
        <p:spPr>
          <a:xfrm>
            <a:off x="868680" y="2955035"/>
            <a:ext cx="2225040" cy="1542288"/>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914400" y="29718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4" name="object 24"/>
          <p:cNvSpPr/>
          <p:nvPr/>
        </p:nvSpPr>
        <p:spPr>
          <a:xfrm>
            <a:off x="1097280" y="2953511"/>
            <a:ext cx="1767839" cy="1539239"/>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1143000" y="29718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021080" y="4707635"/>
            <a:ext cx="2225040" cy="1542288"/>
          </a:xfrm>
          <a:prstGeom prst="rect">
            <a:avLst/>
          </a:prstGeom>
          <a:blipFill>
            <a:blip r:embed="rId4" cstate="print"/>
            <a:stretch>
              <a:fillRect/>
            </a:stretch>
          </a:blipFill>
        </p:spPr>
        <p:txBody>
          <a:bodyPr wrap="square" lIns="0" tIns="0" rIns="0" bIns="0" rtlCol="0"/>
          <a:lstStyle/>
          <a:p>
            <a:endParaRPr/>
          </a:p>
        </p:txBody>
      </p:sp>
      <p:sp>
        <p:nvSpPr>
          <p:cNvPr id="27" name="object 27"/>
          <p:cNvSpPr/>
          <p:nvPr/>
        </p:nvSpPr>
        <p:spPr>
          <a:xfrm>
            <a:off x="1066800" y="47244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8" name="object 28"/>
          <p:cNvSpPr/>
          <p:nvPr/>
        </p:nvSpPr>
        <p:spPr>
          <a:xfrm>
            <a:off x="1249680" y="4706111"/>
            <a:ext cx="1767839" cy="1539239"/>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1295400" y="47244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9320"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0"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91488"/>
            <a:ext cx="7977505" cy="2645410"/>
          </a:xfrm>
          <a:prstGeom prst="rect">
            <a:avLst/>
          </a:prstGeom>
        </p:spPr>
        <p:txBody>
          <a:bodyPr vert="horz" wrap="square" lIns="0" tIns="135890" rIns="0" bIns="0" rtlCol="0">
            <a:spAutoFit/>
          </a:bodyPr>
          <a:lstStyle/>
          <a:p>
            <a:pPr marL="355600" indent="-342900">
              <a:lnSpc>
                <a:spcPct val="100000"/>
              </a:lnSpc>
              <a:spcBef>
                <a:spcPts val="1070"/>
              </a:spcBef>
              <a:buClr>
                <a:srgbClr val="438086"/>
              </a:buClr>
              <a:buSzPct val="59259"/>
              <a:buFont typeface="Wingdings"/>
              <a:buChar char=""/>
              <a:tabLst>
                <a:tab pos="355600" algn="l"/>
              </a:tabLst>
            </a:pPr>
            <a:r>
              <a:rPr sz="2700" dirty="0">
                <a:solidFill>
                  <a:srgbClr val="0000FF"/>
                </a:solidFill>
                <a:latin typeface="Symbol"/>
                <a:cs typeface="Symbol"/>
              </a:rPr>
              <a:t></a:t>
            </a:r>
            <a:r>
              <a:rPr sz="2700" dirty="0">
                <a:solidFill>
                  <a:srgbClr val="0000FF"/>
                </a:solidFill>
                <a:latin typeface="Times New Roman"/>
                <a:cs typeface="Times New Roman"/>
              </a:rPr>
              <a:t>(g(n))</a:t>
            </a:r>
            <a:r>
              <a:rPr sz="2700" dirty="0">
                <a:latin typeface="Times New Roman"/>
                <a:cs typeface="Times New Roman"/>
              </a:rPr>
              <a:t>={</a:t>
            </a:r>
            <a:r>
              <a:rPr sz="2700" dirty="0">
                <a:solidFill>
                  <a:srgbClr val="0000FF"/>
                </a:solidFill>
                <a:latin typeface="Times New Roman"/>
                <a:cs typeface="Times New Roman"/>
              </a:rPr>
              <a:t>f(n)</a:t>
            </a:r>
            <a:r>
              <a:rPr sz="2700" dirty="0">
                <a:latin typeface="Times New Roman"/>
                <a:cs typeface="Times New Roman"/>
              </a:rPr>
              <a:t>: </a:t>
            </a:r>
            <a:r>
              <a:rPr sz="2700" dirty="0">
                <a:solidFill>
                  <a:srgbClr val="FF0000"/>
                </a:solidFill>
                <a:latin typeface="Symbol"/>
                <a:cs typeface="Symbol"/>
              </a:rPr>
              <a:t></a:t>
            </a:r>
            <a:r>
              <a:rPr sz="2700" dirty="0">
                <a:solidFill>
                  <a:srgbClr val="FF0000"/>
                </a:solidFill>
                <a:latin typeface="Times New Roman"/>
                <a:cs typeface="Times New Roman"/>
              </a:rPr>
              <a:t> </a:t>
            </a:r>
            <a:r>
              <a:rPr sz="2700" dirty="0">
                <a:latin typeface="Times New Roman"/>
                <a:cs typeface="Times New Roman"/>
              </a:rPr>
              <a:t>positive constants </a:t>
            </a:r>
            <a:r>
              <a:rPr sz="2700" dirty="0">
                <a:solidFill>
                  <a:srgbClr val="0000FF"/>
                </a:solidFill>
                <a:latin typeface="Times New Roman"/>
                <a:cs typeface="Times New Roman"/>
              </a:rPr>
              <a:t>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 n</a:t>
            </a:r>
            <a:r>
              <a:rPr sz="2700" baseline="-20061" dirty="0">
                <a:solidFill>
                  <a:srgbClr val="0000FF"/>
                </a:solidFill>
                <a:latin typeface="Times New Roman"/>
                <a:cs typeface="Times New Roman"/>
              </a:rPr>
              <a:t>0 </a:t>
            </a:r>
            <a:r>
              <a:rPr sz="2700" dirty="0">
                <a:latin typeface="Times New Roman"/>
                <a:cs typeface="Times New Roman"/>
              </a:rPr>
              <a:t>such</a:t>
            </a:r>
            <a:r>
              <a:rPr sz="2700" spc="-265" dirty="0">
                <a:latin typeface="Times New Roman"/>
                <a:cs typeface="Times New Roman"/>
              </a:rPr>
              <a:t> </a:t>
            </a:r>
            <a:r>
              <a:rPr sz="2700" dirty="0">
                <a:latin typeface="Times New Roman"/>
                <a:cs typeface="Times New Roman"/>
              </a:rPr>
              <a:t>that</a:t>
            </a:r>
            <a:endParaRPr sz="2700">
              <a:latin typeface="Times New Roman"/>
              <a:cs typeface="Times New Roman"/>
            </a:endParaRPr>
          </a:p>
          <a:p>
            <a:pPr marL="2755265">
              <a:lnSpc>
                <a:spcPct val="100000"/>
              </a:lnSpc>
              <a:spcBef>
                <a:spcPts val="969"/>
              </a:spcBef>
            </a:pPr>
            <a:r>
              <a:rPr sz="2700" dirty="0">
                <a:solidFill>
                  <a:srgbClr val="0000FF"/>
                </a:solidFill>
                <a:latin typeface="Times New Roman"/>
                <a:cs typeface="Times New Roman"/>
              </a:rPr>
              <a:t>0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1</a:t>
            </a:r>
            <a:r>
              <a:rPr sz="2700" dirty="0">
                <a:solidFill>
                  <a:srgbClr val="0000FF"/>
                </a:solidFill>
                <a:latin typeface="Times New Roman"/>
                <a:cs typeface="Times New Roman"/>
              </a:rPr>
              <a:t>g(n) </a:t>
            </a:r>
            <a:r>
              <a:rPr sz="2700" dirty="0">
                <a:solidFill>
                  <a:srgbClr val="0000FF"/>
                </a:solidFill>
                <a:latin typeface="Symbol"/>
                <a:cs typeface="Symbol"/>
              </a:rPr>
              <a:t></a:t>
            </a:r>
            <a:r>
              <a:rPr sz="2700" dirty="0">
                <a:solidFill>
                  <a:srgbClr val="0000FF"/>
                </a:solidFill>
                <a:latin typeface="Times New Roman"/>
                <a:cs typeface="Times New Roman"/>
              </a:rPr>
              <a:t> </a:t>
            </a:r>
            <a:r>
              <a:rPr sz="2700" spc="-5" dirty="0">
                <a:solidFill>
                  <a:srgbClr val="0000FF"/>
                </a:solidFill>
                <a:latin typeface="Times New Roman"/>
                <a:cs typeface="Times New Roman"/>
              </a:rPr>
              <a:t>f(n) </a:t>
            </a:r>
            <a:r>
              <a:rPr sz="2700" dirty="0">
                <a:solidFill>
                  <a:srgbClr val="0000FF"/>
                </a:solidFill>
                <a:latin typeface="Symbol"/>
                <a:cs typeface="Symbol"/>
              </a:rPr>
              <a:t></a:t>
            </a:r>
            <a:r>
              <a:rPr sz="2700" dirty="0">
                <a:solidFill>
                  <a:srgbClr val="0000FF"/>
                </a:solidFill>
                <a:latin typeface="Times New Roman"/>
                <a:cs typeface="Times New Roman"/>
              </a:rPr>
              <a:t> c</a:t>
            </a:r>
            <a:r>
              <a:rPr sz="2700" baseline="-20061" dirty="0">
                <a:solidFill>
                  <a:srgbClr val="0000FF"/>
                </a:solidFill>
                <a:latin typeface="Times New Roman"/>
                <a:cs typeface="Times New Roman"/>
              </a:rPr>
              <a:t>2</a:t>
            </a:r>
            <a:r>
              <a:rPr sz="2700" dirty="0">
                <a:solidFill>
                  <a:srgbClr val="0000FF"/>
                </a:solidFill>
                <a:latin typeface="Times New Roman"/>
                <a:cs typeface="Times New Roman"/>
              </a:rPr>
              <a:t>g(n), </a:t>
            </a:r>
            <a:r>
              <a:rPr sz="2700" spc="-5" dirty="0">
                <a:solidFill>
                  <a:srgbClr val="0000FF"/>
                </a:solidFill>
                <a:latin typeface="Symbol"/>
                <a:cs typeface="Symbol"/>
              </a:rPr>
              <a:t></a:t>
            </a:r>
            <a:r>
              <a:rPr sz="2700" spc="-5" dirty="0">
                <a:solidFill>
                  <a:srgbClr val="0000FF"/>
                </a:solidFill>
                <a:latin typeface="Times New Roman"/>
                <a:cs typeface="Times New Roman"/>
              </a:rPr>
              <a:t>n </a:t>
            </a:r>
            <a:r>
              <a:rPr sz="2700" dirty="0">
                <a:solidFill>
                  <a:srgbClr val="0000FF"/>
                </a:solidFill>
                <a:latin typeface="Symbol"/>
                <a:cs typeface="Symbol"/>
              </a:rPr>
              <a:t></a:t>
            </a:r>
            <a:r>
              <a:rPr sz="2700" spc="-55" dirty="0">
                <a:solidFill>
                  <a:srgbClr val="0000FF"/>
                </a:solidFill>
                <a:latin typeface="Times New Roman"/>
                <a:cs typeface="Times New Roman"/>
              </a:rPr>
              <a:t> </a:t>
            </a:r>
            <a:r>
              <a:rPr sz="2700" dirty="0">
                <a:solidFill>
                  <a:srgbClr val="0000FF"/>
                </a:solidFill>
                <a:latin typeface="Times New Roman"/>
                <a:cs typeface="Times New Roman"/>
              </a:rPr>
              <a:t>n</a:t>
            </a:r>
            <a:r>
              <a:rPr sz="2700" baseline="-20061" dirty="0">
                <a:solidFill>
                  <a:srgbClr val="0000FF"/>
                </a:solidFill>
                <a:latin typeface="Times New Roman"/>
                <a:cs typeface="Times New Roman"/>
              </a:rPr>
              <a:t>0</a:t>
            </a:r>
            <a:r>
              <a:rPr sz="2700" dirty="0">
                <a:latin typeface="Times New Roman"/>
                <a:cs typeface="Times New Roman"/>
              </a:rPr>
              <a:t>}</a:t>
            </a:r>
            <a:endParaRPr sz="2700">
              <a:latin typeface="Times New Roman"/>
              <a:cs typeface="Times New Roman"/>
            </a:endParaRPr>
          </a:p>
          <a:p>
            <a:pPr>
              <a:lnSpc>
                <a:spcPct val="100000"/>
              </a:lnSpc>
              <a:spcBef>
                <a:spcPts val="15"/>
              </a:spcBef>
            </a:pPr>
            <a:endParaRPr sz="51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7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567055">
              <a:lnSpc>
                <a:spcPct val="100000"/>
              </a:lnSpc>
              <a:spcBef>
                <a:spcPts val="560"/>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asymptotically tight bound</a:t>
            </a:r>
            <a:r>
              <a:rPr sz="2400" i="1" u="heavy" spc="-195" dirty="0">
                <a:solidFill>
                  <a:srgbClr val="0000FF"/>
                </a:solidFill>
                <a:uFill>
                  <a:solidFill>
                    <a:srgbClr val="0000FF"/>
                  </a:solidFill>
                </a:uFill>
                <a:latin typeface="Times New Roman"/>
                <a:cs typeface="Times New Roman"/>
              </a:rPr>
              <a:t> </a:t>
            </a:r>
            <a:r>
              <a:rPr sz="2400" i="1" u="heavy" spc="-5" dirty="0">
                <a:solidFill>
                  <a:srgbClr val="0000FF"/>
                </a:solidFill>
                <a:uFill>
                  <a:solidFill>
                    <a:srgbClr val="0000FF"/>
                  </a:solidFill>
                </a:uFill>
                <a:latin typeface="Times New Roman"/>
                <a:cs typeface="Times New Roman"/>
              </a:rPr>
              <a:t>g(n)</a:t>
            </a:r>
            <a:endParaRPr sz="24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725868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latin typeface="Symbol"/>
                <a:cs typeface="Symbol"/>
              </a:rPr>
              <a:t></a:t>
            </a:r>
            <a:r>
              <a:rPr sz="3600" spc="-5" dirty="0">
                <a:solidFill>
                  <a:srgbClr val="000000"/>
                </a:solidFill>
              </a:rPr>
              <a:t>-notation: Asymptotically tight</a:t>
            </a:r>
            <a:r>
              <a:rPr sz="3600" spc="-185" dirty="0">
                <a:solidFill>
                  <a:srgbClr val="000000"/>
                </a:solidFill>
              </a:rPr>
              <a:t> </a:t>
            </a:r>
            <a:r>
              <a:rPr sz="3600" dirty="0">
                <a:solidFill>
                  <a:srgbClr val="000000"/>
                </a:solidFill>
              </a:rPr>
              <a:t>bound</a:t>
            </a:r>
            <a:endParaRPr sz="3600">
              <a:latin typeface="Symbol"/>
              <a:cs typeface="Symbol"/>
            </a:endParaRPr>
          </a:p>
        </p:txBody>
      </p:sp>
      <p:sp>
        <p:nvSpPr>
          <p:cNvPr id="10" name="object 10"/>
          <p:cNvSpPr txBox="1"/>
          <p:nvPr/>
        </p:nvSpPr>
        <p:spPr>
          <a:xfrm>
            <a:off x="688340" y="1455379"/>
            <a:ext cx="7886065" cy="3322062"/>
          </a:xfrm>
          <a:prstGeom prst="rect">
            <a:avLst/>
          </a:prstGeom>
        </p:spPr>
        <p:txBody>
          <a:bodyPr vert="horz" wrap="square" lIns="0" tIns="59054" rIns="0" bIns="0" rtlCol="0">
            <a:spAutoFit/>
          </a:bodyPr>
          <a:lstStyle/>
          <a:p>
            <a:pPr marL="332740" indent="-320040">
              <a:lnSpc>
                <a:spcPct val="100000"/>
              </a:lnSpc>
              <a:spcBef>
                <a:spcPts val="464"/>
              </a:spcBef>
              <a:buClr>
                <a:srgbClr val="438086"/>
              </a:buClr>
              <a:buSzPct val="58928"/>
              <a:buFont typeface="Wingdings"/>
              <a:buChar char=""/>
              <a:tabLst>
                <a:tab pos="332740" algn="l"/>
              </a:tabLst>
            </a:pPr>
            <a:r>
              <a:rPr sz="2800" u="heavy" spc="-10" dirty="0">
                <a:solidFill>
                  <a:srgbClr val="0000FF"/>
                </a:solidFill>
                <a:uFill>
                  <a:solidFill>
                    <a:srgbClr val="0000FF"/>
                  </a:solidFill>
                </a:uFill>
                <a:latin typeface="Times New Roman"/>
                <a:cs typeface="Times New Roman"/>
              </a:rPr>
              <a:t>Theorem</a:t>
            </a:r>
            <a:r>
              <a:rPr sz="2800" spc="-10" dirty="0">
                <a:latin typeface="Times New Roman"/>
                <a:cs typeface="Times New Roman"/>
              </a:rPr>
              <a:t>:</a:t>
            </a:r>
            <a:endParaRPr sz="2800" dirty="0">
              <a:latin typeface="Times New Roman"/>
              <a:cs typeface="Times New Roman"/>
            </a:endParaRPr>
          </a:p>
          <a:p>
            <a:pPr marL="927100">
              <a:lnSpc>
                <a:spcPct val="100000"/>
              </a:lnSpc>
              <a:spcBef>
                <a:spcPts val="32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a:t>
            </a:r>
            <a:r>
              <a:rPr sz="2500" spc="90" dirty="0">
                <a:solidFill>
                  <a:srgbClr val="FF0000"/>
                </a:solidFill>
                <a:latin typeface="Times New Roman"/>
                <a:cs typeface="Times New Roman"/>
              </a:rPr>
              <a:t> </a:t>
            </a:r>
            <a:r>
              <a:rPr sz="2500" spc="-5" dirty="0">
                <a:solidFill>
                  <a:srgbClr val="FF0000"/>
                </a:solidFill>
                <a:latin typeface="Times New Roman"/>
                <a:cs typeface="Times New Roman"/>
              </a:rPr>
              <a:t>if</a:t>
            </a:r>
            <a:endParaRPr sz="2500" dirty="0">
              <a:latin typeface="Times New Roman"/>
              <a:cs typeface="Times New Roman"/>
            </a:endParaRPr>
          </a:p>
          <a:p>
            <a:pPr marL="3670300">
              <a:lnSpc>
                <a:spcPct val="100000"/>
              </a:lnSpc>
              <a:spcBef>
                <a:spcPts val="300"/>
              </a:spcBef>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100"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dirty="0">
              <a:latin typeface="Times New Roman"/>
              <a:cs typeface="Times New Roman"/>
            </a:endParaRPr>
          </a:p>
          <a:p>
            <a:pPr>
              <a:lnSpc>
                <a:spcPct val="100000"/>
              </a:lnSpc>
              <a:spcBef>
                <a:spcPts val="45"/>
              </a:spcBef>
            </a:pPr>
            <a:endParaRPr sz="35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dirty="0">
                <a:latin typeface="Times New Roman"/>
                <a:cs typeface="Times New Roman"/>
              </a:rPr>
              <a:t>In </a:t>
            </a:r>
            <a:r>
              <a:rPr sz="2800" spc="-5" dirty="0">
                <a:latin typeface="Times New Roman"/>
                <a:cs typeface="Times New Roman"/>
              </a:rPr>
              <a:t>other</a:t>
            </a:r>
            <a:r>
              <a:rPr sz="2800" spc="-15" dirty="0">
                <a:latin typeface="Times New Roman"/>
                <a:cs typeface="Times New Roman"/>
              </a:rPr>
              <a:t> </a:t>
            </a:r>
            <a:r>
              <a:rPr sz="2800" spc="-5" dirty="0">
                <a:latin typeface="Times New Roman"/>
                <a:cs typeface="Times New Roman"/>
              </a:rPr>
              <a:t>words:</a:t>
            </a:r>
            <a:endParaRPr sz="2800" dirty="0">
              <a:latin typeface="Times New Roman"/>
              <a:cs typeface="Times New Roman"/>
            </a:endParaRPr>
          </a:p>
          <a:p>
            <a:pPr marL="927100">
              <a:lnSpc>
                <a:spcPct val="100000"/>
              </a:lnSpc>
              <a:spcBef>
                <a:spcPts val="275"/>
              </a:spcBef>
            </a:pP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spc="-5" dirty="0">
                <a:latin typeface="Times New Roman"/>
                <a:cs typeface="Times New Roman"/>
              </a:rPr>
              <a:t>is stronger than </a:t>
            </a:r>
            <a:r>
              <a:rPr sz="2800" dirty="0">
                <a:latin typeface="Times New Roman"/>
                <a:cs typeface="Times New Roman"/>
              </a:rPr>
              <a:t>both </a:t>
            </a:r>
            <a:r>
              <a:rPr sz="2800" spc="-5" dirty="0">
                <a:solidFill>
                  <a:srgbClr val="0000FF"/>
                </a:solidFill>
                <a:latin typeface="Times New Roman"/>
                <a:cs typeface="Times New Roman"/>
              </a:rPr>
              <a:t>O </a:t>
            </a:r>
            <a:r>
              <a:rPr sz="2800" spc="-5" dirty="0">
                <a:latin typeface="Times New Roman"/>
                <a:cs typeface="Times New Roman"/>
              </a:rPr>
              <a:t>and</a:t>
            </a:r>
            <a:r>
              <a:rPr sz="2800" spc="-30" dirty="0">
                <a:latin typeface="Times New Roman"/>
                <a:cs typeface="Times New Roman"/>
              </a:rPr>
              <a:t> </a:t>
            </a:r>
            <a:r>
              <a:rPr sz="2800" spc="-5" dirty="0">
                <a:solidFill>
                  <a:srgbClr val="0000FF"/>
                </a:solidFill>
                <a:latin typeface="Symbol"/>
                <a:cs typeface="Symbol"/>
              </a:rPr>
              <a:t></a:t>
            </a:r>
            <a:endParaRPr sz="2800" dirty="0">
              <a:latin typeface="Symbol"/>
              <a:cs typeface="Symbol"/>
            </a:endParaRPr>
          </a:p>
          <a:p>
            <a:pPr>
              <a:lnSpc>
                <a:spcPct val="100000"/>
              </a:lnSpc>
            </a:pPr>
            <a:endParaRPr sz="355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6352"/>
            <a:ext cx="7489190" cy="1194435"/>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dirty="0">
                <a:latin typeface="Times New Roman"/>
                <a:cs typeface="Times New Roman"/>
              </a:rPr>
              <a:t>Prove </a:t>
            </a:r>
            <a:r>
              <a:rPr sz="2800" spc="-5" dirty="0">
                <a:latin typeface="Times New Roman"/>
                <a:cs typeface="Times New Roman"/>
              </a:rPr>
              <a:t>that </a:t>
            </a:r>
            <a:r>
              <a:rPr sz="2800" spc="5" dirty="0">
                <a:solidFill>
                  <a:srgbClr val="0000FF"/>
                </a:solidFill>
                <a:latin typeface="Times New Roman"/>
                <a:cs typeface="Times New Roman"/>
              </a:rPr>
              <a:t>10</a:t>
            </a:r>
            <a:r>
              <a:rPr sz="2775" spc="7" baseline="25525" dirty="0">
                <a:solidFill>
                  <a:srgbClr val="0000FF"/>
                </a:solidFill>
                <a:latin typeface="Times New Roman"/>
                <a:cs typeface="Times New Roman"/>
              </a:rPr>
              <a:t>-8 </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4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a:latin typeface="Times New Roman"/>
              <a:cs typeface="Times New Roman"/>
            </a:endParaRPr>
          </a:p>
          <a:p>
            <a:pPr marL="774700">
              <a:lnSpc>
                <a:spcPct val="100000"/>
              </a:lnSpc>
              <a:spcBef>
                <a:spcPts val="2965"/>
              </a:spcBef>
            </a:pPr>
            <a:r>
              <a:rPr sz="2400" spc="-5" dirty="0">
                <a:solidFill>
                  <a:srgbClr val="FF0000"/>
                </a:solidFill>
                <a:latin typeface="Times New Roman"/>
                <a:cs typeface="Times New Roman"/>
              </a:rPr>
              <a:t>Before proof, </a:t>
            </a:r>
            <a:r>
              <a:rPr sz="2400" dirty="0">
                <a:solidFill>
                  <a:srgbClr val="FF0000"/>
                </a:solidFill>
                <a:latin typeface="Times New Roman"/>
                <a:cs typeface="Times New Roman"/>
              </a:rPr>
              <a:t>note that </a:t>
            </a: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 </a:t>
            </a:r>
            <a:r>
              <a:rPr sz="2400" spc="-200" dirty="0">
                <a:solidFill>
                  <a:srgbClr val="0000FF"/>
                </a:solidFill>
                <a:latin typeface="Arial"/>
                <a:cs typeface="Arial"/>
              </a:rPr>
              <a:t>(n) </a:t>
            </a:r>
            <a:r>
              <a:rPr sz="2400" spc="-105" dirty="0">
                <a:solidFill>
                  <a:srgbClr val="FF0000"/>
                </a:solidFill>
                <a:latin typeface="Arial"/>
                <a:cs typeface="Arial"/>
              </a:rPr>
              <a:t>but </a:t>
            </a:r>
            <a:r>
              <a:rPr sz="2400" spc="-60" dirty="0">
                <a:solidFill>
                  <a:srgbClr val="0000FF"/>
                </a:solidFill>
                <a:latin typeface="Arial"/>
                <a:cs typeface="Arial"/>
              </a:rPr>
              <a:t>10</a:t>
            </a:r>
            <a:r>
              <a:rPr sz="2400" spc="-89" baseline="24305" dirty="0">
                <a:solidFill>
                  <a:srgbClr val="0000FF"/>
                </a:solidFill>
                <a:latin typeface="Arial"/>
                <a:cs typeface="Arial"/>
              </a:rPr>
              <a:t>-8</a:t>
            </a:r>
            <a:r>
              <a:rPr sz="2400" spc="-60" dirty="0">
                <a:solidFill>
                  <a:srgbClr val="0000FF"/>
                </a:solidFill>
                <a:latin typeface="Arial"/>
                <a:cs typeface="Arial"/>
              </a:rPr>
              <a:t>n</a:t>
            </a:r>
            <a:r>
              <a:rPr sz="2400" spc="-89" baseline="24305" dirty="0">
                <a:solidFill>
                  <a:srgbClr val="0000FF"/>
                </a:solidFill>
                <a:latin typeface="Arial"/>
                <a:cs typeface="Arial"/>
              </a:rPr>
              <a:t>2 </a:t>
            </a:r>
            <a:r>
              <a:rPr sz="2400" dirty="0">
                <a:solidFill>
                  <a:srgbClr val="0000FF"/>
                </a:solidFill>
                <a:latin typeface="Symbol"/>
                <a:cs typeface="Symbol"/>
              </a:rPr>
              <a:t></a:t>
            </a:r>
            <a:r>
              <a:rPr sz="2400" spc="-20" dirty="0">
                <a:solidFill>
                  <a:srgbClr val="0000FF"/>
                </a:solidFill>
                <a:latin typeface="Times New Roman"/>
                <a:cs typeface="Times New Roman"/>
              </a:rPr>
              <a:t> </a:t>
            </a:r>
            <a:r>
              <a:rPr sz="2400" spc="-155" dirty="0">
                <a:solidFill>
                  <a:srgbClr val="0000FF"/>
                </a:solidFill>
                <a:latin typeface="Arial"/>
                <a:cs typeface="Arial"/>
              </a:rPr>
              <a:t>O(n)</a:t>
            </a:r>
            <a:endParaRPr sz="2400">
              <a:latin typeface="Arial"/>
              <a:cs typeface="Arial"/>
            </a:endParaRPr>
          </a:p>
        </p:txBody>
      </p:sp>
      <p:sp>
        <p:nvSpPr>
          <p:cNvPr id="11" name="object 11"/>
          <p:cNvSpPr txBox="1"/>
          <p:nvPr/>
        </p:nvSpPr>
        <p:spPr>
          <a:xfrm>
            <a:off x="840739" y="3187700"/>
            <a:ext cx="6828155" cy="1013460"/>
          </a:xfrm>
          <a:prstGeom prst="rect">
            <a:avLst/>
          </a:prstGeom>
        </p:spPr>
        <p:txBody>
          <a:bodyPr vert="horz" wrap="square" lIns="0" tIns="12700" rIns="0" bIns="0" rtlCol="0">
            <a:spAutoFit/>
          </a:bodyPr>
          <a:lstStyle/>
          <a:p>
            <a:pPr marL="12700">
              <a:lnSpc>
                <a:spcPct val="100000"/>
              </a:lnSpc>
              <a:spcBef>
                <a:spcPts val="100"/>
              </a:spcBef>
            </a:pPr>
            <a:r>
              <a:rPr sz="2400" u="heavy" spc="-5" dirty="0">
                <a:solidFill>
                  <a:srgbClr val="FF0000"/>
                </a:solidFill>
                <a:uFill>
                  <a:solidFill>
                    <a:srgbClr val="FF0000"/>
                  </a:solidFill>
                </a:uFill>
                <a:latin typeface="Times New Roman"/>
                <a:cs typeface="Times New Roman"/>
              </a:rPr>
              <a:t>Proof </a:t>
            </a:r>
            <a:r>
              <a:rPr sz="2400" u="heavy" dirty="0">
                <a:solidFill>
                  <a:srgbClr val="FF0000"/>
                </a:solidFill>
                <a:uFill>
                  <a:solidFill>
                    <a:srgbClr val="FF0000"/>
                  </a:solidFill>
                </a:uFill>
                <a:latin typeface="Times New Roman"/>
                <a:cs typeface="Times New Roman"/>
              </a:rPr>
              <a:t>by</a:t>
            </a:r>
            <a:r>
              <a:rPr sz="2400" u="heavy" spc="-10" dirty="0">
                <a:solidFill>
                  <a:srgbClr val="FF0000"/>
                </a:solidFill>
                <a:uFill>
                  <a:solidFill>
                    <a:srgbClr val="FF0000"/>
                  </a:solidFill>
                </a:uFill>
                <a:latin typeface="Times New Roman"/>
                <a:cs typeface="Times New Roman"/>
              </a:rPr>
              <a:t> </a:t>
            </a:r>
            <a:r>
              <a:rPr sz="2400" u="heavy" spc="-5" dirty="0">
                <a:solidFill>
                  <a:srgbClr val="FF0000"/>
                </a:solidFill>
                <a:uFill>
                  <a:solidFill>
                    <a:srgbClr val="FF0000"/>
                  </a:solidFill>
                </a:uFill>
                <a:latin typeface="Times New Roman"/>
                <a:cs typeface="Times New Roman"/>
              </a:rPr>
              <a:t>contradiction</a:t>
            </a:r>
            <a:r>
              <a:rPr sz="2400" spc="-5" dirty="0">
                <a:solidFill>
                  <a:srgbClr val="FF0000"/>
                </a:solidFill>
                <a:latin typeface="Times New Roman"/>
                <a:cs typeface="Times New Roman"/>
              </a:rPr>
              <a:t>:</a:t>
            </a:r>
            <a:endParaRPr sz="2400">
              <a:latin typeface="Times New Roman"/>
              <a:cs typeface="Times New Roman"/>
            </a:endParaRPr>
          </a:p>
          <a:p>
            <a:pPr marL="469900">
              <a:lnSpc>
                <a:spcPct val="100000"/>
              </a:lnSpc>
              <a:spcBef>
                <a:spcPts val="2014"/>
              </a:spcBef>
            </a:pPr>
            <a:r>
              <a:rPr sz="2400" spc="-5" dirty="0">
                <a:solidFill>
                  <a:srgbClr val="FF0000"/>
                </a:solidFill>
                <a:latin typeface="Times New Roman"/>
                <a:cs typeface="Times New Roman"/>
              </a:rPr>
              <a:t>Suppose </a:t>
            </a:r>
            <a:r>
              <a:rPr sz="2400" dirty="0">
                <a:solidFill>
                  <a:srgbClr val="FF0000"/>
                </a:solidFill>
                <a:latin typeface="Times New Roman"/>
                <a:cs typeface="Times New Roman"/>
              </a:rPr>
              <a:t>positive constants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FF0000"/>
                </a:solidFill>
                <a:latin typeface="Times New Roman"/>
                <a:cs typeface="Times New Roman"/>
              </a:rPr>
              <a:t>exist </a:t>
            </a:r>
            <a:r>
              <a:rPr sz="2400" spc="-5" dirty="0">
                <a:solidFill>
                  <a:srgbClr val="FF0000"/>
                </a:solidFill>
                <a:latin typeface="Times New Roman"/>
                <a:cs typeface="Times New Roman"/>
              </a:rPr>
              <a:t>such</a:t>
            </a:r>
            <a:r>
              <a:rPr sz="2400" spc="-10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p:txBody>
      </p:sp>
      <p:sp>
        <p:nvSpPr>
          <p:cNvPr id="12" name="object 12"/>
          <p:cNvSpPr txBox="1"/>
          <p:nvPr/>
        </p:nvSpPr>
        <p:spPr>
          <a:xfrm>
            <a:off x="2745739" y="4431283"/>
            <a:ext cx="1461135" cy="9766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a:t>
            </a:r>
            <a:r>
              <a:rPr sz="2400" spc="-5" dirty="0">
                <a:solidFill>
                  <a:srgbClr val="0000FF"/>
                </a:solidFill>
                <a:latin typeface="Times New Roman"/>
                <a:cs typeface="Times New Roman"/>
              </a:rPr>
              <a:t>n</a:t>
            </a:r>
            <a:endParaRPr sz="2400">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10</a:t>
            </a:r>
            <a:r>
              <a:rPr sz="2400" spc="-7" baseline="24305" dirty="0">
                <a:solidFill>
                  <a:srgbClr val="0000FF"/>
                </a:solidFill>
                <a:latin typeface="Times New Roman"/>
                <a:cs typeface="Times New Roman"/>
              </a:rPr>
              <a:t>-8</a:t>
            </a:r>
            <a:r>
              <a:rPr sz="2400" spc="-5" dirty="0">
                <a:solidFill>
                  <a:srgbClr val="0000FF"/>
                </a:solidFill>
                <a:latin typeface="Times New Roman"/>
                <a:cs typeface="Times New Roman"/>
              </a:rPr>
              <a:t>n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spc="-10" dirty="0">
                <a:solidFill>
                  <a:srgbClr val="0000FF"/>
                </a:solidFill>
                <a:latin typeface="Times New Roman"/>
                <a:cs typeface="Times New Roman"/>
              </a:rPr>
              <a:t>c</a:t>
            </a:r>
            <a:r>
              <a:rPr sz="2400" spc="-15" baseline="-20833" dirty="0">
                <a:solidFill>
                  <a:srgbClr val="0000FF"/>
                </a:solidFill>
                <a:latin typeface="Times New Roman"/>
                <a:cs typeface="Times New Roman"/>
              </a:rPr>
              <a:t>2</a:t>
            </a:r>
            <a:endParaRPr sz="2400" baseline="-20833">
              <a:latin typeface="Times New Roman"/>
              <a:cs typeface="Times New Roman"/>
            </a:endParaRPr>
          </a:p>
        </p:txBody>
      </p:sp>
      <p:sp>
        <p:nvSpPr>
          <p:cNvPr id="13" name="object 13"/>
          <p:cNvSpPr txBox="1"/>
          <p:nvPr/>
        </p:nvSpPr>
        <p:spPr>
          <a:xfrm>
            <a:off x="4384040" y="4431283"/>
            <a:ext cx="1739264" cy="976630"/>
          </a:xfrm>
          <a:prstGeom prst="rect">
            <a:avLst/>
          </a:prstGeom>
        </p:spPr>
        <p:txBody>
          <a:bodyPr vert="horz" wrap="square" lIns="0" tIns="12700" rIns="0" bIns="0" rtlCol="0">
            <a:spAutoFit/>
          </a:bodyPr>
          <a:lstStyle/>
          <a:p>
            <a:pPr marL="190500">
              <a:lnSpc>
                <a:spcPct val="100000"/>
              </a:lnSpc>
              <a:spcBef>
                <a:spcPts val="100"/>
              </a:spcBef>
            </a:pP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a:p>
            <a:pPr marL="12700">
              <a:lnSpc>
                <a:spcPct val="100000"/>
              </a:lnSpc>
              <a:spcBef>
                <a:spcPts val="1725"/>
              </a:spcBef>
            </a:pP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90" dirty="0">
                <a:solidFill>
                  <a:srgbClr val="0000FF"/>
                </a:solidFill>
                <a:latin typeface="Times New Roman"/>
                <a:cs typeface="Times New Roman"/>
              </a:rPr>
              <a:t> </a:t>
            </a:r>
            <a:r>
              <a:rPr sz="2400" spc="-15" dirty="0">
                <a:solidFill>
                  <a:srgbClr val="0000FF"/>
                </a:solidFill>
                <a:latin typeface="Times New Roman"/>
                <a:cs typeface="Times New Roman"/>
              </a:rPr>
              <a:t>n</a:t>
            </a:r>
            <a:r>
              <a:rPr sz="2400" spc="-22" baseline="-20833" dirty="0">
                <a:solidFill>
                  <a:srgbClr val="0000FF"/>
                </a:solidFill>
                <a:latin typeface="Times New Roman"/>
                <a:cs typeface="Times New Roman"/>
              </a:rPr>
              <a:t>0</a:t>
            </a:r>
            <a:endParaRPr sz="2400" baseline="-20833">
              <a:latin typeface="Times New Roman"/>
              <a:cs typeface="Times New Roman"/>
            </a:endParaRPr>
          </a:p>
        </p:txBody>
      </p:sp>
      <p:sp>
        <p:nvSpPr>
          <p:cNvPr id="14" name="object 14"/>
          <p:cNvSpPr txBox="1"/>
          <p:nvPr/>
        </p:nvSpPr>
        <p:spPr>
          <a:xfrm>
            <a:off x="1907539" y="5549900"/>
            <a:ext cx="3678554"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Contradiction: </a:t>
            </a:r>
            <a:r>
              <a:rPr sz="2400" spc="-5" dirty="0">
                <a:solidFill>
                  <a:srgbClr val="0000FF"/>
                </a:solidFill>
                <a:latin typeface="Times New Roman"/>
                <a:cs typeface="Times New Roman"/>
              </a:rPr>
              <a:t>c</a:t>
            </a:r>
            <a:r>
              <a:rPr sz="2400" spc="-7" baseline="-20833" dirty="0">
                <a:solidFill>
                  <a:srgbClr val="0000FF"/>
                </a:solidFill>
                <a:latin typeface="Times New Roman"/>
                <a:cs typeface="Times New Roman"/>
              </a:rPr>
              <a:t>2 </a:t>
            </a:r>
            <a:r>
              <a:rPr sz="2400" dirty="0">
                <a:solidFill>
                  <a:srgbClr val="FF0000"/>
                </a:solidFill>
                <a:latin typeface="Times New Roman"/>
                <a:cs typeface="Times New Roman"/>
              </a:rPr>
              <a:t>is a</a:t>
            </a:r>
            <a:r>
              <a:rPr sz="2400" spc="-85" dirty="0">
                <a:solidFill>
                  <a:srgbClr val="FF0000"/>
                </a:solidFill>
                <a:latin typeface="Times New Roman"/>
                <a:cs typeface="Times New Roman"/>
              </a:rPr>
              <a:t> </a:t>
            </a:r>
            <a:r>
              <a:rPr sz="2400" dirty="0">
                <a:solidFill>
                  <a:srgbClr val="FF0000"/>
                </a:solidFill>
                <a:latin typeface="Times New Roman"/>
                <a:cs typeface="Times New Roman"/>
              </a:rPr>
              <a:t>constant</a:t>
            </a:r>
            <a:endParaRPr sz="24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553998"/>
          </a:xfrm>
        </p:spPr>
        <p:txBody>
          <a:bodyPr/>
          <a:lstStyle/>
          <a:p>
            <a:r>
              <a:rPr lang="en-US" sz="3600" dirty="0"/>
              <a:t>What is </a:t>
            </a:r>
            <a:r>
              <a:rPr lang="en-US" sz="3600" dirty="0" smtClean="0"/>
              <a:t>Asymptotic notation</a:t>
            </a:r>
            <a:endParaRPr lang="en-US" sz="3600" dirty="0"/>
          </a:p>
        </p:txBody>
      </p:sp>
      <p:sp>
        <p:nvSpPr>
          <p:cNvPr id="3" name="Metin Yer Tutucusu 2"/>
          <p:cNvSpPr>
            <a:spLocks noGrp="1"/>
          </p:cNvSpPr>
          <p:nvPr>
            <p:ph type="body" idx="1"/>
          </p:nvPr>
        </p:nvSpPr>
        <p:spPr>
          <a:xfrm>
            <a:off x="651129" y="1295400"/>
            <a:ext cx="2396871" cy="4708981"/>
          </a:xfrm>
        </p:spPr>
        <p:txBody>
          <a:bodyPr/>
          <a:lstStyle/>
          <a:p>
            <a:r>
              <a:rPr lang="en-US" sz="2200" u="none" dirty="0">
                <a:solidFill>
                  <a:schemeClr val="tx1"/>
                </a:solidFill>
                <a:latin typeface="Times New Roman" panose="02020603050405020304" pitchFamily="18" charset="0"/>
                <a:cs typeface="Times New Roman" panose="02020603050405020304" pitchFamily="18" charset="0"/>
              </a:rPr>
              <a:t>By dropping the less significant terms and the constant coefficients, we can focus on the important part of an algorithm's running time—its rate of growth—without getting mired in details that complicate our understanding. </a:t>
            </a:r>
            <a:endParaRPr lang="en-US" sz="2200" u="none" dirty="0" smtClean="0">
              <a:solidFill>
                <a:schemeClr val="tx1"/>
              </a:solidFill>
              <a:latin typeface="Times New Roman" panose="02020603050405020304" pitchFamily="18" charset="0"/>
              <a:cs typeface="Times New Roman" panose="02020603050405020304" pitchFamily="18" charset="0"/>
            </a:endParaRPr>
          </a:p>
          <a:p>
            <a:endParaRPr lang="en-US" sz="2000" u="none"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s3.amazonaws.com/ka-cs-algorithms/0.6n2_vs_1000n%2B3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5649190" cy="3573728"/>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p:cNvSpPr txBox="1"/>
          <p:nvPr/>
        </p:nvSpPr>
        <p:spPr>
          <a:xfrm>
            <a:off x="2850538" y="4795897"/>
            <a:ext cx="6102961" cy="2062103"/>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When we drop the constant coefficients and the less significant terms, we use asymptotic notation.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We'll see three forms of it: </a:t>
            </a:r>
            <a:r>
              <a:rPr lang="en-US" sz="2200" dirty="0" smtClean="0">
                <a:latin typeface="Times New Roman" panose="02020603050405020304" pitchFamily="18" charset="0"/>
                <a:cs typeface="Times New Roman" panose="02020603050405020304" pitchFamily="18" charset="0"/>
              </a:rPr>
              <a:t>big-Theta </a:t>
            </a:r>
            <a:r>
              <a:rPr lang="en-US" sz="2200" b="1" dirty="0">
                <a:latin typeface="Times New Roman" panose="02020603050405020304" pitchFamily="18" charset="0"/>
                <a:cs typeface="Times New Roman" panose="02020603050405020304" pitchFamily="18" charset="0"/>
              </a:rPr>
              <a:t>Θ</a:t>
            </a:r>
            <a:r>
              <a:rPr lang="en-US" sz="2200" dirty="0">
                <a:latin typeface="Times New Roman" panose="02020603050405020304" pitchFamily="18" charset="0"/>
                <a:cs typeface="Times New Roman" panose="02020603050405020304" pitchFamily="18" charset="0"/>
              </a:rPr>
              <a:t> notation, big-</a:t>
            </a:r>
            <a:r>
              <a:rPr lang="en-US" sz="2200" b="1" dirty="0">
                <a:latin typeface="Times New Roman" panose="02020603050405020304" pitchFamily="18" charset="0"/>
                <a:cs typeface="Times New Roman" panose="02020603050405020304" pitchFamily="18" charset="0"/>
              </a:rPr>
              <a:t>O</a:t>
            </a:r>
            <a:r>
              <a:rPr lang="en-US" sz="2200" dirty="0">
                <a:latin typeface="Times New Roman" panose="02020603050405020304" pitchFamily="18" charset="0"/>
                <a:cs typeface="Times New Roman" panose="02020603050405020304" pitchFamily="18" charset="0"/>
              </a:rPr>
              <a:t> notation, and </a:t>
            </a:r>
            <a:r>
              <a:rPr lang="en-US" sz="2200" dirty="0" smtClean="0">
                <a:latin typeface="Times New Roman" panose="02020603050405020304" pitchFamily="18" charset="0"/>
                <a:cs typeface="Times New Roman" panose="02020603050405020304" pitchFamily="18" charset="0"/>
              </a:rPr>
              <a:t>big-Omega </a:t>
            </a:r>
            <a:r>
              <a:rPr lang="en-US" sz="2200" b="1" dirty="0">
                <a:latin typeface="Times New Roman" panose="02020603050405020304" pitchFamily="18" charset="0"/>
                <a:cs typeface="Times New Roman" panose="02020603050405020304" pitchFamily="18" charset="0"/>
              </a:rPr>
              <a:t>Ω</a:t>
            </a:r>
            <a:r>
              <a:rPr lang="en-US" sz="2200" dirty="0">
                <a:latin typeface="Times New Roman" panose="02020603050405020304" pitchFamily="18" charset="0"/>
                <a:cs typeface="Times New Roman" panose="02020603050405020304" pitchFamily="18" charset="0"/>
              </a:rPr>
              <a:t> notation</a:t>
            </a:r>
            <a:r>
              <a:rPr lang="en-US" sz="2200" u="none" dirty="0" smtClean="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173309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10" name="object 10"/>
          <p:cNvSpPr txBox="1"/>
          <p:nvPr/>
        </p:nvSpPr>
        <p:spPr>
          <a:xfrm>
            <a:off x="459740" y="1546352"/>
            <a:ext cx="8404225" cy="31965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solidFill>
                  <a:srgbClr val="0000FF"/>
                </a:solidFill>
                <a:latin typeface="Times New Roman"/>
                <a:cs typeface="Times New Roman"/>
              </a:rPr>
              <a:t>O(g(n))</a:t>
            </a:r>
            <a:r>
              <a:rPr sz="2400" spc="-5" dirty="0">
                <a:latin typeface="Times New Roman"/>
                <a:cs typeface="Times New Roman"/>
              </a:rPr>
              <a:t>: The set </a:t>
            </a:r>
            <a:r>
              <a:rPr sz="2400" dirty="0">
                <a:latin typeface="Times New Roman"/>
                <a:cs typeface="Times New Roman"/>
              </a:rPr>
              <a:t>of functions with </a:t>
            </a:r>
            <a:r>
              <a:rPr sz="2400" spc="-5" dirty="0">
                <a:latin typeface="Times New Roman"/>
                <a:cs typeface="Times New Roman"/>
              </a:rPr>
              <a:t>asymptotic </a:t>
            </a:r>
            <a:r>
              <a:rPr sz="2400" dirty="0">
                <a:latin typeface="Times New Roman"/>
                <a:cs typeface="Times New Roman"/>
              </a:rPr>
              <a:t>upper bound</a:t>
            </a:r>
            <a:r>
              <a:rPr sz="2400" spc="-13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buChar char=""/>
            </a:pPr>
            <a:endParaRPr sz="2600">
              <a:latin typeface="Times New Roman"/>
              <a:cs typeface="Times New Roman"/>
            </a:endParaRPr>
          </a:p>
          <a:p>
            <a:pPr marL="332740" indent="-320040">
              <a:lnSpc>
                <a:spcPct val="100000"/>
              </a:lnSpc>
              <a:spcBef>
                <a:spcPts val="1785"/>
              </a:spcBef>
              <a:buClr>
                <a:srgbClr val="438086"/>
              </a:buClr>
              <a:buSzPct val="60416"/>
              <a:buFont typeface="Wingdings"/>
              <a:buChar char=""/>
              <a:tabLst>
                <a:tab pos="332740" algn="l"/>
              </a:tabLst>
            </a:pPr>
            <a:r>
              <a:rPr sz="2400" dirty="0">
                <a:solidFill>
                  <a:srgbClr val="0000FF"/>
                </a:solidFill>
                <a:latin typeface="Symbol"/>
                <a:cs typeface="Symbol"/>
              </a:rPr>
              <a:t></a:t>
            </a:r>
            <a:r>
              <a:rPr sz="2400" dirty="0">
                <a:solidFill>
                  <a:srgbClr val="0000FF"/>
                </a:solidFill>
                <a:latin typeface="Times New Roman"/>
                <a:cs typeface="Times New Roman"/>
              </a:rPr>
              <a:t>(g(n)): </a:t>
            </a:r>
            <a:r>
              <a:rPr sz="2400" spc="-5" dirty="0">
                <a:latin typeface="Times New Roman"/>
                <a:cs typeface="Times New Roman"/>
              </a:rPr>
              <a:t>The </a:t>
            </a:r>
            <a:r>
              <a:rPr sz="2400" dirty="0">
                <a:latin typeface="Times New Roman"/>
                <a:cs typeface="Times New Roman"/>
              </a:rPr>
              <a:t>set of functions with </a:t>
            </a:r>
            <a:r>
              <a:rPr sz="2400" spc="-5" dirty="0">
                <a:latin typeface="Times New Roman"/>
                <a:cs typeface="Times New Roman"/>
              </a:rPr>
              <a:t>asymptotic lower </a:t>
            </a:r>
            <a:r>
              <a:rPr sz="2400" dirty="0">
                <a:latin typeface="Times New Roman"/>
                <a:cs typeface="Times New Roman"/>
              </a:rPr>
              <a:t>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15"/>
              </a:spcBef>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solidFill>
                  <a:srgbClr val="0000FF"/>
                </a:solidFill>
                <a:latin typeface="Symbol"/>
                <a:cs typeface="Symbol"/>
              </a:rPr>
              <a:t></a:t>
            </a:r>
            <a:r>
              <a:rPr sz="2400" spc="-5" dirty="0">
                <a:solidFill>
                  <a:srgbClr val="0000FF"/>
                </a:solidFill>
                <a:latin typeface="Times New Roman"/>
                <a:cs typeface="Times New Roman"/>
              </a:rPr>
              <a:t>(g(n)): </a:t>
            </a:r>
            <a:r>
              <a:rPr sz="2400" spc="-5" dirty="0">
                <a:latin typeface="Times New Roman"/>
                <a:cs typeface="Times New Roman"/>
              </a:rPr>
              <a:t>The </a:t>
            </a:r>
            <a:r>
              <a:rPr sz="2400" spc="5" dirty="0">
                <a:latin typeface="Times New Roman"/>
                <a:cs typeface="Times New Roman"/>
              </a:rPr>
              <a:t>set </a:t>
            </a:r>
            <a:r>
              <a:rPr sz="2400" dirty="0">
                <a:latin typeface="Times New Roman"/>
                <a:cs typeface="Times New Roman"/>
              </a:rPr>
              <a:t>of functions with </a:t>
            </a:r>
            <a:r>
              <a:rPr sz="2400" spc="-5" dirty="0">
                <a:latin typeface="Times New Roman"/>
                <a:cs typeface="Times New Roman"/>
              </a:rPr>
              <a:t>asymptotically </a:t>
            </a:r>
            <a:r>
              <a:rPr sz="2400" dirty="0">
                <a:latin typeface="Times New Roman"/>
                <a:cs typeface="Times New Roman"/>
              </a:rPr>
              <a:t>tight bound</a:t>
            </a:r>
            <a:r>
              <a:rPr sz="2400" spc="-175" dirty="0">
                <a:latin typeface="Times New Roman"/>
                <a:cs typeface="Times New Roman"/>
              </a:rPr>
              <a:t> </a:t>
            </a:r>
            <a:r>
              <a:rPr sz="2400" dirty="0">
                <a:solidFill>
                  <a:srgbClr val="0000FF"/>
                </a:solidFill>
                <a:latin typeface="Times New Roman"/>
                <a:cs typeface="Times New Roman"/>
              </a:rPr>
              <a:t>g(n)</a:t>
            </a:r>
            <a:endParaRPr sz="2400">
              <a:latin typeface="Times New Roman"/>
              <a:cs typeface="Times New Roman"/>
            </a:endParaRPr>
          </a:p>
          <a:p>
            <a:pPr>
              <a:lnSpc>
                <a:spcPct val="100000"/>
              </a:lnSpc>
              <a:spcBef>
                <a:spcPts val="25"/>
              </a:spcBef>
              <a:buChar char=""/>
            </a:pPr>
            <a:endParaRPr sz="3700">
              <a:latin typeface="Times New Roman"/>
              <a:cs typeface="Times New Roman"/>
            </a:endParaRPr>
          </a:p>
          <a:p>
            <a:pPr marL="332740" indent="-320040">
              <a:lnSpc>
                <a:spcPct val="100000"/>
              </a:lnSpc>
              <a:buClr>
                <a:srgbClr val="438086"/>
              </a:buClr>
              <a:buSzPct val="60000"/>
              <a:buFont typeface="Wingdings"/>
              <a:buChar char=""/>
              <a:tabLst>
                <a:tab pos="332740" algn="l"/>
              </a:tabLst>
            </a:pP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 </a:t>
            </a:r>
            <a:r>
              <a:rPr sz="2500" spc="-5" dirty="0">
                <a:solidFill>
                  <a:srgbClr val="FF0000"/>
                </a:solidFill>
                <a:latin typeface="Times New Roman"/>
                <a:cs typeface="Times New Roman"/>
              </a:rPr>
              <a:t>if and only if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 </a:t>
            </a:r>
            <a:r>
              <a:rPr sz="2500" spc="-10" dirty="0">
                <a:solidFill>
                  <a:srgbClr val="0000FF"/>
                </a:solidFill>
                <a:latin typeface="Times New Roman"/>
                <a:cs typeface="Times New Roman"/>
              </a:rPr>
              <a:t>O(g(n)) </a:t>
            </a:r>
            <a:r>
              <a:rPr sz="2500" spc="-10" dirty="0">
                <a:solidFill>
                  <a:srgbClr val="FF0000"/>
                </a:solidFill>
                <a:latin typeface="Times New Roman"/>
                <a:cs typeface="Times New Roman"/>
              </a:rPr>
              <a:t>and </a:t>
            </a:r>
            <a:r>
              <a:rPr sz="2500" spc="-10" dirty="0">
                <a:solidFill>
                  <a:srgbClr val="0000FF"/>
                </a:solidFill>
                <a:latin typeface="Times New Roman"/>
                <a:cs typeface="Times New Roman"/>
              </a:rPr>
              <a:t>f(n) </a:t>
            </a:r>
            <a:r>
              <a:rPr sz="2500" spc="-5" dirty="0">
                <a:solidFill>
                  <a:srgbClr val="0000FF"/>
                </a:solidFill>
                <a:latin typeface="Times New Roman"/>
                <a:cs typeface="Times New Roman"/>
              </a:rPr>
              <a:t>=</a:t>
            </a:r>
            <a:r>
              <a:rPr sz="2500" spc="305" dirty="0">
                <a:solidFill>
                  <a:srgbClr val="0000FF"/>
                </a:solidFill>
                <a:latin typeface="Times New Roman"/>
                <a:cs typeface="Times New Roman"/>
              </a:rPr>
              <a:t> </a:t>
            </a:r>
            <a:r>
              <a:rPr sz="2500" spc="-5" dirty="0">
                <a:solidFill>
                  <a:srgbClr val="0000FF"/>
                </a:solidFill>
                <a:latin typeface="Symbol"/>
                <a:cs typeface="Symbol"/>
              </a:rPr>
              <a:t></a:t>
            </a:r>
            <a:r>
              <a:rPr sz="2500" spc="-5" dirty="0">
                <a:solidFill>
                  <a:srgbClr val="0000FF"/>
                </a:solidFill>
                <a:latin typeface="Times New Roman"/>
                <a:cs typeface="Times New Roman"/>
              </a:rPr>
              <a:t>(g(n))</a:t>
            </a:r>
            <a:endParaRPr sz="25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3164"/>
            <a:ext cx="6082665" cy="574040"/>
          </a:xfrm>
          <a:prstGeom prst="rect">
            <a:avLst/>
          </a:prstGeom>
        </p:spPr>
        <p:txBody>
          <a:bodyPr vert="horz" wrap="square" lIns="0" tIns="12700" rIns="0" bIns="0" rtlCol="0">
            <a:spAutoFit/>
          </a:bodyPr>
          <a:lstStyle/>
          <a:p>
            <a:pPr marL="12700">
              <a:lnSpc>
                <a:spcPct val="100000"/>
              </a:lnSpc>
              <a:spcBef>
                <a:spcPts val="100"/>
              </a:spcBef>
            </a:pPr>
            <a:r>
              <a:rPr sz="3600" spc="-5" dirty="0"/>
              <a:t>Summary: O, </a:t>
            </a:r>
            <a:r>
              <a:rPr sz="3600" spc="-5" dirty="0">
                <a:solidFill>
                  <a:srgbClr val="000000"/>
                </a:solidFill>
                <a:latin typeface="Symbol"/>
                <a:cs typeface="Symbol"/>
              </a:rPr>
              <a:t></a:t>
            </a:r>
            <a:r>
              <a:rPr sz="3600" spc="-5" dirty="0"/>
              <a:t>, and </a:t>
            </a:r>
            <a:r>
              <a:rPr sz="3600" dirty="0">
                <a:latin typeface="Symbol"/>
                <a:cs typeface="Symbol"/>
              </a:rPr>
              <a:t></a:t>
            </a:r>
            <a:r>
              <a:rPr sz="3600" spc="-25" dirty="0"/>
              <a:t> </a:t>
            </a:r>
            <a:r>
              <a:rPr sz="3600" spc="-5" dirty="0"/>
              <a:t>notations</a:t>
            </a:r>
            <a:endParaRPr sz="3600">
              <a:latin typeface="Symbol"/>
              <a:cs typeface="Symbol"/>
            </a:endParaRPr>
          </a:p>
        </p:txBody>
      </p:sp>
      <p:sp>
        <p:nvSpPr>
          <p:cNvPr id="7" name="object 7"/>
          <p:cNvSpPr/>
          <p:nvPr/>
        </p:nvSpPr>
        <p:spPr>
          <a:xfrm>
            <a:off x="2933700" y="1752600"/>
            <a:ext cx="730250" cy="438150"/>
          </a:xfrm>
          <a:custGeom>
            <a:avLst/>
            <a:gdLst/>
            <a:ahLst/>
            <a:cxnLst/>
            <a:rect l="l" t="t" r="r" b="b"/>
            <a:pathLst>
              <a:path w="730250" h="438150">
                <a:moveTo>
                  <a:pt x="0" y="438150"/>
                </a:moveTo>
                <a:lnTo>
                  <a:pt x="730250" y="438150"/>
                </a:lnTo>
                <a:lnTo>
                  <a:pt x="730250" y="0"/>
                </a:lnTo>
                <a:lnTo>
                  <a:pt x="0" y="0"/>
                </a:lnTo>
                <a:lnTo>
                  <a:pt x="0" y="438150"/>
                </a:lnTo>
                <a:close/>
              </a:path>
            </a:pathLst>
          </a:custGeom>
          <a:solidFill>
            <a:srgbClr val="FFFFFF"/>
          </a:solidFill>
        </p:spPr>
        <p:txBody>
          <a:bodyPr wrap="square" lIns="0" tIns="0" rIns="0" bIns="0" rtlCol="0"/>
          <a:lstStyle/>
          <a:p>
            <a:endParaRPr/>
          </a:p>
        </p:txBody>
      </p:sp>
      <p:sp>
        <p:nvSpPr>
          <p:cNvPr id="8" name="object 8"/>
          <p:cNvSpPr txBox="1"/>
          <p:nvPr/>
        </p:nvSpPr>
        <p:spPr>
          <a:xfrm>
            <a:off x="2933700" y="1784688"/>
            <a:ext cx="730250" cy="259079"/>
          </a:xfrm>
          <a:prstGeom prst="rect">
            <a:avLst/>
          </a:prstGeom>
        </p:spPr>
        <p:txBody>
          <a:bodyPr vert="horz" wrap="square" lIns="0" tIns="16510" rIns="0" bIns="0" rtlCol="0">
            <a:spAutoFit/>
          </a:bodyPr>
          <a:lstStyle/>
          <a:p>
            <a:pPr marL="116205">
              <a:lnSpc>
                <a:spcPct val="100000"/>
              </a:lnSpc>
              <a:spcBef>
                <a:spcPts val="130"/>
              </a:spcBef>
            </a:pPr>
            <a:r>
              <a:rPr sz="1500" spc="10" dirty="0">
                <a:latin typeface="Times New Roman"/>
                <a:cs typeface="Times New Roman"/>
              </a:rPr>
              <a:t>cg(n)</a:t>
            </a:r>
            <a:endParaRPr sz="1500">
              <a:latin typeface="Times New Roman"/>
              <a:cs typeface="Times New Roman"/>
            </a:endParaRPr>
          </a:p>
        </p:txBody>
      </p:sp>
      <p:sp>
        <p:nvSpPr>
          <p:cNvPr id="9" name="object 9"/>
          <p:cNvSpPr txBox="1"/>
          <p:nvPr/>
        </p:nvSpPr>
        <p:spPr>
          <a:xfrm>
            <a:off x="3037839" y="2660988"/>
            <a:ext cx="315595" cy="259079"/>
          </a:xfrm>
          <a:prstGeom prst="rect">
            <a:avLst/>
          </a:prstGeom>
        </p:spPr>
        <p:txBody>
          <a:bodyPr vert="horz" wrap="square" lIns="0" tIns="16510" rIns="0" bIns="0" rtlCol="0">
            <a:spAutoFit/>
          </a:bodyPr>
          <a:lstStyle/>
          <a:p>
            <a:pPr marL="12700">
              <a:lnSpc>
                <a:spcPct val="100000"/>
              </a:lnSpc>
              <a:spcBef>
                <a:spcPts val="130"/>
              </a:spcBef>
            </a:pPr>
            <a:r>
              <a:rPr sz="1500" spc="5" dirty="0">
                <a:latin typeface="Times New Roman"/>
                <a:cs typeface="Times New Roman"/>
              </a:rPr>
              <a:t>f(n)</a:t>
            </a:r>
            <a:endParaRPr sz="1500">
              <a:latin typeface="Times New Roman"/>
              <a:cs typeface="Times New Roman"/>
            </a:endParaRPr>
          </a:p>
        </p:txBody>
      </p:sp>
      <p:sp>
        <p:nvSpPr>
          <p:cNvPr id="10" name="object 10"/>
          <p:cNvSpPr txBox="1"/>
          <p:nvPr/>
        </p:nvSpPr>
        <p:spPr>
          <a:xfrm>
            <a:off x="742950" y="2044700"/>
            <a:ext cx="1606550" cy="438150"/>
          </a:xfrm>
          <a:prstGeom prst="rect">
            <a:avLst/>
          </a:prstGeom>
          <a:solidFill>
            <a:srgbClr val="FFFFFF"/>
          </a:solidFill>
        </p:spPr>
        <p:txBody>
          <a:bodyPr vert="horz" wrap="square" lIns="0" tIns="48895" rIns="0" bIns="0" rtlCol="0">
            <a:spAutoFit/>
          </a:bodyPr>
          <a:lstStyle/>
          <a:p>
            <a:pPr marL="116839">
              <a:lnSpc>
                <a:spcPct val="100000"/>
              </a:lnSpc>
              <a:spcBef>
                <a:spcPts val="385"/>
              </a:spcBef>
            </a:pPr>
            <a:r>
              <a:rPr sz="1500" spc="5" dirty="0">
                <a:latin typeface="Times New Roman"/>
                <a:cs typeface="Times New Roman"/>
              </a:rPr>
              <a:t>f(n) </a:t>
            </a:r>
            <a:r>
              <a:rPr sz="1500" spc="15" dirty="0">
                <a:latin typeface="Times New Roman"/>
                <a:cs typeface="Times New Roman"/>
              </a:rPr>
              <a:t>=</a:t>
            </a:r>
            <a:r>
              <a:rPr sz="1500" dirty="0">
                <a:latin typeface="Times New Roman"/>
                <a:cs typeface="Times New Roman"/>
              </a:rPr>
              <a:t> </a:t>
            </a:r>
            <a:r>
              <a:rPr sz="1500" spc="10" dirty="0">
                <a:latin typeface="Times New Roman"/>
                <a:cs typeface="Times New Roman"/>
              </a:rPr>
              <a:t>O(g(n))</a:t>
            </a:r>
            <a:endParaRPr sz="1500">
              <a:latin typeface="Times New Roman"/>
              <a:cs typeface="Times New Roman"/>
            </a:endParaRPr>
          </a:p>
        </p:txBody>
      </p:sp>
      <p:sp>
        <p:nvSpPr>
          <p:cNvPr id="11" name="object 11"/>
          <p:cNvSpPr/>
          <p:nvPr/>
        </p:nvSpPr>
        <p:spPr>
          <a:xfrm>
            <a:off x="2057400" y="3651250"/>
            <a:ext cx="438150" cy="438150"/>
          </a:xfrm>
          <a:custGeom>
            <a:avLst/>
            <a:gdLst/>
            <a:ahLst/>
            <a:cxnLst/>
            <a:rect l="l" t="t" r="r" b="b"/>
            <a:pathLst>
              <a:path w="438150" h="438150">
                <a:moveTo>
                  <a:pt x="0" y="438150"/>
                </a:moveTo>
                <a:lnTo>
                  <a:pt x="438150" y="438150"/>
                </a:lnTo>
                <a:lnTo>
                  <a:pt x="438150" y="0"/>
                </a:lnTo>
                <a:lnTo>
                  <a:pt x="0" y="0"/>
                </a:lnTo>
                <a:lnTo>
                  <a:pt x="0" y="438150"/>
                </a:lnTo>
                <a:close/>
              </a:path>
            </a:pathLst>
          </a:custGeom>
          <a:solidFill>
            <a:srgbClr val="FFFFFF"/>
          </a:solidFill>
        </p:spPr>
        <p:txBody>
          <a:bodyPr wrap="square" lIns="0" tIns="0" rIns="0" bIns="0" rtlCol="0"/>
          <a:lstStyle/>
          <a:p>
            <a:endParaRPr/>
          </a:p>
        </p:txBody>
      </p:sp>
      <p:sp>
        <p:nvSpPr>
          <p:cNvPr id="12" name="object 12"/>
          <p:cNvSpPr txBox="1"/>
          <p:nvPr/>
        </p:nvSpPr>
        <p:spPr>
          <a:xfrm>
            <a:off x="2057400" y="3651243"/>
            <a:ext cx="438150" cy="286385"/>
          </a:xfrm>
          <a:prstGeom prst="rect">
            <a:avLst/>
          </a:prstGeom>
          <a:solidFill>
            <a:srgbClr val="FFFFFF"/>
          </a:solidFill>
        </p:spPr>
        <p:txBody>
          <a:bodyPr vert="horz" wrap="square" lIns="0" tIns="48895" rIns="0" bIns="0" rtlCol="0">
            <a:spAutoFit/>
          </a:bodyPr>
          <a:lstStyle/>
          <a:p>
            <a:pPr marL="116205">
              <a:lnSpc>
                <a:spcPct val="100000"/>
              </a:lnSpc>
              <a:spcBef>
                <a:spcPts val="385"/>
              </a:spcBef>
            </a:pPr>
            <a:r>
              <a:rPr sz="1500" spc="15" dirty="0">
                <a:latin typeface="Times New Roman"/>
                <a:cs typeface="Times New Roman"/>
              </a:rPr>
              <a:t>n</a:t>
            </a:r>
            <a:r>
              <a:rPr sz="1500" spc="22" baseline="-11111" dirty="0">
                <a:latin typeface="Times New Roman"/>
                <a:cs typeface="Times New Roman"/>
              </a:rPr>
              <a:t>0</a:t>
            </a:r>
            <a:endParaRPr sz="1500" baseline="-11111">
              <a:latin typeface="Times New Roman"/>
              <a:cs typeface="Times New Roman"/>
            </a:endParaRPr>
          </a:p>
        </p:txBody>
      </p:sp>
      <p:sp>
        <p:nvSpPr>
          <p:cNvPr id="13" name="object 13"/>
          <p:cNvSpPr/>
          <p:nvPr/>
        </p:nvSpPr>
        <p:spPr>
          <a:xfrm>
            <a:off x="3517900" y="3651237"/>
            <a:ext cx="292100" cy="438784"/>
          </a:xfrm>
          <a:custGeom>
            <a:avLst/>
            <a:gdLst/>
            <a:ahLst/>
            <a:cxnLst/>
            <a:rect l="l" t="t" r="r" b="b"/>
            <a:pathLst>
              <a:path w="292100" h="438785">
                <a:moveTo>
                  <a:pt x="0" y="438162"/>
                </a:moveTo>
                <a:lnTo>
                  <a:pt x="292100" y="438162"/>
                </a:lnTo>
                <a:lnTo>
                  <a:pt x="292100" y="0"/>
                </a:lnTo>
                <a:lnTo>
                  <a:pt x="0" y="0"/>
                </a:lnTo>
                <a:lnTo>
                  <a:pt x="0" y="438162"/>
                </a:lnTo>
                <a:close/>
              </a:path>
            </a:pathLst>
          </a:custGeom>
          <a:solidFill>
            <a:srgbClr val="FFFFFF"/>
          </a:solidFill>
        </p:spPr>
        <p:txBody>
          <a:bodyPr wrap="square" lIns="0" tIns="0" rIns="0" bIns="0" rtlCol="0"/>
          <a:lstStyle/>
          <a:p>
            <a:endParaRPr/>
          </a:p>
        </p:txBody>
      </p:sp>
      <p:sp>
        <p:nvSpPr>
          <p:cNvPr id="14" name="object 14"/>
          <p:cNvSpPr txBox="1"/>
          <p:nvPr/>
        </p:nvSpPr>
        <p:spPr>
          <a:xfrm>
            <a:off x="3517900" y="3683339"/>
            <a:ext cx="292100" cy="259079"/>
          </a:xfrm>
          <a:prstGeom prst="rect">
            <a:avLst/>
          </a:prstGeom>
        </p:spPr>
        <p:txBody>
          <a:bodyPr vert="horz" wrap="square" lIns="0" tIns="16510" rIns="0" bIns="0" rtlCol="0">
            <a:spAutoFit/>
          </a:bodyPr>
          <a:lstStyle/>
          <a:p>
            <a:pPr marL="116205">
              <a:lnSpc>
                <a:spcPct val="100000"/>
              </a:lnSpc>
              <a:spcBef>
                <a:spcPts val="130"/>
              </a:spcBef>
            </a:pPr>
            <a:r>
              <a:rPr sz="1500" spc="15" dirty="0">
                <a:latin typeface="Times New Roman"/>
                <a:cs typeface="Times New Roman"/>
              </a:rPr>
              <a:t>n</a:t>
            </a:r>
            <a:endParaRPr sz="1500">
              <a:latin typeface="Times New Roman"/>
              <a:cs typeface="Times New Roman"/>
            </a:endParaRPr>
          </a:p>
        </p:txBody>
      </p:sp>
      <p:sp>
        <p:nvSpPr>
          <p:cNvPr id="15" name="object 15"/>
          <p:cNvSpPr/>
          <p:nvPr/>
        </p:nvSpPr>
        <p:spPr>
          <a:xfrm>
            <a:off x="596900" y="3943350"/>
            <a:ext cx="2944495" cy="0"/>
          </a:xfrm>
          <a:custGeom>
            <a:avLst/>
            <a:gdLst/>
            <a:ahLst/>
            <a:cxnLst/>
            <a:rect l="l" t="t" r="r" b="b"/>
            <a:pathLst>
              <a:path w="2944495">
                <a:moveTo>
                  <a:pt x="0" y="0"/>
                </a:moveTo>
                <a:lnTo>
                  <a:pt x="2944368" y="0"/>
                </a:lnTo>
              </a:path>
            </a:pathLst>
          </a:custGeom>
          <a:ln w="11684">
            <a:solidFill>
              <a:srgbClr val="000000"/>
            </a:solidFill>
          </a:ln>
        </p:spPr>
        <p:txBody>
          <a:bodyPr wrap="square" lIns="0" tIns="0" rIns="0" bIns="0" rtlCol="0"/>
          <a:lstStyle/>
          <a:p>
            <a:endParaRPr/>
          </a:p>
        </p:txBody>
      </p:sp>
      <p:sp>
        <p:nvSpPr>
          <p:cNvPr id="16" name="object 16"/>
          <p:cNvSpPr/>
          <p:nvPr/>
        </p:nvSpPr>
        <p:spPr>
          <a:xfrm>
            <a:off x="3537368" y="3881030"/>
            <a:ext cx="128905" cy="127000"/>
          </a:xfrm>
          <a:custGeom>
            <a:avLst/>
            <a:gdLst/>
            <a:ahLst/>
            <a:cxnLst/>
            <a:rect l="l" t="t" r="r" b="b"/>
            <a:pathLst>
              <a:path w="128904" h="127000">
                <a:moveTo>
                  <a:pt x="0" y="0"/>
                </a:moveTo>
                <a:lnTo>
                  <a:pt x="0" y="126580"/>
                </a:lnTo>
                <a:lnTo>
                  <a:pt x="128523" y="64262"/>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596900" y="2021332"/>
            <a:ext cx="0" cy="1922145"/>
          </a:xfrm>
          <a:custGeom>
            <a:avLst/>
            <a:gdLst/>
            <a:ahLst/>
            <a:cxnLst/>
            <a:rect l="l" t="t" r="r" b="b"/>
            <a:pathLst>
              <a:path h="1922145">
                <a:moveTo>
                  <a:pt x="0" y="1922018"/>
                </a:moveTo>
                <a:lnTo>
                  <a:pt x="0" y="0"/>
                </a:lnTo>
              </a:path>
            </a:pathLst>
          </a:custGeom>
          <a:ln w="11684">
            <a:solidFill>
              <a:srgbClr val="000000"/>
            </a:solidFill>
          </a:ln>
        </p:spPr>
        <p:txBody>
          <a:bodyPr wrap="square" lIns="0" tIns="0" rIns="0" bIns="0" rtlCol="0"/>
          <a:lstStyle/>
          <a:p>
            <a:endParaRPr/>
          </a:p>
        </p:txBody>
      </p:sp>
      <p:sp>
        <p:nvSpPr>
          <p:cNvPr id="18" name="object 18"/>
          <p:cNvSpPr/>
          <p:nvPr/>
        </p:nvSpPr>
        <p:spPr>
          <a:xfrm>
            <a:off x="534581" y="1900593"/>
            <a:ext cx="127000" cy="127000"/>
          </a:xfrm>
          <a:custGeom>
            <a:avLst/>
            <a:gdLst/>
            <a:ahLst/>
            <a:cxnLst/>
            <a:rect l="l" t="t" r="r" b="b"/>
            <a:pathLst>
              <a:path w="127000" h="127000">
                <a:moveTo>
                  <a:pt x="62318" y="0"/>
                </a:moveTo>
                <a:lnTo>
                  <a:pt x="0" y="126580"/>
                </a:lnTo>
                <a:lnTo>
                  <a:pt x="126580" y="126580"/>
                </a:lnTo>
                <a:lnTo>
                  <a:pt x="62318" y="0"/>
                </a:lnTo>
                <a:close/>
              </a:path>
            </a:pathLst>
          </a:custGeom>
          <a:solidFill>
            <a:srgbClr val="000000"/>
          </a:solidFill>
        </p:spPr>
        <p:txBody>
          <a:bodyPr wrap="square" lIns="0" tIns="0" rIns="0" bIns="0" rtlCol="0"/>
          <a:lstStyle/>
          <a:p>
            <a:endParaRPr/>
          </a:p>
        </p:txBody>
      </p:sp>
      <p:sp>
        <p:nvSpPr>
          <p:cNvPr id="19" name="object 19"/>
          <p:cNvSpPr/>
          <p:nvPr/>
        </p:nvSpPr>
        <p:spPr>
          <a:xfrm>
            <a:off x="596900" y="2040801"/>
            <a:ext cx="3213100" cy="1464945"/>
          </a:xfrm>
          <a:custGeom>
            <a:avLst/>
            <a:gdLst/>
            <a:ahLst/>
            <a:cxnLst/>
            <a:rect l="l" t="t" r="r" b="b"/>
            <a:pathLst>
              <a:path w="3213100" h="1464945">
                <a:moveTo>
                  <a:pt x="0" y="1464398"/>
                </a:moveTo>
                <a:lnTo>
                  <a:pt x="9740" y="1452714"/>
                </a:lnTo>
                <a:lnTo>
                  <a:pt x="23368" y="1439087"/>
                </a:lnTo>
                <a:lnTo>
                  <a:pt x="36995" y="1421561"/>
                </a:lnTo>
                <a:lnTo>
                  <a:pt x="52577" y="1402080"/>
                </a:lnTo>
                <a:lnTo>
                  <a:pt x="87630" y="1357299"/>
                </a:lnTo>
                <a:lnTo>
                  <a:pt x="128523" y="1308608"/>
                </a:lnTo>
                <a:lnTo>
                  <a:pt x="169418" y="1261872"/>
                </a:lnTo>
                <a:lnTo>
                  <a:pt x="212255" y="1220978"/>
                </a:lnTo>
                <a:lnTo>
                  <a:pt x="253149" y="1189824"/>
                </a:lnTo>
                <a:lnTo>
                  <a:pt x="292100" y="1172298"/>
                </a:lnTo>
                <a:lnTo>
                  <a:pt x="309626" y="1170355"/>
                </a:lnTo>
                <a:lnTo>
                  <a:pt x="327152" y="1172298"/>
                </a:lnTo>
                <a:lnTo>
                  <a:pt x="373888" y="1197610"/>
                </a:lnTo>
                <a:lnTo>
                  <a:pt x="420623" y="1240459"/>
                </a:lnTo>
                <a:lnTo>
                  <a:pt x="455676" y="1271612"/>
                </a:lnTo>
                <a:lnTo>
                  <a:pt x="492671" y="1296924"/>
                </a:lnTo>
                <a:lnTo>
                  <a:pt x="535520" y="1314450"/>
                </a:lnTo>
                <a:lnTo>
                  <a:pt x="558888" y="1318348"/>
                </a:lnTo>
                <a:lnTo>
                  <a:pt x="584200" y="1318348"/>
                </a:lnTo>
                <a:lnTo>
                  <a:pt x="642620" y="1308608"/>
                </a:lnTo>
                <a:lnTo>
                  <a:pt x="708825" y="1293037"/>
                </a:lnTo>
                <a:lnTo>
                  <a:pt x="780884" y="1267714"/>
                </a:lnTo>
                <a:lnTo>
                  <a:pt x="856830" y="1238504"/>
                </a:lnTo>
                <a:lnTo>
                  <a:pt x="932776" y="1205407"/>
                </a:lnTo>
                <a:lnTo>
                  <a:pt x="1008722" y="1170355"/>
                </a:lnTo>
                <a:lnTo>
                  <a:pt x="1078826" y="1133348"/>
                </a:lnTo>
                <a:lnTo>
                  <a:pt x="1143088" y="1098296"/>
                </a:lnTo>
                <a:lnTo>
                  <a:pt x="1201508" y="1061300"/>
                </a:lnTo>
                <a:lnTo>
                  <a:pt x="1256030" y="1022350"/>
                </a:lnTo>
                <a:lnTo>
                  <a:pt x="1308608" y="979512"/>
                </a:lnTo>
                <a:lnTo>
                  <a:pt x="1357287" y="934720"/>
                </a:lnTo>
                <a:lnTo>
                  <a:pt x="1452714" y="845146"/>
                </a:lnTo>
                <a:lnTo>
                  <a:pt x="1499450" y="800354"/>
                </a:lnTo>
                <a:lnTo>
                  <a:pt x="1546186" y="757516"/>
                </a:lnTo>
                <a:lnTo>
                  <a:pt x="1590967" y="716622"/>
                </a:lnTo>
                <a:lnTo>
                  <a:pt x="1631861" y="675728"/>
                </a:lnTo>
                <a:lnTo>
                  <a:pt x="1711706" y="597839"/>
                </a:lnTo>
                <a:lnTo>
                  <a:pt x="1750656" y="556945"/>
                </a:lnTo>
                <a:lnTo>
                  <a:pt x="1795437" y="517994"/>
                </a:lnTo>
                <a:lnTo>
                  <a:pt x="1844128" y="480999"/>
                </a:lnTo>
                <a:lnTo>
                  <a:pt x="1898650" y="442048"/>
                </a:lnTo>
                <a:lnTo>
                  <a:pt x="1959013" y="403098"/>
                </a:lnTo>
                <a:lnTo>
                  <a:pt x="2025230" y="364159"/>
                </a:lnTo>
                <a:lnTo>
                  <a:pt x="2093379" y="323265"/>
                </a:lnTo>
                <a:lnTo>
                  <a:pt x="2167382" y="284314"/>
                </a:lnTo>
                <a:lnTo>
                  <a:pt x="2243328" y="247319"/>
                </a:lnTo>
                <a:lnTo>
                  <a:pt x="2321217" y="212267"/>
                </a:lnTo>
                <a:lnTo>
                  <a:pt x="2401062" y="179158"/>
                </a:lnTo>
                <a:lnTo>
                  <a:pt x="2482850" y="149948"/>
                </a:lnTo>
                <a:lnTo>
                  <a:pt x="2525687" y="136321"/>
                </a:lnTo>
                <a:lnTo>
                  <a:pt x="2574378" y="120738"/>
                </a:lnTo>
                <a:lnTo>
                  <a:pt x="2625001" y="107111"/>
                </a:lnTo>
                <a:lnTo>
                  <a:pt x="2679534" y="91528"/>
                </a:lnTo>
                <a:lnTo>
                  <a:pt x="2790532" y="64262"/>
                </a:lnTo>
                <a:lnTo>
                  <a:pt x="2901530" y="38950"/>
                </a:lnTo>
                <a:lnTo>
                  <a:pt x="2956052" y="29210"/>
                </a:lnTo>
                <a:lnTo>
                  <a:pt x="3006686" y="19481"/>
                </a:lnTo>
                <a:lnTo>
                  <a:pt x="3055366" y="11684"/>
                </a:lnTo>
                <a:lnTo>
                  <a:pt x="3098203" y="5842"/>
                </a:lnTo>
                <a:lnTo>
                  <a:pt x="3137154" y="1955"/>
                </a:lnTo>
                <a:lnTo>
                  <a:pt x="3170262" y="0"/>
                </a:lnTo>
                <a:lnTo>
                  <a:pt x="3195574" y="0"/>
                </a:lnTo>
                <a:lnTo>
                  <a:pt x="3205314" y="1955"/>
                </a:lnTo>
                <a:lnTo>
                  <a:pt x="3213100" y="3898"/>
                </a:lnTo>
              </a:path>
            </a:pathLst>
          </a:custGeom>
          <a:ln w="11684">
            <a:solidFill>
              <a:srgbClr val="0000FF"/>
            </a:solidFill>
          </a:ln>
        </p:spPr>
        <p:txBody>
          <a:bodyPr wrap="square" lIns="0" tIns="0" rIns="0" bIns="0" rtlCol="0"/>
          <a:lstStyle/>
          <a:p>
            <a:endParaRPr/>
          </a:p>
        </p:txBody>
      </p:sp>
      <p:sp>
        <p:nvSpPr>
          <p:cNvPr id="20" name="object 20"/>
          <p:cNvSpPr/>
          <p:nvPr/>
        </p:nvSpPr>
        <p:spPr>
          <a:xfrm>
            <a:off x="596900" y="2545014"/>
            <a:ext cx="3213100" cy="960755"/>
          </a:xfrm>
          <a:custGeom>
            <a:avLst/>
            <a:gdLst/>
            <a:ahLst/>
            <a:cxnLst/>
            <a:rect l="l" t="t" r="r" b="b"/>
            <a:pathLst>
              <a:path w="3213100" h="960754">
                <a:moveTo>
                  <a:pt x="0" y="814135"/>
                </a:moveTo>
                <a:lnTo>
                  <a:pt x="74002" y="866713"/>
                </a:lnTo>
                <a:lnTo>
                  <a:pt x="109054" y="892024"/>
                </a:lnTo>
                <a:lnTo>
                  <a:pt x="146050" y="913449"/>
                </a:lnTo>
                <a:lnTo>
                  <a:pt x="183045" y="932918"/>
                </a:lnTo>
                <a:lnTo>
                  <a:pt x="220052" y="948501"/>
                </a:lnTo>
                <a:lnTo>
                  <a:pt x="255104" y="956286"/>
                </a:lnTo>
                <a:lnTo>
                  <a:pt x="292100" y="960185"/>
                </a:lnTo>
                <a:lnTo>
                  <a:pt x="329095" y="956286"/>
                </a:lnTo>
                <a:lnTo>
                  <a:pt x="366102" y="946558"/>
                </a:lnTo>
                <a:lnTo>
                  <a:pt x="403098" y="932918"/>
                </a:lnTo>
                <a:lnTo>
                  <a:pt x="440093" y="913449"/>
                </a:lnTo>
                <a:lnTo>
                  <a:pt x="477100" y="890081"/>
                </a:lnTo>
                <a:lnTo>
                  <a:pt x="512152" y="866713"/>
                </a:lnTo>
                <a:lnTo>
                  <a:pt x="584200" y="814135"/>
                </a:lnTo>
                <a:lnTo>
                  <a:pt x="617308" y="786868"/>
                </a:lnTo>
                <a:lnTo>
                  <a:pt x="644563" y="753772"/>
                </a:lnTo>
                <a:lnTo>
                  <a:pt x="671830" y="720663"/>
                </a:lnTo>
                <a:lnTo>
                  <a:pt x="697141" y="683668"/>
                </a:lnTo>
                <a:lnTo>
                  <a:pt x="726351" y="646660"/>
                </a:lnTo>
                <a:lnTo>
                  <a:pt x="761403" y="611608"/>
                </a:lnTo>
                <a:lnTo>
                  <a:pt x="802297" y="576556"/>
                </a:lnTo>
                <a:lnTo>
                  <a:pt x="850988" y="545403"/>
                </a:lnTo>
                <a:lnTo>
                  <a:pt x="909408" y="518136"/>
                </a:lnTo>
                <a:lnTo>
                  <a:pt x="971715" y="492825"/>
                </a:lnTo>
                <a:lnTo>
                  <a:pt x="1041819" y="469457"/>
                </a:lnTo>
                <a:lnTo>
                  <a:pt x="1115822" y="446089"/>
                </a:lnTo>
                <a:lnTo>
                  <a:pt x="1195666" y="424664"/>
                </a:lnTo>
                <a:lnTo>
                  <a:pt x="1279398" y="401296"/>
                </a:lnTo>
                <a:lnTo>
                  <a:pt x="1367028" y="375985"/>
                </a:lnTo>
                <a:lnTo>
                  <a:pt x="1460500" y="350674"/>
                </a:lnTo>
                <a:lnTo>
                  <a:pt x="1509179" y="337034"/>
                </a:lnTo>
                <a:lnTo>
                  <a:pt x="1561757" y="323407"/>
                </a:lnTo>
                <a:lnTo>
                  <a:pt x="1618234" y="307824"/>
                </a:lnTo>
                <a:lnTo>
                  <a:pt x="1676654" y="292254"/>
                </a:lnTo>
                <a:lnTo>
                  <a:pt x="1797392" y="261088"/>
                </a:lnTo>
                <a:lnTo>
                  <a:pt x="1920074" y="229935"/>
                </a:lnTo>
                <a:lnTo>
                  <a:pt x="2044700" y="198782"/>
                </a:lnTo>
                <a:lnTo>
                  <a:pt x="2105063" y="183199"/>
                </a:lnTo>
                <a:lnTo>
                  <a:pt x="2163483" y="169572"/>
                </a:lnTo>
                <a:lnTo>
                  <a:pt x="2219960" y="155932"/>
                </a:lnTo>
                <a:lnTo>
                  <a:pt x="2274481" y="142305"/>
                </a:lnTo>
                <a:lnTo>
                  <a:pt x="2327059" y="130621"/>
                </a:lnTo>
                <a:lnTo>
                  <a:pt x="2373795" y="120880"/>
                </a:lnTo>
                <a:lnTo>
                  <a:pt x="2461425" y="103354"/>
                </a:lnTo>
                <a:lnTo>
                  <a:pt x="2541270" y="87784"/>
                </a:lnTo>
                <a:lnTo>
                  <a:pt x="2617216" y="76100"/>
                </a:lnTo>
                <a:lnTo>
                  <a:pt x="2685376" y="66359"/>
                </a:lnTo>
                <a:lnTo>
                  <a:pt x="2749638" y="56618"/>
                </a:lnTo>
                <a:lnTo>
                  <a:pt x="2810002" y="48833"/>
                </a:lnTo>
                <a:lnTo>
                  <a:pt x="2866478" y="42991"/>
                </a:lnTo>
                <a:lnTo>
                  <a:pt x="2921000" y="35206"/>
                </a:lnTo>
                <a:lnTo>
                  <a:pt x="2971634" y="29364"/>
                </a:lnTo>
                <a:lnTo>
                  <a:pt x="3020314" y="21566"/>
                </a:lnTo>
                <a:lnTo>
                  <a:pt x="3063151" y="17680"/>
                </a:lnTo>
                <a:lnTo>
                  <a:pt x="3102102" y="11838"/>
                </a:lnTo>
                <a:lnTo>
                  <a:pt x="3139097" y="7939"/>
                </a:lnTo>
                <a:lnTo>
                  <a:pt x="3170262" y="4040"/>
                </a:lnTo>
                <a:lnTo>
                  <a:pt x="3199472" y="2097"/>
                </a:lnTo>
                <a:lnTo>
                  <a:pt x="3213087" y="0"/>
                </a:lnTo>
              </a:path>
            </a:pathLst>
          </a:custGeom>
          <a:ln w="11684">
            <a:solidFill>
              <a:srgbClr val="000000"/>
            </a:solidFill>
          </a:ln>
        </p:spPr>
        <p:txBody>
          <a:bodyPr wrap="square" lIns="0" tIns="0" rIns="0" bIns="0" rtlCol="0"/>
          <a:lstStyle/>
          <a:p>
            <a:endParaRPr/>
          </a:p>
        </p:txBody>
      </p:sp>
      <p:sp>
        <p:nvSpPr>
          <p:cNvPr id="21" name="object 21"/>
          <p:cNvSpPr/>
          <p:nvPr/>
        </p:nvSpPr>
        <p:spPr>
          <a:xfrm>
            <a:off x="2051557" y="2915157"/>
            <a:ext cx="12065" cy="12065"/>
          </a:xfrm>
          <a:custGeom>
            <a:avLst/>
            <a:gdLst/>
            <a:ahLst/>
            <a:cxnLst/>
            <a:rect l="l" t="t" r="r" b="b"/>
            <a:pathLst>
              <a:path w="12064" h="12064">
                <a:moveTo>
                  <a:pt x="5841" y="0"/>
                </a:moveTo>
                <a:lnTo>
                  <a:pt x="0" y="5841"/>
                </a:lnTo>
                <a:lnTo>
                  <a:pt x="5841" y="11683"/>
                </a:lnTo>
                <a:lnTo>
                  <a:pt x="9740" y="7785"/>
                </a:lnTo>
                <a:lnTo>
                  <a:pt x="11683" y="7785"/>
                </a:lnTo>
                <a:lnTo>
                  <a:pt x="11683" y="5841"/>
                </a:lnTo>
                <a:lnTo>
                  <a:pt x="5841" y="0"/>
                </a:lnTo>
                <a:close/>
              </a:path>
            </a:pathLst>
          </a:custGeom>
          <a:solidFill>
            <a:srgbClr val="000000"/>
          </a:solidFill>
        </p:spPr>
        <p:txBody>
          <a:bodyPr wrap="square" lIns="0" tIns="0" rIns="0" bIns="0" rtlCol="0"/>
          <a:lstStyle/>
          <a:p>
            <a:endParaRPr/>
          </a:p>
        </p:txBody>
      </p:sp>
      <p:sp>
        <p:nvSpPr>
          <p:cNvPr id="22" name="object 22"/>
          <p:cNvSpPr/>
          <p:nvPr/>
        </p:nvSpPr>
        <p:spPr>
          <a:xfrm>
            <a:off x="2051557" y="29385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3" name="object 23"/>
          <p:cNvSpPr/>
          <p:nvPr/>
        </p:nvSpPr>
        <p:spPr>
          <a:xfrm>
            <a:off x="2051557" y="29618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4" name="object 24"/>
          <p:cNvSpPr/>
          <p:nvPr/>
        </p:nvSpPr>
        <p:spPr>
          <a:xfrm>
            <a:off x="2051557" y="29852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5" name="object 25"/>
          <p:cNvSpPr/>
          <p:nvPr/>
        </p:nvSpPr>
        <p:spPr>
          <a:xfrm>
            <a:off x="2051557" y="30086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6" name="object 26"/>
          <p:cNvSpPr/>
          <p:nvPr/>
        </p:nvSpPr>
        <p:spPr>
          <a:xfrm>
            <a:off x="2051557" y="303199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7" name="object 27"/>
          <p:cNvSpPr/>
          <p:nvPr/>
        </p:nvSpPr>
        <p:spPr>
          <a:xfrm>
            <a:off x="2051557" y="305536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8" name="object 28"/>
          <p:cNvSpPr/>
          <p:nvPr/>
        </p:nvSpPr>
        <p:spPr>
          <a:xfrm>
            <a:off x="2051557" y="307873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29" name="object 29"/>
          <p:cNvSpPr/>
          <p:nvPr/>
        </p:nvSpPr>
        <p:spPr>
          <a:xfrm>
            <a:off x="2051557" y="310210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0" name="object 30"/>
          <p:cNvSpPr/>
          <p:nvPr/>
        </p:nvSpPr>
        <p:spPr>
          <a:xfrm>
            <a:off x="2051557" y="31254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1" name="object 31"/>
          <p:cNvSpPr/>
          <p:nvPr/>
        </p:nvSpPr>
        <p:spPr>
          <a:xfrm>
            <a:off x="2051557" y="314883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2" name="object 32"/>
          <p:cNvSpPr/>
          <p:nvPr/>
        </p:nvSpPr>
        <p:spPr>
          <a:xfrm>
            <a:off x="2051557" y="317220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3" name="object 33"/>
          <p:cNvSpPr/>
          <p:nvPr/>
        </p:nvSpPr>
        <p:spPr>
          <a:xfrm>
            <a:off x="2051557" y="319557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4" name="object 34"/>
          <p:cNvSpPr/>
          <p:nvPr/>
        </p:nvSpPr>
        <p:spPr>
          <a:xfrm>
            <a:off x="2051557" y="321894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5" name="object 35"/>
          <p:cNvSpPr/>
          <p:nvPr/>
        </p:nvSpPr>
        <p:spPr>
          <a:xfrm>
            <a:off x="2051557" y="324231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6" name="object 36"/>
          <p:cNvSpPr/>
          <p:nvPr/>
        </p:nvSpPr>
        <p:spPr>
          <a:xfrm>
            <a:off x="2051557" y="326567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7" name="object 37"/>
          <p:cNvSpPr/>
          <p:nvPr/>
        </p:nvSpPr>
        <p:spPr>
          <a:xfrm>
            <a:off x="2051557" y="32890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8" name="object 38"/>
          <p:cNvSpPr/>
          <p:nvPr/>
        </p:nvSpPr>
        <p:spPr>
          <a:xfrm>
            <a:off x="2051557" y="331241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39" name="object 39"/>
          <p:cNvSpPr/>
          <p:nvPr/>
        </p:nvSpPr>
        <p:spPr>
          <a:xfrm>
            <a:off x="2051557" y="3335782"/>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0" name="object 40"/>
          <p:cNvSpPr/>
          <p:nvPr/>
        </p:nvSpPr>
        <p:spPr>
          <a:xfrm>
            <a:off x="2051557" y="335915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1" name="object 41"/>
          <p:cNvSpPr/>
          <p:nvPr/>
        </p:nvSpPr>
        <p:spPr>
          <a:xfrm>
            <a:off x="2051557" y="338251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2" name="object 42"/>
          <p:cNvSpPr/>
          <p:nvPr/>
        </p:nvSpPr>
        <p:spPr>
          <a:xfrm>
            <a:off x="2051557" y="3405885"/>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3" name="object 43"/>
          <p:cNvSpPr/>
          <p:nvPr/>
        </p:nvSpPr>
        <p:spPr>
          <a:xfrm>
            <a:off x="2051557" y="3429253"/>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4" name="object 44"/>
          <p:cNvSpPr/>
          <p:nvPr/>
        </p:nvSpPr>
        <p:spPr>
          <a:xfrm>
            <a:off x="2051557" y="345262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5" name="object 45"/>
          <p:cNvSpPr/>
          <p:nvPr/>
        </p:nvSpPr>
        <p:spPr>
          <a:xfrm>
            <a:off x="2051557" y="347599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6" name="object 46"/>
          <p:cNvSpPr/>
          <p:nvPr/>
        </p:nvSpPr>
        <p:spPr>
          <a:xfrm>
            <a:off x="2051557" y="3499358"/>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7" name="object 47"/>
          <p:cNvSpPr/>
          <p:nvPr/>
        </p:nvSpPr>
        <p:spPr>
          <a:xfrm>
            <a:off x="2051557" y="352272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8" name="object 48"/>
          <p:cNvSpPr/>
          <p:nvPr/>
        </p:nvSpPr>
        <p:spPr>
          <a:xfrm>
            <a:off x="2051557" y="3546094"/>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49" name="object 49"/>
          <p:cNvSpPr/>
          <p:nvPr/>
        </p:nvSpPr>
        <p:spPr>
          <a:xfrm>
            <a:off x="2051557" y="3569461"/>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0" name="object 50"/>
          <p:cNvSpPr/>
          <p:nvPr/>
        </p:nvSpPr>
        <p:spPr>
          <a:xfrm>
            <a:off x="2051557" y="3592829"/>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1" name="object 51"/>
          <p:cNvSpPr/>
          <p:nvPr/>
        </p:nvSpPr>
        <p:spPr>
          <a:xfrm>
            <a:off x="2051557" y="3616197"/>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2" name="object 52"/>
          <p:cNvSpPr/>
          <p:nvPr/>
        </p:nvSpPr>
        <p:spPr>
          <a:xfrm>
            <a:off x="2051557" y="363956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3" name="object 53"/>
          <p:cNvSpPr/>
          <p:nvPr/>
        </p:nvSpPr>
        <p:spPr>
          <a:xfrm>
            <a:off x="2051557" y="366293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4" name="object 54"/>
          <p:cNvSpPr/>
          <p:nvPr/>
        </p:nvSpPr>
        <p:spPr>
          <a:xfrm>
            <a:off x="2051557" y="368630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5" name="object 55"/>
          <p:cNvSpPr/>
          <p:nvPr/>
        </p:nvSpPr>
        <p:spPr>
          <a:xfrm>
            <a:off x="2051557" y="3709670"/>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6" name="object 56"/>
          <p:cNvSpPr/>
          <p:nvPr/>
        </p:nvSpPr>
        <p:spPr>
          <a:xfrm>
            <a:off x="2051557" y="373303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7" name="object 57"/>
          <p:cNvSpPr/>
          <p:nvPr/>
        </p:nvSpPr>
        <p:spPr>
          <a:xfrm>
            <a:off x="2051557" y="3756405"/>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8" name="object 58"/>
          <p:cNvSpPr/>
          <p:nvPr/>
        </p:nvSpPr>
        <p:spPr>
          <a:xfrm>
            <a:off x="2051557" y="3779773"/>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59" name="object 59"/>
          <p:cNvSpPr/>
          <p:nvPr/>
        </p:nvSpPr>
        <p:spPr>
          <a:xfrm>
            <a:off x="2051557" y="3803141"/>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0" name="object 60"/>
          <p:cNvSpPr/>
          <p:nvPr/>
        </p:nvSpPr>
        <p:spPr>
          <a:xfrm>
            <a:off x="2051557" y="3826509"/>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1" name="object 61"/>
          <p:cNvSpPr/>
          <p:nvPr/>
        </p:nvSpPr>
        <p:spPr>
          <a:xfrm>
            <a:off x="2051557" y="3849878"/>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2" name="object 62"/>
          <p:cNvSpPr/>
          <p:nvPr/>
        </p:nvSpPr>
        <p:spPr>
          <a:xfrm>
            <a:off x="2051557" y="3873246"/>
            <a:ext cx="12065" cy="12065"/>
          </a:xfrm>
          <a:custGeom>
            <a:avLst/>
            <a:gdLst/>
            <a:ahLst/>
            <a:cxnLst/>
            <a:rect l="l" t="t" r="r" b="b"/>
            <a:pathLst>
              <a:path w="12064" h="12064">
                <a:moveTo>
                  <a:pt x="9740" y="0"/>
                </a:moveTo>
                <a:lnTo>
                  <a:pt x="3898" y="0"/>
                </a:lnTo>
                <a:lnTo>
                  <a:pt x="0" y="3898"/>
                </a:lnTo>
                <a:lnTo>
                  <a:pt x="0" y="5841"/>
                </a:lnTo>
                <a:lnTo>
                  <a:pt x="5841" y="11683"/>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3" name="object 63"/>
          <p:cNvSpPr/>
          <p:nvPr/>
        </p:nvSpPr>
        <p:spPr>
          <a:xfrm>
            <a:off x="2051557" y="3896614"/>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4" name="object 64"/>
          <p:cNvSpPr/>
          <p:nvPr/>
        </p:nvSpPr>
        <p:spPr>
          <a:xfrm>
            <a:off x="2051557" y="3919982"/>
            <a:ext cx="12065" cy="12065"/>
          </a:xfrm>
          <a:custGeom>
            <a:avLst/>
            <a:gdLst/>
            <a:ahLst/>
            <a:cxnLst/>
            <a:rect l="l" t="t" r="r" b="b"/>
            <a:pathLst>
              <a:path w="12064" h="12064">
                <a:moveTo>
                  <a:pt x="9740" y="0"/>
                </a:moveTo>
                <a:lnTo>
                  <a:pt x="3898" y="0"/>
                </a:lnTo>
                <a:lnTo>
                  <a:pt x="0" y="3898"/>
                </a:lnTo>
                <a:lnTo>
                  <a:pt x="0" y="5842"/>
                </a:lnTo>
                <a:lnTo>
                  <a:pt x="5841" y="11684"/>
                </a:lnTo>
                <a:lnTo>
                  <a:pt x="9740" y="7785"/>
                </a:lnTo>
                <a:lnTo>
                  <a:pt x="11683" y="7785"/>
                </a:lnTo>
                <a:lnTo>
                  <a:pt x="11683" y="1943"/>
                </a:lnTo>
                <a:lnTo>
                  <a:pt x="9740" y="0"/>
                </a:lnTo>
                <a:close/>
              </a:path>
            </a:pathLst>
          </a:custGeom>
          <a:solidFill>
            <a:srgbClr val="000000"/>
          </a:solidFill>
        </p:spPr>
        <p:txBody>
          <a:bodyPr wrap="square" lIns="0" tIns="0" rIns="0" bIns="0" rtlCol="0"/>
          <a:lstStyle/>
          <a:p>
            <a:endParaRPr/>
          </a:p>
        </p:txBody>
      </p:sp>
      <p:sp>
        <p:nvSpPr>
          <p:cNvPr id="65" name="object 65"/>
          <p:cNvSpPr/>
          <p:nvPr/>
        </p:nvSpPr>
        <p:spPr>
          <a:xfrm>
            <a:off x="4648225" y="1600238"/>
            <a:ext cx="3797604" cy="2527744"/>
          </a:xfrm>
          <a:prstGeom prst="rect">
            <a:avLst/>
          </a:prstGeom>
          <a:blipFill>
            <a:blip r:embed="rId3" cstate="print"/>
            <a:stretch>
              <a:fillRect/>
            </a:stretch>
          </a:blipFill>
        </p:spPr>
        <p:txBody>
          <a:bodyPr wrap="square" lIns="0" tIns="0" rIns="0" bIns="0" rtlCol="0"/>
          <a:lstStyle/>
          <a:p>
            <a:endParaRPr/>
          </a:p>
        </p:txBody>
      </p:sp>
      <p:sp>
        <p:nvSpPr>
          <p:cNvPr id="66" name="object 66"/>
          <p:cNvSpPr/>
          <p:nvPr/>
        </p:nvSpPr>
        <p:spPr>
          <a:xfrm>
            <a:off x="4988721" y="4572024"/>
            <a:ext cx="569595" cy="400050"/>
          </a:xfrm>
          <a:custGeom>
            <a:avLst/>
            <a:gdLst/>
            <a:ahLst/>
            <a:cxnLst/>
            <a:rect l="l" t="t" r="r" b="b"/>
            <a:pathLst>
              <a:path w="569595" h="400050">
                <a:moveTo>
                  <a:pt x="0" y="0"/>
                </a:moveTo>
                <a:lnTo>
                  <a:pt x="568977" y="0"/>
                </a:lnTo>
                <a:lnTo>
                  <a:pt x="568977" y="400047"/>
                </a:lnTo>
                <a:lnTo>
                  <a:pt x="0" y="400047"/>
                </a:lnTo>
                <a:lnTo>
                  <a:pt x="0" y="0"/>
                </a:lnTo>
                <a:close/>
              </a:path>
            </a:pathLst>
          </a:custGeom>
          <a:solidFill>
            <a:srgbClr val="FFFFFF"/>
          </a:solidFill>
        </p:spPr>
        <p:txBody>
          <a:bodyPr wrap="square" lIns="0" tIns="0" rIns="0" bIns="0" rtlCol="0"/>
          <a:lstStyle/>
          <a:p>
            <a:endParaRPr/>
          </a:p>
        </p:txBody>
      </p:sp>
      <p:sp>
        <p:nvSpPr>
          <p:cNvPr id="67" name="object 67"/>
          <p:cNvSpPr txBox="1"/>
          <p:nvPr/>
        </p:nvSpPr>
        <p:spPr>
          <a:xfrm>
            <a:off x="5089652" y="4600194"/>
            <a:ext cx="483234" cy="7721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f(n)</a:t>
            </a:r>
            <a:endParaRPr sz="1400">
              <a:latin typeface="Times New Roman"/>
              <a:cs typeface="Times New Roman"/>
            </a:endParaRPr>
          </a:p>
          <a:p>
            <a:pPr>
              <a:lnSpc>
                <a:spcPct val="100000"/>
              </a:lnSpc>
              <a:spcBef>
                <a:spcPts val="45"/>
              </a:spcBef>
            </a:pPr>
            <a:endParaRPr sz="2150">
              <a:latin typeface="Times New Roman"/>
              <a:cs typeface="Times New Roman"/>
            </a:endParaRPr>
          </a:p>
          <a:p>
            <a:pPr marL="12700">
              <a:lnSpc>
                <a:spcPct val="100000"/>
              </a:lnSpc>
            </a:pPr>
            <a:r>
              <a:rPr sz="1400" spc="30" dirty="0">
                <a:latin typeface="Times New Roman"/>
                <a:cs typeface="Times New Roman"/>
              </a:rPr>
              <a:t>c</a:t>
            </a:r>
            <a:r>
              <a:rPr sz="1350" spc="82" baseline="-12345" dirty="0">
                <a:latin typeface="Times New Roman"/>
                <a:cs typeface="Times New Roman"/>
              </a:rPr>
              <a:t>1</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68" name="object 68"/>
          <p:cNvSpPr/>
          <p:nvPr/>
        </p:nvSpPr>
        <p:spPr>
          <a:xfrm>
            <a:off x="4135254" y="5772158"/>
            <a:ext cx="427355" cy="400050"/>
          </a:xfrm>
          <a:custGeom>
            <a:avLst/>
            <a:gdLst/>
            <a:ahLst/>
            <a:cxnLst/>
            <a:rect l="l" t="t" r="r" b="b"/>
            <a:pathLst>
              <a:path w="427354" h="400050">
                <a:moveTo>
                  <a:pt x="0" y="0"/>
                </a:moveTo>
                <a:lnTo>
                  <a:pt x="426733" y="0"/>
                </a:lnTo>
                <a:lnTo>
                  <a:pt x="426733" y="400045"/>
                </a:lnTo>
                <a:lnTo>
                  <a:pt x="0" y="400045"/>
                </a:lnTo>
                <a:lnTo>
                  <a:pt x="0" y="0"/>
                </a:lnTo>
                <a:close/>
              </a:path>
            </a:pathLst>
          </a:custGeom>
          <a:solidFill>
            <a:srgbClr val="FFFFFF"/>
          </a:solidFill>
        </p:spPr>
        <p:txBody>
          <a:bodyPr wrap="square" lIns="0" tIns="0" rIns="0" bIns="0" rtlCol="0"/>
          <a:lstStyle/>
          <a:p>
            <a:endParaRPr/>
          </a:p>
        </p:txBody>
      </p:sp>
      <p:sp>
        <p:nvSpPr>
          <p:cNvPr id="69" name="object 69"/>
          <p:cNvSpPr txBox="1"/>
          <p:nvPr/>
        </p:nvSpPr>
        <p:spPr>
          <a:xfrm>
            <a:off x="4135254" y="5772158"/>
            <a:ext cx="427355" cy="26162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r>
              <a:rPr sz="1350" spc="67" baseline="-12345" dirty="0">
                <a:latin typeface="Times New Roman"/>
                <a:cs typeface="Times New Roman"/>
              </a:rPr>
              <a:t>0</a:t>
            </a:r>
            <a:endParaRPr sz="1350" baseline="-12345">
              <a:latin typeface="Times New Roman"/>
              <a:cs typeface="Times New Roman"/>
            </a:endParaRPr>
          </a:p>
        </p:txBody>
      </p:sp>
      <p:sp>
        <p:nvSpPr>
          <p:cNvPr id="70" name="object 70"/>
          <p:cNvSpPr txBox="1"/>
          <p:nvPr/>
        </p:nvSpPr>
        <p:spPr>
          <a:xfrm>
            <a:off x="6126676" y="5772158"/>
            <a:ext cx="427355" cy="400050"/>
          </a:xfrm>
          <a:prstGeom prst="rect">
            <a:avLst/>
          </a:prstGeom>
          <a:solidFill>
            <a:srgbClr val="FFFFFF"/>
          </a:solidFill>
        </p:spPr>
        <p:txBody>
          <a:bodyPr vert="horz" wrap="square" lIns="0" tIns="40640" rIns="0" bIns="0" rtlCol="0">
            <a:spAutoFit/>
          </a:bodyPr>
          <a:lstStyle/>
          <a:p>
            <a:pPr marL="113030">
              <a:lnSpc>
                <a:spcPct val="100000"/>
              </a:lnSpc>
              <a:spcBef>
                <a:spcPts val="320"/>
              </a:spcBef>
            </a:pPr>
            <a:r>
              <a:rPr sz="1400" spc="45" dirty="0">
                <a:latin typeface="Times New Roman"/>
                <a:cs typeface="Times New Roman"/>
              </a:rPr>
              <a:t>n</a:t>
            </a:r>
            <a:endParaRPr sz="1400">
              <a:latin typeface="Times New Roman"/>
              <a:cs typeface="Times New Roman"/>
            </a:endParaRPr>
          </a:p>
        </p:txBody>
      </p:sp>
      <p:sp>
        <p:nvSpPr>
          <p:cNvPr id="71" name="object 71"/>
          <p:cNvSpPr/>
          <p:nvPr/>
        </p:nvSpPr>
        <p:spPr>
          <a:xfrm>
            <a:off x="2570564" y="6038856"/>
            <a:ext cx="3436620" cy="0"/>
          </a:xfrm>
          <a:custGeom>
            <a:avLst/>
            <a:gdLst/>
            <a:ahLst/>
            <a:cxnLst/>
            <a:rect l="l" t="t" r="r" b="b"/>
            <a:pathLst>
              <a:path w="3436620">
                <a:moveTo>
                  <a:pt x="0" y="0"/>
                </a:moveTo>
                <a:lnTo>
                  <a:pt x="3436625" y="0"/>
                </a:lnTo>
              </a:path>
            </a:pathLst>
          </a:custGeom>
          <a:ln w="10667">
            <a:solidFill>
              <a:srgbClr val="000000"/>
            </a:solidFill>
          </a:ln>
        </p:spPr>
        <p:txBody>
          <a:bodyPr wrap="square" lIns="0" tIns="0" rIns="0" bIns="0" rtlCol="0"/>
          <a:lstStyle/>
          <a:p>
            <a:endParaRPr/>
          </a:p>
        </p:txBody>
      </p:sp>
      <p:sp>
        <p:nvSpPr>
          <p:cNvPr id="72" name="object 72"/>
          <p:cNvSpPr/>
          <p:nvPr/>
        </p:nvSpPr>
        <p:spPr>
          <a:xfrm>
            <a:off x="6003397" y="5981961"/>
            <a:ext cx="125730" cy="115570"/>
          </a:xfrm>
          <a:custGeom>
            <a:avLst/>
            <a:gdLst/>
            <a:ahLst/>
            <a:cxnLst/>
            <a:rect l="l" t="t" r="r" b="b"/>
            <a:pathLst>
              <a:path w="125729" h="115570">
                <a:moveTo>
                  <a:pt x="0" y="115569"/>
                </a:moveTo>
                <a:lnTo>
                  <a:pt x="0" y="0"/>
                </a:lnTo>
                <a:lnTo>
                  <a:pt x="125175" y="58671"/>
                </a:lnTo>
                <a:lnTo>
                  <a:pt x="0" y="115569"/>
                </a:lnTo>
                <a:close/>
              </a:path>
            </a:pathLst>
          </a:custGeom>
          <a:solidFill>
            <a:srgbClr val="000000"/>
          </a:solidFill>
        </p:spPr>
        <p:txBody>
          <a:bodyPr wrap="square" lIns="0" tIns="0" rIns="0" bIns="0" rtlCol="0"/>
          <a:lstStyle/>
          <a:p>
            <a:endParaRPr/>
          </a:p>
        </p:txBody>
      </p:sp>
      <p:sp>
        <p:nvSpPr>
          <p:cNvPr id="73" name="object 73"/>
          <p:cNvSpPr/>
          <p:nvPr/>
        </p:nvSpPr>
        <p:spPr>
          <a:xfrm>
            <a:off x="2570564" y="4283983"/>
            <a:ext cx="0" cy="1755139"/>
          </a:xfrm>
          <a:custGeom>
            <a:avLst/>
            <a:gdLst/>
            <a:ahLst/>
            <a:cxnLst/>
            <a:rect l="l" t="t" r="r" b="b"/>
            <a:pathLst>
              <a:path h="1755139">
                <a:moveTo>
                  <a:pt x="0" y="1754873"/>
                </a:moveTo>
                <a:lnTo>
                  <a:pt x="0" y="0"/>
                </a:lnTo>
              </a:path>
            </a:pathLst>
          </a:custGeom>
          <a:ln w="11379">
            <a:solidFill>
              <a:srgbClr val="000000"/>
            </a:solidFill>
          </a:ln>
        </p:spPr>
        <p:txBody>
          <a:bodyPr wrap="square" lIns="0" tIns="0" rIns="0" bIns="0" rtlCol="0"/>
          <a:lstStyle/>
          <a:p>
            <a:endParaRPr/>
          </a:p>
        </p:txBody>
      </p:sp>
      <p:sp>
        <p:nvSpPr>
          <p:cNvPr id="74" name="object 74"/>
          <p:cNvSpPr/>
          <p:nvPr/>
        </p:nvSpPr>
        <p:spPr>
          <a:xfrm>
            <a:off x="2509873" y="4173755"/>
            <a:ext cx="123825" cy="115570"/>
          </a:xfrm>
          <a:custGeom>
            <a:avLst/>
            <a:gdLst/>
            <a:ahLst/>
            <a:cxnLst/>
            <a:rect l="l" t="t" r="r" b="b"/>
            <a:pathLst>
              <a:path w="123825" h="115570">
                <a:moveTo>
                  <a:pt x="123278" y="115569"/>
                </a:moveTo>
                <a:lnTo>
                  <a:pt x="0" y="115569"/>
                </a:lnTo>
                <a:lnTo>
                  <a:pt x="60690" y="0"/>
                </a:lnTo>
                <a:lnTo>
                  <a:pt x="123278" y="115569"/>
                </a:lnTo>
                <a:close/>
              </a:path>
            </a:pathLst>
          </a:custGeom>
          <a:solidFill>
            <a:srgbClr val="000000"/>
          </a:solidFill>
        </p:spPr>
        <p:txBody>
          <a:bodyPr wrap="square" lIns="0" tIns="0" rIns="0" bIns="0" rtlCol="0"/>
          <a:lstStyle/>
          <a:p>
            <a:endParaRPr/>
          </a:p>
        </p:txBody>
      </p:sp>
      <p:sp>
        <p:nvSpPr>
          <p:cNvPr id="75" name="object 75"/>
          <p:cNvSpPr/>
          <p:nvPr/>
        </p:nvSpPr>
        <p:spPr>
          <a:xfrm>
            <a:off x="4129564" y="4833390"/>
            <a:ext cx="11430" cy="10795"/>
          </a:xfrm>
          <a:custGeom>
            <a:avLst/>
            <a:gdLst/>
            <a:ahLst/>
            <a:cxnLst/>
            <a:rect l="l" t="t" r="r" b="b"/>
            <a:pathLst>
              <a:path w="11429" h="10795">
                <a:moveTo>
                  <a:pt x="5689" y="10667"/>
                </a:moveTo>
                <a:lnTo>
                  <a:pt x="0" y="5332"/>
                </a:lnTo>
                <a:lnTo>
                  <a:pt x="5689" y="0"/>
                </a:lnTo>
                <a:lnTo>
                  <a:pt x="11379" y="5332"/>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6" name="object 76"/>
          <p:cNvSpPr/>
          <p:nvPr/>
        </p:nvSpPr>
        <p:spPr>
          <a:xfrm>
            <a:off x="4129564" y="4854724"/>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7" name="object 77"/>
          <p:cNvSpPr/>
          <p:nvPr/>
        </p:nvSpPr>
        <p:spPr>
          <a:xfrm>
            <a:off x="4129564" y="4876060"/>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78" name="object 78"/>
          <p:cNvSpPr/>
          <p:nvPr/>
        </p:nvSpPr>
        <p:spPr>
          <a:xfrm>
            <a:off x="4129564" y="4897398"/>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79" name="object 79"/>
          <p:cNvSpPr/>
          <p:nvPr/>
        </p:nvSpPr>
        <p:spPr>
          <a:xfrm>
            <a:off x="4129564" y="491873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0" name="object 80"/>
          <p:cNvSpPr/>
          <p:nvPr/>
        </p:nvSpPr>
        <p:spPr>
          <a:xfrm>
            <a:off x="4129564" y="494006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1" name="object 81"/>
          <p:cNvSpPr/>
          <p:nvPr/>
        </p:nvSpPr>
        <p:spPr>
          <a:xfrm>
            <a:off x="4129564" y="4961405"/>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2" name="object 82"/>
          <p:cNvSpPr/>
          <p:nvPr/>
        </p:nvSpPr>
        <p:spPr>
          <a:xfrm>
            <a:off x="4129564" y="4982739"/>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3" name="object 83"/>
          <p:cNvSpPr/>
          <p:nvPr/>
        </p:nvSpPr>
        <p:spPr>
          <a:xfrm>
            <a:off x="4129564" y="5004075"/>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4" name="object 84"/>
          <p:cNvSpPr/>
          <p:nvPr/>
        </p:nvSpPr>
        <p:spPr>
          <a:xfrm>
            <a:off x="4129564" y="5025413"/>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5" name="object 85"/>
          <p:cNvSpPr/>
          <p:nvPr/>
        </p:nvSpPr>
        <p:spPr>
          <a:xfrm>
            <a:off x="4129564" y="5046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6" name="object 86"/>
          <p:cNvSpPr/>
          <p:nvPr/>
        </p:nvSpPr>
        <p:spPr>
          <a:xfrm>
            <a:off x="4129564" y="5068084"/>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87" name="object 87"/>
          <p:cNvSpPr/>
          <p:nvPr/>
        </p:nvSpPr>
        <p:spPr>
          <a:xfrm>
            <a:off x="4129564" y="5089411"/>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88" name="object 88"/>
          <p:cNvSpPr/>
          <p:nvPr/>
        </p:nvSpPr>
        <p:spPr>
          <a:xfrm>
            <a:off x="4129564" y="511074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89" name="object 89"/>
          <p:cNvSpPr/>
          <p:nvPr/>
        </p:nvSpPr>
        <p:spPr>
          <a:xfrm>
            <a:off x="4129564" y="5132085"/>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0" name="object 90"/>
          <p:cNvSpPr/>
          <p:nvPr/>
        </p:nvSpPr>
        <p:spPr>
          <a:xfrm>
            <a:off x="4129564" y="5153419"/>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1" name="object 91"/>
          <p:cNvSpPr/>
          <p:nvPr/>
        </p:nvSpPr>
        <p:spPr>
          <a:xfrm>
            <a:off x="4129564" y="517475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2" name="object 92"/>
          <p:cNvSpPr/>
          <p:nvPr/>
        </p:nvSpPr>
        <p:spPr>
          <a:xfrm>
            <a:off x="4129564" y="5196090"/>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3" name="object 93"/>
          <p:cNvSpPr/>
          <p:nvPr/>
        </p:nvSpPr>
        <p:spPr>
          <a:xfrm>
            <a:off x="4129564" y="5217426"/>
            <a:ext cx="11430" cy="10795"/>
          </a:xfrm>
          <a:custGeom>
            <a:avLst/>
            <a:gdLst/>
            <a:ahLst/>
            <a:cxnLst/>
            <a:rect l="l" t="t" r="r" b="b"/>
            <a:pathLst>
              <a:path w="11429" h="10795">
                <a:moveTo>
                  <a:pt x="5689" y="10667"/>
                </a:moveTo>
                <a:lnTo>
                  <a:pt x="0" y="5332"/>
                </a:lnTo>
                <a:lnTo>
                  <a:pt x="0" y="3554"/>
                </a:lnTo>
                <a:lnTo>
                  <a:pt x="3793" y="0"/>
                </a:lnTo>
                <a:lnTo>
                  <a:pt x="9482" y="0"/>
                </a:lnTo>
                <a:lnTo>
                  <a:pt x="11379" y="1776"/>
                </a:lnTo>
                <a:lnTo>
                  <a:pt x="11379" y="7110"/>
                </a:lnTo>
                <a:lnTo>
                  <a:pt x="9482" y="7110"/>
                </a:lnTo>
                <a:lnTo>
                  <a:pt x="5689" y="10667"/>
                </a:lnTo>
                <a:close/>
              </a:path>
            </a:pathLst>
          </a:custGeom>
          <a:solidFill>
            <a:srgbClr val="000000"/>
          </a:solidFill>
        </p:spPr>
        <p:txBody>
          <a:bodyPr wrap="square" lIns="0" tIns="0" rIns="0" bIns="0" rtlCol="0"/>
          <a:lstStyle/>
          <a:p>
            <a:endParaRPr/>
          </a:p>
        </p:txBody>
      </p:sp>
      <p:sp>
        <p:nvSpPr>
          <p:cNvPr id="94" name="object 94"/>
          <p:cNvSpPr/>
          <p:nvPr/>
        </p:nvSpPr>
        <p:spPr>
          <a:xfrm>
            <a:off x="4129564" y="523876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5" name="object 95"/>
          <p:cNvSpPr/>
          <p:nvPr/>
        </p:nvSpPr>
        <p:spPr>
          <a:xfrm>
            <a:off x="4129564" y="526009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6" name="object 96"/>
          <p:cNvSpPr/>
          <p:nvPr/>
        </p:nvSpPr>
        <p:spPr>
          <a:xfrm>
            <a:off x="4129564" y="528143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97" name="object 97"/>
          <p:cNvSpPr/>
          <p:nvPr/>
        </p:nvSpPr>
        <p:spPr>
          <a:xfrm>
            <a:off x="4129564" y="530277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98" name="object 98"/>
          <p:cNvSpPr/>
          <p:nvPr/>
        </p:nvSpPr>
        <p:spPr>
          <a:xfrm>
            <a:off x="4129564" y="5324107"/>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99" name="object 99"/>
          <p:cNvSpPr/>
          <p:nvPr/>
        </p:nvSpPr>
        <p:spPr>
          <a:xfrm>
            <a:off x="4129564" y="534544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0" name="object 100"/>
          <p:cNvSpPr/>
          <p:nvPr/>
        </p:nvSpPr>
        <p:spPr>
          <a:xfrm>
            <a:off x="4129564" y="536677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1" name="object 101"/>
          <p:cNvSpPr/>
          <p:nvPr/>
        </p:nvSpPr>
        <p:spPr>
          <a:xfrm>
            <a:off x="4129564" y="538811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2" name="object 102"/>
          <p:cNvSpPr/>
          <p:nvPr/>
        </p:nvSpPr>
        <p:spPr>
          <a:xfrm>
            <a:off x="4129564" y="540944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3" name="object 103"/>
          <p:cNvSpPr/>
          <p:nvPr/>
        </p:nvSpPr>
        <p:spPr>
          <a:xfrm>
            <a:off x="4129564" y="543078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4" name="object 104"/>
          <p:cNvSpPr/>
          <p:nvPr/>
        </p:nvSpPr>
        <p:spPr>
          <a:xfrm>
            <a:off x="4129564" y="545212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5" name="object 105"/>
          <p:cNvSpPr/>
          <p:nvPr/>
        </p:nvSpPr>
        <p:spPr>
          <a:xfrm>
            <a:off x="4129564" y="547345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6" name="object 106"/>
          <p:cNvSpPr/>
          <p:nvPr/>
        </p:nvSpPr>
        <p:spPr>
          <a:xfrm>
            <a:off x="4129564" y="5494792"/>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07" name="object 107"/>
          <p:cNvSpPr/>
          <p:nvPr/>
        </p:nvSpPr>
        <p:spPr>
          <a:xfrm>
            <a:off x="4129564" y="5516128"/>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08" name="object 108"/>
          <p:cNvSpPr/>
          <p:nvPr/>
        </p:nvSpPr>
        <p:spPr>
          <a:xfrm>
            <a:off x="4129564" y="5537462"/>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09" name="object 109"/>
          <p:cNvSpPr/>
          <p:nvPr/>
        </p:nvSpPr>
        <p:spPr>
          <a:xfrm>
            <a:off x="4129564" y="555880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0" name="object 110"/>
          <p:cNvSpPr/>
          <p:nvPr/>
        </p:nvSpPr>
        <p:spPr>
          <a:xfrm>
            <a:off x="4129564" y="5580136"/>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1" name="object 111"/>
          <p:cNvSpPr/>
          <p:nvPr/>
        </p:nvSpPr>
        <p:spPr>
          <a:xfrm>
            <a:off x="4129564" y="560147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2" name="object 112"/>
          <p:cNvSpPr/>
          <p:nvPr/>
        </p:nvSpPr>
        <p:spPr>
          <a:xfrm>
            <a:off x="4129564" y="5622807"/>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3" name="object 113"/>
          <p:cNvSpPr/>
          <p:nvPr/>
        </p:nvSpPr>
        <p:spPr>
          <a:xfrm>
            <a:off x="4129564" y="5644143"/>
            <a:ext cx="11430" cy="10795"/>
          </a:xfrm>
          <a:custGeom>
            <a:avLst/>
            <a:gdLst/>
            <a:ahLst/>
            <a:cxnLst/>
            <a:rect l="l" t="t" r="r" b="b"/>
            <a:pathLst>
              <a:path w="11429" h="10795">
                <a:moveTo>
                  <a:pt x="5689" y="10666"/>
                </a:moveTo>
                <a:lnTo>
                  <a:pt x="0" y="5332"/>
                </a:lnTo>
                <a:lnTo>
                  <a:pt x="0" y="3554"/>
                </a:lnTo>
                <a:lnTo>
                  <a:pt x="3793" y="0"/>
                </a:lnTo>
                <a:lnTo>
                  <a:pt x="9482" y="0"/>
                </a:lnTo>
                <a:lnTo>
                  <a:pt x="11379" y="1776"/>
                </a:lnTo>
                <a:lnTo>
                  <a:pt x="11379" y="7110"/>
                </a:lnTo>
                <a:lnTo>
                  <a:pt x="9482" y="7110"/>
                </a:lnTo>
                <a:lnTo>
                  <a:pt x="5689" y="10666"/>
                </a:lnTo>
                <a:close/>
              </a:path>
            </a:pathLst>
          </a:custGeom>
          <a:solidFill>
            <a:srgbClr val="000000"/>
          </a:solidFill>
        </p:spPr>
        <p:txBody>
          <a:bodyPr wrap="square" lIns="0" tIns="0" rIns="0" bIns="0" rtlCol="0"/>
          <a:lstStyle/>
          <a:p>
            <a:endParaRPr/>
          </a:p>
        </p:txBody>
      </p:sp>
      <p:sp>
        <p:nvSpPr>
          <p:cNvPr id="114" name="object 114"/>
          <p:cNvSpPr/>
          <p:nvPr/>
        </p:nvSpPr>
        <p:spPr>
          <a:xfrm>
            <a:off x="4129564" y="5665477"/>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5" name="object 115"/>
          <p:cNvSpPr/>
          <p:nvPr/>
        </p:nvSpPr>
        <p:spPr>
          <a:xfrm>
            <a:off x="4129564" y="5686815"/>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6" name="object 116"/>
          <p:cNvSpPr/>
          <p:nvPr/>
        </p:nvSpPr>
        <p:spPr>
          <a:xfrm>
            <a:off x="4129564" y="570815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7" name="object 117"/>
          <p:cNvSpPr/>
          <p:nvPr/>
        </p:nvSpPr>
        <p:spPr>
          <a:xfrm>
            <a:off x="4129564" y="572948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18" name="object 118"/>
          <p:cNvSpPr/>
          <p:nvPr/>
        </p:nvSpPr>
        <p:spPr>
          <a:xfrm>
            <a:off x="4129564" y="575082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19" name="object 119"/>
          <p:cNvSpPr/>
          <p:nvPr/>
        </p:nvSpPr>
        <p:spPr>
          <a:xfrm>
            <a:off x="4129564" y="5772158"/>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0" name="object 120"/>
          <p:cNvSpPr/>
          <p:nvPr/>
        </p:nvSpPr>
        <p:spPr>
          <a:xfrm>
            <a:off x="4129564" y="5793493"/>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1" name="object 121"/>
          <p:cNvSpPr/>
          <p:nvPr/>
        </p:nvSpPr>
        <p:spPr>
          <a:xfrm>
            <a:off x="4129564" y="5814830"/>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2" name="object 122"/>
          <p:cNvSpPr/>
          <p:nvPr/>
        </p:nvSpPr>
        <p:spPr>
          <a:xfrm>
            <a:off x="4129564" y="5836166"/>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3" name="object 123"/>
          <p:cNvSpPr/>
          <p:nvPr/>
        </p:nvSpPr>
        <p:spPr>
          <a:xfrm>
            <a:off x="4129564" y="5857500"/>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4" name="object 124"/>
          <p:cNvSpPr/>
          <p:nvPr/>
        </p:nvSpPr>
        <p:spPr>
          <a:xfrm>
            <a:off x="4129564" y="5878838"/>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5" name="object 125"/>
          <p:cNvSpPr/>
          <p:nvPr/>
        </p:nvSpPr>
        <p:spPr>
          <a:xfrm>
            <a:off x="4129564" y="5900173"/>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6" name="object 126"/>
          <p:cNvSpPr/>
          <p:nvPr/>
        </p:nvSpPr>
        <p:spPr>
          <a:xfrm>
            <a:off x="4129564" y="5921508"/>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27" name="object 127"/>
          <p:cNvSpPr/>
          <p:nvPr/>
        </p:nvSpPr>
        <p:spPr>
          <a:xfrm>
            <a:off x="4129564" y="5942845"/>
            <a:ext cx="11430" cy="10795"/>
          </a:xfrm>
          <a:custGeom>
            <a:avLst/>
            <a:gdLst/>
            <a:ahLst/>
            <a:cxnLst/>
            <a:rect l="l" t="t" r="r" b="b"/>
            <a:pathLst>
              <a:path w="11429" h="10795">
                <a:moveTo>
                  <a:pt x="5689" y="10667"/>
                </a:moveTo>
                <a:lnTo>
                  <a:pt x="0" y="5333"/>
                </a:lnTo>
                <a:lnTo>
                  <a:pt x="0" y="3554"/>
                </a:lnTo>
                <a:lnTo>
                  <a:pt x="3793" y="0"/>
                </a:lnTo>
                <a:lnTo>
                  <a:pt x="9482" y="0"/>
                </a:lnTo>
                <a:lnTo>
                  <a:pt x="11379" y="1776"/>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8" name="object 128"/>
          <p:cNvSpPr/>
          <p:nvPr/>
        </p:nvSpPr>
        <p:spPr>
          <a:xfrm>
            <a:off x="4129564" y="5964181"/>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29" name="object 129"/>
          <p:cNvSpPr/>
          <p:nvPr/>
        </p:nvSpPr>
        <p:spPr>
          <a:xfrm>
            <a:off x="4129564" y="5985515"/>
            <a:ext cx="11430" cy="10795"/>
          </a:xfrm>
          <a:custGeom>
            <a:avLst/>
            <a:gdLst/>
            <a:ahLst/>
            <a:cxnLst/>
            <a:rect l="l" t="t" r="r" b="b"/>
            <a:pathLst>
              <a:path w="11429" h="10795">
                <a:moveTo>
                  <a:pt x="5689" y="10669"/>
                </a:moveTo>
                <a:lnTo>
                  <a:pt x="0" y="5333"/>
                </a:lnTo>
                <a:lnTo>
                  <a:pt x="0" y="3555"/>
                </a:lnTo>
                <a:lnTo>
                  <a:pt x="3793" y="0"/>
                </a:lnTo>
                <a:lnTo>
                  <a:pt x="9482" y="0"/>
                </a:lnTo>
                <a:lnTo>
                  <a:pt x="11379" y="1777"/>
                </a:lnTo>
                <a:lnTo>
                  <a:pt x="11379" y="7111"/>
                </a:lnTo>
                <a:lnTo>
                  <a:pt x="9482" y="7111"/>
                </a:lnTo>
                <a:lnTo>
                  <a:pt x="5689" y="10669"/>
                </a:lnTo>
                <a:close/>
              </a:path>
            </a:pathLst>
          </a:custGeom>
          <a:solidFill>
            <a:srgbClr val="000000"/>
          </a:solidFill>
        </p:spPr>
        <p:txBody>
          <a:bodyPr wrap="square" lIns="0" tIns="0" rIns="0" bIns="0" rtlCol="0"/>
          <a:lstStyle/>
          <a:p>
            <a:endParaRPr/>
          </a:p>
        </p:txBody>
      </p:sp>
      <p:sp>
        <p:nvSpPr>
          <p:cNvPr id="130" name="object 130"/>
          <p:cNvSpPr/>
          <p:nvPr/>
        </p:nvSpPr>
        <p:spPr>
          <a:xfrm>
            <a:off x="4129564" y="6006853"/>
            <a:ext cx="11430" cy="10795"/>
          </a:xfrm>
          <a:custGeom>
            <a:avLst/>
            <a:gdLst/>
            <a:ahLst/>
            <a:cxnLst/>
            <a:rect l="l" t="t" r="r" b="b"/>
            <a:pathLst>
              <a:path w="11429" h="10795">
                <a:moveTo>
                  <a:pt x="5689" y="10667"/>
                </a:moveTo>
                <a:lnTo>
                  <a:pt x="0" y="5333"/>
                </a:lnTo>
                <a:lnTo>
                  <a:pt x="0" y="3554"/>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1" name="object 131"/>
          <p:cNvSpPr/>
          <p:nvPr/>
        </p:nvSpPr>
        <p:spPr>
          <a:xfrm>
            <a:off x="4129564" y="6028189"/>
            <a:ext cx="11430" cy="10795"/>
          </a:xfrm>
          <a:custGeom>
            <a:avLst/>
            <a:gdLst/>
            <a:ahLst/>
            <a:cxnLst/>
            <a:rect l="l" t="t" r="r" b="b"/>
            <a:pathLst>
              <a:path w="11429" h="10795">
                <a:moveTo>
                  <a:pt x="5689" y="10667"/>
                </a:moveTo>
                <a:lnTo>
                  <a:pt x="0" y="5333"/>
                </a:lnTo>
                <a:lnTo>
                  <a:pt x="0" y="3555"/>
                </a:lnTo>
                <a:lnTo>
                  <a:pt x="3793" y="0"/>
                </a:lnTo>
                <a:lnTo>
                  <a:pt x="9482" y="0"/>
                </a:lnTo>
                <a:lnTo>
                  <a:pt x="11379" y="1777"/>
                </a:lnTo>
                <a:lnTo>
                  <a:pt x="11379" y="7111"/>
                </a:lnTo>
                <a:lnTo>
                  <a:pt x="9482" y="7111"/>
                </a:lnTo>
                <a:lnTo>
                  <a:pt x="5689" y="10667"/>
                </a:lnTo>
                <a:close/>
              </a:path>
            </a:pathLst>
          </a:custGeom>
          <a:solidFill>
            <a:srgbClr val="000000"/>
          </a:solidFill>
        </p:spPr>
        <p:txBody>
          <a:bodyPr wrap="square" lIns="0" tIns="0" rIns="0" bIns="0" rtlCol="0"/>
          <a:lstStyle/>
          <a:p>
            <a:endParaRPr/>
          </a:p>
        </p:txBody>
      </p:sp>
      <p:sp>
        <p:nvSpPr>
          <p:cNvPr id="132" name="object 132"/>
          <p:cNvSpPr txBox="1"/>
          <p:nvPr/>
        </p:nvSpPr>
        <p:spPr>
          <a:xfrm>
            <a:off x="4520679" y="4200156"/>
            <a:ext cx="483234" cy="238760"/>
          </a:xfrm>
          <a:prstGeom prst="rect">
            <a:avLst/>
          </a:prstGeom>
        </p:spPr>
        <p:txBody>
          <a:bodyPr vert="horz" wrap="square" lIns="0" tIns="12700" rIns="0" bIns="0" rtlCol="0">
            <a:spAutoFit/>
          </a:bodyPr>
          <a:lstStyle/>
          <a:p>
            <a:pPr marL="12700">
              <a:lnSpc>
                <a:spcPct val="100000"/>
              </a:lnSpc>
              <a:spcBef>
                <a:spcPts val="100"/>
              </a:spcBef>
            </a:pPr>
            <a:r>
              <a:rPr sz="1400" spc="30" dirty="0">
                <a:latin typeface="Times New Roman"/>
                <a:cs typeface="Times New Roman"/>
              </a:rPr>
              <a:t>c</a:t>
            </a:r>
            <a:r>
              <a:rPr sz="1350" spc="82" baseline="-12345" dirty="0">
                <a:latin typeface="Times New Roman"/>
                <a:cs typeface="Times New Roman"/>
              </a:rPr>
              <a:t>2</a:t>
            </a:r>
            <a:r>
              <a:rPr sz="1400" spc="30" dirty="0">
                <a:latin typeface="Times New Roman"/>
                <a:cs typeface="Times New Roman"/>
              </a:rPr>
              <a:t>g</a:t>
            </a:r>
            <a:r>
              <a:rPr sz="1400" spc="25" dirty="0">
                <a:latin typeface="Times New Roman"/>
                <a:cs typeface="Times New Roman"/>
              </a:rPr>
              <a:t>(</a:t>
            </a:r>
            <a:r>
              <a:rPr sz="1400" spc="20" dirty="0">
                <a:latin typeface="Times New Roman"/>
                <a:cs typeface="Times New Roman"/>
              </a:rPr>
              <a:t>n)</a:t>
            </a:r>
            <a:endParaRPr sz="1400">
              <a:latin typeface="Times New Roman"/>
              <a:cs typeface="Times New Roman"/>
            </a:endParaRPr>
          </a:p>
        </p:txBody>
      </p:sp>
      <p:sp>
        <p:nvSpPr>
          <p:cNvPr id="133" name="object 133"/>
          <p:cNvSpPr/>
          <p:nvPr/>
        </p:nvSpPr>
        <p:spPr>
          <a:xfrm>
            <a:off x="2570553" y="4237767"/>
            <a:ext cx="3520440" cy="1801495"/>
          </a:xfrm>
          <a:custGeom>
            <a:avLst/>
            <a:gdLst/>
            <a:ahLst/>
            <a:cxnLst/>
            <a:rect l="l" t="t" r="r" b="b"/>
            <a:pathLst>
              <a:path w="3520440" h="1801495">
                <a:moveTo>
                  <a:pt x="0" y="1801101"/>
                </a:moveTo>
                <a:lnTo>
                  <a:pt x="18965" y="1626858"/>
                </a:lnTo>
                <a:lnTo>
                  <a:pt x="30345" y="1539737"/>
                </a:lnTo>
                <a:lnTo>
                  <a:pt x="43621" y="1454393"/>
                </a:lnTo>
                <a:lnTo>
                  <a:pt x="60690" y="1370828"/>
                </a:lnTo>
                <a:lnTo>
                  <a:pt x="83450" y="1289040"/>
                </a:lnTo>
                <a:lnTo>
                  <a:pt x="110002" y="1210809"/>
                </a:lnTo>
                <a:lnTo>
                  <a:pt x="142244" y="1134355"/>
                </a:lnTo>
                <a:lnTo>
                  <a:pt x="178279" y="1057902"/>
                </a:lnTo>
                <a:lnTo>
                  <a:pt x="218108" y="979671"/>
                </a:lnTo>
                <a:lnTo>
                  <a:pt x="261729" y="901439"/>
                </a:lnTo>
                <a:lnTo>
                  <a:pt x="311041" y="824986"/>
                </a:lnTo>
                <a:lnTo>
                  <a:pt x="337593" y="789426"/>
                </a:lnTo>
                <a:lnTo>
                  <a:pt x="364145" y="755644"/>
                </a:lnTo>
                <a:lnTo>
                  <a:pt x="394491" y="723640"/>
                </a:lnTo>
                <a:lnTo>
                  <a:pt x="424836" y="693415"/>
                </a:lnTo>
                <a:lnTo>
                  <a:pt x="458975" y="666745"/>
                </a:lnTo>
                <a:lnTo>
                  <a:pt x="493114" y="641853"/>
                </a:lnTo>
                <a:lnTo>
                  <a:pt x="529149" y="618739"/>
                </a:lnTo>
                <a:lnTo>
                  <a:pt x="568977" y="600959"/>
                </a:lnTo>
                <a:lnTo>
                  <a:pt x="610702" y="586735"/>
                </a:lnTo>
                <a:lnTo>
                  <a:pt x="656221" y="576067"/>
                </a:lnTo>
                <a:lnTo>
                  <a:pt x="705532" y="568955"/>
                </a:lnTo>
                <a:lnTo>
                  <a:pt x="758637" y="567177"/>
                </a:lnTo>
                <a:lnTo>
                  <a:pt x="813638" y="565399"/>
                </a:lnTo>
                <a:lnTo>
                  <a:pt x="870536" y="567177"/>
                </a:lnTo>
                <a:lnTo>
                  <a:pt x="986228" y="576067"/>
                </a:lnTo>
                <a:lnTo>
                  <a:pt x="1103816" y="586735"/>
                </a:lnTo>
                <a:lnTo>
                  <a:pt x="1219509" y="597403"/>
                </a:lnTo>
                <a:lnTo>
                  <a:pt x="1274510" y="600959"/>
                </a:lnTo>
                <a:lnTo>
                  <a:pt x="1325718" y="602737"/>
                </a:lnTo>
                <a:lnTo>
                  <a:pt x="1376926" y="602737"/>
                </a:lnTo>
                <a:lnTo>
                  <a:pt x="1422444" y="600959"/>
                </a:lnTo>
                <a:lnTo>
                  <a:pt x="1466066" y="595625"/>
                </a:lnTo>
                <a:lnTo>
                  <a:pt x="1507791" y="590291"/>
                </a:lnTo>
                <a:lnTo>
                  <a:pt x="1585551" y="577845"/>
                </a:lnTo>
                <a:lnTo>
                  <a:pt x="1657622" y="561843"/>
                </a:lnTo>
                <a:lnTo>
                  <a:pt x="1724002" y="545842"/>
                </a:lnTo>
                <a:lnTo>
                  <a:pt x="1790383" y="528062"/>
                </a:lnTo>
                <a:lnTo>
                  <a:pt x="1856764" y="508504"/>
                </a:lnTo>
                <a:lnTo>
                  <a:pt x="1923144" y="487168"/>
                </a:lnTo>
                <a:lnTo>
                  <a:pt x="1991422" y="467610"/>
                </a:lnTo>
                <a:lnTo>
                  <a:pt x="2059699" y="448052"/>
                </a:lnTo>
                <a:lnTo>
                  <a:pt x="2124183" y="426716"/>
                </a:lnTo>
                <a:lnTo>
                  <a:pt x="2188667" y="405381"/>
                </a:lnTo>
                <a:lnTo>
                  <a:pt x="2251255" y="382267"/>
                </a:lnTo>
                <a:lnTo>
                  <a:pt x="2319532" y="359153"/>
                </a:lnTo>
                <a:lnTo>
                  <a:pt x="2391603" y="334261"/>
                </a:lnTo>
                <a:lnTo>
                  <a:pt x="2429535" y="320037"/>
                </a:lnTo>
                <a:lnTo>
                  <a:pt x="2471260" y="307591"/>
                </a:lnTo>
                <a:lnTo>
                  <a:pt x="2514881" y="293367"/>
                </a:lnTo>
                <a:lnTo>
                  <a:pt x="2560400" y="279144"/>
                </a:lnTo>
                <a:lnTo>
                  <a:pt x="2611608" y="263142"/>
                </a:lnTo>
                <a:lnTo>
                  <a:pt x="2666609" y="247140"/>
                </a:lnTo>
                <a:lnTo>
                  <a:pt x="2725403" y="229360"/>
                </a:lnTo>
                <a:lnTo>
                  <a:pt x="2789887" y="211580"/>
                </a:lnTo>
                <a:lnTo>
                  <a:pt x="2856268" y="192022"/>
                </a:lnTo>
                <a:lnTo>
                  <a:pt x="2922649" y="172464"/>
                </a:lnTo>
                <a:lnTo>
                  <a:pt x="3061100" y="131571"/>
                </a:lnTo>
                <a:lnTo>
                  <a:pt x="3129377" y="112013"/>
                </a:lnTo>
                <a:lnTo>
                  <a:pt x="3195758" y="94233"/>
                </a:lnTo>
                <a:lnTo>
                  <a:pt x="3260242" y="74675"/>
                </a:lnTo>
                <a:lnTo>
                  <a:pt x="3322830" y="56895"/>
                </a:lnTo>
                <a:lnTo>
                  <a:pt x="3379728" y="40893"/>
                </a:lnTo>
                <a:lnTo>
                  <a:pt x="3432832" y="24891"/>
                </a:lnTo>
                <a:lnTo>
                  <a:pt x="3480247" y="12445"/>
                </a:lnTo>
                <a:lnTo>
                  <a:pt x="3520076" y="0"/>
                </a:lnTo>
              </a:path>
            </a:pathLst>
          </a:custGeom>
          <a:ln w="10815">
            <a:solidFill>
              <a:srgbClr val="0000FF"/>
            </a:solidFill>
          </a:ln>
        </p:spPr>
        <p:txBody>
          <a:bodyPr wrap="square" lIns="0" tIns="0" rIns="0" bIns="0" rtlCol="0"/>
          <a:lstStyle/>
          <a:p>
            <a:endParaRPr/>
          </a:p>
        </p:txBody>
      </p:sp>
      <p:sp>
        <p:nvSpPr>
          <p:cNvPr id="134" name="object 134"/>
          <p:cNvSpPr/>
          <p:nvPr/>
        </p:nvSpPr>
        <p:spPr>
          <a:xfrm>
            <a:off x="2570552" y="4616479"/>
            <a:ext cx="3531870" cy="915669"/>
          </a:xfrm>
          <a:custGeom>
            <a:avLst/>
            <a:gdLst/>
            <a:ahLst/>
            <a:cxnLst/>
            <a:rect l="l" t="t" r="r" b="b"/>
            <a:pathLst>
              <a:path w="3531870" h="915670">
                <a:moveTo>
                  <a:pt x="0" y="622295"/>
                </a:moveTo>
                <a:lnTo>
                  <a:pt x="9482" y="616961"/>
                </a:lnTo>
                <a:lnTo>
                  <a:pt x="22759" y="609849"/>
                </a:lnTo>
                <a:lnTo>
                  <a:pt x="51208" y="592069"/>
                </a:lnTo>
                <a:lnTo>
                  <a:pt x="85346" y="570733"/>
                </a:lnTo>
                <a:lnTo>
                  <a:pt x="125175" y="547620"/>
                </a:lnTo>
                <a:lnTo>
                  <a:pt x="165003" y="524506"/>
                </a:lnTo>
                <a:lnTo>
                  <a:pt x="206728" y="506726"/>
                </a:lnTo>
                <a:lnTo>
                  <a:pt x="246557" y="494280"/>
                </a:lnTo>
                <a:lnTo>
                  <a:pt x="284488" y="488946"/>
                </a:lnTo>
                <a:lnTo>
                  <a:pt x="320524" y="492502"/>
                </a:lnTo>
                <a:lnTo>
                  <a:pt x="356559" y="499614"/>
                </a:lnTo>
                <a:lnTo>
                  <a:pt x="390698" y="513838"/>
                </a:lnTo>
                <a:lnTo>
                  <a:pt x="426733" y="529840"/>
                </a:lnTo>
                <a:lnTo>
                  <a:pt x="462768" y="551176"/>
                </a:lnTo>
                <a:lnTo>
                  <a:pt x="498803" y="572511"/>
                </a:lnTo>
                <a:lnTo>
                  <a:pt x="568977" y="622295"/>
                </a:lnTo>
                <a:lnTo>
                  <a:pt x="586047" y="636519"/>
                </a:lnTo>
                <a:lnTo>
                  <a:pt x="605013" y="650743"/>
                </a:lnTo>
                <a:lnTo>
                  <a:pt x="641048" y="686303"/>
                </a:lnTo>
                <a:lnTo>
                  <a:pt x="675186" y="723640"/>
                </a:lnTo>
                <a:lnTo>
                  <a:pt x="711222" y="764534"/>
                </a:lnTo>
                <a:lnTo>
                  <a:pt x="747257" y="801872"/>
                </a:lnTo>
                <a:lnTo>
                  <a:pt x="783292" y="837432"/>
                </a:lnTo>
                <a:lnTo>
                  <a:pt x="817431" y="867657"/>
                </a:lnTo>
                <a:lnTo>
                  <a:pt x="853466" y="888993"/>
                </a:lnTo>
                <a:lnTo>
                  <a:pt x="921744" y="912107"/>
                </a:lnTo>
                <a:lnTo>
                  <a:pt x="953986" y="915663"/>
                </a:lnTo>
                <a:lnTo>
                  <a:pt x="986228" y="915663"/>
                </a:lnTo>
                <a:lnTo>
                  <a:pt x="1020366" y="912107"/>
                </a:lnTo>
                <a:lnTo>
                  <a:pt x="1056402" y="904995"/>
                </a:lnTo>
                <a:lnTo>
                  <a:pt x="1096230" y="897883"/>
                </a:lnTo>
                <a:lnTo>
                  <a:pt x="1137955" y="888993"/>
                </a:lnTo>
                <a:lnTo>
                  <a:pt x="1183473" y="878325"/>
                </a:lnTo>
                <a:lnTo>
                  <a:pt x="1230888" y="864101"/>
                </a:lnTo>
                <a:lnTo>
                  <a:pt x="1280200" y="848099"/>
                </a:lnTo>
                <a:lnTo>
                  <a:pt x="1333304" y="830320"/>
                </a:lnTo>
                <a:lnTo>
                  <a:pt x="1388305" y="808984"/>
                </a:lnTo>
                <a:lnTo>
                  <a:pt x="1443307" y="787648"/>
                </a:lnTo>
                <a:lnTo>
                  <a:pt x="1503998" y="764534"/>
                </a:lnTo>
                <a:lnTo>
                  <a:pt x="1564688" y="739642"/>
                </a:lnTo>
                <a:lnTo>
                  <a:pt x="1629173" y="712972"/>
                </a:lnTo>
                <a:lnTo>
                  <a:pt x="1697450" y="684525"/>
                </a:lnTo>
                <a:lnTo>
                  <a:pt x="1767624" y="652521"/>
                </a:lnTo>
                <a:lnTo>
                  <a:pt x="1839694" y="620517"/>
                </a:lnTo>
                <a:lnTo>
                  <a:pt x="1987629" y="554732"/>
                </a:lnTo>
                <a:lnTo>
                  <a:pt x="2061596" y="520950"/>
                </a:lnTo>
                <a:lnTo>
                  <a:pt x="2133666" y="488946"/>
                </a:lnTo>
                <a:lnTo>
                  <a:pt x="2203840" y="456942"/>
                </a:lnTo>
                <a:lnTo>
                  <a:pt x="2270221" y="423160"/>
                </a:lnTo>
                <a:lnTo>
                  <a:pt x="2334705" y="389379"/>
                </a:lnTo>
                <a:lnTo>
                  <a:pt x="2401086" y="353819"/>
                </a:lnTo>
                <a:lnTo>
                  <a:pt x="2469363" y="320037"/>
                </a:lnTo>
                <a:lnTo>
                  <a:pt x="2541434" y="286255"/>
                </a:lnTo>
                <a:lnTo>
                  <a:pt x="2619194" y="254252"/>
                </a:lnTo>
                <a:lnTo>
                  <a:pt x="2659022" y="238250"/>
                </a:lnTo>
                <a:lnTo>
                  <a:pt x="2702644" y="222248"/>
                </a:lnTo>
                <a:lnTo>
                  <a:pt x="2748162" y="206246"/>
                </a:lnTo>
                <a:lnTo>
                  <a:pt x="2797474" y="192022"/>
                </a:lnTo>
                <a:lnTo>
                  <a:pt x="2850578" y="176020"/>
                </a:lnTo>
                <a:lnTo>
                  <a:pt x="2905579" y="160018"/>
                </a:lnTo>
                <a:lnTo>
                  <a:pt x="3021272" y="128015"/>
                </a:lnTo>
                <a:lnTo>
                  <a:pt x="3140757" y="97789"/>
                </a:lnTo>
                <a:lnTo>
                  <a:pt x="3197655" y="83565"/>
                </a:lnTo>
                <a:lnTo>
                  <a:pt x="3254553" y="69341"/>
                </a:lnTo>
                <a:lnTo>
                  <a:pt x="3309554" y="55117"/>
                </a:lnTo>
                <a:lnTo>
                  <a:pt x="3362658" y="42671"/>
                </a:lnTo>
                <a:lnTo>
                  <a:pt x="3410073" y="30225"/>
                </a:lnTo>
                <a:lnTo>
                  <a:pt x="3455591" y="19557"/>
                </a:lnTo>
                <a:lnTo>
                  <a:pt x="3495420" y="8889"/>
                </a:lnTo>
                <a:lnTo>
                  <a:pt x="3531455" y="0"/>
                </a:lnTo>
              </a:path>
            </a:pathLst>
          </a:custGeom>
          <a:ln w="10712">
            <a:solidFill>
              <a:srgbClr val="000000"/>
            </a:solidFill>
          </a:ln>
        </p:spPr>
        <p:txBody>
          <a:bodyPr wrap="square" lIns="0" tIns="0" rIns="0" bIns="0" rtlCol="0"/>
          <a:lstStyle/>
          <a:p>
            <a:endParaRPr/>
          </a:p>
        </p:txBody>
      </p:sp>
      <p:sp>
        <p:nvSpPr>
          <p:cNvPr id="135" name="object 135"/>
          <p:cNvSpPr/>
          <p:nvPr/>
        </p:nvSpPr>
        <p:spPr>
          <a:xfrm>
            <a:off x="2570552" y="4883177"/>
            <a:ext cx="3579495" cy="1155700"/>
          </a:xfrm>
          <a:custGeom>
            <a:avLst/>
            <a:gdLst/>
            <a:ahLst/>
            <a:cxnLst/>
            <a:rect l="l" t="t" r="r" b="b"/>
            <a:pathLst>
              <a:path w="3579495" h="1155700">
                <a:moveTo>
                  <a:pt x="0" y="1155691"/>
                </a:moveTo>
                <a:lnTo>
                  <a:pt x="18965" y="1089906"/>
                </a:lnTo>
                <a:lnTo>
                  <a:pt x="43621" y="1022342"/>
                </a:lnTo>
                <a:lnTo>
                  <a:pt x="83450" y="956557"/>
                </a:lnTo>
                <a:lnTo>
                  <a:pt x="110002" y="922775"/>
                </a:lnTo>
                <a:lnTo>
                  <a:pt x="142244" y="888993"/>
                </a:lnTo>
                <a:lnTo>
                  <a:pt x="161210" y="872991"/>
                </a:lnTo>
                <a:lnTo>
                  <a:pt x="182072" y="855211"/>
                </a:lnTo>
                <a:lnTo>
                  <a:pt x="229487" y="819652"/>
                </a:lnTo>
                <a:lnTo>
                  <a:pt x="280695" y="782314"/>
                </a:lnTo>
                <a:lnTo>
                  <a:pt x="337593" y="746754"/>
                </a:lnTo>
                <a:lnTo>
                  <a:pt x="396387" y="712972"/>
                </a:lnTo>
                <a:lnTo>
                  <a:pt x="455182" y="679191"/>
                </a:lnTo>
                <a:lnTo>
                  <a:pt x="513976" y="648965"/>
                </a:lnTo>
                <a:lnTo>
                  <a:pt x="568977" y="622295"/>
                </a:lnTo>
                <a:lnTo>
                  <a:pt x="622082" y="597403"/>
                </a:lnTo>
                <a:lnTo>
                  <a:pt x="671393" y="576067"/>
                </a:lnTo>
                <a:lnTo>
                  <a:pt x="722601" y="556510"/>
                </a:lnTo>
                <a:lnTo>
                  <a:pt x="773809" y="540508"/>
                </a:lnTo>
                <a:lnTo>
                  <a:pt x="825017" y="524506"/>
                </a:lnTo>
                <a:lnTo>
                  <a:pt x="878122" y="510282"/>
                </a:lnTo>
                <a:lnTo>
                  <a:pt x="935020" y="499614"/>
                </a:lnTo>
                <a:lnTo>
                  <a:pt x="995711" y="488946"/>
                </a:lnTo>
                <a:lnTo>
                  <a:pt x="1060195" y="481834"/>
                </a:lnTo>
                <a:lnTo>
                  <a:pt x="1126576" y="478278"/>
                </a:lnTo>
                <a:lnTo>
                  <a:pt x="1196749" y="478278"/>
                </a:lnTo>
                <a:lnTo>
                  <a:pt x="1268820" y="480056"/>
                </a:lnTo>
                <a:lnTo>
                  <a:pt x="1342787" y="480056"/>
                </a:lnTo>
                <a:lnTo>
                  <a:pt x="1418651" y="481834"/>
                </a:lnTo>
                <a:lnTo>
                  <a:pt x="1496411" y="478278"/>
                </a:lnTo>
                <a:lnTo>
                  <a:pt x="1576068" y="472944"/>
                </a:lnTo>
                <a:lnTo>
                  <a:pt x="1617793" y="467610"/>
                </a:lnTo>
                <a:lnTo>
                  <a:pt x="1659518" y="462276"/>
                </a:lnTo>
                <a:lnTo>
                  <a:pt x="1748658" y="449830"/>
                </a:lnTo>
                <a:lnTo>
                  <a:pt x="1841591" y="437384"/>
                </a:lnTo>
                <a:lnTo>
                  <a:pt x="1936421" y="421382"/>
                </a:lnTo>
                <a:lnTo>
                  <a:pt x="2029354" y="405381"/>
                </a:lnTo>
                <a:lnTo>
                  <a:pt x="2118494" y="387601"/>
                </a:lnTo>
                <a:lnTo>
                  <a:pt x="2160219" y="380489"/>
                </a:lnTo>
                <a:lnTo>
                  <a:pt x="2200047" y="371599"/>
                </a:lnTo>
                <a:lnTo>
                  <a:pt x="2239875" y="362709"/>
                </a:lnTo>
                <a:lnTo>
                  <a:pt x="2275911" y="355597"/>
                </a:lnTo>
                <a:lnTo>
                  <a:pt x="2310049" y="348485"/>
                </a:lnTo>
                <a:lnTo>
                  <a:pt x="2338498" y="341373"/>
                </a:lnTo>
                <a:lnTo>
                  <a:pt x="2366947" y="332483"/>
                </a:lnTo>
                <a:lnTo>
                  <a:pt x="2391603" y="325371"/>
                </a:lnTo>
                <a:lnTo>
                  <a:pt x="2435225" y="311147"/>
                </a:lnTo>
                <a:lnTo>
                  <a:pt x="2478846" y="295145"/>
                </a:lnTo>
                <a:lnTo>
                  <a:pt x="2520571" y="279144"/>
                </a:lnTo>
                <a:lnTo>
                  <a:pt x="2545227" y="270254"/>
                </a:lnTo>
                <a:lnTo>
                  <a:pt x="2569883" y="261364"/>
                </a:lnTo>
                <a:lnTo>
                  <a:pt x="2598331" y="252474"/>
                </a:lnTo>
                <a:lnTo>
                  <a:pt x="2628677" y="243584"/>
                </a:lnTo>
                <a:lnTo>
                  <a:pt x="2664712" y="232916"/>
                </a:lnTo>
                <a:lnTo>
                  <a:pt x="2702644" y="222248"/>
                </a:lnTo>
                <a:lnTo>
                  <a:pt x="2746266" y="209802"/>
                </a:lnTo>
                <a:lnTo>
                  <a:pt x="2795577" y="197356"/>
                </a:lnTo>
                <a:lnTo>
                  <a:pt x="2848682" y="183132"/>
                </a:lnTo>
                <a:lnTo>
                  <a:pt x="2905579" y="168908"/>
                </a:lnTo>
                <a:lnTo>
                  <a:pt x="2966270" y="154684"/>
                </a:lnTo>
                <a:lnTo>
                  <a:pt x="3026961" y="138683"/>
                </a:lnTo>
                <a:lnTo>
                  <a:pt x="3154033" y="106679"/>
                </a:lnTo>
                <a:lnTo>
                  <a:pt x="3216621" y="90677"/>
                </a:lnTo>
                <a:lnTo>
                  <a:pt x="3279208" y="74675"/>
                </a:lnTo>
                <a:lnTo>
                  <a:pt x="3339899" y="60451"/>
                </a:lnTo>
                <a:lnTo>
                  <a:pt x="3396797" y="46227"/>
                </a:lnTo>
                <a:lnTo>
                  <a:pt x="3449902" y="32003"/>
                </a:lnTo>
                <a:lnTo>
                  <a:pt x="3497316" y="21335"/>
                </a:lnTo>
                <a:lnTo>
                  <a:pt x="3540938" y="8889"/>
                </a:lnTo>
                <a:lnTo>
                  <a:pt x="3578870" y="0"/>
                </a:lnTo>
              </a:path>
            </a:pathLst>
          </a:custGeom>
          <a:ln w="10735">
            <a:solidFill>
              <a:srgbClr val="FF0000"/>
            </a:solidFill>
          </a:ln>
        </p:spPr>
        <p:txBody>
          <a:bodyPr wrap="square" lIns="0" tIns="0" rIns="0" bIns="0" rtlCol="0"/>
          <a:lstStyle/>
          <a:p>
            <a:endParaRPr/>
          </a:p>
        </p:txBody>
      </p:sp>
      <p:sp>
        <p:nvSpPr>
          <p:cNvPr id="136" name="object 136"/>
          <p:cNvSpPr txBox="1"/>
          <p:nvPr/>
        </p:nvSpPr>
        <p:spPr>
          <a:xfrm>
            <a:off x="2669539" y="4304792"/>
            <a:ext cx="125476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f(n) =</a:t>
            </a:r>
            <a:r>
              <a:rPr sz="1800" spc="-85" dirty="0">
                <a:latin typeface="Times New Roman"/>
                <a:cs typeface="Times New Roman"/>
              </a:rPr>
              <a:t> </a:t>
            </a:r>
            <a:r>
              <a:rPr sz="1800" spc="-100" dirty="0">
                <a:latin typeface="Symbol"/>
                <a:cs typeface="Symbol"/>
              </a:rPr>
              <a:t></a:t>
            </a:r>
            <a:r>
              <a:rPr sz="1800" spc="-100" dirty="0">
                <a:latin typeface="Arial"/>
                <a:cs typeface="Arial"/>
              </a:rPr>
              <a:t>(g(n))</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723505" cy="2303145"/>
          </a:xfrm>
          <a:prstGeom prst="rect">
            <a:avLst/>
          </a:prstGeom>
        </p:spPr>
        <p:txBody>
          <a:bodyPr vert="horz" wrap="square" lIns="0" tIns="12700" rIns="0" bIns="0" rtlCol="0">
            <a:spAutoFit/>
          </a:bodyPr>
          <a:lstStyle/>
          <a:p>
            <a:pPr marL="814069" marR="30607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a:lnSpc>
                <a:spcPct val="100000"/>
              </a:lnSpc>
              <a:spcBef>
                <a:spcPts val="15"/>
              </a:spcBef>
            </a:pPr>
            <a:endParaRPr sz="4050">
              <a:latin typeface="Times New Roman"/>
              <a:cs typeface="Times New Roman"/>
            </a:endParaRPr>
          </a:p>
          <a:p>
            <a:pPr marL="12700" marR="5080" indent="-635">
              <a:lnSpc>
                <a:spcPts val="2810"/>
              </a:lnSpc>
            </a:pPr>
            <a:r>
              <a:rPr sz="2600" u="heavy" spc="-5" dirty="0">
                <a:solidFill>
                  <a:srgbClr val="FF0000"/>
                </a:solidFill>
                <a:uFill>
                  <a:solidFill>
                    <a:srgbClr val="FF0000"/>
                  </a:solidFill>
                </a:uFill>
                <a:latin typeface="Times New Roman"/>
                <a:cs typeface="Times New Roman"/>
              </a:rPr>
              <a:t>Reminder</a:t>
            </a:r>
            <a:r>
              <a:rPr sz="2600" spc="-5" dirty="0">
                <a:latin typeface="Times New Roman"/>
                <a:cs typeface="Times New Roman"/>
              </a:rPr>
              <a:t>: </a:t>
            </a:r>
            <a:r>
              <a:rPr sz="2600" dirty="0">
                <a:latin typeface="Times New Roman"/>
                <a:cs typeface="Times New Roman"/>
              </a:rPr>
              <a:t>Upper </a:t>
            </a:r>
            <a:r>
              <a:rPr sz="2600" spc="5" dirty="0">
                <a:latin typeface="Times New Roman"/>
                <a:cs typeface="Times New Roman"/>
              </a:rPr>
              <a:t>bound </a:t>
            </a:r>
            <a:r>
              <a:rPr sz="2600" dirty="0">
                <a:latin typeface="Times New Roman"/>
                <a:cs typeface="Times New Roman"/>
              </a:rPr>
              <a:t>provided by </a:t>
            </a:r>
            <a:r>
              <a:rPr sz="2600" dirty="0">
                <a:solidFill>
                  <a:srgbClr val="0000FF"/>
                </a:solidFill>
                <a:latin typeface="Times New Roman"/>
                <a:cs typeface="Times New Roman"/>
              </a:rPr>
              <a:t>O </a:t>
            </a:r>
            <a:r>
              <a:rPr sz="2600" spc="-5" dirty="0">
                <a:solidFill>
                  <a:srgbClr val="0000FF"/>
                </a:solidFill>
                <a:latin typeface="Times New Roman"/>
                <a:cs typeface="Times New Roman"/>
              </a:rPr>
              <a:t>(“big </a:t>
            </a:r>
            <a:r>
              <a:rPr sz="2600" dirty="0">
                <a:solidFill>
                  <a:srgbClr val="0000FF"/>
                </a:solidFill>
                <a:latin typeface="Times New Roman"/>
                <a:cs typeface="Times New Roman"/>
              </a:rPr>
              <a:t>O”)</a:t>
            </a:r>
            <a:r>
              <a:rPr sz="2600" spc="-150" dirty="0">
                <a:solidFill>
                  <a:srgbClr val="0000FF"/>
                </a:solidFill>
                <a:latin typeface="Times New Roman"/>
                <a:cs typeface="Times New Roman"/>
              </a:rPr>
              <a:t> </a:t>
            </a:r>
            <a:r>
              <a:rPr sz="2600" dirty="0">
                <a:solidFill>
                  <a:srgbClr val="0000FF"/>
                </a:solidFill>
                <a:latin typeface="Times New Roman"/>
                <a:cs typeface="Times New Roman"/>
              </a:rPr>
              <a:t>notation  </a:t>
            </a:r>
            <a:r>
              <a:rPr sz="2600" spc="-5" dirty="0">
                <a:latin typeface="Times New Roman"/>
                <a:cs typeface="Times New Roman"/>
              </a:rPr>
              <a:t>can </a:t>
            </a:r>
            <a:r>
              <a:rPr sz="2600" dirty="0">
                <a:latin typeface="Times New Roman"/>
                <a:cs typeface="Times New Roman"/>
              </a:rPr>
              <a:t>be tight or </a:t>
            </a:r>
            <a:r>
              <a:rPr sz="2600" spc="5" dirty="0">
                <a:latin typeface="Times New Roman"/>
                <a:cs typeface="Times New Roman"/>
              </a:rPr>
              <a:t>not</a:t>
            </a:r>
            <a:r>
              <a:rPr sz="2600" spc="-80" dirty="0">
                <a:latin typeface="Times New Roman"/>
                <a:cs typeface="Times New Roman"/>
              </a:rPr>
              <a:t> </a:t>
            </a:r>
            <a:r>
              <a:rPr sz="2600" dirty="0">
                <a:latin typeface="Times New Roman"/>
                <a:cs typeface="Times New Roman"/>
              </a:rPr>
              <a:t>tight:</a:t>
            </a:r>
            <a:endParaRPr sz="2600">
              <a:latin typeface="Times New Roman"/>
              <a:cs typeface="Times New Roman"/>
            </a:endParaRPr>
          </a:p>
        </p:txBody>
      </p:sp>
      <p:sp>
        <p:nvSpPr>
          <p:cNvPr id="3" name="object 3"/>
          <p:cNvSpPr txBox="1"/>
          <p:nvPr/>
        </p:nvSpPr>
        <p:spPr>
          <a:xfrm>
            <a:off x="1526480" y="2532379"/>
            <a:ext cx="429259"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Times New Roman"/>
                <a:cs typeface="Times New Roman"/>
              </a:rPr>
              <a:t>e</a:t>
            </a:r>
            <a:r>
              <a:rPr sz="2200" spc="-5" dirty="0">
                <a:latin typeface="Times New Roman"/>
                <a:cs typeface="Times New Roman"/>
              </a:rPr>
              <a:t>.</a:t>
            </a:r>
            <a:r>
              <a:rPr sz="2200" dirty="0">
                <a:latin typeface="Times New Roman"/>
                <a:cs typeface="Times New Roman"/>
              </a:rPr>
              <a:t>g</a:t>
            </a:r>
            <a:r>
              <a:rPr sz="2200" spc="-5" dirty="0">
                <a:latin typeface="Times New Roman"/>
                <a:cs typeface="Times New Roman"/>
              </a:rPr>
              <a:t>.</a:t>
            </a:r>
            <a:endParaRPr sz="2200">
              <a:latin typeface="Times New Roman"/>
              <a:cs typeface="Times New Roman"/>
            </a:endParaRPr>
          </a:p>
        </p:txBody>
      </p:sp>
      <p:sp>
        <p:nvSpPr>
          <p:cNvPr id="4" name="object 4"/>
          <p:cNvSpPr txBox="1"/>
          <p:nvPr/>
        </p:nvSpPr>
        <p:spPr>
          <a:xfrm>
            <a:off x="2137532" y="2489151"/>
            <a:ext cx="1316355" cy="781685"/>
          </a:xfrm>
          <a:prstGeom prst="rect">
            <a:avLst/>
          </a:prstGeom>
        </p:spPr>
        <p:txBody>
          <a:bodyPr vert="horz" wrap="square" lIns="0" tIns="55244" rIns="0" bIns="0" rtlCol="0">
            <a:spAutoFit/>
          </a:bodyPr>
          <a:lstStyle/>
          <a:p>
            <a:pPr marL="12700">
              <a:lnSpc>
                <a:spcPct val="100000"/>
              </a:lnSpc>
              <a:spcBef>
                <a:spcPts val="434"/>
              </a:spcBef>
            </a:pPr>
            <a:r>
              <a:rPr sz="2200" dirty="0">
                <a:solidFill>
                  <a:srgbClr val="0000FF"/>
                </a:solidFill>
                <a:latin typeface="Times New Roman"/>
                <a:cs typeface="Times New Roman"/>
              </a:rPr>
              <a:t>2n</a:t>
            </a:r>
            <a:r>
              <a:rPr sz="2175" baseline="24904" dirty="0">
                <a:solidFill>
                  <a:srgbClr val="0000FF"/>
                </a:solidFill>
                <a:latin typeface="Times New Roman"/>
                <a:cs typeface="Times New Roman"/>
              </a:rPr>
              <a:t>2 </a:t>
            </a:r>
            <a:r>
              <a:rPr sz="2200" spc="-5" dirty="0">
                <a:solidFill>
                  <a:srgbClr val="0000FF"/>
                </a:solidFill>
                <a:latin typeface="Times New Roman"/>
                <a:cs typeface="Times New Roman"/>
              </a:rPr>
              <a:t>=</a:t>
            </a:r>
            <a:r>
              <a:rPr sz="2200" spc="-6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a:p>
            <a:pPr marL="27940">
              <a:lnSpc>
                <a:spcPct val="100000"/>
              </a:lnSpc>
              <a:spcBef>
                <a:spcPts val="335"/>
              </a:spcBef>
            </a:pPr>
            <a:r>
              <a:rPr sz="2200" dirty="0">
                <a:solidFill>
                  <a:srgbClr val="0000FF"/>
                </a:solidFill>
                <a:latin typeface="Times New Roman"/>
                <a:cs typeface="Times New Roman"/>
              </a:rPr>
              <a:t>2n </a:t>
            </a:r>
            <a:r>
              <a:rPr sz="2200" spc="-5" dirty="0">
                <a:solidFill>
                  <a:srgbClr val="0000FF"/>
                </a:solidFill>
                <a:latin typeface="Times New Roman"/>
                <a:cs typeface="Times New Roman"/>
              </a:rPr>
              <a:t>=</a:t>
            </a:r>
            <a:r>
              <a:rPr sz="2200" spc="-75" dirty="0">
                <a:solidFill>
                  <a:srgbClr val="0000FF"/>
                </a:solidFill>
                <a:latin typeface="Times New Roman"/>
                <a:cs typeface="Times New Roman"/>
              </a:rPr>
              <a:t> </a:t>
            </a:r>
            <a:r>
              <a:rPr sz="2200" spc="-5" dirty="0">
                <a:solidFill>
                  <a:srgbClr val="0000FF"/>
                </a:solidFill>
                <a:latin typeface="Times New Roman"/>
                <a:cs typeface="Times New Roman"/>
              </a:rPr>
              <a:t>O(n</a:t>
            </a:r>
            <a:r>
              <a:rPr sz="2175" spc="-7" baseline="24904" dirty="0">
                <a:solidFill>
                  <a:srgbClr val="0000FF"/>
                </a:solidFill>
                <a:latin typeface="Times New Roman"/>
                <a:cs typeface="Times New Roman"/>
              </a:rPr>
              <a:t>2</a:t>
            </a:r>
            <a:r>
              <a:rPr sz="2200" spc="-5" dirty="0">
                <a:solidFill>
                  <a:srgbClr val="0000FF"/>
                </a:solidFill>
                <a:latin typeface="Times New Roman"/>
                <a:cs typeface="Times New Roman"/>
              </a:rPr>
              <a:t>)</a:t>
            </a:r>
            <a:endParaRPr sz="2200">
              <a:latin typeface="Times New Roman"/>
              <a:cs typeface="Times New Roman"/>
            </a:endParaRPr>
          </a:p>
        </p:txBody>
      </p:sp>
      <p:sp>
        <p:nvSpPr>
          <p:cNvPr id="5" name="object 5"/>
          <p:cNvSpPr txBox="1"/>
          <p:nvPr/>
        </p:nvSpPr>
        <p:spPr>
          <a:xfrm>
            <a:off x="4269816" y="2489098"/>
            <a:ext cx="2936240" cy="781685"/>
          </a:xfrm>
          <a:prstGeom prst="rect">
            <a:avLst/>
          </a:prstGeom>
        </p:spPr>
        <p:txBody>
          <a:bodyPr vert="horz" wrap="square" lIns="0" tIns="55244" rIns="0" bIns="0" rtlCol="0">
            <a:spAutoFit/>
          </a:bodyPr>
          <a:lstStyle/>
          <a:p>
            <a:pPr marL="12700">
              <a:lnSpc>
                <a:spcPct val="100000"/>
              </a:lnSpc>
              <a:spcBef>
                <a:spcPts val="434"/>
              </a:spcBef>
            </a:pPr>
            <a:r>
              <a:rPr sz="2200" spc="-5" dirty="0">
                <a:latin typeface="Times New Roman"/>
                <a:cs typeface="Times New Roman"/>
              </a:rPr>
              <a:t>is </a:t>
            </a:r>
            <a:r>
              <a:rPr sz="2200" spc="-5" dirty="0">
                <a:solidFill>
                  <a:srgbClr val="FF0000"/>
                </a:solidFill>
                <a:latin typeface="Times New Roman"/>
                <a:cs typeface="Times New Roman"/>
              </a:rPr>
              <a:t>asymptotically</a:t>
            </a:r>
            <a:r>
              <a:rPr sz="2200" spc="-20"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a:p>
            <a:pPr marL="12700">
              <a:lnSpc>
                <a:spcPct val="100000"/>
              </a:lnSpc>
              <a:spcBef>
                <a:spcPts val="335"/>
              </a:spcBef>
            </a:pPr>
            <a:r>
              <a:rPr sz="2200" spc="-5" dirty="0">
                <a:latin typeface="Times New Roman"/>
                <a:cs typeface="Times New Roman"/>
              </a:rPr>
              <a:t>is </a:t>
            </a:r>
            <a:r>
              <a:rPr sz="2200" dirty="0">
                <a:solidFill>
                  <a:srgbClr val="FF0000"/>
                </a:solidFill>
                <a:latin typeface="Times New Roman"/>
                <a:cs typeface="Times New Roman"/>
              </a:rPr>
              <a:t>not </a:t>
            </a:r>
            <a:r>
              <a:rPr sz="2200" spc="-5" dirty="0">
                <a:solidFill>
                  <a:srgbClr val="FF0000"/>
                </a:solidFill>
                <a:latin typeface="Times New Roman"/>
                <a:cs typeface="Times New Roman"/>
              </a:rPr>
              <a:t>asymptotically</a:t>
            </a:r>
            <a:r>
              <a:rPr sz="2200" spc="-65" dirty="0">
                <a:solidFill>
                  <a:srgbClr val="FF0000"/>
                </a:solidFill>
                <a:latin typeface="Times New Roman"/>
                <a:cs typeface="Times New Roman"/>
              </a:rPr>
              <a:t> </a:t>
            </a:r>
            <a:r>
              <a:rPr sz="2200" dirty="0">
                <a:solidFill>
                  <a:srgbClr val="FF0000"/>
                </a:solidFill>
                <a:latin typeface="Times New Roman"/>
                <a:cs typeface="Times New Roman"/>
              </a:rPr>
              <a:t>tight</a:t>
            </a:r>
            <a:endParaRPr sz="2200">
              <a:latin typeface="Times New Roman"/>
              <a:cs typeface="Times New Roman"/>
            </a:endParaRPr>
          </a:p>
        </p:txBody>
      </p:sp>
      <p:sp>
        <p:nvSpPr>
          <p:cNvPr id="6" name="object 6"/>
          <p:cNvSpPr txBox="1"/>
          <p:nvPr/>
        </p:nvSpPr>
        <p:spPr>
          <a:xfrm>
            <a:off x="495569" y="4196588"/>
            <a:ext cx="845185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o-Notation</a:t>
            </a:r>
            <a:r>
              <a:rPr sz="2800" spc="-5" dirty="0">
                <a:latin typeface="Times New Roman"/>
                <a:cs typeface="Times New Roman"/>
              </a:rPr>
              <a:t>: </a:t>
            </a:r>
            <a:r>
              <a:rPr sz="2800" spc="-10" dirty="0">
                <a:latin typeface="Times New Roman"/>
                <a:cs typeface="Times New Roman"/>
              </a:rPr>
              <a:t>An </a:t>
            </a:r>
            <a:r>
              <a:rPr sz="2800" spc="-5" dirty="0">
                <a:latin typeface="Times New Roman"/>
                <a:cs typeface="Times New Roman"/>
              </a:rPr>
              <a:t>upper </a:t>
            </a:r>
            <a:r>
              <a:rPr sz="2800" dirty="0">
                <a:latin typeface="Times New Roman"/>
                <a:cs typeface="Times New Roman"/>
              </a:rPr>
              <a:t>bound </a:t>
            </a:r>
            <a:r>
              <a:rPr sz="2800" spc="-5" dirty="0">
                <a:latin typeface="Times New Roman"/>
                <a:cs typeface="Times New Roman"/>
              </a:rPr>
              <a:t>that is </a:t>
            </a:r>
            <a:r>
              <a:rPr sz="2800" dirty="0">
                <a:latin typeface="Times New Roman"/>
                <a:cs typeface="Times New Roman"/>
              </a:rPr>
              <a:t>not </a:t>
            </a:r>
            <a:r>
              <a:rPr sz="2800" spc="-5" dirty="0">
                <a:latin typeface="Times New Roman"/>
                <a:cs typeface="Times New Roman"/>
              </a:rPr>
              <a:t>asymptotically</a:t>
            </a:r>
            <a:r>
              <a:rPr sz="2800" spc="-195" dirty="0">
                <a:latin typeface="Times New Roman"/>
                <a:cs typeface="Times New Roman"/>
              </a:rPr>
              <a:t> </a:t>
            </a:r>
            <a:r>
              <a:rPr sz="2800" dirty="0">
                <a:latin typeface="Times New Roman"/>
                <a:cs typeface="Times New Roman"/>
              </a:rPr>
              <a:t>tight</a:t>
            </a:r>
            <a:endParaRPr sz="2800">
              <a:latin typeface="Times New Roman"/>
              <a:cs typeface="Times New Roman"/>
            </a:endParaRPr>
          </a:p>
        </p:txBody>
      </p:sp>
      <p:sp>
        <p:nvSpPr>
          <p:cNvPr id="7" name="object 7"/>
          <p:cNvSpPr/>
          <p:nvPr/>
        </p:nvSpPr>
        <p:spPr>
          <a:xfrm>
            <a:off x="7275576" y="2569464"/>
            <a:ext cx="393192" cy="78333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328916" y="2924555"/>
            <a:ext cx="79248" cy="7924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315200" y="2590800"/>
            <a:ext cx="304800" cy="685800"/>
          </a:xfrm>
          <a:custGeom>
            <a:avLst/>
            <a:gdLst/>
            <a:ahLst/>
            <a:cxnLst/>
            <a:rect l="l" t="t" r="r" b="b"/>
            <a:pathLst>
              <a:path w="304800" h="685800">
                <a:moveTo>
                  <a:pt x="0" y="0"/>
                </a:moveTo>
                <a:lnTo>
                  <a:pt x="59318" y="1995"/>
                </a:lnTo>
                <a:lnTo>
                  <a:pt x="107761" y="7437"/>
                </a:lnTo>
                <a:lnTo>
                  <a:pt x="140422" y="15510"/>
                </a:lnTo>
                <a:lnTo>
                  <a:pt x="152400" y="25400"/>
                </a:lnTo>
                <a:lnTo>
                  <a:pt x="152400" y="317500"/>
                </a:lnTo>
                <a:lnTo>
                  <a:pt x="164377" y="327389"/>
                </a:lnTo>
                <a:lnTo>
                  <a:pt x="197038" y="335462"/>
                </a:lnTo>
                <a:lnTo>
                  <a:pt x="245481" y="340904"/>
                </a:lnTo>
                <a:lnTo>
                  <a:pt x="304800" y="342900"/>
                </a:lnTo>
                <a:lnTo>
                  <a:pt x="245481" y="344895"/>
                </a:lnTo>
                <a:lnTo>
                  <a:pt x="197038" y="350337"/>
                </a:lnTo>
                <a:lnTo>
                  <a:pt x="164377" y="358410"/>
                </a:lnTo>
                <a:lnTo>
                  <a:pt x="152400" y="368300"/>
                </a:lnTo>
                <a:lnTo>
                  <a:pt x="152400" y="660400"/>
                </a:lnTo>
                <a:lnTo>
                  <a:pt x="140422" y="670289"/>
                </a:lnTo>
                <a:lnTo>
                  <a:pt x="107761" y="678362"/>
                </a:lnTo>
                <a:lnTo>
                  <a:pt x="59318" y="683804"/>
                </a:lnTo>
                <a:lnTo>
                  <a:pt x="0" y="68580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7774940" y="2654300"/>
            <a:ext cx="11163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both</a:t>
            </a:r>
            <a:r>
              <a:rPr sz="2400" spc="-105" dirty="0">
                <a:solidFill>
                  <a:srgbClr val="FF0000"/>
                </a:solidFill>
                <a:latin typeface="Times New Roman"/>
                <a:cs typeface="Times New Roman"/>
              </a:rPr>
              <a:t> </a:t>
            </a:r>
            <a:r>
              <a:rPr sz="2400" dirty="0">
                <a:solidFill>
                  <a:srgbClr val="FF0000"/>
                </a:solidFill>
                <a:latin typeface="Times New Roman"/>
                <a:cs typeface="Times New Roman"/>
              </a:rPr>
              <a:t>true</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209803"/>
            <a:ext cx="7422515" cy="2794000"/>
          </a:xfrm>
          <a:prstGeom prst="rect">
            <a:avLst/>
          </a:prstGeom>
        </p:spPr>
        <p:txBody>
          <a:bodyPr vert="horz" wrap="square" lIns="0" tIns="12700" rIns="0" bIns="0" rtlCol="0">
            <a:spAutoFit/>
          </a:bodyPr>
          <a:lstStyle/>
          <a:p>
            <a:pPr marL="814069" marR="5080" indent="1433830">
              <a:lnSpc>
                <a:spcPct val="100000"/>
              </a:lnSpc>
              <a:spcBef>
                <a:spcPts val="100"/>
              </a:spcBef>
            </a:pPr>
            <a:r>
              <a:rPr sz="3200" i="1" dirty="0">
                <a:solidFill>
                  <a:srgbClr val="424456"/>
                </a:solidFill>
                <a:latin typeface="Times New Roman"/>
                <a:cs typeface="Times New Roman"/>
              </a:rPr>
              <a:t>o </a:t>
            </a:r>
            <a:r>
              <a:rPr sz="3200" dirty="0">
                <a:solidFill>
                  <a:srgbClr val="424456"/>
                </a:solidFill>
                <a:latin typeface="Times New Roman"/>
                <a:cs typeface="Times New Roman"/>
              </a:rPr>
              <a:t>(“small </a:t>
            </a:r>
            <a:r>
              <a:rPr sz="3200" spc="5" dirty="0">
                <a:solidFill>
                  <a:srgbClr val="424456"/>
                </a:solidFill>
                <a:latin typeface="Times New Roman"/>
                <a:cs typeface="Times New Roman"/>
              </a:rPr>
              <a:t>o”) </a:t>
            </a:r>
            <a:r>
              <a:rPr sz="3200" dirty="0">
                <a:solidFill>
                  <a:srgbClr val="424456"/>
                </a:solidFill>
                <a:latin typeface="Times New Roman"/>
                <a:cs typeface="Times New Roman"/>
              </a:rPr>
              <a:t>Notation  Asymptotic </a:t>
            </a:r>
            <a:r>
              <a:rPr sz="3200" spc="5" dirty="0">
                <a:solidFill>
                  <a:srgbClr val="424456"/>
                </a:solidFill>
                <a:latin typeface="Times New Roman"/>
                <a:cs typeface="Times New Roman"/>
              </a:rPr>
              <a:t>upper bound </a:t>
            </a:r>
            <a:r>
              <a:rPr sz="3200" dirty="0">
                <a:solidFill>
                  <a:srgbClr val="424456"/>
                </a:solidFill>
                <a:latin typeface="Times New Roman"/>
                <a:cs typeface="Times New Roman"/>
              </a:rPr>
              <a:t>that </a:t>
            </a:r>
            <a:r>
              <a:rPr sz="3200" spc="-5" dirty="0">
                <a:solidFill>
                  <a:srgbClr val="424456"/>
                </a:solidFill>
                <a:latin typeface="Times New Roman"/>
                <a:cs typeface="Times New Roman"/>
              </a:rPr>
              <a:t>is </a:t>
            </a:r>
            <a:r>
              <a:rPr sz="3200" u="heavy" spc="5" dirty="0">
                <a:solidFill>
                  <a:srgbClr val="424456"/>
                </a:solidFill>
                <a:uFill>
                  <a:solidFill>
                    <a:srgbClr val="424456"/>
                  </a:solidFill>
                </a:uFill>
                <a:latin typeface="Times New Roman"/>
                <a:cs typeface="Times New Roman"/>
              </a:rPr>
              <a:t>not</a:t>
            </a:r>
            <a:r>
              <a:rPr sz="3200" u="heavy" spc="-200" dirty="0">
                <a:solidFill>
                  <a:srgbClr val="424456"/>
                </a:solidFill>
                <a:uFill>
                  <a:solidFill>
                    <a:srgbClr val="424456"/>
                  </a:solidFill>
                </a:uFill>
                <a:latin typeface="Times New Roman"/>
                <a:cs typeface="Times New Roman"/>
              </a:rPr>
              <a:t> </a:t>
            </a:r>
            <a:r>
              <a:rPr sz="3200" u="heavy" dirty="0">
                <a:solidFill>
                  <a:srgbClr val="424456"/>
                </a:solidFill>
                <a:uFill>
                  <a:solidFill>
                    <a:srgbClr val="424456"/>
                  </a:solidFill>
                </a:uFill>
                <a:latin typeface="Times New Roman"/>
                <a:cs typeface="Times New Roman"/>
              </a:rPr>
              <a:t>tight</a:t>
            </a:r>
            <a:endParaRPr sz="3200">
              <a:latin typeface="Times New Roman"/>
              <a:cs typeface="Times New Roman"/>
            </a:endParaRPr>
          </a:p>
          <a:p>
            <a:pPr marL="332740" indent="-320040">
              <a:lnSpc>
                <a:spcPct val="100000"/>
              </a:lnSpc>
              <a:spcBef>
                <a:spcPts val="2840"/>
              </a:spcBef>
              <a:buClr>
                <a:srgbClr val="438086"/>
              </a:buClr>
              <a:buSzPct val="58928"/>
              <a:buFont typeface="Wingdings"/>
              <a:buChar char=""/>
              <a:tabLst>
                <a:tab pos="332740" algn="l"/>
              </a:tabLst>
            </a:pPr>
            <a:r>
              <a:rPr sz="2800" dirty="0">
                <a:solidFill>
                  <a:srgbClr val="0000FF"/>
                </a:solidFill>
                <a:latin typeface="Times New Roman"/>
                <a:cs typeface="Times New Roman"/>
              </a:rPr>
              <a:t>o(g(n)) </a:t>
            </a:r>
            <a:r>
              <a:rPr sz="2800" spc="-5" dirty="0">
                <a:latin typeface="Times New Roman"/>
                <a:cs typeface="Times New Roman"/>
              </a:rPr>
              <a:t>= </a:t>
            </a:r>
            <a:r>
              <a:rPr sz="2800" dirty="0">
                <a:latin typeface="Times New Roman"/>
                <a:cs typeface="Times New Roman"/>
              </a:rPr>
              <a:t>{</a:t>
            </a:r>
            <a:r>
              <a:rPr sz="2800" dirty="0">
                <a:solidFill>
                  <a:srgbClr val="0000FF"/>
                </a:solidFill>
                <a:latin typeface="Times New Roman"/>
                <a:cs typeface="Times New Roman"/>
              </a:rPr>
              <a:t>f(n)</a:t>
            </a:r>
            <a:r>
              <a:rPr sz="2800" dirty="0">
                <a:latin typeface="Times New Roman"/>
                <a:cs typeface="Times New Roman"/>
              </a:rPr>
              <a:t>: for</a:t>
            </a:r>
            <a:r>
              <a:rPr sz="2800" dirty="0">
                <a:solidFill>
                  <a:srgbClr val="FF0000"/>
                </a:solidFill>
                <a:latin typeface="Times New Roman"/>
                <a:cs typeface="Times New Roman"/>
              </a:rPr>
              <a:t> </a:t>
            </a:r>
            <a:r>
              <a:rPr sz="2800" b="1" u="heavy" dirty="0">
                <a:solidFill>
                  <a:srgbClr val="FF0000"/>
                </a:solidFill>
                <a:uFill>
                  <a:solidFill>
                    <a:srgbClr val="FF0000"/>
                  </a:solidFill>
                </a:uFill>
                <a:latin typeface="Times New Roman"/>
                <a:cs typeface="Times New Roman"/>
              </a:rPr>
              <a:t>any</a:t>
            </a:r>
            <a:r>
              <a:rPr sz="2800" b="1" dirty="0">
                <a:solidFill>
                  <a:srgbClr val="FF0000"/>
                </a:solidFill>
                <a:latin typeface="Times New Roman"/>
                <a:cs typeface="Times New Roman"/>
              </a:rPr>
              <a:t> </a:t>
            </a:r>
            <a:r>
              <a:rPr sz="2800" spc="-5" dirty="0">
                <a:latin typeface="Times New Roman"/>
                <a:cs typeface="Times New Roman"/>
              </a:rPr>
              <a:t>constant </a:t>
            </a:r>
            <a:r>
              <a:rPr sz="2800" spc="-5" dirty="0">
                <a:solidFill>
                  <a:srgbClr val="0000FF"/>
                </a:solidFill>
                <a:latin typeface="Times New Roman"/>
                <a:cs typeface="Times New Roman"/>
              </a:rPr>
              <a:t>c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a:p>
            <a:pPr marL="3331845" marR="417195" indent="-576580">
              <a:lnSpc>
                <a:spcPts val="3960"/>
              </a:lnSpc>
              <a:spcBef>
                <a:spcPts val="229"/>
              </a:spcBef>
            </a:pPr>
            <a:r>
              <a:rPr sz="2800" spc="-5" dirty="0">
                <a:latin typeface="Symbol"/>
                <a:cs typeface="Symbol"/>
              </a:rPr>
              <a:t></a:t>
            </a:r>
            <a:r>
              <a:rPr sz="2800" spc="-5" dirty="0">
                <a:latin typeface="Times New Roman"/>
                <a:cs typeface="Times New Roman"/>
              </a:rPr>
              <a:t> a constant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0</a:t>
            </a:r>
            <a:r>
              <a:rPr sz="2800" dirty="0">
                <a:latin typeface="Times New Roman"/>
                <a:cs typeface="Times New Roman"/>
              </a:rPr>
              <a:t>, </a:t>
            </a:r>
            <a:r>
              <a:rPr sz="2800" spc="-5" dirty="0">
                <a:latin typeface="Times New Roman"/>
                <a:cs typeface="Times New Roman"/>
              </a:rPr>
              <a:t>such </a:t>
            </a:r>
            <a:r>
              <a:rPr sz="2800" spc="-10" dirty="0">
                <a:latin typeface="Times New Roman"/>
                <a:cs typeface="Times New Roman"/>
              </a:rPr>
              <a:t>that  </a:t>
            </a:r>
            <a:r>
              <a:rPr sz="2800" spc="-5" dirty="0">
                <a:solidFill>
                  <a:srgbClr val="0000FF"/>
                </a:solidFill>
                <a:latin typeface="Times New Roman"/>
                <a:cs typeface="Times New Roman"/>
              </a:rPr>
              <a:t>0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Times New Roman"/>
                <a:cs typeface="Times New Roman"/>
              </a:rPr>
              <a:t>f(n) </a:t>
            </a:r>
            <a:r>
              <a:rPr sz="2800" spc="-5" dirty="0">
                <a:solidFill>
                  <a:srgbClr val="0000FF"/>
                </a:solidFill>
                <a:latin typeface="Times New Roman"/>
                <a:cs typeface="Times New Roman"/>
              </a:rPr>
              <a:t>&lt; </a:t>
            </a:r>
            <a:r>
              <a:rPr sz="2800" dirty="0">
                <a:solidFill>
                  <a:srgbClr val="0000FF"/>
                </a:solidFill>
                <a:latin typeface="Times New Roman"/>
                <a:cs typeface="Times New Roman"/>
              </a:rPr>
              <a:t>cg(n), </a:t>
            </a:r>
            <a:r>
              <a:rPr sz="2800" spc="-5" dirty="0">
                <a:solidFill>
                  <a:srgbClr val="0000FF"/>
                </a:solidFill>
                <a:latin typeface="Symbol"/>
                <a:cs typeface="Symbol"/>
              </a:rPr>
              <a:t></a:t>
            </a:r>
            <a:r>
              <a:rPr sz="2800" spc="-5" dirty="0">
                <a:solidFill>
                  <a:srgbClr val="0000FF"/>
                </a:solidFill>
                <a:latin typeface="Times New Roman"/>
                <a:cs typeface="Times New Roman"/>
              </a:rPr>
              <a:t>n </a:t>
            </a:r>
            <a:r>
              <a:rPr sz="2800" spc="-5" dirty="0">
                <a:solidFill>
                  <a:srgbClr val="0000FF"/>
                </a:solidFill>
                <a:latin typeface="Symbol"/>
                <a:cs typeface="Symbol"/>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r>
              <a:rPr sz="2800" dirty="0">
                <a:latin typeface="Times New Roman"/>
                <a:cs typeface="Times New Roman"/>
              </a:rPr>
              <a:t>}</a:t>
            </a:r>
            <a:endParaRPr sz="2800">
              <a:latin typeface="Times New Roman"/>
              <a:cs typeface="Times New Roman"/>
            </a:endParaRPr>
          </a:p>
        </p:txBody>
      </p:sp>
      <p:sp>
        <p:nvSpPr>
          <p:cNvPr id="3" name="object 3"/>
          <p:cNvSpPr txBox="1"/>
          <p:nvPr/>
        </p:nvSpPr>
        <p:spPr>
          <a:xfrm>
            <a:off x="612140" y="3626611"/>
            <a:ext cx="1928495" cy="45212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Intuitively:</a:t>
            </a:r>
            <a:endParaRPr sz="2800">
              <a:latin typeface="Times New Roman"/>
              <a:cs typeface="Times New Roman"/>
            </a:endParaRPr>
          </a:p>
        </p:txBody>
      </p:sp>
      <p:sp>
        <p:nvSpPr>
          <p:cNvPr id="4" name="object 4"/>
          <p:cNvSpPr txBox="1"/>
          <p:nvPr/>
        </p:nvSpPr>
        <p:spPr>
          <a:xfrm>
            <a:off x="1069339" y="4746142"/>
            <a:ext cx="3017520" cy="1052830"/>
          </a:xfrm>
          <a:prstGeom prst="rect">
            <a:avLst/>
          </a:prstGeom>
        </p:spPr>
        <p:txBody>
          <a:bodyPr vert="horz" wrap="square" lIns="0" tIns="99695" rIns="0" bIns="0" rtlCol="0">
            <a:spAutoFit/>
          </a:bodyPr>
          <a:lstStyle/>
          <a:p>
            <a:pPr marL="469900" indent="-457200">
              <a:lnSpc>
                <a:spcPct val="100000"/>
              </a:lnSpc>
              <a:spcBef>
                <a:spcPts val="785"/>
              </a:spcBef>
              <a:buClr>
                <a:srgbClr val="53548A"/>
              </a:buClr>
              <a:buSzPct val="69642"/>
              <a:buFont typeface="Wingdings"/>
              <a:buChar char=""/>
              <a:tabLst>
                <a:tab pos="469265" algn="l"/>
                <a:tab pos="469900" algn="l"/>
                <a:tab pos="1336675" algn="l"/>
              </a:tabLst>
            </a:pPr>
            <a:r>
              <a:rPr sz="2800" spc="-5" dirty="0">
                <a:latin typeface="Times New Roman"/>
                <a:cs typeface="Times New Roman"/>
              </a:rPr>
              <a:t>e.g.,	</a:t>
            </a:r>
            <a:r>
              <a:rPr sz="2800" dirty="0">
                <a:solidFill>
                  <a:srgbClr val="0000FF"/>
                </a:solidFill>
                <a:latin typeface="Times New Roman"/>
                <a:cs typeface="Times New Roman"/>
              </a:rPr>
              <a:t>2n </a:t>
            </a:r>
            <a:r>
              <a:rPr sz="2800" spc="-5" dirty="0">
                <a:solidFill>
                  <a:srgbClr val="0000FF"/>
                </a:solidFill>
                <a:latin typeface="Times New Roman"/>
                <a:cs typeface="Times New Roman"/>
              </a:rPr>
              <a:t>=</a:t>
            </a:r>
            <a:r>
              <a:rPr sz="2800" spc="-5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marL="544195">
              <a:lnSpc>
                <a:spcPct val="100000"/>
              </a:lnSpc>
              <a:spcBef>
                <a:spcPts val="680"/>
              </a:spcBef>
              <a:tabLst>
                <a:tab pos="1353820" algn="l"/>
              </a:tabLst>
            </a:pPr>
            <a:r>
              <a:rPr sz="2800" i="1" dirty="0">
                <a:solidFill>
                  <a:srgbClr val="FF0000"/>
                </a:solidFill>
                <a:latin typeface="Times New Roman"/>
                <a:cs typeface="Times New Roman"/>
              </a:rPr>
              <a:t>but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5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p:txBody>
      </p:sp>
      <p:sp>
        <p:nvSpPr>
          <p:cNvPr id="5" name="object 5"/>
          <p:cNvSpPr txBox="1"/>
          <p:nvPr/>
        </p:nvSpPr>
        <p:spPr>
          <a:xfrm>
            <a:off x="5184078" y="4746142"/>
            <a:ext cx="3229610" cy="1052830"/>
          </a:xfrm>
          <a:prstGeom prst="rect">
            <a:avLst/>
          </a:prstGeom>
        </p:spPr>
        <p:txBody>
          <a:bodyPr vert="horz" wrap="square" lIns="0" tIns="99695" rIns="0" bIns="0" rtlCol="0">
            <a:spAutoFit/>
          </a:bodyPr>
          <a:lstStyle/>
          <a:p>
            <a:pPr marL="12700">
              <a:lnSpc>
                <a:spcPct val="100000"/>
              </a:lnSpc>
              <a:spcBef>
                <a:spcPts val="785"/>
              </a:spcBef>
            </a:pPr>
            <a:r>
              <a:rPr sz="2800" spc="-5" dirty="0">
                <a:latin typeface="Times New Roman"/>
                <a:cs typeface="Times New Roman"/>
              </a:rPr>
              <a:t>any </a:t>
            </a:r>
            <a:r>
              <a:rPr sz="2800" dirty="0">
                <a:latin typeface="Times New Roman"/>
                <a:cs typeface="Times New Roman"/>
              </a:rPr>
              <a:t>positive </a:t>
            </a:r>
            <a:r>
              <a:rPr sz="2800" i="1" spc="-5" dirty="0">
                <a:solidFill>
                  <a:srgbClr val="006600"/>
                </a:solidFill>
                <a:latin typeface="Times New Roman"/>
                <a:cs typeface="Times New Roman"/>
              </a:rPr>
              <a:t>c</a:t>
            </a:r>
            <a:r>
              <a:rPr sz="2800" i="1" spc="-114" dirty="0">
                <a:solidFill>
                  <a:srgbClr val="006600"/>
                </a:solidFill>
                <a:latin typeface="Times New Roman"/>
                <a:cs typeface="Times New Roman"/>
              </a:rPr>
              <a:t> </a:t>
            </a:r>
            <a:r>
              <a:rPr sz="2800" spc="-5" dirty="0">
                <a:latin typeface="Times New Roman"/>
                <a:cs typeface="Times New Roman"/>
              </a:rPr>
              <a:t>satisfies</a:t>
            </a:r>
            <a:endParaRPr sz="2800">
              <a:latin typeface="Times New Roman"/>
              <a:cs typeface="Times New Roman"/>
            </a:endParaRPr>
          </a:p>
          <a:p>
            <a:pPr marL="12700">
              <a:lnSpc>
                <a:spcPct val="100000"/>
              </a:lnSpc>
              <a:spcBef>
                <a:spcPts val="680"/>
              </a:spcBef>
            </a:pPr>
            <a:r>
              <a:rPr sz="2800" i="1" spc="-5" dirty="0">
                <a:solidFill>
                  <a:srgbClr val="FF0000"/>
                </a:solidFill>
                <a:latin typeface="Times New Roman"/>
                <a:cs typeface="Times New Roman"/>
              </a:rPr>
              <a:t>c </a:t>
            </a:r>
            <a:r>
              <a:rPr sz="2800" spc="-5" dirty="0">
                <a:solidFill>
                  <a:srgbClr val="FF0000"/>
                </a:solidFill>
                <a:latin typeface="Symbol"/>
                <a:cs typeface="Symbol"/>
              </a:rPr>
              <a:t></a:t>
            </a:r>
            <a:r>
              <a:rPr sz="2800" spc="-5" dirty="0">
                <a:solidFill>
                  <a:srgbClr val="FF0000"/>
                </a:solidFill>
                <a:latin typeface="Times New Roman"/>
                <a:cs typeface="Times New Roman"/>
              </a:rPr>
              <a:t> 2 does </a:t>
            </a:r>
            <a:r>
              <a:rPr sz="2800" dirty="0">
                <a:solidFill>
                  <a:srgbClr val="FF0000"/>
                </a:solidFill>
                <a:latin typeface="Times New Roman"/>
                <a:cs typeface="Times New Roman"/>
              </a:rPr>
              <a:t>not</a:t>
            </a:r>
            <a:r>
              <a:rPr sz="2800" spc="-45" dirty="0">
                <a:solidFill>
                  <a:srgbClr val="FF0000"/>
                </a:solidFill>
                <a:latin typeface="Times New Roman"/>
                <a:cs typeface="Times New Roman"/>
              </a:rPr>
              <a:t> </a:t>
            </a:r>
            <a:r>
              <a:rPr sz="2800" spc="-5" dirty="0">
                <a:solidFill>
                  <a:srgbClr val="FF0000"/>
                </a:solidFill>
                <a:latin typeface="Times New Roman"/>
                <a:cs typeface="Times New Roman"/>
              </a:rPr>
              <a:t>satisfy</a:t>
            </a:r>
            <a:endParaRPr sz="2800">
              <a:latin typeface="Times New Roman"/>
              <a:cs typeface="Times New Roman"/>
            </a:endParaRPr>
          </a:p>
        </p:txBody>
      </p:sp>
      <p:sp>
        <p:nvSpPr>
          <p:cNvPr id="6" name="object 6"/>
          <p:cNvSpPr/>
          <p:nvPr/>
        </p:nvSpPr>
        <p:spPr>
          <a:xfrm>
            <a:off x="3679031" y="3781501"/>
            <a:ext cx="772160" cy="0"/>
          </a:xfrm>
          <a:custGeom>
            <a:avLst/>
            <a:gdLst/>
            <a:ahLst/>
            <a:cxnLst/>
            <a:rect l="l" t="t" r="r" b="b"/>
            <a:pathLst>
              <a:path w="772160">
                <a:moveTo>
                  <a:pt x="0" y="0"/>
                </a:moveTo>
                <a:lnTo>
                  <a:pt x="771921" y="0"/>
                </a:lnTo>
              </a:path>
            </a:pathLst>
          </a:custGeom>
          <a:ln w="15778">
            <a:solidFill>
              <a:srgbClr val="000000"/>
            </a:solidFill>
          </a:ln>
        </p:spPr>
        <p:txBody>
          <a:bodyPr wrap="square" lIns="0" tIns="0" rIns="0" bIns="0" rtlCol="0"/>
          <a:lstStyle/>
          <a:p>
            <a:endParaRPr/>
          </a:p>
        </p:txBody>
      </p:sp>
      <p:sp>
        <p:nvSpPr>
          <p:cNvPr id="7" name="object 7"/>
          <p:cNvSpPr txBox="1"/>
          <p:nvPr/>
        </p:nvSpPr>
        <p:spPr>
          <a:xfrm>
            <a:off x="3093796" y="3484801"/>
            <a:ext cx="1953260" cy="480059"/>
          </a:xfrm>
          <a:prstGeom prst="rect">
            <a:avLst/>
          </a:prstGeom>
        </p:spPr>
        <p:txBody>
          <a:bodyPr vert="horz" wrap="square" lIns="0" tIns="16510" rIns="0" bIns="0" rtlCol="0">
            <a:spAutoFit/>
          </a:bodyPr>
          <a:lstStyle/>
          <a:p>
            <a:pPr marL="12700">
              <a:lnSpc>
                <a:spcPct val="100000"/>
              </a:lnSpc>
              <a:spcBef>
                <a:spcPts val="130"/>
              </a:spcBef>
              <a:tabLst>
                <a:tab pos="682625" algn="l"/>
              </a:tabLst>
            </a:pPr>
            <a:r>
              <a:rPr sz="2950" spc="20" dirty="0">
                <a:latin typeface="Times New Roman"/>
                <a:cs typeface="Times New Roman"/>
              </a:rPr>
              <a:t>lim	</a:t>
            </a:r>
            <a:r>
              <a:rPr sz="4425" i="1" spc="15" baseline="35781" dirty="0">
                <a:latin typeface="Times New Roman"/>
                <a:cs typeface="Times New Roman"/>
              </a:rPr>
              <a:t>f </a:t>
            </a:r>
            <a:r>
              <a:rPr sz="4425" spc="82" baseline="35781" dirty="0">
                <a:latin typeface="Times New Roman"/>
                <a:cs typeface="Times New Roman"/>
              </a:rPr>
              <a:t>(</a:t>
            </a:r>
            <a:r>
              <a:rPr sz="4425" i="1" spc="82" baseline="35781" dirty="0">
                <a:latin typeface="Times New Roman"/>
                <a:cs typeface="Times New Roman"/>
              </a:rPr>
              <a:t>n</a:t>
            </a:r>
            <a:r>
              <a:rPr sz="4425" spc="82" baseline="35781" dirty="0">
                <a:latin typeface="Times New Roman"/>
                <a:cs typeface="Times New Roman"/>
              </a:rPr>
              <a:t>) </a:t>
            </a:r>
            <a:r>
              <a:rPr sz="2950" spc="25" dirty="0">
                <a:latin typeface="Symbol"/>
                <a:cs typeface="Symbol"/>
              </a:rPr>
              <a:t></a:t>
            </a:r>
            <a:r>
              <a:rPr sz="2950" spc="-65" dirty="0">
                <a:latin typeface="Times New Roman"/>
                <a:cs typeface="Times New Roman"/>
              </a:rPr>
              <a:t> </a:t>
            </a:r>
            <a:r>
              <a:rPr sz="2950" spc="25" dirty="0">
                <a:latin typeface="Times New Roman"/>
                <a:cs typeface="Times New Roman"/>
              </a:rPr>
              <a:t>0</a:t>
            </a:r>
            <a:endParaRPr sz="2950">
              <a:latin typeface="Times New Roman"/>
              <a:cs typeface="Times New Roman"/>
            </a:endParaRPr>
          </a:p>
        </p:txBody>
      </p:sp>
      <p:sp>
        <p:nvSpPr>
          <p:cNvPr id="8" name="object 8"/>
          <p:cNvSpPr txBox="1"/>
          <p:nvPr/>
        </p:nvSpPr>
        <p:spPr>
          <a:xfrm>
            <a:off x="3095828" y="3780660"/>
            <a:ext cx="1334770" cy="480059"/>
          </a:xfrm>
          <a:prstGeom prst="rect">
            <a:avLst/>
          </a:prstGeom>
        </p:spPr>
        <p:txBody>
          <a:bodyPr vert="horz" wrap="square" lIns="0" tIns="16510" rIns="0" bIns="0" rtlCol="0">
            <a:spAutoFit/>
          </a:bodyPr>
          <a:lstStyle/>
          <a:p>
            <a:pPr marL="12700">
              <a:lnSpc>
                <a:spcPct val="100000"/>
              </a:lnSpc>
              <a:spcBef>
                <a:spcPts val="130"/>
              </a:spcBef>
            </a:pPr>
            <a:r>
              <a:rPr sz="2550" i="1" spc="112" baseline="19607" dirty="0">
                <a:latin typeface="Times New Roman"/>
                <a:cs typeface="Times New Roman"/>
              </a:rPr>
              <a:t>n</a:t>
            </a:r>
            <a:r>
              <a:rPr sz="2550" spc="112" baseline="19607" dirty="0">
                <a:latin typeface="Symbol"/>
                <a:cs typeface="Symbol"/>
              </a:rPr>
              <a:t></a:t>
            </a:r>
            <a:r>
              <a:rPr sz="2550" spc="150" baseline="19607" dirty="0">
                <a:latin typeface="Times New Roman"/>
                <a:cs typeface="Times New Roman"/>
              </a:rPr>
              <a:t> </a:t>
            </a:r>
            <a:r>
              <a:rPr sz="2950" i="1" spc="105" dirty="0">
                <a:latin typeface="Times New Roman"/>
                <a:cs typeface="Times New Roman"/>
              </a:rPr>
              <a:t>g</a:t>
            </a:r>
            <a:r>
              <a:rPr sz="2950" spc="105" dirty="0">
                <a:latin typeface="Times New Roman"/>
                <a:cs typeface="Times New Roman"/>
              </a:rPr>
              <a:t>(</a:t>
            </a:r>
            <a:r>
              <a:rPr sz="2950" i="1" spc="105" dirty="0">
                <a:latin typeface="Times New Roman"/>
                <a:cs typeface="Times New Roman"/>
              </a:rPr>
              <a:t>n</a:t>
            </a:r>
            <a:r>
              <a:rPr sz="2950" spc="105" dirty="0">
                <a:latin typeface="Times New Roman"/>
                <a:cs typeface="Times New Roman"/>
              </a:rPr>
              <a:t>)</a:t>
            </a:r>
            <a:endParaRPr sz="29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775335" marR="5080" indent="955675">
              <a:lnSpc>
                <a:spcPts val="3829"/>
              </a:lnSpc>
              <a:spcBef>
                <a:spcPts val="240"/>
              </a:spcBef>
            </a:pPr>
            <a:r>
              <a:rPr sz="3200" dirty="0">
                <a:solidFill>
                  <a:srgbClr val="000000"/>
                </a:solidFill>
                <a:latin typeface="Symbol"/>
                <a:cs typeface="Symbol"/>
              </a:rPr>
              <a:t></a:t>
            </a:r>
            <a:r>
              <a:rPr sz="3200" dirty="0">
                <a:solidFill>
                  <a:srgbClr val="000000"/>
                </a:solidFill>
              </a:rPr>
              <a:t> </a:t>
            </a:r>
            <a:r>
              <a:rPr sz="3200" dirty="0"/>
              <a:t>(“small </a:t>
            </a:r>
            <a:r>
              <a:rPr sz="3200" spc="5" dirty="0"/>
              <a:t>omega”) </a:t>
            </a:r>
            <a:r>
              <a:rPr sz="3200" dirty="0"/>
              <a:t>Notation  Asymptotic lower </a:t>
            </a:r>
            <a:r>
              <a:rPr sz="3200" spc="5" dirty="0"/>
              <a:t>bound </a:t>
            </a:r>
            <a:r>
              <a:rPr sz="3200" dirty="0"/>
              <a:t>that </a:t>
            </a:r>
            <a:r>
              <a:rPr sz="3200" spc="-5" dirty="0"/>
              <a:t>is </a:t>
            </a:r>
            <a:r>
              <a:rPr sz="3200" u="heavy" spc="5" dirty="0">
                <a:uFill>
                  <a:solidFill>
                    <a:srgbClr val="424456"/>
                  </a:solidFill>
                </a:uFill>
              </a:rPr>
              <a:t>not</a:t>
            </a:r>
            <a:r>
              <a:rPr sz="3200" u="heavy" spc="-175" dirty="0">
                <a:uFill>
                  <a:solidFill>
                    <a:srgbClr val="424456"/>
                  </a:solidFill>
                </a:uFill>
              </a:rPr>
              <a:t> </a:t>
            </a:r>
            <a:r>
              <a:rPr sz="3200" u="heavy" dirty="0">
                <a:uFill>
                  <a:solidFill>
                    <a:srgbClr val="424456"/>
                  </a:solidFill>
                </a:uFill>
              </a:rPr>
              <a:t>tight</a:t>
            </a:r>
            <a:endParaRPr sz="3200" dirty="0">
              <a:latin typeface="Symbol"/>
              <a:cs typeface="Symbol"/>
            </a:endParaRPr>
          </a:p>
        </p:txBody>
      </p:sp>
      <p:sp>
        <p:nvSpPr>
          <p:cNvPr id="10" name="object 10"/>
          <p:cNvSpPr txBox="1"/>
          <p:nvPr/>
        </p:nvSpPr>
        <p:spPr>
          <a:xfrm>
            <a:off x="612140" y="1463879"/>
            <a:ext cx="6862445" cy="1480185"/>
          </a:xfrm>
          <a:prstGeom prst="rect">
            <a:avLst/>
          </a:prstGeom>
        </p:spPr>
        <p:txBody>
          <a:bodyPr vert="horz" wrap="square" lIns="0" tIns="94615" rIns="0" bIns="0" rtlCol="0">
            <a:spAutoFit/>
          </a:bodyPr>
          <a:lstStyle/>
          <a:p>
            <a:pPr marL="332740" indent="-320040">
              <a:lnSpc>
                <a:spcPct val="100000"/>
              </a:lnSpc>
              <a:spcBef>
                <a:spcPts val="745"/>
              </a:spcBef>
              <a:buClr>
                <a:srgbClr val="438086"/>
              </a:buClr>
              <a:buSzPct val="58928"/>
              <a:buFont typeface="Wingdings"/>
              <a:buChar char=""/>
              <a:tabLst>
                <a:tab pos="332740" algn="l"/>
              </a:tabLst>
            </a:pPr>
            <a:r>
              <a:rPr sz="2800" spc="-5" dirty="0">
                <a:solidFill>
                  <a:srgbClr val="3333CC"/>
                </a:solidFill>
                <a:latin typeface="Symbol"/>
                <a:cs typeface="Symbol"/>
              </a:rPr>
              <a:t></a:t>
            </a:r>
            <a:r>
              <a:rPr sz="2800" spc="-5" dirty="0">
                <a:solidFill>
                  <a:srgbClr val="0000FF"/>
                </a:solidFill>
                <a:latin typeface="Times New Roman"/>
                <a:cs typeface="Times New Roman"/>
              </a:rPr>
              <a:t>(g(n)) </a:t>
            </a:r>
            <a:r>
              <a:rPr sz="2600" dirty="0">
                <a:latin typeface="Times New Roman"/>
                <a:cs typeface="Times New Roman"/>
              </a:rPr>
              <a:t>= </a:t>
            </a:r>
            <a:r>
              <a:rPr sz="2600" spc="-5" dirty="0">
                <a:latin typeface="Times New Roman"/>
                <a:cs typeface="Times New Roman"/>
              </a:rPr>
              <a:t>{</a:t>
            </a:r>
            <a:r>
              <a:rPr sz="2600" spc="-5" dirty="0">
                <a:solidFill>
                  <a:srgbClr val="0000FF"/>
                </a:solidFill>
                <a:latin typeface="Times New Roman"/>
                <a:cs typeface="Times New Roman"/>
              </a:rPr>
              <a:t>f(n)</a:t>
            </a:r>
            <a:r>
              <a:rPr sz="2600" spc="-5" dirty="0">
                <a:latin typeface="Times New Roman"/>
                <a:cs typeface="Times New Roman"/>
              </a:rPr>
              <a:t>: </a:t>
            </a:r>
            <a:r>
              <a:rPr sz="2600" dirty="0">
                <a:latin typeface="Times New Roman"/>
                <a:cs typeface="Times New Roman"/>
              </a:rPr>
              <a:t>for</a:t>
            </a:r>
            <a:r>
              <a:rPr sz="2600" dirty="0">
                <a:solidFill>
                  <a:srgbClr val="FF0000"/>
                </a:solidFill>
                <a:latin typeface="Times New Roman"/>
                <a:cs typeface="Times New Roman"/>
              </a:rPr>
              <a:t> </a:t>
            </a:r>
            <a:r>
              <a:rPr sz="2600" b="1" u="heavy" spc="5" dirty="0">
                <a:solidFill>
                  <a:srgbClr val="FF0000"/>
                </a:solidFill>
                <a:uFill>
                  <a:solidFill>
                    <a:srgbClr val="FF0000"/>
                  </a:solidFill>
                </a:uFill>
                <a:latin typeface="Times New Roman"/>
                <a:cs typeface="Times New Roman"/>
              </a:rPr>
              <a:t>any</a:t>
            </a:r>
            <a:r>
              <a:rPr sz="2600" b="1" spc="5" dirty="0">
                <a:solidFill>
                  <a:srgbClr val="FF0000"/>
                </a:solidFill>
                <a:latin typeface="Times New Roman"/>
                <a:cs typeface="Times New Roman"/>
              </a:rPr>
              <a:t> </a:t>
            </a:r>
            <a:r>
              <a:rPr sz="2600" dirty="0">
                <a:latin typeface="Times New Roman"/>
                <a:cs typeface="Times New Roman"/>
              </a:rPr>
              <a:t>constant </a:t>
            </a:r>
            <a:r>
              <a:rPr sz="2600" dirty="0">
                <a:solidFill>
                  <a:srgbClr val="0000FF"/>
                </a:solidFill>
                <a:latin typeface="Times New Roman"/>
                <a:cs typeface="Times New Roman"/>
              </a:rPr>
              <a:t>c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dirty="0">
                <a:solidFill>
                  <a:srgbClr val="0000FF"/>
                </a:solidFill>
                <a:latin typeface="Times New Roman"/>
                <a:cs typeface="Times New Roman"/>
              </a:rPr>
              <a:t>0</a:t>
            </a:r>
            <a:r>
              <a:rPr sz="2600" dirty="0">
                <a:latin typeface="Times New Roman"/>
                <a:cs typeface="Times New Roman"/>
              </a:rPr>
              <a:t>,</a:t>
            </a:r>
            <a:endParaRPr sz="2600">
              <a:latin typeface="Times New Roman"/>
              <a:cs typeface="Times New Roman"/>
            </a:endParaRPr>
          </a:p>
          <a:p>
            <a:pPr marL="2755900">
              <a:lnSpc>
                <a:spcPct val="100000"/>
              </a:lnSpc>
              <a:spcBef>
                <a:spcPts val="605"/>
              </a:spcBef>
            </a:pPr>
            <a:r>
              <a:rPr sz="2600" dirty="0">
                <a:latin typeface="Symbol"/>
                <a:cs typeface="Symbol"/>
              </a:rPr>
              <a:t></a:t>
            </a:r>
            <a:r>
              <a:rPr sz="2600" dirty="0">
                <a:latin typeface="Times New Roman"/>
                <a:cs typeface="Times New Roman"/>
              </a:rPr>
              <a:t> a constant </a:t>
            </a:r>
            <a:r>
              <a:rPr sz="2600" spc="10" dirty="0">
                <a:solidFill>
                  <a:srgbClr val="0000FF"/>
                </a:solidFill>
                <a:latin typeface="Times New Roman"/>
                <a:cs typeface="Times New Roman"/>
              </a:rPr>
              <a:t>n</a:t>
            </a:r>
            <a:r>
              <a:rPr sz="2550" spc="15" baseline="-21241"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0</a:t>
            </a:r>
            <a:r>
              <a:rPr sz="2600" dirty="0">
                <a:latin typeface="Times New Roman"/>
                <a:cs typeface="Times New Roman"/>
              </a:rPr>
              <a:t>, </a:t>
            </a:r>
            <a:r>
              <a:rPr sz="2600" spc="-5" dirty="0">
                <a:latin typeface="Times New Roman"/>
                <a:cs typeface="Times New Roman"/>
              </a:rPr>
              <a:t>such</a:t>
            </a:r>
            <a:r>
              <a:rPr sz="2600" spc="-270" dirty="0">
                <a:latin typeface="Times New Roman"/>
                <a:cs typeface="Times New Roman"/>
              </a:rPr>
              <a:t> </a:t>
            </a:r>
            <a:r>
              <a:rPr sz="2600" dirty="0">
                <a:latin typeface="Times New Roman"/>
                <a:cs typeface="Times New Roman"/>
              </a:rPr>
              <a:t>that</a:t>
            </a:r>
            <a:endParaRPr sz="2600">
              <a:latin typeface="Times New Roman"/>
              <a:cs typeface="Times New Roman"/>
            </a:endParaRPr>
          </a:p>
          <a:p>
            <a:pPr marL="3453129">
              <a:lnSpc>
                <a:spcPct val="100000"/>
              </a:lnSpc>
              <a:spcBef>
                <a:spcPts val="600"/>
              </a:spcBef>
            </a:pPr>
            <a:r>
              <a:rPr sz="2600" dirty="0">
                <a:solidFill>
                  <a:srgbClr val="0000FF"/>
                </a:solidFill>
                <a:latin typeface="Times New Roman"/>
                <a:cs typeface="Times New Roman"/>
              </a:rPr>
              <a:t>0 </a:t>
            </a:r>
            <a:r>
              <a:rPr sz="2600" dirty="0">
                <a:solidFill>
                  <a:srgbClr val="0000FF"/>
                </a:solidFill>
                <a:latin typeface="Symbol"/>
                <a:cs typeface="Symbol"/>
              </a:rPr>
              <a:t></a:t>
            </a:r>
            <a:r>
              <a:rPr sz="2600" dirty="0">
                <a:solidFill>
                  <a:srgbClr val="0000FF"/>
                </a:solidFill>
                <a:latin typeface="Times New Roman"/>
                <a:cs typeface="Times New Roman"/>
              </a:rPr>
              <a:t> cg(n) &lt; </a:t>
            </a:r>
            <a:r>
              <a:rPr sz="2600" spc="-5" dirty="0">
                <a:solidFill>
                  <a:srgbClr val="0000FF"/>
                </a:solidFill>
                <a:latin typeface="Times New Roman"/>
                <a:cs typeface="Times New Roman"/>
              </a:rPr>
              <a:t>f(n), </a:t>
            </a:r>
            <a:r>
              <a:rPr sz="2600" dirty="0">
                <a:solidFill>
                  <a:srgbClr val="0000FF"/>
                </a:solidFill>
                <a:latin typeface="Symbol"/>
                <a:cs typeface="Symbol"/>
              </a:rPr>
              <a:t></a:t>
            </a:r>
            <a:r>
              <a:rPr sz="2600" dirty="0">
                <a:solidFill>
                  <a:srgbClr val="0000FF"/>
                </a:solidFill>
                <a:latin typeface="Times New Roman"/>
                <a:cs typeface="Times New Roman"/>
              </a:rPr>
              <a:t>n </a:t>
            </a:r>
            <a:r>
              <a:rPr sz="2600" dirty="0">
                <a:solidFill>
                  <a:srgbClr val="0000FF"/>
                </a:solidFill>
                <a:latin typeface="Symbol"/>
                <a:cs typeface="Symbol"/>
              </a:rPr>
              <a:t></a:t>
            </a:r>
            <a:r>
              <a:rPr sz="2600" spc="-135" dirty="0">
                <a:solidFill>
                  <a:srgbClr val="0000FF"/>
                </a:solidFill>
                <a:latin typeface="Times New Roman"/>
                <a:cs typeface="Times New Roman"/>
              </a:rPr>
              <a:t> </a:t>
            </a:r>
            <a:r>
              <a:rPr sz="2600" spc="5" dirty="0">
                <a:solidFill>
                  <a:srgbClr val="0000FF"/>
                </a:solidFill>
                <a:latin typeface="Times New Roman"/>
                <a:cs typeface="Times New Roman"/>
              </a:rPr>
              <a:t>n</a:t>
            </a:r>
            <a:r>
              <a:rPr sz="2550" spc="7" baseline="-21241" dirty="0">
                <a:solidFill>
                  <a:srgbClr val="0000FF"/>
                </a:solidFill>
                <a:latin typeface="Times New Roman"/>
                <a:cs typeface="Times New Roman"/>
              </a:rPr>
              <a:t>0</a:t>
            </a:r>
            <a:r>
              <a:rPr sz="2600" spc="5" dirty="0">
                <a:latin typeface="Times New Roman"/>
                <a:cs typeface="Times New Roman"/>
              </a:rPr>
              <a:t>}</a:t>
            </a:r>
            <a:endParaRPr sz="2600">
              <a:latin typeface="Times New Roman"/>
              <a:cs typeface="Times New Roman"/>
            </a:endParaRPr>
          </a:p>
        </p:txBody>
      </p:sp>
      <p:sp>
        <p:nvSpPr>
          <p:cNvPr id="11" name="object 11"/>
          <p:cNvSpPr txBox="1"/>
          <p:nvPr/>
        </p:nvSpPr>
        <p:spPr>
          <a:xfrm>
            <a:off x="612140" y="3519932"/>
            <a:ext cx="1815464" cy="422275"/>
          </a:xfrm>
          <a:prstGeom prst="rect">
            <a:avLst/>
          </a:prstGeom>
        </p:spPr>
        <p:txBody>
          <a:bodyPr vert="horz" wrap="square" lIns="0" tIns="13335" rIns="0" bIns="0" rtlCol="0">
            <a:spAutoFit/>
          </a:bodyPr>
          <a:lstStyle/>
          <a:p>
            <a:pPr marL="332740" indent="-320040">
              <a:lnSpc>
                <a:spcPct val="100000"/>
              </a:lnSpc>
              <a:spcBef>
                <a:spcPts val="105"/>
              </a:spcBef>
              <a:buClr>
                <a:srgbClr val="438086"/>
              </a:buClr>
              <a:buSzPct val="59615"/>
              <a:buFont typeface="Wingdings"/>
              <a:buChar char=""/>
              <a:tabLst>
                <a:tab pos="332740" algn="l"/>
              </a:tabLst>
            </a:pPr>
            <a:r>
              <a:rPr sz="2600" spc="-5" dirty="0">
                <a:latin typeface="Times New Roman"/>
                <a:cs typeface="Times New Roman"/>
              </a:rPr>
              <a:t>I</a:t>
            </a:r>
            <a:r>
              <a:rPr sz="2600" spc="5" dirty="0">
                <a:latin typeface="Times New Roman"/>
                <a:cs typeface="Times New Roman"/>
              </a:rPr>
              <a:t>n</a:t>
            </a:r>
            <a:r>
              <a:rPr sz="2600" spc="-5" dirty="0">
                <a:latin typeface="Times New Roman"/>
                <a:cs typeface="Times New Roman"/>
              </a:rPr>
              <a:t>t</a:t>
            </a:r>
            <a:r>
              <a:rPr sz="2600" spc="5" dirty="0">
                <a:latin typeface="Times New Roman"/>
                <a:cs typeface="Times New Roman"/>
              </a:rPr>
              <a:t>u</a:t>
            </a:r>
            <a:r>
              <a:rPr sz="2600" spc="-5" dirty="0">
                <a:latin typeface="Times New Roman"/>
                <a:cs typeface="Times New Roman"/>
              </a:rPr>
              <a:t>iti</a:t>
            </a:r>
            <a:r>
              <a:rPr sz="2600" spc="5" dirty="0">
                <a:latin typeface="Times New Roman"/>
                <a:cs typeface="Times New Roman"/>
              </a:rPr>
              <a:t>v</a:t>
            </a:r>
            <a:r>
              <a:rPr sz="2600" spc="-5" dirty="0">
                <a:latin typeface="Times New Roman"/>
                <a:cs typeface="Times New Roman"/>
              </a:rPr>
              <a:t>el</a:t>
            </a:r>
            <a:r>
              <a:rPr sz="2600" spc="10" dirty="0">
                <a:latin typeface="Times New Roman"/>
                <a:cs typeface="Times New Roman"/>
              </a:rPr>
              <a:t>y</a:t>
            </a:r>
            <a:r>
              <a:rPr sz="2600" dirty="0">
                <a:latin typeface="Times New Roman"/>
                <a:cs typeface="Times New Roman"/>
              </a:rPr>
              <a:t>:</a:t>
            </a:r>
            <a:endParaRPr sz="2600">
              <a:latin typeface="Times New Roman"/>
              <a:cs typeface="Times New Roman"/>
            </a:endParaRPr>
          </a:p>
        </p:txBody>
      </p:sp>
      <p:sp>
        <p:nvSpPr>
          <p:cNvPr id="12" name="object 12"/>
          <p:cNvSpPr txBox="1"/>
          <p:nvPr/>
        </p:nvSpPr>
        <p:spPr>
          <a:xfrm>
            <a:off x="1069339" y="4562957"/>
            <a:ext cx="2948940" cy="976630"/>
          </a:xfrm>
          <a:prstGeom prst="rect">
            <a:avLst/>
          </a:prstGeom>
        </p:spPr>
        <p:txBody>
          <a:bodyPr vert="horz" wrap="square" lIns="0" tIns="91440" rIns="0" bIns="0" rtlCol="0">
            <a:spAutoFit/>
          </a:bodyPr>
          <a:lstStyle/>
          <a:p>
            <a:pPr marL="469900" indent="-457200">
              <a:lnSpc>
                <a:spcPct val="100000"/>
              </a:lnSpc>
              <a:spcBef>
                <a:spcPts val="720"/>
              </a:spcBef>
              <a:buClr>
                <a:srgbClr val="53548A"/>
              </a:buClr>
              <a:buSzPct val="69230"/>
              <a:buFont typeface="Wingdings"/>
              <a:buChar char=""/>
              <a:tabLst>
                <a:tab pos="469265" algn="l"/>
                <a:tab pos="469900" algn="l"/>
                <a:tab pos="1274445" algn="l"/>
              </a:tabLst>
            </a:pPr>
            <a:r>
              <a:rPr sz="2600" spc="-5" dirty="0">
                <a:latin typeface="Times New Roman"/>
                <a:cs typeface="Times New Roman"/>
              </a:rPr>
              <a:t>e.g.,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600" spc="-10" dirty="0">
                <a:latin typeface="Times New Roman"/>
                <a:cs typeface="Times New Roman"/>
              </a:rPr>
              <a:t>,</a:t>
            </a:r>
            <a:endParaRPr sz="2600">
              <a:latin typeface="Times New Roman"/>
              <a:cs typeface="Times New Roman"/>
            </a:endParaRPr>
          </a:p>
          <a:p>
            <a:pPr marL="506095">
              <a:lnSpc>
                <a:spcPct val="100000"/>
              </a:lnSpc>
              <a:spcBef>
                <a:spcPts val="625"/>
              </a:spcBef>
              <a:tabLst>
                <a:tab pos="1258570" algn="l"/>
              </a:tabLst>
            </a:pPr>
            <a:r>
              <a:rPr sz="2600" i="1" spc="5" dirty="0">
                <a:solidFill>
                  <a:srgbClr val="FF0000"/>
                </a:solidFill>
                <a:latin typeface="Times New Roman"/>
                <a:cs typeface="Times New Roman"/>
              </a:rPr>
              <a:t>but	</a:t>
            </a:r>
            <a:r>
              <a:rPr sz="2600" dirty="0">
                <a:solidFill>
                  <a:srgbClr val="0000FF"/>
                </a:solidFill>
                <a:latin typeface="Times New Roman"/>
                <a:cs typeface="Times New Roman"/>
              </a:rPr>
              <a:t>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/2 </a:t>
            </a:r>
            <a:r>
              <a:rPr sz="2600" dirty="0">
                <a:solidFill>
                  <a:srgbClr val="0000FF"/>
                </a:solidFill>
                <a:latin typeface="Symbol"/>
                <a:cs typeface="Symbol"/>
              </a:rPr>
              <a:t></a:t>
            </a:r>
            <a:r>
              <a:rPr sz="2600" spc="-65" dirty="0">
                <a:solidFill>
                  <a:srgbClr val="0000FF"/>
                </a:solidFill>
                <a:latin typeface="Times New Roman"/>
                <a:cs typeface="Times New Roman"/>
              </a:rPr>
              <a:t> </a:t>
            </a:r>
            <a:r>
              <a:rPr sz="2600" spc="-10" dirty="0">
                <a:solidFill>
                  <a:srgbClr val="0000FF"/>
                </a:solidFill>
                <a:latin typeface="Symbol"/>
                <a:cs typeface="Symbol"/>
              </a:rPr>
              <a:t></a:t>
            </a:r>
            <a:r>
              <a:rPr sz="2600" spc="-10" dirty="0">
                <a:solidFill>
                  <a:srgbClr val="0000FF"/>
                </a:solidFill>
                <a:latin typeface="Times New Roman"/>
                <a:cs typeface="Times New Roman"/>
              </a:rPr>
              <a:t>(n</a:t>
            </a:r>
            <a:r>
              <a:rPr sz="2550" spc="-15" baseline="26143" dirty="0">
                <a:solidFill>
                  <a:srgbClr val="0000FF"/>
                </a:solidFill>
                <a:latin typeface="Times New Roman"/>
                <a:cs typeface="Times New Roman"/>
              </a:rPr>
              <a:t>2</a:t>
            </a:r>
            <a:r>
              <a:rPr sz="2600" spc="-10" dirty="0">
                <a:solidFill>
                  <a:srgbClr val="0000FF"/>
                </a:solidFill>
                <a:latin typeface="Times New Roman"/>
                <a:cs typeface="Times New Roman"/>
              </a:rPr>
              <a:t>)</a:t>
            </a:r>
            <a:r>
              <a:rPr sz="2600" spc="-10" dirty="0">
                <a:latin typeface="Times New Roman"/>
                <a:cs typeface="Times New Roman"/>
              </a:rPr>
              <a:t>,</a:t>
            </a:r>
            <a:endParaRPr sz="2600">
              <a:latin typeface="Times New Roman"/>
              <a:cs typeface="Times New Roman"/>
            </a:endParaRPr>
          </a:p>
        </p:txBody>
      </p:sp>
      <p:sp>
        <p:nvSpPr>
          <p:cNvPr id="13" name="object 13"/>
          <p:cNvSpPr txBox="1"/>
          <p:nvPr/>
        </p:nvSpPr>
        <p:spPr>
          <a:xfrm>
            <a:off x="5183932" y="4562957"/>
            <a:ext cx="3072130" cy="976630"/>
          </a:xfrm>
          <a:prstGeom prst="rect">
            <a:avLst/>
          </a:prstGeom>
        </p:spPr>
        <p:txBody>
          <a:bodyPr vert="horz" wrap="square" lIns="0" tIns="91440" rIns="0" bIns="0" rtlCol="0">
            <a:spAutoFit/>
          </a:bodyPr>
          <a:lstStyle/>
          <a:p>
            <a:pPr marL="12700">
              <a:lnSpc>
                <a:spcPct val="100000"/>
              </a:lnSpc>
              <a:spcBef>
                <a:spcPts val="720"/>
              </a:spcBef>
            </a:pPr>
            <a:r>
              <a:rPr sz="2600" dirty="0">
                <a:latin typeface="Times New Roman"/>
                <a:cs typeface="Times New Roman"/>
              </a:rPr>
              <a:t>any positive </a:t>
            </a:r>
            <a:r>
              <a:rPr sz="2600" i="1" dirty="0">
                <a:solidFill>
                  <a:srgbClr val="006600"/>
                </a:solidFill>
                <a:latin typeface="Times New Roman"/>
                <a:cs typeface="Times New Roman"/>
              </a:rPr>
              <a:t>c</a:t>
            </a:r>
            <a:r>
              <a:rPr sz="2600" i="1" spc="-110" dirty="0">
                <a:solidFill>
                  <a:srgbClr val="006600"/>
                </a:solidFill>
                <a:latin typeface="Times New Roman"/>
                <a:cs typeface="Times New Roman"/>
              </a:rPr>
              <a:t> </a:t>
            </a:r>
            <a:r>
              <a:rPr sz="2600" spc="-5" dirty="0">
                <a:latin typeface="Times New Roman"/>
                <a:cs typeface="Times New Roman"/>
              </a:rPr>
              <a:t>satisfies</a:t>
            </a:r>
            <a:endParaRPr sz="2600">
              <a:latin typeface="Times New Roman"/>
              <a:cs typeface="Times New Roman"/>
            </a:endParaRPr>
          </a:p>
          <a:p>
            <a:pPr marL="12700">
              <a:lnSpc>
                <a:spcPct val="100000"/>
              </a:lnSpc>
              <a:spcBef>
                <a:spcPts val="625"/>
              </a:spcBef>
            </a:pPr>
            <a:r>
              <a:rPr sz="2600" i="1" dirty="0">
                <a:solidFill>
                  <a:srgbClr val="FF0000"/>
                </a:solidFill>
                <a:latin typeface="Times New Roman"/>
                <a:cs typeface="Times New Roman"/>
              </a:rPr>
              <a:t>c </a:t>
            </a:r>
            <a:r>
              <a:rPr sz="2600" dirty="0">
                <a:solidFill>
                  <a:srgbClr val="FF0000"/>
                </a:solidFill>
                <a:latin typeface="Symbol"/>
                <a:cs typeface="Symbol"/>
              </a:rPr>
              <a:t></a:t>
            </a:r>
            <a:r>
              <a:rPr sz="2600" dirty="0">
                <a:solidFill>
                  <a:srgbClr val="FF0000"/>
                </a:solidFill>
                <a:latin typeface="Times New Roman"/>
                <a:cs typeface="Times New Roman"/>
              </a:rPr>
              <a:t> 1/2 does </a:t>
            </a:r>
            <a:r>
              <a:rPr sz="2600" spc="5" dirty="0">
                <a:solidFill>
                  <a:srgbClr val="FF0000"/>
                </a:solidFill>
                <a:latin typeface="Times New Roman"/>
                <a:cs typeface="Times New Roman"/>
              </a:rPr>
              <a:t>not</a:t>
            </a:r>
            <a:r>
              <a:rPr sz="2600" spc="-130" dirty="0">
                <a:solidFill>
                  <a:srgbClr val="FF0000"/>
                </a:solidFill>
                <a:latin typeface="Times New Roman"/>
                <a:cs typeface="Times New Roman"/>
              </a:rPr>
              <a:t> </a:t>
            </a:r>
            <a:r>
              <a:rPr sz="2600" spc="-10" dirty="0">
                <a:solidFill>
                  <a:srgbClr val="FF0000"/>
                </a:solidFill>
                <a:latin typeface="Times New Roman"/>
                <a:cs typeface="Times New Roman"/>
              </a:rPr>
              <a:t>satisfy</a:t>
            </a:r>
            <a:endParaRPr sz="2600">
              <a:latin typeface="Times New Roman"/>
              <a:cs typeface="Times New Roman"/>
            </a:endParaRPr>
          </a:p>
        </p:txBody>
      </p:sp>
      <p:sp>
        <p:nvSpPr>
          <p:cNvPr id="14" name="object 14"/>
          <p:cNvSpPr/>
          <p:nvPr/>
        </p:nvSpPr>
        <p:spPr>
          <a:xfrm>
            <a:off x="3604520" y="3629097"/>
            <a:ext cx="774700" cy="0"/>
          </a:xfrm>
          <a:custGeom>
            <a:avLst/>
            <a:gdLst/>
            <a:ahLst/>
            <a:cxnLst/>
            <a:rect l="l" t="t" r="r" b="b"/>
            <a:pathLst>
              <a:path w="774700">
                <a:moveTo>
                  <a:pt x="0" y="0"/>
                </a:moveTo>
                <a:lnTo>
                  <a:pt x="774183" y="0"/>
                </a:lnTo>
              </a:path>
            </a:pathLst>
          </a:custGeom>
          <a:ln w="15778">
            <a:solidFill>
              <a:srgbClr val="000000"/>
            </a:solidFill>
          </a:ln>
        </p:spPr>
        <p:txBody>
          <a:bodyPr wrap="square" lIns="0" tIns="0" rIns="0" bIns="0" rtlCol="0"/>
          <a:lstStyle/>
          <a:p>
            <a:endParaRPr/>
          </a:p>
        </p:txBody>
      </p:sp>
      <p:sp>
        <p:nvSpPr>
          <p:cNvPr id="15" name="object 15"/>
          <p:cNvSpPr txBox="1"/>
          <p:nvPr/>
        </p:nvSpPr>
        <p:spPr>
          <a:xfrm>
            <a:off x="3017957" y="3332502"/>
            <a:ext cx="2040255" cy="480059"/>
          </a:xfrm>
          <a:prstGeom prst="rect">
            <a:avLst/>
          </a:prstGeom>
        </p:spPr>
        <p:txBody>
          <a:bodyPr vert="horz" wrap="square" lIns="0" tIns="16510" rIns="0" bIns="0" rtlCol="0">
            <a:spAutoFit/>
          </a:bodyPr>
          <a:lstStyle/>
          <a:p>
            <a:pPr marL="12700">
              <a:lnSpc>
                <a:spcPct val="100000"/>
              </a:lnSpc>
              <a:spcBef>
                <a:spcPts val="130"/>
              </a:spcBef>
              <a:tabLst>
                <a:tab pos="684530" algn="l"/>
              </a:tabLst>
            </a:pPr>
            <a:r>
              <a:rPr sz="2950" spc="25" dirty="0">
                <a:latin typeface="Times New Roman"/>
                <a:cs typeface="Times New Roman"/>
              </a:rPr>
              <a:t>lim	</a:t>
            </a:r>
            <a:r>
              <a:rPr sz="4425" i="1" spc="22" baseline="35781" dirty="0">
                <a:latin typeface="Times New Roman"/>
                <a:cs typeface="Times New Roman"/>
              </a:rPr>
              <a:t>f </a:t>
            </a:r>
            <a:r>
              <a:rPr sz="4425" spc="89" baseline="35781" dirty="0">
                <a:latin typeface="Times New Roman"/>
                <a:cs typeface="Times New Roman"/>
              </a:rPr>
              <a:t>(</a:t>
            </a:r>
            <a:r>
              <a:rPr sz="4425" i="1" spc="89" baseline="35781" dirty="0">
                <a:latin typeface="Times New Roman"/>
                <a:cs typeface="Times New Roman"/>
              </a:rPr>
              <a:t>n</a:t>
            </a:r>
            <a:r>
              <a:rPr sz="4425" spc="89" baseline="35781" dirty="0">
                <a:latin typeface="Times New Roman"/>
                <a:cs typeface="Times New Roman"/>
              </a:rPr>
              <a:t>) </a:t>
            </a:r>
            <a:r>
              <a:rPr sz="2950" spc="30" dirty="0">
                <a:latin typeface="Symbol"/>
                <a:cs typeface="Symbol"/>
              </a:rPr>
              <a:t></a:t>
            </a:r>
            <a:r>
              <a:rPr sz="2950" spc="-75" dirty="0">
                <a:latin typeface="Times New Roman"/>
                <a:cs typeface="Times New Roman"/>
              </a:rPr>
              <a:t> </a:t>
            </a:r>
            <a:r>
              <a:rPr sz="2950" spc="40" dirty="0">
                <a:latin typeface="Symbol"/>
                <a:cs typeface="Symbol"/>
              </a:rPr>
              <a:t></a:t>
            </a:r>
            <a:endParaRPr sz="2950">
              <a:latin typeface="Symbol"/>
              <a:cs typeface="Symbol"/>
            </a:endParaRPr>
          </a:p>
        </p:txBody>
      </p:sp>
      <p:sp>
        <p:nvSpPr>
          <p:cNvPr id="16" name="object 16"/>
          <p:cNvSpPr txBox="1"/>
          <p:nvPr/>
        </p:nvSpPr>
        <p:spPr>
          <a:xfrm>
            <a:off x="3019793" y="3628260"/>
            <a:ext cx="1339215" cy="480059"/>
          </a:xfrm>
          <a:prstGeom prst="rect">
            <a:avLst/>
          </a:prstGeom>
        </p:spPr>
        <p:txBody>
          <a:bodyPr vert="horz" wrap="square" lIns="0" tIns="16510" rIns="0" bIns="0" rtlCol="0">
            <a:spAutoFit/>
          </a:bodyPr>
          <a:lstStyle/>
          <a:p>
            <a:pPr marL="12700">
              <a:lnSpc>
                <a:spcPct val="100000"/>
              </a:lnSpc>
              <a:spcBef>
                <a:spcPts val="130"/>
              </a:spcBef>
            </a:pPr>
            <a:r>
              <a:rPr sz="2550" i="1" spc="120" baseline="19607" dirty="0">
                <a:latin typeface="Times New Roman"/>
                <a:cs typeface="Times New Roman"/>
              </a:rPr>
              <a:t>n</a:t>
            </a:r>
            <a:r>
              <a:rPr sz="2550" spc="120" baseline="19607" dirty="0">
                <a:latin typeface="Symbol"/>
                <a:cs typeface="Symbol"/>
              </a:rPr>
              <a:t></a:t>
            </a:r>
            <a:r>
              <a:rPr sz="2550" spc="150" baseline="19607" dirty="0">
                <a:latin typeface="Times New Roman"/>
                <a:cs typeface="Times New Roman"/>
              </a:rPr>
              <a:t> </a:t>
            </a:r>
            <a:r>
              <a:rPr sz="2950" i="1" spc="110" dirty="0">
                <a:latin typeface="Times New Roman"/>
                <a:cs typeface="Times New Roman"/>
              </a:rPr>
              <a:t>g</a:t>
            </a:r>
            <a:r>
              <a:rPr sz="2950" spc="110" dirty="0">
                <a:latin typeface="Times New Roman"/>
                <a:cs typeface="Times New Roman"/>
              </a:rPr>
              <a:t>(</a:t>
            </a:r>
            <a:r>
              <a:rPr sz="2950" i="1" spc="110" dirty="0">
                <a:latin typeface="Times New Roman"/>
                <a:cs typeface="Times New Roman"/>
              </a:rPr>
              <a:t>n</a:t>
            </a:r>
            <a:r>
              <a:rPr sz="2950" spc="110" dirty="0">
                <a:latin typeface="Times New Roman"/>
                <a:cs typeface="Times New Roman"/>
              </a:rPr>
              <a:t>)</a:t>
            </a:r>
            <a:endParaRPr sz="29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80669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0000"/>
                </a:solidFill>
              </a:rPr>
              <a:t>Analogy </a:t>
            </a:r>
            <a:r>
              <a:rPr sz="3200" spc="-5" dirty="0">
                <a:solidFill>
                  <a:srgbClr val="000000"/>
                </a:solidFill>
              </a:rPr>
              <a:t>to </a:t>
            </a:r>
            <a:r>
              <a:rPr sz="3200" dirty="0">
                <a:solidFill>
                  <a:srgbClr val="000000"/>
                </a:solidFill>
              </a:rPr>
              <a:t>the comparison of two real</a:t>
            </a:r>
            <a:r>
              <a:rPr sz="3200" spc="-120" dirty="0">
                <a:solidFill>
                  <a:srgbClr val="000000"/>
                </a:solidFill>
              </a:rPr>
              <a:t> </a:t>
            </a:r>
            <a:r>
              <a:rPr sz="3200" dirty="0">
                <a:solidFill>
                  <a:srgbClr val="000000"/>
                </a:solidFill>
              </a:rPr>
              <a:t>numbers</a:t>
            </a:r>
            <a:endParaRPr sz="3200"/>
          </a:p>
        </p:txBody>
      </p:sp>
      <p:sp>
        <p:nvSpPr>
          <p:cNvPr id="10" name="object 10"/>
          <p:cNvSpPr txBox="1"/>
          <p:nvPr/>
        </p:nvSpPr>
        <p:spPr>
          <a:xfrm>
            <a:off x="688340" y="1414678"/>
            <a:ext cx="3616960" cy="3609975"/>
          </a:xfrm>
          <a:prstGeom prst="rect">
            <a:avLst/>
          </a:prstGeom>
        </p:spPr>
        <p:txBody>
          <a:bodyPr vert="horz" wrap="square" lIns="0" tIns="183515" rIns="0" bIns="0" rtlCol="0">
            <a:spAutoFit/>
          </a:bodyPr>
          <a:lstStyle/>
          <a:p>
            <a:pPr marL="332740" indent="-320040">
              <a:lnSpc>
                <a:spcPct val="100000"/>
              </a:lnSpc>
              <a:spcBef>
                <a:spcPts val="14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5" dirty="0">
                <a:solidFill>
                  <a:srgbClr val="FF0000"/>
                </a:solidFill>
                <a:latin typeface="Symbol"/>
                <a:cs typeface="Symbol"/>
              </a:rPr>
              <a:t></a:t>
            </a:r>
            <a:r>
              <a:rPr sz="2800" spc="-80"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a:t>
            </a:r>
            <a:r>
              <a:rPr sz="2800" spc="-8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a:lnSpc>
                <a:spcPct val="100000"/>
              </a:lnSpc>
              <a:buClr>
                <a:srgbClr val="438086"/>
              </a:buClr>
              <a:buFont typeface="Wingdings"/>
              <a:buChar char=""/>
            </a:pPr>
            <a:endParaRPr sz="3400" dirty="0">
              <a:latin typeface="Times New Roman"/>
              <a:cs typeface="Times New Roman"/>
            </a:endParaRPr>
          </a:p>
          <a:p>
            <a:pPr marL="332740" indent="-320040">
              <a:lnSpc>
                <a:spcPct val="100000"/>
              </a:lnSpc>
              <a:spcBef>
                <a:spcPts val="2140"/>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&lt;</a:t>
            </a:r>
            <a:r>
              <a:rPr sz="2800" spc="-6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a:p>
            <a:pPr marL="332740" indent="-320040">
              <a:lnSpc>
                <a:spcPct val="100000"/>
              </a:lnSpc>
              <a:spcBef>
                <a:spcPts val="1345"/>
              </a:spcBef>
              <a:buClr>
                <a:srgbClr val="438086"/>
              </a:buClr>
              <a:buSzPct val="58928"/>
              <a:buFont typeface="Wingdings"/>
              <a:buChar char=""/>
              <a:tabLst>
                <a:tab pos="332740" algn="l"/>
              </a:tabLst>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(g(n)) </a:t>
            </a:r>
            <a:r>
              <a:rPr sz="2800" spc="-5" dirty="0">
                <a:latin typeface="Symbol"/>
                <a:cs typeface="Symbol"/>
              </a:rPr>
              <a:t></a:t>
            </a:r>
            <a:r>
              <a:rPr sz="2800" spc="-5" dirty="0">
                <a:latin typeface="Times New Roman"/>
                <a:cs typeface="Times New Roman"/>
              </a:rPr>
              <a:t> </a:t>
            </a:r>
            <a:r>
              <a:rPr sz="2800" spc="-5" dirty="0">
                <a:solidFill>
                  <a:srgbClr val="FF0000"/>
                </a:solidFill>
                <a:latin typeface="Times New Roman"/>
                <a:cs typeface="Times New Roman"/>
              </a:rPr>
              <a:t>a &gt;</a:t>
            </a:r>
            <a:r>
              <a:rPr sz="2800" spc="-25" dirty="0">
                <a:solidFill>
                  <a:srgbClr val="FF0000"/>
                </a:solidFill>
                <a:latin typeface="Times New Roman"/>
                <a:cs typeface="Times New Roman"/>
              </a:rPr>
              <a:t> </a:t>
            </a:r>
            <a:r>
              <a:rPr sz="2800" spc="-5" dirty="0">
                <a:solidFill>
                  <a:srgbClr val="FF0000"/>
                </a:solidFill>
                <a:latin typeface="Times New Roman"/>
                <a:cs typeface="Times New Roman"/>
              </a:rPr>
              <a:t>b</a:t>
            </a:r>
            <a:endParaRPr sz="28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688256" y="1452859"/>
            <a:ext cx="1683385" cy="2608580"/>
          </a:xfrm>
          <a:prstGeom prst="rect">
            <a:avLst/>
          </a:prstGeom>
        </p:spPr>
        <p:txBody>
          <a:bodyPr vert="horz" wrap="square" lIns="0" tIns="104139" rIns="0" bIns="0" rtlCol="0">
            <a:spAutoFit/>
          </a:bodyPr>
          <a:lstStyle/>
          <a:p>
            <a:pPr marL="12700">
              <a:lnSpc>
                <a:spcPct val="100000"/>
              </a:lnSpc>
              <a:spcBef>
                <a:spcPts val="819"/>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14"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marR="13970" indent="-635">
              <a:lnSpc>
                <a:spcPct val="120300"/>
              </a:lnSpc>
              <a:spcBef>
                <a:spcPts val="15"/>
              </a:spcBef>
            </a:pP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a:t>
            </a:r>
            <a:r>
              <a:rPr sz="2800" spc="5" dirty="0">
                <a:solidFill>
                  <a:srgbClr val="0000FF"/>
                </a:solidFill>
                <a:latin typeface="Times New Roman"/>
                <a:cs typeface="Times New Roman"/>
              </a:rPr>
              <a:t>5n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endParaRPr sz="2800" dirty="0">
              <a:latin typeface="Times New Roman"/>
              <a:cs typeface="Times New Roman"/>
            </a:endParaRPr>
          </a:p>
          <a:p>
            <a:pPr marL="12700">
              <a:lnSpc>
                <a:spcPct val="100000"/>
              </a:lnSpc>
              <a:spcBef>
                <a:spcPts val="720"/>
              </a:spcBef>
            </a:pPr>
            <a:r>
              <a:rPr sz="2800" dirty="0">
                <a:solidFill>
                  <a:srgbClr val="0000FF"/>
                </a:solidFill>
                <a:latin typeface="Times New Roman"/>
                <a:cs typeface="Times New Roman"/>
              </a:rPr>
              <a:t>5n</a:t>
            </a:r>
            <a:r>
              <a:rPr sz="2775"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80" dirty="0">
                <a:solidFill>
                  <a:srgbClr val="0000FF"/>
                </a:solidFill>
                <a:latin typeface="Times New Roman"/>
                <a:cs typeface="Times New Roman"/>
              </a:rPr>
              <a:t> </a:t>
            </a:r>
            <a:r>
              <a:rPr sz="2800" spc="-10" dirty="0">
                <a:solidFill>
                  <a:srgbClr val="0000FF"/>
                </a:solidFill>
                <a:latin typeface="Symbol"/>
                <a:cs typeface="Symbol"/>
              </a:rPr>
              <a:t></a:t>
            </a:r>
            <a:r>
              <a:rPr sz="2800" spc="-10" dirty="0">
                <a:solidFill>
                  <a:srgbClr val="0000FF"/>
                </a:solidFill>
                <a:latin typeface="Times New Roman"/>
                <a:cs typeface="Times New Roman"/>
              </a:rPr>
              <a:t>(n</a:t>
            </a:r>
            <a:r>
              <a:rPr sz="2775" spc="-15" baseline="25525" dirty="0">
                <a:solidFill>
                  <a:srgbClr val="0000FF"/>
                </a:solidFill>
                <a:latin typeface="Times New Roman"/>
                <a:cs typeface="Times New Roman"/>
              </a:rPr>
              <a:t>2</a:t>
            </a:r>
            <a:r>
              <a:rPr sz="2800" spc="-10" dirty="0" smtClean="0">
                <a:solidFill>
                  <a:srgbClr val="0000FF"/>
                </a:solidFill>
                <a:latin typeface="Times New Roman"/>
                <a:cs typeface="Times New Roman"/>
              </a:rPr>
              <a:t>)</a:t>
            </a:r>
            <a:endParaRPr sz="2800" dirty="0">
              <a:latin typeface="Times New Roman"/>
              <a:cs typeface="Times New Roman"/>
            </a:endParaRPr>
          </a:p>
        </p:txBody>
      </p:sp>
      <p:sp>
        <p:nvSpPr>
          <p:cNvPr id="11" name="object 11"/>
          <p:cNvSpPr txBox="1"/>
          <p:nvPr/>
        </p:nvSpPr>
        <p:spPr>
          <a:xfrm>
            <a:off x="3050539" y="1496060"/>
            <a:ext cx="670560" cy="2463800"/>
          </a:xfrm>
          <a:prstGeom prst="rect">
            <a:avLst/>
          </a:prstGeom>
        </p:spPr>
        <p:txBody>
          <a:bodyPr vert="horz" wrap="square" lIns="0" tIns="12700" rIns="0" bIns="0" rtlCol="0">
            <a:spAutoFit/>
          </a:bodyPr>
          <a:lstStyle/>
          <a:p>
            <a:pPr marL="12700" marR="106045" algn="just">
              <a:lnSpc>
                <a:spcPct val="125000"/>
              </a:lnSpc>
              <a:spcBef>
                <a:spcPts val="100"/>
              </a:spcBef>
            </a:pPr>
            <a:r>
              <a:rPr sz="2400" spc="-90" dirty="0">
                <a:solidFill>
                  <a:srgbClr val="FF0000"/>
                </a:solidFill>
                <a:latin typeface="Times New Roman"/>
                <a:cs typeface="Times New Roman"/>
              </a:rPr>
              <a:t>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  T</a:t>
            </a:r>
            <a:r>
              <a:rPr sz="2400" spc="5" dirty="0">
                <a:solidFill>
                  <a:srgbClr val="FF0000"/>
                </a:solidFill>
                <a:latin typeface="Times New Roman"/>
                <a:cs typeface="Times New Roman"/>
              </a:rPr>
              <a:t>r</a:t>
            </a:r>
            <a:r>
              <a:rPr sz="2400" spc="-90" dirty="0">
                <a:solidFill>
                  <a:srgbClr val="FF0000"/>
                </a:solidFill>
                <a:latin typeface="Times New Roman"/>
                <a:cs typeface="Times New Roman"/>
              </a:rPr>
              <a:t>ue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2" name="object 12"/>
          <p:cNvSpPr txBox="1"/>
          <p:nvPr/>
        </p:nvSpPr>
        <p:spPr>
          <a:xfrm>
            <a:off x="5412663" y="1452859"/>
            <a:ext cx="1960880" cy="2608580"/>
          </a:xfrm>
          <a:prstGeom prst="rect">
            <a:avLst/>
          </a:prstGeom>
        </p:spPr>
        <p:txBody>
          <a:bodyPr vert="horz" wrap="square" lIns="0" tIns="14605" rIns="0" bIns="0" rtlCol="0">
            <a:spAutoFit/>
          </a:bodyPr>
          <a:lstStyle/>
          <a:p>
            <a:pPr marL="12700" marR="5080" algn="just">
              <a:lnSpc>
                <a:spcPct val="121000"/>
              </a:lnSpc>
              <a:spcBef>
                <a:spcPts val="115"/>
              </a:spcBef>
            </a:pP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10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  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lgn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(n</a:t>
            </a:r>
            <a:r>
              <a:rPr sz="2775" spc="-7" baseline="25525" dirty="0">
                <a:solidFill>
                  <a:srgbClr val="0000FF"/>
                </a:solidFill>
                <a:latin typeface="Times New Roman"/>
                <a:cs typeface="Times New Roman"/>
              </a:rPr>
              <a:t>2</a:t>
            </a:r>
            <a:r>
              <a:rPr sz="2800" spc="-5" dirty="0">
                <a:solidFill>
                  <a:srgbClr val="0000FF"/>
                </a:solidFill>
                <a:latin typeface="Times New Roman"/>
                <a:cs typeface="Times New Roman"/>
              </a:rPr>
              <a:t>)</a:t>
            </a:r>
            <a:endParaRPr sz="2800">
              <a:latin typeface="Times New Roman"/>
              <a:cs typeface="Times New Roman"/>
            </a:endParaRPr>
          </a:p>
        </p:txBody>
      </p:sp>
      <p:sp>
        <p:nvSpPr>
          <p:cNvPr id="13" name="object 13"/>
          <p:cNvSpPr txBox="1"/>
          <p:nvPr/>
        </p:nvSpPr>
        <p:spPr>
          <a:xfrm>
            <a:off x="7774940" y="1496060"/>
            <a:ext cx="670560" cy="2463800"/>
          </a:xfrm>
          <a:prstGeom prst="rect">
            <a:avLst/>
          </a:prstGeom>
        </p:spPr>
        <p:txBody>
          <a:bodyPr vert="horz" wrap="square" lIns="0" tIns="12700" rIns="0" bIns="0" rtlCol="0">
            <a:spAutoFit/>
          </a:bodyPr>
          <a:lstStyle/>
          <a:p>
            <a:pPr marL="12700" marR="5080">
              <a:lnSpc>
                <a:spcPct val="125000"/>
              </a:lnSpc>
              <a:spcBef>
                <a:spcPts val="1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a:p>
            <a:pPr marL="12700" marR="5080">
              <a:lnSpc>
                <a:spcPct val="145800"/>
              </a:lnSpc>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70" dirty="0">
                <a:solidFill>
                  <a:srgbClr val="FF0000"/>
                </a:solidFill>
                <a:latin typeface="Times New Roman"/>
                <a:cs typeface="Times New Roman"/>
              </a:rPr>
              <a:t>True</a:t>
            </a:r>
            <a:endParaRPr sz="2400">
              <a:latin typeface="Times New Roman"/>
              <a:cs typeface="Times New Roman"/>
            </a:endParaRPr>
          </a:p>
        </p:txBody>
      </p:sp>
      <p:sp>
        <p:nvSpPr>
          <p:cNvPr id="14" name="object 14"/>
          <p:cNvSpPr txBox="1"/>
          <p:nvPr/>
        </p:nvSpPr>
        <p:spPr>
          <a:xfrm>
            <a:off x="5946074" y="4851246"/>
            <a:ext cx="1473200" cy="1092200"/>
          </a:xfrm>
          <a:prstGeom prst="rect">
            <a:avLst/>
          </a:prstGeom>
        </p:spPr>
        <p:txBody>
          <a:bodyPr vert="horz" wrap="square" lIns="0" tIns="12700" rIns="0" bIns="0" rtlCol="0">
            <a:spAutoFit/>
          </a:bodyPr>
          <a:lstStyle/>
          <a:p>
            <a:pPr marL="12700" marR="5080">
              <a:lnSpc>
                <a:spcPct val="125000"/>
              </a:lnSpc>
              <a:spcBef>
                <a:spcPts val="100"/>
              </a:spcBef>
            </a:pPr>
            <a:r>
              <a:rPr sz="2800" dirty="0">
                <a:solidFill>
                  <a:srgbClr val="0000FF"/>
                </a:solidFill>
                <a:latin typeface="Times New Roman"/>
                <a:cs typeface="Times New Roman"/>
              </a:rPr>
              <a:t>2</a:t>
            </a:r>
            <a:r>
              <a:rPr sz="2775" baseline="25525"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  </a:t>
            </a: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5" dirty="0">
                <a:solidFill>
                  <a:srgbClr val="0000FF"/>
                </a:solidFill>
                <a:latin typeface="Symbol"/>
                <a:cs typeface="Symbol"/>
              </a:rPr>
              <a:t></a:t>
            </a:r>
            <a:r>
              <a:rPr sz="2800" spc="-5" dirty="0">
                <a:solidFill>
                  <a:srgbClr val="0000FF"/>
                </a:solidFill>
                <a:latin typeface="Times New Roman"/>
                <a:cs typeface="Times New Roman"/>
              </a:rPr>
              <a:t>(3</a:t>
            </a:r>
            <a:r>
              <a:rPr sz="2775" spc="-7" baseline="25525" dirty="0">
                <a:solidFill>
                  <a:srgbClr val="0000FF"/>
                </a:solidFill>
                <a:latin typeface="Times New Roman"/>
                <a:cs typeface="Times New Roman"/>
              </a:rPr>
              <a:t>n</a:t>
            </a:r>
            <a:r>
              <a:rPr sz="2800" spc="-5" dirty="0">
                <a:solidFill>
                  <a:srgbClr val="0000FF"/>
                </a:solidFill>
                <a:latin typeface="Times New Roman"/>
                <a:cs typeface="Times New Roman"/>
              </a:rPr>
              <a:t>)</a:t>
            </a:r>
            <a:endParaRPr sz="2800">
              <a:latin typeface="Times New Roman"/>
              <a:cs typeface="Times New Roman"/>
            </a:endParaRPr>
          </a:p>
        </p:txBody>
      </p:sp>
      <p:sp>
        <p:nvSpPr>
          <p:cNvPr id="15" name="object 15"/>
          <p:cNvSpPr txBox="1"/>
          <p:nvPr/>
        </p:nvSpPr>
        <p:spPr>
          <a:xfrm>
            <a:off x="764314" y="4318053"/>
            <a:ext cx="1506855" cy="1625600"/>
          </a:xfrm>
          <a:prstGeom prst="rect">
            <a:avLst/>
          </a:prstGeom>
        </p:spPr>
        <p:txBody>
          <a:bodyPr vert="horz" wrap="square" lIns="0" tIns="119380" rIns="0" bIns="0" rtlCol="0">
            <a:spAutoFit/>
          </a:bodyPr>
          <a:lstStyle/>
          <a:p>
            <a:pPr marL="12700">
              <a:lnSpc>
                <a:spcPct val="100000"/>
              </a:lnSpc>
              <a:spcBef>
                <a:spcPts val="9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100" dirty="0">
                <a:solidFill>
                  <a:srgbClr val="0000FF"/>
                </a:solidFill>
                <a:latin typeface="Times New Roman"/>
                <a:cs typeface="Times New Roman"/>
              </a:rPr>
              <a:t> </a:t>
            </a:r>
            <a:r>
              <a:rPr sz="2800" dirty="0">
                <a:solidFill>
                  <a:srgbClr val="0000FF"/>
                </a:solidFill>
                <a:latin typeface="Times New Roman"/>
                <a:cs typeface="Times New Roman"/>
              </a:rPr>
              <a:t>O(3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9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(3</a:t>
            </a:r>
            <a:r>
              <a:rPr sz="2775" baseline="25525" dirty="0">
                <a:solidFill>
                  <a:srgbClr val="0000FF"/>
                </a:solidFill>
                <a:latin typeface="Times New Roman"/>
                <a:cs typeface="Times New Roman"/>
              </a:rPr>
              <a:t>n</a:t>
            </a:r>
            <a:r>
              <a:rPr sz="2800" dirty="0">
                <a:solidFill>
                  <a:srgbClr val="0000FF"/>
                </a:solidFill>
                <a:latin typeface="Times New Roman"/>
                <a:cs typeface="Times New Roman"/>
              </a:rPr>
              <a:t>)</a:t>
            </a:r>
            <a:endParaRPr sz="2800">
              <a:latin typeface="Times New Roman"/>
              <a:cs typeface="Times New Roman"/>
            </a:endParaRPr>
          </a:p>
          <a:p>
            <a:pPr marL="12700">
              <a:lnSpc>
                <a:spcPct val="100000"/>
              </a:lnSpc>
              <a:spcBef>
                <a:spcPts val="840"/>
              </a:spcBef>
            </a:pPr>
            <a:r>
              <a:rPr sz="2800" spc="5" dirty="0">
                <a:solidFill>
                  <a:srgbClr val="0000FF"/>
                </a:solidFill>
                <a:latin typeface="Times New Roman"/>
                <a:cs typeface="Times New Roman"/>
              </a:rPr>
              <a:t>2</a:t>
            </a:r>
            <a:r>
              <a:rPr sz="2775" spc="7" baseline="25525"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85" dirty="0">
                <a:solidFill>
                  <a:srgbClr val="0000FF"/>
                </a:solidFill>
                <a:latin typeface="Times New Roman"/>
                <a:cs typeface="Times New Roman"/>
              </a:rPr>
              <a:t> </a:t>
            </a:r>
            <a:r>
              <a:rPr sz="2800" spc="-120" dirty="0">
                <a:solidFill>
                  <a:srgbClr val="0000FF"/>
                </a:solidFill>
                <a:latin typeface="Symbol"/>
                <a:cs typeface="Symbol"/>
              </a:rPr>
              <a:t></a:t>
            </a:r>
            <a:r>
              <a:rPr sz="2800" spc="-120" dirty="0">
                <a:solidFill>
                  <a:srgbClr val="0000FF"/>
                </a:solidFill>
                <a:latin typeface="Arial"/>
                <a:cs typeface="Arial"/>
              </a:rPr>
              <a:t>(3</a:t>
            </a:r>
            <a:r>
              <a:rPr sz="2775" spc="-179" baseline="25525" dirty="0">
                <a:solidFill>
                  <a:srgbClr val="0000FF"/>
                </a:solidFill>
                <a:latin typeface="Arial"/>
                <a:cs typeface="Arial"/>
              </a:rPr>
              <a:t>n</a:t>
            </a:r>
            <a:r>
              <a:rPr sz="2800" spc="-120" dirty="0">
                <a:solidFill>
                  <a:srgbClr val="0000FF"/>
                </a:solidFill>
                <a:latin typeface="Arial"/>
                <a:cs typeface="Arial"/>
              </a:rPr>
              <a:t>)</a:t>
            </a:r>
            <a:endParaRPr sz="2800">
              <a:latin typeface="Arial"/>
              <a:cs typeface="Arial"/>
            </a:endParaRPr>
          </a:p>
        </p:txBody>
      </p:sp>
      <p:sp>
        <p:nvSpPr>
          <p:cNvPr id="16" name="object 16"/>
          <p:cNvSpPr txBox="1"/>
          <p:nvPr/>
        </p:nvSpPr>
        <p:spPr>
          <a:xfrm>
            <a:off x="2821939" y="4406900"/>
            <a:ext cx="670560" cy="1534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marR="5080">
              <a:lnSpc>
                <a:spcPct val="145800"/>
              </a:lnSpc>
              <a:spcBef>
                <a:spcPts val="600"/>
              </a:spcBef>
            </a:pP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  </a:t>
            </a:r>
            <a:r>
              <a:rPr sz="2400" spc="-10" dirty="0">
                <a:solidFill>
                  <a:srgbClr val="FF0000"/>
                </a:solidFill>
                <a:latin typeface="Times New Roman"/>
                <a:cs typeface="Times New Roman"/>
              </a:rPr>
              <a:t>F</a:t>
            </a:r>
            <a:r>
              <a:rPr sz="2400" dirty="0">
                <a:solidFill>
                  <a:srgbClr val="FF0000"/>
                </a:solidFill>
                <a:latin typeface="Times New Roman"/>
                <a:cs typeface="Times New Roman"/>
              </a:rPr>
              <a:t>a</a:t>
            </a:r>
            <a:r>
              <a:rPr sz="2400" spc="5" dirty="0">
                <a:solidFill>
                  <a:srgbClr val="FF0000"/>
                </a:solidFill>
                <a:latin typeface="Times New Roman"/>
                <a:cs typeface="Times New Roman"/>
              </a:rPr>
              <a:t>l</a:t>
            </a:r>
            <a:r>
              <a:rPr sz="2400" spc="-5" dirty="0">
                <a:solidFill>
                  <a:srgbClr val="FF0000"/>
                </a:solidFill>
                <a:latin typeface="Times New Roman"/>
                <a:cs typeface="Times New Roman"/>
              </a:rPr>
              <a:t>se</a:t>
            </a:r>
            <a:endParaRPr sz="2400">
              <a:latin typeface="Times New Roman"/>
              <a:cs typeface="Times New Roman"/>
            </a:endParaRPr>
          </a:p>
        </p:txBody>
      </p:sp>
      <p:sp>
        <p:nvSpPr>
          <p:cNvPr id="17" name="object 17"/>
          <p:cNvSpPr txBox="1"/>
          <p:nvPr/>
        </p:nvSpPr>
        <p:spPr>
          <a:xfrm>
            <a:off x="7774940" y="5016500"/>
            <a:ext cx="670560" cy="10007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FF0000"/>
                </a:solidFill>
                <a:latin typeface="Times New Roman"/>
                <a:cs typeface="Times New Roman"/>
              </a:rPr>
              <a:t>True</a:t>
            </a:r>
            <a:endParaRPr sz="2400">
              <a:latin typeface="Times New Roman"/>
              <a:cs typeface="Times New Roman"/>
            </a:endParaRPr>
          </a:p>
          <a:p>
            <a:pPr marL="12700">
              <a:lnSpc>
                <a:spcPct val="100000"/>
              </a:lnSpc>
              <a:spcBef>
                <a:spcPts val="1920"/>
              </a:spcBef>
            </a:pPr>
            <a:r>
              <a:rPr sz="2400" spc="-5" dirty="0">
                <a:solidFill>
                  <a:srgbClr val="FF0000"/>
                </a:solidFill>
                <a:latin typeface="Times New Roman"/>
                <a:cs typeface="Times New Roman"/>
              </a:rPr>
              <a:t>False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844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928274" y="3774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53569"/>
            <a:ext cx="78797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worst-case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dirty="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an </a:t>
            </a:r>
            <a:r>
              <a:rPr sz="2400" dirty="0">
                <a:solidFill>
                  <a:srgbClr val="0000FF"/>
                </a:solidFill>
                <a:latin typeface="Times New Roman"/>
                <a:cs typeface="Times New Roman"/>
              </a:rPr>
              <a:t>upper 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 </a:t>
            </a:r>
            <a:r>
              <a:rPr sz="2400" dirty="0">
                <a:solidFill>
                  <a:srgbClr val="0000FF"/>
                </a:solidFill>
                <a:latin typeface="Times New Roman"/>
                <a:cs typeface="Times New Roman"/>
              </a:rPr>
              <a:t>inputs </a:t>
            </a:r>
            <a:r>
              <a:rPr sz="2400" spc="-5" dirty="0">
                <a:latin typeface="Times New Roman"/>
                <a:cs typeface="Times New Roman"/>
              </a:rPr>
              <a:t>as </a:t>
            </a:r>
            <a:r>
              <a:rPr sz="2400" spc="-45" dirty="0">
                <a:latin typeface="Times New Roman"/>
                <a:cs typeface="Times New Roman"/>
              </a:rPr>
              <a:t>well</a:t>
            </a:r>
            <a:endParaRPr sz="2400" dirty="0">
              <a:latin typeface="Times New Roman"/>
              <a:cs typeface="Times New Roman"/>
            </a:endParaRPr>
          </a:p>
          <a:p>
            <a:pPr>
              <a:lnSpc>
                <a:spcPct val="100000"/>
              </a:lnSpc>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dirty="0">
              <a:latin typeface="Times New Roman"/>
              <a:cs typeface="Times New Roman"/>
            </a:endParaRPr>
          </a:p>
          <a:p>
            <a:pPr marL="927100">
              <a:lnSpc>
                <a:spcPct val="100000"/>
              </a:lnSpc>
              <a:spcBef>
                <a:spcPts val="62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spc="-5" dirty="0">
                <a:solidFill>
                  <a:srgbClr val="0000FF"/>
                </a:solidFill>
                <a:latin typeface="Times New Roman"/>
                <a:cs typeface="Times New Roman"/>
              </a:rPr>
              <a:t>worst-case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70"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dirty="0">
              <a:latin typeface="Times New Roman"/>
              <a:cs typeface="Times New Roman"/>
            </a:endParaRPr>
          </a:p>
          <a:p>
            <a:pPr>
              <a:lnSpc>
                <a:spcPct val="100000"/>
              </a:lnSpc>
              <a:spcBef>
                <a:spcPts val="55"/>
              </a:spcBef>
            </a:pPr>
            <a:endParaRPr sz="3500" dirty="0">
              <a:latin typeface="Times New Roman"/>
              <a:cs typeface="Times New Roman"/>
            </a:endParaRPr>
          </a:p>
          <a:p>
            <a:pPr marL="377825" marR="88265" indent="548640">
              <a:lnSpc>
                <a:spcPct val="10000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 </a:t>
            </a:r>
            <a:r>
              <a:rPr sz="2400" dirty="0">
                <a:latin typeface="Times New Roman"/>
                <a:cs typeface="Times New Roman"/>
              </a:rPr>
              <a:t>upper bound also applies to its</a:t>
            </a:r>
            <a:r>
              <a:rPr sz="2400" spc="-17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544828"/>
            <a:ext cx="7954009" cy="3810635"/>
          </a:xfrm>
          <a:prstGeom prst="rect">
            <a:avLst/>
          </a:prstGeom>
        </p:spPr>
        <p:txBody>
          <a:bodyPr vert="horz" wrap="square" lIns="0" tIns="12065" rIns="0" bIns="0" rtlCol="0">
            <a:spAutoFit/>
          </a:bodyPr>
          <a:lstStyle/>
          <a:p>
            <a:pPr marL="332105" indent="-319405">
              <a:lnSpc>
                <a:spcPct val="100000"/>
              </a:lnSpc>
              <a:spcBef>
                <a:spcPts val="95"/>
              </a:spcBef>
              <a:buClr>
                <a:srgbClr val="438086"/>
              </a:buClr>
              <a:buSzPct val="58928"/>
              <a:buFont typeface="Wingdings"/>
              <a:buChar char=""/>
              <a:tabLst>
                <a:tab pos="332740" algn="l"/>
              </a:tabLst>
            </a:pPr>
            <a:r>
              <a:rPr sz="2800" spc="-5" dirty="0">
                <a:solidFill>
                  <a:srgbClr val="0000FF"/>
                </a:solidFill>
                <a:latin typeface="Times New Roman"/>
                <a:cs typeface="Times New Roman"/>
              </a:rPr>
              <a:t>Abuse </a:t>
            </a:r>
            <a:r>
              <a:rPr sz="2800" spc="-5" dirty="0">
                <a:latin typeface="Times New Roman"/>
                <a:cs typeface="Times New Roman"/>
              </a:rPr>
              <a:t>to say </a:t>
            </a:r>
            <a:r>
              <a:rPr sz="2800" dirty="0">
                <a:latin typeface="Times New Roman"/>
                <a:cs typeface="Times New Roman"/>
              </a:rPr>
              <a:t>“</a:t>
            </a:r>
            <a:r>
              <a:rPr sz="2800" dirty="0">
                <a:solidFill>
                  <a:srgbClr val="0000FF"/>
                </a:solidFill>
                <a:latin typeface="Times New Roman"/>
                <a:cs typeface="Times New Roman"/>
              </a:rPr>
              <a:t>running </a:t>
            </a:r>
            <a:r>
              <a:rPr sz="2800" spc="-10" dirty="0">
                <a:solidFill>
                  <a:srgbClr val="0000FF"/>
                </a:solidFill>
                <a:latin typeface="Times New Roman"/>
                <a:cs typeface="Times New Roman"/>
              </a:rPr>
              <a:t>time </a:t>
            </a:r>
            <a:r>
              <a:rPr sz="2800" dirty="0">
                <a:solidFill>
                  <a:srgbClr val="0000FF"/>
                </a:solidFill>
                <a:latin typeface="Times New Roman"/>
                <a:cs typeface="Times New Roman"/>
              </a:rPr>
              <a:t>of </a:t>
            </a:r>
            <a:r>
              <a:rPr sz="2800" spc="-5" dirty="0">
                <a:solidFill>
                  <a:srgbClr val="0000FF"/>
                </a:solidFill>
                <a:latin typeface="Times New Roman"/>
                <a:cs typeface="Times New Roman"/>
              </a:rPr>
              <a:t>insertion </a:t>
            </a:r>
            <a:r>
              <a:rPr sz="2800" dirty="0">
                <a:solidFill>
                  <a:srgbClr val="0000FF"/>
                </a:solidFill>
                <a:latin typeface="Times New Roman"/>
                <a:cs typeface="Times New Roman"/>
              </a:rPr>
              <a:t>sort </a:t>
            </a:r>
            <a:r>
              <a:rPr sz="2800" spc="-5" dirty="0">
                <a:solidFill>
                  <a:srgbClr val="0000FF"/>
                </a:solidFill>
                <a:latin typeface="Times New Roman"/>
                <a:cs typeface="Times New Roman"/>
              </a:rPr>
              <a:t>is</a:t>
            </a:r>
            <a:r>
              <a:rPr sz="2800" spc="-4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endParaRPr sz="2800">
              <a:latin typeface="Times New Roman"/>
              <a:cs typeface="Times New Roman"/>
            </a:endParaRPr>
          </a:p>
          <a:p>
            <a:pPr>
              <a:lnSpc>
                <a:spcPct val="100000"/>
              </a:lnSpc>
              <a:spcBef>
                <a:spcPts val="50"/>
              </a:spcBef>
              <a:buClr>
                <a:srgbClr val="438086"/>
              </a:buClr>
              <a:buFont typeface="Wingdings"/>
              <a:buChar char=""/>
            </a:pPr>
            <a:endParaRPr sz="4100">
              <a:latin typeface="Times New Roman"/>
              <a:cs typeface="Times New Roman"/>
            </a:endParaRPr>
          </a:p>
          <a:p>
            <a:pPr marL="332105" marR="47625" indent="-319405">
              <a:lnSpc>
                <a:spcPct val="100000"/>
              </a:lnSpc>
              <a:buClr>
                <a:srgbClr val="438086"/>
              </a:buClr>
              <a:buSzPct val="58928"/>
              <a:buFont typeface="Wingdings"/>
              <a:buChar char=""/>
              <a:tabLst>
                <a:tab pos="332740" algn="l"/>
              </a:tabLst>
            </a:pPr>
            <a:r>
              <a:rPr sz="2800" dirty="0">
                <a:latin typeface="Times New Roman"/>
                <a:cs typeface="Times New Roman"/>
              </a:rPr>
              <a:t>For </a:t>
            </a:r>
            <a:r>
              <a:rPr sz="2800" spc="-5" dirty="0">
                <a:latin typeface="Times New Roman"/>
                <a:cs typeface="Times New Roman"/>
              </a:rPr>
              <a:t>a given </a:t>
            </a:r>
            <a:r>
              <a:rPr sz="2800" dirty="0">
                <a:solidFill>
                  <a:srgbClr val="0000FF"/>
                </a:solidFill>
                <a:latin typeface="Times New Roman"/>
                <a:cs typeface="Times New Roman"/>
              </a:rPr>
              <a:t>n</a:t>
            </a:r>
            <a:r>
              <a:rPr sz="2800" dirty="0">
                <a:latin typeface="Times New Roman"/>
                <a:cs typeface="Times New Roman"/>
              </a:rPr>
              <a:t>, the </a:t>
            </a:r>
            <a:r>
              <a:rPr sz="2800" spc="-10" dirty="0">
                <a:solidFill>
                  <a:srgbClr val="0000FF"/>
                </a:solidFill>
                <a:latin typeface="Times New Roman"/>
                <a:cs typeface="Times New Roman"/>
              </a:rPr>
              <a:t>actual </a:t>
            </a:r>
            <a:r>
              <a:rPr sz="2800" dirty="0">
                <a:latin typeface="Times New Roman"/>
                <a:cs typeface="Times New Roman"/>
              </a:rPr>
              <a:t>running </a:t>
            </a:r>
            <a:r>
              <a:rPr sz="2800" spc="-10" dirty="0">
                <a:latin typeface="Times New Roman"/>
                <a:cs typeface="Times New Roman"/>
              </a:rPr>
              <a:t>time </a:t>
            </a:r>
            <a:r>
              <a:rPr sz="2800" i="1" u="heavy" spc="-5" dirty="0">
                <a:uFill>
                  <a:solidFill>
                    <a:srgbClr val="000000"/>
                  </a:solidFill>
                </a:uFill>
                <a:latin typeface="Times New Roman"/>
                <a:cs typeface="Times New Roman"/>
              </a:rPr>
              <a:t>depends </a:t>
            </a:r>
            <a:r>
              <a:rPr sz="2800" i="1" u="heavy" dirty="0">
                <a:uFill>
                  <a:solidFill>
                    <a:srgbClr val="000000"/>
                  </a:solidFill>
                </a:uFill>
                <a:latin typeface="Times New Roman"/>
                <a:cs typeface="Times New Roman"/>
              </a:rPr>
              <a:t>on</a:t>
            </a:r>
            <a:r>
              <a:rPr sz="2800" i="1" dirty="0">
                <a:latin typeface="Times New Roman"/>
                <a:cs typeface="Times New Roman"/>
              </a:rPr>
              <a:t> the  </a:t>
            </a:r>
            <a:r>
              <a:rPr sz="2800" i="1" spc="-5" dirty="0">
                <a:latin typeface="Times New Roman"/>
                <a:cs typeface="Times New Roman"/>
              </a:rPr>
              <a:t>particular </a:t>
            </a:r>
            <a:r>
              <a:rPr sz="2800" i="1" dirty="0">
                <a:latin typeface="Times New Roman"/>
                <a:cs typeface="Times New Roman"/>
              </a:rPr>
              <a:t>input </a:t>
            </a:r>
            <a:r>
              <a:rPr sz="2800" dirty="0">
                <a:latin typeface="Times New Roman"/>
                <a:cs typeface="Times New Roman"/>
              </a:rPr>
              <a:t>of </a:t>
            </a:r>
            <a:r>
              <a:rPr sz="2800" spc="-5" dirty="0">
                <a:latin typeface="Times New Roman"/>
                <a:cs typeface="Times New Roman"/>
              </a:rPr>
              <a:t>size</a:t>
            </a:r>
            <a:r>
              <a:rPr sz="2800" spc="-70"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a:t>
            </a:r>
            <a:r>
              <a:rPr sz="1650" spc="-135" dirty="0">
                <a:solidFill>
                  <a:srgbClr val="53548A"/>
                </a:solidFill>
                <a:latin typeface="Arial"/>
                <a:cs typeface="Arial"/>
              </a:rPr>
              <a:t> </a:t>
            </a:r>
            <a:r>
              <a:rPr sz="2400" dirty="0">
                <a:latin typeface="Times New Roman"/>
                <a:cs typeface="Times New Roman"/>
              </a:rPr>
              <a:t>i.e., running </a:t>
            </a:r>
            <a:r>
              <a:rPr sz="2400" spc="-5" dirty="0">
                <a:latin typeface="Times New Roman"/>
                <a:cs typeface="Times New Roman"/>
              </a:rPr>
              <a:t>time </a:t>
            </a:r>
            <a:r>
              <a:rPr sz="2400" dirty="0">
                <a:latin typeface="Times New Roman"/>
                <a:cs typeface="Times New Roman"/>
              </a:rPr>
              <a:t>is not only a function of n</a:t>
            </a:r>
            <a:endParaRPr sz="2400">
              <a:latin typeface="Times New Roman"/>
              <a:cs typeface="Times New Roman"/>
            </a:endParaRPr>
          </a:p>
          <a:p>
            <a:pPr>
              <a:lnSpc>
                <a:spcPct val="100000"/>
              </a:lnSpc>
            </a:pPr>
            <a:endParaRPr sz="2600">
              <a:latin typeface="Times New Roman"/>
              <a:cs typeface="Times New Roman"/>
            </a:endParaRPr>
          </a:p>
          <a:p>
            <a:pPr marL="332740" marR="146685" indent="-320040">
              <a:lnSpc>
                <a:spcPct val="100000"/>
              </a:lnSpc>
              <a:spcBef>
                <a:spcPts val="1760"/>
              </a:spcBef>
              <a:buClr>
                <a:srgbClr val="438086"/>
              </a:buClr>
              <a:buSzPct val="58928"/>
              <a:buFont typeface="Wingdings"/>
              <a:buChar char=""/>
              <a:tabLst>
                <a:tab pos="332740" algn="l"/>
              </a:tabLst>
            </a:pPr>
            <a:r>
              <a:rPr sz="2800" spc="-20" dirty="0">
                <a:latin typeface="Times New Roman"/>
                <a:cs typeface="Times New Roman"/>
              </a:rPr>
              <a:t>However, </a:t>
            </a:r>
            <a:r>
              <a:rPr sz="2800" spc="-5" dirty="0">
                <a:solidFill>
                  <a:srgbClr val="0000FF"/>
                </a:solidFill>
                <a:latin typeface="Times New Roman"/>
                <a:cs typeface="Times New Roman"/>
              </a:rPr>
              <a:t>worst-case </a:t>
            </a:r>
            <a:r>
              <a:rPr sz="2800" dirty="0">
                <a:latin typeface="Times New Roman"/>
                <a:cs typeface="Times New Roman"/>
              </a:rPr>
              <a:t>running </a:t>
            </a:r>
            <a:r>
              <a:rPr sz="2800" spc="-10" dirty="0">
                <a:latin typeface="Times New Roman"/>
                <a:cs typeface="Times New Roman"/>
              </a:rPr>
              <a:t>time </a:t>
            </a:r>
            <a:r>
              <a:rPr sz="2800" spc="-5" dirty="0">
                <a:latin typeface="Times New Roman"/>
                <a:cs typeface="Times New Roman"/>
              </a:rPr>
              <a:t>is </a:t>
            </a:r>
            <a:r>
              <a:rPr sz="2800" dirty="0">
                <a:latin typeface="Times New Roman"/>
                <a:cs typeface="Times New Roman"/>
              </a:rPr>
              <a:t>only </a:t>
            </a:r>
            <a:r>
              <a:rPr sz="2800" spc="-5" dirty="0">
                <a:latin typeface="Times New Roman"/>
                <a:cs typeface="Times New Roman"/>
              </a:rPr>
              <a:t>a </a:t>
            </a:r>
            <a:r>
              <a:rPr sz="2800" dirty="0">
                <a:latin typeface="Times New Roman"/>
                <a:cs typeface="Times New Roman"/>
              </a:rPr>
              <a:t>function  of</a:t>
            </a:r>
            <a:r>
              <a:rPr sz="2800" spc="-15" dirty="0">
                <a:latin typeface="Times New Roman"/>
                <a:cs typeface="Times New Roman"/>
              </a:rPr>
              <a:t> </a:t>
            </a:r>
            <a:r>
              <a:rPr sz="2800" spc="-5" dirty="0">
                <a:solidFill>
                  <a:srgbClr val="0000FF"/>
                </a:solidFill>
                <a:latin typeface="Times New Roman"/>
                <a:cs typeface="Times New Roman"/>
              </a:rPr>
              <a:t>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3" name="object 3"/>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4" name="object 4"/>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6" name="object 6"/>
          <p:cNvSpPr txBox="1">
            <a:spLocks noGrp="1"/>
          </p:cNvSpPr>
          <p:nvPr>
            <p:ph type="title"/>
          </p:nvPr>
        </p:nvSpPr>
        <p:spPr>
          <a:xfrm>
            <a:off x="688340" y="421640"/>
            <a:ext cx="6743065"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 Asymptotic upper</a:t>
            </a:r>
            <a:r>
              <a:rPr sz="3600" spc="-395" dirty="0"/>
              <a:t> </a:t>
            </a:r>
            <a:r>
              <a:rPr sz="3600" dirty="0"/>
              <a:t>bound</a:t>
            </a:r>
            <a:endParaRPr sz="3600" dirty="0">
              <a:latin typeface="Times New Roman"/>
              <a:cs typeface="Times New Roman"/>
            </a:endParaRPr>
          </a:p>
        </p:txBody>
      </p:sp>
      <p:sp>
        <p:nvSpPr>
          <p:cNvPr id="7" name="object 7"/>
          <p:cNvSpPr txBox="1"/>
          <p:nvPr/>
        </p:nvSpPr>
        <p:spPr>
          <a:xfrm>
            <a:off x="688340" y="1457350"/>
            <a:ext cx="7321550" cy="1056005"/>
          </a:xfrm>
          <a:prstGeom prst="rect">
            <a:avLst/>
          </a:prstGeom>
        </p:spPr>
        <p:txBody>
          <a:bodyPr vert="horz" wrap="square" lIns="0" tIns="100965" rIns="0" bIns="0" rtlCol="0">
            <a:spAutoFit/>
          </a:bodyPr>
          <a:lstStyle/>
          <a:p>
            <a:pPr marL="12700">
              <a:lnSpc>
                <a:spcPct val="100000"/>
              </a:lnSpc>
              <a:spcBef>
                <a:spcPts val="795"/>
              </a:spcBef>
            </a:pP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if </a:t>
            </a:r>
            <a:r>
              <a:rPr sz="2800" spc="-5" dirty="0">
                <a:solidFill>
                  <a:srgbClr val="FF0000"/>
                </a:solidFill>
                <a:latin typeface="Symbol"/>
                <a:cs typeface="Symbol"/>
              </a:rPr>
              <a:t></a:t>
            </a:r>
            <a:r>
              <a:rPr sz="2800" spc="-5" dirty="0">
                <a:solidFill>
                  <a:srgbClr val="FF0000"/>
                </a:solidFill>
                <a:latin typeface="Times New Roman"/>
                <a:cs typeface="Times New Roman"/>
              </a:rPr>
              <a:t> </a:t>
            </a:r>
            <a:r>
              <a:rPr sz="2800" dirty="0">
                <a:latin typeface="Times New Roman"/>
                <a:cs typeface="Times New Roman"/>
              </a:rPr>
              <a:t>positive </a:t>
            </a:r>
            <a:r>
              <a:rPr sz="2800" spc="-5" dirty="0">
                <a:latin typeface="Times New Roman"/>
                <a:cs typeface="Times New Roman"/>
              </a:rPr>
              <a:t>constants </a:t>
            </a:r>
            <a:r>
              <a:rPr sz="2800" spc="-10" dirty="0">
                <a:solidFill>
                  <a:srgbClr val="0000FF"/>
                </a:solidFill>
                <a:latin typeface="Times New Roman"/>
                <a:cs typeface="Times New Roman"/>
              </a:rPr>
              <a:t>c</a:t>
            </a:r>
            <a:r>
              <a:rPr sz="2800" spc="-10" dirty="0">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 </a:t>
            </a:r>
            <a:r>
              <a:rPr sz="2800" spc="-5" dirty="0">
                <a:latin typeface="Times New Roman"/>
                <a:cs typeface="Times New Roman"/>
              </a:rPr>
              <a:t>such</a:t>
            </a:r>
            <a:r>
              <a:rPr sz="2800" spc="-40" dirty="0">
                <a:latin typeface="Times New Roman"/>
                <a:cs typeface="Times New Roman"/>
              </a:rPr>
              <a:t> </a:t>
            </a:r>
            <a:r>
              <a:rPr sz="2800" spc="-5" dirty="0">
                <a:latin typeface="Times New Roman"/>
                <a:cs typeface="Times New Roman"/>
              </a:rPr>
              <a:t>that</a:t>
            </a:r>
            <a:endParaRPr sz="2800" dirty="0">
              <a:latin typeface="Times New Roman"/>
              <a:cs typeface="Times New Roman"/>
            </a:endParaRPr>
          </a:p>
          <a:p>
            <a:pPr marL="3413760">
              <a:lnSpc>
                <a:spcPct val="100000"/>
              </a:lnSpc>
              <a:spcBef>
                <a:spcPts val="695"/>
              </a:spcBef>
            </a:pPr>
            <a:r>
              <a:rPr sz="2800" spc="-5" dirty="0">
                <a:solidFill>
                  <a:srgbClr val="0000FF"/>
                </a:solidFill>
                <a:latin typeface="Times New Roman"/>
                <a:cs typeface="Times New Roman"/>
              </a:rPr>
              <a:t>0 ≤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cg(n), </a:t>
            </a:r>
            <a:r>
              <a:rPr sz="2800" spc="30" dirty="0">
                <a:solidFill>
                  <a:srgbClr val="0000FF"/>
                </a:solidFill>
                <a:latin typeface="DejaVu Serif"/>
                <a:cs typeface="DejaVu Serif"/>
              </a:rPr>
              <a:t>∀</a:t>
            </a:r>
            <a:r>
              <a:rPr sz="2800" spc="30" dirty="0">
                <a:solidFill>
                  <a:srgbClr val="0000FF"/>
                </a:solidFill>
                <a:latin typeface="Times New Roman"/>
                <a:cs typeface="Times New Roman"/>
              </a:rPr>
              <a:t>n </a:t>
            </a:r>
            <a:r>
              <a:rPr sz="2800" spc="-5" dirty="0">
                <a:solidFill>
                  <a:srgbClr val="0000FF"/>
                </a:solidFill>
                <a:latin typeface="Times New Roman"/>
                <a:cs typeface="Times New Roman"/>
              </a:rPr>
              <a:t>≥</a:t>
            </a:r>
            <a:r>
              <a:rPr sz="2800" spc="-45" dirty="0">
                <a:solidFill>
                  <a:srgbClr val="0000FF"/>
                </a:solidFill>
                <a:latin typeface="Times New Roman"/>
                <a:cs typeface="Times New Roman"/>
              </a:rPr>
              <a:t> </a:t>
            </a:r>
            <a:r>
              <a:rPr sz="2800" dirty="0">
                <a:solidFill>
                  <a:srgbClr val="0000FF"/>
                </a:solidFill>
                <a:latin typeface="Times New Roman"/>
                <a:cs typeface="Times New Roman"/>
              </a:rPr>
              <a:t>n</a:t>
            </a:r>
            <a:r>
              <a:rPr sz="2775" baseline="-21021" dirty="0">
                <a:solidFill>
                  <a:srgbClr val="0000FF"/>
                </a:solidFill>
                <a:latin typeface="Times New Roman"/>
                <a:cs typeface="Times New Roman"/>
              </a:rPr>
              <a:t>0</a:t>
            </a:r>
            <a:endParaRPr sz="2775" baseline="-21021" dirty="0">
              <a:latin typeface="Times New Roman"/>
              <a:cs typeface="Times New Roman"/>
            </a:endParaRPr>
          </a:p>
        </p:txBody>
      </p:sp>
      <p:sp>
        <p:nvSpPr>
          <p:cNvPr id="8" name="object 8"/>
          <p:cNvSpPr/>
          <p:nvPr/>
        </p:nvSpPr>
        <p:spPr>
          <a:xfrm>
            <a:off x="4114800" y="2819400"/>
            <a:ext cx="1016000" cy="609600"/>
          </a:xfrm>
          <a:custGeom>
            <a:avLst/>
            <a:gdLst/>
            <a:ahLst/>
            <a:cxnLst/>
            <a:rect l="l" t="t" r="r" b="b"/>
            <a:pathLst>
              <a:path w="1016000" h="609600">
                <a:moveTo>
                  <a:pt x="0" y="609600"/>
                </a:moveTo>
                <a:lnTo>
                  <a:pt x="1016000" y="609600"/>
                </a:lnTo>
                <a:lnTo>
                  <a:pt x="1016000" y="0"/>
                </a:lnTo>
                <a:lnTo>
                  <a:pt x="0" y="0"/>
                </a:lnTo>
                <a:lnTo>
                  <a:pt x="0" y="609600"/>
                </a:lnTo>
                <a:close/>
              </a:path>
            </a:pathLst>
          </a:custGeom>
          <a:solidFill>
            <a:srgbClr val="FFFFFF"/>
          </a:solidFill>
        </p:spPr>
        <p:txBody>
          <a:bodyPr wrap="square" lIns="0" tIns="0" rIns="0" bIns="0" rtlCol="0"/>
          <a:lstStyle/>
          <a:p>
            <a:endParaRPr/>
          </a:p>
        </p:txBody>
      </p:sp>
      <p:sp>
        <p:nvSpPr>
          <p:cNvPr id="9" name="object 9"/>
          <p:cNvSpPr txBox="1"/>
          <p:nvPr/>
        </p:nvSpPr>
        <p:spPr>
          <a:xfrm>
            <a:off x="4114800" y="2869014"/>
            <a:ext cx="1016000" cy="350520"/>
          </a:xfrm>
          <a:prstGeom prst="rect">
            <a:avLst/>
          </a:prstGeom>
        </p:spPr>
        <p:txBody>
          <a:bodyPr vert="horz" wrap="square" lIns="0" tIns="16510" rIns="0" bIns="0" rtlCol="0">
            <a:spAutoFit/>
          </a:bodyPr>
          <a:lstStyle/>
          <a:p>
            <a:pPr marL="162560">
              <a:lnSpc>
                <a:spcPct val="100000"/>
              </a:lnSpc>
              <a:spcBef>
                <a:spcPts val="130"/>
              </a:spcBef>
            </a:pPr>
            <a:r>
              <a:rPr sz="2100" spc="10" dirty="0">
                <a:latin typeface="Times New Roman"/>
                <a:cs typeface="Times New Roman"/>
              </a:rPr>
              <a:t>cg(n)</a:t>
            </a:r>
            <a:endParaRPr sz="2100">
              <a:latin typeface="Times New Roman"/>
              <a:cs typeface="Times New Roman"/>
            </a:endParaRPr>
          </a:p>
        </p:txBody>
      </p:sp>
      <p:sp>
        <p:nvSpPr>
          <p:cNvPr id="10" name="object 10"/>
          <p:cNvSpPr txBox="1"/>
          <p:nvPr/>
        </p:nvSpPr>
        <p:spPr>
          <a:xfrm>
            <a:off x="4264659" y="4088215"/>
            <a:ext cx="428625" cy="350520"/>
          </a:xfrm>
          <a:prstGeom prst="rect">
            <a:avLst/>
          </a:prstGeom>
        </p:spPr>
        <p:txBody>
          <a:bodyPr vert="horz" wrap="square" lIns="0" tIns="16510" rIns="0" bIns="0" rtlCol="0">
            <a:spAutoFit/>
          </a:bodyPr>
          <a:lstStyle/>
          <a:p>
            <a:pPr marL="12700">
              <a:lnSpc>
                <a:spcPct val="100000"/>
              </a:lnSpc>
              <a:spcBef>
                <a:spcPts val="130"/>
              </a:spcBef>
            </a:pPr>
            <a:r>
              <a:rPr sz="2100" dirty="0">
                <a:latin typeface="Times New Roman"/>
                <a:cs typeface="Times New Roman"/>
              </a:rPr>
              <a:t>f(n)</a:t>
            </a:r>
            <a:endParaRPr sz="2100">
              <a:latin typeface="Times New Roman"/>
              <a:cs typeface="Times New Roman"/>
            </a:endParaRPr>
          </a:p>
        </p:txBody>
      </p:sp>
      <p:sp>
        <p:nvSpPr>
          <p:cNvPr id="11" name="object 11"/>
          <p:cNvSpPr txBox="1"/>
          <p:nvPr/>
        </p:nvSpPr>
        <p:spPr>
          <a:xfrm>
            <a:off x="1066800" y="3225800"/>
            <a:ext cx="2235200" cy="609600"/>
          </a:xfrm>
          <a:prstGeom prst="rect">
            <a:avLst/>
          </a:prstGeom>
          <a:solidFill>
            <a:srgbClr val="FFFFFF"/>
          </a:solidFill>
        </p:spPr>
        <p:txBody>
          <a:bodyPr vert="horz" wrap="square" lIns="0" tIns="66040" rIns="0" bIns="0" rtlCol="0">
            <a:spAutoFit/>
          </a:bodyPr>
          <a:lstStyle/>
          <a:p>
            <a:pPr marL="161925">
              <a:lnSpc>
                <a:spcPct val="100000"/>
              </a:lnSpc>
              <a:spcBef>
                <a:spcPts val="520"/>
              </a:spcBef>
            </a:pPr>
            <a:r>
              <a:rPr sz="2100" spc="5" dirty="0">
                <a:latin typeface="Times New Roman"/>
                <a:cs typeface="Times New Roman"/>
              </a:rPr>
              <a:t>f(n) </a:t>
            </a:r>
            <a:r>
              <a:rPr sz="2100" spc="15" dirty="0">
                <a:latin typeface="Times New Roman"/>
                <a:cs typeface="Times New Roman"/>
              </a:rPr>
              <a:t>=</a:t>
            </a:r>
            <a:r>
              <a:rPr sz="2100" dirty="0">
                <a:latin typeface="Times New Roman"/>
                <a:cs typeface="Times New Roman"/>
              </a:rPr>
              <a:t> </a:t>
            </a:r>
            <a:r>
              <a:rPr sz="2100" spc="10" dirty="0">
                <a:latin typeface="Times New Roman"/>
                <a:cs typeface="Times New Roman"/>
              </a:rPr>
              <a:t>O(g(n))</a:t>
            </a:r>
            <a:endParaRPr sz="2100">
              <a:latin typeface="Times New Roman"/>
              <a:cs typeface="Times New Roman"/>
            </a:endParaRPr>
          </a:p>
        </p:txBody>
      </p:sp>
      <p:sp>
        <p:nvSpPr>
          <p:cNvPr id="12" name="object 12"/>
          <p:cNvSpPr/>
          <p:nvPr/>
        </p:nvSpPr>
        <p:spPr>
          <a:xfrm>
            <a:off x="2895600" y="5461000"/>
            <a:ext cx="610235" cy="609600"/>
          </a:xfrm>
          <a:custGeom>
            <a:avLst/>
            <a:gdLst/>
            <a:ahLst/>
            <a:cxnLst/>
            <a:rect l="l" t="t" r="r" b="b"/>
            <a:pathLst>
              <a:path w="610235" h="609600">
                <a:moveTo>
                  <a:pt x="0" y="609600"/>
                </a:moveTo>
                <a:lnTo>
                  <a:pt x="609612" y="609600"/>
                </a:lnTo>
                <a:lnTo>
                  <a:pt x="609612" y="0"/>
                </a:lnTo>
                <a:lnTo>
                  <a:pt x="0" y="0"/>
                </a:lnTo>
                <a:lnTo>
                  <a:pt x="0" y="609600"/>
                </a:lnTo>
                <a:close/>
              </a:path>
            </a:pathLst>
          </a:custGeom>
          <a:solidFill>
            <a:srgbClr val="FFFFFF"/>
          </a:solidFill>
        </p:spPr>
        <p:txBody>
          <a:bodyPr wrap="square" lIns="0" tIns="0" rIns="0" bIns="0" rtlCol="0"/>
          <a:lstStyle/>
          <a:p>
            <a:endParaRPr/>
          </a:p>
        </p:txBody>
      </p:sp>
      <p:sp>
        <p:nvSpPr>
          <p:cNvPr id="13" name="object 13"/>
          <p:cNvSpPr txBox="1"/>
          <p:nvPr/>
        </p:nvSpPr>
        <p:spPr>
          <a:xfrm>
            <a:off x="2895600" y="5461000"/>
            <a:ext cx="610235" cy="398780"/>
          </a:xfrm>
          <a:prstGeom prst="rect">
            <a:avLst/>
          </a:prstGeom>
          <a:solidFill>
            <a:srgbClr val="FFFFFF"/>
          </a:solidFill>
        </p:spPr>
        <p:txBody>
          <a:bodyPr vert="horz" wrap="square" lIns="0" tIns="66675" rIns="0" bIns="0" rtlCol="0">
            <a:spAutoFit/>
          </a:bodyPr>
          <a:lstStyle/>
          <a:p>
            <a:pPr marL="162560">
              <a:lnSpc>
                <a:spcPct val="100000"/>
              </a:lnSpc>
              <a:spcBef>
                <a:spcPts val="525"/>
              </a:spcBef>
            </a:pPr>
            <a:r>
              <a:rPr sz="2100" spc="15" dirty="0">
                <a:latin typeface="Times New Roman"/>
                <a:cs typeface="Times New Roman"/>
              </a:rPr>
              <a:t>n</a:t>
            </a:r>
            <a:r>
              <a:rPr sz="2100" spc="22" baseline="-11904" dirty="0">
                <a:latin typeface="Times New Roman"/>
                <a:cs typeface="Times New Roman"/>
              </a:rPr>
              <a:t>0</a:t>
            </a:r>
            <a:endParaRPr sz="2100" baseline="-11904">
              <a:latin typeface="Times New Roman"/>
              <a:cs typeface="Times New Roman"/>
            </a:endParaRPr>
          </a:p>
        </p:txBody>
      </p:sp>
      <p:sp>
        <p:nvSpPr>
          <p:cNvPr id="14" name="object 14"/>
          <p:cNvSpPr/>
          <p:nvPr/>
        </p:nvSpPr>
        <p:spPr>
          <a:xfrm>
            <a:off x="4927600" y="5461000"/>
            <a:ext cx="406400" cy="609600"/>
          </a:xfrm>
          <a:custGeom>
            <a:avLst/>
            <a:gdLst/>
            <a:ahLst/>
            <a:cxnLst/>
            <a:rect l="l" t="t" r="r" b="b"/>
            <a:pathLst>
              <a:path w="406400" h="609600">
                <a:moveTo>
                  <a:pt x="0" y="609600"/>
                </a:moveTo>
                <a:lnTo>
                  <a:pt x="406400" y="609600"/>
                </a:lnTo>
                <a:lnTo>
                  <a:pt x="406400" y="0"/>
                </a:lnTo>
                <a:lnTo>
                  <a:pt x="0" y="0"/>
                </a:lnTo>
                <a:lnTo>
                  <a:pt x="0" y="609600"/>
                </a:lnTo>
                <a:close/>
              </a:path>
            </a:pathLst>
          </a:custGeom>
          <a:solidFill>
            <a:srgbClr val="FFFFFF"/>
          </a:solidFill>
        </p:spPr>
        <p:txBody>
          <a:bodyPr wrap="square" lIns="0" tIns="0" rIns="0" bIns="0" rtlCol="0"/>
          <a:lstStyle/>
          <a:p>
            <a:endParaRPr/>
          </a:p>
        </p:txBody>
      </p:sp>
      <p:sp>
        <p:nvSpPr>
          <p:cNvPr id="15" name="object 15"/>
          <p:cNvSpPr txBox="1"/>
          <p:nvPr/>
        </p:nvSpPr>
        <p:spPr>
          <a:xfrm>
            <a:off x="4927600" y="5510616"/>
            <a:ext cx="406400" cy="350520"/>
          </a:xfrm>
          <a:prstGeom prst="rect">
            <a:avLst/>
          </a:prstGeom>
        </p:spPr>
        <p:txBody>
          <a:bodyPr vert="horz" wrap="square" lIns="0" tIns="16510" rIns="0" bIns="0" rtlCol="0">
            <a:spAutoFit/>
          </a:bodyPr>
          <a:lstStyle/>
          <a:p>
            <a:pPr marL="162560">
              <a:lnSpc>
                <a:spcPct val="100000"/>
              </a:lnSpc>
              <a:spcBef>
                <a:spcPts val="130"/>
              </a:spcBef>
            </a:pPr>
            <a:r>
              <a:rPr sz="2100" spc="15" dirty="0">
                <a:latin typeface="Times New Roman"/>
                <a:cs typeface="Times New Roman"/>
              </a:rPr>
              <a:t>n</a:t>
            </a:r>
            <a:endParaRPr sz="2100">
              <a:latin typeface="Times New Roman"/>
              <a:cs typeface="Times New Roman"/>
            </a:endParaRPr>
          </a:p>
        </p:txBody>
      </p:sp>
      <p:sp>
        <p:nvSpPr>
          <p:cNvPr id="16" name="object 16"/>
          <p:cNvSpPr/>
          <p:nvPr/>
        </p:nvSpPr>
        <p:spPr>
          <a:xfrm>
            <a:off x="863600" y="5867401"/>
            <a:ext cx="4097020" cy="0"/>
          </a:xfrm>
          <a:custGeom>
            <a:avLst/>
            <a:gdLst/>
            <a:ahLst/>
            <a:cxnLst/>
            <a:rect l="l" t="t" r="r" b="b"/>
            <a:pathLst>
              <a:path w="4097020">
                <a:moveTo>
                  <a:pt x="0" y="0"/>
                </a:moveTo>
                <a:lnTo>
                  <a:pt x="4096512" y="0"/>
                </a:lnTo>
              </a:path>
            </a:pathLst>
          </a:custGeom>
          <a:ln w="16256">
            <a:solidFill>
              <a:srgbClr val="000000"/>
            </a:solidFill>
          </a:ln>
        </p:spPr>
        <p:txBody>
          <a:bodyPr wrap="square" lIns="0" tIns="0" rIns="0" bIns="0" rtlCol="0"/>
          <a:lstStyle/>
          <a:p>
            <a:endParaRPr/>
          </a:p>
        </p:txBody>
      </p:sp>
      <p:sp>
        <p:nvSpPr>
          <p:cNvPr id="17" name="object 17"/>
          <p:cNvSpPr/>
          <p:nvPr/>
        </p:nvSpPr>
        <p:spPr>
          <a:xfrm>
            <a:off x="4954689" y="5780698"/>
            <a:ext cx="179070" cy="176530"/>
          </a:xfrm>
          <a:custGeom>
            <a:avLst/>
            <a:gdLst/>
            <a:ahLst/>
            <a:cxnLst/>
            <a:rect l="l" t="t" r="r" b="b"/>
            <a:pathLst>
              <a:path w="179070" h="176529">
                <a:moveTo>
                  <a:pt x="0" y="0"/>
                </a:moveTo>
                <a:lnTo>
                  <a:pt x="0" y="176110"/>
                </a:lnTo>
                <a:lnTo>
                  <a:pt x="178816" y="89408"/>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863600" y="3193290"/>
            <a:ext cx="0" cy="2674620"/>
          </a:xfrm>
          <a:custGeom>
            <a:avLst/>
            <a:gdLst/>
            <a:ahLst/>
            <a:cxnLst/>
            <a:rect l="l" t="t" r="r" b="b"/>
            <a:pathLst>
              <a:path h="2674620">
                <a:moveTo>
                  <a:pt x="0" y="2674112"/>
                </a:moveTo>
                <a:lnTo>
                  <a:pt x="0" y="0"/>
                </a:lnTo>
              </a:path>
            </a:pathLst>
          </a:custGeom>
          <a:ln w="16256">
            <a:solidFill>
              <a:srgbClr val="000000"/>
            </a:solidFill>
          </a:ln>
        </p:spPr>
        <p:txBody>
          <a:bodyPr wrap="square" lIns="0" tIns="0" rIns="0" bIns="0" rtlCol="0"/>
          <a:lstStyle/>
          <a:p>
            <a:endParaRPr/>
          </a:p>
        </p:txBody>
      </p:sp>
      <p:sp>
        <p:nvSpPr>
          <p:cNvPr id="19" name="object 19"/>
          <p:cNvSpPr/>
          <p:nvPr/>
        </p:nvSpPr>
        <p:spPr>
          <a:xfrm>
            <a:off x="776897" y="3025305"/>
            <a:ext cx="176530" cy="176530"/>
          </a:xfrm>
          <a:custGeom>
            <a:avLst/>
            <a:gdLst/>
            <a:ahLst/>
            <a:cxnLst/>
            <a:rect l="l" t="t" r="r" b="b"/>
            <a:pathLst>
              <a:path w="176530" h="176530">
                <a:moveTo>
                  <a:pt x="86702" y="0"/>
                </a:moveTo>
                <a:lnTo>
                  <a:pt x="0" y="176110"/>
                </a:lnTo>
                <a:lnTo>
                  <a:pt x="176110" y="176110"/>
                </a:lnTo>
                <a:lnTo>
                  <a:pt x="86702" y="0"/>
                </a:lnTo>
                <a:close/>
              </a:path>
            </a:pathLst>
          </a:custGeom>
          <a:solidFill>
            <a:srgbClr val="000000"/>
          </a:solidFill>
        </p:spPr>
        <p:txBody>
          <a:bodyPr wrap="square" lIns="0" tIns="0" rIns="0" bIns="0" rtlCol="0"/>
          <a:lstStyle/>
          <a:p>
            <a:endParaRPr/>
          </a:p>
        </p:txBody>
      </p:sp>
      <p:sp>
        <p:nvSpPr>
          <p:cNvPr id="20" name="object 20"/>
          <p:cNvSpPr/>
          <p:nvPr/>
        </p:nvSpPr>
        <p:spPr>
          <a:xfrm>
            <a:off x="863600" y="3220377"/>
            <a:ext cx="4470400" cy="2037714"/>
          </a:xfrm>
          <a:custGeom>
            <a:avLst/>
            <a:gdLst/>
            <a:ahLst/>
            <a:cxnLst/>
            <a:rect l="l" t="t" r="r" b="b"/>
            <a:pathLst>
              <a:path w="4470400" h="2037714">
                <a:moveTo>
                  <a:pt x="0" y="2037422"/>
                </a:moveTo>
                <a:lnTo>
                  <a:pt x="13550" y="2021166"/>
                </a:lnTo>
                <a:lnTo>
                  <a:pt x="32512" y="2002205"/>
                </a:lnTo>
                <a:lnTo>
                  <a:pt x="51473" y="1977821"/>
                </a:lnTo>
                <a:lnTo>
                  <a:pt x="73152" y="1950720"/>
                </a:lnTo>
                <a:lnTo>
                  <a:pt x="121920" y="1888413"/>
                </a:lnTo>
                <a:lnTo>
                  <a:pt x="178816" y="1820672"/>
                </a:lnTo>
                <a:lnTo>
                  <a:pt x="235711" y="1755648"/>
                </a:lnTo>
                <a:lnTo>
                  <a:pt x="265518" y="1725853"/>
                </a:lnTo>
                <a:lnTo>
                  <a:pt x="295313" y="1698752"/>
                </a:lnTo>
                <a:lnTo>
                  <a:pt x="325120" y="1674368"/>
                </a:lnTo>
                <a:lnTo>
                  <a:pt x="379310" y="1639150"/>
                </a:lnTo>
                <a:lnTo>
                  <a:pt x="430784" y="1628317"/>
                </a:lnTo>
                <a:lnTo>
                  <a:pt x="455168" y="1631022"/>
                </a:lnTo>
                <a:lnTo>
                  <a:pt x="498513" y="1649984"/>
                </a:lnTo>
                <a:lnTo>
                  <a:pt x="541870" y="1685213"/>
                </a:lnTo>
                <a:lnTo>
                  <a:pt x="585216" y="1725853"/>
                </a:lnTo>
                <a:lnTo>
                  <a:pt x="633984" y="1769198"/>
                </a:lnTo>
                <a:lnTo>
                  <a:pt x="685457" y="1804416"/>
                </a:lnTo>
                <a:lnTo>
                  <a:pt x="745070" y="1828800"/>
                </a:lnTo>
                <a:lnTo>
                  <a:pt x="777582" y="1834222"/>
                </a:lnTo>
                <a:lnTo>
                  <a:pt x="812800" y="1834222"/>
                </a:lnTo>
                <a:lnTo>
                  <a:pt x="850734" y="1828800"/>
                </a:lnTo>
                <a:lnTo>
                  <a:pt x="894080" y="1820672"/>
                </a:lnTo>
                <a:lnTo>
                  <a:pt x="940142" y="1809838"/>
                </a:lnTo>
                <a:lnTo>
                  <a:pt x="986193" y="1799005"/>
                </a:lnTo>
                <a:lnTo>
                  <a:pt x="1086446" y="1763776"/>
                </a:lnTo>
                <a:lnTo>
                  <a:pt x="1192110" y="1723136"/>
                </a:lnTo>
                <a:lnTo>
                  <a:pt x="1297774" y="1677085"/>
                </a:lnTo>
                <a:lnTo>
                  <a:pt x="1403438" y="1628317"/>
                </a:lnTo>
                <a:lnTo>
                  <a:pt x="1500974" y="1576832"/>
                </a:lnTo>
                <a:lnTo>
                  <a:pt x="1547025" y="1552448"/>
                </a:lnTo>
                <a:lnTo>
                  <a:pt x="1590382" y="1528064"/>
                </a:lnTo>
                <a:lnTo>
                  <a:pt x="1671662" y="1476590"/>
                </a:lnTo>
                <a:lnTo>
                  <a:pt x="1747520" y="1422400"/>
                </a:lnTo>
                <a:lnTo>
                  <a:pt x="1820672" y="1362798"/>
                </a:lnTo>
                <a:lnTo>
                  <a:pt x="1888401" y="1300480"/>
                </a:lnTo>
                <a:lnTo>
                  <a:pt x="2021166" y="1175854"/>
                </a:lnTo>
                <a:lnTo>
                  <a:pt x="2086190" y="1113536"/>
                </a:lnTo>
                <a:lnTo>
                  <a:pt x="2151214" y="1053934"/>
                </a:lnTo>
                <a:lnTo>
                  <a:pt x="2213521" y="997038"/>
                </a:lnTo>
                <a:lnTo>
                  <a:pt x="2270417" y="940142"/>
                </a:lnTo>
                <a:lnTo>
                  <a:pt x="2381504" y="831773"/>
                </a:lnTo>
                <a:lnTo>
                  <a:pt x="2435694" y="774877"/>
                </a:lnTo>
                <a:lnTo>
                  <a:pt x="2498001" y="720686"/>
                </a:lnTo>
                <a:lnTo>
                  <a:pt x="2565742" y="669213"/>
                </a:lnTo>
                <a:lnTo>
                  <a:pt x="2603665" y="642112"/>
                </a:lnTo>
                <a:lnTo>
                  <a:pt x="2641600" y="615022"/>
                </a:lnTo>
                <a:lnTo>
                  <a:pt x="2725585" y="560832"/>
                </a:lnTo>
                <a:lnTo>
                  <a:pt x="2817710" y="506653"/>
                </a:lnTo>
                <a:lnTo>
                  <a:pt x="2912529" y="449757"/>
                </a:lnTo>
                <a:lnTo>
                  <a:pt x="3015488" y="395566"/>
                </a:lnTo>
                <a:lnTo>
                  <a:pt x="3121152" y="344093"/>
                </a:lnTo>
                <a:lnTo>
                  <a:pt x="3229521" y="295325"/>
                </a:lnTo>
                <a:lnTo>
                  <a:pt x="3340608" y="249262"/>
                </a:lnTo>
                <a:lnTo>
                  <a:pt x="3454400" y="208622"/>
                </a:lnTo>
                <a:lnTo>
                  <a:pt x="3514001" y="189661"/>
                </a:lnTo>
                <a:lnTo>
                  <a:pt x="3581742" y="167982"/>
                </a:lnTo>
                <a:lnTo>
                  <a:pt x="3652177" y="149021"/>
                </a:lnTo>
                <a:lnTo>
                  <a:pt x="3728046" y="127342"/>
                </a:lnTo>
                <a:lnTo>
                  <a:pt x="3882478" y="89408"/>
                </a:lnTo>
                <a:lnTo>
                  <a:pt x="4036910" y="54190"/>
                </a:lnTo>
                <a:lnTo>
                  <a:pt x="4112767" y="40640"/>
                </a:lnTo>
                <a:lnTo>
                  <a:pt x="4183214" y="27101"/>
                </a:lnTo>
                <a:lnTo>
                  <a:pt x="4250944" y="16256"/>
                </a:lnTo>
                <a:lnTo>
                  <a:pt x="4310545" y="8128"/>
                </a:lnTo>
                <a:lnTo>
                  <a:pt x="4364736" y="2717"/>
                </a:lnTo>
                <a:lnTo>
                  <a:pt x="4410798" y="0"/>
                </a:lnTo>
                <a:lnTo>
                  <a:pt x="4446016" y="0"/>
                </a:lnTo>
                <a:lnTo>
                  <a:pt x="4459566" y="2717"/>
                </a:lnTo>
                <a:lnTo>
                  <a:pt x="4470400" y="5422"/>
                </a:lnTo>
              </a:path>
            </a:pathLst>
          </a:custGeom>
          <a:ln w="16256">
            <a:solidFill>
              <a:srgbClr val="0000FF"/>
            </a:solidFill>
          </a:ln>
        </p:spPr>
        <p:txBody>
          <a:bodyPr wrap="square" lIns="0" tIns="0" rIns="0" bIns="0" rtlCol="0"/>
          <a:lstStyle/>
          <a:p>
            <a:endParaRPr/>
          </a:p>
        </p:txBody>
      </p:sp>
      <p:sp>
        <p:nvSpPr>
          <p:cNvPr id="21" name="object 21"/>
          <p:cNvSpPr/>
          <p:nvPr/>
        </p:nvSpPr>
        <p:spPr>
          <a:xfrm>
            <a:off x="863600" y="3921888"/>
            <a:ext cx="4470400" cy="1336040"/>
          </a:xfrm>
          <a:custGeom>
            <a:avLst/>
            <a:gdLst/>
            <a:ahLst/>
            <a:cxnLst/>
            <a:rect l="l" t="t" r="r" b="b"/>
            <a:pathLst>
              <a:path w="4470400" h="1336039">
                <a:moveTo>
                  <a:pt x="0" y="1132711"/>
                </a:moveTo>
                <a:lnTo>
                  <a:pt x="102958" y="1205863"/>
                </a:lnTo>
                <a:lnTo>
                  <a:pt x="151726" y="1241080"/>
                </a:lnTo>
                <a:lnTo>
                  <a:pt x="203200" y="1270887"/>
                </a:lnTo>
                <a:lnTo>
                  <a:pt x="254673" y="1297976"/>
                </a:lnTo>
                <a:lnTo>
                  <a:pt x="306158" y="1319655"/>
                </a:lnTo>
                <a:lnTo>
                  <a:pt x="354926" y="1330488"/>
                </a:lnTo>
                <a:lnTo>
                  <a:pt x="406400" y="1335911"/>
                </a:lnTo>
                <a:lnTo>
                  <a:pt x="457873" y="1330488"/>
                </a:lnTo>
                <a:lnTo>
                  <a:pt x="509358" y="1316950"/>
                </a:lnTo>
                <a:lnTo>
                  <a:pt x="560832" y="1297976"/>
                </a:lnTo>
                <a:lnTo>
                  <a:pt x="612305" y="1270887"/>
                </a:lnTo>
                <a:lnTo>
                  <a:pt x="663790" y="1238375"/>
                </a:lnTo>
                <a:lnTo>
                  <a:pt x="712558" y="1205863"/>
                </a:lnTo>
                <a:lnTo>
                  <a:pt x="812800" y="1132711"/>
                </a:lnTo>
                <a:lnTo>
                  <a:pt x="858862" y="1094776"/>
                </a:lnTo>
                <a:lnTo>
                  <a:pt x="896785" y="1048726"/>
                </a:lnTo>
                <a:lnTo>
                  <a:pt x="934719" y="1002663"/>
                </a:lnTo>
                <a:lnTo>
                  <a:pt x="969937" y="951190"/>
                </a:lnTo>
                <a:lnTo>
                  <a:pt x="1010577" y="899704"/>
                </a:lnTo>
                <a:lnTo>
                  <a:pt x="1059345" y="850936"/>
                </a:lnTo>
                <a:lnTo>
                  <a:pt x="1116241" y="802168"/>
                </a:lnTo>
                <a:lnTo>
                  <a:pt x="1148753" y="780502"/>
                </a:lnTo>
                <a:lnTo>
                  <a:pt x="1183982" y="758823"/>
                </a:lnTo>
                <a:lnTo>
                  <a:pt x="1265262" y="720888"/>
                </a:lnTo>
                <a:lnTo>
                  <a:pt x="1351953" y="685671"/>
                </a:lnTo>
                <a:lnTo>
                  <a:pt x="1449489" y="653159"/>
                </a:lnTo>
                <a:lnTo>
                  <a:pt x="1552448" y="620647"/>
                </a:lnTo>
                <a:lnTo>
                  <a:pt x="1663534" y="590840"/>
                </a:lnTo>
                <a:lnTo>
                  <a:pt x="1780032" y="558328"/>
                </a:lnTo>
                <a:lnTo>
                  <a:pt x="1901952" y="523111"/>
                </a:lnTo>
                <a:lnTo>
                  <a:pt x="2032000" y="487894"/>
                </a:lnTo>
                <a:lnTo>
                  <a:pt x="2099729" y="468920"/>
                </a:lnTo>
                <a:lnTo>
                  <a:pt x="2172881" y="449959"/>
                </a:lnTo>
                <a:lnTo>
                  <a:pt x="2251456" y="428280"/>
                </a:lnTo>
                <a:lnTo>
                  <a:pt x="2332736" y="406614"/>
                </a:lnTo>
                <a:lnTo>
                  <a:pt x="2500718" y="363256"/>
                </a:lnTo>
                <a:lnTo>
                  <a:pt x="2671406" y="319911"/>
                </a:lnTo>
                <a:lnTo>
                  <a:pt x="2844800" y="276566"/>
                </a:lnTo>
                <a:lnTo>
                  <a:pt x="2928785" y="254887"/>
                </a:lnTo>
                <a:lnTo>
                  <a:pt x="3010065" y="235926"/>
                </a:lnTo>
                <a:lnTo>
                  <a:pt x="3088640" y="216952"/>
                </a:lnTo>
                <a:lnTo>
                  <a:pt x="3164497" y="197991"/>
                </a:lnTo>
                <a:lnTo>
                  <a:pt x="3237649" y="181735"/>
                </a:lnTo>
                <a:lnTo>
                  <a:pt x="3302673" y="168184"/>
                </a:lnTo>
                <a:lnTo>
                  <a:pt x="3424593" y="143800"/>
                </a:lnTo>
                <a:lnTo>
                  <a:pt x="3535679" y="122134"/>
                </a:lnTo>
                <a:lnTo>
                  <a:pt x="3641344" y="105878"/>
                </a:lnTo>
                <a:lnTo>
                  <a:pt x="3736174" y="92327"/>
                </a:lnTo>
                <a:lnTo>
                  <a:pt x="3825582" y="78776"/>
                </a:lnTo>
                <a:lnTo>
                  <a:pt x="3909567" y="67943"/>
                </a:lnTo>
                <a:lnTo>
                  <a:pt x="3988142" y="59815"/>
                </a:lnTo>
                <a:lnTo>
                  <a:pt x="4064000" y="48982"/>
                </a:lnTo>
                <a:lnTo>
                  <a:pt x="4134446" y="40854"/>
                </a:lnTo>
                <a:lnTo>
                  <a:pt x="4202176" y="30008"/>
                </a:lnTo>
                <a:lnTo>
                  <a:pt x="4261777" y="24598"/>
                </a:lnTo>
                <a:lnTo>
                  <a:pt x="4315968" y="16470"/>
                </a:lnTo>
                <a:lnTo>
                  <a:pt x="4367441" y="11047"/>
                </a:lnTo>
                <a:lnTo>
                  <a:pt x="4410798" y="5624"/>
                </a:lnTo>
                <a:lnTo>
                  <a:pt x="4451438" y="2919"/>
                </a:lnTo>
                <a:lnTo>
                  <a:pt x="4470400" y="0"/>
                </a:lnTo>
              </a:path>
            </a:pathLst>
          </a:custGeom>
          <a:ln w="16255">
            <a:solidFill>
              <a:srgbClr val="000000"/>
            </a:solidFill>
          </a:ln>
        </p:spPr>
        <p:txBody>
          <a:bodyPr wrap="square" lIns="0" tIns="0" rIns="0" bIns="0" rtlCol="0"/>
          <a:lstStyle/>
          <a:p>
            <a:endParaRPr/>
          </a:p>
        </p:txBody>
      </p:sp>
      <p:sp>
        <p:nvSpPr>
          <p:cNvPr id="22" name="object 22"/>
          <p:cNvSpPr/>
          <p:nvPr/>
        </p:nvSpPr>
        <p:spPr>
          <a:xfrm>
            <a:off x="2887472" y="4436884"/>
            <a:ext cx="16510" cy="16510"/>
          </a:xfrm>
          <a:custGeom>
            <a:avLst/>
            <a:gdLst/>
            <a:ahLst/>
            <a:cxnLst/>
            <a:rect l="l" t="t" r="r" b="b"/>
            <a:pathLst>
              <a:path w="16510" h="16510">
                <a:moveTo>
                  <a:pt x="8128" y="0"/>
                </a:moveTo>
                <a:lnTo>
                  <a:pt x="0" y="8128"/>
                </a:lnTo>
                <a:lnTo>
                  <a:pt x="8128" y="16256"/>
                </a:lnTo>
                <a:lnTo>
                  <a:pt x="13550" y="10833"/>
                </a:lnTo>
                <a:lnTo>
                  <a:pt x="16256" y="10833"/>
                </a:lnTo>
                <a:lnTo>
                  <a:pt x="16256" y="8128"/>
                </a:lnTo>
                <a:lnTo>
                  <a:pt x="8128" y="0"/>
                </a:lnTo>
                <a:close/>
              </a:path>
            </a:pathLst>
          </a:custGeom>
          <a:solidFill>
            <a:srgbClr val="000000"/>
          </a:solidFill>
        </p:spPr>
        <p:txBody>
          <a:bodyPr wrap="square" lIns="0" tIns="0" rIns="0" bIns="0" rtlCol="0"/>
          <a:lstStyle/>
          <a:p>
            <a:endParaRPr/>
          </a:p>
        </p:txBody>
      </p:sp>
      <p:sp>
        <p:nvSpPr>
          <p:cNvPr id="23" name="object 23"/>
          <p:cNvSpPr/>
          <p:nvPr/>
        </p:nvSpPr>
        <p:spPr>
          <a:xfrm>
            <a:off x="2887472" y="446938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4" name="object 24"/>
          <p:cNvSpPr/>
          <p:nvPr/>
        </p:nvSpPr>
        <p:spPr>
          <a:xfrm>
            <a:off x="2887472" y="450189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5" name="object 25"/>
          <p:cNvSpPr/>
          <p:nvPr/>
        </p:nvSpPr>
        <p:spPr>
          <a:xfrm>
            <a:off x="2887472" y="453440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6" name="object 26"/>
          <p:cNvSpPr/>
          <p:nvPr/>
        </p:nvSpPr>
        <p:spPr>
          <a:xfrm>
            <a:off x="2887472" y="456692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7" name="object 27"/>
          <p:cNvSpPr/>
          <p:nvPr/>
        </p:nvSpPr>
        <p:spPr>
          <a:xfrm>
            <a:off x="2887472" y="459943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8" name="object 28"/>
          <p:cNvSpPr/>
          <p:nvPr/>
        </p:nvSpPr>
        <p:spPr>
          <a:xfrm>
            <a:off x="2887472" y="463195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29" name="object 29"/>
          <p:cNvSpPr/>
          <p:nvPr/>
        </p:nvSpPr>
        <p:spPr>
          <a:xfrm>
            <a:off x="2887472" y="466446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0" name="object 30"/>
          <p:cNvSpPr/>
          <p:nvPr/>
        </p:nvSpPr>
        <p:spPr>
          <a:xfrm>
            <a:off x="2887472" y="46969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1" name="object 31"/>
          <p:cNvSpPr/>
          <p:nvPr/>
        </p:nvSpPr>
        <p:spPr>
          <a:xfrm>
            <a:off x="2887472" y="47294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2" name="object 32"/>
          <p:cNvSpPr/>
          <p:nvPr/>
        </p:nvSpPr>
        <p:spPr>
          <a:xfrm>
            <a:off x="2887472" y="47620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3" name="object 33"/>
          <p:cNvSpPr/>
          <p:nvPr/>
        </p:nvSpPr>
        <p:spPr>
          <a:xfrm>
            <a:off x="2887472" y="479451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4" name="object 34"/>
          <p:cNvSpPr/>
          <p:nvPr/>
        </p:nvSpPr>
        <p:spPr>
          <a:xfrm>
            <a:off x="2887472" y="482702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5" name="object 35"/>
          <p:cNvSpPr/>
          <p:nvPr/>
        </p:nvSpPr>
        <p:spPr>
          <a:xfrm>
            <a:off x="2887472" y="485954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6" name="object 36"/>
          <p:cNvSpPr/>
          <p:nvPr/>
        </p:nvSpPr>
        <p:spPr>
          <a:xfrm>
            <a:off x="2887472" y="489205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7" name="object 37"/>
          <p:cNvSpPr/>
          <p:nvPr/>
        </p:nvSpPr>
        <p:spPr>
          <a:xfrm>
            <a:off x="2887472" y="492456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8" name="object 38"/>
          <p:cNvSpPr/>
          <p:nvPr/>
        </p:nvSpPr>
        <p:spPr>
          <a:xfrm>
            <a:off x="2887472" y="4957076"/>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39" name="object 39"/>
          <p:cNvSpPr/>
          <p:nvPr/>
        </p:nvSpPr>
        <p:spPr>
          <a:xfrm>
            <a:off x="2887472" y="498958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0" name="object 40"/>
          <p:cNvSpPr/>
          <p:nvPr/>
        </p:nvSpPr>
        <p:spPr>
          <a:xfrm>
            <a:off x="2887472" y="502210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1" name="object 41"/>
          <p:cNvSpPr/>
          <p:nvPr/>
        </p:nvSpPr>
        <p:spPr>
          <a:xfrm>
            <a:off x="2887472" y="505461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2" name="object 42"/>
          <p:cNvSpPr/>
          <p:nvPr/>
        </p:nvSpPr>
        <p:spPr>
          <a:xfrm>
            <a:off x="2887472" y="508712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3" name="object 43"/>
          <p:cNvSpPr/>
          <p:nvPr/>
        </p:nvSpPr>
        <p:spPr>
          <a:xfrm>
            <a:off x="2887472" y="511963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4" name="object 44"/>
          <p:cNvSpPr/>
          <p:nvPr/>
        </p:nvSpPr>
        <p:spPr>
          <a:xfrm>
            <a:off x="2887472" y="5152148"/>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5" name="object 45"/>
          <p:cNvSpPr/>
          <p:nvPr/>
        </p:nvSpPr>
        <p:spPr>
          <a:xfrm>
            <a:off x="2887472" y="518466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6" name="object 46"/>
          <p:cNvSpPr/>
          <p:nvPr/>
        </p:nvSpPr>
        <p:spPr>
          <a:xfrm>
            <a:off x="2887472" y="521717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7" name="object 47"/>
          <p:cNvSpPr/>
          <p:nvPr/>
        </p:nvSpPr>
        <p:spPr>
          <a:xfrm>
            <a:off x="2887472" y="524968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8" name="object 48"/>
          <p:cNvSpPr/>
          <p:nvPr/>
        </p:nvSpPr>
        <p:spPr>
          <a:xfrm>
            <a:off x="2887472" y="52821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49" name="object 49"/>
          <p:cNvSpPr/>
          <p:nvPr/>
        </p:nvSpPr>
        <p:spPr>
          <a:xfrm>
            <a:off x="2887472" y="53147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0" name="object 50"/>
          <p:cNvSpPr/>
          <p:nvPr/>
        </p:nvSpPr>
        <p:spPr>
          <a:xfrm>
            <a:off x="2887472" y="5347220"/>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1" name="object 51"/>
          <p:cNvSpPr/>
          <p:nvPr/>
        </p:nvSpPr>
        <p:spPr>
          <a:xfrm>
            <a:off x="2887472" y="5379732"/>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2" name="object 52"/>
          <p:cNvSpPr/>
          <p:nvPr/>
        </p:nvSpPr>
        <p:spPr>
          <a:xfrm>
            <a:off x="2887472" y="5412244"/>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3" name="object 53"/>
          <p:cNvSpPr/>
          <p:nvPr/>
        </p:nvSpPr>
        <p:spPr>
          <a:xfrm>
            <a:off x="2887472" y="544475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4" name="object 54"/>
          <p:cNvSpPr/>
          <p:nvPr/>
        </p:nvSpPr>
        <p:spPr>
          <a:xfrm>
            <a:off x="2887472" y="547726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5" name="object 55"/>
          <p:cNvSpPr/>
          <p:nvPr/>
        </p:nvSpPr>
        <p:spPr>
          <a:xfrm>
            <a:off x="2887472" y="5509780"/>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6" name="object 56"/>
          <p:cNvSpPr/>
          <p:nvPr/>
        </p:nvSpPr>
        <p:spPr>
          <a:xfrm>
            <a:off x="2887472" y="5542292"/>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7" name="object 57"/>
          <p:cNvSpPr/>
          <p:nvPr/>
        </p:nvSpPr>
        <p:spPr>
          <a:xfrm>
            <a:off x="2887472" y="5574804"/>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8" name="object 58"/>
          <p:cNvSpPr/>
          <p:nvPr/>
        </p:nvSpPr>
        <p:spPr>
          <a:xfrm>
            <a:off x="2887472" y="5607321"/>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59" name="object 59"/>
          <p:cNvSpPr/>
          <p:nvPr/>
        </p:nvSpPr>
        <p:spPr>
          <a:xfrm>
            <a:off x="2887472" y="563983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0" name="object 60"/>
          <p:cNvSpPr/>
          <p:nvPr/>
        </p:nvSpPr>
        <p:spPr>
          <a:xfrm>
            <a:off x="2887472" y="5672345"/>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1" name="object 61"/>
          <p:cNvSpPr/>
          <p:nvPr/>
        </p:nvSpPr>
        <p:spPr>
          <a:xfrm>
            <a:off x="2887472" y="5704859"/>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2" name="object 62"/>
          <p:cNvSpPr/>
          <p:nvPr/>
        </p:nvSpPr>
        <p:spPr>
          <a:xfrm>
            <a:off x="2887472" y="5737371"/>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3" name="object 63"/>
          <p:cNvSpPr/>
          <p:nvPr/>
        </p:nvSpPr>
        <p:spPr>
          <a:xfrm>
            <a:off x="2887472" y="5769883"/>
            <a:ext cx="16510" cy="16510"/>
          </a:xfrm>
          <a:custGeom>
            <a:avLst/>
            <a:gdLst/>
            <a:ahLst/>
            <a:cxnLst/>
            <a:rect l="l" t="t" r="r" b="b"/>
            <a:pathLst>
              <a:path w="16510" h="16510">
                <a:moveTo>
                  <a:pt x="13550" y="0"/>
                </a:moveTo>
                <a:lnTo>
                  <a:pt x="5422" y="0"/>
                </a:lnTo>
                <a:lnTo>
                  <a:pt x="0" y="5422"/>
                </a:lnTo>
                <a:lnTo>
                  <a:pt x="0" y="8127"/>
                </a:lnTo>
                <a:lnTo>
                  <a:pt x="8128" y="16255"/>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4" name="object 64"/>
          <p:cNvSpPr/>
          <p:nvPr/>
        </p:nvSpPr>
        <p:spPr>
          <a:xfrm>
            <a:off x="2887472" y="5802396"/>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5" name="object 65"/>
          <p:cNvSpPr/>
          <p:nvPr/>
        </p:nvSpPr>
        <p:spPr>
          <a:xfrm>
            <a:off x="2887472" y="5834908"/>
            <a:ext cx="16510" cy="16510"/>
          </a:xfrm>
          <a:custGeom>
            <a:avLst/>
            <a:gdLst/>
            <a:ahLst/>
            <a:cxnLst/>
            <a:rect l="l" t="t" r="r" b="b"/>
            <a:pathLst>
              <a:path w="16510" h="16510">
                <a:moveTo>
                  <a:pt x="13550" y="0"/>
                </a:moveTo>
                <a:lnTo>
                  <a:pt x="5422" y="0"/>
                </a:lnTo>
                <a:lnTo>
                  <a:pt x="0" y="5422"/>
                </a:lnTo>
                <a:lnTo>
                  <a:pt x="0" y="8128"/>
                </a:lnTo>
                <a:lnTo>
                  <a:pt x="8128" y="16256"/>
                </a:lnTo>
                <a:lnTo>
                  <a:pt x="13550" y="10833"/>
                </a:lnTo>
                <a:lnTo>
                  <a:pt x="16256" y="10833"/>
                </a:lnTo>
                <a:lnTo>
                  <a:pt x="16256" y="2705"/>
                </a:lnTo>
                <a:lnTo>
                  <a:pt x="13550" y="0"/>
                </a:lnTo>
                <a:close/>
              </a:path>
            </a:pathLst>
          </a:custGeom>
          <a:solidFill>
            <a:srgbClr val="000000"/>
          </a:solidFill>
        </p:spPr>
        <p:txBody>
          <a:bodyPr wrap="square" lIns="0" tIns="0" rIns="0" bIns="0" rtlCol="0"/>
          <a:lstStyle/>
          <a:p>
            <a:endParaRPr/>
          </a:p>
        </p:txBody>
      </p:sp>
      <p:sp>
        <p:nvSpPr>
          <p:cNvPr id="66" name="object 66"/>
          <p:cNvSpPr txBox="1"/>
          <p:nvPr/>
        </p:nvSpPr>
        <p:spPr>
          <a:xfrm>
            <a:off x="5791200" y="2971800"/>
            <a:ext cx="3200400" cy="1631314"/>
          </a:xfrm>
          <a:prstGeom prst="rect">
            <a:avLst/>
          </a:prstGeom>
          <a:ln w="9525">
            <a:solidFill>
              <a:srgbClr val="000000"/>
            </a:solidFill>
          </a:ln>
        </p:spPr>
        <p:txBody>
          <a:bodyPr vert="horz" wrap="square" lIns="0" tIns="31114" rIns="0" bIns="0" rtlCol="0">
            <a:spAutoFit/>
          </a:bodyPr>
          <a:lstStyle/>
          <a:p>
            <a:pPr marL="90805" marR="104139">
              <a:lnSpc>
                <a:spcPct val="100000"/>
              </a:lnSpc>
              <a:spcBef>
                <a:spcPts val="244"/>
              </a:spcBef>
            </a:pPr>
            <a:r>
              <a:rPr sz="2000" i="1" spc="-140" dirty="0">
                <a:solidFill>
                  <a:srgbClr val="808080"/>
                </a:solidFill>
                <a:latin typeface="Arial"/>
                <a:cs typeface="Arial"/>
              </a:rPr>
              <a:t>Asymptotic running </a:t>
            </a:r>
            <a:r>
              <a:rPr sz="2000" i="1" spc="-190" dirty="0">
                <a:solidFill>
                  <a:srgbClr val="808080"/>
                </a:solidFill>
                <a:latin typeface="Arial"/>
                <a:cs typeface="Arial"/>
              </a:rPr>
              <a:t>times </a:t>
            </a:r>
            <a:r>
              <a:rPr sz="2000" i="1" dirty="0">
                <a:solidFill>
                  <a:srgbClr val="808080"/>
                </a:solidFill>
                <a:latin typeface="Arial"/>
                <a:cs typeface="Arial"/>
              </a:rPr>
              <a:t>of  </a:t>
            </a:r>
            <a:r>
              <a:rPr sz="2000" i="1" spc="-120" dirty="0">
                <a:solidFill>
                  <a:srgbClr val="808080"/>
                </a:solidFill>
                <a:latin typeface="Arial"/>
                <a:cs typeface="Arial"/>
              </a:rPr>
              <a:t>algorithms </a:t>
            </a:r>
            <a:r>
              <a:rPr sz="2000" i="1" spc="-114" dirty="0">
                <a:solidFill>
                  <a:srgbClr val="808080"/>
                </a:solidFill>
                <a:latin typeface="Arial"/>
                <a:cs typeface="Arial"/>
              </a:rPr>
              <a:t>are </a:t>
            </a:r>
            <a:r>
              <a:rPr sz="2000" i="1" spc="-150" dirty="0">
                <a:solidFill>
                  <a:srgbClr val="808080"/>
                </a:solidFill>
                <a:latin typeface="Arial"/>
                <a:cs typeface="Arial"/>
              </a:rPr>
              <a:t>usually </a:t>
            </a:r>
            <a:r>
              <a:rPr sz="2000" i="1" spc="-120" dirty="0">
                <a:solidFill>
                  <a:srgbClr val="808080"/>
                </a:solidFill>
                <a:latin typeface="Arial"/>
                <a:cs typeface="Arial"/>
              </a:rPr>
              <a:t>defined  </a:t>
            </a:r>
            <a:r>
              <a:rPr sz="2000" i="1" spc="-135" dirty="0">
                <a:solidFill>
                  <a:srgbClr val="808080"/>
                </a:solidFill>
                <a:latin typeface="Arial"/>
                <a:cs typeface="Arial"/>
              </a:rPr>
              <a:t>by </a:t>
            </a:r>
            <a:r>
              <a:rPr sz="2000" i="1" spc="-145" dirty="0">
                <a:solidFill>
                  <a:srgbClr val="808080"/>
                </a:solidFill>
                <a:latin typeface="Arial"/>
                <a:cs typeface="Arial"/>
              </a:rPr>
              <a:t>functions </a:t>
            </a:r>
            <a:r>
              <a:rPr sz="2000" i="1" spc="-225" dirty="0">
                <a:solidFill>
                  <a:srgbClr val="808080"/>
                </a:solidFill>
                <a:latin typeface="Arial"/>
                <a:cs typeface="Arial"/>
              </a:rPr>
              <a:t>whose </a:t>
            </a:r>
            <a:r>
              <a:rPr sz="2000" i="1" spc="-150" dirty="0">
                <a:solidFill>
                  <a:srgbClr val="808080"/>
                </a:solidFill>
                <a:latin typeface="Arial"/>
                <a:cs typeface="Arial"/>
              </a:rPr>
              <a:t>domain </a:t>
            </a:r>
            <a:r>
              <a:rPr sz="2000" i="1" spc="-114" dirty="0">
                <a:solidFill>
                  <a:srgbClr val="808080"/>
                </a:solidFill>
                <a:latin typeface="Arial"/>
                <a:cs typeface="Arial"/>
              </a:rPr>
              <a:t>are  </a:t>
            </a:r>
            <a:r>
              <a:rPr sz="2000" i="1" spc="5" dirty="0">
                <a:solidFill>
                  <a:srgbClr val="808080"/>
                </a:solidFill>
                <a:latin typeface="Arial"/>
                <a:cs typeface="Arial"/>
              </a:rPr>
              <a:t>N={0, </a:t>
            </a:r>
            <a:r>
              <a:rPr sz="2000" i="1" spc="-15" dirty="0">
                <a:solidFill>
                  <a:srgbClr val="808080"/>
                </a:solidFill>
                <a:latin typeface="Arial"/>
                <a:cs typeface="Arial"/>
              </a:rPr>
              <a:t>1, 2, </a:t>
            </a:r>
            <a:r>
              <a:rPr sz="2000" i="1" dirty="0">
                <a:solidFill>
                  <a:srgbClr val="808080"/>
                </a:solidFill>
                <a:latin typeface="Arial"/>
                <a:cs typeface="Arial"/>
              </a:rPr>
              <a:t>…} </a:t>
            </a:r>
            <a:r>
              <a:rPr sz="2000" i="1" spc="-85" dirty="0">
                <a:solidFill>
                  <a:srgbClr val="808080"/>
                </a:solidFill>
                <a:latin typeface="Arial"/>
                <a:cs typeface="Arial"/>
              </a:rPr>
              <a:t>(natural  </a:t>
            </a:r>
            <a:r>
              <a:rPr sz="2000" i="1" spc="-195" dirty="0">
                <a:solidFill>
                  <a:srgbClr val="808080"/>
                </a:solidFill>
                <a:latin typeface="Arial"/>
                <a:cs typeface="Arial"/>
              </a:rPr>
              <a:t>numbers)</a:t>
            </a:r>
            <a:endParaRPr sz="2000">
              <a:latin typeface="Arial"/>
              <a:cs typeface="Aria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3644"/>
            <a:ext cx="7515225" cy="513715"/>
          </a:xfrm>
          <a:prstGeom prst="rect">
            <a:avLst/>
          </a:prstGeom>
        </p:spPr>
        <p:txBody>
          <a:bodyPr vert="horz" wrap="square" lIns="0" tIns="13335" rIns="0" bIns="0" rtlCol="0">
            <a:spAutoFit/>
          </a:bodyPr>
          <a:lstStyle/>
          <a:p>
            <a:pPr marL="12700">
              <a:lnSpc>
                <a:spcPct val="100000"/>
              </a:lnSpc>
              <a:spcBef>
                <a:spcPts val="105"/>
              </a:spcBef>
            </a:pPr>
            <a:r>
              <a:rPr sz="3200" dirty="0"/>
              <a:t>Using O-Notation </a:t>
            </a:r>
            <a:r>
              <a:rPr sz="3200" spc="-5" dirty="0"/>
              <a:t>to </a:t>
            </a:r>
            <a:r>
              <a:rPr sz="3200" dirty="0"/>
              <a:t>Describe Running</a:t>
            </a:r>
            <a:r>
              <a:rPr sz="3200" spc="-180" dirty="0"/>
              <a:t> </a:t>
            </a:r>
            <a:r>
              <a:rPr sz="3200" spc="-20" dirty="0"/>
              <a:t>Times</a:t>
            </a:r>
            <a:endParaRPr sz="3200"/>
          </a:p>
        </p:txBody>
      </p:sp>
      <p:sp>
        <p:nvSpPr>
          <p:cNvPr id="10" name="object 10"/>
          <p:cNvSpPr txBox="1"/>
          <p:nvPr/>
        </p:nvSpPr>
        <p:spPr>
          <a:xfrm>
            <a:off x="688340" y="1468018"/>
            <a:ext cx="7905750" cy="4446905"/>
          </a:xfrm>
          <a:prstGeom prst="rect">
            <a:avLst/>
          </a:prstGeom>
        </p:spPr>
        <p:txBody>
          <a:bodyPr vert="horz" wrap="square" lIns="0" tIns="88900" rIns="0" bIns="0" rtlCol="0">
            <a:spAutoFit/>
          </a:bodyPr>
          <a:lstStyle/>
          <a:p>
            <a:pPr marL="332740" indent="-320040">
              <a:lnSpc>
                <a:spcPct val="100000"/>
              </a:lnSpc>
              <a:spcBef>
                <a:spcPts val="700"/>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7100">
              <a:lnSpc>
                <a:spcPct val="100000"/>
              </a:lnSpc>
              <a:spcBef>
                <a:spcPts val="60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90" dirty="0">
                <a:solidFill>
                  <a:srgbClr val="FF0000"/>
                </a:solidFill>
                <a:latin typeface="Times New Roman"/>
                <a:cs typeface="Times New Roman"/>
              </a:rPr>
              <a:t> </a:t>
            </a:r>
            <a:r>
              <a:rPr sz="2800" i="1" spc="-5" dirty="0">
                <a:solidFill>
                  <a:srgbClr val="0000FF"/>
                </a:solidFill>
                <a:latin typeface="Times New Roman"/>
                <a:cs typeface="Times New Roman"/>
              </a:rPr>
              <a:t>O(n</a:t>
            </a:r>
            <a:r>
              <a:rPr sz="2775" i="1" spc="-7" baseline="25525" dirty="0">
                <a:solidFill>
                  <a:srgbClr val="0000FF"/>
                </a:solidFill>
                <a:latin typeface="Times New Roman"/>
                <a:cs typeface="Times New Roman"/>
              </a:rPr>
              <a:t>2</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15"/>
              </a:spcBef>
            </a:pPr>
            <a:endParaRPr sz="3950">
              <a:latin typeface="Times New Roman"/>
              <a:cs typeface="Times New Roman"/>
            </a:endParaRPr>
          </a:p>
          <a:p>
            <a:pPr marL="378460">
              <a:lnSpc>
                <a:spcPct val="100000"/>
              </a:lnSpc>
            </a:pPr>
            <a:r>
              <a:rPr sz="2800" spc="-5" dirty="0">
                <a:latin typeface="Times New Roman"/>
                <a:cs typeface="Times New Roman"/>
              </a:rPr>
              <a:t>what </a:t>
            </a:r>
            <a:r>
              <a:rPr sz="2800" spc="-10" dirty="0">
                <a:latin typeface="Times New Roman"/>
                <a:cs typeface="Times New Roman"/>
              </a:rPr>
              <a:t>we </a:t>
            </a:r>
            <a:r>
              <a:rPr sz="2800" spc="-5" dirty="0">
                <a:latin typeface="Times New Roman"/>
                <a:cs typeface="Times New Roman"/>
              </a:rPr>
              <a:t>really </a:t>
            </a:r>
            <a:r>
              <a:rPr sz="2800" spc="-15" dirty="0">
                <a:latin typeface="Times New Roman"/>
                <a:cs typeface="Times New Roman"/>
              </a:rPr>
              <a:t>mean</a:t>
            </a:r>
            <a:r>
              <a:rPr sz="2800" spc="20" dirty="0">
                <a:latin typeface="Times New Roman"/>
                <a:cs typeface="Times New Roman"/>
              </a:rPr>
              <a:t> </a:t>
            </a:r>
            <a:r>
              <a:rPr sz="2800" dirty="0">
                <a:latin typeface="Times New Roman"/>
                <a:cs typeface="Times New Roman"/>
              </a:rPr>
              <a:t>is:</a:t>
            </a:r>
            <a:endParaRPr sz="2800">
              <a:latin typeface="Times New Roman"/>
              <a:cs typeface="Times New Roman"/>
            </a:endParaRPr>
          </a:p>
          <a:p>
            <a:pPr marL="998855">
              <a:lnSpc>
                <a:spcPct val="100000"/>
              </a:lnSpc>
              <a:spcBef>
                <a:spcPts val="600"/>
              </a:spcBef>
            </a:pPr>
            <a:r>
              <a:rPr sz="2800" spc="-25" dirty="0">
                <a:latin typeface="Times New Roman"/>
                <a:cs typeface="Times New Roman"/>
              </a:rPr>
              <a:t>“</a:t>
            </a:r>
            <a:r>
              <a:rPr sz="2600" i="1" spc="-25" dirty="0">
                <a:solidFill>
                  <a:srgbClr val="FF0000"/>
                </a:solidFill>
                <a:latin typeface="Times New Roman"/>
                <a:cs typeface="Times New Roman"/>
              </a:rPr>
              <a:t>Worst-case </a:t>
            </a:r>
            <a:r>
              <a:rPr sz="2600" i="1" dirty="0">
                <a:solidFill>
                  <a:srgbClr val="FF0000"/>
                </a:solidFill>
                <a:latin typeface="Times New Roman"/>
                <a:cs typeface="Times New Roman"/>
              </a:rPr>
              <a:t>running </a:t>
            </a:r>
            <a:r>
              <a:rPr sz="2600" i="1" spc="-5" dirty="0">
                <a:solidFill>
                  <a:srgbClr val="FF0000"/>
                </a:solidFill>
                <a:latin typeface="Times New Roman"/>
                <a:cs typeface="Times New Roman"/>
              </a:rPr>
              <a:t>time </a:t>
            </a:r>
            <a:r>
              <a:rPr sz="2600" i="1" dirty="0">
                <a:solidFill>
                  <a:srgbClr val="FF0000"/>
                </a:solidFill>
                <a:latin typeface="Times New Roman"/>
                <a:cs typeface="Times New Roman"/>
              </a:rPr>
              <a:t>of </a:t>
            </a:r>
            <a:r>
              <a:rPr sz="2600" i="1" spc="-5" dirty="0">
                <a:solidFill>
                  <a:srgbClr val="FF0000"/>
                </a:solidFill>
                <a:latin typeface="Times New Roman"/>
                <a:cs typeface="Times New Roman"/>
              </a:rPr>
              <a:t>insertion sort is</a:t>
            </a:r>
            <a:r>
              <a:rPr sz="2600" i="1" spc="10" dirty="0">
                <a:solidFill>
                  <a:srgbClr val="FF0000"/>
                </a:solidFill>
                <a:latin typeface="Times New Roman"/>
                <a:cs typeface="Times New Roman"/>
              </a:rPr>
              <a:t> </a:t>
            </a:r>
            <a:r>
              <a:rPr sz="2600" i="1" spc="-5" dirty="0">
                <a:solidFill>
                  <a:srgbClr val="0000FF"/>
                </a:solidFill>
                <a:latin typeface="Times New Roman"/>
                <a:cs typeface="Times New Roman"/>
              </a:rPr>
              <a:t>O(n</a:t>
            </a:r>
            <a:r>
              <a:rPr sz="2550" i="1" spc="-7" baseline="26143" dirty="0">
                <a:solidFill>
                  <a:srgbClr val="0000FF"/>
                </a:solidFill>
                <a:latin typeface="Times New Roman"/>
                <a:cs typeface="Times New Roman"/>
              </a:rPr>
              <a:t>2</a:t>
            </a:r>
            <a:r>
              <a:rPr sz="2600" i="1" spc="-5" dirty="0">
                <a:solidFill>
                  <a:srgbClr val="0000FF"/>
                </a:solidFill>
                <a:latin typeface="Times New Roman"/>
                <a:cs typeface="Times New Roman"/>
              </a:rPr>
              <a:t>)</a:t>
            </a:r>
            <a:r>
              <a:rPr sz="2600" spc="-5" dirty="0">
                <a:latin typeface="Times New Roman"/>
                <a:cs typeface="Times New Roman"/>
              </a:rPr>
              <a:t>”</a:t>
            </a:r>
            <a:endParaRPr sz="2600">
              <a:latin typeface="Times New Roman"/>
              <a:cs typeface="Times New Roman"/>
            </a:endParaRPr>
          </a:p>
          <a:p>
            <a:pPr>
              <a:lnSpc>
                <a:spcPct val="100000"/>
              </a:lnSpc>
              <a:spcBef>
                <a:spcPts val="20"/>
              </a:spcBef>
            </a:pPr>
            <a:endParaRPr sz="3950">
              <a:latin typeface="Times New Roman"/>
              <a:cs typeface="Times New Roman"/>
            </a:endParaRPr>
          </a:p>
          <a:p>
            <a:pPr marL="377825">
              <a:lnSpc>
                <a:spcPct val="100000"/>
              </a:lnSpc>
            </a:pPr>
            <a:r>
              <a:rPr sz="2800" dirty="0">
                <a:latin typeface="Times New Roman"/>
                <a:cs typeface="Times New Roman"/>
              </a:rPr>
              <a:t>or</a:t>
            </a:r>
            <a:r>
              <a:rPr sz="2800" spc="-15" dirty="0">
                <a:latin typeface="Times New Roman"/>
                <a:cs typeface="Times New Roman"/>
              </a:rPr>
              <a:t> </a:t>
            </a:r>
            <a:r>
              <a:rPr sz="2800" spc="-5" dirty="0">
                <a:latin typeface="Times New Roman"/>
                <a:cs typeface="Times New Roman"/>
              </a:rPr>
              <a:t>equivalently:</a:t>
            </a:r>
            <a:endParaRPr sz="2800">
              <a:latin typeface="Times New Roman"/>
              <a:cs typeface="Times New Roman"/>
            </a:endParaRPr>
          </a:p>
          <a:p>
            <a:pPr marL="377825" marR="5080" indent="620395">
              <a:lnSpc>
                <a:spcPct val="101600"/>
              </a:lnSpc>
              <a:spcBef>
                <a:spcPts val="750"/>
              </a:spcBef>
            </a:pPr>
            <a:r>
              <a:rPr sz="2600" dirty="0">
                <a:latin typeface="Times New Roman"/>
                <a:cs typeface="Times New Roman"/>
              </a:rPr>
              <a:t>“</a:t>
            </a:r>
            <a:r>
              <a:rPr sz="2600" dirty="0">
                <a:solidFill>
                  <a:srgbClr val="FF0000"/>
                </a:solidFill>
                <a:latin typeface="Times New Roman"/>
                <a:cs typeface="Times New Roman"/>
              </a:rPr>
              <a:t>No </a:t>
            </a:r>
            <a:r>
              <a:rPr sz="2600" spc="-5" dirty="0">
                <a:solidFill>
                  <a:srgbClr val="FF0000"/>
                </a:solidFill>
                <a:latin typeface="Times New Roman"/>
                <a:cs typeface="Times New Roman"/>
              </a:rPr>
              <a:t>matter </a:t>
            </a:r>
            <a:r>
              <a:rPr sz="2600" dirty="0">
                <a:solidFill>
                  <a:srgbClr val="FF0000"/>
                </a:solidFill>
                <a:latin typeface="Times New Roman"/>
                <a:cs typeface="Times New Roman"/>
              </a:rPr>
              <a:t>what </a:t>
            </a:r>
            <a:r>
              <a:rPr sz="2600" spc="-5" dirty="0">
                <a:solidFill>
                  <a:srgbClr val="FF0000"/>
                </a:solidFill>
                <a:latin typeface="Times New Roman"/>
                <a:cs typeface="Times New Roman"/>
              </a:rPr>
              <a:t>particular </a:t>
            </a:r>
            <a:r>
              <a:rPr sz="2600" dirty="0">
                <a:solidFill>
                  <a:srgbClr val="FF0000"/>
                </a:solidFill>
                <a:latin typeface="Times New Roman"/>
                <a:cs typeface="Times New Roman"/>
              </a:rPr>
              <a:t>input of </a:t>
            </a:r>
            <a:r>
              <a:rPr sz="2600" spc="-5" dirty="0">
                <a:solidFill>
                  <a:srgbClr val="FF0000"/>
                </a:solidFill>
                <a:latin typeface="Times New Roman"/>
                <a:cs typeface="Times New Roman"/>
              </a:rPr>
              <a:t>size </a:t>
            </a:r>
            <a:r>
              <a:rPr sz="2600" dirty="0">
                <a:solidFill>
                  <a:srgbClr val="FF0000"/>
                </a:solidFill>
                <a:latin typeface="Times New Roman"/>
                <a:cs typeface="Times New Roman"/>
              </a:rPr>
              <a:t>n </a:t>
            </a:r>
            <a:r>
              <a:rPr sz="2600" spc="-5" dirty="0">
                <a:solidFill>
                  <a:srgbClr val="FF0000"/>
                </a:solidFill>
                <a:latin typeface="Times New Roman"/>
                <a:cs typeface="Times New Roman"/>
              </a:rPr>
              <a:t>is </a:t>
            </a:r>
            <a:r>
              <a:rPr sz="2600" dirty="0">
                <a:solidFill>
                  <a:srgbClr val="FF0000"/>
                </a:solidFill>
                <a:latin typeface="Times New Roman"/>
                <a:cs typeface="Times New Roman"/>
              </a:rPr>
              <a:t>chosen,  the running </a:t>
            </a:r>
            <a:r>
              <a:rPr sz="2600" spc="-5" dirty="0">
                <a:solidFill>
                  <a:srgbClr val="FF0000"/>
                </a:solidFill>
                <a:latin typeface="Times New Roman"/>
                <a:cs typeface="Times New Roman"/>
              </a:rPr>
              <a:t>time </a:t>
            </a:r>
            <a:r>
              <a:rPr sz="2600" dirty="0">
                <a:solidFill>
                  <a:srgbClr val="FF0000"/>
                </a:solidFill>
                <a:latin typeface="Times New Roman"/>
                <a:cs typeface="Times New Roman"/>
              </a:rPr>
              <a:t>on that </a:t>
            </a:r>
            <a:r>
              <a:rPr sz="2600" spc="-5" dirty="0">
                <a:solidFill>
                  <a:srgbClr val="FF0000"/>
                </a:solidFill>
                <a:latin typeface="Times New Roman"/>
                <a:cs typeface="Times New Roman"/>
              </a:rPr>
              <a:t>set </a:t>
            </a:r>
            <a:r>
              <a:rPr sz="2600" dirty="0">
                <a:solidFill>
                  <a:srgbClr val="FF0000"/>
                </a:solidFill>
                <a:latin typeface="Times New Roman"/>
                <a:cs typeface="Times New Roman"/>
              </a:rPr>
              <a:t>of inputs </a:t>
            </a:r>
            <a:r>
              <a:rPr sz="2600" spc="-5" dirty="0">
                <a:solidFill>
                  <a:srgbClr val="FF0000"/>
                </a:solidFill>
                <a:latin typeface="Times New Roman"/>
                <a:cs typeface="Times New Roman"/>
              </a:rPr>
              <a:t>is</a:t>
            </a:r>
            <a:r>
              <a:rPr sz="2600" spc="-60" dirty="0">
                <a:solidFill>
                  <a:srgbClr val="FF0000"/>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r>
              <a:rPr sz="2600" dirty="0">
                <a:latin typeface="Times New Roman"/>
                <a:cs typeface="Times New Roman"/>
              </a:rPr>
              <a:t>”</a:t>
            </a:r>
            <a:endParaRPr sz="26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3569"/>
            <a:ext cx="7727315" cy="3710304"/>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Used to </a:t>
            </a:r>
            <a:r>
              <a:rPr sz="2800" dirty="0">
                <a:latin typeface="Times New Roman"/>
                <a:cs typeface="Times New Roman"/>
              </a:rPr>
              <a:t>bound </a:t>
            </a:r>
            <a:r>
              <a:rPr sz="2800" spc="-5" dirty="0">
                <a:solidFill>
                  <a:srgbClr val="0000FF"/>
                </a:solidFill>
                <a:latin typeface="Times New Roman"/>
                <a:cs typeface="Times New Roman"/>
              </a:rPr>
              <a:t>best-case </a:t>
            </a:r>
            <a:r>
              <a:rPr sz="2800" dirty="0">
                <a:latin typeface="Times New Roman"/>
                <a:cs typeface="Times New Roman"/>
              </a:rPr>
              <a:t>running</a:t>
            </a:r>
            <a:r>
              <a:rPr sz="2800" spc="-50" dirty="0">
                <a:latin typeface="Times New Roman"/>
                <a:cs typeface="Times New Roman"/>
              </a:rPr>
              <a:t> </a:t>
            </a:r>
            <a:r>
              <a:rPr sz="2800" spc="-10" dirty="0">
                <a:latin typeface="Times New Roman"/>
                <a:cs typeface="Times New Roman"/>
              </a:rPr>
              <a:t>times</a:t>
            </a:r>
            <a:endParaRPr sz="2800">
              <a:latin typeface="Times New Roman"/>
              <a:cs typeface="Times New Roman"/>
            </a:endParaRPr>
          </a:p>
          <a:p>
            <a:pPr marL="377825">
              <a:lnSpc>
                <a:spcPct val="100000"/>
              </a:lnSpc>
              <a:spcBef>
                <a:spcPts val="615"/>
              </a:spcBef>
            </a:pPr>
            <a:r>
              <a:rPr sz="1650" spc="345" dirty="0">
                <a:solidFill>
                  <a:srgbClr val="53548A"/>
                </a:solidFill>
                <a:latin typeface="Arial"/>
                <a:cs typeface="Arial"/>
              </a:rPr>
              <a:t> </a:t>
            </a:r>
            <a:r>
              <a:rPr sz="2400" spc="-5" dirty="0">
                <a:latin typeface="Times New Roman"/>
                <a:cs typeface="Times New Roman"/>
              </a:rPr>
              <a:t>Implies </a:t>
            </a:r>
            <a:r>
              <a:rPr sz="2400" dirty="0">
                <a:latin typeface="Times New Roman"/>
                <a:cs typeface="Times New Roman"/>
              </a:rPr>
              <a:t>a </a:t>
            </a:r>
            <a:r>
              <a:rPr sz="2400" spc="-5" dirty="0">
                <a:solidFill>
                  <a:srgbClr val="0000FF"/>
                </a:solidFill>
                <a:latin typeface="Times New Roman"/>
                <a:cs typeface="Times New Roman"/>
              </a:rPr>
              <a:t>lower </a:t>
            </a:r>
            <a:r>
              <a:rPr sz="2400" dirty="0">
                <a:solidFill>
                  <a:srgbClr val="0000FF"/>
                </a:solidFill>
                <a:latin typeface="Times New Roman"/>
                <a:cs typeface="Times New Roman"/>
              </a:rPr>
              <a:t>bound </a:t>
            </a:r>
            <a:r>
              <a:rPr sz="2400" spc="-5" dirty="0">
                <a:latin typeface="Times New Roman"/>
                <a:cs typeface="Times New Roman"/>
              </a:rPr>
              <a:t>runtime </a:t>
            </a:r>
            <a:r>
              <a:rPr sz="2400" spc="-5" dirty="0">
                <a:solidFill>
                  <a:srgbClr val="0000FF"/>
                </a:solidFill>
                <a:latin typeface="Times New Roman"/>
                <a:cs typeface="Times New Roman"/>
              </a:rPr>
              <a:t>for </a:t>
            </a:r>
            <a:r>
              <a:rPr sz="2400" spc="5" dirty="0">
                <a:solidFill>
                  <a:srgbClr val="0000FF"/>
                </a:solidFill>
                <a:latin typeface="Times New Roman"/>
                <a:cs typeface="Times New Roman"/>
              </a:rPr>
              <a:t>arbitrary</a:t>
            </a:r>
            <a:r>
              <a:rPr sz="2400" spc="-434" dirty="0">
                <a:solidFill>
                  <a:srgbClr val="0000FF"/>
                </a:solidFill>
                <a:latin typeface="Times New Roman"/>
                <a:cs typeface="Times New Roman"/>
              </a:rPr>
              <a:t> </a:t>
            </a:r>
            <a:r>
              <a:rPr sz="2400" dirty="0">
                <a:solidFill>
                  <a:srgbClr val="0000FF"/>
                </a:solidFill>
                <a:latin typeface="Times New Roman"/>
                <a:cs typeface="Times New Roman"/>
              </a:rPr>
              <a:t>inputs </a:t>
            </a:r>
            <a:r>
              <a:rPr sz="2400" spc="-5" dirty="0">
                <a:latin typeface="Times New Roman"/>
                <a:cs typeface="Times New Roman"/>
              </a:rPr>
              <a:t>as </a:t>
            </a:r>
            <a:r>
              <a:rPr sz="2400" spc="-50" dirty="0">
                <a:latin typeface="Times New Roman"/>
                <a:cs typeface="Times New Roman"/>
              </a:rPr>
              <a:t>well</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spc="-10" dirty="0">
                <a:latin typeface="Times New Roman"/>
                <a:cs typeface="Times New Roman"/>
              </a:rPr>
              <a:t>Example:</a:t>
            </a:r>
            <a:endParaRPr sz="2800">
              <a:latin typeface="Times New Roman"/>
              <a:cs typeface="Times New Roman"/>
            </a:endParaRPr>
          </a:p>
          <a:p>
            <a:pPr marL="927100">
              <a:lnSpc>
                <a:spcPct val="100000"/>
              </a:lnSpc>
              <a:spcBef>
                <a:spcPts val="630"/>
              </a:spcBef>
            </a:pPr>
            <a:r>
              <a:rPr sz="2400" spc="-5" dirty="0">
                <a:latin typeface="Times New Roman"/>
                <a:cs typeface="Times New Roman"/>
              </a:rPr>
              <a:t>“</a:t>
            </a:r>
            <a:r>
              <a:rPr sz="2400" spc="-5" dirty="0">
                <a:solidFill>
                  <a:srgbClr val="FF0000"/>
                </a:solidFill>
                <a:latin typeface="Times New Roman"/>
                <a:cs typeface="Times New Roman"/>
              </a:rPr>
              <a:t>Insertion sort has </a:t>
            </a:r>
            <a:r>
              <a:rPr sz="2400" dirty="0">
                <a:solidFill>
                  <a:srgbClr val="0000FF"/>
                </a:solidFill>
                <a:latin typeface="Times New Roman"/>
                <a:cs typeface="Times New Roman"/>
              </a:rPr>
              <a:t>best-case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a:t>
            </a:r>
            <a:r>
              <a:rPr sz="2400" spc="-10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45"/>
              </a:spcBef>
            </a:pPr>
            <a:endParaRPr sz="3600">
              <a:latin typeface="Times New Roman"/>
              <a:cs typeface="Times New Roman"/>
            </a:endParaRPr>
          </a:p>
          <a:p>
            <a:pPr marL="377825" marR="26034" indent="548640">
              <a:lnSpc>
                <a:spcPts val="2870"/>
              </a:lnSpc>
            </a:pPr>
            <a:r>
              <a:rPr sz="2400" u="heavy" spc="-5" dirty="0">
                <a:uFill>
                  <a:solidFill>
                    <a:srgbClr val="000000"/>
                  </a:solidFill>
                </a:uFill>
                <a:latin typeface="Times New Roman"/>
                <a:cs typeface="Times New Roman"/>
              </a:rPr>
              <a:t>Note</a:t>
            </a:r>
            <a:r>
              <a:rPr sz="2400" spc="-5" dirty="0">
                <a:latin typeface="Times New Roman"/>
                <a:cs typeface="Times New Roman"/>
              </a:rPr>
              <a:t>: This </a:t>
            </a:r>
            <a:r>
              <a:rPr sz="2400" dirty="0">
                <a:solidFill>
                  <a:srgbClr val="0000FF"/>
                </a:solidFill>
                <a:latin typeface="Symbol"/>
                <a:cs typeface="Symbol"/>
              </a:rPr>
              <a:t></a:t>
            </a:r>
            <a:r>
              <a:rPr sz="2400" dirty="0">
                <a:solidFill>
                  <a:srgbClr val="0000FF"/>
                </a:solidFill>
                <a:latin typeface="Times New Roman"/>
                <a:cs typeface="Times New Roman"/>
              </a:rPr>
              <a:t>(n) </a:t>
            </a:r>
            <a:r>
              <a:rPr sz="2400" spc="-5" dirty="0">
                <a:latin typeface="Times New Roman"/>
                <a:cs typeface="Times New Roman"/>
              </a:rPr>
              <a:t>lower </a:t>
            </a:r>
            <a:r>
              <a:rPr sz="2400" dirty="0">
                <a:latin typeface="Times New Roman"/>
                <a:cs typeface="Times New Roman"/>
              </a:rPr>
              <a:t>bound also applies to its</a:t>
            </a:r>
            <a:r>
              <a:rPr sz="2400" spc="-190" dirty="0">
                <a:latin typeface="Times New Roman"/>
                <a:cs typeface="Times New Roman"/>
              </a:rPr>
              <a:t> </a:t>
            </a:r>
            <a:r>
              <a:rPr sz="2400" dirty="0">
                <a:latin typeface="Times New Roman"/>
                <a:cs typeface="Times New Roman"/>
              </a:rPr>
              <a:t>running  </a:t>
            </a:r>
            <a:r>
              <a:rPr sz="2400" spc="-5" dirty="0">
                <a:latin typeface="Times New Roman"/>
                <a:cs typeface="Times New Roman"/>
              </a:rPr>
              <a:t>time </a:t>
            </a:r>
            <a:r>
              <a:rPr sz="2400" dirty="0">
                <a:latin typeface="Times New Roman"/>
                <a:cs typeface="Times New Roman"/>
              </a:rPr>
              <a:t>on </a:t>
            </a:r>
            <a:r>
              <a:rPr sz="2400" dirty="0">
                <a:solidFill>
                  <a:srgbClr val="0000FF"/>
                </a:solidFill>
                <a:latin typeface="Times New Roman"/>
                <a:cs typeface="Times New Roman"/>
              </a:rPr>
              <a:t>every</a:t>
            </a:r>
            <a:r>
              <a:rPr sz="2400" spc="-4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52859"/>
            <a:ext cx="7559040" cy="3034030"/>
          </a:xfrm>
          <a:prstGeom prst="rect">
            <a:avLst/>
          </a:prstGeom>
        </p:spPr>
        <p:txBody>
          <a:bodyPr vert="horz" wrap="square" lIns="0" tIns="104139" rIns="0" bIns="0" rtlCol="0">
            <a:spAutoFit/>
          </a:bodyPr>
          <a:lstStyle/>
          <a:p>
            <a:pPr marL="332740" indent="-320040">
              <a:lnSpc>
                <a:spcPct val="100000"/>
              </a:lnSpc>
              <a:spcBef>
                <a:spcPts val="819"/>
              </a:spcBef>
              <a:buClr>
                <a:srgbClr val="438086"/>
              </a:buClr>
              <a:buSzPct val="58928"/>
              <a:buFont typeface="Wingdings"/>
              <a:buChar char=""/>
              <a:tabLst>
                <a:tab pos="332740" algn="l"/>
              </a:tabLst>
            </a:pPr>
            <a:r>
              <a:rPr sz="2800" spc="-5" dirty="0">
                <a:latin typeface="Times New Roman"/>
                <a:cs typeface="Times New Roman"/>
              </a:rPr>
              <a:t>When </a:t>
            </a:r>
            <a:r>
              <a:rPr sz="2800" spc="-10" dirty="0">
                <a:latin typeface="Times New Roman"/>
                <a:cs typeface="Times New Roman"/>
              </a:rPr>
              <a:t>we </a:t>
            </a:r>
            <a:r>
              <a:rPr sz="2800" spc="-5" dirty="0">
                <a:latin typeface="Times New Roman"/>
                <a:cs typeface="Times New Roman"/>
              </a:rPr>
              <a:t>say:</a:t>
            </a:r>
            <a:endParaRPr sz="2800">
              <a:latin typeface="Times New Roman"/>
              <a:cs typeface="Times New Roman"/>
            </a:endParaRPr>
          </a:p>
          <a:p>
            <a:pPr marL="926465">
              <a:lnSpc>
                <a:spcPct val="100000"/>
              </a:lnSpc>
              <a:spcBef>
                <a:spcPts val="720"/>
              </a:spcBef>
            </a:pPr>
            <a:r>
              <a:rPr sz="2800" dirty="0">
                <a:latin typeface="Times New Roman"/>
                <a:cs typeface="Times New Roman"/>
              </a:rPr>
              <a:t>“</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algorithm </a:t>
            </a:r>
            <a:r>
              <a:rPr sz="2800" i="1" spc="-5" dirty="0">
                <a:solidFill>
                  <a:srgbClr val="FF0000"/>
                </a:solidFill>
                <a:latin typeface="Times New Roman"/>
                <a:cs typeface="Times New Roman"/>
              </a:rPr>
              <a:t>A is</a:t>
            </a:r>
            <a:r>
              <a:rPr sz="2800" i="1" spc="-204" dirty="0">
                <a:solidFill>
                  <a:srgbClr val="FF0000"/>
                </a:solidFill>
                <a:latin typeface="Times New Roman"/>
                <a:cs typeface="Times New Roman"/>
              </a:rPr>
              <a:t> </a:t>
            </a:r>
            <a:r>
              <a:rPr sz="2800" spc="-5" dirty="0">
                <a:solidFill>
                  <a:srgbClr val="0000FF"/>
                </a:solidFill>
                <a:latin typeface="Symbol"/>
                <a:cs typeface="Symbol"/>
              </a:rPr>
              <a:t></a:t>
            </a:r>
            <a:r>
              <a:rPr sz="2800" i="1" spc="-5" dirty="0">
                <a:solidFill>
                  <a:srgbClr val="0000FF"/>
                </a:solidFill>
                <a:latin typeface="Times New Roman"/>
                <a:cs typeface="Times New Roman"/>
              </a:rPr>
              <a:t>(g(n)</a:t>
            </a:r>
            <a:r>
              <a:rPr sz="2800" i="1" spc="-5" dirty="0">
                <a:solidFill>
                  <a:srgbClr val="FF0000"/>
                </a:solidFill>
                <a:latin typeface="Times New Roman"/>
                <a:cs typeface="Times New Roman"/>
              </a:rPr>
              <a:t>)</a:t>
            </a:r>
            <a:r>
              <a:rPr sz="2800" spc="-5" dirty="0">
                <a:latin typeface="Times New Roman"/>
                <a:cs typeface="Times New Roman"/>
              </a:rPr>
              <a:t>”,</a:t>
            </a:r>
            <a:endParaRPr sz="2800">
              <a:latin typeface="Times New Roman"/>
              <a:cs typeface="Times New Roman"/>
            </a:endParaRPr>
          </a:p>
          <a:p>
            <a:pPr>
              <a:lnSpc>
                <a:spcPct val="100000"/>
              </a:lnSpc>
              <a:spcBef>
                <a:spcPts val="20"/>
              </a:spcBef>
            </a:pPr>
            <a:endParaRPr sz="4100">
              <a:latin typeface="Times New Roman"/>
              <a:cs typeface="Times New Roman"/>
            </a:endParaRPr>
          </a:p>
          <a:p>
            <a:pPr marL="365760">
              <a:lnSpc>
                <a:spcPct val="100000"/>
              </a:lnSpc>
              <a:spcBef>
                <a:spcPts val="5"/>
              </a:spcBef>
            </a:pPr>
            <a:r>
              <a:rPr sz="2800" spc="-5" dirty="0">
                <a:latin typeface="Times New Roman"/>
                <a:cs typeface="Times New Roman"/>
              </a:rPr>
              <a:t>what </a:t>
            </a:r>
            <a:r>
              <a:rPr sz="2800" spc="-10" dirty="0">
                <a:latin typeface="Times New Roman"/>
                <a:cs typeface="Times New Roman"/>
              </a:rPr>
              <a:t>we </a:t>
            </a:r>
            <a:r>
              <a:rPr sz="2800" spc="-15" dirty="0">
                <a:latin typeface="Times New Roman"/>
                <a:cs typeface="Times New Roman"/>
              </a:rPr>
              <a:t>mean</a:t>
            </a:r>
            <a:r>
              <a:rPr sz="2800" spc="40" dirty="0">
                <a:latin typeface="Times New Roman"/>
                <a:cs typeface="Times New Roman"/>
              </a:rPr>
              <a:t> </a:t>
            </a:r>
            <a:r>
              <a:rPr sz="2800" spc="-5" dirty="0">
                <a:latin typeface="Times New Roman"/>
                <a:cs typeface="Times New Roman"/>
              </a:rPr>
              <a:t>is:</a:t>
            </a:r>
            <a:endParaRPr sz="2800">
              <a:latin typeface="Times New Roman"/>
              <a:cs typeface="Times New Roman"/>
            </a:endParaRPr>
          </a:p>
          <a:p>
            <a:pPr marL="12700" marR="5080" indent="1000760">
              <a:lnSpc>
                <a:spcPct val="100000"/>
              </a:lnSpc>
              <a:spcBef>
                <a:spcPts val="705"/>
              </a:spcBef>
            </a:pPr>
            <a:r>
              <a:rPr sz="2800" dirty="0">
                <a:latin typeface="Times New Roman"/>
                <a:cs typeface="Times New Roman"/>
              </a:rPr>
              <a:t>“</a:t>
            </a:r>
            <a:r>
              <a:rPr sz="2800" dirty="0">
                <a:solidFill>
                  <a:srgbClr val="FF0000"/>
                </a:solidFill>
                <a:latin typeface="Times New Roman"/>
                <a:cs typeface="Times New Roman"/>
              </a:rPr>
              <a:t>For </a:t>
            </a:r>
            <a:r>
              <a:rPr sz="2800" spc="-5" dirty="0">
                <a:solidFill>
                  <a:srgbClr val="FF0000"/>
                </a:solidFill>
                <a:latin typeface="Times New Roman"/>
                <a:cs typeface="Times New Roman"/>
              </a:rPr>
              <a:t>any </a:t>
            </a:r>
            <a:r>
              <a:rPr sz="2800" dirty="0">
                <a:solidFill>
                  <a:srgbClr val="FF0000"/>
                </a:solidFill>
                <a:latin typeface="Times New Roman"/>
                <a:cs typeface="Times New Roman"/>
              </a:rPr>
              <a:t>input of </a:t>
            </a:r>
            <a:r>
              <a:rPr sz="2800" spc="-5" dirty="0">
                <a:solidFill>
                  <a:srgbClr val="FF0000"/>
                </a:solidFill>
                <a:latin typeface="Times New Roman"/>
                <a:cs typeface="Times New Roman"/>
              </a:rPr>
              <a:t>size </a:t>
            </a:r>
            <a:r>
              <a:rPr sz="2800" dirty="0">
                <a:solidFill>
                  <a:srgbClr val="0000FF"/>
                </a:solidFill>
                <a:latin typeface="Times New Roman"/>
                <a:cs typeface="Times New Roman"/>
              </a:rPr>
              <a:t>n</a:t>
            </a:r>
            <a:r>
              <a:rPr sz="2800" dirty="0">
                <a:solidFill>
                  <a:srgbClr val="FF0000"/>
                </a:solidFill>
                <a:latin typeface="Times New Roman"/>
                <a:cs typeface="Times New Roman"/>
              </a:rPr>
              <a:t>, the </a:t>
            </a:r>
            <a:r>
              <a:rPr sz="2800" spc="-5" dirty="0">
                <a:solidFill>
                  <a:srgbClr val="FF0000"/>
                </a:solidFill>
                <a:latin typeface="Times New Roman"/>
                <a:cs typeface="Times New Roman"/>
              </a:rPr>
              <a:t>runtime </a:t>
            </a:r>
            <a:r>
              <a:rPr sz="2800" dirty="0">
                <a:solidFill>
                  <a:srgbClr val="FF0000"/>
                </a:solidFill>
                <a:latin typeface="Times New Roman"/>
                <a:cs typeface="Times New Roman"/>
              </a:rPr>
              <a:t>of </a:t>
            </a:r>
            <a:r>
              <a:rPr sz="2800" spc="-5" dirty="0">
                <a:solidFill>
                  <a:srgbClr val="FF0000"/>
                </a:solidFill>
                <a:latin typeface="Times New Roman"/>
                <a:cs typeface="Times New Roman"/>
              </a:rPr>
              <a:t>A is</a:t>
            </a:r>
            <a:r>
              <a:rPr sz="2800" spc="-395" dirty="0">
                <a:solidFill>
                  <a:srgbClr val="FF0000"/>
                </a:solidFill>
                <a:latin typeface="Times New Roman"/>
                <a:cs typeface="Times New Roman"/>
              </a:rPr>
              <a:t> </a:t>
            </a:r>
            <a:r>
              <a:rPr sz="2800" u="heavy" spc="-15" dirty="0">
                <a:solidFill>
                  <a:srgbClr val="FF0000"/>
                </a:solidFill>
                <a:uFill>
                  <a:solidFill>
                    <a:srgbClr val="FF0000"/>
                  </a:solidFill>
                </a:uFill>
                <a:latin typeface="Times New Roman"/>
                <a:cs typeface="Times New Roman"/>
              </a:rPr>
              <a:t>at </a:t>
            </a:r>
            <a:r>
              <a:rPr sz="2800" spc="-15" dirty="0">
                <a:solidFill>
                  <a:srgbClr val="FF0000"/>
                </a:solidFill>
                <a:latin typeface="Times New Roman"/>
                <a:cs typeface="Times New Roman"/>
              </a:rPr>
              <a:t> </a:t>
            </a:r>
            <a:r>
              <a:rPr sz="2800" u="heavy" spc="-10" dirty="0">
                <a:solidFill>
                  <a:srgbClr val="FF0000"/>
                </a:solidFill>
                <a:uFill>
                  <a:solidFill>
                    <a:srgbClr val="FF0000"/>
                  </a:solidFill>
                </a:uFill>
                <a:latin typeface="Times New Roman"/>
                <a:cs typeface="Times New Roman"/>
              </a:rPr>
              <a:t>least</a:t>
            </a:r>
            <a:r>
              <a:rPr sz="2800" spc="-10" dirty="0">
                <a:solidFill>
                  <a:srgbClr val="FF0000"/>
                </a:solidFill>
                <a:latin typeface="Times New Roman"/>
                <a:cs typeface="Times New Roman"/>
              </a:rPr>
              <a:t> </a:t>
            </a:r>
            <a:r>
              <a:rPr sz="2800" spc="-5" dirty="0">
                <a:solidFill>
                  <a:srgbClr val="FF0000"/>
                </a:solidFill>
                <a:latin typeface="Times New Roman"/>
                <a:cs typeface="Times New Roman"/>
              </a:rPr>
              <a:t>a constant </a:t>
            </a:r>
            <a:r>
              <a:rPr sz="2800" spc="-10" dirty="0">
                <a:solidFill>
                  <a:srgbClr val="FF0000"/>
                </a:solidFill>
                <a:latin typeface="Times New Roman"/>
                <a:cs typeface="Times New Roman"/>
              </a:rPr>
              <a:t>times </a:t>
            </a:r>
            <a:r>
              <a:rPr sz="2800" dirty="0">
                <a:solidFill>
                  <a:srgbClr val="0000FF"/>
                </a:solidFill>
                <a:latin typeface="Times New Roman"/>
                <a:cs typeface="Times New Roman"/>
              </a:rPr>
              <a:t>g(n) </a:t>
            </a:r>
            <a:r>
              <a:rPr sz="2800" dirty="0">
                <a:solidFill>
                  <a:srgbClr val="FF0000"/>
                </a:solidFill>
                <a:latin typeface="Times New Roman"/>
                <a:cs typeface="Times New Roman"/>
              </a:rPr>
              <a:t>for </a:t>
            </a:r>
            <a:r>
              <a:rPr sz="2800" spc="-10" dirty="0">
                <a:solidFill>
                  <a:srgbClr val="FF0000"/>
                </a:solidFill>
                <a:latin typeface="Times New Roman"/>
                <a:cs typeface="Times New Roman"/>
              </a:rPr>
              <a:t>sufficiently </a:t>
            </a:r>
            <a:r>
              <a:rPr sz="2800" spc="-15" dirty="0">
                <a:solidFill>
                  <a:srgbClr val="FF0000"/>
                </a:solidFill>
                <a:latin typeface="Times New Roman"/>
                <a:cs typeface="Times New Roman"/>
              </a:rPr>
              <a:t>large </a:t>
            </a:r>
            <a:r>
              <a:rPr sz="2800" dirty="0">
                <a:solidFill>
                  <a:srgbClr val="0000FF"/>
                </a:solidFill>
                <a:latin typeface="Times New Roman"/>
                <a:cs typeface="Times New Roman"/>
              </a:rPr>
              <a:t>n</a:t>
            </a:r>
            <a:r>
              <a:rPr sz="2800" dirty="0">
                <a:latin typeface="Times New Roman"/>
                <a:cs typeface="Times New Roman"/>
              </a:rPr>
              <a:t>”</a:t>
            </a:r>
            <a:endParaRPr sz="28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3364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000000"/>
                </a:solidFill>
                <a:latin typeface="Symbol"/>
                <a:cs typeface="Symbol"/>
              </a:rPr>
              <a:t></a:t>
            </a:r>
            <a:r>
              <a:rPr sz="3200" dirty="0"/>
              <a:t>-Notation </a:t>
            </a:r>
            <a:r>
              <a:rPr sz="3200" spc="-5" dirty="0"/>
              <a:t>to </a:t>
            </a:r>
            <a:r>
              <a:rPr sz="3200" dirty="0"/>
              <a:t>Describe Running</a:t>
            </a:r>
            <a:r>
              <a:rPr sz="3200" spc="-180" dirty="0"/>
              <a:t> </a:t>
            </a:r>
            <a:r>
              <a:rPr sz="3200" spc="-20" dirty="0"/>
              <a:t>Times</a:t>
            </a:r>
            <a:endParaRPr sz="3200">
              <a:latin typeface="Symbol"/>
              <a:cs typeface="Symbol"/>
            </a:endParaRPr>
          </a:p>
        </p:txBody>
      </p:sp>
      <p:sp>
        <p:nvSpPr>
          <p:cNvPr id="10" name="object 10"/>
          <p:cNvSpPr txBox="1"/>
          <p:nvPr/>
        </p:nvSpPr>
        <p:spPr>
          <a:xfrm>
            <a:off x="688340" y="1475724"/>
            <a:ext cx="7902575" cy="2496185"/>
          </a:xfrm>
          <a:prstGeom prst="rect">
            <a:avLst/>
          </a:prstGeom>
        </p:spPr>
        <p:txBody>
          <a:bodyPr vert="horz" wrap="square" lIns="0" tIns="81280" rIns="0" bIns="0" rtlCol="0">
            <a:spAutoFit/>
          </a:bodyPr>
          <a:lstStyle/>
          <a:p>
            <a:pPr marL="332740" indent="-320040">
              <a:lnSpc>
                <a:spcPct val="100000"/>
              </a:lnSpc>
              <a:spcBef>
                <a:spcPts val="640"/>
              </a:spcBef>
              <a:buClr>
                <a:srgbClr val="438086"/>
              </a:buClr>
              <a:buSzPct val="58928"/>
              <a:buFont typeface="Wingdings"/>
              <a:buChar char=""/>
              <a:tabLst>
                <a:tab pos="332740" algn="l"/>
              </a:tabLst>
            </a:pPr>
            <a:r>
              <a:rPr sz="2800" i="1" spc="-5" dirty="0">
                <a:latin typeface="Times New Roman"/>
                <a:cs typeface="Times New Roman"/>
              </a:rPr>
              <a:t>Note</a:t>
            </a:r>
            <a:r>
              <a:rPr sz="2800" spc="-5" dirty="0">
                <a:latin typeface="Times New Roman"/>
                <a:cs typeface="Times New Roman"/>
              </a:rPr>
              <a:t>: </a:t>
            </a:r>
            <a:r>
              <a:rPr sz="2800" spc="-40" dirty="0">
                <a:latin typeface="Times New Roman"/>
                <a:cs typeface="Times New Roman"/>
              </a:rPr>
              <a:t>It’s </a:t>
            </a:r>
            <a:r>
              <a:rPr sz="2800" dirty="0">
                <a:latin typeface="Times New Roman"/>
                <a:cs typeface="Times New Roman"/>
              </a:rPr>
              <a:t>not </a:t>
            </a:r>
            <a:r>
              <a:rPr sz="2800" spc="-5" dirty="0">
                <a:latin typeface="Times New Roman"/>
                <a:cs typeface="Times New Roman"/>
              </a:rPr>
              <a:t>contradictory to</a:t>
            </a:r>
            <a:r>
              <a:rPr sz="2800" spc="-25" dirty="0">
                <a:latin typeface="Times New Roman"/>
                <a:cs typeface="Times New Roman"/>
              </a:rPr>
              <a:t> </a:t>
            </a:r>
            <a:r>
              <a:rPr sz="2800" spc="-5" dirty="0">
                <a:latin typeface="Times New Roman"/>
                <a:cs typeface="Times New Roman"/>
              </a:rPr>
              <a:t>say:</a:t>
            </a:r>
            <a:endParaRPr sz="2800" dirty="0">
              <a:latin typeface="Times New Roman"/>
              <a:cs typeface="Times New Roman"/>
            </a:endParaRPr>
          </a:p>
          <a:p>
            <a:pPr marL="544195">
              <a:lnSpc>
                <a:spcPct val="100000"/>
              </a:lnSpc>
              <a:spcBef>
                <a:spcPts val="570"/>
              </a:spcBef>
            </a:pPr>
            <a:r>
              <a:rPr sz="2800" spc="-5" dirty="0">
                <a:latin typeface="Times New Roman"/>
                <a:cs typeface="Times New Roman"/>
              </a:rPr>
              <a:t>“</a:t>
            </a:r>
            <a:r>
              <a:rPr sz="2800" i="1" u="heavy" spc="-5" dirty="0">
                <a:solidFill>
                  <a:srgbClr val="FF0000"/>
                </a:solidFill>
                <a:uFill>
                  <a:solidFill>
                    <a:srgbClr val="FF0000"/>
                  </a:solidFill>
                </a:uFill>
                <a:latin typeface="Times New Roman"/>
                <a:cs typeface="Times New Roman"/>
              </a:rPr>
              <a:t>worst-case</a:t>
            </a:r>
            <a:r>
              <a:rPr sz="2800" i="1" spc="-5" dirty="0">
                <a:solidFill>
                  <a:srgbClr val="FF0000"/>
                </a:solidFill>
                <a:latin typeface="Times New Roman"/>
                <a:cs typeface="Times New Roman"/>
              </a:rPr>
              <a:t> </a:t>
            </a:r>
            <a:r>
              <a:rPr sz="2800" i="1" dirty="0">
                <a:solidFill>
                  <a:srgbClr val="FF0000"/>
                </a:solidFill>
                <a:latin typeface="Times New Roman"/>
                <a:cs typeface="Times New Roman"/>
              </a:rPr>
              <a:t>running </a:t>
            </a:r>
            <a:r>
              <a:rPr sz="2800" i="1" spc="-5" dirty="0">
                <a:solidFill>
                  <a:srgbClr val="FF0000"/>
                </a:solidFill>
                <a:latin typeface="Times New Roman"/>
                <a:cs typeface="Times New Roman"/>
              </a:rPr>
              <a:t>time </a:t>
            </a:r>
            <a:r>
              <a:rPr sz="2800" i="1" dirty="0">
                <a:solidFill>
                  <a:srgbClr val="FF0000"/>
                </a:solidFill>
                <a:latin typeface="Times New Roman"/>
                <a:cs typeface="Times New Roman"/>
              </a:rPr>
              <a:t>of </a:t>
            </a:r>
            <a:r>
              <a:rPr sz="2800" i="1" spc="-5" dirty="0">
                <a:solidFill>
                  <a:srgbClr val="FF0000"/>
                </a:solidFill>
                <a:latin typeface="Times New Roman"/>
                <a:cs typeface="Times New Roman"/>
              </a:rPr>
              <a:t>insertion sort is</a:t>
            </a:r>
            <a:r>
              <a:rPr sz="2800" i="1" spc="-65" dirty="0">
                <a:solidFill>
                  <a:srgbClr val="FF0000"/>
                </a:solidFill>
                <a:latin typeface="Times New Roman"/>
                <a:cs typeface="Times New Roman"/>
              </a:rPr>
              <a:t> </a:t>
            </a:r>
            <a:r>
              <a:rPr sz="2950" i="1" spc="-25" dirty="0">
                <a:solidFill>
                  <a:srgbClr val="0000FF"/>
                </a:solidFill>
                <a:latin typeface="Symbol"/>
                <a:cs typeface="Symbol"/>
              </a:rPr>
              <a:t></a:t>
            </a:r>
            <a:r>
              <a:rPr sz="2800" i="1" spc="-25" dirty="0">
                <a:solidFill>
                  <a:srgbClr val="0000FF"/>
                </a:solidFill>
                <a:latin typeface="Times New Roman"/>
                <a:cs typeface="Times New Roman"/>
              </a:rPr>
              <a:t>(n</a:t>
            </a:r>
            <a:r>
              <a:rPr sz="2775" i="1" spc="-37" baseline="25525" dirty="0">
                <a:solidFill>
                  <a:srgbClr val="0000FF"/>
                </a:solidFill>
                <a:latin typeface="Times New Roman"/>
                <a:cs typeface="Times New Roman"/>
              </a:rPr>
              <a:t>2</a:t>
            </a:r>
            <a:r>
              <a:rPr sz="2800" i="1" spc="-25" dirty="0">
                <a:solidFill>
                  <a:srgbClr val="0000FF"/>
                </a:solidFill>
                <a:latin typeface="Times New Roman"/>
                <a:cs typeface="Times New Roman"/>
              </a:rPr>
              <a:t>)</a:t>
            </a:r>
            <a:r>
              <a:rPr sz="2800" spc="-25" dirty="0">
                <a:latin typeface="Times New Roman"/>
                <a:cs typeface="Times New Roman"/>
              </a:rPr>
              <a:t>”</a:t>
            </a:r>
            <a:endParaRPr sz="2800" dirty="0">
              <a:latin typeface="Times New Roman"/>
              <a:cs typeface="Times New Roman"/>
            </a:endParaRPr>
          </a:p>
          <a:p>
            <a:pPr>
              <a:lnSpc>
                <a:spcPct val="100000"/>
              </a:lnSpc>
              <a:spcBef>
                <a:spcPts val="40"/>
              </a:spcBef>
            </a:pPr>
            <a:endParaRPr sz="4050" dirty="0">
              <a:latin typeface="Times New Roman"/>
              <a:cs typeface="Times New Roman"/>
            </a:endParaRPr>
          </a:p>
          <a:p>
            <a:pPr marL="12700" marR="1309370" indent="353060">
              <a:lnSpc>
                <a:spcPct val="100400"/>
              </a:lnSpc>
            </a:pPr>
            <a:r>
              <a:rPr sz="2800" spc="-5" dirty="0">
                <a:latin typeface="Times New Roman"/>
                <a:cs typeface="Times New Roman"/>
              </a:rPr>
              <a:t>because there exists </a:t>
            </a:r>
            <a:r>
              <a:rPr sz="2800" spc="-10" dirty="0">
                <a:latin typeface="Times New Roman"/>
                <a:cs typeface="Times New Roman"/>
              </a:rPr>
              <a:t>an </a:t>
            </a:r>
            <a:r>
              <a:rPr sz="2800" dirty="0">
                <a:latin typeface="Times New Roman"/>
                <a:cs typeface="Times New Roman"/>
              </a:rPr>
              <a:t>input </a:t>
            </a:r>
            <a:r>
              <a:rPr sz="2800" spc="-5" dirty="0">
                <a:latin typeface="Times New Roman"/>
                <a:cs typeface="Times New Roman"/>
              </a:rPr>
              <a:t>that </a:t>
            </a:r>
            <a:r>
              <a:rPr sz="2800" spc="-10" dirty="0">
                <a:latin typeface="Times New Roman"/>
                <a:cs typeface="Times New Roman"/>
              </a:rPr>
              <a:t>causes </a:t>
            </a:r>
            <a:r>
              <a:rPr sz="2800" dirty="0">
                <a:latin typeface="Times New Roman"/>
                <a:cs typeface="Times New Roman"/>
              </a:rPr>
              <a:t>the  </a:t>
            </a:r>
            <a:r>
              <a:rPr sz="2800" spc="-5" dirty="0">
                <a:latin typeface="Times New Roman"/>
                <a:cs typeface="Times New Roman"/>
              </a:rPr>
              <a:t>algorithm to take</a:t>
            </a:r>
            <a:r>
              <a:rPr sz="2800" spc="-50" dirty="0">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dirty="0">
                <a:latin typeface="Times New Roman"/>
                <a:cs typeface="Times New Roma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55168"/>
            <a:ext cx="7523480" cy="513715"/>
          </a:xfrm>
          <a:prstGeom prst="rect">
            <a:avLst/>
          </a:prstGeom>
        </p:spPr>
        <p:txBody>
          <a:bodyPr vert="horz" wrap="square" lIns="0" tIns="13335" rIns="0" bIns="0" rtlCol="0">
            <a:spAutoFit/>
          </a:bodyPr>
          <a:lstStyle/>
          <a:p>
            <a:pPr marL="12700">
              <a:lnSpc>
                <a:spcPct val="100000"/>
              </a:lnSpc>
              <a:spcBef>
                <a:spcPts val="105"/>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a:t>
            </a:r>
            <a:endParaRPr sz="3200">
              <a:latin typeface="Symbol"/>
              <a:cs typeface="Symbol"/>
            </a:endParaRPr>
          </a:p>
        </p:txBody>
      </p:sp>
      <p:sp>
        <p:nvSpPr>
          <p:cNvPr id="10" name="object 10"/>
          <p:cNvSpPr txBox="1"/>
          <p:nvPr/>
        </p:nvSpPr>
        <p:spPr>
          <a:xfrm>
            <a:off x="688340" y="1544828"/>
            <a:ext cx="7919720" cy="3629660"/>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58928"/>
              <a:buFont typeface="Wingdings"/>
              <a:buChar char=""/>
              <a:tabLst>
                <a:tab pos="332740" algn="l"/>
              </a:tabLst>
            </a:pPr>
            <a:r>
              <a:rPr sz="2800" spc="-5" dirty="0">
                <a:latin typeface="Times New Roman"/>
                <a:cs typeface="Times New Roman"/>
              </a:rPr>
              <a:t>Consider 2 </a:t>
            </a:r>
            <a:r>
              <a:rPr sz="2800" spc="-10" dirty="0">
                <a:latin typeface="Times New Roman"/>
                <a:cs typeface="Times New Roman"/>
              </a:rPr>
              <a:t>cases </a:t>
            </a:r>
            <a:r>
              <a:rPr sz="2800" spc="-5" dirty="0">
                <a:latin typeface="Times New Roman"/>
                <a:cs typeface="Times New Roman"/>
              </a:rPr>
              <a:t>about </a:t>
            </a:r>
            <a:r>
              <a:rPr sz="2800" dirty="0">
                <a:latin typeface="Times New Roman"/>
                <a:cs typeface="Times New Roman"/>
              </a:rPr>
              <a:t>the </a:t>
            </a:r>
            <a:r>
              <a:rPr sz="2800" spc="-5" dirty="0">
                <a:latin typeface="Times New Roman"/>
                <a:cs typeface="Times New Roman"/>
              </a:rPr>
              <a:t>runtime </a:t>
            </a:r>
            <a:r>
              <a:rPr sz="2800" dirty="0">
                <a:latin typeface="Times New Roman"/>
                <a:cs typeface="Times New Roman"/>
              </a:rPr>
              <a:t>of </a:t>
            </a:r>
            <a:r>
              <a:rPr sz="2800" spc="-10" dirty="0">
                <a:latin typeface="Times New Roman"/>
                <a:cs typeface="Times New Roman"/>
              </a:rPr>
              <a:t>an</a:t>
            </a:r>
            <a:r>
              <a:rPr sz="2800" spc="-20" dirty="0">
                <a:latin typeface="Times New Roman"/>
                <a:cs typeface="Times New Roman"/>
              </a:rPr>
              <a:t> </a:t>
            </a:r>
            <a:r>
              <a:rPr sz="2800" spc="-5" dirty="0">
                <a:latin typeface="Times New Roman"/>
                <a:cs typeface="Times New Roman"/>
              </a:rPr>
              <a:t>algorithm:</a:t>
            </a:r>
            <a:endParaRPr sz="2800">
              <a:latin typeface="Times New Roman"/>
              <a:cs typeface="Times New Roman"/>
            </a:endParaRPr>
          </a:p>
          <a:p>
            <a:pPr>
              <a:lnSpc>
                <a:spcPct val="100000"/>
              </a:lnSpc>
              <a:buChar char=""/>
            </a:pPr>
            <a:endParaRPr sz="415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652145" marR="5080" indent="-274320">
              <a:lnSpc>
                <a:spcPts val="2870"/>
              </a:lnSpc>
              <a:spcBef>
                <a:spcPts val="720"/>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 </a:t>
            </a:r>
            <a:r>
              <a:rPr sz="2400" dirty="0">
                <a:solidFill>
                  <a:srgbClr val="0000FF"/>
                </a:solidFill>
                <a:latin typeface="Times New Roman"/>
                <a:cs typeface="Times New Roman"/>
              </a:rPr>
              <a:t>best-case</a:t>
            </a:r>
            <a:r>
              <a:rPr sz="2400" spc="-310" dirty="0">
                <a:solidFill>
                  <a:srgbClr val="0000FF"/>
                </a:solidFill>
                <a:latin typeface="Times New Roman"/>
                <a:cs typeface="Times New Roman"/>
              </a:rPr>
              <a:t> </a:t>
            </a:r>
            <a:r>
              <a:rPr sz="2400" spc="-5" dirty="0">
                <a:solidFill>
                  <a:srgbClr val="000090"/>
                </a:solidFill>
                <a:latin typeface="Times New Roman"/>
                <a:cs typeface="Times New Roman"/>
              </a:rPr>
              <a:t>runtimes  </a:t>
            </a:r>
            <a:r>
              <a:rPr sz="2400" u="heavy" spc="-5" dirty="0">
                <a:solidFill>
                  <a:srgbClr val="000090"/>
                </a:solidFill>
                <a:uFill>
                  <a:solidFill>
                    <a:srgbClr val="000090"/>
                  </a:solidFill>
                </a:uFill>
                <a:latin typeface="Times New Roman"/>
                <a:cs typeface="Times New Roman"/>
              </a:rPr>
              <a:t>separately</a:t>
            </a:r>
            <a:endParaRPr sz="2400">
              <a:latin typeface="Times New Roman"/>
              <a:cs typeface="Times New Roman"/>
            </a:endParaRPr>
          </a:p>
          <a:p>
            <a:pPr>
              <a:lnSpc>
                <a:spcPct val="100000"/>
              </a:lnSpc>
              <a:spcBef>
                <a:spcPts val="45"/>
              </a:spcBef>
            </a:pPr>
            <a:endParaRPr sz="3700">
              <a:latin typeface="Times New Roman"/>
              <a:cs typeface="Times New Roman"/>
            </a:endParaRPr>
          </a:p>
          <a:p>
            <a:pPr marL="332740" indent="-320040">
              <a:lnSpc>
                <a:spcPct val="100000"/>
              </a:lnSpc>
              <a:spcBef>
                <a:spcPts val="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40"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00"/>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28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55" dirty="0"/>
              <a:t> </a:t>
            </a:r>
            <a:r>
              <a:rPr sz="3200" spc="-25" dirty="0"/>
              <a:t>Times  </a:t>
            </a:r>
            <a:r>
              <a:rPr sz="3200" dirty="0"/>
              <a:t>Case</a:t>
            </a:r>
            <a:r>
              <a:rPr sz="3200" spc="-20" dirty="0"/>
              <a:t> </a:t>
            </a:r>
            <a:r>
              <a:rPr sz="3200" dirty="0"/>
              <a:t>1</a:t>
            </a:r>
            <a:endParaRPr sz="3200">
              <a:latin typeface="Symbol"/>
              <a:cs typeface="Symbol"/>
            </a:endParaRPr>
          </a:p>
        </p:txBody>
      </p:sp>
      <p:sp>
        <p:nvSpPr>
          <p:cNvPr id="10" name="object 10"/>
          <p:cNvSpPr txBox="1"/>
          <p:nvPr/>
        </p:nvSpPr>
        <p:spPr>
          <a:xfrm>
            <a:off x="688340" y="1470152"/>
            <a:ext cx="7978775" cy="3503908"/>
          </a:xfrm>
          <a:prstGeom prst="rect">
            <a:avLst/>
          </a:prstGeom>
        </p:spPr>
        <p:txBody>
          <a:bodyPr vert="horz" wrap="square" lIns="0" tIns="12065" rIns="0" bIns="0" rtlCol="0">
            <a:spAutoFit/>
          </a:bodyPr>
          <a:lstStyle/>
          <a:p>
            <a:pPr marL="332740" indent="-320040">
              <a:lnSpc>
                <a:spcPct val="100000"/>
              </a:lnSpc>
              <a:spcBef>
                <a:spcPts val="9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1</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not asymptotically</a:t>
            </a:r>
            <a:r>
              <a:rPr sz="2500" u="heavy" spc="17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dirty="0">
              <a:latin typeface="Times New Roman"/>
              <a:cs typeface="Times New Roman"/>
            </a:endParaRPr>
          </a:p>
          <a:p>
            <a:pPr marL="652780" marR="753745" indent="-274320">
              <a:lnSpc>
                <a:spcPct val="79600"/>
              </a:lnSpc>
              <a:spcBef>
                <a:spcPts val="625"/>
              </a:spcBef>
            </a:pPr>
            <a:r>
              <a:rPr sz="1650" spc="30" dirty="0">
                <a:solidFill>
                  <a:srgbClr val="53548A"/>
                </a:solidFill>
                <a:latin typeface="Wingdings"/>
                <a:cs typeface="Wingdings"/>
              </a:rPr>
              <a:t></a:t>
            </a:r>
            <a:r>
              <a:rPr sz="1650" spc="30" dirty="0">
                <a:solidFill>
                  <a:srgbClr val="53548A"/>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the </a:t>
            </a:r>
            <a:r>
              <a:rPr sz="2400" spc="-5" dirty="0">
                <a:solidFill>
                  <a:srgbClr val="0000FF"/>
                </a:solidFill>
                <a:latin typeface="Times New Roman"/>
                <a:cs typeface="Times New Roman"/>
              </a:rPr>
              <a:t>worst-case </a:t>
            </a:r>
            <a:r>
              <a:rPr sz="2400" dirty="0">
                <a:solidFill>
                  <a:srgbClr val="000090"/>
                </a:solidFill>
                <a:latin typeface="Times New Roman"/>
                <a:cs typeface="Times New Roman"/>
              </a:rPr>
              <a:t>and</a:t>
            </a:r>
            <a:r>
              <a:rPr sz="2400" spc="-295" dirty="0">
                <a:solidFill>
                  <a:srgbClr val="000090"/>
                </a:solidFill>
                <a:latin typeface="Times New Roman"/>
                <a:cs typeface="Times New Roman"/>
              </a:rPr>
              <a:t> </a:t>
            </a:r>
            <a:r>
              <a:rPr sz="2400" dirty="0">
                <a:solidFill>
                  <a:srgbClr val="0000FF"/>
                </a:solidFill>
                <a:latin typeface="Times New Roman"/>
                <a:cs typeface="Times New Roman"/>
              </a:rPr>
              <a:t>best-case  </a:t>
            </a:r>
            <a:r>
              <a:rPr sz="2400" spc="-5" dirty="0">
                <a:solidFill>
                  <a:srgbClr val="000090"/>
                </a:solidFill>
                <a:latin typeface="Times New Roman"/>
                <a:cs typeface="Times New Roman"/>
              </a:rPr>
              <a:t>runtimes</a:t>
            </a:r>
            <a:r>
              <a:rPr sz="2400" spc="-30" dirty="0">
                <a:solidFill>
                  <a:srgbClr val="000090"/>
                </a:solidFill>
                <a:latin typeface="Times New Roman"/>
                <a:cs typeface="Times New Roman"/>
              </a:rPr>
              <a:t> </a:t>
            </a:r>
            <a:r>
              <a:rPr sz="2400" u="heavy" dirty="0">
                <a:solidFill>
                  <a:srgbClr val="000090"/>
                </a:solidFill>
                <a:uFill>
                  <a:solidFill>
                    <a:srgbClr val="000090"/>
                  </a:solidFill>
                </a:uFill>
                <a:latin typeface="Times New Roman"/>
                <a:cs typeface="Times New Roman"/>
              </a:rPr>
              <a:t>separately</a:t>
            </a:r>
            <a:endParaRPr sz="2400" dirty="0">
              <a:latin typeface="Times New Roman"/>
              <a:cs typeface="Times New Roman"/>
            </a:endParaRPr>
          </a:p>
          <a:p>
            <a:pPr>
              <a:lnSpc>
                <a:spcPct val="100000"/>
              </a:lnSpc>
              <a:spcBef>
                <a:spcPts val="50"/>
              </a:spcBef>
            </a:pPr>
            <a:endParaRPr sz="2050" dirty="0">
              <a:latin typeface="Times New Roman"/>
              <a:cs typeface="Times New Roman"/>
            </a:endParaRPr>
          </a:p>
          <a:p>
            <a:pPr marL="652145" lvl="1" indent="-273685">
              <a:lnSpc>
                <a:spcPts val="2625"/>
              </a:lnSpc>
              <a:spcBef>
                <a:spcPts val="5"/>
              </a:spcBef>
              <a:buClr>
                <a:srgbClr val="438086"/>
              </a:buClr>
              <a:buSzPct val="68181"/>
              <a:buFont typeface="Arial"/>
              <a:buChar char=""/>
              <a:tabLst>
                <a:tab pos="652780" algn="l"/>
              </a:tabLst>
            </a:pPr>
            <a:r>
              <a:rPr sz="2200" spc="-95" dirty="0">
                <a:solidFill>
                  <a:srgbClr val="800000"/>
                </a:solidFill>
                <a:latin typeface="Times New Roman"/>
                <a:cs typeface="Times New Roman"/>
              </a:rPr>
              <a:t>We </a:t>
            </a:r>
            <a:r>
              <a:rPr sz="2200" spc="-10" dirty="0">
                <a:solidFill>
                  <a:srgbClr val="800000"/>
                </a:solidFill>
                <a:latin typeface="Times New Roman"/>
                <a:cs typeface="Times New Roman"/>
              </a:rPr>
              <a:t>can</a:t>
            </a:r>
            <a:r>
              <a:rPr sz="2200" spc="80" dirty="0">
                <a:solidFill>
                  <a:srgbClr val="800000"/>
                </a:solidFill>
                <a:latin typeface="Times New Roman"/>
                <a:cs typeface="Times New Roman"/>
              </a:rPr>
              <a:t> </a:t>
            </a:r>
            <a:r>
              <a:rPr sz="2200" spc="-5" dirty="0">
                <a:solidFill>
                  <a:srgbClr val="800000"/>
                </a:solidFill>
                <a:latin typeface="Times New Roman"/>
                <a:cs typeface="Times New Roman"/>
              </a:rPr>
              <a:t>say:</a:t>
            </a:r>
            <a:endParaRPr sz="2200" dirty="0">
              <a:latin typeface="Times New Roman"/>
              <a:cs typeface="Times New Roman"/>
            </a:endParaRPr>
          </a:p>
          <a:p>
            <a:pPr marL="927100" lvl="2" indent="-228600">
              <a:lnSpc>
                <a:spcPts val="282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worst-case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a:t>
            </a:r>
            <a:r>
              <a:rPr sz="2200" dirty="0">
                <a:solidFill>
                  <a:srgbClr val="800000"/>
                </a:solidFill>
                <a:latin typeface="Times New Roman"/>
                <a:cs typeface="Times New Roman"/>
              </a:rPr>
              <a:t>”</a:t>
            </a:r>
            <a:endParaRPr sz="2200" dirty="0">
              <a:latin typeface="Times New Roman"/>
              <a:cs typeface="Times New Roman"/>
            </a:endParaRPr>
          </a:p>
          <a:p>
            <a:pPr marL="927100" lvl="2" indent="-228600">
              <a:lnSpc>
                <a:spcPts val="2840"/>
              </a:lnSpc>
              <a:buClr>
                <a:srgbClr val="438086"/>
              </a:buClr>
              <a:buSzPct val="75000"/>
              <a:buFont typeface="Wingdings"/>
              <a:buChar char=""/>
              <a:tabLst>
                <a:tab pos="927100" algn="l"/>
              </a:tabLst>
            </a:pPr>
            <a:r>
              <a:rPr sz="2200" spc="-5" dirty="0">
                <a:solidFill>
                  <a:srgbClr val="800000"/>
                </a:solidFill>
                <a:latin typeface="Times New Roman"/>
                <a:cs typeface="Times New Roman"/>
              </a:rPr>
              <a:t>“</a:t>
            </a:r>
            <a:r>
              <a:rPr sz="2200" spc="-5" dirty="0">
                <a:solidFill>
                  <a:srgbClr val="FF0000"/>
                </a:solidFill>
                <a:latin typeface="Times New Roman"/>
                <a:cs typeface="Times New Roman"/>
              </a:rPr>
              <a:t>The best-case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a:t>
            </a:r>
            <a:r>
              <a:rPr sz="2200" spc="-20" dirty="0">
                <a:solidFill>
                  <a:srgbClr val="FF0000"/>
                </a:solidFill>
                <a:latin typeface="Times New Roman"/>
                <a:cs typeface="Times New Roman"/>
              </a:rPr>
              <a:t> </a:t>
            </a:r>
            <a:r>
              <a:rPr sz="2400" spc="-5" dirty="0">
                <a:solidFill>
                  <a:srgbClr val="0000FF"/>
                </a:solidFill>
                <a:latin typeface="Symbol"/>
                <a:cs typeface="Symbol"/>
              </a:rPr>
              <a:t></a:t>
            </a:r>
            <a:r>
              <a:rPr sz="2200" spc="-5" dirty="0">
                <a:solidFill>
                  <a:srgbClr val="0000FF"/>
                </a:solidFill>
                <a:latin typeface="Times New Roman"/>
                <a:cs typeface="Times New Roman"/>
              </a:rPr>
              <a:t>(n)</a:t>
            </a:r>
            <a:r>
              <a:rPr sz="2200" spc="-5" dirty="0">
                <a:solidFill>
                  <a:srgbClr val="800000"/>
                </a:solidFill>
                <a:latin typeface="Times New Roman"/>
                <a:cs typeface="Times New Roman"/>
              </a:rPr>
              <a:t>”</a:t>
            </a:r>
            <a:endParaRPr sz="2200" dirty="0">
              <a:latin typeface="Times New Roman"/>
              <a:cs typeface="Times New Roman"/>
            </a:endParaRPr>
          </a:p>
          <a:p>
            <a:pPr lvl="2">
              <a:lnSpc>
                <a:spcPct val="100000"/>
              </a:lnSpc>
              <a:buClr>
                <a:srgbClr val="438086"/>
              </a:buClr>
              <a:buFont typeface="Wingdings"/>
              <a:buChar char=""/>
            </a:pPr>
            <a:endParaRPr sz="2300" dirty="0">
              <a:latin typeface="Times New Roman"/>
              <a:cs typeface="Times New Roman"/>
            </a:endParaRPr>
          </a:p>
          <a:p>
            <a:pPr marL="652145" lvl="1" indent="-273685">
              <a:lnSpc>
                <a:spcPts val="2625"/>
              </a:lnSpc>
              <a:buClr>
                <a:srgbClr val="438086"/>
              </a:buClr>
              <a:buSzPct val="68181"/>
              <a:buFont typeface="Arial"/>
              <a:buChar char=""/>
              <a:tabLst>
                <a:tab pos="652780" algn="l"/>
              </a:tabLst>
            </a:pPr>
            <a:r>
              <a:rPr sz="2200" spc="-5" dirty="0">
                <a:latin typeface="Times New Roman"/>
                <a:cs typeface="Times New Roman"/>
              </a:rPr>
              <a:t>But, we </a:t>
            </a:r>
            <a:r>
              <a:rPr sz="2200" spc="-10" dirty="0">
                <a:latin typeface="Times New Roman"/>
                <a:cs typeface="Times New Roman"/>
              </a:rPr>
              <a:t>can’t</a:t>
            </a:r>
            <a:r>
              <a:rPr sz="2200" spc="-20" dirty="0">
                <a:latin typeface="Times New Roman"/>
                <a:cs typeface="Times New Roman"/>
              </a:rPr>
              <a:t> </a:t>
            </a:r>
            <a:r>
              <a:rPr sz="2200" spc="-5" dirty="0">
                <a:latin typeface="Times New Roman"/>
                <a:cs typeface="Times New Roman"/>
              </a:rPr>
              <a:t>say:</a:t>
            </a:r>
            <a:endParaRPr sz="2200" dirty="0">
              <a:latin typeface="Times New Roman"/>
              <a:cs typeface="Times New Roman"/>
            </a:endParaRPr>
          </a:p>
          <a:p>
            <a:pPr marL="927100" lvl="2" indent="-228600">
              <a:lnSpc>
                <a:spcPts val="2865"/>
              </a:lnSpc>
              <a:buClr>
                <a:srgbClr val="438086"/>
              </a:buClr>
              <a:buSzPct val="75000"/>
              <a:buFont typeface="Wingdings"/>
              <a:buChar char=""/>
              <a:tabLst>
                <a:tab pos="927100" algn="l"/>
              </a:tabLst>
            </a:pPr>
            <a:r>
              <a:rPr sz="2200" spc="-5" dirty="0">
                <a:latin typeface="Times New Roman"/>
                <a:cs typeface="Times New Roman"/>
              </a:rPr>
              <a:t>“</a:t>
            </a:r>
            <a:r>
              <a:rPr sz="2200" spc="-5" dirty="0">
                <a:solidFill>
                  <a:srgbClr val="FF0000"/>
                </a:solidFill>
                <a:latin typeface="Times New Roman"/>
                <a:cs typeface="Times New Roman"/>
              </a:rPr>
              <a:t>The runtime </a:t>
            </a:r>
            <a:r>
              <a:rPr sz="2200" dirty="0">
                <a:solidFill>
                  <a:srgbClr val="FF0000"/>
                </a:solidFill>
                <a:latin typeface="Times New Roman"/>
                <a:cs typeface="Times New Roman"/>
              </a:rPr>
              <a:t>of </a:t>
            </a:r>
            <a:r>
              <a:rPr sz="2200" spc="-5" dirty="0">
                <a:solidFill>
                  <a:srgbClr val="FF0000"/>
                </a:solidFill>
                <a:latin typeface="Times New Roman"/>
                <a:cs typeface="Times New Roman"/>
              </a:rPr>
              <a:t>insertion sort is </a:t>
            </a:r>
            <a:r>
              <a:rPr sz="2400" dirty="0">
                <a:solidFill>
                  <a:srgbClr val="0000FF"/>
                </a:solidFill>
                <a:latin typeface="Symbol"/>
                <a:cs typeface="Symbol"/>
              </a:rPr>
              <a:t></a:t>
            </a:r>
            <a:r>
              <a:rPr sz="2200" dirty="0">
                <a:solidFill>
                  <a:srgbClr val="0000FF"/>
                </a:solidFill>
                <a:latin typeface="Times New Roman"/>
                <a:cs typeface="Times New Roman"/>
              </a:rPr>
              <a:t>(n</a:t>
            </a:r>
            <a:r>
              <a:rPr sz="2175" baseline="24904" dirty="0">
                <a:solidFill>
                  <a:srgbClr val="0000FF"/>
                </a:solidFill>
                <a:latin typeface="Times New Roman"/>
                <a:cs typeface="Times New Roman"/>
              </a:rPr>
              <a:t>2</a:t>
            </a:r>
            <a:r>
              <a:rPr sz="2200" dirty="0">
                <a:solidFill>
                  <a:srgbClr val="0000FF"/>
                </a:solidFill>
                <a:latin typeface="Times New Roman"/>
                <a:cs typeface="Times New Roman"/>
              </a:rPr>
              <a:t>) </a:t>
            </a:r>
            <a:r>
              <a:rPr sz="2200" dirty="0">
                <a:solidFill>
                  <a:srgbClr val="800000"/>
                </a:solidFill>
                <a:latin typeface="Times New Roman"/>
                <a:cs typeface="Times New Roman"/>
              </a:rPr>
              <a:t>for </a:t>
            </a:r>
            <a:r>
              <a:rPr sz="2200" spc="-5" dirty="0">
                <a:solidFill>
                  <a:srgbClr val="800000"/>
                </a:solidFill>
                <a:latin typeface="Times New Roman"/>
                <a:cs typeface="Times New Roman"/>
              </a:rPr>
              <a:t>every</a:t>
            </a:r>
            <a:r>
              <a:rPr sz="2200" spc="-10" dirty="0">
                <a:solidFill>
                  <a:srgbClr val="800000"/>
                </a:solidFill>
                <a:latin typeface="Times New Roman"/>
                <a:cs typeface="Times New Roman"/>
              </a:rPr>
              <a:t> </a:t>
            </a:r>
            <a:r>
              <a:rPr sz="2200" dirty="0">
                <a:solidFill>
                  <a:srgbClr val="800000"/>
                </a:solidFill>
                <a:latin typeface="Times New Roman"/>
                <a:cs typeface="Times New Roman"/>
              </a:rPr>
              <a:t>input</a:t>
            </a:r>
            <a:r>
              <a:rPr sz="2200" dirty="0" smtClean="0">
                <a:latin typeface="Times New Roman"/>
                <a:cs typeface="Times New Roman"/>
              </a:rPr>
              <a:t>”</a:t>
            </a:r>
            <a:endParaRPr sz="2200" dirty="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30480" rIns="0" bIns="0" rtlCol="0">
            <a:spAutoFit/>
          </a:bodyPr>
          <a:lstStyle/>
          <a:p>
            <a:pPr marL="3486785" marR="5080" indent="-3201035">
              <a:lnSpc>
                <a:spcPts val="3829"/>
              </a:lnSpc>
              <a:spcBef>
                <a:spcPts val="240"/>
              </a:spcBef>
            </a:pPr>
            <a:r>
              <a:rPr sz="3200" dirty="0"/>
              <a:t>Using </a:t>
            </a:r>
            <a:r>
              <a:rPr sz="3200" dirty="0">
                <a:solidFill>
                  <a:srgbClr val="3E3E3E"/>
                </a:solidFill>
                <a:latin typeface="Symbol"/>
                <a:cs typeface="Symbol"/>
              </a:rPr>
              <a:t></a:t>
            </a:r>
            <a:r>
              <a:rPr sz="3200" dirty="0"/>
              <a:t>-Notation </a:t>
            </a:r>
            <a:r>
              <a:rPr sz="3200" spc="-5" dirty="0"/>
              <a:t>to </a:t>
            </a:r>
            <a:r>
              <a:rPr sz="3200" dirty="0"/>
              <a:t>Describe Running</a:t>
            </a:r>
            <a:r>
              <a:rPr sz="3200" spc="-175" dirty="0"/>
              <a:t> </a:t>
            </a:r>
            <a:r>
              <a:rPr sz="3200" spc="-20" dirty="0"/>
              <a:t>Times  </a:t>
            </a:r>
            <a:r>
              <a:rPr sz="3200" dirty="0"/>
              <a:t>Case</a:t>
            </a:r>
            <a:r>
              <a:rPr sz="3200" spc="-20" dirty="0"/>
              <a:t> </a:t>
            </a:r>
            <a:r>
              <a:rPr sz="3200" dirty="0"/>
              <a:t>2</a:t>
            </a:r>
            <a:endParaRPr sz="3200">
              <a:latin typeface="Symbol"/>
              <a:cs typeface="Symbol"/>
            </a:endParaRPr>
          </a:p>
        </p:txBody>
      </p:sp>
      <p:sp>
        <p:nvSpPr>
          <p:cNvPr id="10" name="object 10"/>
          <p:cNvSpPr txBox="1"/>
          <p:nvPr/>
        </p:nvSpPr>
        <p:spPr>
          <a:xfrm>
            <a:off x="688340" y="1464885"/>
            <a:ext cx="7271384" cy="931544"/>
          </a:xfrm>
          <a:prstGeom prst="rect">
            <a:avLst/>
          </a:prstGeom>
        </p:spPr>
        <p:txBody>
          <a:bodyPr vert="horz" wrap="square" lIns="0" tIns="93345" rIns="0" bIns="0" rtlCol="0">
            <a:spAutoFit/>
          </a:bodyPr>
          <a:lstStyle/>
          <a:p>
            <a:pPr marL="332740" indent="-320040">
              <a:lnSpc>
                <a:spcPct val="100000"/>
              </a:lnSpc>
              <a:spcBef>
                <a:spcPts val="735"/>
              </a:spcBef>
              <a:buClr>
                <a:srgbClr val="438086"/>
              </a:buClr>
              <a:buSzPct val="60000"/>
              <a:buFont typeface="Wingdings"/>
              <a:buChar char=""/>
              <a:tabLst>
                <a:tab pos="332740" algn="l"/>
              </a:tabLst>
            </a:pPr>
            <a:r>
              <a:rPr sz="2500" u="heavy" spc="-5" dirty="0">
                <a:solidFill>
                  <a:srgbClr val="FF0000"/>
                </a:solidFill>
                <a:uFill>
                  <a:solidFill>
                    <a:srgbClr val="FF0000"/>
                  </a:solidFill>
                </a:uFill>
                <a:latin typeface="Times New Roman"/>
                <a:cs typeface="Times New Roman"/>
              </a:rPr>
              <a:t>Case 2</a:t>
            </a:r>
            <a:r>
              <a:rPr sz="2500" spc="-5" dirty="0">
                <a:solidFill>
                  <a:srgbClr val="FF0000"/>
                </a:solidFill>
                <a:latin typeface="Times New Roman"/>
                <a:cs typeface="Times New Roman"/>
              </a:rPr>
              <a:t>: </a:t>
            </a:r>
            <a:r>
              <a:rPr sz="2500" spc="-25" dirty="0">
                <a:solidFill>
                  <a:srgbClr val="FF0000"/>
                </a:solidFill>
                <a:latin typeface="Times New Roman"/>
                <a:cs typeface="Times New Roman"/>
              </a:rPr>
              <a:t>Worst-case </a:t>
            </a:r>
            <a:r>
              <a:rPr sz="2500" spc="-10" dirty="0">
                <a:solidFill>
                  <a:srgbClr val="FF0000"/>
                </a:solidFill>
                <a:latin typeface="Times New Roman"/>
                <a:cs typeface="Times New Roman"/>
              </a:rPr>
              <a:t>and </a:t>
            </a:r>
            <a:r>
              <a:rPr sz="2500" spc="-5" dirty="0">
                <a:solidFill>
                  <a:srgbClr val="FF0000"/>
                </a:solidFill>
                <a:latin typeface="Times New Roman"/>
                <a:cs typeface="Times New Roman"/>
              </a:rPr>
              <a:t>best-case </a:t>
            </a:r>
            <a:r>
              <a:rPr sz="2500" u="heavy" spc="-5" dirty="0">
                <a:solidFill>
                  <a:srgbClr val="FF0000"/>
                </a:solidFill>
                <a:uFill>
                  <a:solidFill>
                    <a:srgbClr val="FF0000"/>
                  </a:solidFill>
                </a:uFill>
                <a:latin typeface="Times New Roman"/>
                <a:cs typeface="Times New Roman"/>
              </a:rPr>
              <a:t>asymptotically</a:t>
            </a:r>
            <a:r>
              <a:rPr sz="2500" u="heavy" spc="155" dirty="0">
                <a:solidFill>
                  <a:srgbClr val="FF0000"/>
                </a:solidFill>
                <a:uFill>
                  <a:solidFill>
                    <a:srgbClr val="FF0000"/>
                  </a:solidFill>
                </a:uFill>
                <a:latin typeface="Times New Roman"/>
                <a:cs typeface="Times New Roman"/>
              </a:rPr>
              <a:t> </a:t>
            </a:r>
            <a:r>
              <a:rPr sz="2500" u="heavy" spc="-5" dirty="0">
                <a:solidFill>
                  <a:srgbClr val="FF0000"/>
                </a:solidFill>
                <a:uFill>
                  <a:solidFill>
                    <a:srgbClr val="FF0000"/>
                  </a:solidFill>
                </a:uFill>
                <a:latin typeface="Times New Roman"/>
                <a:cs typeface="Times New Roman"/>
              </a:rPr>
              <a:t>equal</a:t>
            </a:r>
            <a:endParaRPr sz="2500">
              <a:latin typeface="Times New Roman"/>
              <a:cs typeface="Times New Roman"/>
            </a:endParaRPr>
          </a:p>
          <a:p>
            <a:pPr marL="377825">
              <a:lnSpc>
                <a:spcPct val="100000"/>
              </a:lnSpc>
              <a:spcBef>
                <a:spcPts val="615"/>
              </a:spcBef>
            </a:pPr>
            <a:r>
              <a:rPr sz="1650" spc="30" dirty="0">
                <a:solidFill>
                  <a:srgbClr val="438086"/>
                </a:solidFill>
                <a:latin typeface="Wingdings"/>
                <a:cs typeface="Wingdings"/>
              </a:rPr>
              <a:t></a:t>
            </a:r>
            <a:r>
              <a:rPr sz="1650" spc="30" dirty="0">
                <a:solidFill>
                  <a:srgbClr val="438086"/>
                </a:solidFill>
                <a:latin typeface="Times New Roman"/>
                <a:cs typeface="Times New Roman"/>
              </a:rPr>
              <a:t> </a:t>
            </a:r>
            <a:r>
              <a:rPr sz="2400" spc="-5" dirty="0">
                <a:solidFill>
                  <a:srgbClr val="000090"/>
                </a:solidFill>
                <a:latin typeface="Times New Roman"/>
                <a:cs typeface="Times New Roman"/>
              </a:rPr>
              <a:t>Use </a:t>
            </a:r>
            <a:r>
              <a:rPr sz="2400" dirty="0">
                <a:solidFill>
                  <a:srgbClr val="0000FF"/>
                </a:solidFill>
                <a:latin typeface="Symbol"/>
                <a:cs typeface="Symbol"/>
              </a:rPr>
              <a:t></a:t>
            </a:r>
            <a:r>
              <a:rPr sz="2400" dirty="0">
                <a:solidFill>
                  <a:srgbClr val="0000FF"/>
                </a:solidFill>
                <a:latin typeface="Times New Roman"/>
                <a:cs typeface="Times New Roman"/>
              </a:rPr>
              <a:t>-notation </a:t>
            </a:r>
            <a:r>
              <a:rPr sz="2400" dirty="0">
                <a:solidFill>
                  <a:srgbClr val="000090"/>
                </a:solidFill>
                <a:latin typeface="Times New Roman"/>
                <a:cs typeface="Times New Roman"/>
              </a:rPr>
              <a:t>to bound </a:t>
            </a:r>
            <a:r>
              <a:rPr sz="2400" spc="5" dirty="0">
                <a:solidFill>
                  <a:srgbClr val="000090"/>
                </a:solidFill>
                <a:latin typeface="Times New Roman"/>
                <a:cs typeface="Times New Roman"/>
              </a:rPr>
              <a:t>the </a:t>
            </a:r>
            <a:r>
              <a:rPr sz="2400" spc="-5" dirty="0">
                <a:solidFill>
                  <a:srgbClr val="000090"/>
                </a:solidFill>
                <a:latin typeface="Times New Roman"/>
                <a:cs typeface="Times New Roman"/>
              </a:rPr>
              <a:t>runtime for </a:t>
            </a:r>
            <a:r>
              <a:rPr sz="2400" dirty="0">
                <a:solidFill>
                  <a:srgbClr val="0000FF"/>
                </a:solidFill>
                <a:latin typeface="Times New Roman"/>
                <a:cs typeface="Times New Roman"/>
              </a:rPr>
              <a:t>any</a:t>
            </a:r>
            <a:r>
              <a:rPr sz="2400" spc="-300" dirty="0">
                <a:solidFill>
                  <a:srgbClr val="0000FF"/>
                </a:solidFill>
                <a:latin typeface="Times New Roman"/>
                <a:cs typeface="Times New Roman"/>
              </a:rPr>
              <a:t> </a:t>
            </a:r>
            <a:r>
              <a:rPr sz="2400" dirty="0">
                <a:solidFill>
                  <a:srgbClr val="0000FF"/>
                </a:solidFill>
                <a:latin typeface="Times New Roman"/>
                <a:cs typeface="Times New Roman"/>
              </a:rPr>
              <a:t>input</a:t>
            </a:r>
            <a:endParaRPr sz="2400">
              <a:latin typeface="Times New Roman"/>
              <a:cs typeface="Times New Roman"/>
            </a:endParaRPr>
          </a:p>
        </p:txBody>
      </p:sp>
      <p:sp>
        <p:nvSpPr>
          <p:cNvPr id="11" name="object 11"/>
          <p:cNvSpPr txBox="1"/>
          <p:nvPr/>
        </p:nvSpPr>
        <p:spPr>
          <a:xfrm>
            <a:off x="1054100" y="2887367"/>
            <a:ext cx="3872865" cy="1489710"/>
          </a:xfrm>
          <a:prstGeom prst="rect">
            <a:avLst/>
          </a:prstGeom>
        </p:spPr>
        <p:txBody>
          <a:bodyPr vert="horz" wrap="square" lIns="0" tIns="85725" rIns="0" bIns="0" rtlCol="0">
            <a:spAutoFit/>
          </a:bodyPr>
          <a:lstStyle/>
          <a:p>
            <a:pPr algn="ctr">
              <a:lnSpc>
                <a:spcPct val="100000"/>
              </a:lnSpc>
              <a:spcBef>
                <a:spcPts val="675"/>
              </a:spcBef>
            </a:pPr>
            <a:r>
              <a:rPr sz="1650" spc="345" dirty="0">
                <a:solidFill>
                  <a:srgbClr val="53548A"/>
                </a:solidFill>
                <a:latin typeface="Arial"/>
                <a:cs typeface="Arial"/>
              </a:rPr>
              <a:t></a:t>
            </a:r>
            <a:r>
              <a:rPr sz="1650" spc="-90" dirty="0">
                <a:solidFill>
                  <a:srgbClr val="53548A"/>
                </a:solidFill>
                <a:latin typeface="Arial"/>
                <a:cs typeface="Arial"/>
              </a:rPr>
              <a:t> </a:t>
            </a:r>
            <a:r>
              <a:rPr sz="2400" dirty="0">
                <a:latin typeface="Times New Roman"/>
                <a:cs typeface="Times New Roman"/>
              </a:rPr>
              <a:t>e.g. </a:t>
            </a:r>
            <a:r>
              <a:rPr sz="2400" spc="-5" dirty="0">
                <a:latin typeface="Times New Roman"/>
                <a:cs typeface="Times New Roman"/>
              </a:rPr>
              <a:t>For merge-sort, we </a:t>
            </a:r>
            <a:r>
              <a:rPr sz="2400" spc="-15" dirty="0">
                <a:latin typeface="Times New Roman"/>
                <a:cs typeface="Times New Roman"/>
              </a:rPr>
              <a:t>have:</a:t>
            </a:r>
            <a:endParaRPr sz="2400">
              <a:latin typeface="Times New Roman"/>
              <a:cs typeface="Times New Roman"/>
            </a:endParaRPr>
          </a:p>
          <a:p>
            <a:pPr marL="31750" algn="ctr">
              <a:lnSpc>
                <a:spcPct val="100000"/>
              </a:lnSpc>
              <a:spcBef>
                <a:spcPts val="67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Times New Roman"/>
                <a:cs typeface="Times New Roman"/>
              </a:rPr>
              <a:t>O(nlgn)</a:t>
            </a:r>
            <a:endParaRPr sz="2800">
              <a:latin typeface="Times New Roman"/>
              <a:cs typeface="Times New Roman"/>
            </a:endParaRPr>
          </a:p>
          <a:p>
            <a:pPr marL="47625" algn="ctr">
              <a:lnSpc>
                <a:spcPct val="100000"/>
              </a:lnSpc>
              <a:spcBef>
                <a:spcPts val="680"/>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
        <p:nvSpPr>
          <p:cNvPr id="12" name="object 12"/>
          <p:cNvSpPr/>
          <p:nvPr/>
        </p:nvSpPr>
        <p:spPr>
          <a:xfrm>
            <a:off x="4572000" y="3429000"/>
            <a:ext cx="304800" cy="914400"/>
          </a:xfrm>
          <a:custGeom>
            <a:avLst/>
            <a:gdLst/>
            <a:ahLst/>
            <a:cxnLst/>
            <a:rect l="l" t="t" r="r" b="b"/>
            <a:pathLst>
              <a:path w="304800" h="914400">
                <a:moveTo>
                  <a:pt x="0" y="0"/>
                </a:moveTo>
                <a:lnTo>
                  <a:pt x="59318" y="5987"/>
                </a:lnTo>
                <a:lnTo>
                  <a:pt x="107761" y="22317"/>
                </a:lnTo>
                <a:lnTo>
                  <a:pt x="140422" y="46537"/>
                </a:lnTo>
                <a:lnTo>
                  <a:pt x="152400" y="76200"/>
                </a:lnTo>
                <a:lnTo>
                  <a:pt x="152400" y="381000"/>
                </a:lnTo>
                <a:lnTo>
                  <a:pt x="164377" y="410662"/>
                </a:lnTo>
                <a:lnTo>
                  <a:pt x="197038" y="434882"/>
                </a:lnTo>
                <a:lnTo>
                  <a:pt x="245481" y="451212"/>
                </a:lnTo>
                <a:lnTo>
                  <a:pt x="304800" y="457200"/>
                </a:lnTo>
                <a:lnTo>
                  <a:pt x="245481" y="463187"/>
                </a:lnTo>
                <a:lnTo>
                  <a:pt x="197038" y="479517"/>
                </a:lnTo>
                <a:lnTo>
                  <a:pt x="164377" y="503737"/>
                </a:lnTo>
                <a:lnTo>
                  <a:pt x="152400" y="533400"/>
                </a:lnTo>
                <a:lnTo>
                  <a:pt x="152400" y="838200"/>
                </a:lnTo>
                <a:lnTo>
                  <a:pt x="140422" y="867862"/>
                </a:lnTo>
                <a:lnTo>
                  <a:pt x="107761" y="892082"/>
                </a:lnTo>
                <a:lnTo>
                  <a:pt x="59318" y="908412"/>
                </a:lnTo>
                <a:lnTo>
                  <a:pt x="0" y="914400"/>
                </a:lnTo>
              </a:path>
            </a:pathLst>
          </a:custGeom>
          <a:ln w="22225">
            <a:solidFill>
              <a:srgbClr val="0000FF"/>
            </a:solidFill>
          </a:ln>
        </p:spPr>
        <p:txBody>
          <a:bodyPr wrap="square" lIns="0" tIns="0" rIns="0" bIns="0" rtlCol="0"/>
          <a:lstStyle/>
          <a:p>
            <a:endParaRPr/>
          </a:p>
        </p:txBody>
      </p:sp>
      <p:sp>
        <p:nvSpPr>
          <p:cNvPr id="13" name="object 13"/>
          <p:cNvSpPr txBox="1"/>
          <p:nvPr/>
        </p:nvSpPr>
        <p:spPr>
          <a:xfrm>
            <a:off x="5107940" y="3603752"/>
            <a:ext cx="21704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0000FF"/>
                </a:solidFill>
                <a:latin typeface="Times New Roman"/>
                <a:cs typeface="Times New Roman"/>
              </a:rPr>
              <a:t>T(n) =</a:t>
            </a:r>
            <a:r>
              <a:rPr sz="2800" spc="-7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(nlgn)</a:t>
            </a:r>
            <a:endParaRPr sz="28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1470152"/>
            <a:ext cx="7244715" cy="4512310"/>
          </a:xfrm>
          <a:prstGeom prst="rect">
            <a:avLst/>
          </a:prstGeom>
        </p:spPr>
        <p:txBody>
          <a:bodyPr vert="horz" wrap="square" lIns="0" tIns="52069" rIns="0" bIns="0" rtlCol="0">
            <a:spAutoFit/>
          </a:bodyPr>
          <a:lstStyle/>
          <a:p>
            <a:pPr marL="332740" indent="-320040">
              <a:lnSpc>
                <a:spcPct val="100000"/>
              </a:lnSpc>
              <a:spcBef>
                <a:spcPts val="409"/>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spc="-5" dirty="0">
                <a:solidFill>
                  <a:srgbClr val="0000FF"/>
                </a:solidFill>
                <a:latin typeface="Times New Roman"/>
                <a:cs typeface="Times New Roman"/>
              </a:rPr>
              <a:t>O(n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10"/>
              </a:spcBef>
              <a:buClr>
                <a:srgbClr val="53548A"/>
              </a:buClr>
              <a:buFont typeface="Wingdings"/>
              <a:buChar char=""/>
            </a:pPr>
            <a:endParaRPr sz="305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dirty="0">
                <a:solidFill>
                  <a:srgbClr val="FF0000"/>
                </a:solidFill>
                <a:uFill>
                  <a:solidFill>
                    <a:srgbClr val="FF0000"/>
                  </a:solidFill>
                </a:uFill>
                <a:latin typeface="Times New Roman"/>
                <a:cs typeface="Times New Roman"/>
              </a:rPr>
              <a:t>best-case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marL="619125" lvl="1" indent="-286385">
              <a:lnSpc>
                <a:spcPct val="100000"/>
              </a:lnSpc>
              <a:spcBef>
                <a:spcPts val="315"/>
              </a:spcBef>
              <a:buClr>
                <a:srgbClr val="53548A"/>
              </a:buClr>
              <a:buSzPct val="68750"/>
              <a:buFont typeface="Wingdings"/>
              <a:buChar char=""/>
              <a:tabLst>
                <a:tab pos="619760" algn="l"/>
              </a:tabLst>
            </a:pPr>
            <a:r>
              <a:rPr sz="2400" spc="-5" dirty="0">
                <a:latin typeface="Times New Roman"/>
                <a:cs typeface="Times New Roman"/>
              </a:rPr>
              <a:t>Also implies: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100"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a:t>
            </a:r>
            <a:r>
              <a:rPr sz="2400" dirty="0">
                <a:latin typeface="Times New Roman"/>
                <a:cs typeface="Times New Roman"/>
              </a:rPr>
              <a:t>”</a:t>
            </a:r>
            <a:endParaRPr sz="2400">
              <a:latin typeface="Times New Roman"/>
              <a:cs typeface="Times New Roman"/>
            </a:endParaRPr>
          </a:p>
          <a:p>
            <a:pPr>
              <a:lnSpc>
                <a:spcPct val="100000"/>
              </a:lnSpc>
              <a:spcBef>
                <a:spcPts val="50"/>
              </a:spcBef>
            </a:pPr>
            <a:endParaRPr sz="30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spc="15" dirty="0">
                <a:solidFill>
                  <a:srgbClr val="FF0000"/>
                </a:solidFill>
                <a:latin typeface="Times New Roman"/>
                <a:cs typeface="Times New Roman"/>
              </a:rPr>
              <a:t>is</a:t>
            </a:r>
            <a:r>
              <a:rPr sz="2400" spc="-114"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2</a:t>
            </a:r>
            <a:r>
              <a:rPr sz="2400" spc="-5" dirty="0">
                <a:solidFill>
                  <a:srgbClr val="0000FF"/>
                </a:solidFill>
                <a:latin typeface="Times New Roman"/>
                <a:cs typeface="Times New Roman"/>
              </a:rPr>
              <a:t>)</a:t>
            </a:r>
            <a:r>
              <a:rPr sz="2400" spc="-5" dirty="0">
                <a:latin typeface="Times New Roman"/>
                <a:cs typeface="Times New Roman"/>
              </a:rPr>
              <a:t>”</a:t>
            </a:r>
            <a:endParaRPr sz="2400">
              <a:latin typeface="Times New Roman"/>
              <a:cs typeface="Times New Roman"/>
            </a:endParaRPr>
          </a:p>
          <a:p>
            <a:pPr lvl="1">
              <a:lnSpc>
                <a:spcPct val="100000"/>
              </a:lnSpc>
              <a:spcBef>
                <a:spcPts val="25"/>
              </a:spcBef>
              <a:buClr>
                <a:srgbClr val="53548A"/>
              </a:buClr>
              <a:buFont typeface="Wingdings"/>
              <a:buChar char=""/>
            </a:pPr>
            <a:endParaRPr sz="32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5" dirty="0">
                <a:solidFill>
                  <a:srgbClr val="FF0000"/>
                </a:solidFill>
                <a:latin typeface="Times New Roman"/>
                <a:cs typeface="Times New Roman"/>
              </a:rPr>
              <a:t>Insertion Sort </a:t>
            </a:r>
            <a:r>
              <a:rPr sz="2400" dirty="0">
                <a:solidFill>
                  <a:srgbClr val="FF0000"/>
                </a:solidFill>
                <a:latin typeface="Times New Roman"/>
                <a:cs typeface="Times New Roman"/>
              </a:rPr>
              <a:t>is</a:t>
            </a:r>
            <a:r>
              <a:rPr sz="2400" spc="-9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a:p>
            <a:pPr marL="652780" lvl="1" indent="-274320">
              <a:lnSpc>
                <a:spcPct val="100000"/>
              </a:lnSpc>
              <a:spcBef>
                <a:spcPts val="310"/>
              </a:spcBef>
              <a:buClr>
                <a:srgbClr val="53548A"/>
              </a:buClr>
              <a:buSzPct val="68750"/>
              <a:buFont typeface="Wingdings"/>
              <a:buChar char=""/>
              <a:tabLst>
                <a:tab pos="652780" algn="l"/>
              </a:tabLst>
            </a:pPr>
            <a:r>
              <a:rPr sz="2400" spc="-5" dirty="0">
                <a:latin typeface="Times New Roman"/>
                <a:cs typeface="Times New Roman"/>
              </a:rPr>
              <a:t>But: “</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Insertion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 not</a:t>
            </a:r>
            <a:r>
              <a:rPr sz="2400" spc="-110" dirty="0">
                <a:solidFill>
                  <a:srgbClr val="FF0000"/>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r>
              <a:rPr sz="2400" spc="-5" dirty="0">
                <a:latin typeface="Times New Roman"/>
                <a:cs typeface="Times New Roman"/>
              </a:rPr>
              <a:t>”</a:t>
            </a:r>
            <a:endParaRPr sz="24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95015" marR="5080" indent="-3055620">
              <a:lnSpc>
                <a:spcPct val="100000"/>
              </a:lnSpc>
              <a:spcBef>
                <a:spcPts val="100"/>
              </a:spcBef>
            </a:pPr>
            <a:r>
              <a:rPr spc="-5" dirty="0"/>
              <a:t>Using Asymptotic Notation to Describe</a:t>
            </a:r>
            <a:r>
              <a:rPr spc="-110" dirty="0"/>
              <a:t> </a:t>
            </a:r>
            <a:r>
              <a:rPr spc="-5" dirty="0"/>
              <a:t>Runtimes  Summary</a:t>
            </a:r>
          </a:p>
        </p:txBody>
      </p:sp>
      <p:sp>
        <p:nvSpPr>
          <p:cNvPr id="10" name="object 10"/>
          <p:cNvSpPr txBox="1"/>
          <p:nvPr/>
        </p:nvSpPr>
        <p:spPr>
          <a:xfrm>
            <a:off x="688340" y="2002028"/>
            <a:ext cx="7882890" cy="3018790"/>
          </a:xfrm>
          <a:prstGeom prst="rect">
            <a:avLst/>
          </a:prstGeom>
        </p:spPr>
        <p:txBody>
          <a:bodyPr vert="horz" wrap="square" lIns="0" tIns="12700" rIns="0" bIns="0" rtlCol="0">
            <a:spAutoFit/>
          </a:bodyPr>
          <a:lstStyle/>
          <a:p>
            <a:pPr marL="332740" indent="-320040">
              <a:lnSpc>
                <a:spcPct val="100000"/>
              </a:lnSpc>
              <a:spcBef>
                <a:spcPts val="100"/>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worst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spc="10" dirty="0">
                <a:solidFill>
                  <a:srgbClr val="FF0000"/>
                </a:solidFill>
                <a:latin typeface="Times New Roman"/>
                <a:cs typeface="Times New Roman"/>
              </a:rPr>
              <a:t>is</a:t>
            </a:r>
            <a:r>
              <a:rPr sz="2400" spc="-8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spcBef>
                <a:spcPts val="5"/>
              </a:spcBef>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a:t>
            </a:r>
            <a:r>
              <a:rPr sz="2400" u="heavy" spc="-5" dirty="0">
                <a:solidFill>
                  <a:srgbClr val="FF0000"/>
                </a:solidFill>
                <a:uFill>
                  <a:solidFill>
                    <a:srgbClr val="FF0000"/>
                  </a:solidFill>
                </a:uFill>
                <a:latin typeface="Times New Roman"/>
                <a:cs typeface="Times New Roman"/>
              </a:rPr>
              <a:t>best </a:t>
            </a:r>
            <a:r>
              <a:rPr sz="2400" u="heavy" dirty="0">
                <a:solidFill>
                  <a:srgbClr val="FF0000"/>
                </a:solidFill>
                <a:uFill>
                  <a:solidFill>
                    <a:srgbClr val="FF0000"/>
                  </a:solidFill>
                </a:uFill>
                <a:latin typeface="Times New Roman"/>
                <a:cs typeface="Times New Roman"/>
              </a:rPr>
              <a:t>case</a:t>
            </a:r>
            <a:r>
              <a:rPr sz="2400" dirty="0">
                <a:solidFill>
                  <a:srgbClr val="FF0000"/>
                </a:solidFill>
                <a:latin typeface="Times New Roman"/>
                <a:cs typeface="Times New Roman"/>
              </a:rPr>
              <a:t> </a:t>
            </a:r>
            <a:r>
              <a:rPr sz="2400" spc="-5" dirty="0">
                <a:solidFill>
                  <a:srgbClr val="FF0000"/>
                </a:solidFill>
                <a:latin typeface="Times New Roman"/>
                <a:cs typeface="Times New Roman"/>
              </a:rPr>
              <a:t>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6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a:lnSpc>
                <a:spcPct val="100000"/>
              </a:lnSpc>
              <a:spcBef>
                <a:spcPts val="25"/>
              </a:spcBef>
              <a:buClr>
                <a:srgbClr val="438086"/>
              </a:buClr>
              <a:buFont typeface="Wingdings"/>
              <a:buChar char=""/>
            </a:pPr>
            <a:endParaRPr sz="3700">
              <a:latin typeface="Times New Roman"/>
              <a:cs typeface="Times New Roman"/>
            </a:endParaRPr>
          </a:p>
          <a:p>
            <a:pPr marL="332740" indent="-320040">
              <a:lnSpc>
                <a:spcPct val="100000"/>
              </a:lnSpc>
              <a:buClr>
                <a:srgbClr val="438086"/>
              </a:buClr>
              <a:buSzPct val="60416"/>
              <a:buFont typeface="Wingdings"/>
              <a:buChar char=""/>
              <a:tabLst>
                <a:tab pos="332740" algn="l"/>
              </a:tabLst>
            </a:pPr>
            <a:r>
              <a:rPr sz="2400" spc="-5" dirty="0">
                <a:latin typeface="Times New Roman"/>
                <a:cs typeface="Times New Roman"/>
              </a:rPr>
              <a:t>“</a:t>
            </a:r>
            <a:r>
              <a:rPr sz="2400" spc="-5" dirty="0">
                <a:solidFill>
                  <a:srgbClr val="FF0000"/>
                </a:solidFill>
                <a:latin typeface="Times New Roman"/>
                <a:cs typeface="Times New Roman"/>
              </a:rPr>
              <a:t>The runtime </a:t>
            </a:r>
            <a:r>
              <a:rPr sz="2400" dirty="0">
                <a:solidFill>
                  <a:srgbClr val="FF0000"/>
                </a:solidFill>
                <a:latin typeface="Times New Roman"/>
                <a:cs typeface="Times New Roman"/>
              </a:rPr>
              <a:t>of </a:t>
            </a:r>
            <a:r>
              <a:rPr sz="2400" spc="-10" dirty="0">
                <a:solidFill>
                  <a:srgbClr val="FF0000"/>
                </a:solidFill>
                <a:latin typeface="Times New Roman"/>
                <a:cs typeface="Times New Roman"/>
              </a:rPr>
              <a:t>Merge </a:t>
            </a:r>
            <a:r>
              <a:rPr sz="2400" spc="-5" dirty="0">
                <a:solidFill>
                  <a:srgbClr val="FF0000"/>
                </a:solidFill>
                <a:latin typeface="Times New Roman"/>
                <a:cs typeface="Times New Roman"/>
              </a:rPr>
              <a:t>Sort </a:t>
            </a:r>
            <a:r>
              <a:rPr sz="2400" dirty="0">
                <a:solidFill>
                  <a:srgbClr val="FF0000"/>
                </a:solidFill>
                <a:latin typeface="Times New Roman"/>
                <a:cs typeface="Times New Roman"/>
              </a:rPr>
              <a:t>is</a:t>
            </a:r>
            <a:r>
              <a:rPr sz="2400" spc="-45" dirty="0">
                <a:solidFill>
                  <a:srgbClr val="FF0000"/>
                </a:solidFill>
                <a:latin typeface="Times New Roman"/>
                <a:cs typeface="Times New Roman"/>
              </a:rPr>
              <a:t> </a:t>
            </a:r>
            <a:r>
              <a:rPr sz="2400" dirty="0">
                <a:solidFill>
                  <a:srgbClr val="0000FF"/>
                </a:solidFill>
                <a:latin typeface="Symbol"/>
                <a:cs typeface="Symbol"/>
              </a:rPr>
              <a:t></a:t>
            </a:r>
            <a:r>
              <a:rPr sz="2400" dirty="0">
                <a:solidFill>
                  <a:srgbClr val="0000FF"/>
                </a:solidFill>
                <a:latin typeface="Times New Roman"/>
                <a:cs typeface="Times New Roman"/>
              </a:rPr>
              <a:t>(nlgn)</a:t>
            </a:r>
            <a:r>
              <a:rPr sz="2400" dirty="0">
                <a:latin typeface="Times New Roman"/>
                <a:cs typeface="Times New Roman"/>
              </a:rPr>
              <a:t>”</a:t>
            </a:r>
            <a:endParaRPr sz="2400">
              <a:latin typeface="Times New Roman"/>
              <a:cs typeface="Times New Roman"/>
            </a:endParaRPr>
          </a:p>
          <a:p>
            <a:pPr marL="652780" marR="5080" lvl="1" indent="-274320">
              <a:lnSpc>
                <a:spcPct val="100400"/>
              </a:lnSpc>
              <a:spcBef>
                <a:spcPts val="580"/>
              </a:spcBef>
              <a:buClr>
                <a:srgbClr val="53548A"/>
              </a:buClr>
              <a:buSzPct val="68750"/>
              <a:buFont typeface="Wingdings"/>
              <a:buChar char=""/>
              <a:tabLst>
                <a:tab pos="652780" algn="l"/>
              </a:tabLst>
            </a:pPr>
            <a:r>
              <a:rPr sz="2400" i="1" spc="-5" dirty="0">
                <a:solidFill>
                  <a:srgbClr val="808080"/>
                </a:solidFill>
                <a:latin typeface="Times New Roman"/>
                <a:cs typeface="Times New Roman"/>
              </a:rPr>
              <a:t>This </a:t>
            </a:r>
            <a:r>
              <a:rPr sz="2400" i="1" dirty="0">
                <a:solidFill>
                  <a:srgbClr val="808080"/>
                </a:solidFill>
                <a:latin typeface="Times New Roman"/>
                <a:cs typeface="Times New Roman"/>
              </a:rPr>
              <a:t>is true, </a:t>
            </a:r>
            <a:r>
              <a:rPr sz="2400" i="1" spc="-5" dirty="0">
                <a:solidFill>
                  <a:srgbClr val="808080"/>
                </a:solidFill>
                <a:latin typeface="Times New Roman"/>
                <a:cs typeface="Times New Roman"/>
              </a:rPr>
              <a:t>because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best </a:t>
            </a:r>
            <a:r>
              <a:rPr sz="2400" i="1" dirty="0">
                <a:solidFill>
                  <a:srgbClr val="808080"/>
                </a:solidFill>
                <a:latin typeface="Times New Roman"/>
                <a:cs typeface="Times New Roman"/>
              </a:rPr>
              <a:t>and </a:t>
            </a:r>
            <a:r>
              <a:rPr sz="2400" i="1" spc="-5" dirty="0">
                <a:solidFill>
                  <a:srgbClr val="808080"/>
                </a:solidFill>
                <a:latin typeface="Times New Roman"/>
                <a:cs typeface="Times New Roman"/>
              </a:rPr>
              <a:t>worst </a:t>
            </a:r>
            <a:r>
              <a:rPr sz="2400" i="1" dirty="0">
                <a:solidFill>
                  <a:srgbClr val="808080"/>
                </a:solidFill>
                <a:latin typeface="Times New Roman"/>
                <a:cs typeface="Times New Roman"/>
              </a:rPr>
              <a:t>case </a:t>
            </a:r>
            <a:r>
              <a:rPr sz="2400" i="1" spc="-5" dirty="0">
                <a:solidFill>
                  <a:srgbClr val="808080"/>
                </a:solidFill>
                <a:latin typeface="Times New Roman"/>
                <a:cs typeface="Times New Roman"/>
              </a:rPr>
              <a:t>runtimes have  asymptotically </a:t>
            </a:r>
            <a:r>
              <a:rPr sz="2400" i="1" dirty="0">
                <a:solidFill>
                  <a:srgbClr val="808080"/>
                </a:solidFill>
                <a:latin typeface="Times New Roman"/>
                <a:cs typeface="Times New Roman"/>
              </a:rPr>
              <a:t>the </a:t>
            </a:r>
            <a:r>
              <a:rPr sz="2400" i="1" spc="-5" dirty="0">
                <a:solidFill>
                  <a:srgbClr val="808080"/>
                </a:solidFill>
                <a:latin typeface="Times New Roman"/>
                <a:cs typeface="Times New Roman"/>
              </a:rPr>
              <a:t>same </a:t>
            </a:r>
            <a:r>
              <a:rPr sz="2400" i="1" dirty="0">
                <a:solidFill>
                  <a:srgbClr val="808080"/>
                </a:solidFill>
                <a:latin typeface="Times New Roman"/>
                <a:cs typeface="Times New Roman"/>
              </a:rPr>
              <a:t>tight bound</a:t>
            </a:r>
            <a:r>
              <a:rPr sz="2400" i="1" spc="-90" dirty="0">
                <a:solidFill>
                  <a:srgbClr val="808080"/>
                </a:solidFill>
                <a:latin typeface="Times New Roman"/>
                <a:cs typeface="Times New Roman"/>
              </a:rPr>
              <a:t> </a:t>
            </a:r>
            <a:r>
              <a:rPr sz="2400" spc="-5" dirty="0">
                <a:solidFill>
                  <a:srgbClr val="6F6F6F"/>
                </a:solidFill>
                <a:latin typeface="Symbol"/>
                <a:cs typeface="Symbol"/>
              </a:rPr>
              <a:t></a:t>
            </a:r>
            <a:r>
              <a:rPr sz="2400" spc="-5" dirty="0">
                <a:solidFill>
                  <a:srgbClr val="6F6F6F"/>
                </a:solidFill>
                <a:latin typeface="Times New Roman"/>
                <a:cs typeface="Times New Roman"/>
              </a:rPr>
              <a:t>(nlgn)</a:t>
            </a:r>
            <a:endParaRPr sz="24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74717"/>
            <a:ext cx="7984490" cy="4819909"/>
          </a:xfrm>
          <a:prstGeom prst="rect">
            <a:avLst/>
          </a:prstGeom>
        </p:spPr>
        <p:txBody>
          <a:bodyPr vert="horz" wrap="square" lIns="0" tIns="84455" rIns="0" bIns="0" rtlCol="0">
            <a:spAutoFit/>
          </a:bodyPr>
          <a:lstStyle/>
          <a:p>
            <a:pPr marL="332740" indent="-320040">
              <a:lnSpc>
                <a:spcPct val="100000"/>
              </a:lnSpc>
              <a:spcBef>
                <a:spcPts val="66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alone on the </a:t>
            </a:r>
            <a:r>
              <a:rPr sz="2400" u="heavy" spc="-5" dirty="0" smtClean="0">
                <a:solidFill>
                  <a:srgbClr val="FF0000"/>
                </a:solidFill>
                <a:uFill>
                  <a:solidFill>
                    <a:srgbClr val="FF0000"/>
                  </a:solidFill>
                </a:uFill>
                <a:latin typeface="Times New Roman"/>
                <a:cs typeface="Times New Roman"/>
              </a:rPr>
              <a:t>RHS</a:t>
            </a:r>
            <a:r>
              <a:rPr lang="en-US" sz="2400" u="heavy" spc="-5" dirty="0" smtClean="0">
                <a:solidFill>
                  <a:srgbClr val="FF0000"/>
                </a:solidFill>
                <a:uFill>
                  <a:solidFill>
                    <a:srgbClr val="FF0000"/>
                  </a:solidFill>
                </a:uFill>
                <a:latin typeface="Times New Roman"/>
                <a:cs typeface="Times New Roman"/>
              </a:rPr>
              <a:t> (right hand side)</a:t>
            </a:r>
            <a:r>
              <a:rPr sz="2400" spc="-5" dirty="0" smtClean="0">
                <a:solidFill>
                  <a:srgbClr val="FF0000"/>
                </a:solidFill>
                <a:latin typeface="Times New Roman"/>
                <a:cs typeface="Times New Roman"/>
              </a:rPr>
              <a:t> </a:t>
            </a:r>
            <a:r>
              <a:rPr sz="2400" dirty="0">
                <a:latin typeface="Times New Roman"/>
                <a:cs typeface="Times New Roman"/>
              </a:rPr>
              <a:t>of an</a:t>
            </a:r>
            <a:r>
              <a:rPr sz="2400" spc="-90" dirty="0">
                <a:latin typeface="Times New Roman"/>
                <a:cs typeface="Times New Roman"/>
              </a:rPr>
              <a:t> </a:t>
            </a:r>
            <a:r>
              <a:rPr sz="2400" dirty="0">
                <a:latin typeface="Times New Roman"/>
                <a:cs typeface="Times New Roman"/>
              </a:rPr>
              <a:t>equation:</a:t>
            </a:r>
          </a:p>
          <a:p>
            <a:pPr marL="927100" lvl="1" indent="-457200">
              <a:lnSpc>
                <a:spcPct val="100000"/>
              </a:lnSpc>
              <a:spcBef>
                <a:spcPts val="615"/>
              </a:spcBef>
              <a:buClr>
                <a:srgbClr val="53548A"/>
              </a:buClr>
              <a:buSzPct val="69230"/>
              <a:buFont typeface="Wingdings"/>
              <a:buChar char=""/>
              <a:tabLst>
                <a:tab pos="926465" algn="l"/>
                <a:tab pos="927100" algn="l"/>
              </a:tabLst>
            </a:pPr>
            <a:r>
              <a:rPr sz="2600" spc="-5" dirty="0">
                <a:latin typeface="Times New Roman"/>
                <a:cs typeface="Times New Roman"/>
              </a:rPr>
              <a:t>implies set</a:t>
            </a:r>
            <a:r>
              <a:rPr sz="2600" spc="5" dirty="0">
                <a:latin typeface="Times New Roman"/>
                <a:cs typeface="Times New Roman"/>
              </a:rPr>
              <a:t> </a:t>
            </a:r>
            <a:r>
              <a:rPr sz="2600" spc="-5" dirty="0">
                <a:latin typeface="Times New Roman"/>
                <a:cs typeface="Times New Roman"/>
              </a:rPr>
              <a:t>membership</a:t>
            </a:r>
            <a:endParaRPr sz="2600" dirty="0">
              <a:latin typeface="Times New Roman"/>
              <a:cs typeface="Times New Roman"/>
            </a:endParaRPr>
          </a:p>
          <a:p>
            <a:pPr marL="880744">
              <a:lnSpc>
                <a:spcPct val="100000"/>
              </a:lnSpc>
              <a:spcBef>
                <a:spcPts val="635"/>
              </a:spcBef>
            </a:pPr>
            <a:r>
              <a:rPr sz="2600" spc="-5" dirty="0">
                <a:latin typeface="Times New Roman"/>
                <a:cs typeface="Times New Roman"/>
              </a:rPr>
              <a:t>e.g., </a:t>
            </a:r>
            <a:r>
              <a:rPr sz="2600" dirty="0">
                <a:solidFill>
                  <a:srgbClr val="0000FF"/>
                </a:solidFill>
                <a:latin typeface="Times New Roman"/>
                <a:cs typeface="Times New Roman"/>
              </a:rPr>
              <a:t>n = 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 </a:t>
            </a:r>
            <a:r>
              <a:rPr sz="2600" spc="-5" dirty="0">
                <a:solidFill>
                  <a:srgbClr val="FF0000"/>
                </a:solidFill>
                <a:latin typeface="Times New Roman"/>
                <a:cs typeface="Times New Roman"/>
              </a:rPr>
              <a:t>means </a:t>
            </a:r>
            <a:r>
              <a:rPr sz="2600" dirty="0">
                <a:solidFill>
                  <a:srgbClr val="0000FF"/>
                </a:solidFill>
                <a:latin typeface="Times New Roman"/>
                <a:cs typeface="Times New Roman"/>
              </a:rPr>
              <a:t>n </a:t>
            </a:r>
            <a:r>
              <a:rPr sz="2600" dirty="0">
                <a:solidFill>
                  <a:srgbClr val="0000FF"/>
                </a:solidFill>
                <a:latin typeface="Symbol"/>
                <a:cs typeface="Symbol"/>
              </a:rPr>
              <a:t></a:t>
            </a:r>
            <a:r>
              <a:rPr sz="2600" spc="-55" dirty="0">
                <a:solidFill>
                  <a:srgbClr val="0000FF"/>
                </a:solidFill>
                <a:latin typeface="Times New Roman"/>
                <a:cs typeface="Times New Roman"/>
              </a:rPr>
              <a:t> </a:t>
            </a:r>
            <a:r>
              <a:rPr sz="2600" dirty="0">
                <a:solidFill>
                  <a:srgbClr val="0000FF"/>
                </a:solidFill>
                <a:latin typeface="Times New Roman"/>
                <a:cs typeface="Times New Roman"/>
              </a:rPr>
              <a:t>O(n</a:t>
            </a:r>
            <a:r>
              <a:rPr sz="2550" baseline="26143" dirty="0">
                <a:solidFill>
                  <a:srgbClr val="0000FF"/>
                </a:solidFill>
                <a:latin typeface="Times New Roman"/>
                <a:cs typeface="Times New Roman"/>
              </a:rPr>
              <a:t>2</a:t>
            </a:r>
            <a:r>
              <a:rPr sz="2600" dirty="0">
                <a:solidFill>
                  <a:srgbClr val="0000FF"/>
                </a:solidFill>
                <a:latin typeface="Times New Roman"/>
                <a:cs typeface="Times New Roman"/>
              </a:rPr>
              <a:t>)</a:t>
            </a:r>
            <a:endParaRPr sz="2600" dirty="0">
              <a:latin typeface="Times New Roman"/>
              <a:cs typeface="Times New Roman"/>
            </a:endParaRPr>
          </a:p>
          <a:p>
            <a:pPr>
              <a:lnSpc>
                <a:spcPct val="100000"/>
              </a:lnSpc>
            </a:pPr>
            <a:endParaRPr sz="3200" dirty="0">
              <a:latin typeface="Times New Roman"/>
              <a:cs typeface="Times New Roman"/>
            </a:endParaRPr>
          </a:p>
          <a:p>
            <a:pPr marL="332740" indent="-320040">
              <a:lnSpc>
                <a:spcPct val="100000"/>
              </a:lnSpc>
              <a:spcBef>
                <a:spcPts val="1945"/>
              </a:spcBef>
              <a:buClr>
                <a:srgbClr val="438086"/>
              </a:buClr>
              <a:buSzPct val="60416"/>
              <a:buFont typeface="Wingdings"/>
              <a:buChar char=""/>
              <a:tabLst>
                <a:tab pos="332740" algn="l"/>
              </a:tabLst>
            </a:pPr>
            <a:r>
              <a:rPr sz="2400" spc="-5" dirty="0">
                <a:latin typeface="Times New Roman"/>
                <a:cs typeface="Times New Roman"/>
              </a:rPr>
              <a:t>Asymptotic </a:t>
            </a:r>
            <a:r>
              <a:rPr sz="2400" dirty="0">
                <a:latin typeface="Times New Roman"/>
                <a:cs typeface="Times New Roman"/>
              </a:rPr>
              <a:t>notation </a:t>
            </a:r>
            <a:r>
              <a:rPr sz="2400" spc="-5" dirty="0">
                <a:latin typeface="Times New Roman"/>
                <a:cs typeface="Times New Roman"/>
              </a:rPr>
              <a:t>appears</a:t>
            </a:r>
            <a:r>
              <a:rPr sz="2400" spc="-5" dirty="0">
                <a:solidFill>
                  <a:srgbClr val="FF0000"/>
                </a:solidFill>
                <a:latin typeface="Times New Roman"/>
                <a:cs typeface="Times New Roman"/>
              </a:rPr>
              <a:t> </a:t>
            </a:r>
            <a:r>
              <a:rPr sz="2400" u="heavy" dirty="0">
                <a:solidFill>
                  <a:srgbClr val="FF0000"/>
                </a:solidFill>
                <a:uFill>
                  <a:solidFill>
                    <a:srgbClr val="FF0000"/>
                  </a:solidFill>
                </a:uFill>
                <a:latin typeface="Times New Roman"/>
                <a:cs typeface="Times New Roman"/>
              </a:rPr>
              <a:t>on the </a:t>
            </a:r>
            <a:r>
              <a:rPr sz="2400" u="heavy" spc="-5" dirty="0">
                <a:solidFill>
                  <a:srgbClr val="FF0000"/>
                </a:solidFill>
                <a:uFill>
                  <a:solidFill>
                    <a:srgbClr val="FF0000"/>
                  </a:solidFill>
                </a:uFill>
                <a:latin typeface="Times New Roman"/>
                <a:cs typeface="Times New Roman"/>
              </a:rPr>
              <a:t>RHS</a:t>
            </a:r>
            <a:r>
              <a:rPr sz="2400" spc="-5" dirty="0">
                <a:solidFill>
                  <a:srgbClr val="FF0000"/>
                </a:solidFill>
                <a:latin typeface="Times New Roman"/>
                <a:cs typeface="Times New Roman"/>
              </a:rPr>
              <a:t> </a:t>
            </a:r>
            <a:r>
              <a:rPr sz="2400" dirty="0">
                <a:latin typeface="Times New Roman"/>
                <a:cs typeface="Times New Roman"/>
              </a:rPr>
              <a:t>of an</a:t>
            </a:r>
            <a:r>
              <a:rPr sz="2400" spc="-70" dirty="0">
                <a:latin typeface="Times New Roman"/>
                <a:cs typeface="Times New Roman"/>
              </a:rPr>
              <a:t> </a:t>
            </a:r>
            <a:r>
              <a:rPr sz="2400" dirty="0">
                <a:latin typeface="Times New Roman"/>
                <a:cs typeface="Times New Roman"/>
              </a:rPr>
              <a:t>equation</a:t>
            </a:r>
          </a:p>
          <a:p>
            <a:pPr marL="963294" marR="920115" lvl="1" indent="-493395">
              <a:lnSpc>
                <a:spcPts val="3760"/>
              </a:lnSpc>
              <a:spcBef>
                <a:spcPts val="204"/>
              </a:spcBef>
              <a:buClr>
                <a:srgbClr val="53548A"/>
              </a:buClr>
              <a:buSzPct val="69230"/>
              <a:buFont typeface="Wingdings"/>
              <a:buChar char=""/>
              <a:tabLst>
                <a:tab pos="926465" algn="l"/>
                <a:tab pos="92710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spc="-5" dirty="0">
                <a:solidFill>
                  <a:srgbClr val="FF0000"/>
                </a:solidFill>
                <a:uFill>
                  <a:solidFill>
                    <a:srgbClr val="FF0000"/>
                  </a:solidFill>
                </a:uFill>
                <a:latin typeface="Times New Roman"/>
                <a:cs typeface="Times New Roman"/>
              </a:rPr>
              <a:t>some</a:t>
            </a:r>
            <a:r>
              <a:rPr sz="2600" spc="-5"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00" dirty="0">
                <a:latin typeface="Times New Roman"/>
                <a:cs typeface="Times New Roman"/>
              </a:rPr>
              <a:t> </a:t>
            </a:r>
            <a:r>
              <a:rPr sz="2600" spc="-5" dirty="0">
                <a:latin typeface="Times New Roman"/>
                <a:cs typeface="Times New Roman"/>
              </a:rPr>
              <a:t>set  e.g., </a:t>
            </a:r>
            <a:r>
              <a:rPr sz="2600" spc="5" dirty="0">
                <a:solidFill>
                  <a:srgbClr val="0000FF"/>
                </a:solidFill>
                <a:latin typeface="Times New Roman"/>
                <a:cs typeface="Times New Roman"/>
              </a:rPr>
              <a:t>2n</a:t>
            </a:r>
            <a:r>
              <a:rPr sz="2550" spc="7" baseline="26143" dirty="0">
                <a:solidFill>
                  <a:srgbClr val="0000FF"/>
                </a:solidFill>
                <a:latin typeface="Times New Roman"/>
                <a:cs typeface="Times New Roman"/>
              </a:rPr>
              <a:t>2 </a:t>
            </a:r>
            <a:r>
              <a:rPr sz="2600" dirty="0">
                <a:solidFill>
                  <a:srgbClr val="0000FF"/>
                </a:solidFill>
                <a:latin typeface="Times New Roman"/>
                <a:cs typeface="Times New Roman"/>
              </a:rPr>
              <a:t>+ 3n + 1 = </a:t>
            </a:r>
            <a:r>
              <a:rPr sz="2600" spc="10" dirty="0">
                <a:solidFill>
                  <a:srgbClr val="0000FF"/>
                </a:solidFill>
                <a:latin typeface="Times New Roman"/>
                <a:cs typeface="Times New Roman"/>
              </a:rPr>
              <a:t>2n</a:t>
            </a:r>
            <a:r>
              <a:rPr sz="2550" spc="15" baseline="26143" dirty="0">
                <a:solidFill>
                  <a:srgbClr val="0000FF"/>
                </a:solidFill>
                <a:latin typeface="Times New Roman"/>
                <a:cs typeface="Times New Roman"/>
              </a:rPr>
              <a:t>2 </a:t>
            </a:r>
            <a:r>
              <a:rPr sz="2600" dirty="0">
                <a:solidFill>
                  <a:srgbClr val="0000FF"/>
                </a:solidFill>
                <a:latin typeface="Times New Roman"/>
                <a:cs typeface="Times New Roman"/>
              </a:rPr>
              <a:t>+ </a:t>
            </a:r>
            <a:r>
              <a:rPr sz="2600" dirty="0">
                <a:solidFill>
                  <a:srgbClr val="0000FF"/>
                </a:solidFill>
                <a:latin typeface="Symbol"/>
                <a:cs typeface="Symbol"/>
              </a:rPr>
              <a:t></a:t>
            </a:r>
            <a:r>
              <a:rPr sz="2600" dirty="0">
                <a:solidFill>
                  <a:srgbClr val="0000FF"/>
                </a:solidFill>
                <a:latin typeface="Times New Roman"/>
                <a:cs typeface="Times New Roman"/>
              </a:rPr>
              <a:t>(n)</a:t>
            </a:r>
            <a:r>
              <a:rPr sz="2600" spc="-125" dirty="0">
                <a:solidFill>
                  <a:srgbClr val="0000FF"/>
                </a:solidFill>
                <a:latin typeface="Times New Roman"/>
                <a:cs typeface="Times New Roman"/>
              </a:rPr>
              <a:t> </a:t>
            </a:r>
            <a:r>
              <a:rPr sz="2600" spc="-5" dirty="0">
                <a:latin typeface="Times New Roman"/>
                <a:cs typeface="Times New Roman"/>
              </a:rPr>
              <a:t>means:</a:t>
            </a:r>
            <a:endParaRPr sz="2600" dirty="0">
              <a:latin typeface="Times New Roman"/>
              <a:cs typeface="Times New Roman"/>
            </a:endParaRPr>
          </a:p>
          <a:p>
            <a:pPr marL="1568450">
              <a:lnSpc>
                <a:spcPct val="100000"/>
              </a:lnSpc>
              <a:spcBef>
                <a:spcPts val="580"/>
              </a:spcBef>
            </a:pP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+ 3n + 1 =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h(n)</a:t>
            </a:r>
            <a:r>
              <a:rPr sz="2400" dirty="0">
                <a:latin typeface="Times New Roman"/>
                <a:cs typeface="Times New Roman"/>
              </a:rPr>
              <a:t>, </a:t>
            </a:r>
            <a:r>
              <a:rPr sz="2400" spc="-5" dirty="0">
                <a:latin typeface="Times New Roman"/>
                <a:cs typeface="Times New Roman"/>
              </a:rPr>
              <a:t>for </a:t>
            </a:r>
            <a:r>
              <a:rPr sz="2400" u="heavy" spc="-10" dirty="0">
                <a:solidFill>
                  <a:srgbClr val="FF0000"/>
                </a:solidFill>
                <a:uFill>
                  <a:solidFill>
                    <a:srgbClr val="FF0000"/>
                  </a:solidFill>
                </a:uFill>
                <a:latin typeface="Times New Roman"/>
                <a:cs typeface="Times New Roman"/>
              </a:rPr>
              <a:t>some</a:t>
            </a:r>
            <a:r>
              <a:rPr sz="2400" spc="-10" dirty="0">
                <a:solidFill>
                  <a:srgbClr val="FF0000"/>
                </a:solidFill>
                <a:latin typeface="Times New Roman"/>
                <a:cs typeface="Times New Roman"/>
              </a:rPr>
              <a:t> </a:t>
            </a:r>
            <a:r>
              <a:rPr sz="2400" dirty="0">
                <a:solidFill>
                  <a:srgbClr val="0000FF"/>
                </a:solidFill>
                <a:latin typeface="Times New Roman"/>
                <a:cs typeface="Times New Roman"/>
              </a:rPr>
              <a:t>h(n) </a:t>
            </a:r>
            <a:r>
              <a:rPr sz="2400" dirty="0">
                <a:solidFill>
                  <a:srgbClr val="0000FF"/>
                </a:solidFill>
                <a:latin typeface="Symbol"/>
                <a:cs typeface="Symbol"/>
              </a:rPr>
              <a:t></a:t>
            </a:r>
            <a:r>
              <a:rPr sz="2400" spc="-415" dirty="0">
                <a:solidFill>
                  <a:srgbClr val="0000FF"/>
                </a:solidFill>
                <a:latin typeface="Times New Roman"/>
                <a:cs typeface="Times New Roman"/>
              </a:rPr>
              <a:t> </a:t>
            </a:r>
            <a:r>
              <a:rPr sz="2400" spc="-5" dirty="0">
                <a:solidFill>
                  <a:srgbClr val="0000FF"/>
                </a:solidFill>
                <a:latin typeface="Symbol"/>
                <a:cs typeface="Symbol"/>
              </a:rPr>
              <a:t></a:t>
            </a:r>
            <a:r>
              <a:rPr sz="2400" spc="-5" dirty="0">
                <a:solidFill>
                  <a:srgbClr val="0000FF"/>
                </a:solidFill>
                <a:latin typeface="Times New Roman"/>
                <a:cs typeface="Times New Roman"/>
              </a:rPr>
              <a:t>(n)</a:t>
            </a:r>
            <a:endParaRPr sz="2400" dirty="0">
              <a:latin typeface="Times New Roman"/>
              <a:cs typeface="Times New Roman"/>
            </a:endParaRPr>
          </a:p>
          <a:p>
            <a:pPr marR="92075" algn="r">
              <a:lnSpc>
                <a:spcPct val="100000"/>
              </a:lnSpc>
              <a:spcBef>
                <a:spcPts val="660"/>
              </a:spcBef>
            </a:pPr>
            <a:r>
              <a:rPr sz="2600" i="1" spc="-5" dirty="0">
                <a:solidFill>
                  <a:srgbClr val="808080"/>
                </a:solidFill>
                <a:latin typeface="Times New Roman"/>
                <a:cs typeface="Times New Roman"/>
              </a:rPr>
              <a:t>i.e., h(n) </a:t>
            </a:r>
            <a:r>
              <a:rPr sz="2600" i="1" dirty="0">
                <a:solidFill>
                  <a:srgbClr val="808080"/>
                </a:solidFill>
                <a:latin typeface="Times New Roman"/>
                <a:cs typeface="Times New Roman"/>
              </a:rPr>
              <a:t>= 3n +</a:t>
            </a:r>
            <a:r>
              <a:rPr sz="2600" i="1" spc="-110" dirty="0">
                <a:solidFill>
                  <a:srgbClr val="808080"/>
                </a:solidFill>
                <a:latin typeface="Times New Roman"/>
                <a:cs typeface="Times New Roman"/>
              </a:rPr>
              <a:t> </a:t>
            </a:r>
            <a:r>
              <a:rPr sz="2600" i="1" dirty="0">
                <a:solidFill>
                  <a:srgbClr val="808080"/>
                </a:solidFill>
                <a:latin typeface="Times New Roman"/>
                <a:cs typeface="Times New Roman"/>
              </a:rPr>
              <a:t>1</a:t>
            </a:r>
            <a:endParaRPr sz="2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543303"/>
            <a:ext cx="7292975" cy="1794510"/>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a:t>
            </a:r>
            <a:r>
              <a:rPr sz="3200" spc="-8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3</a:t>
            </a:r>
            <a:r>
              <a:rPr sz="3200" spc="5" dirty="0">
                <a:solidFill>
                  <a:srgbClr val="0000FF"/>
                </a:solidFill>
                <a:latin typeface="Times New Roman"/>
                <a:cs typeface="Times New Roman"/>
              </a:rPr>
              <a:t>)</a:t>
            </a:r>
            <a:endParaRPr sz="3200">
              <a:latin typeface="Times New Roman"/>
              <a:cs typeface="Times New Roman"/>
            </a:endParaRPr>
          </a:p>
          <a:p>
            <a:pPr>
              <a:lnSpc>
                <a:spcPct val="100000"/>
              </a:lnSpc>
              <a:spcBef>
                <a:spcPts val="25"/>
              </a:spcBef>
            </a:pPr>
            <a:endParaRPr sz="2900">
              <a:latin typeface="Times New Roman"/>
              <a:cs typeface="Times New Roman"/>
            </a:endParaRPr>
          </a:p>
          <a:p>
            <a:pPr marL="88900">
              <a:lnSpc>
                <a:spcPct val="100000"/>
              </a:lnSpc>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60"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1002665">
              <a:lnSpc>
                <a:spcPct val="100000"/>
              </a:lnSpc>
              <a:tabLst>
                <a:tab pos="3121025" algn="l"/>
              </a:tabLst>
            </a:pPr>
            <a:r>
              <a:rPr sz="2800" spc="-5" dirty="0">
                <a:solidFill>
                  <a:srgbClr val="0000FF"/>
                </a:solidFill>
                <a:latin typeface="Times New Roman"/>
                <a:cs typeface="Times New Roman"/>
              </a:rPr>
              <a:t>0 ≤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775" spc="15" baseline="25525" dirty="0">
                <a:solidFill>
                  <a:srgbClr val="0000FF"/>
                </a:solidFill>
                <a:latin typeface="Times New Roman"/>
                <a:cs typeface="Times New Roman"/>
              </a:rPr>
              <a:t>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cn</a:t>
            </a:r>
            <a:r>
              <a:rPr sz="2775" baseline="25525" dirty="0">
                <a:solidFill>
                  <a:srgbClr val="0000FF"/>
                </a:solidFill>
                <a:latin typeface="Times New Roman"/>
                <a:cs typeface="Times New Roman"/>
              </a:rPr>
              <a:t>3	</a:t>
            </a:r>
            <a:r>
              <a:rPr sz="2800" dirty="0">
                <a:solidFill>
                  <a:srgbClr val="0000FF"/>
                </a:solidFill>
                <a:latin typeface="Times New Roman"/>
                <a:cs typeface="Times New Roman"/>
              </a:rPr>
              <a:t>for </a:t>
            </a:r>
            <a:r>
              <a:rPr sz="2800" spc="-5" dirty="0">
                <a:solidFill>
                  <a:srgbClr val="0000FF"/>
                </a:solidFill>
                <a:latin typeface="Times New Roman"/>
                <a:cs typeface="Times New Roman"/>
              </a:rPr>
              <a:t>all n ≥</a:t>
            </a:r>
            <a:r>
              <a:rPr sz="2800" spc="-15" dirty="0">
                <a:solidFill>
                  <a:srgbClr val="0000FF"/>
                </a:solidFill>
                <a:latin typeface="Times New Roman"/>
                <a:cs typeface="Times New Roman"/>
              </a:rPr>
              <a:t> </a:t>
            </a:r>
            <a:r>
              <a:rPr sz="2800" spc="5" dirty="0">
                <a:solidFill>
                  <a:srgbClr val="0000FF"/>
                </a:solidFill>
                <a:latin typeface="Times New Roman"/>
                <a:cs typeface="Times New Roman"/>
              </a:rPr>
              <a:t>n</a:t>
            </a:r>
            <a:r>
              <a:rPr sz="2775" spc="7" baseline="-21021" dirty="0">
                <a:solidFill>
                  <a:srgbClr val="0000FF"/>
                </a:solidFill>
                <a:latin typeface="Times New Roman"/>
                <a:cs typeface="Times New Roman"/>
              </a:rPr>
              <a:t>0</a:t>
            </a:r>
            <a:endParaRPr sz="2775" baseline="-21021">
              <a:latin typeface="Times New Roman"/>
              <a:cs typeface="Times New Roman"/>
            </a:endParaRPr>
          </a:p>
        </p:txBody>
      </p:sp>
      <p:sp>
        <p:nvSpPr>
          <p:cNvPr id="11" name="object 11"/>
          <p:cNvSpPr txBox="1"/>
          <p:nvPr/>
        </p:nvSpPr>
        <p:spPr>
          <a:xfrm>
            <a:off x="802640" y="3832352"/>
            <a:ext cx="4912995" cy="2001520"/>
          </a:xfrm>
          <a:prstGeom prst="rect">
            <a:avLst/>
          </a:prstGeom>
        </p:spPr>
        <p:txBody>
          <a:bodyPr vert="horz" wrap="square" lIns="0" tIns="12700" rIns="0" bIns="0" rtlCol="0">
            <a:spAutoFit/>
          </a:bodyPr>
          <a:lstStyle/>
          <a:p>
            <a:pPr marL="50800">
              <a:lnSpc>
                <a:spcPct val="100000"/>
              </a:lnSpc>
              <a:spcBef>
                <a:spcPts val="100"/>
              </a:spcBef>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2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0"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marL="18796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spc="10" dirty="0">
                <a:solidFill>
                  <a:srgbClr val="0000FF"/>
                </a:solidFill>
                <a:latin typeface="Times New Roman"/>
                <a:cs typeface="Times New Roman"/>
              </a:rPr>
              <a:t>all </a:t>
            </a:r>
            <a:r>
              <a:rPr sz="2400" dirty="0">
                <a:solidFill>
                  <a:srgbClr val="0000FF"/>
                </a:solidFill>
                <a:latin typeface="Times New Roman"/>
                <a:cs typeface="Times New Roman"/>
              </a:rPr>
              <a:t>n ≥</a:t>
            </a:r>
            <a:r>
              <a:rPr sz="2400" spc="-254"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2700">
              <a:lnSpc>
                <a:spcPct val="100000"/>
              </a:lnSpc>
              <a:spcBef>
                <a:spcPts val="5"/>
              </a:spcBef>
            </a:pPr>
            <a:r>
              <a:rPr sz="2400" spc="-35" dirty="0">
                <a:solidFill>
                  <a:srgbClr val="FF0000"/>
                </a:solidFill>
                <a:latin typeface="Times New Roman"/>
                <a:cs typeface="Times New Roman"/>
              </a:rPr>
              <a:t>Or, </a:t>
            </a:r>
            <a:r>
              <a:rPr sz="2400" dirty="0">
                <a:solidFill>
                  <a:srgbClr val="FF0000"/>
                </a:solidFill>
                <a:latin typeface="Times New Roman"/>
                <a:cs typeface="Times New Roman"/>
              </a:rPr>
              <a:t>choose </a:t>
            </a:r>
            <a:r>
              <a:rPr sz="2400" dirty="0">
                <a:solidFill>
                  <a:srgbClr val="0000FF"/>
                </a:solidFill>
                <a:latin typeface="Times New Roman"/>
                <a:cs typeface="Times New Roman"/>
              </a:rPr>
              <a:t>c = 1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3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a:p>
            <a:pPr marL="1841500">
              <a:lnSpc>
                <a:spcPct val="100000"/>
              </a:lnSpc>
            </a:pP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4305" dirty="0">
                <a:solidFill>
                  <a:srgbClr val="0000FF"/>
                </a:solidFill>
                <a:latin typeface="Times New Roman"/>
                <a:cs typeface="Times New Roman"/>
              </a:rPr>
              <a:t>3 </a:t>
            </a:r>
            <a:r>
              <a:rPr sz="2400" spc="-5" dirty="0">
                <a:solidFill>
                  <a:srgbClr val="0000FF"/>
                </a:solidFill>
                <a:latin typeface="Times New Roman"/>
                <a:cs typeface="Times New Roman"/>
              </a:rPr>
              <a:t>for </a:t>
            </a:r>
            <a:r>
              <a:rPr sz="2400" dirty="0">
                <a:solidFill>
                  <a:srgbClr val="0000FF"/>
                </a:solidFill>
                <a:latin typeface="Times New Roman"/>
                <a:cs typeface="Times New Roman"/>
              </a:rPr>
              <a:t>all n ≥</a:t>
            </a:r>
            <a:r>
              <a:rPr sz="2400" spc="-65" dirty="0">
                <a:solidFill>
                  <a:srgbClr val="0000FF"/>
                </a:solidFill>
                <a:latin typeface="Times New Roman"/>
                <a:cs typeface="Times New Roman"/>
              </a:rPr>
              <a:t> </a:t>
            </a:r>
            <a:r>
              <a:rPr sz="2400" dirty="0">
                <a:solidFill>
                  <a:srgbClr val="0000FF"/>
                </a:solidFill>
                <a:latin typeface="Times New Roman"/>
                <a:cs typeface="Times New Roman"/>
              </a:rPr>
              <a:t>2</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6282690" cy="574040"/>
          </a:xfrm>
          <a:prstGeom prst="rect">
            <a:avLst/>
          </a:prstGeom>
        </p:spPr>
        <p:txBody>
          <a:bodyPr vert="horz" wrap="square" lIns="0" tIns="12700" rIns="0" bIns="0" rtlCol="0">
            <a:spAutoFit/>
          </a:bodyPr>
          <a:lstStyle/>
          <a:p>
            <a:pPr marL="12700">
              <a:lnSpc>
                <a:spcPct val="100000"/>
              </a:lnSpc>
              <a:spcBef>
                <a:spcPts val="100"/>
              </a:spcBef>
            </a:pPr>
            <a:r>
              <a:rPr sz="3600" spc="-5" dirty="0"/>
              <a:t>Asymptotic Notation in</a:t>
            </a:r>
            <a:r>
              <a:rPr sz="3600" spc="-10" dirty="0"/>
              <a:t> </a:t>
            </a:r>
            <a:r>
              <a:rPr sz="3600" spc="-5" dirty="0"/>
              <a:t>Equations</a:t>
            </a:r>
            <a:endParaRPr sz="3600"/>
          </a:p>
        </p:txBody>
      </p:sp>
      <p:sp>
        <p:nvSpPr>
          <p:cNvPr id="10" name="object 10"/>
          <p:cNvSpPr txBox="1"/>
          <p:nvPr/>
        </p:nvSpPr>
        <p:spPr>
          <a:xfrm>
            <a:off x="688340" y="1466189"/>
            <a:ext cx="7809865" cy="4055745"/>
          </a:xfrm>
          <a:prstGeom prst="rect">
            <a:avLst/>
          </a:prstGeom>
        </p:spPr>
        <p:txBody>
          <a:bodyPr vert="horz" wrap="square" lIns="0" tIns="91440" rIns="0" bIns="0" rtlCol="0">
            <a:spAutoFit/>
          </a:bodyPr>
          <a:lstStyle/>
          <a:p>
            <a:pPr marL="332740" indent="-320040">
              <a:lnSpc>
                <a:spcPct val="100000"/>
              </a:lnSpc>
              <a:spcBef>
                <a:spcPts val="720"/>
              </a:spcBef>
              <a:buClr>
                <a:srgbClr val="438086"/>
              </a:buClr>
              <a:buSzPct val="59615"/>
              <a:buFont typeface="Wingdings"/>
              <a:buChar char=""/>
              <a:tabLst>
                <a:tab pos="332740" algn="l"/>
              </a:tabLst>
            </a:pPr>
            <a:r>
              <a:rPr sz="2600" spc="-5" dirty="0">
                <a:latin typeface="Times New Roman"/>
                <a:cs typeface="Times New Roman"/>
              </a:rPr>
              <a:t>Asymptotic </a:t>
            </a:r>
            <a:r>
              <a:rPr sz="2600" dirty="0">
                <a:latin typeface="Times New Roman"/>
                <a:cs typeface="Times New Roman"/>
              </a:rPr>
              <a:t>notation appears</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on the LHS</a:t>
            </a:r>
            <a:r>
              <a:rPr sz="2600" dirty="0">
                <a:solidFill>
                  <a:srgbClr val="FF0000"/>
                </a:solidFill>
                <a:latin typeface="Times New Roman"/>
                <a:cs typeface="Times New Roman"/>
              </a:rPr>
              <a:t> </a:t>
            </a:r>
            <a:r>
              <a:rPr sz="2600" dirty="0">
                <a:latin typeface="Times New Roman"/>
                <a:cs typeface="Times New Roman"/>
              </a:rPr>
              <a:t>of </a:t>
            </a:r>
            <a:r>
              <a:rPr sz="2600" spc="-5" dirty="0">
                <a:latin typeface="Times New Roman"/>
                <a:cs typeface="Times New Roman"/>
              </a:rPr>
              <a:t>an</a:t>
            </a:r>
            <a:r>
              <a:rPr sz="2600" spc="-75" dirty="0">
                <a:latin typeface="Times New Roman"/>
                <a:cs typeface="Times New Roman"/>
              </a:rPr>
              <a:t> </a:t>
            </a:r>
            <a:r>
              <a:rPr sz="2600" dirty="0">
                <a:latin typeface="Times New Roman"/>
                <a:cs typeface="Times New Roman"/>
              </a:rPr>
              <a:t>equation:</a:t>
            </a:r>
          </a:p>
          <a:p>
            <a:pPr marL="652780" lvl="1" indent="-274320">
              <a:lnSpc>
                <a:spcPct val="100000"/>
              </a:lnSpc>
              <a:spcBef>
                <a:spcPts val="625"/>
              </a:spcBef>
              <a:buClr>
                <a:srgbClr val="438086"/>
              </a:buClr>
              <a:buSzPct val="69230"/>
              <a:buFont typeface="Wingdings"/>
              <a:buChar char=""/>
              <a:tabLst>
                <a:tab pos="652780" algn="l"/>
              </a:tabLst>
            </a:pPr>
            <a:r>
              <a:rPr sz="2600" spc="-5" dirty="0">
                <a:latin typeface="Times New Roman"/>
                <a:cs typeface="Times New Roman"/>
              </a:rPr>
              <a:t>stands </a:t>
            </a:r>
            <a:r>
              <a:rPr sz="2600" dirty="0">
                <a:latin typeface="Times New Roman"/>
                <a:cs typeface="Times New Roman"/>
              </a:rPr>
              <a:t>for</a:t>
            </a:r>
            <a:r>
              <a:rPr sz="2600" dirty="0">
                <a:solidFill>
                  <a:srgbClr val="FF0000"/>
                </a:solidFill>
                <a:latin typeface="Times New Roman"/>
                <a:cs typeface="Times New Roman"/>
              </a:rPr>
              <a:t> </a:t>
            </a:r>
            <a:r>
              <a:rPr sz="2600" u="heavy" dirty="0">
                <a:solidFill>
                  <a:srgbClr val="FF0000"/>
                </a:solidFill>
                <a:uFill>
                  <a:solidFill>
                    <a:srgbClr val="FF0000"/>
                  </a:solidFill>
                </a:uFill>
                <a:latin typeface="Times New Roman"/>
                <a:cs typeface="Times New Roman"/>
              </a:rPr>
              <a:t>any</a:t>
            </a:r>
            <a:r>
              <a:rPr sz="2600" dirty="0">
                <a:solidFill>
                  <a:srgbClr val="FF0000"/>
                </a:solidFill>
                <a:latin typeface="Times New Roman"/>
                <a:cs typeface="Times New Roman"/>
              </a:rPr>
              <a:t> </a:t>
            </a:r>
            <a:r>
              <a:rPr sz="2600" dirty="0">
                <a:latin typeface="Times New Roman"/>
                <a:cs typeface="Times New Roman"/>
              </a:rPr>
              <a:t>anonymous function </a:t>
            </a:r>
            <a:r>
              <a:rPr sz="2600" spc="-5" dirty="0">
                <a:latin typeface="Times New Roman"/>
                <a:cs typeface="Times New Roman"/>
              </a:rPr>
              <a:t>in </a:t>
            </a:r>
            <a:r>
              <a:rPr sz="2600" dirty="0">
                <a:latin typeface="Times New Roman"/>
                <a:cs typeface="Times New Roman"/>
              </a:rPr>
              <a:t>the</a:t>
            </a:r>
            <a:r>
              <a:rPr sz="2600" spc="-120" dirty="0">
                <a:latin typeface="Times New Roman"/>
                <a:cs typeface="Times New Roman"/>
              </a:rPr>
              <a:t> </a:t>
            </a:r>
            <a:r>
              <a:rPr sz="2600" spc="-5" dirty="0">
                <a:latin typeface="Times New Roman"/>
                <a:cs typeface="Times New Roman"/>
              </a:rPr>
              <a:t>set</a:t>
            </a:r>
            <a:endParaRPr sz="2600" dirty="0">
              <a:latin typeface="Times New Roman"/>
              <a:cs typeface="Times New Roman"/>
            </a:endParaRPr>
          </a:p>
          <a:p>
            <a:pPr marL="913130">
              <a:lnSpc>
                <a:spcPct val="100000"/>
              </a:lnSpc>
              <a:spcBef>
                <a:spcPts val="675"/>
              </a:spcBef>
            </a:pPr>
            <a:r>
              <a:rPr sz="2800" spc="-5" dirty="0">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 </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a:t>
            </a:r>
            <a:r>
              <a:rPr sz="2800" spc="-170" dirty="0">
                <a:solidFill>
                  <a:srgbClr val="0000FF"/>
                </a:solidFill>
                <a:latin typeface="Times New Roman"/>
                <a:cs typeface="Times New Roman"/>
              </a:rPr>
              <a:t> </a:t>
            </a:r>
            <a:r>
              <a:rPr sz="2800" spc="-10" dirty="0">
                <a:latin typeface="Times New Roman"/>
                <a:cs typeface="Times New Roman"/>
              </a:rPr>
              <a:t>means:</a:t>
            </a:r>
            <a:endParaRPr sz="2800" dirty="0">
              <a:latin typeface="Times New Roman"/>
              <a:cs typeface="Times New Roman"/>
            </a:endParaRPr>
          </a:p>
          <a:p>
            <a:pPr marL="2094230">
              <a:lnSpc>
                <a:spcPct val="100000"/>
              </a:lnSpc>
              <a:spcBef>
                <a:spcPts val="675"/>
              </a:spcBef>
            </a:pPr>
            <a:r>
              <a:rPr sz="2800" dirty="0">
                <a:latin typeface="Times New Roman"/>
                <a:cs typeface="Times New Roman"/>
              </a:rPr>
              <a:t>for </a:t>
            </a:r>
            <a:r>
              <a:rPr sz="2800" u="heavy" spc="-5" dirty="0">
                <a:solidFill>
                  <a:srgbClr val="FF0000"/>
                </a:solidFill>
                <a:uFill>
                  <a:solidFill>
                    <a:srgbClr val="FF0000"/>
                  </a:solidFill>
                </a:uFill>
                <a:latin typeface="Times New Roman"/>
                <a:cs typeface="Times New Roman"/>
              </a:rPr>
              <a:t>any</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g(n) </a:t>
            </a:r>
            <a:r>
              <a:rPr sz="2800" spc="-5" dirty="0">
                <a:solidFill>
                  <a:srgbClr val="0000FF"/>
                </a:solidFill>
                <a:latin typeface="Symbol"/>
                <a:cs typeface="Symbol"/>
              </a:rPr>
              <a:t></a:t>
            </a:r>
            <a:r>
              <a:rPr sz="2800" spc="-20"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endParaRPr sz="2800" dirty="0">
              <a:latin typeface="Times New Roman"/>
              <a:cs typeface="Times New Roman"/>
            </a:endParaRPr>
          </a:p>
          <a:p>
            <a:pPr marL="3287395" marR="828040" indent="-532130">
              <a:lnSpc>
                <a:spcPct val="119600"/>
              </a:lnSpc>
              <a:spcBef>
                <a:spcPts val="10"/>
              </a:spcBef>
            </a:pPr>
            <a:r>
              <a:rPr sz="2800" spc="-5" dirty="0">
                <a:latin typeface="Symbol"/>
                <a:cs typeface="Symbol"/>
              </a:rPr>
              <a:t></a:t>
            </a:r>
            <a:r>
              <a:rPr sz="2800" spc="-5" dirty="0">
                <a:latin typeface="Times New Roman"/>
                <a:cs typeface="Times New Roman"/>
              </a:rPr>
              <a:t> </a:t>
            </a:r>
            <a:r>
              <a:rPr sz="2800" u="heavy" spc="-5" dirty="0">
                <a:solidFill>
                  <a:srgbClr val="FF0000"/>
                </a:solidFill>
                <a:uFill>
                  <a:solidFill>
                    <a:srgbClr val="FF0000"/>
                  </a:solidFill>
                </a:uFill>
                <a:latin typeface="Times New Roman"/>
                <a:cs typeface="Times New Roman"/>
              </a:rPr>
              <a:t>some</a:t>
            </a:r>
            <a:r>
              <a:rPr sz="2800" spc="-5" dirty="0">
                <a:solidFill>
                  <a:srgbClr val="FF0000"/>
                </a:solidFill>
                <a:latin typeface="Times New Roman"/>
                <a:cs typeface="Times New Roman"/>
              </a:rPr>
              <a:t> </a:t>
            </a:r>
            <a:r>
              <a:rPr sz="2800" spc="-5" dirty="0">
                <a:latin typeface="Times New Roman"/>
                <a:cs typeface="Times New Roman"/>
              </a:rPr>
              <a:t>function </a:t>
            </a:r>
            <a:r>
              <a:rPr sz="2800" dirty="0">
                <a:solidFill>
                  <a:srgbClr val="0000FF"/>
                </a:solidFill>
                <a:latin typeface="Times New Roman"/>
                <a:cs typeface="Times New Roman"/>
              </a:rPr>
              <a:t>h(n) </a:t>
            </a:r>
            <a:r>
              <a:rPr sz="2800" spc="-5" dirty="0">
                <a:solidFill>
                  <a:srgbClr val="0000FF"/>
                </a:solidFill>
                <a:latin typeface="Symbol"/>
                <a:cs typeface="Symbol"/>
              </a:rPr>
              <a:t></a:t>
            </a:r>
            <a:r>
              <a:rPr sz="2800" spc="-5" dirty="0">
                <a:solidFill>
                  <a:srgbClr val="0000FF"/>
                </a:solidFill>
                <a:latin typeface="Times New Roman"/>
                <a:cs typeface="Times New Roman"/>
              </a:rPr>
              <a:t> </a:t>
            </a:r>
            <a:r>
              <a:rPr sz="2800" dirty="0">
                <a:solidFill>
                  <a:srgbClr val="0000FF"/>
                </a:solidFill>
                <a:latin typeface="Symbol"/>
                <a:cs typeface="Symbol"/>
              </a:rPr>
              <a:t></a:t>
            </a:r>
            <a:r>
              <a:rPr sz="2800" dirty="0">
                <a:solidFill>
                  <a:srgbClr val="0000FF"/>
                </a:solidFill>
                <a:latin typeface="Times New Roman"/>
                <a:cs typeface="Times New Roman"/>
              </a:rPr>
              <a:t>(n</a:t>
            </a:r>
            <a:r>
              <a:rPr sz="2775" baseline="25525" dirty="0">
                <a:solidFill>
                  <a:srgbClr val="0000FF"/>
                </a:solidFill>
                <a:latin typeface="Times New Roman"/>
                <a:cs typeface="Times New Roman"/>
              </a:rPr>
              <a:t>2</a:t>
            </a:r>
            <a:r>
              <a:rPr sz="2800" dirty="0">
                <a:latin typeface="Times New Roman"/>
                <a:cs typeface="Times New Roman"/>
              </a:rPr>
              <a:t>)  </a:t>
            </a:r>
            <a:r>
              <a:rPr sz="2800" spc="-5" dirty="0">
                <a:latin typeface="Times New Roman"/>
                <a:cs typeface="Times New Roman"/>
              </a:rPr>
              <a:t>such that </a:t>
            </a:r>
            <a:r>
              <a:rPr sz="2800" dirty="0">
                <a:solidFill>
                  <a:srgbClr val="0000FF"/>
                </a:solidFill>
                <a:latin typeface="Times New Roman"/>
                <a:cs typeface="Times New Roman"/>
              </a:rPr>
              <a:t>2n</a:t>
            </a:r>
            <a:r>
              <a:rPr sz="2775" baseline="25525" dirty="0">
                <a:solidFill>
                  <a:srgbClr val="0000FF"/>
                </a:solidFill>
                <a:latin typeface="Times New Roman"/>
                <a:cs typeface="Times New Roman"/>
              </a:rPr>
              <a:t>2</a:t>
            </a:r>
            <a:r>
              <a:rPr sz="2800" dirty="0">
                <a:solidFill>
                  <a:srgbClr val="0000FF"/>
                </a:solidFill>
                <a:latin typeface="Times New Roman"/>
                <a:cs typeface="Times New Roman"/>
              </a:rPr>
              <a:t>+g(n) </a:t>
            </a:r>
            <a:r>
              <a:rPr sz="2800" spc="-5" dirty="0">
                <a:solidFill>
                  <a:srgbClr val="0000FF"/>
                </a:solidFill>
                <a:latin typeface="Times New Roman"/>
                <a:cs typeface="Times New Roman"/>
              </a:rPr>
              <a:t>=</a:t>
            </a:r>
            <a:r>
              <a:rPr sz="2800" spc="-65" dirty="0">
                <a:solidFill>
                  <a:srgbClr val="0000FF"/>
                </a:solidFill>
                <a:latin typeface="Times New Roman"/>
                <a:cs typeface="Times New Roman"/>
              </a:rPr>
              <a:t> </a:t>
            </a:r>
            <a:r>
              <a:rPr sz="2800" dirty="0">
                <a:solidFill>
                  <a:srgbClr val="0000FF"/>
                </a:solidFill>
                <a:latin typeface="Times New Roman"/>
                <a:cs typeface="Times New Roman"/>
              </a:rPr>
              <a:t>h(n)</a:t>
            </a:r>
            <a:endParaRPr sz="2800" dirty="0">
              <a:latin typeface="Times New Roman"/>
              <a:cs typeface="Times New Roman"/>
            </a:endParaRPr>
          </a:p>
          <a:p>
            <a:pPr>
              <a:lnSpc>
                <a:spcPct val="100000"/>
              </a:lnSpc>
              <a:spcBef>
                <a:spcPts val="50"/>
              </a:spcBef>
            </a:pPr>
            <a:endParaRPr sz="4100" dirty="0">
              <a:latin typeface="Times New Roman"/>
              <a:cs typeface="Times New Roman"/>
            </a:endParaRPr>
          </a:p>
          <a:p>
            <a:pPr marL="332740" indent="-320040">
              <a:lnSpc>
                <a:spcPct val="100000"/>
              </a:lnSpc>
              <a:buClr>
                <a:srgbClr val="438086"/>
              </a:buClr>
              <a:buSzPct val="58928"/>
              <a:buFont typeface="Wingdings"/>
              <a:buChar char=""/>
              <a:tabLst>
                <a:tab pos="332740" algn="l"/>
              </a:tabLst>
            </a:pPr>
            <a:r>
              <a:rPr sz="2800" spc="-10" dirty="0">
                <a:solidFill>
                  <a:srgbClr val="0000FF"/>
                </a:solidFill>
                <a:latin typeface="Times New Roman"/>
                <a:cs typeface="Times New Roman"/>
              </a:rPr>
              <a:t>RHS </a:t>
            </a:r>
            <a:r>
              <a:rPr sz="2800" dirty="0">
                <a:latin typeface="Times New Roman"/>
                <a:cs typeface="Times New Roman"/>
              </a:rPr>
              <a:t>provides </a:t>
            </a:r>
            <a:r>
              <a:rPr sz="2800" spc="-5" dirty="0">
                <a:solidFill>
                  <a:srgbClr val="0000FF"/>
                </a:solidFill>
                <a:latin typeface="Times New Roman"/>
                <a:cs typeface="Times New Roman"/>
              </a:rPr>
              <a:t>coarser </a:t>
            </a:r>
            <a:r>
              <a:rPr sz="2800" spc="-5" dirty="0">
                <a:latin typeface="Times New Roman"/>
                <a:cs typeface="Times New Roman"/>
              </a:rPr>
              <a:t>level </a:t>
            </a:r>
            <a:r>
              <a:rPr sz="2800" dirty="0">
                <a:latin typeface="Times New Roman"/>
                <a:cs typeface="Times New Roman"/>
              </a:rPr>
              <a:t>of </a:t>
            </a:r>
            <a:r>
              <a:rPr sz="2800" spc="-5" dirty="0">
                <a:latin typeface="Times New Roman"/>
                <a:cs typeface="Times New Roman"/>
              </a:rPr>
              <a:t>detail than</a:t>
            </a:r>
            <a:r>
              <a:rPr sz="2800" spc="-50" dirty="0">
                <a:latin typeface="Times New Roman"/>
                <a:cs typeface="Times New Roman"/>
              </a:rPr>
              <a:t> </a:t>
            </a:r>
            <a:r>
              <a:rPr sz="2800" spc="-10" dirty="0">
                <a:solidFill>
                  <a:srgbClr val="0000FF"/>
                </a:solidFill>
                <a:latin typeface="Times New Roman"/>
                <a:cs typeface="Times New Roman"/>
              </a:rPr>
              <a:t>LHS</a:t>
            </a:r>
            <a:endParaRPr sz="28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1129" y="240284"/>
            <a:ext cx="7841741" cy="461665"/>
          </a:xfrm>
        </p:spPr>
        <p:txBody>
          <a:bodyPr/>
          <a:lstStyle/>
          <a:p>
            <a:r>
              <a:rPr lang="en-US" dirty="0" smtClean="0"/>
              <a:t>Asymptotic Growth Rates Comparison</a:t>
            </a:r>
            <a:endParaRPr lang="en-US" dirty="0"/>
          </a:p>
        </p:txBody>
      </p:sp>
      <p:sp>
        <p:nvSpPr>
          <p:cNvPr id="3" name="Metin Yer Tutucusu 2"/>
          <p:cNvSpPr>
            <a:spLocks noGrp="1"/>
          </p:cNvSpPr>
          <p:nvPr>
            <p:ph type="body" idx="1"/>
          </p:nvPr>
        </p:nvSpPr>
        <p:spPr>
          <a:xfrm>
            <a:off x="499108" y="4692024"/>
            <a:ext cx="8619139" cy="2832409"/>
          </a:xfrm>
        </p:spPr>
        <p:txBody>
          <a:bodyPr/>
          <a:lstStyle/>
          <a:p>
            <a:endParaRPr lang="en-US"/>
          </a:p>
        </p:txBody>
      </p:sp>
      <p:pic>
        <p:nvPicPr>
          <p:cNvPr id="1026" name="Picture 2" descr="https://www.cpp.edu/~ftang/courses/CS240/lectures/img/alg-ta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08656"/>
            <a:ext cx="9170639" cy="478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062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1404655"/>
            <a:ext cx="8839200" cy="5239414"/>
          </a:xfrm>
          <a:prstGeom prst="rect">
            <a:avLst/>
          </a:prstGeom>
        </p:spPr>
      </p:pic>
      <p:sp>
        <p:nvSpPr>
          <p:cNvPr id="6" name="Metin kutusu 5"/>
          <p:cNvSpPr txBox="1"/>
          <p:nvPr/>
        </p:nvSpPr>
        <p:spPr>
          <a:xfrm>
            <a:off x="346364" y="228600"/>
            <a:ext cx="876300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Source: </a:t>
            </a:r>
            <a:r>
              <a:rPr lang="en-US" sz="2000" dirty="0" smtClean="0">
                <a:latin typeface="Times New Roman" panose="02020603050405020304" pitchFamily="18" charset="0"/>
                <a:cs typeface="Times New Roman" panose="02020603050405020304" pitchFamily="18" charset="0"/>
                <a:hlinkClick r:id="rId3"/>
              </a:rPr>
              <a:t>https://www.khanacademy.org/computing/computer-science/algorithms/asymptotic-notation/e/quiz--asymptotic-notation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50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381000" y="540288"/>
            <a:ext cx="8534399" cy="5882467"/>
          </a:xfrm>
          <a:prstGeom prst="rect">
            <a:avLst/>
          </a:prstGeom>
        </p:spPr>
      </p:pic>
    </p:spTree>
    <p:extLst>
      <p:ext uri="{BB962C8B-B14F-4D97-AF65-F5344CB8AC3E}">
        <p14:creationId xmlns:p14="http://schemas.microsoft.com/office/powerpoint/2010/main" val="230539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44449" y="914400"/>
            <a:ext cx="9099551" cy="5053887"/>
          </a:xfrm>
          <a:prstGeom prst="rect">
            <a:avLst/>
          </a:prstGeom>
        </p:spPr>
      </p:pic>
    </p:spTree>
    <p:extLst>
      <p:ext uri="{BB962C8B-B14F-4D97-AF65-F5344CB8AC3E}">
        <p14:creationId xmlns:p14="http://schemas.microsoft.com/office/powerpoint/2010/main" val="2720932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69273" y="381000"/>
            <a:ext cx="9047018" cy="5695798"/>
          </a:xfrm>
          <a:prstGeom prst="rect">
            <a:avLst/>
          </a:prstGeom>
        </p:spPr>
      </p:pic>
    </p:spTree>
    <p:extLst>
      <p:ext uri="{BB962C8B-B14F-4D97-AF65-F5344CB8AC3E}">
        <p14:creationId xmlns:p14="http://schemas.microsoft.com/office/powerpoint/2010/main" val="3786055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762000"/>
            <a:ext cx="9120249" cy="4876800"/>
          </a:xfrm>
          <a:prstGeom prst="rect">
            <a:avLst/>
          </a:prstGeom>
        </p:spPr>
      </p:pic>
    </p:spTree>
    <p:extLst>
      <p:ext uri="{BB962C8B-B14F-4D97-AF65-F5344CB8AC3E}">
        <p14:creationId xmlns:p14="http://schemas.microsoft.com/office/powerpoint/2010/main" val="35558943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2400" y="609600"/>
            <a:ext cx="8686800" cy="5619391"/>
          </a:xfrm>
          <a:prstGeom prst="rect">
            <a:avLst/>
          </a:prstGeom>
        </p:spPr>
      </p:pic>
    </p:spTree>
    <p:extLst>
      <p:ext uri="{BB962C8B-B14F-4D97-AF65-F5344CB8AC3E}">
        <p14:creationId xmlns:p14="http://schemas.microsoft.com/office/powerpoint/2010/main" val="1931927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7709" y="533400"/>
            <a:ext cx="9090354" cy="4876800"/>
          </a:xfrm>
          <a:prstGeom prst="rect">
            <a:avLst/>
          </a:prstGeom>
        </p:spPr>
      </p:pic>
    </p:spTree>
    <p:extLst>
      <p:ext uri="{BB962C8B-B14F-4D97-AF65-F5344CB8AC3E}">
        <p14:creationId xmlns:p14="http://schemas.microsoft.com/office/powerpoint/2010/main" val="2550595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28600" y="457200"/>
            <a:ext cx="8661230" cy="5562600"/>
          </a:xfrm>
          <a:prstGeom prst="rect">
            <a:avLst/>
          </a:prstGeom>
        </p:spPr>
      </p:pic>
    </p:spTree>
    <p:extLst>
      <p:ext uri="{BB962C8B-B14F-4D97-AF65-F5344CB8AC3E}">
        <p14:creationId xmlns:p14="http://schemas.microsoft.com/office/powerpoint/2010/main" val="2661418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1649095" cy="574040"/>
          </a:xfrm>
          <a:prstGeom prst="rect">
            <a:avLst/>
          </a:prstGeom>
        </p:spPr>
        <p:txBody>
          <a:bodyPr vert="horz" wrap="square" lIns="0" tIns="12700" rIns="0" bIns="0" rtlCol="0">
            <a:spAutoFit/>
          </a:bodyPr>
          <a:lstStyle/>
          <a:p>
            <a:pPr marL="12700">
              <a:lnSpc>
                <a:spcPct val="100000"/>
              </a:lnSpc>
              <a:spcBef>
                <a:spcPts val="100"/>
              </a:spcBef>
            </a:pPr>
            <a:r>
              <a:rPr sz="3600" spc="-5" dirty="0"/>
              <a:t>Ex</a:t>
            </a:r>
            <a:r>
              <a:rPr sz="3600" dirty="0"/>
              <a:t>a</a:t>
            </a:r>
            <a:r>
              <a:rPr sz="3600" spc="-5" dirty="0"/>
              <a:t>mp</a:t>
            </a:r>
            <a:r>
              <a:rPr sz="3600" dirty="0"/>
              <a:t>le</a:t>
            </a:r>
            <a:endParaRPr sz="3600"/>
          </a:p>
        </p:txBody>
      </p:sp>
      <p:sp>
        <p:nvSpPr>
          <p:cNvPr id="10" name="object 10"/>
          <p:cNvSpPr txBox="1"/>
          <p:nvPr/>
        </p:nvSpPr>
        <p:spPr>
          <a:xfrm>
            <a:off x="688340" y="1695704"/>
            <a:ext cx="7292975" cy="4021454"/>
          </a:xfrm>
          <a:prstGeom prst="rect">
            <a:avLst/>
          </a:prstGeom>
        </p:spPr>
        <p:txBody>
          <a:bodyPr vert="horz" wrap="square" lIns="0" tIns="13335" rIns="0" bIns="0" rtlCol="0">
            <a:spAutoFit/>
          </a:bodyPr>
          <a:lstStyle/>
          <a:p>
            <a:pPr marL="12700">
              <a:lnSpc>
                <a:spcPct val="100000"/>
              </a:lnSpc>
              <a:spcBef>
                <a:spcPts val="105"/>
              </a:spcBef>
            </a:pPr>
            <a:r>
              <a:rPr sz="3200" dirty="0">
                <a:latin typeface="Times New Roman"/>
                <a:cs typeface="Times New Roman"/>
              </a:rPr>
              <a:t>Show that </a:t>
            </a:r>
            <a:r>
              <a:rPr sz="3200" spc="5" dirty="0">
                <a:solidFill>
                  <a:srgbClr val="0000FF"/>
                </a:solidFill>
                <a:latin typeface="Times New Roman"/>
                <a:cs typeface="Times New Roman"/>
              </a:rPr>
              <a:t>2n</a:t>
            </a:r>
            <a:r>
              <a:rPr sz="3150" spc="7" baseline="25132" dirty="0">
                <a:solidFill>
                  <a:srgbClr val="0000FF"/>
                </a:solidFill>
                <a:latin typeface="Times New Roman"/>
                <a:cs typeface="Times New Roman"/>
              </a:rPr>
              <a:t>2 </a:t>
            </a:r>
            <a:r>
              <a:rPr sz="3200" dirty="0">
                <a:solidFill>
                  <a:srgbClr val="0000FF"/>
                </a:solidFill>
                <a:latin typeface="Times New Roman"/>
                <a:cs typeface="Times New Roman"/>
              </a:rPr>
              <a:t>+ n =</a:t>
            </a:r>
            <a:r>
              <a:rPr sz="3200" spc="-105" dirty="0">
                <a:solidFill>
                  <a:srgbClr val="0000FF"/>
                </a:solidFill>
                <a:latin typeface="Times New Roman"/>
                <a:cs typeface="Times New Roman"/>
              </a:rPr>
              <a:t> </a:t>
            </a:r>
            <a:r>
              <a:rPr sz="3200" spc="5" dirty="0">
                <a:solidFill>
                  <a:srgbClr val="0000FF"/>
                </a:solidFill>
                <a:latin typeface="Times New Roman"/>
                <a:cs typeface="Times New Roman"/>
              </a:rPr>
              <a:t>O(n</a:t>
            </a:r>
            <a:r>
              <a:rPr sz="3150" spc="7" baseline="25132" dirty="0">
                <a:solidFill>
                  <a:srgbClr val="0000FF"/>
                </a:solidFill>
                <a:latin typeface="Times New Roman"/>
                <a:cs typeface="Times New Roman"/>
              </a:rPr>
              <a:t>2</a:t>
            </a:r>
            <a:r>
              <a:rPr sz="3200" spc="5" dirty="0">
                <a:solidFill>
                  <a:srgbClr val="0000FF"/>
                </a:solidFill>
                <a:latin typeface="Times New Roman"/>
                <a:cs typeface="Times New Roman"/>
              </a:rPr>
              <a:t>)</a:t>
            </a:r>
            <a:endParaRPr sz="3200">
              <a:latin typeface="Times New Roman"/>
              <a:cs typeface="Times New Roman"/>
            </a:endParaRPr>
          </a:p>
          <a:p>
            <a:pPr marL="1689100" marR="5080" indent="-1600200">
              <a:lnSpc>
                <a:spcPct val="135100"/>
              </a:lnSpc>
              <a:spcBef>
                <a:spcPts val="2180"/>
              </a:spcBef>
              <a:tabLst>
                <a:tab pos="2235835" algn="l"/>
              </a:tabLst>
            </a:pPr>
            <a:r>
              <a:rPr sz="2400" spc="-110" dirty="0">
                <a:solidFill>
                  <a:srgbClr val="FF0000"/>
                </a:solidFill>
                <a:latin typeface="Times New Roman"/>
                <a:cs typeface="Times New Roman"/>
              </a:rPr>
              <a:t>We </a:t>
            </a:r>
            <a:r>
              <a:rPr sz="2400" dirty="0">
                <a:solidFill>
                  <a:srgbClr val="FF0000"/>
                </a:solidFill>
                <a:latin typeface="Times New Roman"/>
                <a:cs typeface="Times New Roman"/>
              </a:rPr>
              <a:t>need to </a:t>
            </a:r>
            <a:r>
              <a:rPr sz="2400" spc="-5" dirty="0">
                <a:solidFill>
                  <a:srgbClr val="FF0000"/>
                </a:solidFill>
                <a:latin typeface="Times New Roman"/>
                <a:cs typeface="Times New Roman"/>
              </a:rPr>
              <a:t>find two </a:t>
            </a:r>
            <a:r>
              <a:rPr sz="2400" dirty="0">
                <a:solidFill>
                  <a:srgbClr val="FF0000"/>
                </a:solidFill>
                <a:latin typeface="Times New Roman"/>
                <a:cs typeface="Times New Roman"/>
              </a:rPr>
              <a:t>positive constants: </a:t>
            </a:r>
            <a:r>
              <a:rPr sz="2800" b="1" spc="-5" dirty="0">
                <a:solidFill>
                  <a:srgbClr val="0000FF"/>
                </a:solidFill>
                <a:latin typeface="Times New Roman"/>
                <a:cs typeface="Times New Roman"/>
              </a:rPr>
              <a:t>c </a:t>
            </a:r>
            <a:r>
              <a:rPr sz="2400" dirty="0">
                <a:solidFill>
                  <a:srgbClr val="FF0000"/>
                </a:solidFill>
                <a:latin typeface="Times New Roman"/>
                <a:cs typeface="Times New Roman"/>
              </a:rPr>
              <a:t>and </a:t>
            </a:r>
            <a:r>
              <a:rPr sz="2800" b="1" spc="5" dirty="0">
                <a:solidFill>
                  <a:srgbClr val="0000FF"/>
                </a:solidFill>
                <a:latin typeface="Times New Roman"/>
                <a:cs typeface="Times New Roman"/>
              </a:rPr>
              <a:t>n</a:t>
            </a:r>
            <a:r>
              <a:rPr sz="2775" b="1" spc="7" baseline="-21021" dirty="0">
                <a:solidFill>
                  <a:srgbClr val="0000FF"/>
                </a:solidFill>
                <a:latin typeface="Times New Roman"/>
                <a:cs typeface="Times New Roman"/>
              </a:rPr>
              <a:t>0 </a:t>
            </a:r>
            <a:r>
              <a:rPr sz="2400" spc="-5" dirty="0">
                <a:solidFill>
                  <a:srgbClr val="FF0000"/>
                </a:solidFill>
                <a:latin typeface="Times New Roman"/>
                <a:cs typeface="Times New Roman"/>
              </a:rPr>
              <a:t>such </a:t>
            </a:r>
            <a:r>
              <a:rPr sz="2400" dirty="0">
                <a:solidFill>
                  <a:srgbClr val="FF0000"/>
                </a:solidFill>
                <a:latin typeface="Times New Roman"/>
                <a:cs typeface="Times New Roman"/>
              </a:rPr>
              <a:t>that:  </a:t>
            </a:r>
            <a:r>
              <a:rPr sz="2400" dirty="0">
                <a:solidFill>
                  <a:srgbClr val="0000FF"/>
                </a:solidFill>
                <a:latin typeface="Times New Roman"/>
                <a:cs typeface="Times New Roman"/>
              </a:rPr>
              <a:t>0 ≤	</a:t>
            </a:r>
            <a:r>
              <a:rPr sz="2400" spc="-10" dirty="0">
                <a:solidFill>
                  <a:srgbClr val="0000FF"/>
                </a:solidFill>
                <a:latin typeface="Times New Roman"/>
                <a:cs typeface="Times New Roman"/>
              </a:rPr>
              <a:t>2n</a:t>
            </a:r>
            <a:r>
              <a:rPr sz="2400" spc="-15"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cn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3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marL="438784" algn="ctr">
              <a:lnSpc>
                <a:spcPct val="100000"/>
              </a:lnSpc>
              <a:spcBef>
                <a:spcPts val="1920"/>
              </a:spcBef>
            </a:pPr>
            <a:r>
              <a:rPr sz="2400" dirty="0">
                <a:solidFill>
                  <a:srgbClr val="0000FF"/>
                </a:solidFill>
                <a:latin typeface="Times New Roman"/>
                <a:cs typeface="Times New Roman"/>
              </a:rPr>
              <a:t>2 + (1/n) ≤ 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4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endParaRPr sz="2400" baseline="-20833">
              <a:latin typeface="Times New Roman"/>
              <a:cs typeface="Times New Roman"/>
            </a:endParaRPr>
          </a:p>
          <a:p>
            <a:pPr>
              <a:lnSpc>
                <a:spcPct val="100000"/>
              </a:lnSpc>
              <a:spcBef>
                <a:spcPts val="5"/>
              </a:spcBef>
            </a:pPr>
            <a:endParaRPr sz="2950">
              <a:latin typeface="Times New Roman"/>
              <a:cs typeface="Times New Roman"/>
            </a:endParaRPr>
          </a:p>
          <a:p>
            <a:pPr marL="241300">
              <a:lnSpc>
                <a:spcPct val="100000"/>
              </a:lnSpc>
            </a:pPr>
            <a:r>
              <a:rPr sz="2400" spc="-5" dirty="0">
                <a:solidFill>
                  <a:srgbClr val="FF0000"/>
                </a:solidFill>
                <a:latin typeface="Times New Roman"/>
                <a:cs typeface="Times New Roman"/>
              </a:rPr>
              <a:t>Choose </a:t>
            </a:r>
            <a:r>
              <a:rPr sz="2400" dirty="0">
                <a:solidFill>
                  <a:srgbClr val="0000FF"/>
                </a:solidFill>
                <a:latin typeface="Times New Roman"/>
                <a:cs typeface="Times New Roman"/>
              </a:rPr>
              <a:t>c = 3 </a:t>
            </a:r>
            <a:r>
              <a:rPr sz="2400" dirty="0">
                <a:solidFill>
                  <a:srgbClr val="FF0000"/>
                </a:solidFill>
                <a:latin typeface="Times New Roman"/>
                <a:cs typeface="Times New Roman"/>
              </a:rPr>
              <a:t>and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dirty="0">
                <a:solidFill>
                  <a:srgbClr val="0000FF"/>
                </a:solidFill>
                <a:latin typeface="Times New Roman"/>
                <a:cs typeface="Times New Roman"/>
              </a:rPr>
              <a:t>=</a:t>
            </a:r>
            <a:r>
              <a:rPr sz="2400" spc="-2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a:p>
            <a:pPr>
              <a:lnSpc>
                <a:spcPct val="100000"/>
              </a:lnSpc>
              <a:spcBef>
                <a:spcPts val="5"/>
              </a:spcBef>
            </a:pPr>
            <a:endParaRPr sz="2500">
              <a:latin typeface="Times New Roman"/>
              <a:cs typeface="Times New Roman"/>
            </a:endParaRPr>
          </a:p>
          <a:p>
            <a:pPr marL="341630" algn="ctr">
              <a:lnSpc>
                <a:spcPct val="100000"/>
              </a:lnSpc>
            </a:pPr>
            <a:r>
              <a:rPr sz="2400" dirty="0">
                <a:solidFill>
                  <a:srgbClr val="0000FF"/>
                </a:solidFill>
                <a:latin typeface="Wingdings"/>
                <a:cs typeface="Wingdings"/>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2n</a:t>
            </a:r>
            <a:r>
              <a:rPr sz="2400" spc="-7" baseline="24305" dirty="0">
                <a:solidFill>
                  <a:srgbClr val="0000FF"/>
                </a:solidFill>
                <a:latin typeface="Times New Roman"/>
                <a:cs typeface="Times New Roman"/>
              </a:rPr>
              <a:t>2 </a:t>
            </a:r>
            <a:r>
              <a:rPr sz="2400" dirty="0">
                <a:solidFill>
                  <a:srgbClr val="0000FF"/>
                </a:solidFill>
                <a:latin typeface="Times New Roman"/>
                <a:cs typeface="Times New Roman"/>
              </a:rPr>
              <a:t>+ n ≤ </a:t>
            </a:r>
            <a:r>
              <a:rPr sz="2400" spc="-5" dirty="0">
                <a:solidFill>
                  <a:srgbClr val="0000FF"/>
                </a:solidFill>
                <a:latin typeface="Times New Roman"/>
                <a:cs typeface="Times New Roman"/>
              </a:rPr>
              <a:t>3n</a:t>
            </a:r>
            <a:r>
              <a:rPr sz="2400" spc="-7" baseline="24305" dirty="0">
                <a:solidFill>
                  <a:srgbClr val="0000FF"/>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all </a:t>
            </a:r>
            <a:r>
              <a:rPr sz="2400" dirty="0">
                <a:solidFill>
                  <a:srgbClr val="0000FF"/>
                </a:solidFill>
                <a:latin typeface="Times New Roman"/>
                <a:cs typeface="Times New Roman"/>
              </a:rPr>
              <a:t>n ≥</a:t>
            </a:r>
            <a:r>
              <a:rPr sz="2400" spc="-185" dirty="0">
                <a:solidFill>
                  <a:srgbClr val="0000FF"/>
                </a:solidFill>
                <a:latin typeface="Times New Roman"/>
                <a:cs typeface="Times New Roman"/>
              </a:rPr>
              <a:t> </a:t>
            </a:r>
            <a:r>
              <a:rPr sz="2400" dirty="0">
                <a:solidFill>
                  <a:srgbClr val="0000FF"/>
                </a:solidFill>
                <a:latin typeface="Times New Roman"/>
                <a:cs typeface="Times New Roman"/>
              </a:rPr>
              <a:t>1</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0" y="1905000"/>
            <a:ext cx="9001125" cy="4800600"/>
          </a:xfrm>
          <a:prstGeom prst="rect">
            <a:avLst/>
          </a:prstGeom>
        </p:spPr>
      </p:pic>
      <p:pic>
        <p:nvPicPr>
          <p:cNvPr id="7" name="Resim 6"/>
          <p:cNvPicPr>
            <a:picLocks noChangeAspect="1"/>
          </p:cNvPicPr>
          <p:nvPr/>
        </p:nvPicPr>
        <p:blipFill>
          <a:blip r:embed="rId3"/>
          <a:stretch>
            <a:fillRect/>
          </a:stretch>
        </p:blipFill>
        <p:spPr>
          <a:xfrm>
            <a:off x="3048000" y="34636"/>
            <a:ext cx="4038600" cy="1383594"/>
          </a:xfrm>
          <a:prstGeom prst="rect">
            <a:avLst/>
          </a:prstGeom>
        </p:spPr>
      </p:pic>
    </p:spTree>
    <p:extLst>
      <p:ext uri="{BB962C8B-B14F-4D97-AF65-F5344CB8AC3E}">
        <p14:creationId xmlns:p14="http://schemas.microsoft.com/office/powerpoint/2010/main" val="893923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p:cNvPicPr>
            <a:picLocks noChangeAspect="1"/>
          </p:cNvPicPr>
          <p:nvPr/>
        </p:nvPicPr>
        <p:blipFill>
          <a:blip r:embed="rId2"/>
          <a:stretch>
            <a:fillRect/>
          </a:stretch>
        </p:blipFill>
        <p:spPr>
          <a:xfrm>
            <a:off x="228600" y="838200"/>
            <a:ext cx="8680391" cy="5181600"/>
          </a:xfrm>
          <a:prstGeom prst="rect">
            <a:avLst/>
          </a:prstGeom>
        </p:spPr>
      </p:pic>
    </p:spTree>
    <p:extLst>
      <p:ext uri="{BB962C8B-B14F-4D97-AF65-F5344CB8AC3E}">
        <p14:creationId xmlns:p14="http://schemas.microsoft.com/office/powerpoint/2010/main" val="3683566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88340" y="1453569"/>
            <a:ext cx="6907530" cy="4380045"/>
          </a:xfrm>
          <a:prstGeom prst="rect">
            <a:avLst/>
          </a:prstGeom>
        </p:spPr>
        <p:txBody>
          <a:bodyPr vert="horz" wrap="square" lIns="0" tIns="103505" rIns="0" bIns="0" rtlCol="0">
            <a:spAutoFit/>
          </a:bodyPr>
          <a:lstStyle/>
          <a:p>
            <a:pPr marL="332740" indent="-320040">
              <a:lnSpc>
                <a:spcPct val="100000"/>
              </a:lnSpc>
              <a:spcBef>
                <a:spcPts val="815"/>
              </a:spcBef>
              <a:buClr>
                <a:srgbClr val="438086"/>
              </a:buClr>
              <a:buSzPct val="58928"/>
              <a:buFont typeface="Wingdings"/>
              <a:buChar char=""/>
              <a:tabLst>
                <a:tab pos="332740" algn="l"/>
              </a:tabLst>
            </a:pPr>
            <a:r>
              <a:rPr sz="2800" spc="-5" dirty="0">
                <a:latin typeface="Times New Roman"/>
                <a:cs typeface="Times New Roman"/>
              </a:rPr>
              <a:t>What does </a:t>
            </a:r>
            <a:r>
              <a:rPr sz="2800" dirty="0">
                <a:solidFill>
                  <a:srgbClr val="0000FF"/>
                </a:solidFill>
                <a:latin typeface="Times New Roman"/>
                <a:cs typeface="Times New Roman"/>
              </a:rPr>
              <a:t>f(n) </a:t>
            </a:r>
            <a:r>
              <a:rPr sz="2800" spc="-5" dirty="0">
                <a:solidFill>
                  <a:srgbClr val="0000FF"/>
                </a:solidFill>
                <a:latin typeface="Times New Roman"/>
                <a:cs typeface="Times New Roman"/>
              </a:rPr>
              <a:t>= </a:t>
            </a:r>
            <a:r>
              <a:rPr sz="2800" dirty="0">
                <a:solidFill>
                  <a:srgbClr val="0000FF"/>
                </a:solidFill>
                <a:latin typeface="Times New Roman"/>
                <a:cs typeface="Times New Roman"/>
              </a:rPr>
              <a:t>O(g(n)) </a:t>
            </a:r>
            <a:r>
              <a:rPr sz="2800" spc="-5" dirty="0">
                <a:latin typeface="Times New Roman"/>
                <a:cs typeface="Times New Roman"/>
              </a:rPr>
              <a:t>really</a:t>
            </a:r>
            <a:r>
              <a:rPr sz="2800" spc="-30" dirty="0">
                <a:latin typeface="Times New Roman"/>
                <a:cs typeface="Times New Roman"/>
              </a:rPr>
              <a:t> </a:t>
            </a:r>
            <a:r>
              <a:rPr sz="2800" spc="-10" dirty="0">
                <a:latin typeface="Times New Roman"/>
                <a:cs typeface="Times New Roman"/>
              </a:rPr>
              <a:t>mean?</a:t>
            </a:r>
            <a:endParaRPr sz="2800" dirty="0">
              <a:latin typeface="Times New Roman"/>
              <a:cs typeface="Times New Roman"/>
            </a:endParaRPr>
          </a:p>
          <a:p>
            <a:pPr marL="652780" lvl="1" indent="-274320">
              <a:lnSpc>
                <a:spcPct val="100000"/>
              </a:lnSpc>
              <a:spcBef>
                <a:spcPts val="615"/>
              </a:spcBef>
              <a:buClr>
                <a:srgbClr val="53548A"/>
              </a:buClr>
              <a:buSzPct val="68750"/>
              <a:buFont typeface="Arial"/>
              <a:buChar char=""/>
              <a:tabLst>
                <a:tab pos="652780" algn="l"/>
              </a:tabLst>
            </a:pPr>
            <a:r>
              <a:rPr sz="2400" spc="-5" dirty="0">
                <a:solidFill>
                  <a:srgbClr val="808080"/>
                </a:solidFill>
                <a:latin typeface="Times New Roman"/>
                <a:cs typeface="Times New Roman"/>
              </a:rPr>
              <a:t>The </a:t>
            </a:r>
            <a:r>
              <a:rPr sz="2400" dirty="0">
                <a:solidFill>
                  <a:srgbClr val="808080"/>
                </a:solidFill>
                <a:latin typeface="Times New Roman"/>
                <a:cs typeface="Times New Roman"/>
              </a:rPr>
              <a:t>notation is a little</a:t>
            </a:r>
            <a:r>
              <a:rPr sz="2400" spc="-130" dirty="0">
                <a:solidFill>
                  <a:srgbClr val="808080"/>
                </a:solidFill>
                <a:latin typeface="Times New Roman"/>
                <a:cs typeface="Times New Roman"/>
              </a:rPr>
              <a:t> </a:t>
            </a:r>
            <a:r>
              <a:rPr sz="2400" dirty="0">
                <a:solidFill>
                  <a:srgbClr val="808080"/>
                </a:solidFill>
                <a:latin typeface="Times New Roman"/>
                <a:cs typeface="Times New Roman"/>
              </a:rPr>
              <a:t>sloppy</a:t>
            </a:r>
            <a:endParaRPr sz="2400" dirty="0">
              <a:latin typeface="Times New Roman"/>
              <a:cs typeface="Times New Roman"/>
            </a:endParaRPr>
          </a:p>
          <a:p>
            <a:pPr marL="652780" lvl="1" indent="-274320">
              <a:lnSpc>
                <a:spcPct val="100000"/>
              </a:lnSpc>
              <a:spcBef>
                <a:spcPts val="600"/>
              </a:spcBef>
              <a:buClr>
                <a:srgbClr val="53548A"/>
              </a:buClr>
              <a:buSzPct val="68750"/>
              <a:buFont typeface="Arial"/>
              <a:buChar char=""/>
              <a:tabLst>
                <a:tab pos="652780" algn="l"/>
              </a:tabLst>
            </a:pPr>
            <a:r>
              <a:rPr sz="2400" spc="-5" dirty="0">
                <a:solidFill>
                  <a:srgbClr val="808080"/>
                </a:solidFill>
                <a:latin typeface="Times New Roman"/>
                <a:cs typeface="Times New Roman"/>
              </a:rPr>
              <a:t>One-way</a:t>
            </a:r>
            <a:r>
              <a:rPr sz="2400" spc="-20" dirty="0">
                <a:solidFill>
                  <a:srgbClr val="808080"/>
                </a:solidFill>
                <a:latin typeface="Times New Roman"/>
                <a:cs typeface="Times New Roman"/>
              </a:rPr>
              <a:t> </a:t>
            </a:r>
            <a:r>
              <a:rPr sz="2400" dirty="0">
                <a:solidFill>
                  <a:srgbClr val="808080"/>
                </a:solidFill>
                <a:latin typeface="Times New Roman"/>
                <a:cs typeface="Times New Roman"/>
              </a:rPr>
              <a:t>equation</a:t>
            </a:r>
            <a:endParaRPr sz="2400" dirty="0">
              <a:latin typeface="Times New Roman"/>
              <a:cs typeface="Times New Roman"/>
            </a:endParaRPr>
          </a:p>
          <a:p>
            <a:pPr marL="927100" lvl="2" indent="-228600">
              <a:lnSpc>
                <a:spcPct val="100000"/>
              </a:lnSpc>
              <a:spcBef>
                <a:spcPts val="505"/>
              </a:spcBef>
              <a:buClr>
                <a:srgbClr val="438086"/>
              </a:buClr>
              <a:buSzPct val="75000"/>
              <a:buFont typeface="Wingdings"/>
              <a:buChar char=""/>
              <a:tabLst>
                <a:tab pos="927100" algn="l"/>
              </a:tabLst>
            </a:pPr>
            <a:r>
              <a:rPr sz="2400" dirty="0">
                <a:solidFill>
                  <a:srgbClr val="808080"/>
                </a:solidFill>
                <a:latin typeface="Times New Roman"/>
                <a:cs typeface="Times New Roman"/>
              </a:rPr>
              <a:t>e.g.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 </a:t>
            </a:r>
            <a:r>
              <a:rPr sz="2400" dirty="0">
                <a:solidFill>
                  <a:srgbClr val="808080"/>
                </a:solidFill>
                <a:latin typeface="Times New Roman"/>
                <a:cs typeface="Times New Roman"/>
              </a:rPr>
              <a:t>= </a:t>
            </a:r>
            <a:r>
              <a:rPr sz="2400" spc="-5" dirty="0">
                <a:solidFill>
                  <a:srgbClr val="808080"/>
                </a:solidFill>
                <a:latin typeface="Times New Roman"/>
                <a:cs typeface="Times New Roman"/>
              </a:rPr>
              <a:t>O (n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but </a:t>
            </a:r>
            <a:r>
              <a:rPr sz="2400" spc="-5" dirty="0">
                <a:solidFill>
                  <a:srgbClr val="808080"/>
                </a:solidFill>
                <a:latin typeface="Times New Roman"/>
                <a:cs typeface="Times New Roman"/>
              </a:rPr>
              <a:t>we </a:t>
            </a:r>
            <a:r>
              <a:rPr sz="2400" dirty="0">
                <a:solidFill>
                  <a:srgbClr val="808080"/>
                </a:solidFill>
                <a:latin typeface="Times New Roman"/>
                <a:cs typeface="Times New Roman"/>
              </a:rPr>
              <a:t>cannot </a:t>
            </a:r>
            <a:r>
              <a:rPr sz="2400" spc="-5" dirty="0">
                <a:solidFill>
                  <a:srgbClr val="808080"/>
                </a:solidFill>
                <a:latin typeface="Times New Roman"/>
                <a:cs typeface="Times New Roman"/>
              </a:rPr>
              <a:t>say O(n</a:t>
            </a:r>
            <a:r>
              <a:rPr sz="2400" spc="-7" baseline="24305" dirty="0">
                <a:solidFill>
                  <a:srgbClr val="808080"/>
                </a:solidFill>
                <a:latin typeface="Times New Roman"/>
                <a:cs typeface="Times New Roman"/>
              </a:rPr>
              <a:t>3</a:t>
            </a:r>
            <a:r>
              <a:rPr sz="2400" spc="-5" dirty="0">
                <a:solidFill>
                  <a:srgbClr val="808080"/>
                </a:solidFill>
                <a:latin typeface="Times New Roman"/>
                <a:cs typeface="Times New Roman"/>
              </a:rPr>
              <a:t>) </a:t>
            </a:r>
            <a:r>
              <a:rPr sz="2400" dirty="0">
                <a:solidFill>
                  <a:srgbClr val="808080"/>
                </a:solidFill>
                <a:latin typeface="Times New Roman"/>
                <a:cs typeface="Times New Roman"/>
              </a:rPr>
              <a:t>=</a:t>
            </a:r>
            <a:r>
              <a:rPr sz="2400" spc="-50" dirty="0">
                <a:solidFill>
                  <a:srgbClr val="808080"/>
                </a:solidFill>
                <a:latin typeface="Times New Roman"/>
                <a:cs typeface="Times New Roman"/>
              </a:rPr>
              <a:t> </a:t>
            </a:r>
            <a:r>
              <a:rPr sz="2400" spc="-5" dirty="0">
                <a:solidFill>
                  <a:srgbClr val="808080"/>
                </a:solidFill>
                <a:latin typeface="Times New Roman"/>
                <a:cs typeface="Times New Roman"/>
              </a:rPr>
              <a:t>n</a:t>
            </a:r>
            <a:r>
              <a:rPr sz="2400" spc="-7" baseline="24305" dirty="0">
                <a:solidFill>
                  <a:srgbClr val="808080"/>
                </a:solidFill>
                <a:latin typeface="Times New Roman"/>
                <a:cs typeface="Times New Roman"/>
              </a:rPr>
              <a:t>2</a:t>
            </a:r>
            <a:endParaRPr sz="2400" baseline="24305" dirty="0">
              <a:latin typeface="Times New Roman"/>
              <a:cs typeface="Times New Roman"/>
            </a:endParaRPr>
          </a:p>
          <a:p>
            <a:pPr lvl="2">
              <a:lnSpc>
                <a:spcPct val="100000"/>
              </a:lnSpc>
              <a:buClr>
                <a:srgbClr val="438086"/>
              </a:buClr>
              <a:buFont typeface="Wingdings"/>
              <a:buChar char=""/>
            </a:pPr>
            <a:endParaRPr sz="2600" dirty="0">
              <a:latin typeface="Times New Roman"/>
              <a:cs typeface="Times New Roman"/>
            </a:endParaRPr>
          </a:p>
          <a:p>
            <a:pPr marL="332740" indent="-320040">
              <a:lnSpc>
                <a:spcPct val="100000"/>
              </a:lnSpc>
              <a:spcBef>
                <a:spcPts val="1755"/>
              </a:spcBef>
              <a:buClr>
                <a:srgbClr val="438086"/>
              </a:buClr>
              <a:buSzPct val="58928"/>
              <a:buFont typeface="Wingdings"/>
              <a:buChar char=""/>
              <a:tabLst>
                <a:tab pos="332740" algn="l"/>
              </a:tabLst>
            </a:pPr>
            <a:r>
              <a:rPr sz="2800" dirty="0">
                <a:latin typeface="Times New Roman"/>
                <a:cs typeface="Times New Roman"/>
              </a:rPr>
              <a:t>O(g(n)) </a:t>
            </a:r>
            <a:r>
              <a:rPr sz="2800" spc="-5" dirty="0">
                <a:latin typeface="Times New Roman"/>
                <a:cs typeface="Times New Roman"/>
              </a:rPr>
              <a:t>is in </a:t>
            </a:r>
            <a:r>
              <a:rPr sz="2800" spc="-10" dirty="0">
                <a:latin typeface="Times New Roman"/>
                <a:cs typeface="Times New Roman"/>
              </a:rPr>
              <a:t>fact </a:t>
            </a:r>
            <a:r>
              <a:rPr sz="2800" spc="-5" dirty="0">
                <a:latin typeface="Times New Roman"/>
                <a:cs typeface="Times New Roman"/>
              </a:rPr>
              <a:t>a set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functions:</a:t>
            </a:r>
          </a:p>
          <a:p>
            <a:pPr>
              <a:lnSpc>
                <a:spcPct val="100000"/>
              </a:lnSpc>
            </a:pPr>
            <a:endParaRPr sz="3750" dirty="0">
              <a:latin typeface="Times New Roman"/>
              <a:cs typeface="Times New Roman"/>
            </a:endParaRPr>
          </a:p>
          <a:p>
            <a:pPr marL="698500">
              <a:lnSpc>
                <a:spcPct val="100000"/>
              </a:lnSpc>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a:t>
            </a:r>
            <a:r>
              <a:rPr sz="2400" spc="-5" dirty="0">
                <a:solidFill>
                  <a:srgbClr val="0000FF"/>
                </a:solidFill>
                <a:latin typeface="Times New Roman"/>
                <a:cs typeface="Times New Roman"/>
              </a:rPr>
              <a:t>f(n)</a:t>
            </a:r>
            <a:r>
              <a:rPr sz="2400" spc="-5" dirty="0">
                <a:solidFill>
                  <a:srgbClr val="FF0000"/>
                </a:solidFill>
                <a:latin typeface="Times New Roman"/>
                <a:cs typeface="Times New Roman"/>
              </a:rPr>
              <a:t>: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dirty="0">
              <a:latin typeface="Times New Roman"/>
              <a:cs typeface="Times New Roman"/>
            </a:endParaRPr>
          </a:p>
          <a:p>
            <a:pPr marL="35159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8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dirty="0">
              <a:solidFill>
                <a:srgbClr val="FF0000"/>
              </a:solidFill>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005330" cy="574040"/>
          </a:xfrm>
          <a:prstGeom prst="rect">
            <a:avLst/>
          </a:prstGeom>
        </p:spPr>
        <p:txBody>
          <a:bodyPr vert="horz" wrap="square" lIns="0" tIns="12700" rIns="0" bIns="0" rtlCol="0">
            <a:spAutoFit/>
          </a:bodyPr>
          <a:lstStyle/>
          <a:p>
            <a:pPr marL="12700">
              <a:lnSpc>
                <a:spcPct val="100000"/>
              </a:lnSpc>
              <a:spcBef>
                <a:spcPts val="100"/>
              </a:spcBef>
            </a:pPr>
            <a:r>
              <a:rPr sz="3600" i="1" spc="-5" dirty="0">
                <a:latin typeface="Times New Roman"/>
                <a:cs typeface="Times New Roman"/>
              </a:rPr>
              <a:t>O</a:t>
            </a:r>
            <a:r>
              <a:rPr sz="3600" spc="-5" dirty="0"/>
              <a:t>-notation</a:t>
            </a:r>
            <a:endParaRPr sz="3600">
              <a:latin typeface="Times New Roman"/>
              <a:cs typeface="Times New Roman"/>
            </a:endParaRPr>
          </a:p>
        </p:txBody>
      </p:sp>
      <p:sp>
        <p:nvSpPr>
          <p:cNvPr id="10" name="object 10"/>
          <p:cNvSpPr txBox="1"/>
          <p:nvPr/>
        </p:nvSpPr>
        <p:spPr>
          <a:xfrm>
            <a:off x="612140" y="1523492"/>
            <a:ext cx="7814945" cy="3756025"/>
          </a:xfrm>
          <a:prstGeom prst="rect">
            <a:avLst/>
          </a:prstGeom>
        </p:spPr>
        <p:txBody>
          <a:bodyPr vert="horz" wrap="square" lIns="0" tIns="152400" rIns="0" bIns="0" rtlCol="0">
            <a:spAutoFit/>
          </a:bodyPr>
          <a:lstStyle/>
          <a:p>
            <a:pPr marL="546100" indent="-457200">
              <a:lnSpc>
                <a:spcPct val="100000"/>
              </a:lnSpc>
              <a:spcBef>
                <a:spcPts val="1200"/>
              </a:spcBef>
              <a:buClr>
                <a:srgbClr val="438086"/>
              </a:buClr>
              <a:buSzPct val="60416"/>
              <a:buFont typeface="Wingdings"/>
              <a:buChar char=""/>
              <a:tabLst>
                <a:tab pos="545465" algn="l"/>
                <a:tab pos="546100" algn="l"/>
              </a:tabLst>
            </a:pPr>
            <a:r>
              <a:rPr sz="2400" spc="-5" dirty="0">
                <a:solidFill>
                  <a:srgbClr val="0000FF"/>
                </a:solidFill>
                <a:latin typeface="Times New Roman"/>
                <a:cs typeface="Times New Roman"/>
              </a:rPr>
              <a:t>O(g(n)) </a:t>
            </a:r>
            <a:r>
              <a:rPr sz="2400" dirty="0">
                <a:solidFill>
                  <a:srgbClr val="FF0000"/>
                </a:solidFill>
                <a:latin typeface="Times New Roman"/>
                <a:cs typeface="Times New Roman"/>
              </a:rPr>
              <a:t>= </a:t>
            </a:r>
            <a:r>
              <a:rPr sz="2400" spc="-5" dirty="0">
                <a:solidFill>
                  <a:srgbClr val="FF0000"/>
                </a:solidFill>
                <a:latin typeface="Times New Roman"/>
                <a:cs typeface="Times New Roman"/>
              </a:rPr>
              <a:t>{f(n): </a:t>
            </a:r>
            <a:r>
              <a:rPr sz="2400" dirty="0">
                <a:solidFill>
                  <a:srgbClr val="FF0000"/>
                </a:solidFill>
                <a:latin typeface="Symbol"/>
                <a:cs typeface="Symbol"/>
              </a:rPr>
              <a:t></a:t>
            </a:r>
            <a:r>
              <a:rPr sz="2400" dirty="0">
                <a:solidFill>
                  <a:srgbClr val="FF0000"/>
                </a:solidFill>
                <a:latin typeface="Times New Roman"/>
                <a:cs typeface="Times New Roman"/>
              </a:rPr>
              <a:t> positive constants </a:t>
            </a:r>
            <a:r>
              <a:rPr sz="2400" dirty="0">
                <a:solidFill>
                  <a:srgbClr val="0000FF"/>
                </a:solidFill>
                <a:latin typeface="Times New Roman"/>
                <a:cs typeface="Times New Roman"/>
              </a:rPr>
              <a:t>c</a:t>
            </a:r>
            <a:r>
              <a:rPr sz="2400" dirty="0">
                <a:solidFill>
                  <a:srgbClr val="FF0000"/>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 </a:t>
            </a:r>
            <a:r>
              <a:rPr sz="2400" spc="-5" dirty="0">
                <a:solidFill>
                  <a:srgbClr val="FF0000"/>
                </a:solidFill>
                <a:latin typeface="Times New Roman"/>
                <a:cs typeface="Times New Roman"/>
              </a:rPr>
              <a:t>such</a:t>
            </a:r>
            <a:r>
              <a:rPr sz="2400" spc="-225" dirty="0">
                <a:solidFill>
                  <a:srgbClr val="FF0000"/>
                </a:solidFill>
                <a:latin typeface="Times New Roman"/>
                <a:cs typeface="Times New Roman"/>
              </a:rPr>
              <a:t> </a:t>
            </a:r>
            <a:r>
              <a:rPr sz="2400" dirty="0">
                <a:solidFill>
                  <a:srgbClr val="FF0000"/>
                </a:solidFill>
                <a:latin typeface="Times New Roman"/>
                <a:cs typeface="Times New Roman"/>
              </a:rPr>
              <a:t>that</a:t>
            </a:r>
            <a:endParaRPr sz="2400">
              <a:latin typeface="Times New Roman"/>
              <a:cs typeface="Times New Roman"/>
            </a:endParaRPr>
          </a:p>
          <a:p>
            <a:pPr marL="3820795">
              <a:lnSpc>
                <a:spcPct val="100000"/>
              </a:lnSpc>
              <a:spcBef>
                <a:spcPts val="1105"/>
              </a:spcBef>
            </a:pPr>
            <a:r>
              <a:rPr sz="2400" dirty="0">
                <a:solidFill>
                  <a:srgbClr val="0000FF"/>
                </a:solidFill>
                <a:latin typeface="Times New Roman"/>
                <a:cs typeface="Times New Roman"/>
              </a:rPr>
              <a:t>0 </a:t>
            </a:r>
            <a:r>
              <a:rPr sz="2400" dirty="0">
                <a:solidFill>
                  <a:srgbClr val="0000FF"/>
                </a:solidFill>
                <a:latin typeface="Symbol"/>
                <a:cs typeface="Symbol"/>
              </a:rPr>
              <a:t></a:t>
            </a:r>
            <a:r>
              <a:rPr sz="2400" dirty="0">
                <a:solidFill>
                  <a:srgbClr val="0000FF"/>
                </a:solidFill>
                <a:latin typeface="Times New Roman"/>
                <a:cs typeface="Times New Roman"/>
              </a:rPr>
              <a:t> </a:t>
            </a:r>
            <a:r>
              <a:rPr sz="2400" spc="-5" dirty="0">
                <a:solidFill>
                  <a:srgbClr val="0000FF"/>
                </a:solidFill>
                <a:latin typeface="Times New Roman"/>
                <a:cs typeface="Times New Roman"/>
              </a:rPr>
              <a:t>f(n) </a:t>
            </a:r>
            <a:r>
              <a:rPr sz="2400" dirty="0">
                <a:solidFill>
                  <a:srgbClr val="0000FF"/>
                </a:solidFill>
                <a:latin typeface="Symbol"/>
                <a:cs typeface="Symbol"/>
              </a:rPr>
              <a:t></a:t>
            </a:r>
            <a:r>
              <a:rPr sz="2400" dirty="0">
                <a:solidFill>
                  <a:srgbClr val="0000FF"/>
                </a:solidFill>
                <a:latin typeface="Times New Roman"/>
                <a:cs typeface="Times New Roman"/>
              </a:rPr>
              <a:t> cg(n), </a:t>
            </a:r>
            <a:r>
              <a:rPr sz="2400" dirty="0">
                <a:solidFill>
                  <a:srgbClr val="0000FF"/>
                </a:solidFill>
                <a:latin typeface="Symbol"/>
                <a:cs typeface="Symbol"/>
              </a:rPr>
              <a:t></a:t>
            </a:r>
            <a:r>
              <a:rPr sz="2400" dirty="0">
                <a:solidFill>
                  <a:srgbClr val="0000FF"/>
                </a:solidFill>
                <a:latin typeface="Times New Roman"/>
                <a:cs typeface="Times New Roman"/>
              </a:rPr>
              <a:t>n </a:t>
            </a:r>
            <a:r>
              <a:rPr sz="2400" dirty="0">
                <a:solidFill>
                  <a:srgbClr val="0000FF"/>
                </a:solidFill>
                <a:latin typeface="Symbol"/>
                <a:cs typeface="Symbol"/>
              </a:rPr>
              <a:t></a:t>
            </a:r>
            <a:r>
              <a:rPr sz="2400" spc="-65" dirty="0">
                <a:solidFill>
                  <a:srgbClr val="0000FF"/>
                </a:solidFill>
                <a:latin typeface="Times New Roman"/>
                <a:cs typeface="Times New Roman"/>
              </a:rPr>
              <a:t> </a:t>
            </a:r>
            <a:r>
              <a:rPr sz="2400" spc="-5" dirty="0">
                <a:solidFill>
                  <a:srgbClr val="0000FF"/>
                </a:solidFill>
                <a:latin typeface="Times New Roman"/>
                <a:cs typeface="Times New Roman"/>
              </a:rPr>
              <a:t>n</a:t>
            </a:r>
            <a:r>
              <a:rPr sz="2400" spc="-7" baseline="-20833" dirty="0">
                <a:solidFill>
                  <a:srgbClr val="0000FF"/>
                </a:solidFill>
                <a:latin typeface="Times New Roman"/>
                <a:cs typeface="Times New Roman"/>
              </a:rPr>
              <a:t>0</a:t>
            </a:r>
            <a:r>
              <a:rPr sz="2400" spc="-5" dirty="0">
                <a:solidFill>
                  <a:srgbClr val="FF0000"/>
                </a:solidFill>
                <a:latin typeface="Times New Roman"/>
                <a:cs typeface="Times New Roman"/>
              </a:rPr>
              <a:t>}</a:t>
            </a:r>
            <a:endParaRPr sz="2400">
              <a:latin typeface="Times New Roman"/>
              <a:cs typeface="Times New Roman"/>
            </a:endParaRPr>
          </a:p>
          <a:p>
            <a:pPr marL="408940" indent="-320040">
              <a:lnSpc>
                <a:spcPct val="100000"/>
              </a:lnSpc>
              <a:spcBef>
                <a:spcPts val="565"/>
              </a:spcBef>
              <a:buClr>
                <a:srgbClr val="438086"/>
              </a:buClr>
              <a:buSzPct val="60416"/>
              <a:buFont typeface="Wingdings"/>
              <a:buChar char=""/>
              <a:tabLst>
                <a:tab pos="408940" algn="l"/>
              </a:tabLst>
            </a:pPr>
            <a:r>
              <a:rPr sz="2400" dirty="0">
                <a:solidFill>
                  <a:srgbClr val="FF0000"/>
                </a:solidFill>
                <a:latin typeface="Times New Roman"/>
                <a:cs typeface="Times New Roman"/>
              </a:rPr>
              <a:t>In other </a:t>
            </a:r>
            <a:r>
              <a:rPr sz="2400" spc="-5" dirty="0">
                <a:solidFill>
                  <a:srgbClr val="FF0000"/>
                </a:solidFill>
                <a:latin typeface="Times New Roman"/>
                <a:cs typeface="Times New Roman"/>
              </a:rPr>
              <a:t>words: </a:t>
            </a:r>
            <a:r>
              <a:rPr sz="2400" spc="-5" dirty="0">
                <a:solidFill>
                  <a:srgbClr val="0000FF"/>
                </a:solidFill>
                <a:latin typeface="Times New Roman"/>
                <a:cs typeface="Times New Roman"/>
              </a:rPr>
              <a:t>O(g(n)) </a:t>
            </a:r>
            <a:r>
              <a:rPr sz="2400" dirty="0">
                <a:solidFill>
                  <a:srgbClr val="FF0000"/>
                </a:solidFill>
                <a:latin typeface="Times New Roman"/>
                <a:cs typeface="Times New Roman"/>
              </a:rPr>
              <a:t>is </a:t>
            </a:r>
            <a:r>
              <a:rPr sz="2400" spc="5" dirty="0">
                <a:solidFill>
                  <a:srgbClr val="FF0000"/>
                </a:solidFill>
                <a:latin typeface="Times New Roman"/>
                <a:cs typeface="Times New Roman"/>
              </a:rPr>
              <a:t>in</a:t>
            </a:r>
            <a:r>
              <a:rPr sz="2400" spc="-60" dirty="0">
                <a:solidFill>
                  <a:srgbClr val="FF0000"/>
                </a:solidFill>
                <a:latin typeface="Times New Roman"/>
                <a:cs typeface="Times New Roman"/>
              </a:rPr>
              <a:t> </a:t>
            </a:r>
            <a:r>
              <a:rPr sz="2400" spc="-5" dirty="0">
                <a:solidFill>
                  <a:srgbClr val="FF0000"/>
                </a:solidFill>
                <a:latin typeface="Times New Roman"/>
                <a:cs typeface="Times New Roman"/>
              </a:rPr>
              <a:t>fact:</a:t>
            </a:r>
            <a:endParaRPr sz="2400">
              <a:latin typeface="Times New Roman"/>
              <a:cs typeface="Times New Roman"/>
            </a:endParaRPr>
          </a:p>
          <a:p>
            <a:pPr marL="707390">
              <a:lnSpc>
                <a:spcPct val="100000"/>
              </a:lnSpc>
              <a:spcBef>
                <a:spcPts val="575"/>
              </a:spcBef>
            </a:pPr>
            <a:r>
              <a:rPr sz="2400" i="1" u="heavy" dirty="0">
                <a:solidFill>
                  <a:srgbClr val="0000FF"/>
                </a:solidFill>
                <a:uFill>
                  <a:solidFill>
                    <a:srgbClr val="0000FF"/>
                  </a:solidFill>
                </a:uFill>
                <a:latin typeface="Times New Roman"/>
                <a:cs typeface="Times New Roman"/>
              </a:rPr>
              <a:t>the </a:t>
            </a:r>
            <a:r>
              <a:rPr sz="2400" i="1" u="heavy" spc="-5" dirty="0">
                <a:solidFill>
                  <a:srgbClr val="0000FF"/>
                </a:solidFill>
                <a:uFill>
                  <a:solidFill>
                    <a:srgbClr val="0000FF"/>
                  </a:solidFill>
                </a:uFill>
                <a:latin typeface="Times New Roman"/>
                <a:cs typeface="Times New Roman"/>
              </a:rPr>
              <a:t>set </a:t>
            </a:r>
            <a:r>
              <a:rPr sz="2400" i="1" u="heavy" dirty="0">
                <a:solidFill>
                  <a:srgbClr val="0000FF"/>
                </a:solidFill>
                <a:uFill>
                  <a:solidFill>
                    <a:srgbClr val="0000FF"/>
                  </a:solidFill>
                </a:uFill>
                <a:latin typeface="Times New Roman"/>
                <a:cs typeface="Times New Roman"/>
              </a:rPr>
              <a:t>of functions that have </a:t>
            </a:r>
            <a:r>
              <a:rPr sz="2400" i="1" u="heavy" spc="-5" dirty="0">
                <a:solidFill>
                  <a:srgbClr val="0000FF"/>
                </a:solidFill>
                <a:uFill>
                  <a:solidFill>
                    <a:srgbClr val="0000FF"/>
                  </a:solidFill>
                </a:uFill>
                <a:latin typeface="Times New Roman"/>
                <a:cs typeface="Times New Roman"/>
              </a:rPr>
              <a:t>asymptotic upper </a:t>
            </a:r>
            <a:r>
              <a:rPr sz="2400" i="1" u="heavy" dirty="0">
                <a:solidFill>
                  <a:srgbClr val="0000FF"/>
                </a:solidFill>
                <a:uFill>
                  <a:solidFill>
                    <a:srgbClr val="0000FF"/>
                  </a:solidFill>
                </a:uFill>
                <a:latin typeface="Times New Roman"/>
                <a:cs typeface="Times New Roman"/>
              </a:rPr>
              <a:t>bound</a:t>
            </a:r>
            <a:r>
              <a:rPr sz="2400" i="1" u="heavy" spc="-150" dirty="0">
                <a:solidFill>
                  <a:srgbClr val="0000FF"/>
                </a:solidFill>
                <a:uFill>
                  <a:solidFill>
                    <a:srgbClr val="0000FF"/>
                  </a:solidFill>
                </a:uFill>
                <a:latin typeface="Times New Roman"/>
                <a:cs typeface="Times New Roman"/>
              </a:rPr>
              <a:t> </a:t>
            </a:r>
            <a:r>
              <a:rPr sz="2400" i="1" u="heavy" spc="10" dirty="0">
                <a:solidFill>
                  <a:srgbClr val="0000FF"/>
                </a:solidFill>
                <a:uFill>
                  <a:solidFill>
                    <a:srgbClr val="0000FF"/>
                  </a:solidFill>
                </a:uFill>
                <a:latin typeface="Times New Roman"/>
                <a:cs typeface="Times New Roman"/>
              </a:rPr>
              <a:t>g(n)</a:t>
            </a:r>
            <a:endParaRPr sz="2400">
              <a:latin typeface="Times New Roman"/>
              <a:cs typeface="Times New Roman"/>
            </a:endParaRPr>
          </a:p>
          <a:p>
            <a:pPr>
              <a:lnSpc>
                <a:spcPct val="100000"/>
              </a:lnSpc>
            </a:pPr>
            <a:endParaRPr sz="2600">
              <a:latin typeface="Times New Roman"/>
              <a:cs typeface="Times New Roman"/>
            </a:endParaRPr>
          </a:p>
          <a:p>
            <a:pPr marL="332740" indent="-320040">
              <a:lnSpc>
                <a:spcPct val="100000"/>
              </a:lnSpc>
              <a:spcBef>
                <a:spcPts val="1520"/>
              </a:spcBef>
              <a:buClr>
                <a:srgbClr val="438086"/>
              </a:buClr>
              <a:buSzPct val="58928"/>
              <a:buFont typeface="Wingdings"/>
              <a:buChar char=""/>
              <a:tabLst>
                <a:tab pos="332740" algn="l"/>
                <a:tab pos="3840479" algn="l"/>
              </a:tabLst>
            </a:pPr>
            <a:r>
              <a:rPr sz="2800" spc="-5" dirty="0">
                <a:solidFill>
                  <a:srgbClr val="FF0000"/>
                </a:solidFill>
                <a:latin typeface="Times New Roman"/>
                <a:cs typeface="Times New Roman"/>
              </a:rPr>
              <a:t>e.g.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Times New Roman"/>
                <a:cs typeface="Times New Roman"/>
              </a:rPr>
              <a:t>=</a:t>
            </a:r>
            <a:r>
              <a:rPr sz="2800" spc="-10"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r>
              <a:rPr sz="2800" spc="15" dirty="0">
                <a:solidFill>
                  <a:srgbClr val="FF0000"/>
                </a:solidFill>
                <a:latin typeface="Times New Roman"/>
                <a:cs typeface="Times New Roman"/>
              </a:rPr>
              <a:t> </a:t>
            </a:r>
            <a:r>
              <a:rPr sz="2800" i="1" u="heavy" spc="-5" dirty="0">
                <a:solidFill>
                  <a:srgbClr val="FF0000"/>
                </a:solidFill>
                <a:uFill>
                  <a:solidFill>
                    <a:srgbClr val="FF0000"/>
                  </a:solidFill>
                </a:uFill>
                <a:latin typeface="Times New Roman"/>
                <a:cs typeface="Times New Roman"/>
              </a:rPr>
              <a:t>means</a:t>
            </a:r>
            <a:r>
              <a:rPr sz="2800" i="1" spc="-5" dirty="0">
                <a:solidFill>
                  <a:srgbClr val="FF0000"/>
                </a:solidFill>
                <a:latin typeface="Times New Roman"/>
                <a:cs typeface="Times New Roman"/>
              </a:rPr>
              <a:t>	</a:t>
            </a:r>
            <a:r>
              <a:rPr sz="2800" spc="5" dirty="0">
                <a:solidFill>
                  <a:srgbClr val="0000FF"/>
                </a:solidFill>
                <a:latin typeface="Times New Roman"/>
                <a:cs typeface="Times New Roman"/>
              </a:rPr>
              <a:t>2n</a:t>
            </a:r>
            <a:r>
              <a:rPr sz="2775" spc="7" baseline="25525" dirty="0">
                <a:solidFill>
                  <a:srgbClr val="0000FF"/>
                </a:solidFill>
                <a:latin typeface="Times New Roman"/>
                <a:cs typeface="Times New Roman"/>
              </a:rPr>
              <a:t>2 </a:t>
            </a:r>
            <a:r>
              <a:rPr sz="2800" spc="-5" dirty="0">
                <a:solidFill>
                  <a:srgbClr val="0000FF"/>
                </a:solidFill>
                <a:latin typeface="Symbol"/>
                <a:cs typeface="Symbol"/>
              </a:rPr>
              <a:t></a:t>
            </a:r>
            <a:r>
              <a:rPr sz="2800" spc="-15" dirty="0">
                <a:solidFill>
                  <a:srgbClr val="0000FF"/>
                </a:solidFill>
                <a:latin typeface="Times New Roman"/>
                <a:cs typeface="Times New Roman"/>
              </a:rPr>
              <a:t> </a:t>
            </a:r>
            <a:r>
              <a:rPr sz="2800" dirty="0">
                <a:solidFill>
                  <a:srgbClr val="0000FF"/>
                </a:solidFill>
                <a:latin typeface="Times New Roman"/>
                <a:cs typeface="Times New Roman"/>
              </a:rPr>
              <a:t>O(n</a:t>
            </a:r>
            <a:r>
              <a:rPr sz="2775" baseline="25525" dirty="0">
                <a:solidFill>
                  <a:srgbClr val="0000FF"/>
                </a:solidFill>
                <a:latin typeface="Times New Roman"/>
                <a:cs typeface="Times New Roman"/>
              </a:rPr>
              <a:t>3</a:t>
            </a:r>
            <a:r>
              <a:rPr sz="2800" dirty="0">
                <a:solidFill>
                  <a:srgbClr val="0000FF"/>
                </a:solidFill>
                <a:latin typeface="Times New Roman"/>
                <a:cs typeface="Times New Roman"/>
              </a:rPr>
              <a:t>)</a:t>
            </a:r>
            <a:endParaRPr sz="2800">
              <a:latin typeface="Times New Roman"/>
              <a:cs typeface="Times New Roman"/>
            </a:endParaRPr>
          </a:p>
          <a:p>
            <a:pPr>
              <a:lnSpc>
                <a:spcPct val="100000"/>
              </a:lnSpc>
              <a:spcBef>
                <a:spcPts val="30"/>
              </a:spcBef>
            </a:pPr>
            <a:endParaRPr sz="3450">
              <a:latin typeface="Times New Roman"/>
              <a:cs typeface="Times New Roman"/>
            </a:endParaRPr>
          </a:p>
          <a:p>
            <a:pPr marL="12700">
              <a:lnSpc>
                <a:spcPct val="100000"/>
              </a:lnSpc>
            </a:pPr>
            <a:r>
              <a:rPr sz="2200" i="1" dirty="0">
                <a:solidFill>
                  <a:srgbClr val="808080"/>
                </a:solidFill>
                <a:latin typeface="Times New Roman"/>
                <a:cs typeface="Times New Roman"/>
              </a:rPr>
              <a:t>2n</a:t>
            </a:r>
            <a:r>
              <a:rPr sz="2175" i="1" baseline="24904" dirty="0">
                <a:solidFill>
                  <a:srgbClr val="808080"/>
                </a:solidFill>
                <a:latin typeface="Times New Roman"/>
                <a:cs typeface="Times New Roman"/>
              </a:rPr>
              <a:t>2 </a:t>
            </a:r>
            <a:r>
              <a:rPr sz="2200" i="1" spc="-5" dirty="0">
                <a:solidFill>
                  <a:srgbClr val="808080"/>
                </a:solidFill>
                <a:latin typeface="Times New Roman"/>
                <a:cs typeface="Times New Roman"/>
              </a:rPr>
              <a:t>is in </a:t>
            </a:r>
            <a:r>
              <a:rPr sz="2200" i="1" dirty="0">
                <a:solidFill>
                  <a:srgbClr val="808080"/>
                </a:solidFill>
                <a:latin typeface="Times New Roman"/>
                <a:cs typeface="Times New Roman"/>
              </a:rPr>
              <a:t>the </a:t>
            </a:r>
            <a:r>
              <a:rPr sz="2200" i="1" spc="-5" dirty="0">
                <a:solidFill>
                  <a:srgbClr val="808080"/>
                </a:solidFill>
                <a:latin typeface="Times New Roman"/>
                <a:cs typeface="Times New Roman"/>
              </a:rPr>
              <a:t>set </a:t>
            </a:r>
            <a:r>
              <a:rPr sz="2200" i="1" dirty="0">
                <a:solidFill>
                  <a:srgbClr val="808080"/>
                </a:solidFill>
                <a:latin typeface="Times New Roman"/>
                <a:cs typeface="Times New Roman"/>
              </a:rPr>
              <a:t>of functions that </a:t>
            </a:r>
            <a:r>
              <a:rPr sz="2200" i="1" spc="-5" dirty="0">
                <a:solidFill>
                  <a:srgbClr val="808080"/>
                </a:solidFill>
                <a:latin typeface="Times New Roman"/>
                <a:cs typeface="Times New Roman"/>
              </a:rPr>
              <a:t>have asymptotic </a:t>
            </a:r>
            <a:r>
              <a:rPr sz="2200" i="1" dirty="0">
                <a:solidFill>
                  <a:srgbClr val="808080"/>
                </a:solidFill>
                <a:latin typeface="Times New Roman"/>
                <a:cs typeface="Times New Roman"/>
              </a:rPr>
              <a:t>upper bound</a:t>
            </a:r>
            <a:r>
              <a:rPr sz="2200" i="1" spc="-90" dirty="0">
                <a:solidFill>
                  <a:srgbClr val="808080"/>
                </a:solidFill>
                <a:latin typeface="Times New Roman"/>
                <a:cs typeface="Times New Roman"/>
              </a:rPr>
              <a:t> </a:t>
            </a:r>
            <a:r>
              <a:rPr sz="2200" i="1" spc="-5" dirty="0">
                <a:solidFill>
                  <a:srgbClr val="808080"/>
                </a:solidFill>
                <a:latin typeface="Times New Roman"/>
                <a:cs typeface="Times New Roman"/>
              </a:rPr>
              <a:t>n</a:t>
            </a:r>
            <a:r>
              <a:rPr sz="2175" i="1" spc="-7" baseline="24904" dirty="0">
                <a:solidFill>
                  <a:srgbClr val="808080"/>
                </a:solidFill>
                <a:latin typeface="Times New Roman"/>
                <a:cs typeface="Times New Roman"/>
              </a:rPr>
              <a:t>3</a:t>
            </a:r>
            <a:endParaRPr sz="2175" baseline="24904">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3" name="object 3"/>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9" name="object 9"/>
          <p:cNvSpPr txBox="1">
            <a:spLocks noGrp="1"/>
          </p:cNvSpPr>
          <p:nvPr>
            <p:ph type="title"/>
          </p:nvPr>
        </p:nvSpPr>
        <p:spPr>
          <a:xfrm>
            <a:off x="688340" y="421640"/>
            <a:ext cx="2647950" cy="574040"/>
          </a:xfrm>
          <a:prstGeom prst="rect">
            <a:avLst/>
          </a:prstGeom>
        </p:spPr>
        <p:txBody>
          <a:bodyPr vert="horz" wrap="square" lIns="0" tIns="12700" rIns="0" bIns="0" rtlCol="0">
            <a:spAutoFit/>
          </a:bodyPr>
          <a:lstStyle/>
          <a:p>
            <a:pPr marL="12700">
              <a:lnSpc>
                <a:spcPct val="100000"/>
              </a:lnSpc>
              <a:spcBef>
                <a:spcPts val="100"/>
              </a:spcBef>
            </a:pPr>
            <a:r>
              <a:rPr sz="3600" spc="-35" dirty="0"/>
              <a:t>True </a:t>
            </a:r>
            <a:r>
              <a:rPr sz="3600" dirty="0"/>
              <a:t>or</a:t>
            </a:r>
            <a:r>
              <a:rPr sz="3600" spc="-55" dirty="0"/>
              <a:t> </a:t>
            </a:r>
            <a:r>
              <a:rPr sz="3600" spc="-5" dirty="0"/>
              <a:t>False?</a:t>
            </a:r>
            <a:endParaRPr sz="3600"/>
          </a:p>
        </p:txBody>
      </p:sp>
      <p:sp>
        <p:nvSpPr>
          <p:cNvPr id="10" name="object 10"/>
          <p:cNvSpPr txBox="1"/>
          <p:nvPr/>
        </p:nvSpPr>
        <p:spPr>
          <a:xfrm>
            <a:off x="762000" y="1752600"/>
            <a:ext cx="2438400" cy="685800"/>
          </a:xfrm>
          <a:prstGeom prst="rect">
            <a:avLst/>
          </a:prstGeom>
          <a:solidFill>
            <a:srgbClr val="CCFFCC"/>
          </a:solidFill>
        </p:spPr>
        <p:txBody>
          <a:bodyPr vert="horz" wrap="square" lIns="0" tIns="33020" rIns="0" bIns="0" rtlCol="0">
            <a:spAutoFit/>
          </a:bodyPr>
          <a:lstStyle/>
          <a:p>
            <a:pPr marL="91440">
              <a:lnSpc>
                <a:spcPct val="100000"/>
              </a:lnSpc>
              <a:spcBef>
                <a:spcPts val="260"/>
              </a:spcBef>
            </a:pPr>
            <a:r>
              <a:rPr sz="2800" spc="5" dirty="0">
                <a:latin typeface="Times New Roman"/>
                <a:cs typeface="Times New Roman"/>
              </a:rPr>
              <a:t>10</a:t>
            </a:r>
            <a:r>
              <a:rPr sz="2775" spc="7" baseline="25525" dirty="0">
                <a:latin typeface="Times New Roman"/>
                <a:cs typeface="Times New Roman"/>
              </a:rPr>
              <a:t>9</a:t>
            </a:r>
            <a:r>
              <a:rPr sz="2800" spc="5" dirty="0">
                <a:latin typeface="Times New Roman"/>
                <a:cs typeface="Times New Roman"/>
              </a:rPr>
              <a:t>n</a:t>
            </a:r>
            <a:r>
              <a:rPr sz="2775" spc="7" baseline="25525" dirty="0">
                <a:latin typeface="Times New Roman"/>
                <a:cs typeface="Times New Roman"/>
              </a:rPr>
              <a:t>2 </a:t>
            </a:r>
            <a:r>
              <a:rPr sz="2800" spc="-5" dirty="0">
                <a:latin typeface="Times New Roman"/>
                <a:cs typeface="Times New Roman"/>
              </a:rPr>
              <a:t>= O</a:t>
            </a:r>
            <a:r>
              <a:rPr sz="2800" spc="-45" dirty="0">
                <a:latin typeface="Times New Roman"/>
                <a:cs typeface="Times New Roman"/>
              </a:rPr>
              <a:t> </a:t>
            </a:r>
            <a:r>
              <a:rPr sz="2800" dirty="0">
                <a:latin typeface="Times New Roman"/>
                <a:cs typeface="Times New Roman"/>
              </a:rPr>
              <a:t>(n</a:t>
            </a:r>
            <a:r>
              <a:rPr sz="2775" baseline="25525" dirty="0">
                <a:latin typeface="Times New Roman"/>
                <a:cs typeface="Times New Roman"/>
              </a:rPr>
              <a:t>2</a:t>
            </a:r>
            <a:r>
              <a:rPr sz="2800" dirty="0">
                <a:latin typeface="Times New Roman"/>
                <a:cs typeface="Times New Roman"/>
              </a:rPr>
              <a:t>)</a:t>
            </a:r>
            <a:endParaRPr sz="2800">
              <a:latin typeface="Times New Roman"/>
              <a:cs typeface="Times New Roman"/>
            </a:endParaRPr>
          </a:p>
        </p:txBody>
      </p:sp>
      <p:sp>
        <p:nvSpPr>
          <p:cNvPr id="11" name="object 11"/>
          <p:cNvSpPr txBox="1"/>
          <p:nvPr/>
        </p:nvSpPr>
        <p:spPr>
          <a:xfrm>
            <a:off x="3660057" y="175815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2" name="object 12"/>
          <p:cNvSpPr/>
          <p:nvPr/>
        </p:nvSpPr>
        <p:spPr>
          <a:xfrm>
            <a:off x="0" y="2874276"/>
            <a:ext cx="9144000" cy="99047"/>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0" y="28956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14" name="object 14"/>
          <p:cNvSpPr txBox="1"/>
          <p:nvPr/>
        </p:nvSpPr>
        <p:spPr>
          <a:xfrm>
            <a:off x="762000" y="3276600"/>
            <a:ext cx="2438400" cy="685800"/>
          </a:xfrm>
          <a:prstGeom prst="rect">
            <a:avLst/>
          </a:prstGeom>
          <a:solidFill>
            <a:srgbClr val="CCFFCC"/>
          </a:solidFill>
        </p:spPr>
        <p:txBody>
          <a:bodyPr vert="horz" wrap="square" lIns="0" tIns="0" rIns="0" bIns="0" rtlCol="0">
            <a:spAutoFit/>
          </a:bodyPr>
          <a:lstStyle/>
          <a:p>
            <a:pPr marL="91440">
              <a:lnSpc>
                <a:spcPts val="2870"/>
              </a:lnSpc>
            </a:pPr>
            <a:r>
              <a:rPr sz="2400" dirty="0">
                <a:latin typeface="Times New Roman"/>
                <a:cs typeface="Times New Roman"/>
              </a:rPr>
              <a:t>100n</a:t>
            </a:r>
            <a:r>
              <a:rPr sz="2400" baseline="24305" dirty="0">
                <a:latin typeface="Times New Roman"/>
                <a:cs typeface="Times New Roman"/>
              </a:rPr>
              <a:t>1.9999 </a:t>
            </a:r>
            <a:r>
              <a:rPr sz="2400" dirty="0">
                <a:latin typeface="Times New Roman"/>
                <a:cs typeface="Times New Roman"/>
              </a:rPr>
              <a:t>= </a:t>
            </a:r>
            <a:r>
              <a:rPr sz="2400" spc="-5" dirty="0">
                <a:latin typeface="Times New Roman"/>
                <a:cs typeface="Times New Roman"/>
              </a:rPr>
              <a:t>O</a:t>
            </a:r>
            <a:r>
              <a:rPr sz="2400" spc="-65" dirty="0">
                <a:latin typeface="Times New Roman"/>
                <a:cs typeface="Times New Roman"/>
              </a:rPr>
              <a:t> </a:t>
            </a:r>
            <a:r>
              <a:rPr sz="2400" spc="-5" dirty="0">
                <a:latin typeface="Times New Roman"/>
                <a:cs typeface="Times New Roman"/>
              </a:rPr>
              <a:t>(n</a:t>
            </a:r>
            <a:r>
              <a:rPr sz="2400" spc="-7" baseline="24305" dirty="0">
                <a:latin typeface="Times New Roman"/>
                <a:cs typeface="Times New Roman"/>
              </a:rPr>
              <a:t>2</a:t>
            </a:r>
            <a:r>
              <a:rPr sz="2400" spc="-5" dirty="0">
                <a:latin typeface="Times New Roman"/>
                <a:cs typeface="Times New Roman"/>
              </a:rPr>
              <a:t>)</a:t>
            </a:r>
            <a:endParaRPr sz="2400">
              <a:latin typeface="Times New Roman"/>
              <a:cs typeface="Times New Roman"/>
            </a:endParaRPr>
          </a:p>
        </p:txBody>
      </p:sp>
      <p:sp>
        <p:nvSpPr>
          <p:cNvPr id="15" name="object 15"/>
          <p:cNvSpPr txBox="1"/>
          <p:nvPr/>
        </p:nvSpPr>
        <p:spPr>
          <a:xfrm>
            <a:off x="3812540" y="3358388"/>
            <a:ext cx="685165" cy="452120"/>
          </a:xfrm>
          <a:prstGeom prst="rect">
            <a:avLst/>
          </a:prstGeom>
        </p:spPr>
        <p:txBody>
          <a:bodyPr vert="horz" wrap="square" lIns="0" tIns="12065" rIns="0" bIns="0" rtlCol="0">
            <a:spAutoFit/>
          </a:bodyPr>
          <a:lstStyle/>
          <a:p>
            <a:pPr marL="12700">
              <a:lnSpc>
                <a:spcPct val="100000"/>
              </a:lnSpc>
              <a:spcBef>
                <a:spcPts val="95"/>
              </a:spcBef>
            </a:pPr>
            <a:r>
              <a:rPr sz="2800" spc="-110" dirty="0">
                <a:solidFill>
                  <a:srgbClr val="FF0000"/>
                </a:solidFill>
                <a:latin typeface="Times New Roman"/>
                <a:cs typeface="Times New Roman"/>
              </a:rPr>
              <a:t>T</a:t>
            </a:r>
            <a:r>
              <a:rPr sz="2800" dirty="0">
                <a:solidFill>
                  <a:srgbClr val="FF0000"/>
                </a:solidFill>
                <a:latin typeface="Times New Roman"/>
                <a:cs typeface="Times New Roman"/>
              </a:rPr>
              <a:t>rue</a:t>
            </a:r>
            <a:endParaRPr sz="2800">
              <a:latin typeface="Times New Roman"/>
              <a:cs typeface="Times New Roman"/>
            </a:endParaRPr>
          </a:p>
        </p:txBody>
      </p:sp>
      <p:sp>
        <p:nvSpPr>
          <p:cNvPr id="16" name="object 16"/>
          <p:cNvSpPr txBox="1"/>
          <p:nvPr/>
        </p:nvSpPr>
        <p:spPr>
          <a:xfrm>
            <a:off x="5260340" y="1572260"/>
            <a:ext cx="3395345" cy="1930400"/>
          </a:xfrm>
          <a:prstGeom prst="rect">
            <a:avLst/>
          </a:prstGeom>
        </p:spPr>
        <p:txBody>
          <a:bodyPr vert="horz" wrap="square" lIns="0" tIns="12700" rIns="0" bIns="0" rtlCol="0">
            <a:spAutoFit/>
          </a:bodyPr>
          <a:lstStyle/>
          <a:p>
            <a:pPr marL="88900" marR="5080" indent="-76200">
              <a:lnSpc>
                <a:spcPct val="145800"/>
              </a:lnSpc>
              <a:spcBef>
                <a:spcPts val="100"/>
              </a:spcBef>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 1  0 ≤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dirty="0">
                <a:solidFill>
                  <a:srgbClr val="FF0000"/>
                </a:solidFill>
                <a:latin typeface="Times New Roman"/>
                <a:cs typeface="Times New Roman"/>
              </a:rPr>
              <a:t>≤ </a:t>
            </a: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a:t>
            </a:r>
            <a:r>
              <a:rPr sz="2400" spc="-204"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a:p>
            <a:pPr>
              <a:lnSpc>
                <a:spcPct val="100000"/>
              </a:lnSpc>
              <a:spcBef>
                <a:spcPts val="40"/>
              </a:spcBef>
            </a:pPr>
            <a:endParaRPr sz="3200">
              <a:latin typeface="Times New Roman"/>
              <a:cs typeface="Times New Roman"/>
            </a:endParaRPr>
          </a:p>
          <a:p>
            <a:pPr marL="12700">
              <a:lnSpc>
                <a:spcPct val="100000"/>
              </a:lnSpc>
              <a:tabLst>
                <a:tab pos="2069464" algn="l"/>
              </a:tabLst>
            </a:pPr>
            <a:r>
              <a:rPr sz="2400" spc="-5" dirty="0">
                <a:solidFill>
                  <a:srgbClr val="FF0000"/>
                </a:solidFill>
                <a:latin typeface="Times New Roman"/>
                <a:cs typeface="Times New Roman"/>
              </a:rPr>
              <a:t>Choose </a:t>
            </a:r>
            <a:r>
              <a:rPr sz="2400" dirty="0">
                <a:solidFill>
                  <a:srgbClr val="FF0000"/>
                </a:solidFill>
                <a:latin typeface="Times New Roman"/>
                <a:cs typeface="Times New Roman"/>
              </a:rPr>
              <a:t>c</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100	and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 </a:t>
            </a:r>
            <a:r>
              <a:rPr sz="2400" dirty="0">
                <a:solidFill>
                  <a:srgbClr val="FF0000"/>
                </a:solidFill>
                <a:latin typeface="Times New Roman"/>
                <a:cs typeface="Times New Roman"/>
              </a:rPr>
              <a:t>=</a:t>
            </a:r>
            <a:r>
              <a:rPr sz="2400" spc="-95" dirty="0">
                <a:solidFill>
                  <a:srgbClr val="FF0000"/>
                </a:solidFill>
                <a:latin typeface="Times New Roman"/>
                <a:cs typeface="Times New Roman"/>
              </a:rPr>
              <a:t> </a:t>
            </a:r>
            <a:r>
              <a:rPr sz="2400" dirty="0">
                <a:solidFill>
                  <a:srgbClr val="FF0000"/>
                </a:solidFill>
                <a:latin typeface="Times New Roman"/>
                <a:cs typeface="Times New Roman"/>
              </a:rPr>
              <a:t>1</a:t>
            </a:r>
            <a:endParaRPr sz="2400">
              <a:latin typeface="Times New Roman"/>
              <a:cs typeface="Times New Roman"/>
            </a:endParaRPr>
          </a:p>
        </p:txBody>
      </p:sp>
      <p:sp>
        <p:nvSpPr>
          <p:cNvPr id="17" name="object 17"/>
          <p:cNvSpPr txBox="1"/>
          <p:nvPr/>
        </p:nvSpPr>
        <p:spPr>
          <a:xfrm>
            <a:off x="5274221" y="3553459"/>
            <a:ext cx="1665605" cy="391160"/>
          </a:xfrm>
          <a:prstGeom prst="rect">
            <a:avLst/>
          </a:prstGeom>
        </p:spPr>
        <p:txBody>
          <a:bodyPr vert="horz" wrap="square" lIns="0" tIns="12700" rIns="0" bIns="0" rtlCol="0">
            <a:spAutoFit/>
          </a:bodyPr>
          <a:lstStyle/>
          <a:p>
            <a:pPr marL="12700">
              <a:lnSpc>
                <a:spcPct val="100000"/>
              </a:lnSpc>
              <a:spcBef>
                <a:spcPts val="100"/>
              </a:spcBef>
            </a:pPr>
            <a:r>
              <a:rPr sz="3600" baseline="-16203" dirty="0">
                <a:solidFill>
                  <a:srgbClr val="FF0000"/>
                </a:solidFill>
                <a:latin typeface="Times New Roman"/>
                <a:cs typeface="Times New Roman"/>
              </a:rPr>
              <a:t>0 ≤</a:t>
            </a:r>
            <a:r>
              <a:rPr sz="3600" spc="-97" baseline="-16203" dirty="0">
                <a:solidFill>
                  <a:srgbClr val="FF0000"/>
                </a:solidFill>
                <a:latin typeface="Times New Roman"/>
                <a:cs typeface="Times New Roman"/>
              </a:rPr>
              <a:t> </a:t>
            </a:r>
            <a:r>
              <a:rPr sz="3600" spc="-7" baseline="-16203" dirty="0">
                <a:solidFill>
                  <a:srgbClr val="FF0000"/>
                </a:solidFill>
                <a:latin typeface="Times New Roman"/>
                <a:cs typeface="Times New Roman"/>
              </a:rPr>
              <a:t>100n</a:t>
            </a:r>
            <a:r>
              <a:rPr sz="1600" spc="-5" dirty="0">
                <a:solidFill>
                  <a:srgbClr val="FF0000"/>
                </a:solidFill>
                <a:latin typeface="Times New Roman"/>
                <a:cs typeface="Times New Roman"/>
              </a:rPr>
              <a:t>1.9999</a:t>
            </a:r>
            <a:endParaRPr sz="1600">
              <a:latin typeface="Times New Roman"/>
              <a:cs typeface="Times New Roman"/>
            </a:endParaRPr>
          </a:p>
        </p:txBody>
      </p:sp>
      <p:sp>
        <p:nvSpPr>
          <p:cNvPr id="18" name="object 18"/>
          <p:cNvSpPr txBox="1"/>
          <p:nvPr/>
        </p:nvSpPr>
        <p:spPr>
          <a:xfrm>
            <a:off x="7064921" y="3644900"/>
            <a:ext cx="196024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Times New Roman"/>
                <a:cs typeface="Times New Roman"/>
              </a:rPr>
              <a:t>≤ </a:t>
            </a:r>
            <a:r>
              <a:rPr sz="2400" spc="-5" dirty="0">
                <a:solidFill>
                  <a:srgbClr val="FF0000"/>
                </a:solidFill>
                <a:latin typeface="Times New Roman"/>
                <a:cs typeface="Times New Roman"/>
              </a:rPr>
              <a:t>100n</a:t>
            </a:r>
            <a:r>
              <a:rPr sz="2400" spc="-7" baseline="24305" dirty="0">
                <a:solidFill>
                  <a:srgbClr val="FF0000"/>
                </a:solidFill>
                <a:latin typeface="Times New Roman"/>
                <a:cs typeface="Times New Roman"/>
              </a:rPr>
              <a:t>2 </a:t>
            </a:r>
            <a:r>
              <a:rPr sz="2400" spc="-10" dirty="0">
                <a:solidFill>
                  <a:srgbClr val="FF0000"/>
                </a:solidFill>
                <a:latin typeface="Times New Roman"/>
                <a:cs typeface="Times New Roman"/>
              </a:rPr>
              <a:t>for</a:t>
            </a:r>
            <a:r>
              <a:rPr sz="2400" spc="-55" dirty="0">
                <a:solidFill>
                  <a:srgbClr val="FF0000"/>
                </a:solidFill>
                <a:latin typeface="Times New Roman"/>
                <a:cs typeface="Times New Roman"/>
              </a:rPr>
              <a:t> </a:t>
            </a:r>
            <a:r>
              <a:rPr sz="2400" dirty="0">
                <a:solidFill>
                  <a:srgbClr val="FF0000"/>
                </a:solidFill>
                <a:latin typeface="Times New Roman"/>
                <a:cs typeface="Times New Roman"/>
              </a:rPr>
              <a:t>n≥1</a:t>
            </a:r>
            <a:endParaRPr sz="2400">
              <a:latin typeface="Times New Roman"/>
              <a:cs typeface="Times New Roman"/>
            </a:endParaRPr>
          </a:p>
        </p:txBody>
      </p:sp>
      <p:sp>
        <p:nvSpPr>
          <p:cNvPr id="19" name="object 19"/>
          <p:cNvSpPr/>
          <p:nvPr/>
        </p:nvSpPr>
        <p:spPr>
          <a:xfrm>
            <a:off x="0" y="4474476"/>
            <a:ext cx="9144000" cy="99047"/>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0" y="4495800"/>
            <a:ext cx="9144000" cy="0"/>
          </a:xfrm>
          <a:custGeom>
            <a:avLst/>
            <a:gdLst/>
            <a:ahLst/>
            <a:cxnLst/>
            <a:rect l="l" t="t" r="r" b="b"/>
            <a:pathLst>
              <a:path w="9144000">
                <a:moveTo>
                  <a:pt x="0" y="0"/>
                </a:moveTo>
                <a:lnTo>
                  <a:pt x="9144000" y="0"/>
                </a:lnTo>
              </a:path>
            </a:pathLst>
          </a:custGeom>
          <a:ln w="19050">
            <a:solidFill>
              <a:srgbClr val="53548A"/>
            </a:solidFill>
          </a:ln>
        </p:spPr>
        <p:txBody>
          <a:bodyPr wrap="square" lIns="0" tIns="0" rIns="0" bIns="0" rtlCol="0"/>
          <a:lstStyle/>
          <a:p>
            <a:endParaRPr/>
          </a:p>
        </p:txBody>
      </p:sp>
      <p:sp>
        <p:nvSpPr>
          <p:cNvPr id="21" name="object 21"/>
          <p:cNvSpPr/>
          <p:nvPr/>
        </p:nvSpPr>
        <p:spPr>
          <a:xfrm>
            <a:off x="762000" y="4953000"/>
            <a:ext cx="2667000" cy="685800"/>
          </a:xfrm>
          <a:custGeom>
            <a:avLst/>
            <a:gdLst/>
            <a:ahLst/>
            <a:cxnLst/>
            <a:rect l="l" t="t" r="r" b="b"/>
            <a:pathLst>
              <a:path w="2667000" h="685800">
                <a:moveTo>
                  <a:pt x="0" y="0"/>
                </a:moveTo>
                <a:lnTo>
                  <a:pt x="2667000" y="0"/>
                </a:lnTo>
                <a:lnTo>
                  <a:pt x="2667000" y="685800"/>
                </a:lnTo>
                <a:lnTo>
                  <a:pt x="0" y="685800"/>
                </a:lnTo>
                <a:lnTo>
                  <a:pt x="0" y="0"/>
                </a:lnTo>
                <a:close/>
              </a:path>
            </a:pathLst>
          </a:custGeom>
          <a:solidFill>
            <a:srgbClr val="CCFFCC"/>
          </a:solidFill>
        </p:spPr>
        <p:txBody>
          <a:bodyPr wrap="square" lIns="0" tIns="0" rIns="0" bIns="0" rtlCol="0"/>
          <a:lstStyle/>
          <a:p>
            <a:endParaRPr/>
          </a:p>
        </p:txBody>
      </p:sp>
      <p:sp>
        <p:nvSpPr>
          <p:cNvPr id="22" name="object 22"/>
          <p:cNvSpPr txBox="1"/>
          <p:nvPr/>
        </p:nvSpPr>
        <p:spPr>
          <a:xfrm>
            <a:off x="840739" y="4874767"/>
            <a:ext cx="2472055" cy="422275"/>
          </a:xfrm>
          <a:prstGeom prst="rect">
            <a:avLst/>
          </a:prstGeom>
        </p:spPr>
        <p:txBody>
          <a:bodyPr vert="horz" wrap="square" lIns="0" tIns="12700" rIns="0" bIns="0" rtlCol="0">
            <a:spAutoFit/>
          </a:bodyPr>
          <a:lstStyle/>
          <a:p>
            <a:pPr marL="12700">
              <a:lnSpc>
                <a:spcPct val="100000"/>
              </a:lnSpc>
              <a:spcBef>
                <a:spcPts val="100"/>
              </a:spcBef>
            </a:pPr>
            <a:r>
              <a:rPr sz="3900" spc="15" baseline="-17094" dirty="0">
                <a:latin typeface="Times New Roman"/>
                <a:cs typeface="Times New Roman"/>
              </a:rPr>
              <a:t>10</a:t>
            </a:r>
            <a:r>
              <a:rPr sz="1700" spc="10" dirty="0">
                <a:latin typeface="Times New Roman"/>
                <a:cs typeface="Times New Roman"/>
              </a:rPr>
              <a:t>-9</a:t>
            </a:r>
            <a:r>
              <a:rPr sz="3900" spc="15" baseline="-17094" dirty="0">
                <a:latin typeface="Times New Roman"/>
                <a:cs typeface="Times New Roman"/>
              </a:rPr>
              <a:t>n</a:t>
            </a:r>
            <a:r>
              <a:rPr sz="1700" spc="10" dirty="0">
                <a:latin typeface="Times New Roman"/>
                <a:cs typeface="Times New Roman"/>
              </a:rPr>
              <a:t>2.0001 </a:t>
            </a:r>
            <a:r>
              <a:rPr sz="3900" baseline="-17094" dirty="0">
                <a:latin typeface="Times New Roman"/>
                <a:cs typeface="Times New Roman"/>
              </a:rPr>
              <a:t>= O</a:t>
            </a:r>
            <a:r>
              <a:rPr sz="3900" spc="-165" baseline="-17094" dirty="0">
                <a:latin typeface="Times New Roman"/>
                <a:cs typeface="Times New Roman"/>
              </a:rPr>
              <a:t> </a:t>
            </a:r>
            <a:r>
              <a:rPr sz="3900" baseline="-17094" dirty="0">
                <a:latin typeface="Times New Roman"/>
                <a:cs typeface="Times New Roman"/>
              </a:rPr>
              <a:t>(n</a:t>
            </a:r>
            <a:r>
              <a:rPr sz="1700" dirty="0">
                <a:latin typeface="Times New Roman"/>
                <a:cs typeface="Times New Roman"/>
              </a:rPr>
              <a:t>2</a:t>
            </a:r>
            <a:r>
              <a:rPr sz="3900" baseline="-17094" dirty="0">
                <a:latin typeface="Times New Roman"/>
                <a:cs typeface="Times New Roman"/>
              </a:rPr>
              <a:t>)</a:t>
            </a:r>
            <a:endParaRPr sz="3900" baseline="-17094">
              <a:latin typeface="Times New Roman"/>
              <a:cs typeface="Times New Roman"/>
            </a:endParaRPr>
          </a:p>
        </p:txBody>
      </p:sp>
      <p:sp>
        <p:nvSpPr>
          <p:cNvPr id="23" name="object 23"/>
          <p:cNvSpPr txBox="1"/>
          <p:nvPr/>
        </p:nvSpPr>
        <p:spPr>
          <a:xfrm>
            <a:off x="3888740" y="4958588"/>
            <a:ext cx="77660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latin typeface="Times New Roman"/>
                <a:cs typeface="Times New Roman"/>
              </a:rPr>
              <a:t>F</a:t>
            </a:r>
            <a:r>
              <a:rPr sz="2800" spc="-15" dirty="0">
                <a:solidFill>
                  <a:srgbClr val="FF0000"/>
                </a:solidFill>
                <a:latin typeface="Times New Roman"/>
                <a:cs typeface="Times New Roman"/>
              </a:rPr>
              <a:t>a</a:t>
            </a:r>
            <a:r>
              <a:rPr sz="2800" spc="-5" dirty="0">
                <a:solidFill>
                  <a:srgbClr val="FF0000"/>
                </a:solidFill>
                <a:latin typeface="Times New Roman"/>
                <a:cs typeface="Times New Roman"/>
              </a:rPr>
              <a:t>l</a:t>
            </a:r>
            <a:r>
              <a:rPr sz="2800" dirty="0">
                <a:solidFill>
                  <a:srgbClr val="FF0000"/>
                </a:solidFill>
                <a:latin typeface="Times New Roman"/>
                <a:cs typeface="Times New Roman"/>
              </a:rPr>
              <a:t>s</a:t>
            </a:r>
            <a:r>
              <a:rPr sz="2800" spc="-5" dirty="0">
                <a:solidFill>
                  <a:srgbClr val="FF0000"/>
                </a:solidFill>
                <a:latin typeface="Times New Roman"/>
                <a:cs typeface="Times New Roman"/>
              </a:rPr>
              <a:t>e</a:t>
            </a:r>
            <a:endParaRPr sz="2800">
              <a:latin typeface="Times New Roman"/>
              <a:cs typeface="Times New Roman"/>
            </a:endParaRPr>
          </a:p>
        </p:txBody>
      </p:sp>
      <p:sp>
        <p:nvSpPr>
          <p:cNvPr id="24" name="object 24"/>
          <p:cNvSpPr/>
          <p:nvPr/>
        </p:nvSpPr>
        <p:spPr>
          <a:xfrm>
            <a:off x="1097280" y="4555235"/>
            <a:ext cx="2225040" cy="1542288"/>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1143000" y="4572000"/>
            <a:ext cx="2133600" cy="1447800"/>
          </a:xfrm>
          <a:custGeom>
            <a:avLst/>
            <a:gdLst/>
            <a:ahLst/>
            <a:cxnLst/>
            <a:rect l="l" t="t" r="r" b="b"/>
            <a:pathLst>
              <a:path w="2133600" h="1447800">
                <a:moveTo>
                  <a:pt x="0" y="0"/>
                </a:moveTo>
                <a:lnTo>
                  <a:pt x="2133600" y="1447800"/>
                </a:lnTo>
              </a:path>
            </a:pathLst>
          </a:custGeom>
          <a:ln w="19050">
            <a:solidFill>
              <a:srgbClr val="53548A"/>
            </a:solidFill>
          </a:ln>
        </p:spPr>
        <p:txBody>
          <a:bodyPr wrap="square" lIns="0" tIns="0" rIns="0" bIns="0" rtlCol="0"/>
          <a:lstStyle/>
          <a:p>
            <a:endParaRPr/>
          </a:p>
        </p:txBody>
      </p:sp>
      <p:sp>
        <p:nvSpPr>
          <p:cNvPr id="26" name="object 26"/>
          <p:cNvSpPr/>
          <p:nvPr/>
        </p:nvSpPr>
        <p:spPr>
          <a:xfrm>
            <a:off x="1325880" y="4553711"/>
            <a:ext cx="1767839" cy="1539239"/>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1371600" y="4572000"/>
            <a:ext cx="1676400" cy="1447800"/>
          </a:xfrm>
          <a:custGeom>
            <a:avLst/>
            <a:gdLst/>
            <a:ahLst/>
            <a:cxnLst/>
            <a:rect l="l" t="t" r="r" b="b"/>
            <a:pathLst>
              <a:path w="1676400" h="1447800">
                <a:moveTo>
                  <a:pt x="1676400" y="0"/>
                </a:moveTo>
                <a:lnTo>
                  <a:pt x="0" y="1447800"/>
                </a:lnTo>
              </a:path>
            </a:pathLst>
          </a:custGeom>
          <a:ln w="19050">
            <a:solidFill>
              <a:srgbClr val="53548A"/>
            </a:solidFill>
          </a:ln>
        </p:spPr>
        <p:txBody>
          <a:bodyPr wrap="square" lIns="0" tIns="0" rIns="0" bIns="0" rtlCol="0"/>
          <a:lstStyle/>
          <a:p>
            <a:endParaRPr/>
          </a:p>
        </p:txBody>
      </p:sp>
      <p:sp>
        <p:nvSpPr>
          <p:cNvPr id="28" name="object 28"/>
          <p:cNvSpPr txBox="1"/>
          <p:nvPr/>
        </p:nvSpPr>
        <p:spPr>
          <a:xfrm>
            <a:off x="5336540" y="4635500"/>
            <a:ext cx="3150870" cy="14579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a:t>
            </a:r>
            <a:r>
              <a:rPr sz="2400" spc="-5" dirty="0">
                <a:solidFill>
                  <a:srgbClr val="FF0000"/>
                </a:solidFill>
                <a:latin typeface="Times New Roman"/>
                <a:cs typeface="Times New Roman"/>
              </a:rPr>
              <a:t>n</a:t>
            </a:r>
            <a:r>
              <a:rPr sz="2400" spc="-7" baseline="24305" dirty="0">
                <a:solidFill>
                  <a:srgbClr val="FF0000"/>
                </a:solidFill>
                <a:latin typeface="Times New Roman"/>
                <a:cs typeface="Times New Roman"/>
              </a:rPr>
              <a:t>2.0001 </a:t>
            </a:r>
            <a:r>
              <a:rPr sz="2400" dirty="0">
                <a:solidFill>
                  <a:srgbClr val="FF0000"/>
                </a:solidFill>
                <a:latin typeface="Times New Roman"/>
                <a:cs typeface="Times New Roman"/>
              </a:rPr>
              <a:t>≤ </a:t>
            </a:r>
            <a:r>
              <a:rPr sz="2400" spc="-5" dirty="0">
                <a:solidFill>
                  <a:srgbClr val="FF0000"/>
                </a:solidFill>
                <a:latin typeface="Times New Roman"/>
                <a:cs typeface="Times New Roman"/>
              </a:rPr>
              <a:t>cn</a:t>
            </a:r>
            <a:r>
              <a:rPr sz="2400" spc="-7" baseline="24305" dirty="0">
                <a:solidFill>
                  <a:srgbClr val="FF0000"/>
                </a:solidFill>
                <a:latin typeface="Times New Roman"/>
                <a:cs typeface="Times New Roman"/>
              </a:rPr>
              <a:t>2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50"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12700">
              <a:lnSpc>
                <a:spcPct val="100000"/>
              </a:lnSpc>
              <a:spcBef>
                <a:spcPts val="1920"/>
              </a:spcBef>
              <a:tabLst>
                <a:tab pos="1853564" algn="l"/>
              </a:tabLst>
            </a:pPr>
            <a:r>
              <a:rPr sz="2400" spc="-5" dirty="0">
                <a:solidFill>
                  <a:srgbClr val="FF0000"/>
                </a:solidFill>
                <a:latin typeface="Times New Roman"/>
                <a:cs typeface="Times New Roman"/>
              </a:rPr>
              <a:t>10</a:t>
            </a:r>
            <a:r>
              <a:rPr sz="2400" spc="-7" baseline="24305" dirty="0">
                <a:solidFill>
                  <a:srgbClr val="FF0000"/>
                </a:solidFill>
                <a:latin typeface="Times New Roman"/>
                <a:cs typeface="Times New Roman"/>
              </a:rPr>
              <a:t>-9 </a:t>
            </a:r>
            <a:r>
              <a:rPr sz="2400" dirty="0">
                <a:solidFill>
                  <a:srgbClr val="FF0000"/>
                </a:solidFill>
                <a:latin typeface="Times New Roman"/>
                <a:cs typeface="Times New Roman"/>
              </a:rPr>
              <a:t>n</a:t>
            </a:r>
            <a:r>
              <a:rPr sz="2400" baseline="24305" dirty="0">
                <a:solidFill>
                  <a:srgbClr val="FF0000"/>
                </a:solidFill>
                <a:latin typeface="Times New Roman"/>
                <a:cs typeface="Times New Roman"/>
              </a:rPr>
              <a:t>0.0001</a:t>
            </a:r>
            <a:r>
              <a:rPr sz="2400" spc="-217" baseline="2430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c	</a:t>
            </a:r>
            <a:r>
              <a:rPr sz="2400" spc="-5" dirty="0">
                <a:solidFill>
                  <a:srgbClr val="FF0000"/>
                </a:solidFill>
                <a:latin typeface="Times New Roman"/>
                <a:cs typeface="Times New Roman"/>
              </a:rPr>
              <a:t>for </a:t>
            </a:r>
            <a:r>
              <a:rPr sz="2400" dirty="0">
                <a:solidFill>
                  <a:srgbClr val="FF0000"/>
                </a:solidFill>
                <a:latin typeface="Times New Roman"/>
                <a:cs typeface="Times New Roman"/>
              </a:rPr>
              <a:t>n ≥</a:t>
            </a:r>
            <a:r>
              <a:rPr sz="2400" spc="-75" dirty="0">
                <a:solidFill>
                  <a:srgbClr val="FF0000"/>
                </a:solidFill>
                <a:latin typeface="Times New Roman"/>
                <a:cs typeface="Times New Roman"/>
              </a:rPr>
              <a:t> </a:t>
            </a:r>
            <a:r>
              <a:rPr sz="2400" spc="-5" dirty="0">
                <a:solidFill>
                  <a:srgbClr val="FF0000"/>
                </a:solidFill>
                <a:latin typeface="Times New Roman"/>
                <a:cs typeface="Times New Roman"/>
              </a:rPr>
              <a:t>n</a:t>
            </a:r>
            <a:r>
              <a:rPr sz="2400" spc="-7" baseline="-20833" dirty="0">
                <a:solidFill>
                  <a:srgbClr val="FF0000"/>
                </a:solidFill>
                <a:latin typeface="Times New Roman"/>
                <a:cs typeface="Times New Roman"/>
              </a:rPr>
              <a:t>0</a:t>
            </a:r>
            <a:endParaRPr sz="2400" baseline="-20833">
              <a:latin typeface="Times New Roman"/>
              <a:cs typeface="Times New Roman"/>
            </a:endParaRPr>
          </a:p>
          <a:p>
            <a:pPr marL="927100">
              <a:lnSpc>
                <a:spcPct val="100000"/>
              </a:lnSpc>
              <a:spcBef>
                <a:spcPts val="720"/>
              </a:spcBef>
            </a:pPr>
            <a:r>
              <a:rPr sz="2400" spc="-5" dirty="0">
                <a:solidFill>
                  <a:srgbClr val="FF0000"/>
                </a:solidFill>
                <a:latin typeface="Times New Roman"/>
                <a:cs typeface="Times New Roman"/>
              </a:rPr>
              <a:t>Contradiction</a:t>
            </a:r>
            <a:endParaRPr sz="2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2759</Words>
  <Application>Microsoft Office PowerPoint</Application>
  <PresentationFormat>Ekran Gösterisi (4:3)</PresentationFormat>
  <Paragraphs>418</Paragraphs>
  <Slides>61</Slides>
  <Notes>10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61</vt:i4>
      </vt:variant>
    </vt:vector>
  </HeadingPairs>
  <TitlesOfParts>
    <vt:vector size="70" baseType="lpstr">
      <vt:lpstr>Arial</vt:lpstr>
      <vt:lpstr>Calibri</vt:lpstr>
      <vt:lpstr>Courier New</vt:lpstr>
      <vt:lpstr>DejaVu Serif</vt:lpstr>
      <vt:lpstr>Sitka Small</vt:lpstr>
      <vt:lpstr>Symbol</vt:lpstr>
      <vt:lpstr>Times New Roman</vt:lpstr>
      <vt:lpstr>Wingdings</vt:lpstr>
      <vt:lpstr>Office Theme</vt:lpstr>
      <vt:lpstr>CSE214 – Analysis of Algorithms PhD Furkan Gözükara, Toros University https://github.com/FurkanGozukara/CSE214_2018  </vt:lpstr>
      <vt:lpstr>PowerPoint Sunusu</vt:lpstr>
      <vt:lpstr>What is Asymptotic notation</vt:lpstr>
      <vt:lpstr>O-notation: Asymptotic upper bound</vt:lpstr>
      <vt:lpstr>Example</vt:lpstr>
      <vt:lpstr>Example</vt:lpstr>
      <vt:lpstr>O-notation</vt:lpstr>
      <vt:lpstr>O-notation</vt:lpstr>
      <vt:lpstr>True or False?</vt:lpstr>
      <vt:lpstr>Summary: O-notation: Asymptotic upper bound</vt:lpstr>
      <vt:lpstr>-notation: Asymptotic lower bound</vt:lpstr>
      <vt:lpstr>What is Asymptotic lower bound</vt:lpstr>
      <vt:lpstr>Example</vt:lpstr>
      <vt:lpstr>Example</vt:lpstr>
      <vt:lpstr>-notation: Asymptotic Lower Bound</vt:lpstr>
      <vt:lpstr>True or False?</vt:lpstr>
      <vt:lpstr>Summary: O-notation and -notation</vt:lpstr>
      <vt:lpstr>Summary: O-notation and -notation</vt:lpstr>
      <vt:lpstr>-notation: Asymptotically tight bound</vt:lpstr>
      <vt:lpstr>What is Asymptotically tight bound</vt:lpstr>
      <vt:lpstr>Example</vt:lpstr>
      <vt:lpstr>Example</vt:lpstr>
      <vt:lpstr>Example (cont’d)</vt:lpstr>
      <vt:lpstr>Example (cont’d)</vt:lpstr>
      <vt:lpstr>-notation: Asymptotically tight bound</vt:lpstr>
      <vt:lpstr>True or False?</vt:lpstr>
      <vt:lpstr>-notation: Asymptotically tight bound</vt:lpstr>
      <vt:lpstr>-notation: Asymptotically tight bound</vt:lpstr>
      <vt:lpstr>Example</vt:lpstr>
      <vt:lpstr>Summary: O, , and  notations</vt:lpstr>
      <vt:lpstr>Summary: O, , and  notations</vt:lpstr>
      <vt:lpstr>PowerPoint Sunusu</vt:lpstr>
      <vt:lpstr>PowerPoint Sunusu</vt:lpstr>
      <vt:lpstr> (“small omega”) Notation  Asymptotic lower bound that is not tight</vt:lpstr>
      <vt:lpstr>Analogy to the comparison of two real numbers</vt:lpstr>
      <vt:lpstr>True or False?</vt:lpstr>
      <vt:lpstr>Asymptotic Growth Rates Comparison</vt:lpstr>
      <vt:lpstr>Using O-Notation to Describe Running Times</vt:lpstr>
      <vt:lpstr>Using O-Notation to Describe Running Times</vt:lpstr>
      <vt:lpstr>Using O-Notation to Describe Running Times</vt:lpstr>
      <vt:lpstr>Using -Notation to Describe Running Times</vt:lpstr>
      <vt:lpstr>Using -Notation to Describe Running Times</vt:lpstr>
      <vt:lpstr>Using -Notation to Describe Running Times</vt:lpstr>
      <vt:lpstr>Using -Notation to Describe Running Times</vt:lpstr>
      <vt:lpstr>Using -Notation to Describe Running Times  Case 1</vt:lpstr>
      <vt:lpstr>Using -Notation to Describe Running Times  Case 2</vt:lpstr>
      <vt:lpstr>Using Asymptotic Notation to Describe Runtimes  Summary</vt:lpstr>
      <vt:lpstr>Using Asymptotic Notation to Describe Runtimes  Summary</vt:lpstr>
      <vt:lpstr>Asymptotic Notation in Equations</vt:lpstr>
      <vt:lpstr>Asymptotic Notation in Equations</vt:lpstr>
      <vt:lpstr>Asymptotic Growth Rates Comparison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2018-03-26T08:30:45Z</dcterms:created>
  <dcterms:modified xsi:type="dcterms:W3CDTF">2018-03-26T08:32:30Z</dcterms:modified>
</cp:coreProperties>
</file>