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8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9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40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41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42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43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5" r:id="rId1"/>
  </p:sldMasterIdLst>
  <p:notesMasterIdLst>
    <p:notesMasterId r:id="rId71"/>
  </p:notesMasterIdLst>
  <p:handoutMasterIdLst>
    <p:handoutMasterId r:id="rId72"/>
  </p:handoutMasterIdLst>
  <p:sldIdLst>
    <p:sldId id="309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37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266" r:id="rId46"/>
    <p:sldId id="273" r:id="rId47"/>
    <p:sldId id="268" r:id="rId48"/>
    <p:sldId id="317" r:id="rId49"/>
    <p:sldId id="318" r:id="rId50"/>
    <p:sldId id="319" r:id="rId51"/>
    <p:sldId id="320" r:id="rId52"/>
    <p:sldId id="321" r:id="rId53"/>
    <p:sldId id="322" r:id="rId54"/>
    <p:sldId id="269" r:id="rId55"/>
    <p:sldId id="270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00FFFF"/>
    <a:srgbClr val="BFFFFF"/>
    <a:srgbClr val="FFBFBF"/>
    <a:srgbClr val="FFFFBF"/>
    <a:srgbClr val="FFF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7" autoAdjust="0"/>
    <p:restoredTop sz="93910" autoAdjust="0"/>
  </p:normalViewPr>
  <p:slideViewPr>
    <p:cSldViewPr>
      <p:cViewPr varScale="1">
        <p:scale>
          <a:sx n="64" d="100"/>
          <a:sy n="64" d="100"/>
        </p:scale>
        <p:origin x="163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76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838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1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023B84-5570-43F2-8C9C-DAA6F367EDA4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A3758B1-330A-4204-86E4-DDED1D9BA138}" type="slidenum">
              <a:rPr lang="en-US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3F2481-241E-4A01-AFC7-210633B2BDA4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C78E1EE-5F10-4CCE-8E14-6732E788CA95}" type="slidenum">
              <a:rPr lang="en-US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56AE5D6-FEA3-4F78-9991-31A3A32F12C9}" type="slidenum">
              <a:rPr lang="en-US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EBFC55D-63D1-41A1-876E-56077BC7EC85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4AEF76-1ACA-4A17-8399-44BFB7BCEB3C}" type="slidenum">
              <a:rPr lang="en-US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EB0FF22-C264-4DB8-9047-E2CAF8860660}" type="slidenum">
              <a:rPr lang="en-US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9BB1FB-B17D-43D4-AC71-2C2E2A8BDA6E}" type="slidenum">
              <a:rPr lang="en-US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1B72DFE-A01A-47B6-B0D8-784CB429CAC1}" type="slidenum">
              <a:rPr lang="en-US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CEAD90-5FE9-4FF6-9EAD-4913FDE07E0F}" type="slidenum">
              <a:rPr lang="en-US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F29B07-CEB6-4DA5-9178-77562C11587E}" type="slidenum">
              <a:rPr lang="en-US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7052671-A2DB-4D6B-BBB0-B38CE1FB6536}" type="slidenum">
              <a:rPr lang="en-US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77DA7E-4DAD-436F-84C8-50801D22A0A2}" type="slidenum">
              <a:rPr lang="en-US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B694D62-2648-4158-871E-0BEAA37DA531}" type="slidenum">
              <a:rPr lang="en-US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E7D8E86-0E50-45FE-93FC-D592349BE58D}" type="slidenum">
              <a:rPr lang="en-US" altLang="en-US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2855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F856880-7C9A-4BA7-B32A-9740455D1F43}" type="slidenum">
              <a:rPr lang="en-US" altLang="en-US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8204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73DDB95-3F42-4AAC-BC42-EC3C2B0394BF}" type="slidenum">
              <a:rPr lang="en-US" altLang="en-US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4024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E4E9EEF-124D-4471-A21C-42721B4FC745}" type="slidenum">
              <a:rPr lang="en-US" altLang="en-US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8513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83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837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70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0D7A3E-AA31-4933-8715-A6B497CBDAC0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2271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F9A618-2E06-4915-8148-F3FE0EE6D073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6072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AB46E8-ED57-4199-B098-659E14CBC0B4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629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4ADEF9-92B6-4F68-B0A6-C57481321009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6299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766320-9C9C-4BDA-8BBD-0B0D4AD06FE1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787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D4C185-7E9C-4345-BA7C-745457708038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54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419074-C499-4648-8C10-4990DF2474D3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268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513932-C497-408A-99A2-07A8C7CB999D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4952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66938F-C5F0-40F7-B2DF-27A4DFDCFA2B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59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E17943-6A9C-417F-A74B-A4FB544E1CEB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436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C6CF64-F0D9-41A1-8A9C-98AA5A109011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7560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246811-4EFD-4953-B7E0-1C8D734D092E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241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9DB805-201D-4ABA-A7F7-65DA86A4E4B1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556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3E134B-F39B-4266-B60F-A3CAEE1AB8D4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024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0412B00-E6C2-49F2-97B3-FA2D6C14061E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3C69F3D-D20A-4366-A5F6-6F6EF2CEB565}" type="slidenum">
              <a:rPr lang="en-US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duke.wave.shadow.gif                                           0000A716Quicksilver 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334000"/>
            <a:ext cx="89535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ltGray">
          <a:xfrm>
            <a:off x="558800" y="2625725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ltGray">
          <a:xfrm>
            <a:off x="825500" y="2625725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altLang="en-US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ltGray">
          <a:xfrm>
            <a:off x="566738" y="3048000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ltGray">
          <a:xfrm>
            <a:off x="936625" y="30480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ltGray">
          <a:xfrm>
            <a:off x="152400" y="2974975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87400" y="2438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 userDrawn="1"/>
        </p:nvSpPr>
        <p:spPr bwMode="auto">
          <a:xfrm>
            <a:off x="7924800" y="647700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27D6355D-B253-475B-B702-7FD8A73CE19F}" type="slidenum">
              <a:rPr lang="en-US" altLang="en-US" sz="1200">
                <a:latin typeface="Geneva" charset="0"/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en-US" altLang="en-US" sz="1200">
              <a:latin typeface="Geneva" charset="0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86200"/>
            <a:ext cx="7620000" cy="914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rgbClr val="9933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077200" y="6553200"/>
            <a:ext cx="10668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86098FE-F847-414E-90AE-060548EB623F}" type="datetime5">
              <a:rPr lang="en-US" altLang="en-US"/>
              <a:pPr>
                <a:defRPr/>
              </a:pPr>
              <a:t>7-May-18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87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21D67-EE68-4ABC-A1CC-7C92A79685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34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854825" y="228600"/>
            <a:ext cx="2157413" cy="5903913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321425" cy="590391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1CB66-1057-4CE7-A45C-D180051C5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159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33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064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2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25282-3A94-4D6C-A2C8-CF84EA521A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86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210050" cy="476091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743450" y="1371600"/>
            <a:ext cx="4211638" cy="476091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94B90-BCF4-496C-8F8F-04AC23310C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41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EFBCE-0026-4A97-9C54-DB856FB62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50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66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D0F5F-4712-4E60-8B9D-EF29A70E1D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481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7C894-14F9-4D8D-BFA0-C12DE846F3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90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B6B49-676B-42A8-BC91-1F969FE958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26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33400" y="260350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ltGray">
          <a:xfrm>
            <a:off x="800100" y="260350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altLang="en-US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82625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4400" y="6858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ltGray">
          <a:xfrm>
            <a:off x="127000" y="609600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152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 flipV="1">
            <a:off x="460375" y="990600"/>
            <a:ext cx="8683625" cy="46038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solidFill>
                <a:srgbClr val="993300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79303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711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574088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9" r:id="rId12"/>
    <p:sldLayoutId id="2147483680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4" grpId="0" build="p" bldLvl="5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1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1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1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1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1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99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FurkanGozukara/CSE214_201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3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4.wmf"/><Relationship Id="rId4" Type="http://schemas.openxmlformats.org/officeDocument/2006/relationships/notesSlide" Target="../notesSlides/notesSlide3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5.wmf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6.wmf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7.w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8.wmf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9.wmf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20.wmf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21.wmf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0.xml"/></Relationships>
</file>

<file path=ppt/slides/_rels/slide65.xml.rels><?xml version="1.0" encoding="UTF-8" standalone="yes"?>
<Relationships xmlns="http://schemas.openxmlformats.org/package/2006/relationships"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26" Type="http://schemas.openxmlformats.org/officeDocument/2006/relationships/tags" Target="../tags/tag56.xml"/><Relationship Id="rId39" Type="http://schemas.openxmlformats.org/officeDocument/2006/relationships/tags" Target="../tags/tag69.xml"/><Relationship Id="rId21" Type="http://schemas.openxmlformats.org/officeDocument/2006/relationships/tags" Target="../tags/tag51.xml"/><Relationship Id="rId34" Type="http://schemas.openxmlformats.org/officeDocument/2006/relationships/tags" Target="../tags/tag64.xml"/><Relationship Id="rId42" Type="http://schemas.openxmlformats.org/officeDocument/2006/relationships/tags" Target="../tags/tag72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tags" Target="../tags/tag50.xml"/><Relationship Id="rId29" Type="http://schemas.openxmlformats.org/officeDocument/2006/relationships/tags" Target="../tags/tag59.xml"/><Relationship Id="rId41" Type="http://schemas.openxmlformats.org/officeDocument/2006/relationships/tags" Target="../tags/tag71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tags" Target="../tags/tag54.xml"/><Relationship Id="rId32" Type="http://schemas.openxmlformats.org/officeDocument/2006/relationships/tags" Target="../tags/tag62.xml"/><Relationship Id="rId37" Type="http://schemas.openxmlformats.org/officeDocument/2006/relationships/tags" Target="../tags/tag67.xml"/><Relationship Id="rId40" Type="http://schemas.openxmlformats.org/officeDocument/2006/relationships/tags" Target="../tags/tag70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tags" Target="../tags/tag53.xml"/><Relationship Id="rId28" Type="http://schemas.openxmlformats.org/officeDocument/2006/relationships/tags" Target="../tags/tag58.xml"/><Relationship Id="rId36" Type="http://schemas.openxmlformats.org/officeDocument/2006/relationships/tags" Target="../tags/tag66.xml"/><Relationship Id="rId10" Type="http://schemas.openxmlformats.org/officeDocument/2006/relationships/tags" Target="../tags/tag40.xml"/><Relationship Id="rId19" Type="http://schemas.openxmlformats.org/officeDocument/2006/relationships/tags" Target="../tags/tag49.xml"/><Relationship Id="rId31" Type="http://schemas.openxmlformats.org/officeDocument/2006/relationships/tags" Target="../tags/tag61.xml"/><Relationship Id="rId44" Type="http://schemas.openxmlformats.org/officeDocument/2006/relationships/notesSlide" Target="../notesSlides/notesSlide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tags" Target="../tags/tag52.xml"/><Relationship Id="rId27" Type="http://schemas.openxmlformats.org/officeDocument/2006/relationships/tags" Target="../tags/tag57.xml"/><Relationship Id="rId30" Type="http://schemas.openxmlformats.org/officeDocument/2006/relationships/tags" Target="../tags/tag60.xml"/><Relationship Id="rId35" Type="http://schemas.openxmlformats.org/officeDocument/2006/relationships/tags" Target="../tags/tag65.xml"/><Relationship Id="rId43" Type="http://schemas.openxmlformats.org/officeDocument/2006/relationships/slideLayout" Target="../slideLayouts/slideLayout13.xml"/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5" Type="http://schemas.openxmlformats.org/officeDocument/2006/relationships/tags" Target="../tags/tag55.xml"/><Relationship Id="rId33" Type="http://schemas.openxmlformats.org/officeDocument/2006/relationships/tags" Target="../tags/tag63.xml"/><Relationship Id="rId38" Type="http://schemas.openxmlformats.org/officeDocument/2006/relationships/tags" Target="../tags/tag68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tags" Target="../tags/tag74.xml"/><Relationship Id="rId7" Type="http://schemas.openxmlformats.org/officeDocument/2006/relationships/oleObject" Target="../embeddings/oleObject1.bin"/><Relationship Id="rId2" Type="http://schemas.openxmlformats.org/officeDocument/2006/relationships/tags" Target="../tags/tag73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7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notesSlide" Target="../notesSlides/notesSlide4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notesSlide" Target="../notesSlides/notesSlide43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slideLayout" Target="../slideLayouts/slideLayout13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tags" Target="../tags/tag101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2" Type="http://schemas.openxmlformats.org/officeDocument/2006/relationships/tags" Target="../tags/tag90.xml"/><Relationship Id="rId16" Type="http://schemas.openxmlformats.org/officeDocument/2006/relationships/image" Target="../media/image14.wmf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5" Type="http://schemas.openxmlformats.org/officeDocument/2006/relationships/tags" Target="../tags/tag93.xml"/><Relationship Id="rId15" Type="http://schemas.openxmlformats.org/officeDocument/2006/relationships/notesSlide" Target="../notesSlides/notesSlide44.xml"/><Relationship Id="rId10" Type="http://schemas.openxmlformats.org/officeDocument/2006/relationships/tags" Target="../tags/tag98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5443" y="1814386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5443" y="1814386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5107" y="1814386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5107" y="1814386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376" y="6227064"/>
            <a:ext cx="8080248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0" y="62484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265" dirty="0">
                <a:solidFill>
                  <a:srgbClr val="000000"/>
                </a:solidFill>
                <a:latin typeface="Arial"/>
                <a:cs typeface="Arial"/>
              </a:rPr>
              <a:t>CSE214 – Analysis of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Algorithms</a:t>
            </a:r>
            <a:b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Furkan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Gözükara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b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u="sng" spc="-265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</a:t>
            </a:r>
            <a:r>
              <a:rPr lang="en-US" i="1" u="sng" spc="-265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github.com/FurkanGozukara/CSE214_2018</a:t>
            </a:r>
            <a: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sz="36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2209800"/>
            <a:ext cx="9144000" cy="3429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>
                <a:latin typeface="Times New Roman"/>
                <a:cs typeface="Times New Roman"/>
              </a:rPr>
              <a:t>Greedy </a:t>
            </a:r>
            <a:r>
              <a:rPr lang="en-US" sz="5400" spc="-5" dirty="0" smtClean="0">
                <a:latin typeface="Times New Roman"/>
                <a:cs typeface="Times New Roman"/>
              </a:rPr>
              <a:t>Algorithms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Based on 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Cevdet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Matuszek’s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/>
            </a:r>
            <a:b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</a:b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Notes 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- Director of MCIT 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sz="4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403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We then pick the nodes with the smallest frequency and combine them together to form a new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The selection of these nodes is the Greedy part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The two selected nodes are removed from the set, but replace by the combined 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This continues until we have only 1 node left in the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4581" y="1524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  <p:sp>
        <p:nvSpPr>
          <p:cNvPr id="24579" name="Oval 4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24580" name="Oval 5"/>
          <p:cNvSpPr>
            <a:spLocks noChangeArrowheads="1"/>
          </p:cNvSpPr>
          <p:nvPr/>
        </p:nvSpPr>
        <p:spPr bwMode="auto">
          <a:xfrm>
            <a:off x="1752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24581" name="Oval 6"/>
          <p:cNvSpPr>
            <a:spLocks noChangeArrowheads="1"/>
          </p:cNvSpPr>
          <p:nvPr/>
        </p:nvSpPr>
        <p:spPr bwMode="auto">
          <a:xfrm>
            <a:off x="2514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24582" name="Oval 7"/>
          <p:cNvSpPr>
            <a:spLocks noChangeArrowheads="1"/>
          </p:cNvSpPr>
          <p:nvPr/>
        </p:nvSpPr>
        <p:spPr bwMode="auto">
          <a:xfrm>
            <a:off x="3276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24583" name="Oval 8"/>
          <p:cNvSpPr>
            <a:spLocks noChangeArrowheads="1"/>
          </p:cNvSpPr>
          <p:nvPr/>
        </p:nvSpPr>
        <p:spPr bwMode="auto">
          <a:xfrm>
            <a:off x="39624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24584" name="Oval 9"/>
          <p:cNvSpPr>
            <a:spLocks noChangeArrowheads="1"/>
          </p:cNvSpPr>
          <p:nvPr/>
        </p:nvSpPr>
        <p:spPr bwMode="auto">
          <a:xfrm>
            <a:off x="47244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sp>
        <p:nvSpPr>
          <p:cNvPr id="24585" name="Oval 10"/>
          <p:cNvSpPr>
            <a:spLocks noChangeArrowheads="1"/>
          </p:cNvSpPr>
          <p:nvPr/>
        </p:nvSpPr>
        <p:spPr bwMode="auto">
          <a:xfrm>
            <a:off x="54102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b,1</a:t>
            </a:r>
          </a:p>
        </p:txBody>
      </p:sp>
      <p:sp>
        <p:nvSpPr>
          <p:cNvPr id="24586" name="Oval 11"/>
          <p:cNvSpPr>
            <a:spLocks noChangeArrowheads="1"/>
          </p:cNvSpPr>
          <p:nvPr/>
        </p:nvSpPr>
        <p:spPr bwMode="auto">
          <a:xfrm>
            <a:off x="60960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v,1</a:t>
            </a:r>
          </a:p>
        </p:txBody>
      </p:sp>
      <p:sp>
        <p:nvSpPr>
          <p:cNvPr id="24587" name="Oval 12"/>
          <p:cNvSpPr>
            <a:spLocks noChangeArrowheads="1"/>
          </p:cNvSpPr>
          <p:nvPr/>
        </p:nvSpPr>
        <p:spPr bwMode="auto">
          <a:xfrm>
            <a:off x="67818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i,1</a:t>
            </a:r>
          </a:p>
        </p:txBody>
      </p:sp>
      <p:sp>
        <p:nvSpPr>
          <p:cNvPr id="24588" name="Oval 13"/>
          <p:cNvSpPr>
            <a:spLocks noChangeArrowheads="1"/>
          </p:cNvSpPr>
          <p:nvPr/>
        </p:nvSpPr>
        <p:spPr bwMode="auto">
          <a:xfrm>
            <a:off x="7467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s,1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752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2514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3276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39624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47244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54102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b,1</a:t>
            </a:r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60960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v,1</a:t>
            </a:r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6781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i,1</a:t>
            </a:r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7467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s,1</a:t>
            </a:r>
          </a:p>
        </p:txBody>
      </p:sp>
      <p:sp>
        <p:nvSpPr>
          <p:cNvPr id="26637" name="Oval 13"/>
          <p:cNvSpPr>
            <a:spLocks noChangeArrowheads="1"/>
          </p:cNvSpPr>
          <p:nvPr/>
        </p:nvSpPr>
        <p:spPr bwMode="auto">
          <a:xfrm>
            <a:off x="7086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1752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2514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3276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39624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47244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54102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b,1</a:t>
            </a:r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60960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v,1</a:t>
            </a:r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6781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i,1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7467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s,1</a:t>
            </a:r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7086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57150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H="1">
            <a:off x="57150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60960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1752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2514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3276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39624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4724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grpSp>
        <p:nvGrpSpPr>
          <p:cNvPr id="30729" name="Group 20"/>
          <p:cNvGrpSpPr>
            <a:grpSpLocks/>
          </p:cNvGrpSpPr>
          <p:nvPr/>
        </p:nvGrpSpPr>
        <p:grpSpPr bwMode="auto">
          <a:xfrm>
            <a:off x="6781800" y="1981200"/>
            <a:ext cx="1219200" cy="1295400"/>
            <a:chOff x="4272" y="1248"/>
            <a:chExt cx="768" cy="816"/>
          </a:xfrm>
        </p:grpSpPr>
        <p:sp>
          <p:nvSpPr>
            <p:cNvPr id="30741" name="Oval 11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i,1</a:t>
              </a:r>
            </a:p>
          </p:txBody>
        </p:sp>
        <p:sp>
          <p:nvSpPr>
            <p:cNvPr id="30742" name="Oval 12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s,1</a:t>
              </a:r>
            </a:p>
          </p:txBody>
        </p:sp>
        <p:sp>
          <p:nvSpPr>
            <p:cNvPr id="30743" name="Oval 13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30744" name="Line 14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5" name="Line 15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30" name="Group 19"/>
          <p:cNvGrpSpPr>
            <a:grpSpLocks/>
          </p:cNvGrpSpPr>
          <p:nvPr/>
        </p:nvGrpSpPr>
        <p:grpSpPr bwMode="auto">
          <a:xfrm>
            <a:off x="5410200" y="2743200"/>
            <a:ext cx="1219200" cy="1295400"/>
            <a:chOff x="3408" y="1248"/>
            <a:chExt cx="768" cy="816"/>
          </a:xfrm>
        </p:grpSpPr>
        <p:sp>
          <p:nvSpPr>
            <p:cNvPr id="30736" name="Oval 9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b,1</a:t>
              </a:r>
            </a:p>
          </p:txBody>
        </p:sp>
        <p:sp>
          <p:nvSpPr>
            <p:cNvPr id="30737" name="Oval 10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v,1</a:t>
              </a:r>
            </a:p>
          </p:txBody>
        </p:sp>
        <p:sp>
          <p:nvSpPr>
            <p:cNvPr id="30738" name="Oval 16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30739" name="Line 17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Line 18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31" name="Line 21"/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22"/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Oval 25"/>
          <p:cNvSpPr>
            <a:spLocks noChangeArrowheads="1"/>
          </p:cNvSpPr>
          <p:nvPr/>
        </p:nvSpPr>
        <p:spPr bwMode="auto">
          <a:xfrm>
            <a:off x="5181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0734" name="Line 26"/>
          <p:cNvSpPr>
            <a:spLocks noChangeShapeType="1"/>
          </p:cNvSpPr>
          <p:nvPr/>
        </p:nvSpPr>
        <p:spPr bwMode="auto">
          <a:xfrm flipH="1">
            <a:off x="5029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27"/>
          <p:cNvSpPr>
            <a:spLocks noChangeShapeType="1"/>
          </p:cNvSpPr>
          <p:nvPr/>
        </p:nvSpPr>
        <p:spPr bwMode="auto">
          <a:xfrm>
            <a:off x="5562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1752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2514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327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3962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4724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grpSp>
        <p:nvGrpSpPr>
          <p:cNvPr id="32777" name="Group 9"/>
          <p:cNvGrpSpPr>
            <a:grpSpLocks/>
          </p:cNvGrpSpPr>
          <p:nvPr/>
        </p:nvGrpSpPr>
        <p:grpSpPr bwMode="auto">
          <a:xfrm>
            <a:off x="6781800" y="1981200"/>
            <a:ext cx="1219200" cy="1295400"/>
            <a:chOff x="4272" y="1248"/>
            <a:chExt cx="768" cy="816"/>
          </a:xfrm>
        </p:grpSpPr>
        <p:sp>
          <p:nvSpPr>
            <p:cNvPr id="32792" name="Oval 10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i,1</a:t>
              </a:r>
            </a:p>
          </p:txBody>
        </p:sp>
        <p:sp>
          <p:nvSpPr>
            <p:cNvPr id="32793" name="Oval 11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s,1</a:t>
              </a:r>
            </a:p>
          </p:txBody>
        </p:sp>
        <p:sp>
          <p:nvSpPr>
            <p:cNvPr id="32794" name="Oval 12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32795" name="Line 13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Line 14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78" name="Group 15"/>
          <p:cNvGrpSpPr>
            <a:grpSpLocks/>
          </p:cNvGrpSpPr>
          <p:nvPr/>
        </p:nvGrpSpPr>
        <p:grpSpPr bwMode="auto">
          <a:xfrm>
            <a:off x="5410200" y="2743200"/>
            <a:ext cx="1219200" cy="1295400"/>
            <a:chOff x="3408" y="1248"/>
            <a:chExt cx="768" cy="816"/>
          </a:xfrm>
        </p:grpSpPr>
        <p:sp>
          <p:nvSpPr>
            <p:cNvPr id="32787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b,1</a:t>
              </a:r>
            </a:p>
          </p:txBody>
        </p:sp>
        <p:sp>
          <p:nvSpPr>
            <p:cNvPr id="32788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v,1</a:t>
              </a:r>
            </a:p>
          </p:txBody>
        </p:sp>
        <p:sp>
          <p:nvSpPr>
            <p:cNvPr id="32789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32790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1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9" name="Line 21"/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Line 22"/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Oval 23"/>
          <p:cNvSpPr>
            <a:spLocks noChangeArrowheads="1"/>
          </p:cNvSpPr>
          <p:nvPr/>
        </p:nvSpPr>
        <p:spPr bwMode="auto">
          <a:xfrm>
            <a:off x="5181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2782" name="Line 24"/>
          <p:cNvSpPr>
            <a:spLocks noChangeShapeType="1"/>
          </p:cNvSpPr>
          <p:nvPr/>
        </p:nvSpPr>
        <p:spPr bwMode="auto">
          <a:xfrm flipH="1">
            <a:off x="5029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Line 25"/>
          <p:cNvSpPr>
            <a:spLocks noChangeShapeType="1"/>
          </p:cNvSpPr>
          <p:nvPr/>
        </p:nvSpPr>
        <p:spPr bwMode="auto">
          <a:xfrm>
            <a:off x="5562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Oval 26"/>
          <p:cNvSpPr>
            <a:spLocks noChangeArrowheads="1"/>
          </p:cNvSpPr>
          <p:nvPr/>
        </p:nvSpPr>
        <p:spPr bwMode="auto">
          <a:xfrm>
            <a:off x="3657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2785" name="Line 27"/>
          <p:cNvSpPr>
            <a:spLocks noChangeShapeType="1"/>
          </p:cNvSpPr>
          <p:nvPr/>
        </p:nvSpPr>
        <p:spPr bwMode="auto">
          <a:xfrm flipH="1">
            <a:off x="3505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Line 28"/>
          <p:cNvSpPr>
            <a:spLocks noChangeShapeType="1"/>
          </p:cNvSpPr>
          <p:nvPr/>
        </p:nvSpPr>
        <p:spPr bwMode="auto">
          <a:xfrm>
            <a:off x="4038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1752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2514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327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3962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4724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sp>
        <p:nvSpPr>
          <p:cNvPr id="34825" name="Oval 10"/>
          <p:cNvSpPr>
            <a:spLocks noChangeArrowheads="1"/>
          </p:cNvSpPr>
          <p:nvPr/>
        </p:nvSpPr>
        <p:spPr bwMode="auto">
          <a:xfrm>
            <a:off x="6781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i,1</a:t>
            </a:r>
          </a:p>
        </p:txBody>
      </p:sp>
      <p:sp>
        <p:nvSpPr>
          <p:cNvPr id="34826" name="Oval 11"/>
          <p:cNvSpPr>
            <a:spLocks noChangeArrowheads="1"/>
          </p:cNvSpPr>
          <p:nvPr/>
        </p:nvSpPr>
        <p:spPr bwMode="auto">
          <a:xfrm>
            <a:off x="7467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s,1</a:t>
            </a:r>
          </a:p>
        </p:txBody>
      </p:sp>
      <p:sp>
        <p:nvSpPr>
          <p:cNvPr id="34827" name="Oval 12"/>
          <p:cNvSpPr>
            <a:spLocks noChangeArrowheads="1"/>
          </p:cNvSpPr>
          <p:nvPr/>
        </p:nvSpPr>
        <p:spPr bwMode="auto">
          <a:xfrm>
            <a:off x="7086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34828" name="Line 13"/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14"/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30" name="Group 15"/>
          <p:cNvGrpSpPr>
            <a:grpSpLocks/>
          </p:cNvGrpSpPr>
          <p:nvPr/>
        </p:nvGrpSpPr>
        <p:grpSpPr bwMode="auto">
          <a:xfrm>
            <a:off x="5410200" y="2743200"/>
            <a:ext cx="1219200" cy="1295400"/>
            <a:chOff x="3408" y="1248"/>
            <a:chExt cx="768" cy="816"/>
          </a:xfrm>
        </p:grpSpPr>
        <p:sp>
          <p:nvSpPr>
            <p:cNvPr id="34842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b,1</a:t>
              </a:r>
            </a:p>
          </p:txBody>
        </p:sp>
        <p:sp>
          <p:nvSpPr>
            <p:cNvPr id="34843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v,1</a:t>
              </a:r>
            </a:p>
          </p:txBody>
        </p:sp>
        <p:sp>
          <p:nvSpPr>
            <p:cNvPr id="34844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34845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6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31" name="Line 21"/>
          <p:cNvSpPr>
            <a:spLocks noChangeShapeType="1"/>
          </p:cNvSpPr>
          <p:nvPr/>
        </p:nvSpPr>
        <p:spPr bwMode="auto">
          <a:xfrm flipH="1">
            <a:off x="7086600" y="2438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22"/>
          <p:cNvSpPr>
            <a:spLocks noChangeShapeType="1"/>
          </p:cNvSpPr>
          <p:nvPr/>
        </p:nvSpPr>
        <p:spPr bwMode="auto">
          <a:xfrm>
            <a:off x="74676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Oval 23"/>
          <p:cNvSpPr>
            <a:spLocks noChangeArrowheads="1"/>
          </p:cNvSpPr>
          <p:nvPr/>
        </p:nvSpPr>
        <p:spPr bwMode="auto">
          <a:xfrm>
            <a:off x="5181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4834" name="Line 24"/>
          <p:cNvSpPr>
            <a:spLocks noChangeShapeType="1"/>
          </p:cNvSpPr>
          <p:nvPr/>
        </p:nvSpPr>
        <p:spPr bwMode="auto">
          <a:xfrm flipH="1">
            <a:off x="5029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Line 25"/>
          <p:cNvSpPr>
            <a:spLocks noChangeShapeType="1"/>
          </p:cNvSpPr>
          <p:nvPr/>
        </p:nvSpPr>
        <p:spPr bwMode="auto">
          <a:xfrm>
            <a:off x="5562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Oval 26"/>
          <p:cNvSpPr>
            <a:spLocks noChangeArrowheads="1"/>
          </p:cNvSpPr>
          <p:nvPr/>
        </p:nvSpPr>
        <p:spPr bwMode="auto">
          <a:xfrm>
            <a:off x="3657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4837" name="Line 27"/>
          <p:cNvSpPr>
            <a:spLocks noChangeShapeType="1"/>
          </p:cNvSpPr>
          <p:nvPr/>
        </p:nvSpPr>
        <p:spPr bwMode="auto">
          <a:xfrm flipH="1">
            <a:off x="3505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Line 28"/>
          <p:cNvSpPr>
            <a:spLocks noChangeShapeType="1"/>
          </p:cNvSpPr>
          <p:nvPr/>
        </p:nvSpPr>
        <p:spPr bwMode="auto">
          <a:xfrm>
            <a:off x="4038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Oval 29"/>
          <p:cNvSpPr>
            <a:spLocks noChangeArrowheads="1"/>
          </p:cNvSpPr>
          <p:nvPr/>
        </p:nvSpPr>
        <p:spPr bwMode="auto">
          <a:xfrm>
            <a:off x="2133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4840" name="Line 30"/>
          <p:cNvSpPr>
            <a:spLocks noChangeShapeType="1"/>
          </p:cNvSpPr>
          <p:nvPr/>
        </p:nvSpPr>
        <p:spPr bwMode="auto">
          <a:xfrm flipH="1">
            <a:off x="1981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1" name="Line 31"/>
          <p:cNvSpPr>
            <a:spLocks noChangeShapeType="1"/>
          </p:cNvSpPr>
          <p:nvPr/>
        </p:nvSpPr>
        <p:spPr bwMode="auto">
          <a:xfrm>
            <a:off x="2514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990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1752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2514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327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3962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66294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grpSp>
        <p:nvGrpSpPr>
          <p:cNvPr id="36873" name="Group 9"/>
          <p:cNvGrpSpPr>
            <a:grpSpLocks/>
          </p:cNvGrpSpPr>
          <p:nvPr/>
        </p:nvGrpSpPr>
        <p:grpSpPr bwMode="auto">
          <a:xfrm>
            <a:off x="4953000" y="2743200"/>
            <a:ext cx="1219200" cy="1295400"/>
            <a:chOff x="4272" y="1248"/>
            <a:chExt cx="768" cy="816"/>
          </a:xfrm>
        </p:grpSpPr>
        <p:sp>
          <p:nvSpPr>
            <p:cNvPr id="36892" name="Oval 10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i,1</a:t>
              </a:r>
            </a:p>
          </p:txBody>
        </p:sp>
        <p:sp>
          <p:nvSpPr>
            <p:cNvPr id="36893" name="Oval 11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s,1</a:t>
              </a:r>
            </a:p>
          </p:txBody>
        </p:sp>
        <p:sp>
          <p:nvSpPr>
            <p:cNvPr id="36894" name="Oval 12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36895" name="Line 13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Line 14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74" name="Group 15"/>
          <p:cNvGrpSpPr>
            <a:grpSpLocks/>
          </p:cNvGrpSpPr>
          <p:nvPr/>
        </p:nvGrpSpPr>
        <p:grpSpPr bwMode="auto">
          <a:xfrm>
            <a:off x="7315200" y="3505200"/>
            <a:ext cx="1219200" cy="1295400"/>
            <a:chOff x="3408" y="1248"/>
            <a:chExt cx="768" cy="816"/>
          </a:xfrm>
        </p:grpSpPr>
        <p:sp>
          <p:nvSpPr>
            <p:cNvPr id="36887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b,1</a:t>
              </a:r>
            </a:p>
          </p:txBody>
        </p:sp>
        <p:sp>
          <p:nvSpPr>
            <p:cNvPr id="36888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v,1</a:t>
              </a:r>
            </a:p>
          </p:txBody>
        </p:sp>
        <p:sp>
          <p:nvSpPr>
            <p:cNvPr id="36889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36890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75" name="Oval 23"/>
          <p:cNvSpPr>
            <a:spLocks noChangeArrowheads="1"/>
          </p:cNvSpPr>
          <p:nvPr/>
        </p:nvSpPr>
        <p:spPr bwMode="auto">
          <a:xfrm>
            <a:off x="708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6876" name="Line 24"/>
          <p:cNvSpPr>
            <a:spLocks noChangeShapeType="1"/>
          </p:cNvSpPr>
          <p:nvPr/>
        </p:nvSpPr>
        <p:spPr bwMode="auto">
          <a:xfrm flipH="1">
            <a:off x="69342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25"/>
          <p:cNvSpPr>
            <a:spLocks noChangeShapeType="1"/>
          </p:cNvSpPr>
          <p:nvPr/>
        </p:nvSpPr>
        <p:spPr bwMode="auto">
          <a:xfrm>
            <a:off x="74676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Oval 26"/>
          <p:cNvSpPr>
            <a:spLocks noChangeArrowheads="1"/>
          </p:cNvSpPr>
          <p:nvPr/>
        </p:nvSpPr>
        <p:spPr bwMode="auto">
          <a:xfrm>
            <a:off x="36576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6879" name="Line 27"/>
          <p:cNvSpPr>
            <a:spLocks noChangeShapeType="1"/>
          </p:cNvSpPr>
          <p:nvPr/>
        </p:nvSpPr>
        <p:spPr bwMode="auto">
          <a:xfrm flipH="1">
            <a:off x="3505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28"/>
          <p:cNvSpPr>
            <a:spLocks noChangeShapeType="1"/>
          </p:cNvSpPr>
          <p:nvPr/>
        </p:nvSpPr>
        <p:spPr bwMode="auto">
          <a:xfrm>
            <a:off x="4038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Oval 29"/>
          <p:cNvSpPr>
            <a:spLocks noChangeArrowheads="1"/>
          </p:cNvSpPr>
          <p:nvPr/>
        </p:nvSpPr>
        <p:spPr bwMode="auto">
          <a:xfrm>
            <a:off x="2133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6882" name="Line 30"/>
          <p:cNvSpPr>
            <a:spLocks noChangeShapeType="1"/>
          </p:cNvSpPr>
          <p:nvPr/>
        </p:nvSpPr>
        <p:spPr bwMode="auto">
          <a:xfrm flipH="1">
            <a:off x="1981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31"/>
          <p:cNvSpPr>
            <a:spLocks noChangeShapeType="1"/>
          </p:cNvSpPr>
          <p:nvPr/>
        </p:nvSpPr>
        <p:spPr bwMode="auto">
          <a:xfrm>
            <a:off x="2514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Oval 32"/>
          <p:cNvSpPr>
            <a:spLocks noChangeArrowheads="1"/>
          </p:cNvSpPr>
          <p:nvPr/>
        </p:nvSpPr>
        <p:spPr bwMode="auto">
          <a:xfrm>
            <a:off x="61722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36885" name="Line 33"/>
          <p:cNvSpPr>
            <a:spLocks noChangeShapeType="1"/>
          </p:cNvSpPr>
          <p:nvPr/>
        </p:nvSpPr>
        <p:spPr bwMode="auto">
          <a:xfrm flipH="1">
            <a:off x="5638800" y="2362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6" name="Line 34"/>
          <p:cNvSpPr>
            <a:spLocks noChangeShapeType="1"/>
          </p:cNvSpPr>
          <p:nvPr/>
        </p:nvSpPr>
        <p:spPr bwMode="auto">
          <a:xfrm>
            <a:off x="6629400" y="2362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990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1752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2514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327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39624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66294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grpSp>
        <p:nvGrpSpPr>
          <p:cNvPr id="38921" name="Group 9"/>
          <p:cNvGrpSpPr>
            <a:grpSpLocks/>
          </p:cNvGrpSpPr>
          <p:nvPr/>
        </p:nvGrpSpPr>
        <p:grpSpPr bwMode="auto">
          <a:xfrm>
            <a:off x="4953000" y="2743200"/>
            <a:ext cx="1219200" cy="1295400"/>
            <a:chOff x="4272" y="1248"/>
            <a:chExt cx="768" cy="816"/>
          </a:xfrm>
        </p:grpSpPr>
        <p:sp>
          <p:nvSpPr>
            <p:cNvPr id="38943" name="Oval 10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i,1</a:t>
              </a:r>
            </a:p>
          </p:txBody>
        </p:sp>
        <p:sp>
          <p:nvSpPr>
            <p:cNvPr id="38944" name="Oval 11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s,1</a:t>
              </a:r>
            </a:p>
          </p:txBody>
        </p:sp>
        <p:sp>
          <p:nvSpPr>
            <p:cNvPr id="38945" name="Oval 12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38946" name="Line 13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7" name="Line 14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922" name="Group 15"/>
          <p:cNvGrpSpPr>
            <a:grpSpLocks/>
          </p:cNvGrpSpPr>
          <p:nvPr/>
        </p:nvGrpSpPr>
        <p:grpSpPr bwMode="auto">
          <a:xfrm>
            <a:off x="7315200" y="3505200"/>
            <a:ext cx="1219200" cy="1295400"/>
            <a:chOff x="3408" y="1248"/>
            <a:chExt cx="768" cy="816"/>
          </a:xfrm>
        </p:grpSpPr>
        <p:sp>
          <p:nvSpPr>
            <p:cNvPr id="38938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b,1</a:t>
              </a:r>
            </a:p>
          </p:txBody>
        </p:sp>
        <p:sp>
          <p:nvSpPr>
            <p:cNvPr id="38939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v,1</a:t>
              </a:r>
            </a:p>
          </p:txBody>
        </p:sp>
        <p:sp>
          <p:nvSpPr>
            <p:cNvPr id="38940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38941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23" name="Oval 21"/>
          <p:cNvSpPr>
            <a:spLocks noChangeArrowheads="1"/>
          </p:cNvSpPr>
          <p:nvPr/>
        </p:nvSpPr>
        <p:spPr bwMode="auto">
          <a:xfrm>
            <a:off x="7086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8924" name="Line 22"/>
          <p:cNvSpPr>
            <a:spLocks noChangeShapeType="1"/>
          </p:cNvSpPr>
          <p:nvPr/>
        </p:nvSpPr>
        <p:spPr bwMode="auto">
          <a:xfrm flipH="1">
            <a:off x="69342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Line 23"/>
          <p:cNvSpPr>
            <a:spLocks noChangeShapeType="1"/>
          </p:cNvSpPr>
          <p:nvPr/>
        </p:nvSpPr>
        <p:spPr bwMode="auto">
          <a:xfrm>
            <a:off x="74676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Oval 24"/>
          <p:cNvSpPr>
            <a:spLocks noChangeArrowheads="1"/>
          </p:cNvSpPr>
          <p:nvPr/>
        </p:nvSpPr>
        <p:spPr bwMode="auto">
          <a:xfrm>
            <a:off x="36576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8927" name="Line 25"/>
          <p:cNvSpPr>
            <a:spLocks noChangeShapeType="1"/>
          </p:cNvSpPr>
          <p:nvPr/>
        </p:nvSpPr>
        <p:spPr bwMode="auto">
          <a:xfrm flipH="1">
            <a:off x="35052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Line 26"/>
          <p:cNvSpPr>
            <a:spLocks noChangeShapeType="1"/>
          </p:cNvSpPr>
          <p:nvPr/>
        </p:nvSpPr>
        <p:spPr bwMode="auto">
          <a:xfrm>
            <a:off x="40386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Oval 27"/>
          <p:cNvSpPr>
            <a:spLocks noChangeArrowheads="1"/>
          </p:cNvSpPr>
          <p:nvPr/>
        </p:nvSpPr>
        <p:spPr bwMode="auto">
          <a:xfrm>
            <a:off x="2133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8930" name="Line 28"/>
          <p:cNvSpPr>
            <a:spLocks noChangeShapeType="1"/>
          </p:cNvSpPr>
          <p:nvPr/>
        </p:nvSpPr>
        <p:spPr bwMode="auto">
          <a:xfrm flipH="1">
            <a:off x="19812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Line 29"/>
          <p:cNvSpPr>
            <a:spLocks noChangeShapeType="1"/>
          </p:cNvSpPr>
          <p:nvPr/>
        </p:nvSpPr>
        <p:spPr bwMode="auto">
          <a:xfrm>
            <a:off x="25146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2" name="Oval 30"/>
          <p:cNvSpPr>
            <a:spLocks noChangeArrowheads="1"/>
          </p:cNvSpPr>
          <p:nvPr/>
        </p:nvSpPr>
        <p:spPr bwMode="auto">
          <a:xfrm>
            <a:off x="61722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38933" name="Line 31"/>
          <p:cNvSpPr>
            <a:spLocks noChangeShapeType="1"/>
          </p:cNvSpPr>
          <p:nvPr/>
        </p:nvSpPr>
        <p:spPr bwMode="auto">
          <a:xfrm flipH="1">
            <a:off x="5638800" y="2362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4" name="Line 32"/>
          <p:cNvSpPr>
            <a:spLocks noChangeShapeType="1"/>
          </p:cNvSpPr>
          <p:nvPr/>
        </p:nvSpPr>
        <p:spPr bwMode="auto">
          <a:xfrm>
            <a:off x="6629400" y="2362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5" name="Oval 33"/>
          <p:cNvSpPr>
            <a:spLocks noChangeArrowheads="1"/>
          </p:cNvSpPr>
          <p:nvPr/>
        </p:nvSpPr>
        <p:spPr bwMode="auto">
          <a:xfrm>
            <a:off x="1524000" y="1981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38936" name="Line 34"/>
          <p:cNvSpPr>
            <a:spLocks noChangeShapeType="1"/>
          </p:cNvSpPr>
          <p:nvPr/>
        </p:nvSpPr>
        <p:spPr bwMode="auto">
          <a:xfrm flipH="1">
            <a:off x="1371600" y="2438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7" name="Line 35"/>
          <p:cNvSpPr>
            <a:spLocks noChangeShapeType="1"/>
          </p:cNvSpPr>
          <p:nvPr/>
        </p:nvSpPr>
        <p:spPr bwMode="auto">
          <a:xfrm>
            <a:off x="19050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Oval 3"/>
          <p:cNvSpPr>
            <a:spLocks noChangeArrowheads="1"/>
          </p:cNvSpPr>
          <p:nvPr/>
        </p:nvSpPr>
        <p:spPr bwMode="auto">
          <a:xfrm>
            <a:off x="990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1752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2514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3276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39624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66294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grpSp>
        <p:nvGrpSpPr>
          <p:cNvPr id="40969" name="Group 9"/>
          <p:cNvGrpSpPr>
            <a:grpSpLocks/>
          </p:cNvGrpSpPr>
          <p:nvPr/>
        </p:nvGrpSpPr>
        <p:grpSpPr bwMode="auto">
          <a:xfrm>
            <a:off x="4953000" y="3505200"/>
            <a:ext cx="1219200" cy="1295400"/>
            <a:chOff x="4272" y="1248"/>
            <a:chExt cx="768" cy="816"/>
          </a:xfrm>
        </p:grpSpPr>
        <p:sp>
          <p:nvSpPr>
            <p:cNvPr id="40994" name="Oval 10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i,1</a:t>
              </a:r>
            </a:p>
          </p:txBody>
        </p:sp>
        <p:sp>
          <p:nvSpPr>
            <p:cNvPr id="40995" name="Oval 11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s,1</a:t>
              </a:r>
            </a:p>
          </p:txBody>
        </p:sp>
        <p:sp>
          <p:nvSpPr>
            <p:cNvPr id="40996" name="Oval 12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40997" name="Line 13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Line 14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70" name="Group 15"/>
          <p:cNvGrpSpPr>
            <a:grpSpLocks/>
          </p:cNvGrpSpPr>
          <p:nvPr/>
        </p:nvGrpSpPr>
        <p:grpSpPr bwMode="auto">
          <a:xfrm>
            <a:off x="7315200" y="4267200"/>
            <a:ext cx="1219200" cy="1295400"/>
            <a:chOff x="3408" y="1248"/>
            <a:chExt cx="768" cy="816"/>
          </a:xfrm>
        </p:grpSpPr>
        <p:sp>
          <p:nvSpPr>
            <p:cNvPr id="40989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b,1</a:t>
              </a:r>
            </a:p>
          </p:txBody>
        </p:sp>
        <p:sp>
          <p:nvSpPr>
            <p:cNvPr id="40990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v,1</a:t>
              </a:r>
            </a:p>
          </p:txBody>
        </p:sp>
        <p:sp>
          <p:nvSpPr>
            <p:cNvPr id="40991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40992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71" name="Oval 21"/>
          <p:cNvSpPr>
            <a:spLocks noChangeArrowheads="1"/>
          </p:cNvSpPr>
          <p:nvPr/>
        </p:nvSpPr>
        <p:spPr bwMode="auto">
          <a:xfrm>
            <a:off x="7086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0972" name="Line 22"/>
          <p:cNvSpPr>
            <a:spLocks noChangeShapeType="1"/>
          </p:cNvSpPr>
          <p:nvPr/>
        </p:nvSpPr>
        <p:spPr bwMode="auto">
          <a:xfrm flipH="1">
            <a:off x="69342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23"/>
          <p:cNvSpPr>
            <a:spLocks noChangeShapeType="1"/>
          </p:cNvSpPr>
          <p:nvPr/>
        </p:nvSpPr>
        <p:spPr bwMode="auto">
          <a:xfrm>
            <a:off x="74676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Oval 24"/>
          <p:cNvSpPr>
            <a:spLocks noChangeArrowheads="1"/>
          </p:cNvSpPr>
          <p:nvPr/>
        </p:nvSpPr>
        <p:spPr bwMode="auto">
          <a:xfrm>
            <a:off x="3657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0975" name="Line 25"/>
          <p:cNvSpPr>
            <a:spLocks noChangeShapeType="1"/>
          </p:cNvSpPr>
          <p:nvPr/>
        </p:nvSpPr>
        <p:spPr bwMode="auto">
          <a:xfrm flipH="1">
            <a:off x="35052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Line 26"/>
          <p:cNvSpPr>
            <a:spLocks noChangeShapeType="1"/>
          </p:cNvSpPr>
          <p:nvPr/>
        </p:nvSpPr>
        <p:spPr bwMode="auto">
          <a:xfrm>
            <a:off x="40386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7" name="Oval 27"/>
          <p:cNvSpPr>
            <a:spLocks noChangeArrowheads="1"/>
          </p:cNvSpPr>
          <p:nvPr/>
        </p:nvSpPr>
        <p:spPr bwMode="auto">
          <a:xfrm>
            <a:off x="21336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0978" name="Line 28"/>
          <p:cNvSpPr>
            <a:spLocks noChangeShapeType="1"/>
          </p:cNvSpPr>
          <p:nvPr/>
        </p:nvSpPr>
        <p:spPr bwMode="auto">
          <a:xfrm flipH="1">
            <a:off x="19812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9" name="Line 29"/>
          <p:cNvSpPr>
            <a:spLocks noChangeShapeType="1"/>
          </p:cNvSpPr>
          <p:nvPr/>
        </p:nvSpPr>
        <p:spPr bwMode="auto">
          <a:xfrm>
            <a:off x="25146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0" name="Oval 30"/>
          <p:cNvSpPr>
            <a:spLocks noChangeArrowheads="1"/>
          </p:cNvSpPr>
          <p:nvPr/>
        </p:nvSpPr>
        <p:spPr bwMode="auto">
          <a:xfrm>
            <a:off x="61722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0981" name="Line 31"/>
          <p:cNvSpPr>
            <a:spLocks noChangeShapeType="1"/>
          </p:cNvSpPr>
          <p:nvPr/>
        </p:nvSpPr>
        <p:spPr bwMode="auto">
          <a:xfrm flipH="1">
            <a:off x="5638800" y="3124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2" name="Line 32"/>
          <p:cNvSpPr>
            <a:spLocks noChangeShapeType="1"/>
          </p:cNvSpPr>
          <p:nvPr/>
        </p:nvSpPr>
        <p:spPr bwMode="auto">
          <a:xfrm>
            <a:off x="66294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3" name="Oval 33"/>
          <p:cNvSpPr>
            <a:spLocks noChangeArrowheads="1"/>
          </p:cNvSpPr>
          <p:nvPr/>
        </p:nvSpPr>
        <p:spPr bwMode="auto">
          <a:xfrm>
            <a:off x="15240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0984" name="Line 34"/>
          <p:cNvSpPr>
            <a:spLocks noChangeShapeType="1"/>
          </p:cNvSpPr>
          <p:nvPr/>
        </p:nvSpPr>
        <p:spPr bwMode="auto">
          <a:xfrm flipH="1">
            <a:off x="1371600" y="2438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5" name="Line 35"/>
          <p:cNvSpPr>
            <a:spLocks noChangeShapeType="1"/>
          </p:cNvSpPr>
          <p:nvPr/>
        </p:nvSpPr>
        <p:spPr bwMode="auto">
          <a:xfrm>
            <a:off x="19050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6" name="Oval 36"/>
          <p:cNvSpPr>
            <a:spLocks noChangeArrowheads="1"/>
          </p:cNvSpPr>
          <p:nvPr/>
        </p:nvSpPr>
        <p:spPr bwMode="auto">
          <a:xfrm>
            <a:off x="4876800" y="1981200"/>
            <a:ext cx="533400" cy="533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40987" name="Line 37"/>
          <p:cNvSpPr>
            <a:spLocks noChangeShapeType="1"/>
          </p:cNvSpPr>
          <p:nvPr/>
        </p:nvSpPr>
        <p:spPr bwMode="auto">
          <a:xfrm flipH="1">
            <a:off x="4038600" y="2362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8" name="Line 38"/>
          <p:cNvSpPr>
            <a:spLocks noChangeShapeType="1"/>
          </p:cNvSpPr>
          <p:nvPr/>
        </p:nvSpPr>
        <p:spPr bwMode="auto">
          <a:xfrm>
            <a:off x="5334000" y="2362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4800" dirty="0" smtClean="0"/>
              <a:t>Optimization problems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334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 dirty="0" smtClean="0"/>
              <a:t>An </a:t>
            </a:r>
            <a:r>
              <a:rPr lang="en-US" altLang="en-US" sz="3200" dirty="0" smtClean="0">
                <a:solidFill>
                  <a:schemeClr val="tx2"/>
                </a:solidFill>
              </a:rPr>
              <a:t>optimization problem</a:t>
            </a:r>
            <a:r>
              <a:rPr lang="en-US" altLang="en-US" sz="3200" dirty="0" smtClean="0"/>
              <a:t> is one in which you want to find, not just </a:t>
            </a:r>
            <a:r>
              <a:rPr lang="en-US" altLang="en-US" sz="3200" i="1" dirty="0" smtClean="0"/>
              <a:t>a</a:t>
            </a:r>
            <a:r>
              <a:rPr lang="en-US" altLang="en-US" sz="3200" dirty="0" smtClean="0"/>
              <a:t> solution, but the </a:t>
            </a:r>
            <a:r>
              <a:rPr lang="en-US" altLang="en-US" sz="3200" i="1" dirty="0" smtClean="0"/>
              <a:t>best</a:t>
            </a:r>
            <a:r>
              <a:rPr lang="en-US" altLang="en-US" sz="3200" dirty="0" smtClean="0"/>
              <a:t> solution</a:t>
            </a:r>
          </a:p>
          <a:p>
            <a:pPr eaLnBrk="1" hangingPunct="1"/>
            <a:r>
              <a:rPr lang="en-US" altLang="en-US" sz="3200" dirty="0" smtClean="0"/>
              <a:t>A “greedy algorithm” sometimes works well for optimization problems</a:t>
            </a:r>
          </a:p>
          <a:p>
            <a:pPr eaLnBrk="1" hangingPunct="1"/>
            <a:r>
              <a:rPr lang="en-US" altLang="en-US" sz="3200" dirty="0" smtClean="0"/>
              <a:t>A </a:t>
            </a:r>
            <a:r>
              <a:rPr lang="en-US" altLang="en-US" sz="3200" dirty="0" smtClean="0">
                <a:solidFill>
                  <a:schemeClr val="tx2"/>
                </a:solidFill>
              </a:rPr>
              <a:t>greedy algorithm</a:t>
            </a:r>
            <a:r>
              <a:rPr lang="en-US" altLang="en-US" sz="3200" dirty="0" smtClean="0"/>
              <a:t> works in phases. At each phase:</a:t>
            </a:r>
          </a:p>
          <a:p>
            <a:pPr lvl="1" eaLnBrk="1" hangingPunct="1"/>
            <a:r>
              <a:rPr lang="en-US" altLang="en-US" sz="2800" dirty="0" smtClean="0"/>
              <a:t>You take the best you can get right now, without regard for future consequences</a:t>
            </a:r>
          </a:p>
          <a:p>
            <a:pPr lvl="1" eaLnBrk="1" hangingPunct="1"/>
            <a:r>
              <a:rPr lang="en-US" altLang="en-US" sz="2800" dirty="0" smtClean="0"/>
              <a:t>You hope that by choosing a </a:t>
            </a:r>
            <a:r>
              <a:rPr lang="en-US" altLang="en-US" sz="2800" i="1" dirty="0" smtClean="0"/>
              <a:t>local</a:t>
            </a:r>
            <a:r>
              <a:rPr lang="en-US" altLang="en-US" sz="2800" dirty="0" smtClean="0"/>
              <a:t> optimum at each step, you will end up at a </a:t>
            </a:r>
            <a:r>
              <a:rPr lang="en-US" altLang="en-US" sz="2800" i="1" dirty="0" smtClean="0"/>
              <a:t>global</a:t>
            </a:r>
            <a:r>
              <a:rPr lang="en-US" altLang="en-US" sz="2800" dirty="0" smtClean="0"/>
              <a:t> optimum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990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17526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25146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32766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39624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6629400" y="5029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grpSp>
        <p:nvGrpSpPr>
          <p:cNvPr id="43017" name="Group 9"/>
          <p:cNvGrpSpPr>
            <a:grpSpLocks/>
          </p:cNvGrpSpPr>
          <p:nvPr/>
        </p:nvGrpSpPr>
        <p:grpSpPr bwMode="auto">
          <a:xfrm>
            <a:off x="4953000" y="4267200"/>
            <a:ext cx="1219200" cy="1295400"/>
            <a:chOff x="4272" y="1248"/>
            <a:chExt cx="768" cy="816"/>
          </a:xfrm>
        </p:grpSpPr>
        <p:sp>
          <p:nvSpPr>
            <p:cNvPr id="43045" name="Oval 10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i,1</a:t>
              </a:r>
            </a:p>
          </p:txBody>
        </p:sp>
        <p:sp>
          <p:nvSpPr>
            <p:cNvPr id="43046" name="Oval 11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s,1</a:t>
              </a:r>
            </a:p>
          </p:txBody>
        </p:sp>
        <p:sp>
          <p:nvSpPr>
            <p:cNvPr id="43047" name="Oval 12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43048" name="Line 13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9" name="Line 14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18" name="Group 15"/>
          <p:cNvGrpSpPr>
            <a:grpSpLocks/>
          </p:cNvGrpSpPr>
          <p:nvPr/>
        </p:nvGrpSpPr>
        <p:grpSpPr bwMode="auto">
          <a:xfrm>
            <a:off x="7315200" y="5029200"/>
            <a:ext cx="1219200" cy="1295400"/>
            <a:chOff x="3408" y="1248"/>
            <a:chExt cx="768" cy="816"/>
          </a:xfrm>
        </p:grpSpPr>
        <p:sp>
          <p:nvSpPr>
            <p:cNvPr id="43040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b,1</a:t>
              </a:r>
            </a:p>
          </p:txBody>
        </p:sp>
        <p:sp>
          <p:nvSpPr>
            <p:cNvPr id="43041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v,1</a:t>
              </a:r>
            </a:p>
          </p:txBody>
        </p:sp>
        <p:sp>
          <p:nvSpPr>
            <p:cNvPr id="43042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43043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4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19" name="Oval 21"/>
          <p:cNvSpPr>
            <a:spLocks noChangeArrowheads="1"/>
          </p:cNvSpPr>
          <p:nvPr/>
        </p:nvSpPr>
        <p:spPr bwMode="auto">
          <a:xfrm>
            <a:off x="70866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3020" name="Line 22"/>
          <p:cNvSpPr>
            <a:spLocks noChangeShapeType="1"/>
          </p:cNvSpPr>
          <p:nvPr/>
        </p:nvSpPr>
        <p:spPr bwMode="auto">
          <a:xfrm flipH="1">
            <a:off x="6934200" y="4724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23"/>
          <p:cNvSpPr>
            <a:spLocks noChangeShapeType="1"/>
          </p:cNvSpPr>
          <p:nvPr/>
        </p:nvSpPr>
        <p:spPr bwMode="auto">
          <a:xfrm>
            <a:off x="7467600" y="4724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Oval 24"/>
          <p:cNvSpPr>
            <a:spLocks noChangeArrowheads="1"/>
          </p:cNvSpPr>
          <p:nvPr/>
        </p:nvSpPr>
        <p:spPr bwMode="auto">
          <a:xfrm>
            <a:off x="3657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3023" name="Line 25"/>
          <p:cNvSpPr>
            <a:spLocks noChangeShapeType="1"/>
          </p:cNvSpPr>
          <p:nvPr/>
        </p:nvSpPr>
        <p:spPr bwMode="auto">
          <a:xfrm flipH="1">
            <a:off x="35052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Line 26"/>
          <p:cNvSpPr>
            <a:spLocks noChangeShapeType="1"/>
          </p:cNvSpPr>
          <p:nvPr/>
        </p:nvSpPr>
        <p:spPr bwMode="auto">
          <a:xfrm>
            <a:off x="40386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Oval 27"/>
          <p:cNvSpPr>
            <a:spLocks noChangeArrowheads="1"/>
          </p:cNvSpPr>
          <p:nvPr/>
        </p:nvSpPr>
        <p:spPr bwMode="auto">
          <a:xfrm>
            <a:off x="2133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3026" name="Line 28"/>
          <p:cNvSpPr>
            <a:spLocks noChangeShapeType="1"/>
          </p:cNvSpPr>
          <p:nvPr/>
        </p:nvSpPr>
        <p:spPr bwMode="auto">
          <a:xfrm flipH="1">
            <a:off x="19812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7" name="Line 29"/>
          <p:cNvSpPr>
            <a:spLocks noChangeShapeType="1"/>
          </p:cNvSpPr>
          <p:nvPr/>
        </p:nvSpPr>
        <p:spPr bwMode="auto">
          <a:xfrm>
            <a:off x="25146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8" name="Oval 30"/>
          <p:cNvSpPr>
            <a:spLocks noChangeArrowheads="1"/>
          </p:cNvSpPr>
          <p:nvPr/>
        </p:nvSpPr>
        <p:spPr bwMode="auto">
          <a:xfrm>
            <a:off x="61722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3029" name="Line 31"/>
          <p:cNvSpPr>
            <a:spLocks noChangeShapeType="1"/>
          </p:cNvSpPr>
          <p:nvPr/>
        </p:nvSpPr>
        <p:spPr bwMode="auto">
          <a:xfrm flipH="1">
            <a:off x="5638800" y="3886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0" name="Line 32"/>
          <p:cNvSpPr>
            <a:spLocks noChangeShapeType="1"/>
          </p:cNvSpPr>
          <p:nvPr/>
        </p:nvSpPr>
        <p:spPr bwMode="auto">
          <a:xfrm>
            <a:off x="66294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1" name="Oval 33"/>
          <p:cNvSpPr>
            <a:spLocks noChangeArrowheads="1"/>
          </p:cNvSpPr>
          <p:nvPr/>
        </p:nvSpPr>
        <p:spPr bwMode="auto">
          <a:xfrm>
            <a:off x="15240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3032" name="Line 34"/>
          <p:cNvSpPr>
            <a:spLocks noChangeShapeType="1"/>
          </p:cNvSpPr>
          <p:nvPr/>
        </p:nvSpPr>
        <p:spPr bwMode="auto">
          <a:xfrm flipH="1">
            <a:off x="13716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3" name="Line 35"/>
          <p:cNvSpPr>
            <a:spLocks noChangeShapeType="1"/>
          </p:cNvSpPr>
          <p:nvPr/>
        </p:nvSpPr>
        <p:spPr bwMode="auto">
          <a:xfrm>
            <a:off x="1905000" y="3200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4" name="Oval 36"/>
          <p:cNvSpPr>
            <a:spLocks noChangeArrowheads="1"/>
          </p:cNvSpPr>
          <p:nvPr/>
        </p:nvSpPr>
        <p:spPr bwMode="auto">
          <a:xfrm>
            <a:off x="4876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43035" name="Line 37"/>
          <p:cNvSpPr>
            <a:spLocks noChangeShapeType="1"/>
          </p:cNvSpPr>
          <p:nvPr/>
        </p:nvSpPr>
        <p:spPr bwMode="auto">
          <a:xfrm flipH="1">
            <a:off x="4038600" y="3124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6" name="Line 38"/>
          <p:cNvSpPr>
            <a:spLocks noChangeShapeType="1"/>
          </p:cNvSpPr>
          <p:nvPr/>
        </p:nvSpPr>
        <p:spPr bwMode="auto">
          <a:xfrm>
            <a:off x="5334000" y="3124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7" name="Oval 39"/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43038" name="Line 40"/>
          <p:cNvSpPr>
            <a:spLocks noChangeShapeType="1"/>
          </p:cNvSpPr>
          <p:nvPr/>
        </p:nvSpPr>
        <p:spPr bwMode="auto">
          <a:xfrm flipH="1">
            <a:off x="1981200" y="24384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9" name="Line 41"/>
          <p:cNvSpPr>
            <a:spLocks noChangeShapeType="1"/>
          </p:cNvSpPr>
          <p:nvPr/>
        </p:nvSpPr>
        <p:spPr bwMode="auto">
          <a:xfrm>
            <a:off x="3886200" y="24384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Now we assign codes to the tree by placing a 0 on every left branch and a 1 on every right branch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A traversal of the tree from root to leaf give the Huffman code for that particular leaf character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Note that no code is the prefix of another code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152400" y="2895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e,3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9144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d,2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16764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u,2</a:t>
            </a: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24384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l,2</a:t>
            </a: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31242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sp,2</a:t>
            </a: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k,1</a:t>
            </a:r>
          </a:p>
        </p:txBody>
      </p:sp>
      <p:grpSp>
        <p:nvGrpSpPr>
          <p:cNvPr id="47113" name="Group 9"/>
          <p:cNvGrpSpPr>
            <a:grpSpLocks/>
          </p:cNvGrpSpPr>
          <p:nvPr/>
        </p:nvGrpSpPr>
        <p:grpSpPr bwMode="auto">
          <a:xfrm>
            <a:off x="4114800" y="3657600"/>
            <a:ext cx="1219200" cy="1295400"/>
            <a:chOff x="4272" y="1248"/>
            <a:chExt cx="768" cy="816"/>
          </a:xfrm>
        </p:grpSpPr>
        <p:sp>
          <p:nvSpPr>
            <p:cNvPr id="47194" name="Oval 10"/>
            <p:cNvSpPr>
              <a:spLocks noChangeArrowheads="1"/>
            </p:cNvSpPr>
            <p:nvPr/>
          </p:nvSpPr>
          <p:spPr bwMode="auto">
            <a:xfrm>
              <a:off x="42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i,1</a:t>
              </a:r>
            </a:p>
          </p:txBody>
        </p:sp>
        <p:sp>
          <p:nvSpPr>
            <p:cNvPr id="47195" name="Oval 11"/>
            <p:cNvSpPr>
              <a:spLocks noChangeArrowheads="1"/>
            </p:cNvSpPr>
            <p:nvPr/>
          </p:nvSpPr>
          <p:spPr bwMode="auto">
            <a:xfrm>
              <a:off x="4704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s,1</a:t>
              </a:r>
            </a:p>
          </p:txBody>
        </p:sp>
        <p:sp>
          <p:nvSpPr>
            <p:cNvPr id="47196" name="Oval 12"/>
            <p:cNvSpPr>
              <a:spLocks noChangeArrowheads="1"/>
            </p:cNvSpPr>
            <p:nvPr/>
          </p:nvSpPr>
          <p:spPr bwMode="auto">
            <a:xfrm>
              <a:off x="4464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47197" name="Line 13"/>
            <p:cNvSpPr>
              <a:spLocks noChangeShapeType="1"/>
            </p:cNvSpPr>
            <p:nvPr/>
          </p:nvSpPr>
          <p:spPr bwMode="auto">
            <a:xfrm flipH="1">
              <a:off x="4464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8" name="Line 14"/>
            <p:cNvSpPr>
              <a:spLocks noChangeShapeType="1"/>
            </p:cNvSpPr>
            <p:nvPr/>
          </p:nvSpPr>
          <p:spPr bwMode="auto">
            <a:xfrm>
              <a:off x="4704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14" name="Group 15"/>
          <p:cNvGrpSpPr>
            <a:grpSpLocks/>
          </p:cNvGrpSpPr>
          <p:nvPr/>
        </p:nvGrpSpPr>
        <p:grpSpPr bwMode="auto">
          <a:xfrm>
            <a:off x="6477000" y="4419600"/>
            <a:ext cx="1219200" cy="1295400"/>
            <a:chOff x="3408" y="1248"/>
            <a:chExt cx="768" cy="816"/>
          </a:xfrm>
        </p:grpSpPr>
        <p:sp>
          <p:nvSpPr>
            <p:cNvPr id="47189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b,1</a:t>
              </a:r>
            </a:p>
          </p:txBody>
        </p:sp>
        <p:sp>
          <p:nvSpPr>
            <p:cNvPr id="47190" name="Oval 17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v,1</a:t>
              </a:r>
            </a:p>
          </p:txBody>
        </p:sp>
        <p:sp>
          <p:nvSpPr>
            <p:cNvPr id="47191" name="Oval 18"/>
            <p:cNvSpPr>
              <a:spLocks noChangeArrowheads="1"/>
            </p:cNvSpPr>
            <p:nvPr/>
          </p:nvSpPr>
          <p:spPr bwMode="auto">
            <a:xfrm>
              <a:off x="3600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47192" name="Line 19"/>
            <p:cNvSpPr>
              <a:spLocks noChangeShapeType="1"/>
            </p:cNvSpPr>
            <p:nvPr/>
          </p:nvSpPr>
          <p:spPr bwMode="auto">
            <a:xfrm flipH="1">
              <a:off x="3600" y="15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3" name="Line 20"/>
            <p:cNvSpPr>
              <a:spLocks noChangeShapeType="1"/>
            </p:cNvSpPr>
            <p:nvPr/>
          </p:nvSpPr>
          <p:spPr bwMode="auto">
            <a:xfrm>
              <a:off x="3840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15" name="Oval 21"/>
          <p:cNvSpPr>
            <a:spLocks noChangeArrowheads="1"/>
          </p:cNvSpPr>
          <p:nvPr/>
        </p:nvSpPr>
        <p:spPr bwMode="auto">
          <a:xfrm>
            <a:off x="62484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7116" name="Line 22"/>
          <p:cNvSpPr>
            <a:spLocks noChangeShapeType="1"/>
          </p:cNvSpPr>
          <p:nvPr/>
        </p:nvSpPr>
        <p:spPr bwMode="auto">
          <a:xfrm flipH="1">
            <a:off x="6096000" y="4114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Line 23"/>
          <p:cNvSpPr>
            <a:spLocks noChangeShapeType="1"/>
          </p:cNvSpPr>
          <p:nvPr/>
        </p:nvSpPr>
        <p:spPr bwMode="auto">
          <a:xfrm>
            <a:off x="6629400" y="4114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8" name="Oval 24"/>
          <p:cNvSpPr>
            <a:spLocks noChangeArrowheads="1"/>
          </p:cNvSpPr>
          <p:nvPr/>
        </p:nvSpPr>
        <p:spPr bwMode="auto">
          <a:xfrm>
            <a:off x="2819400" y="2895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7119" name="Line 25"/>
          <p:cNvSpPr>
            <a:spLocks noChangeShapeType="1"/>
          </p:cNvSpPr>
          <p:nvPr/>
        </p:nvSpPr>
        <p:spPr bwMode="auto">
          <a:xfrm flipH="1">
            <a:off x="2667000" y="3352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Line 26"/>
          <p:cNvSpPr>
            <a:spLocks noChangeShapeType="1"/>
          </p:cNvSpPr>
          <p:nvPr/>
        </p:nvSpPr>
        <p:spPr bwMode="auto">
          <a:xfrm>
            <a:off x="3200400" y="3352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1" name="Oval 27"/>
          <p:cNvSpPr>
            <a:spLocks noChangeArrowheads="1"/>
          </p:cNvSpPr>
          <p:nvPr/>
        </p:nvSpPr>
        <p:spPr bwMode="auto">
          <a:xfrm>
            <a:off x="1295400" y="2895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7122" name="Line 28"/>
          <p:cNvSpPr>
            <a:spLocks noChangeShapeType="1"/>
          </p:cNvSpPr>
          <p:nvPr/>
        </p:nvSpPr>
        <p:spPr bwMode="auto">
          <a:xfrm flipH="1">
            <a:off x="1143000" y="3352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3" name="Line 29"/>
          <p:cNvSpPr>
            <a:spLocks noChangeShapeType="1"/>
          </p:cNvSpPr>
          <p:nvPr/>
        </p:nvSpPr>
        <p:spPr bwMode="auto">
          <a:xfrm>
            <a:off x="1676400" y="3352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Oval 30"/>
          <p:cNvSpPr>
            <a:spLocks noChangeArrowheads="1"/>
          </p:cNvSpPr>
          <p:nvPr/>
        </p:nvSpPr>
        <p:spPr bwMode="auto">
          <a:xfrm>
            <a:off x="5334000" y="2895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47125" name="Line 31"/>
          <p:cNvSpPr>
            <a:spLocks noChangeShapeType="1"/>
          </p:cNvSpPr>
          <p:nvPr/>
        </p:nvSpPr>
        <p:spPr bwMode="auto">
          <a:xfrm flipH="1">
            <a:off x="4800600" y="3276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Line 32"/>
          <p:cNvSpPr>
            <a:spLocks noChangeShapeType="1"/>
          </p:cNvSpPr>
          <p:nvPr/>
        </p:nvSpPr>
        <p:spPr bwMode="auto">
          <a:xfrm>
            <a:off x="5791200" y="3276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Oval 33"/>
          <p:cNvSpPr>
            <a:spLocks noChangeArrowheads="1"/>
          </p:cNvSpPr>
          <p:nvPr/>
        </p:nvSpPr>
        <p:spPr bwMode="auto">
          <a:xfrm>
            <a:off x="685800" y="2133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7128" name="Line 34"/>
          <p:cNvSpPr>
            <a:spLocks noChangeShapeType="1"/>
          </p:cNvSpPr>
          <p:nvPr/>
        </p:nvSpPr>
        <p:spPr bwMode="auto">
          <a:xfrm flipH="1">
            <a:off x="533400" y="2590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9" name="Line 35"/>
          <p:cNvSpPr>
            <a:spLocks noChangeShapeType="1"/>
          </p:cNvSpPr>
          <p:nvPr/>
        </p:nvSpPr>
        <p:spPr bwMode="auto">
          <a:xfrm>
            <a:off x="1066800" y="2590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0" name="Oval 36"/>
          <p:cNvSpPr>
            <a:spLocks noChangeArrowheads="1"/>
          </p:cNvSpPr>
          <p:nvPr/>
        </p:nvSpPr>
        <p:spPr bwMode="auto">
          <a:xfrm>
            <a:off x="4038600" y="2133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47131" name="Line 37"/>
          <p:cNvSpPr>
            <a:spLocks noChangeShapeType="1"/>
          </p:cNvSpPr>
          <p:nvPr/>
        </p:nvSpPr>
        <p:spPr bwMode="auto">
          <a:xfrm flipH="1">
            <a:off x="3200400" y="2514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Line 38"/>
          <p:cNvSpPr>
            <a:spLocks noChangeShapeType="1"/>
          </p:cNvSpPr>
          <p:nvPr/>
        </p:nvSpPr>
        <p:spPr bwMode="auto">
          <a:xfrm>
            <a:off x="4495800" y="2514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3" name="Oval 39"/>
          <p:cNvSpPr>
            <a:spLocks noChangeArrowheads="1"/>
          </p:cNvSpPr>
          <p:nvPr/>
        </p:nvSpPr>
        <p:spPr bwMode="auto">
          <a:xfrm>
            <a:off x="2514600" y="1447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47134" name="Line 40"/>
          <p:cNvSpPr>
            <a:spLocks noChangeShapeType="1"/>
          </p:cNvSpPr>
          <p:nvPr/>
        </p:nvSpPr>
        <p:spPr bwMode="auto">
          <a:xfrm flipH="1">
            <a:off x="1143000" y="18288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5" name="Line 41"/>
          <p:cNvSpPr>
            <a:spLocks noChangeShapeType="1"/>
          </p:cNvSpPr>
          <p:nvPr/>
        </p:nvSpPr>
        <p:spPr bwMode="auto">
          <a:xfrm>
            <a:off x="3048000" y="18288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6" name="WordArt 43"/>
          <p:cNvSpPr>
            <a:spLocks noChangeArrowheads="1" noChangeShapeType="1" noTextEdit="1"/>
          </p:cNvSpPr>
          <p:nvPr/>
        </p:nvSpPr>
        <p:spPr bwMode="auto">
          <a:xfrm>
            <a:off x="457200" y="25146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37" name="WordArt 44"/>
          <p:cNvSpPr>
            <a:spLocks noChangeArrowheads="1" noChangeShapeType="1" noTextEdit="1"/>
          </p:cNvSpPr>
          <p:nvPr/>
        </p:nvSpPr>
        <p:spPr bwMode="auto">
          <a:xfrm>
            <a:off x="3429000" y="16764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7138" name="WordArt 45"/>
          <p:cNvSpPr>
            <a:spLocks noChangeArrowheads="1" noChangeShapeType="1" noTextEdit="1"/>
          </p:cNvSpPr>
          <p:nvPr/>
        </p:nvSpPr>
        <p:spPr bwMode="auto">
          <a:xfrm>
            <a:off x="1828800" y="16764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39" name="WordArt 46"/>
          <p:cNvSpPr>
            <a:spLocks noChangeArrowheads="1" noChangeShapeType="1" noTextEdit="1"/>
          </p:cNvSpPr>
          <p:nvPr/>
        </p:nvSpPr>
        <p:spPr bwMode="auto">
          <a:xfrm>
            <a:off x="990600" y="32766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40" name="WordArt 47"/>
          <p:cNvSpPr>
            <a:spLocks noChangeArrowheads="1" noChangeShapeType="1" noTextEdit="1"/>
          </p:cNvSpPr>
          <p:nvPr/>
        </p:nvSpPr>
        <p:spPr bwMode="auto">
          <a:xfrm>
            <a:off x="2590800" y="32766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41" name="WordArt 48"/>
          <p:cNvSpPr>
            <a:spLocks noChangeArrowheads="1" noChangeShapeType="1" noTextEdit="1"/>
          </p:cNvSpPr>
          <p:nvPr/>
        </p:nvSpPr>
        <p:spPr bwMode="auto">
          <a:xfrm>
            <a:off x="3505200" y="24384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42" name="WordArt 49"/>
          <p:cNvSpPr>
            <a:spLocks noChangeArrowheads="1" noChangeShapeType="1" noTextEdit="1"/>
          </p:cNvSpPr>
          <p:nvPr/>
        </p:nvSpPr>
        <p:spPr bwMode="auto">
          <a:xfrm>
            <a:off x="4953000" y="32766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43" name="WordArt 50"/>
          <p:cNvSpPr>
            <a:spLocks noChangeArrowheads="1" noChangeShapeType="1" noTextEdit="1"/>
          </p:cNvSpPr>
          <p:nvPr/>
        </p:nvSpPr>
        <p:spPr bwMode="auto">
          <a:xfrm>
            <a:off x="4267200" y="41148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44" name="WordArt 51"/>
          <p:cNvSpPr>
            <a:spLocks noChangeArrowheads="1" noChangeShapeType="1" noTextEdit="1"/>
          </p:cNvSpPr>
          <p:nvPr/>
        </p:nvSpPr>
        <p:spPr bwMode="auto">
          <a:xfrm>
            <a:off x="5943600" y="40386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45" name="WordArt 52"/>
          <p:cNvSpPr>
            <a:spLocks noChangeArrowheads="1" noChangeShapeType="1" noTextEdit="1"/>
          </p:cNvSpPr>
          <p:nvPr/>
        </p:nvSpPr>
        <p:spPr bwMode="auto">
          <a:xfrm>
            <a:off x="6629400" y="4876800"/>
            <a:ext cx="2286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46" name="WordArt 54"/>
          <p:cNvSpPr>
            <a:spLocks noChangeArrowheads="1" noChangeShapeType="1" noTextEdit="1"/>
          </p:cNvSpPr>
          <p:nvPr/>
        </p:nvSpPr>
        <p:spPr bwMode="auto">
          <a:xfrm>
            <a:off x="1295400" y="25146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7147" name="WordArt 55"/>
          <p:cNvSpPr>
            <a:spLocks noChangeArrowheads="1" noChangeShapeType="1" noTextEdit="1"/>
          </p:cNvSpPr>
          <p:nvPr/>
        </p:nvSpPr>
        <p:spPr bwMode="auto">
          <a:xfrm>
            <a:off x="1828800" y="32766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7148" name="WordArt 56"/>
          <p:cNvSpPr>
            <a:spLocks noChangeArrowheads="1" noChangeShapeType="1" noTextEdit="1"/>
          </p:cNvSpPr>
          <p:nvPr/>
        </p:nvSpPr>
        <p:spPr bwMode="auto">
          <a:xfrm>
            <a:off x="3352800" y="32766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7149" name="WordArt 57"/>
          <p:cNvSpPr>
            <a:spLocks noChangeArrowheads="1" noChangeShapeType="1" noTextEdit="1"/>
          </p:cNvSpPr>
          <p:nvPr/>
        </p:nvSpPr>
        <p:spPr bwMode="auto">
          <a:xfrm>
            <a:off x="4876800" y="24384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7150" name="WordArt 58"/>
          <p:cNvSpPr>
            <a:spLocks noChangeArrowheads="1" noChangeShapeType="1" noTextEdit="1"/>
          </p:cNvSpPr>
          <p:nvPr/>
        </p:nvSpPr>
        <p:spPr bwMode="auto">
          <a:xfrm>
            <a:off x="6019800" y="32004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7151" name="WordArt 59"/>
          <p:cNvSpPr>
            <a:spLocks noChangeArrowheads="1" noChangeShapeType="1" noTextEdit="1"/>
          </p:cNvSpPr>
          <p:nvPr/>
        </p:nvSpPr>
        <p:spPr bwMode="auto">
          <a:xfrm>
            <a:off x="6781800" y="41148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7152" name="WordArt 60"/>
          <p:cNvSpPr>
            <a:spLocks noChangeArrowheads="1" noChangeShapeType="1" noTextEdit="1"/>
          </p:cNvSpPr>
          <p:nvPr/>
        </p:nvSpPr>
        <p:spPr bwMode="auto">
          <a:xfrm>
            <a:off x="7315200" y="48006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1</a:t>
            </a:r>
          </a:p>
        </p:txBody>
      </p:sp>
      <p:graphicFrame>
        <p:nvGraphicFramePr>
          <p:cNvPr id="57466" name="Group 122"/>
          <p:cNvGraphicFramePr>
            <a:graphicFrameLocks noGrp="1"/>
          </p:cNvGraphicFramePr>
          <p:nvPr/>
        </p:nvGraphicFramePr>
        <p:xfrm>
          <a:off x="7620000" y="304800"/>
          <a:ext cx="1371600" cy="3962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7188" name="WordArt 116"/>
          <p:cNvSpPr>
            <a:spLocks noChangeArrowheads="1" noChangeShapeType="1" noTextEdit="1"/>
          </p:cNvSpPr>
          <p:nvPr/>
        </p:nvSpPr>
        <p:spPr bwMode="auto">
          <a:xfrm>
            <a:off x="4953000" y="41148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6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7244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These codes are then used to encode the string</a:t>
            </a:r>
          </a:p>
          <a:p>
            <a:pPr eaLnBrk="1" hangingPunct="1"/>
            <a:r>
              <a:rPr lang="en-US" altLang="en-US" sz="3200" dirty="0" smtClean="0"/>
              <a:t>Thus, “duke blue devils” turns into: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010 011 1110 00 101 11110 100 011 00 101 010 00 11111 1100 100 1101</a:t>
            </a:r>
          </a:p>
          <a:p>
            <a:pPr eaLnBrk="1" hangingPunct="1"/>
            <a:r>
              <a:rPr lang="en-US" altLang="en-US" sz="3200" dirty="0" smtClean="0"/>
              <a:t>When grouped into 8-bit bytes: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01001111  10001011  11101000  11001010  10001111  11100100   1101xxxx</a:t>
            </a:r>
          </a:p>
          <a:p>
            <a:pPr eaLnBrk="1" hangingPunct="1"/>
            <a:r>
              <a:rPr lang="en-US" altLang="en-US" sz="3200" dirty="0" smtClean="0"/>
              <a:t>Thus it takes 7 bytes of space compared to 16 characters * 1 byte/char = 16 bytes uncompressed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05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Uncompressing works by reading in the file bit by 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Start at the root of the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If a 0 is read, head left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If a 1 is read, head right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When a leaf is reached decode that character and start over again at the root of the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Thus, we need to save Huffman table information as a header in the compressed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Doesn’t add a significant amount of size to the file for large files (which are the ones you want to compress anyway)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Or we could use a fixed universal set of codes/frequencies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r>
              <a:rPr lang="en-US" altLang="en-US" sz="4800" dirty="0" smtClean="0"/>
              <a:t>Minimum Spanning Tree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 smtClean="0"/>
              <a:t>Input: graph G with weights on the edges</a:t>
            </a:r>
          </a:p>
          <a:p>
            <a:r>
              <a:rPr lang="en-US" altLang="en-US" sz="3200" dirty="0" smtClean="0"/>
              <a:t>Output: connected sub graph G’ of G that includes all the vertices of G, of minimum total weight</a:t>
            </a:r>
          </a:p>
        </p:txBody>
      </p:sp>
      <p:pic>
        <p:nvPicPr>
          <p:cNvPr id="3076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90863"/>
            <a:ext cx="3886200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6324600" y="25987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Prepared by Sarah Brubaker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117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r>
              <a:rPr lang="en-US" altLang="en-US" sz="4800" dirty="0" smtClean="0"/>
              <a:t>Exhaustive Search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 smtClean="0"/>
              <a:t>List all connected sub-graphs of G</a:t>
            </a:r>
          </a:p>
          <a:p>
            <a:r>
              <a:rPr lang="en-US" altLang="en-US" sz="3200" dirty="0" smtClean="0"/>
              <a:t>Return sub-graph with least weight</a:t>
            </a:r>
          </a:p>
          <a:p>
            <a:r>
              <a:rPr lang="en-US" altLang="en-US" sz="3200" dirty="0" smtClean="0"/>
              <a:t>Number of vertices, N, and number of edges, M</a:t>
            </a:r>
          </a:p>
          <a:p>
            <a:r>
              <a:rPr lang="en-US" altLang="en-US" sz="3200" dirty="0" smtClean="0"/>
              <a:t> O(m</a:t>
            </a:r>
            <a:r>
              <a:rPr lang="en-US" altLang="en-US" sz="3200" baseline="30000" dirty="0" smtClean="0"/>
              <a:t>n-1</a:t>
            </a:r>
            <a:r>
              <a:rPr lang="en-US" altLang="en-US" sz="3200" dirty="0" smtClean="0"/>
              <a:t>)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904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r>
              <a:rPr lang="en-US" altLang="en-US" sz="4800" dirty="0" smtClean="0"/>
              <a:t>Greedy Algorithm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 smtClean="0"/>
              <a:t>Start with a graph containing just the vertices, G’={V,Ø}</a:t>
            </a:r>
          </a:p>
          <a:p>
            <a:r>
              <a:rPr lang="en-US" altLang="en-US" sz="3200" dirty="0" smtClean="0"/>
              <a:t>Add edges with the least weight until the graph is connected but no cycles are created</a:t>
            </a:r>
          </a:p>
          <a:p>
            <a:r>
              <a:rPr lang="en-US" altLang="en-US" sz="3200" dirty="0" smtClean="0"/>
              <a:t>To do this:</a:t>
            </a:r>
          </a:p>
          <a:p>
            <a:pPr lvl="1"/>
            <a:r>
              <a:rPr lang="en-US" altLang="en-US" sz="2800" dirty="0" smtClean="0"/>
              <a:t>Order the edges in increasing weight</a:t>
            </a:r>
          </a:p>
          <a:p>
            <a:pPr lvl="1"/>
            <a:r>
              <a:rPr lang="en-US" altLang="en-US" sz="2800" dirty="0" smtClean="0"/>
              <a:t>While the graph is not connected, add an edge</a:t>
            </a:r>
          </a:p>
          <a:p>
            <a:pPr lvl="1"/>
            <a:r>
              <a:rPr lang="en-US" altLang="en-US" sz="2800" dirty="0" smtClean="0"/>
              <a:t>End when all vertices are connected</a:t>
            </a:r>
          </a:p>
          <a:p>
            <a:pPr lvl="1"/>
            <a:endParaRPr lang="en-US" altLang="en-US" sz="2800" dirty="0" smtClean="0"/>
          </a:p>
          <a:p>
            <a:endParaRPr lang="en-US" altLang="en-US" sz="3200" dirty="0" smtClean="0"/>
          </a:p>
          <a:p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693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886700" cy="473075"/>
          </a:xfrm>
        </p:spPr>
        <p:txBody>
          <a:bodyPr/>
          <a:lstStyle/>
          <a:p>
            <a:r>
              <a:rPr lang="en-US" altLang="en-US" sz="4800" dirty="0" smtClean="0"/>
              <a:t>Greedy Algorithm - Example</a:t>
            </a:r>
          </a:p>
        </p:txBody>
      </p:sp>
      <p:sp>
        <p:nvSpPr>
          <p:cNvPr id="6147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Initial Graph:</a:t>
            </a:r>
          </a:p>
        </p:txBody>
      </p:sp>
      <p:sp>
        <p:nvSpPr>
          <p:cNvPr id="6148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00600" y="1244322"/>
            <a:ext cx="3887788" cy="823912"/>
          </a:xfrm>
        </p:spPr>
        <p:txBody>
          <a:bodyPr/>
          <a:lstStyle/>
          <a:p>
            <a:r>
              <a:rPr lang="en-US" altLang="en-US" dirty="0" smtClean="0"/>
              <a:t>List of Edges: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15600028"/>
              </p:ext>
            </p:extLst>
          </p:nvPr>
        </p:nvGraphicFramePr>
        <p:xfrm>
          <a:off x="4800600" y="2108212"/>
          <a:ext cx="4041776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Edge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Weight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AB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AF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BC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BD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BF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CD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CF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DF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EF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618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788" y="2743200"/>
            <a:ext cx="4572000" cy="3709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827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Graph:</a:t>
            </a:r>
          </a:p>
        </p:txBody>
      </p:sp>
      <p:sp>
        <p:nvSpPr>
          <p:cNvPr id="7172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00600" y="1340644"/>
            <a:ext cx="3887788" cy="823912"/>
          </a:xfrm>
        </p:spPr>
        <p:txBody>
          <a:bodyPr/>
          <a:lstStyle/>
          <a:p>
            <a:r>
              <a:rPr lang="en-US" altLang="en-US" smtClean="0"/>
              <a:t>Sorted List of Edges: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</p:nvPr>
        </p:nvGraphicFramePr>
        <p:xfrm>
          <a:off x="4800600" y="2209800"/>
          <a:ext cx="4041776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Edge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Weight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AB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DF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CD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CF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BD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EF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AF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BF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BC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211" name="TextBox 9"/>
          <p:cNvSpPr txBox="1">
            <a:spLocks noChangeArrowheads="1"/>
          </p:cNvSpPr>
          <p:nvPr/>
        </p:nvSpPr>
        <p:spPr bwMode="auto">
          <a:xfrm>
            <a:off x="990600" y="1066800"/>
            <a:ext cx="7239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dirty="0"/>
              <a:t>Start with G’={V,Ø} and sorted list of edges</a:t>
            </a:r>
          </a:p>
        </p:txBody>
      </p:sp>
      <p:pic>
        <p:nvPicPr>
          <p:cNvPr id="721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788" y="2589184"/>
            <a:ext cx="4572000" cy="4021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886700" cy="473075"/>
          </a:xfrm>
        </p:spPr>
        <p:txBody>
          <a:bodyPr/>
          <a:lstStyle/>
          <a:p>
            <a:r>
              <a:rPr lang="en-US" altLang="en-US" sz="4800" dirty="0" smtClean="0"/>
              <a:t>Greedy Algorithm - Example</a:t>
            </a:r>
          </a:p>
        </p:txBody>
      </p:sp>
    </p:spTree>
    <p:extLst>
      <p:ext uri="{BB962C8B-B14F-4D97-AF65-F5344CB8AC3E}">
        <p14:creationId xmlns:p14="http://schemas.microsoft.com/office/powerpoint/2010/main" val="5094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>
          <a:xfrm>
            <a:off x="1253660" y="1524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4800" dirty="0" smtClean="0"/>
              <a:t>Example: Counting money</a:t>
            </a:r>
          </a:p>
        </p:txBody>
      </p:sp>
      <p:sp>
        <p:nvSpPr>
          <p:cNvPr id="819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Suppose you want to count out a certain amount of money, using the fewest possible bills and coins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greedy algorithm would do this would be: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chemeClr val="tx2"/>
                </a:solidFill>
              </a:rPr>
              <a:t>At each step, take the largest possible bill or coin that does not overshoot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Example: To make $6.39, you can choose: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a $5 bill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a $1 bill, to make $6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a 25¢ coin, to make $6.25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A 10¢ coin, to make $6.35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four 1¢ coins, to make $6.39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For US money, the greedy algorithm always gives the optimum solution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Placeholder 3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4040188" cy="639763"/>
          </a:xfrm>
        </p:spPr>
        <p:txBody>
          <a:bodyPr/>
          <a:lstStyle/>
          <a:p>
            <a:r>
              <a:rPr lang="en-US" altLang="en-US" smtClean="0"/>
              <a:t>Graph:</a:t>
            </a:r>
          </a:p>
        </p:txBody>
      </p:sp>
      <p:sp>
        <p:nvSpPr>
          <p:cNvPr id="819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8200" y="1828800"/>
            <a:ext cx="4041775" cy="639763"/>
          </a:xfrm>
        </p:spPr>
        <p:txBody>
          <a:bodyPr/>
          <a:lstStyle/>
          <a:p>
            <a:r>
              <a:rPr lang="en-US" altLang="en-US" smtClean="0"/>
              <a:t>Sorted List of Edges: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</p:nvPr>
        </p:nvGraphicFramePr>
        <p:xfrm>
          <a:off x="4800600" y="2438400"/>
          <a:ext cx="404177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</a:t>
                      </a:r>
                      <a:endParaRPr lang="en-US" strike="sngStrike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198" name="TextBox 9"/>
          <p:cNvSpPr txBox="1">
            <a:spLocks noChangeArrowheads="1"/>
          </p:cNvSpPr>
          <p:nvPr/>
        </p:nvSpPr>
        <p:spPr bwMode="auto">
          <a:xfrm>
            <a:off x="1219200" y="1143000"/>
            <a:ext cx="685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/>
              <a:t>Add edge from list to graph </a:t>
            </a:r>
            <a:r>
              <a:rPr lang="en-US" altLang="en-US" dirty="0" err="1"/>
              <a:t>s.t.</a:t>
            </a:r>
            <a:r>
              <a:rPr lang="en-US" altLang="en-US" dirty="0"/>
              <a:t> no cycles are created</a:t>
            </a:r>
          </a:p>
          <a:p>
            <a:pPr algn="ctr"/>
            <a:r>
              <a:rPr lang="en-US" altLang="en-US" dirty="0"/>
              <a:t>Remove edge from list</a:t>
            </a:r>
          </a:p>
        </p:txBody>
      </p:sp>
      <p:pic>
        <p:nvPicPr>
          <p:cNvPr id="819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2468563"/>
            <a:ext cx="4572000" cy="3577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886700" cy="473075"/>
          </a:xfrm>
        </p:spPr>
        <p:txBody>
          <a:bodyPr/>
          <a:lstStyle/>
          <a:p>
            <a:r>
              <a:rPr lang="en-US" altLang="en-US" sz="4800" dirty="0" smtClean="0"/>
              <a:t>Greedy Algorithm - Example</a:t>
            </a:r>
          </a:p>
        </p:txBody>
      </p:sp>
    </p:spTree>
    <p:extLst>
      <p:ext uri="{BB962C8B-B14F-4D97-AF65-F5344CB8AC3E}">
        <p14:creationId xmlns:p14="http://schemas.microsoft.com/office/powerpoint/2010/main" val="23013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Placeholder 3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4040188" cy="639763"/>
          </a:xfrm>
        </p:spPr>
        <p:txBody>
          <a:bodyPr/>
          <a:lstStyle/>
          <a:p>
            <a:r>
              <a:rPr lang="en-US" altLang="en-US" smtClean="0"/>
              <a:t>Graph:</a:t>
            </a:r>
          </a:p>
        </p:txBody>
      </p:sp>
      <p:sp>
        <p:nvSpPr>
          <p:cNvPr id="9220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8200" y="1828800"/>
            <a:ext cx="4041775" cy="639763"/>
          </a:xfrm>
        </p:spPr>
        <p:txBody>
          <a:bodyPr/>
          <a:lstStyle/>
          <a:p>
            <a:r>
              <a:rPr lang="en-US" altLang="en-US" smtClean="0"/>
              <a:t>Sorted List of Edges: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</p:nvPr>
        </p:nvGraphicFramePr>
        <p:xfrm>
          <a:off x="4800600" y="2438400"/>
          <a:ext cx="404177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</a:t>
                      </a:r>
                      <a:endParaRPr lang="en-US" strike="sngStrike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DF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1</a:t>
                      </a:r>
                      <a:endParaRPr lang="en-US" strike="sngStrike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CD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2</a:t>
                      </a:r>
                      <a:endParaRPr lang="en-US" strike="sngStrike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222" name="TextBox 9"/>
          <p:cNvSpPr txBox="1">
            <a:spLocks noChangeArrowheads="1"/>
          </p:cNvSpPr>
          <p:nvPr/>
        </p:nvSpPr>
        <p:spPr bwMode="auto">
          <a:xfrm>
            <a:off x="1219200" y="1066800"/>
            <a:ext cx="685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/>
              <a:t>Add edge from list to graph </a:t>
            </a:r>
            <a:r>
              <a:rPr lang="en-US" altLang="en-US" dirty="0" err="1"/>
              <a:t>s.t.</a:t>
            </a:r>
            <a:r>
              <a:rPr lang="en-US" altLang="en-US" dirty="0"/>
              <a:t> no cycles are created</a:t>
            </a:r>
          </a:p>
          <a:p>
            <a:pPr algn="ctr"/>
            <a:r>
              <a:rPr lang="en-US" altLang="en-US" dirty="0"/>
              <a:t>Remove edge from list</a:t>
            </a:r>
          </a:p>
        </p:txBody>
      </p:sp>
      <p:pic>
        <p:nvPicPr>
          <p:cNvPr id="9223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714" y="2558196"/>
            <a:ext cx="4572000" cy="35870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886700" cy="473075"/>
          </a:xfrm>
        </p:spPr>
        <p:txBody>
          <a:bodyPr/>
          <a:lstStyle/>
          <a:p>
            <a:r>
              <a:rPr lang="en-US" altLang="en-US" sz="4800" dirty="0" smtClean="0"/>
              <a:t>Greedy Algorithm - Example</a:t>
            </a:r>
          </a:p>
        </p:txBody>
      </p:sp>
    </p:spTree>
    <p:extLst>
      <p:ext uri="{BB962C8B-B14F-4D97-AF65-F5344CB8AC3E}">
        <p14:creationId xmlns:p14="http://schemas.microsoft.com/office/powerpoint/2010/main" val="12088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Placeholder 3"/>
          <p:cNvSpPr>
            <a:spLocks noGrp="1"/>
          </p:cNvSpPr>
          <p:nvPr>
            <p:ph type="body" idx="1"/>
          </p:nvPr>
        </p:nvSpPr>
        <p:spPr>
          <a:xfrm>
            <a:off x="564466" y="1603009"/>
            <a:ext cx="4040188" cy="639763"/>
          </a:xfrm>
        </p:spPr>
        <p:txBody>
          <a:bodyPr/>
          <a:lstStyle/>
          <a:p>
            <a:r>
              <a:rPr lang="en-US" altLang="en-US" smtClean="0"/>
              <a:t>Graph:</a:t>
            </a:r>
          </a:p>
        </p:txBody>
      </p:sp>
      <p:sp>
        <p:nvSpPr>
          <p:cNvPr id="10244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752291" y="1603009"/>
            <a:ext cx="4041775" cy="639763"/>
          </a:xfrm>
        </p:spPr>
        <p:txBody>
          <a:bodyPr/>
          <a:lstStyle/>
          <a:p>
            <a:r>
              <a:rPr lang="en-US" altLang="en-US" dirty="0" smtClean="0"/>
              <a:t>Sorted List of Edges:</a:t>
            </a:r>
          </a:p>
        </p:txBody>
      </p:sp>
      <p:graphicFrame>
        <p:nvGraphicFramePr>
          <p:cNvPr id="10281" name="Group 41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19966064"/>
              </p:ext>
            </p:extLst>
          </p:nvPr>
        </p:nvGraphicFramePr>
        <p:xfrm>
          <a:off x="4984066" y="2187209"/>
          <a:ext cx="3355975" cy="2926080"/>
        </p:xfrm>
        <a:graphic>
          <a:graphicData uri="http://schemas.openxmlformats.org/drawingml/2006/table">
            <a:tbl>
              <a:tblPr/>
              <a:tblGrid>
                <a:gridCol w="1677988">
                  <a:extLst>
                    <a:ext uri="{9D8B030D-6E8A-4147-A177-3AD203B41FA5}">
                      <a16:colId xmlns:a16="http://schemas.microsoft.com/office/drawing/2014/main" val="1275400576"/>
                    </a:ext>
                  </a:extLst>
                </a:gridCol>
                <a:gridCol w="1677987">
                  <a:extLst>
                    <a:ext uri="{9D8B030D-6E8A-4147-A177-3AD203B41FA5}">
                      <a16:colId xmlns:a16="http://schemas.microsoft.com/office/drawing/2014/main" val="860380418"/>
                    </a:ext>
                  </a:extLst>
                </a:gridCol>
              </a:tblGrid>
              <a:tr h="230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69267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81380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336682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727455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384976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908440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757125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05689"/>
                  </a:ext>
                </a:extLst>
              </a:tr>
            </a:tbl>
          </a:graphicData>
        </a:graphic>
      </p:graphicFrame>
      <p:sp>
        <p:nvSpPr>
          <p:cNvPr id="10274" name="TextBox 9"/>
          <p:cNvSpPr txBox="1">
            <a:spLocks noChangeArrowheads="1"/>
          </p:cNvSpPr>
          <p:nvPr/>
        </p:nvSpPr>
        <p:spPr bwMode="auto">
          <a:xfrm>
            <a:off x="677008" y="1072967"/>
            <a:ext cx="685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/>
              <a:t>Add edge from list to graph </a:t>
            </a:r>
            <a:r>
              <a:rPr lang="en-US" altLang="en-US" dirty="0" err="1"/>
              <a:t>s.t.</a:t>
            </a:r>
            <a:r>
              <a:rPr lang="en-US" altLang="en-US" dirty="0"/>
              <a:t> no cycles are created</a:t>
            </a:r>
          </a:p>
          <a:p>
            <a:pPr algn="ctr"/>
            <a:r>
              <a:rPr lang="en-US" altLang="en-US" dirty="0"/>
              <a:t>Remove edge from list</a:t>
            </a:r>
          </a:p>
        </p:txBody>
      </p:sp>
      <p:pic>
        <p:nvPicPr>
          <p:cNvPr id="102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8014" y="2280732"/>
            <a:ext cx="3912027" cy="3137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276" name="TextBox 10"/>
          <p:cNvSpPr txBox="1">
            <a:spLocks noChangeArrowheads="1"/>
          </p:cNvSpPr>
          <p:nvPr/>
        </p:nvSpPr>
        <p:spPr bwMode="auto">
          <a:xfrm>
            <a:off x="564466" y="5456237"/>
            <a:ext cx="8458200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dirty="0"/>
              <a:t>Check for cycles using Depth First Search starting at a vertex in the added edge: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Start at C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C-&gt; D -&gt; F -&gt; C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C gets visited twice =&gt; a cycle exists and CF should not be added to the graph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886700" cy="473075"/>
          </a:xfrm>
        </p:spPr>
        <p:txBody>
          <a:bodyPr/>
          <a:lstStyle/>
          <a:p>
            <a:r>
              <a:rPr lang="en-US" altLang="en-US" sz="4800" dirty="0" smtClean="0"/>
              <a:t>Greedy Algorithm - Example</a:t>
            </a:r>
          </a:p>
        </p:txBody>
      </p:sp>
    </p:spTree>
    <p:extLst>
      <p:ext uri="{BB962C8B-B14F-4D97-AF65-F5344CB8AC3E}">
        <p14:creationId xmlns:p14="http://schemas.microsoft.com/office/powerpoint/2010/main" val="31798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Placeholder 3"/>
          <p:cNvSpPr>
            <a:spLocks noGrp="1"/>
          </p:cNvSpPr>
          <p:nvPr>
            <p:ph type="body" idx="1"/>
          </p:nvPr>
        </p:nvSpPr>
        <p:spPr>
          <a:xfrm>
            <a:off x="684628" y="2062163"/>
            <a:ext cx="4040188" cy="639762"/>
          </a:xfrm>
        </p:spPr>
        <p:txBody>
          <a:bodyPr/>
          <a:lstStyle/>
          <a:p>
            <a:r>
              <a:rPr lang="en-US" altLang="en-US" smtClean="0"/>
              <a:t>Graph:</a:t>
            </a:r>
          </a:p>
        </p:txBody>
      </p:sp>
      <p:sp>
        <p:nvSpPr>
          <p:cNvPr id="11268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7028" y="2062163"/>
            <a:ext cx="4041775" cy="639762"/>
          </a:xfrm>
        </p:spPr>
        <p:txBody>
          <a:bodyPr/>
          <a:lstStyle/>
          <a:p>
            <a:r>
              <a:rPr lang="en-US" altLang="en-US" smtClean="0"/>
              <a:t>Sorted List of Edges:</a:t>
            </a:r>
          </a:p>
        </p:txBody>
      </p:sp>
      <p:graphicFrame>
        <p:nvGraphicFramePr>
          <p:cNvPr id="11303" name="Group 3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99254219"/>
              </p:ext>
            </p:extLst>
          </p:nvPr>
        </p:nvGraphicFramePr>
        <p:xfrm>
          <a:off x="4799428" y="2682875"/>
          <a:ext cx="4041775" cy="2609850"/>
        </p:xfrm>
        <a:graphic>
          <a:graphicData uri="http://schemas.openxmlformats.org/drawingml/2006/table">
            <a:tbl>
              <a:tblPr/>
              <a:tblGrid>
                <a:gridCol w="2020888">
                  <a:extLst>
                    <a:ext uri="{9D8B030D-6E8A-4147-A177-3AD203B41FA5}">
                      <a16:colId xmlns:a16="http://schemas.microsoft.com/office/drawing/2014/main" val="4012936198"/>
                    </a:ext>
                  </a:extLst>
                </a:gridCol>
                <a:gridCol w="2020887">
                  <a:extLst>
                    <a:ext uri="{9D8B030D-6E8A-4147-A177-3AD203B41FA5}">
                      <a16:colId xmlns:a16="http://schemas.microsoft.com/office/drawing/2014/main" val="588037235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00465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52989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99339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27137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6554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65900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39014"/>
                  </a:ext>
                </a:extLst>
              </a:tr>
            </a:tbl>
          </a:graphicData>
        </a:graphic>
      </p:graphicFrame>
      <p:sp>
        <p:nvSpPr>
          <p:cNvPr id="11295" name="TextBox 9"/>
          <p:cNvSpPr txBox="1">
            <a:spLocks noChangeArrowheads="1"/>
          </p:cNvSpPr>
          <p:nvPr/>
        </p:nvSpPr>
        <p:spPr bwMode="auto">
          <a:xfrm>
            <a:off x="456028" y="1097424"/>
            <a:ext cx="8458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/>
              <a:t>Add edge from list to graph </a:t>
            </a:r>
            <a:r>
              <a:rPr lang="en-US" altLang="en-US" dirty="0" err="1"/>
              <a:t>s.t.</a:t>
            </a:r>
            <a:r>
              <a:rPr lang="en-US" altLang="en-US" dirty="0"/>
              <a:t> no cycles are created</a:t>
            </a:r>
          </a:p>
          <a:p>
            <a:pPr algn="ctr"/>
            <a:r>
              <a:rPr lang="en-US" altLang="en-US" dirty="0"/>
              <a:t>Remove edge from list</a:t>
            </a:r>
          </a:p>
          <a:p>
            <a:pPr algn="ctr"/>
            <a:r>
              <a:rPr lang="en-US" altLang="en-US" dirty="0"/>
              <a:t>End when all vertices can be visited (graph is connected)</a:t>
            </a:r>
          </a:p>
        </p:txBody>
      </p:sp>
      <p:pic>
        <p:nvPicPr>
          <p:cNvPr id="1129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8602" y="2701924"/>
            <a:ext cx="3657600" cy="2708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297" name="TextBox 10"/>
          <p:cNvSpPr txBox="1">
            <a:spLocks noChangeArrowheads="1"/>
          </p:cNvSpPr>
          <p:nvPr/>
        </p:nvSpPr>
        <p:spPr bwMode="auto">
          <a:xfrm>
            <a:off x="456028" y="5535613"/>
            <a:ext cx="8458200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/>
              <a:t>Check for cycles using Depth First Search starting at a vertex in the added edge: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/>
              <a:t>Start at B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/>
              <a:t>B -&gt;D -&gt;C -&gt; F -&gt; 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/>
              <a:t>If all vertices are visited by DFS, then the graph is connected and we are done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886700" cy="473075"/>
          </a:xfrm>
        </p:spPr>
        <p:txBody>
          <a:bodyPr/>
          <a:lstStyle/>
          <a:p>
            <a:r>
              <a:rPr lang="en-US" altLang="en-US" sz="4800" dirty="0" smtClean="0"/>
              <a:t>Greedy Algorithm - Example</a:t>
            </a:r>
          </a:p>
        </p:txBody>
      </p:sp>
    </p:spTree>
    <p:extLst>
      <p:ext uri="{BB962C8B-B14F-4D97-AF65-F5344CB8AC3E}">
        <p14:creationId xmlns:p14="http://schemas.microsoft.com/office/powerpoint/2010/main" val="56115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Placeholder 3"/>
          <p:cNvSpPr>
            <a:spLocks noGrp="1"/>
          </p:cNvSpPr>
          <p:nvPr>
            <p:ph type="body" idx="1"/>
          </p:nvPr>
        </p:nvSpPr>
        <p:spPr>
          <a:xfrm>
            <a:off x="2057400" y="1941328"/>
            <a:ext cx="4040188" cy="639763"/>
          </a:xfrm>
        </p:spPr>
        <p:txBody>
          <a:bodyPr/>
          <a:lstStyle/>
          <a:p>
            <a:r>
              <a:rPr lang="en-US" altLang="en-US" dirty="0" smtClean="0"/>
              <a:t>Graph:</a:t>
            </a:r>
          </a:p>
        </p:txBody>
      </p:sp>
      <p:sp>
        <p:nvSpPr>
          <p:cNvPr id="12292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724400" y="2286000"/>
            <a:ext cx="4041775" cy="639763"/>
          </a:xfrm>
        </p:spPr>
        <p:txBody>
          <a:bodyPr/>
          <a:lstStyle/>
          <a:p>
            <a:r>
              <a:rPr lang="en-US" altLang="en-US" smtClean="0"/>
              <a:t>Sorted List of Edges: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34358693"/>
              </p:ext>
            </p:extLst>
          </p:nvPr>
        </p:nvGraphicFramePr>
        <p:xfrm>
          <a:off x="4876800" y="2895600"/>
          <a:ext cx="4041776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Edge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Weight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EF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AF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BF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BC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316" name="TextBox 9"/>
          <p:cNvSpPr txBox="1">
            <a:spLocks noChangeArrowheads="1"/>
          </p:cNvSpPr>
          <p:nvPr/>
        </p:nvSpPr>
        <p:spPr bwMode="auto">
          <a:xfrm>
            <a:off x="228600" y="1090801"/>
            <a:ext cx="85359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/>
              <a:t>Add edge from list to graph </a:t>
            </a:r>
            <a:r>
              <a:rPr lang="en-US" altLang="en-US" dirty="0" err="1"/>
              <a:t>s.t.</a:t>
            </a:r>
            <a:r>
              <a:rPr lang="en-US" altLang="en-US" dirty="0"/>
              <a:t> no cycles are created</a:t>
            </a:r>
          </a:p>
          <a:p>
            <a:pPr algn="ctr"/>
            <a:r>
              <a:rPr lang="en-US" altLang="en-US" dirty="0"/>
              <a:t>Remove edge from list</a:t>
            </a:r>
          </a:p>
          <a:p>
            <a:pPr algn="ctr"/>
            <a:r>
              <a:rPr lang="en-US" altLang="en-US" dirty="0"/>
              <a:t>End when all vertices can be visited (graph is connected)</a:t>
            </a:r>
          </a:p>
        </p:txBody>
      </p:sp>
      <p:sp>
        <p:nvSpPr>
          <p:cNvPr id="12317" name="TextBox 10"/>
          <p:cNvSpPr txBox="1">
            <a:spLocks noChangeArrowheads="1"/>
          </p:cNvSpPr>
          <p:nvPr/>
        </p:nvSpPr>
        <p:spPr bwMode="auto">
          <a:xfrm>
            <a:off x="381000" y="5257800"/>
            <a:ext cx="8458200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/>
              <a:t>Check for cycles using Depth First Search starting at a vertex in the added edge: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/>
              <a:t>Start at E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/>
              <a:t>E -&gt; F -&gt; D -&gt; B -&gt; A -&gt;C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/>
              <a:t>All vertices were visited and there were no cycles =&gt; we have found a minimum spanning tree with weight 12.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/>
          </a:p>
        </p:txBody>
      </p:sp>
      <p:pic>
        <p:nvPicPr>
          <p:cNvPr id="123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20140" y="2647744"/>
            <a:ext cx="2957354" cy="25434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886700" cy="473075"/>
          </a:xfrm>
        </p:spPr>
        <p:txBody>
          <a:bodyPr/>
          <a:lstStyle/>
          <a:p>
            <a:r>
              <a:rPr lang="en-US" altLang="en-US" sz="4800" dirty="0" smtClean="0"/>
              <a:t>Greedy Algorithm - Example</a:t>
            </a:r>
          </a:p>
        </p:txBody>
      </p:sp>
    </p:spTree>
    <p:extLst>
      <p:ext uri="{BB962C8B-B14F-4D97-AF65-F5344CB8AC3E}">
        <p14:creationId xmlns:p14="http://schemas.microsoft.com/office/powerpoint/2010/main" val="306508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192530" y="152400"/>
            <a:ext cx="7793038" cy="838200"/>
          </a:xfrm>
        </p:spPr>
        <p:txBody>
          <a:bodyPr/>
          <a:lstStyle/>
          <a:p>
            <a:r>
              <a:rPr lang="en-US" altLang="en-US" sz="4400" dirty="0" smtClean="0"/>
              <a:t>Greedy Algorithm- </a:t>
            </a:r>
            <a:r>
              <a:rPr lang="en-US" altLang="en-US" sz="4400" dirty="0"/>
              <a:t>Pseudocode</a:t>
            </a:r>
            <a:endParaRPr lang="en-US" altLang="en-US" sz="4400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 smtClean="0"/>
              <a:t>Given G = (V, E)</a:t>
            </a:r>
          </a:p>
          <a:p>
            <a:r>
              <a:rPr lang="en-US" altLang="en-US" sz="3600" dirty="0" smtClean="0"/>
              <a:t>G’ &lt;- (V,Ø)</a:t>
            </a:r>
          </a:p>
          <a:p>
            <a:r>
              <a:rPr lang="en-US" altLang="en-US" sz="3600" dirty="0" smtClean="0"/>
              <a:t>While G’ is not connected</a:t>
            </a:r>
          </a:p>
          <a:p>
            <a:pPr lvl="1"/>
            <a:r>
              <a:rPr lang="en-US" altLang="en-US" sz="3200" dirty="0" smtClean="0"/>
              <a:t>Add e </a:t>
            </a:r>
            <a:r>
              <a:rPr lang="ru-RU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Є</a:t>
            </a:r>
            <a:r>
              <a:rPr lang="en-US" altLang="en-US" sz="3200" dirty="0" smtClean="0"/>
              <a:t> E to G’ </a:t>
            </a:r>
            <a:r>
              <a:rPr lang="en-US" altLang="en-US" sz="3200" dirty="0" err="1" smtClean="0"/>
              <a:t>s.t.</a:t>
            </a:r>
            <a:r>
              <a:rPr lang="en-US" altLang="en-US" sz="3200" dirty="0" smtClean="0"/>
              <a:t> G’ is acyclic and e is minimum</a:t>
            </a:r>
          </a:p>
          <a:p>
            <a:pPr lvl="1"/>
            <a:r>
              <a:rPr lang="en-US" altLang="en-US" sz="3200" dirty="0" smtClean="0"/>
              <a:t>Remove e from E</a:t>
            </a:r>
          </a:p>
          <a:p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1815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165567" y="0"/>
            <a:ext cx="7793038" cy="838200"/>
          </a:xfrm>
        </p:spPr>
        <p:txBody>
          <a:bodyPr/>
          <a:lstStyle/>
          <a:p>
            <a:r>
              <a:rPr lang="en-US" altLang="en-US" sz="4400" dirty="0" smtClean="0"/>
              <a:t>Greedy Algorithm –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500" dirty="0" smtClean="0"/>
              <a:t>Initialization – constant 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/>
              <a:t>While loop – O(n-1) 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 smtClean="0"/>
              <a:t>Connected graph has n-1 edges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 smtClean="0"/>
              <a:t>Must add n-1 edges to the graph for it to be connected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/>
              <a:t>Find a minimum e </a:t>
            </a:r>
            <a:r>
              <a:rPr lang="ru-RU" alt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Є</a:t>
            </a:r>
            <a:r>
              <a:rPr lang="en-US" altLang="en-US" sz="2500" dirty="0" smtClean="0"/>
              <a:t>E – O(m)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/>
              <a:t>Make sure G’ is acyclic – O(2n)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 smtClean="0"/>
              <a:t>DFS is O(</a:t>
            </a:r>
            <a:r>
              <a:rPr lang="en-US" altLang="en-US" sz="2500" dirty="0" err="1" smtClean="0"/>
              <a:t>m+n</a:t>
            </a:r>
            <a:r>
              <a:rPr lang="en-US" altLang="en-US" sz="2500" dirty="0" smtClean="0"/>
              <a:t>)&lt;O(2n) where m&lt;=n-1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/>
              <a:t>Test connectivity of G’ – O(n)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 smtClean="0"/>
              <a:t>Can use DFS; could be done in same step as testing </a:t>
            </a:r>
            <a:r>
              <a:rPr lang="en-US" altLang="en-US" sz="2500" dirty="0" err="1" smtClean="0"/>
              <a:t>acyclicity</a:t>
            </a:r>
            <a:endParaRPr lang="en-US" altLang="en-US" sz="2500" dirty="0" smtClean="0"/>
          </a:p>
          <a:p>
            <a:pPr>
              <a:lnSpc>
                <a:spcPct val="80000"/>
              </a:lnSpc>
            </a:pPr>
            <a:r>
              <a:rPr lang="en-US" altLang="en-US" sz="2500" dirty="0" smtClean="0"/>
              <a:t>Remove e from E - constant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/>
              <a:t>Total Runtime: O(n*(m+2n+n)) ~ O(nm+ n</a:t>
            </a:r>
            <a:r>
              <a:rPr lang="en-US" altLang="en-US" sz="2500" baseline="30000" dirty="0" smtClean="0"/>
              <a:t>2</a:t>
            </a:r>
            <a:r>
              <a:rPr lang="en-US" altLang="en-US" sz="2500" dirty="0" smtClean="0"/>
              <a:t>) -&gt; POLYNOMIAL</a:t>
            </a:r>
          </a:p>
        </p:txBody>
      </p:sp>
    </p:spTree>
    <p:extLst>
      <p:ext uri="{BB962C8B-B14F-4D97-AF65-F5344CB8AC3E}">
        <p14:creationId xmlns:p14="http://schemas.microsoft.com/office/powerpoint/2010/main" val="4622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" y="597522"/>
            <a:ext cx="9124260" cy="566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9200" y="152400"/>
            <a:ext cx="8089900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5000" spc="-495" dirty="0">
                <a:solidFill>
                  <a:srgbClr val="04607A"/>
                </a:solidFill>
                <a:latin typeface="Trebuchet MS"/>
                <a:cs typeface="Trebuchet MS"/>
              </a:rPr>
              <a:t>Traveling </a:t>
            </a:r>
            <a:r>
              <a:rPr lang="en-US" sz="5000" spc="-495" dirty="0" smtClean="0">
                <a:solidFill>
                  <a:srgbClr val="04607A"/>
                </a:solidFill>
                <a:latin typeface="Trebuchet MS"/>
                <a:cs typeface="Trebuchet MS"/>
              </a:rPr>
              <a:t>Salesman Problem (</a:t>
            </a:r>
            <a:r>
              <a:rPr sz="5000" spc="-495" dirty="0" smtClean="0">
                <a:solidFill>
                  <a:srgbClr val="04607A"/>
                </a:solidFill>
                <a:latin typeface="Trebuchet MS"/>
                <a:cs typeface="Trebuchet MS"/>
              </a:rPr>
              <a:t>T</a:t>
            </a:r>
            <a:r>
              <a:rPr sz="5000" spc="-160" dirty="0" smtClean="0">
                <a:solidFill>
                  <a:srgbClr val="04607A"/>
                </a:solidFill>
                <a:latin typeface="Trebuchet MS"/>
                <a:cs typeface="Trebuchet MS"/>
              </a:rPr>
              <a:t>SP</a:t>
            </a:r>
            <a:r>
              <a:rPr lang="en-US" sz="5000" spc="-160" dirty="0" smtClean="0">
                <a:solidFill>
                  <a:srgbClr val="04607A"/>
                </a:solidFill>
                <a:latin typeface="Trebuchet MS"/>
                <a:cs typeface="Trebuchet MS"/>
              </a:rPr>
              <a:t>)</a:t>
            </a:r>
            <a:endParaRPr sz="50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947418"/>
            <a:ext cx="768540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</a:pPr>
            <a:r>
              <a:rPr lang="en-US" sz="2450" spc="-625" dirty="0" smtClean="0">
                <a:solidFill>
                  <a:srgbClr val="0AD0D9"/>
                </a:solidFill>
                <a:latin typeface="+mj-lt"/>
                <a:cs typeface="Arial"/>
              </a:rPr>
              <a:t>&gt;	</a:t>
            </a:r>
            <a:r>
              <a:rPr sz="2600" spc="100" dirty="0" smtClean="0">
                <a:latin typeface="+mj-lt"/>
                <a:cs typeface="Times New Roman"/>
              </a:rPr>
              <a:t>The</a:t>
            </a:r>
            <a:r>
              <a:rPr sz="2600" spc="-75" dirty="0" smtClean="0">
                <a:latin typeface="+mj-lt"/>
                <a:cs typeface="Times New Roman"/>
              </a:rPr>
              <a:t> </a:t>
            </a:r>
            <a:r>
              <a:rPr sz="2600" spc="105" dirty="0">
                <a:latin typeface="+mj-lt"/>
                <a:cs typeface="Times New Roman"/>
              </a:rPr>
              <a:t>Problem</a:t>
            </a:r>
            <a:r>
              <a:rPr sz="2600" spc="-50" dirty="0">
                <a:latin typeface="+mj-lt"/>
                <a:cs typeface="Times New Roman"/>
              </a:rPr>
              <a:t> </a:t>
            </a:r>
            <a:r>
              <a:rPr sz="2600" spc="25" dirty="0">
                <a:latin typeface="+mj-lt"/>
                <a:cs typeface="Times New Roman"/>
              </a:rPr>
              <a:t>is</a:t>
            </a:r>
            <a:r>
              <a:rPr sz="2600" spc="-50" dirty="0">
                <a:latin typeface="+mj-lt"/>
                <a:cs typeface="Times New Roman"/>
              </a:rPr>
              <a:t> </a:t>
            </a:r>
            <a:r>
              <a:rPr sz="2600" spc="95" dirty="0">
                <a:latin typeface="+mj-lt"/>
                <a:cs typeface="Times New Roman"/>
              </a:rPr>
              <a:t>how</a:t>
            </a:r>
            <a:r>
              <a:rPr sz="2600" spc="-85" dirty="0">
                <a:latin typeface="+mj-lt"/>
                <a:cs typeface="Times New Roman"/>
              </a:rPr>
              <a:t> </a:t>
            </a:r>
            <a:r>
              <a:rPr sz="2600" spc="130" dirty="0">
                <a:latin typeface="+mj-lt"/>
                <a:cs typeface="Times New Roman"/>
              </a:rPr>
              <a:t>to</a:t>
            </a:r>
            <a:r>
              <a:rPr sz="2600" spc="-114" dirty="0">
                <a:latin typeface="+mj-lt"/>
                <a:cs typeface="Times New Roman"/>
              </a:rPr>
              <a:t> </a:t>
            </a:r>
            <a:r>
              <a:rPr sz="2600" spc="50" dirty="0">
                <a:latin typeface="+mj-lt"/>
                <a:cs typeface="Times New Roman"/>
              </a:rPr>
              <a:t>travel</a:t>
            </a:r>
            <a:r>
              <a:rPr sz="2600" spc="-40" dirty="0">
                <a:latin typeface="+mj-lt"/>
                <a:cs typeface="Times New Roman"/>
              </a:rPr>
              <a:t> </a:t>
            </a:r>
            <a:r>
              <a:rPr sz="2600" spc="90" dirty="0">
                <a:latin typeface="+mj-lt"/>
                <a:cs typeface="Times New Roman"/>
              </a:rPr>
              <a:t>from</a:t>
            </a:r>
            <a:r>
              <a:rPr sz="2600" spc="-114" dirty="0">
                <a:latin typeface="+mj-lt"/>
                <a:cs typeface="Times New Roman"/>
              </a:rPr>
              <a:t> </a:t>
            </a:r>
            <a:r>
              <a:rPr sz="2600" spc="45" dirty="0">
                <a:latin typeface="+mj-lt"/>
                <a:cs typeface="Times New Roman"/>
              </a:rPr>
              <a:t>city</a:t>
            </a:r>
            <a:r>
              <a:rPr sz="2600" spc="-120" dirty="0">
                <a:latin typeface="+mj-lt"/>
                <a:cs typeface="Times New Roman"/>
              </a:rPr>
              <a:t> </a:t>
            </a:r>
            <a:r>
              <a:rPr sz="2600" spc="-125" dirty="0">
                <a:latin typeface="+mj-lt"/>
                <a:cs typeface="Times New Roman"/>
              </a:rPr>
              <a:t>A</a:t>
            </a:r>
            <a:r>
              <a:rPr sz="2600" spc="-105" dirty="0">
                <a:latin typeface="+mj-lt"/>
                <a:cs typeface="Times New Roman"/>
              </a:rPr>
              <a:t> </a:t>
            </a:r>
            <a:r>
              <a:rPr sz="2600" spc="160" dirty="0">
                <a:latin typeface="+mj-lt"/>
                <a:cs typeface="Times New Roman"/>
              </a:rPr>
              <a:t>and</a:t>
            </a:r>
            <a:r>
              <a:rPr sz="2600" spc="-80" dirty="0">
                <a:latin typeface="+mj-lt"/>
                <a:cs typeface="Times New Roman"/>
              </a:rPr>
              <a:t> </a:t>
            </a:r>
            <a:r>
              <a:rPr sz="2600" spc="45" dirty="0">
                <a:latin typeface="+mj-lt"/>
                <a:cs typeface="Times New Roman"/>
              </a:rPr>
              <a:t>visit</a:t>
            </a:r>
            <a:r>
              <a:rPr sz="2600" spc="-150" dirty="0">
                <a:latin typeface="+mj-lt"/>
                <a:cs typeface="Times New Roman"/>
              </a:rPr>
              <a:t> </a:t>
            </a:r>
            <a:r>
              <a:rPr lang="en-US" sz="2600" spc="-150" dirty="0" smtClean="0">
                <a:latin typeface="+mj-lt"/>
                <a:cs typeface="Times New Roman"/>
              </a:rPr>
              <a:t>all</a:t>
            </a:r>
            <a:r>
              <a:rPr sz="2600" spc="-375" dirty="0" smtClean="0">
                <a:latin typeface="+mj-lt"/>
                <a:cs typeface="Times New Roman"/>
              </a:rPr>
              <a:t>  </a:t>
            </a:r>
            <a:r>
              <a:rPr sz="2600" spc="45" dirty="0">
                <a:latin typeface="+mj-lt"/>
                <a:cs typeface="Times New Roman"/>
              </a:rPr>
              <a:t>city</a:t>
            </a:r>
            <a:r>
              <a:rPr sz="2600" spc="-160" dirty="0">
                <a:latin typeface="+mj-lt"/>
                <a:cs typeface="Times New Roman"/>
              </a:rPr>
              <a:t> </a:t>
            </a:r>
            <a:r>
              <a:rPr sz="2600" spc="160" dirty="0">
                <a:latin typeface="+mj-lt"/>
                <a:cs typeface="Times New Roman"/>
              </a:rPr>
              <a:t>on</a:t>
            </a:r>
            <a:r>
              <a:rPr sz="2600" spc="-70" dirty="0">
                <a:latin typeface="+mj-lt"/>
                <a:cs typeface="Times New Roman"/>
              </a:rPr>
              <a:t> </a:t>
            </a:r>
            <a:r>
              <a:rPr sz="2600" spc="160" dirty="0">
                <a:latin typeface="+mj-lt"/>
                <a:cs typeface="Times New Roman"/>
              </a:rPr>
              <a:t>the</a:t>
            </a:r>
            <a:r>
              <a:rPr sz="2600" spc="-70" dirty="0">
                <a:latin typeface="+mj-lt"/>
                <a:cs typeface="Times New Roman"/>
              </a:rPr>
              <a:t> </a:t>
            </a:r>
            <a:r>
              <a:rPr sz="2600" spc="105" dirty="0">
                <a:latin typeface="+mj-lt"/>
                <a:cs typeface="Times New Roman"/>
              </a:rPr>
              <a:t>map,</a:t>
            </a:r>
            <a:r>
              <a:rPr sz="2600" spc="-50" dirty="0">
                <a:latin typeface="+mj-lt"/>
                <a:cs typeface="Times New Roman"/>
              </a:rPr>
              <a:t> </a:t>
            </a:r>
            <a:r>
              <a:rPr sz="2600" spc="175" dirty="0">
                <a:latin typeface="+mj-lt"/>
                <a:cs typeface="Times New Roman"/>
              </a:rPr>
              <a:t>then</a:t>
            </a:r>
            <a:r>
              <a:rPr sz="2600" spc="-30" dirty="0">
                <a:latin typeface="+mj-lt"/>
                <a:cs typeface="Times New Roman"/>
              </a:rPr>
              <a:t> </a:t>
            </a:r>
            <a:r>
              <a:rPr sz="2600" spc="90" dirty="0">
                <a:latin typeface="+mj-lt"/>
                <a:cs typeface="Times New Roman"/>
              </a:rPr>
              <a:t>back</a:t>
            </a:r>
            <a:r>
              <a:rPr sz="2600" spc="-70" dirty="0">
                <a:latin typeface="+mj-lt"/>
                <a:cs typeface="Times New Roman"/>
              </a:rPr>
              <a:t> </a:t>
            </a:r>
            <a:r>
              <a:rPr sz="2600" spc="130" dirty="0">
                <a:latin typeface="+mj-lt"/>
                <a:cs typeface="Times New Roman"/>
              </a:rPr>
              <a:t>to</a:t>
            </a:r>
            <a:r>
              <a:rPr sz="2600" spc="-150" dirty="0">
                <a:latin typeface="+mj-lt"/>
                <a:cs typeface="Times New Roman"/>
              </a:rPr>
              <a:t> </a:t>
            </a:r>
            <a:r>
              <a:rPr sz="2600" spc="45" dirty="0">
                <a:latin typeface="+mj-lt"/>
                <a:cs typeface="Times New Roman"/>
              </a:rPr>
              <a:t>city</a:t>
            </a:r>
            <a:r>
              <a:rPr sz="2600" spc="-105" dirty="0">
                <a:latin typeface="+mj-lt"/>
                <a:cs typeface="Times New Roman"/>
              </a:rPr>
              <a:t> </a:t>
            </a:r>
            <a:r>
              <a:rPr sz="2600" spc="-125" dirty="0">
                <a:latin typeface="+mj-lt"/>
                <a:cs typeface="Times New Roman"/>
              </a:rPr>
              <a:t>A</a:t>
            </a:r>
            <a:r>
              <a:rPr sz="2600" spc="-114" dirty="0">
                <a:latin typeface="+mj-lt"/>
                <a:cs typeface="Times New Roman"/>
              </a:rPr>
              <a:t> </a:t>
            </a:r>
            <a:r>
              <a:rPr sz="2600" spc="70" dirty="0">
                <a:latin typeface="+mj-lt"/>
                <a:cs typeface="Times New Roman"/>
              </a:rPr>
              <a:t>again.</a:t>
            </a:r>
            <a:endParaRPr sz="2600" dirty="0">
              <a:latin typeface="+mj-lt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5197297"/>
            <a:ext cx="7631430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</a:pPr>
            <a:r>
              <a:rPr lang="en-US" sz="2450" spc="-625" dirty="0" smtClean="0">
                <a:solidFill>
                  <a:srgbClr val="0AD0D9"/>
                </a:solidFill>
                <a:latin typeface="Arial"/>
                <a:cs typeface="Arial"/>
              </a:rPr>
              <a:t>&gt;	</a:t>
            </a:r>
            <a:r>
              <a:rPr sz="2450" spc="-615" dirty="0" smtClean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The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rules: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you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only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visit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each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city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once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you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can’t  </a:t>
            </a:r>
            <a:r>
              <a:rPr sz="2600" spc="80" dirty="0">
                <a:latin typeface="Times New Roman"/>
                <a:cs typeface="Times New Roman"/>
              </a:rPr>
              <a:t>pass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through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any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traversed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path.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67000" y="2743200"/>
            <a:ext cx="3238500" cy="2693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95600" y="29718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E6EC5">
              <a:alpha val="3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5600" y="29718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Metin kutusu 14"/>
          <p:cNvSpPr txBox="1"/>
          <p:nvPr/>
        </p:nvSpPr>
        <p:spPr>
          <a:xfrm>
            <a:off x="5486400" y="1137135"/>
            <a:ext cx="3954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Prepared by </a:t>
            </a:r>
            <a:r>
              <a:rPr lang="en-US" dirty="0" err="1" smtClean="0"/>
              <a:t>Caisar</a:t>
            </a:r>
            <a:r>
              <a:rPr lang="en-US" dirty="0" smtClean="0"/>
              <a:t> </a:t>
            </a:r>
            <a:r>
              <a:rPr lang="en-US" dirty="0" err="1"/>
              <a:t>Oentoro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0271" y="125956"/>
            <a:ext cx="233172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04" dirty="0" smtClean="0">
                <a:solidFill>
                  <a:srgbClr val="04607A"/>
                </a:solidFill>
                <a:latin typeface="Trebuchet MS"/>
                <a:cs typeface="Trebuchet MS"/>
              </a:rPr>
              <a:t>Solution:</a:t>
            </a:r>
            <a:endParaRPr sz="50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947418"/>
            <a:ext cx="774890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</a:pPr>
            <a:r>
              <a:rPr lang="en-US" sz="2450" spc="-625" dirty="0" smtClean="0">
                <a:solidFill>
                  <a:srgbClr val="0AD0D9"/>
                </a:solidFill>
                <a:latin typeface="Arial"/>
                <a:cs typeface="Arial"/>
              </a:rPr>
              <a:t>&gt;           	</a:t>
            </a:r>
            <a:r>
              <a:rPr sz="2600" spc="80" dirty="0" smtClean="0">
                <a:latin typeface="Times New Roman"/>
                <a:cs typeface="Times New Roman"/>
              </a:rPr>
              <a:t>Find</a:t>
            </a:r>
            <a:r>
              <a:rPr sz="2600" spc="-45" dirty="0" smtClean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shortest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path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from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city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A(start)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to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any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240" dirty="0">
                <a:latin typeface="Times New Roman"/>
                <a:cs typeface="Times New Roman"/>
              </a:rPr>
              <a:t>other  </a:t>
            </a:r>
            <a:r>
              <a:rPr sz="2600" spc="-10" dirty="0">
                <a:latin typeface="Times New Roman"/>
                <a:cs typeface="Times New Roman"/>
              </a:rPr>
              <a:t>city.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39" y="5673039"/>
            <a:ext cx="774890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50" spc="-625" dirty="0" smtClean="0">
                <a:solidFill>
                  <a:srgbClr val="0AD0D9"/>
                </a:solidFill>
                <a:latin typeface="Arial"/>
                <a:cs typeface="Arial"/>
              </a:rPr>
              <a:t>&gt;          </a:t>
            </a:r>
            <a:r>
              <a:rPr sz="2600" spc="50" dirty="0" smtClean="0">
                <a:latin typeface="Times New Roman"/>
                <a:cs typeface="Times New Roman"/>
              </a:rPr>
              <a:t>Because</a:t>
            </a:r>
            <a:r>
              <a:rPr sz="2600" spc="-120" dirty="0" smtClean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nearest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city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is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B,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so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we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go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to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480" dirty="0">
                <a:latin typeface="Times New Roman"/>
                <a:cs typeface="Times New Roman"/>
              </a:rPr>
              <a:t>B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86600" y="26670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86600" y="26670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86319" y="2845434"/>
            <a:ext cx="161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00600" y="27432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0600" y="27432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92446" y="2921634"/>
            <a:ext cx="179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5800" y="2819400"/>
            <a:ext cx="323850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47800" y="33528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62472" y="2998470"/>
            <a:ext cx="1524635" cy="103505"/>
          </a:xfrm>
          <a:custGeom>
            <a:avLst/>
            <a:gdLst/>
            <a:ahLst/>
            <a:cxnLst/>
            <a:rect l="l" t="t" r="r" b="b"/>
            <a:pathLst>
              <a:path w="1524634" h="103505">
                <a:moveTo>
                  <a:pt x="1513053" y="43433"/>
                </a:moveTo>
                <a:lnTo>
                  <a:pt x="1511427" y="43433"/>
                </a:lnTo>
                <a:lnTo>
                  <a:pt x="1511680" y="56133"/>
                </a:lnTo>
                <a:lnTo>
                  <a:pt x="1488389" y="56717"/>
                </a:lnTo>
                <a:lnTo>
                  <a:pt x="1433195" y="90804"/>
                </a:lnTo>
                <a:lnTo>
                  <a:pt x="1430147" y="92582"/>
                </a:lnTo>
                <a:lnTo>
                  <a:pt x="1429257" y="96519"/>
                </a:lnTo>
                <a:lnTo>
                  <a:pt x="1431035" y="99567"/>
                </a:lnTo>
                <a:lnTo>
                  <a:pt x="1432941" y="102488"/>
                </a:lnTo>
                <a:lnTo>
                  <a:pt x="1436877" y="103377"/>
                </a:lnTo>
                <a:lnTo>
                  <a:pt x="1524127" y="49529"/>
                </a:lnTo>
                <a:lnTo>
                  <a:pt x="1513053" y="43433"/>
                </a:lnTo>
                <a:close/>
              </a:path>
              <a:path w="1524634" h="103505">
                <a:moveTo>
                  <a:pt x="1487875" y="44023"/>
                </a:moveTo>
                <a:lnTo>
                  <a:pt x="0" y="81279"/>
                </a:lnTo>
                <a:lnTo>
                  <a:pt x="253" y="93979"/>
                </a:lnTo>
                <a:lnTo>
                  <a:pt x="1488389" y="56717"/>
                </a:lnTo>
                <a:lnTo>
                  <a:pt x="1499018" y="50152"/>
                </a:lnTo>
                <a:lnTo>
                  <a:pt x="1487875" y="44023"/>
                </a:lnTo>
                <a:close/>
              </a:path>
              <a:path w="1524634" h="103505">
                <a:moveTo>
                  <a:pt x="1499018" y="50152"/>
                </a:moveTo>
                <a:lnTo>
                  <a:pt x="1488389" y="56717"/>
                </a:lnTo>
                <a:lnTo>
                  <a:pt x="1511680" y="56133"/>
                </a:lnTo>
                <a:lnTo>
                  <a:pt x="1511665" y="55371"/>
                </a:lnTo>
                <a:lnTo>
                  <a:pt x="1508505" y="55371"/>
                </a:lnTo>
                <a:lnTo>
                  <a:pt x="1499018" y="50152"/>
                </a:lnTo>
                <a:close/>
              </a:path>
              <a:path w="1524634" h="103505">
                <a:moveTo>
                  <a:pt x="1508252" y="44450"/>
                </a:moveTo>
                <a:lnTo>
                  <a:pt x="1499018" y="50152"/>
                </a:lnTo>
                <a:lnTo>
                  <a:pt x="1508505" y="55371"/>
                </a:lnTo>
                <a:lnTo>
                  <a:pt x="1508252" y="44450"/>
                </a:lnTo>
                <a:close/>
              </a:path>
              <a:path w="1524634" h="103505">
                <a:moveTo>
                  <a:pt x="1511447" y="44450"/>
                </a:moveTo>
                <a:lnTo>
                  <a:pt x="1508252" y="44450"/>
                </a:lnTo>
                <a:lnTo>
                  <a:pt x="1508505" y="55371"/>
                </a:lnTo>
                <a:lnTo>
                  <a:pt x="1511665" y="55371"/>
                </a:lnTo>
                <a:lnTo>
                  <a:pt x="1511447" y="44450"/>
                </a:lnTo>
                <a:close/>
              </a:path>
              <a:path w="1524634" h="103505">
                <a:moveTo>
                  <a:pt x="1511427" y="43433"/>
                </a:moveTo>
                <a:lnTo>
                  <a:pt x="1487875" y="44023"/>
                </a:lnTo>
                <a:lnTo>
                  <a:pt x="1499018" y="50152"/>
                </a:lnTo>
                <a:lnTo>
                  <a:pt x="1508252" y="44450"/>
                </a:lnTo>
                <a:lnTo>
                  <a:pt x="1511447" y="44450"/>
                </a:lnTo>
                <a:lnTo>
                  <a:pt x="1511427" y="43433"/>
                </a:lnTo>
                <a:close/>
              </a:path>
              <a:path w="1524634" h="103505">
                <a:moveTo>
                  <a:pt x="1434210" y="0"/>
                </a:moveTo>
                <a:lnTo>
                  <a:pt x="1430401" y="1142"/>
                </a:lnTo>
                <a:lnTo>
                  <a:pt x="1428750" y="4190"/>
                </a:lnTo>
                <a:lnTo>
                  <a:pt x="1426972" y="7365"/>
                </a:lnTo>
                <a:lnTo>
                  <a:pt x="1428115" y="11175"/>
                </a:lnTo>
                <a:lnTo>
                  <a:pt x="1487875" y="44023"/>
                </a:lnTo>
                <a:lnTo>
                  <a:pt x="1511427" y="43433"/>
                </a:lnTo>
                <a:lnTo>
                  <a:pt x="1513053" y="43433"/>
                </a:lnTo>
                <a:lnTo>
                  <a:pt x="1434210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544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4400" dirty="0" smtClean="0"/>
              <a:t>A failure of the greedy algorithm</a:t>
            </a:r>
          </a:p>
        </p:txBody>
      </p:sp>
      <p:sp>
        <p:nvSpPr>
          <p:cNvPr id="1024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5105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 some (fictional) monetary system, “krons” come in </a:t>
            </a:r>
            <a:r>
              <a:rPr lang="en-US" altLang="en-US" smtClean="0">
                <a:solidFill>
                  <a:schemeClr val="accent2"/>
                </a:solidFill>
                <a:latin typeface="Trebuchet MS" panose="020B0603020202020204" pitchFamily="34" charset="0"/>
              </a:rPr>
              <a:t>1</a:t>
            </a:r>
            <a:r>
              <a:rPr lang="en-US" altLang="en-US" smtClean="0"/>
              <a:t> kron, </a:t>
            </a:r>
            <a:r>
              <a:rPr lang="en-US" altLang="en-US" smtClean="0">
                <a:solidFill>
                  <a:schemeClr val="accent2"/>
                </a:solidFill>
                <a:latin typeface="Trebuchet MS" panose="020B0603020202020204" pitchFamily="34" charset="0"/>
              </a:rPr>
              <a:t>7</a:t>
            </a:r>
            <a:r>
              <a:rPr lang="en-US" altLang="en-US" smtClean="0"/>
              <a:t> kron, and </a:t>
            </a:r>
            <a:r>
              <a:rPr lang="en-US" altLang="en-US" smtClean="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altLang="en-US" smtClean="0"/>
              <a:t> kron coins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Using a greedy algorithm to count out 15 krons, you would get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 10 kron piece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Five 1 kron pieces, for a total of 15 krons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This requires six coins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better solution would be to use two 7 kron pieces and one 1 kron piece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This only requires three coins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greedy algorithm results in a solution, but not in an optimal solution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4081" y="1226312"/>
            <a:ext cx="7793038" cy="838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</a:pPr>
            <a:r>
              <a:rPr lang="en-US" sz="2450" spc="-625" dirty="0" smtClean="0">
                <a:solidFill>
                  <a:srgbClr val="0AD0D9"/>
                </a:solidFill>
                <a:latin typeface="Arial"/>
                <a:cs typeface="Arial"/>
              </a:rPr>
              <a:t>&gt; 	</a:t>
            </a:r>
            <a:r>
              <a:rPr spc="80" dirty="0" smtClean="0"/>
              <a:t>From</a:t>
            </a:r>
            <a:r>
              <a:rPr spc="-70" dirty="0" smtClean="0"/>
              <a:t> </a:t>
            </a:r>
            <a:r>
              <a:rPr spc="-114" dirty="0" smtClean="0"/>
              <a:t>B,</a:t>
            </a:r>
            <a:r>
              <a:rPr spc="-80" dirty="0" smtClean="0"/>
              <a:t> </a:t>
            </a:r>
            <a:r>
              <a:rPr spc="30" dirty="0" smtClean="0"/>
              <a:t>we</a:t>
            </a:r>
            <a:r>
              <a:rPr spc="-85" dirty="0" smtClean="0"/>
              <a:t> </a:t>
            </a:r>
            <a:r>
              <a:rPr spc="95" dirty="0" smtClean="0"/>
              <a:t>find</a:t>
            </a:r>
            <a:r>
              <a:rPr spc="-55" dirty="0" smtClean="0"/>
              <a:t> </a:t>
            </a:r>
            <a:r>
              <a:rPr spc="70" dirty="0" smtClean="0"/>
              <a:t>any</a:t>
            </a:r>
            <a:r>
              <a:rPr spc="-145" dirty="0" smtClean="0"/>
              <a:t> </a:t>
            </a:r>
            <a:r>
              <a:rPr spc="145" dirty="0" smtClean="0"/>
              <a:t>other</a:t>
            </a:r>
            <a:r>
              <a:rPr spc="-160" dirty="0" smtClean="0"/>
              <a:t> </a:t>
            </a:r>
            <a:r>
              <a:rPr spc="45" dirty="0" smtClean="0"/>
              <a:t>city</a:t>
            </a:r>
            <a:r>
              <a:rPr spc="-65" dirty="0" smtClean="0"/>
              <a:t> </a:t>
            </a:r>
            <a:r>
              <a:rPr spc="170" dirty="0" smtClean="0"/>
              <a:t>but</a:t>
            </a:r>
            <a:r>
              <a:rPr spc="-135" dirty="0" smtClean="0"/>
              <a:t> </a:t>
            </a:r>
            <a:r>
              <a:rPr spc="70" dirty="0" smtClean="0"/>
              <a:t>A(because</a:t>
            </a:r>
            <a:r>
              <a:rPr spc="-110" dirty="0" smtClean="0"/>
              <a:t> </a:t>
            </a:r>
            <a:r>
              <a:rPr spc="-125" dirty="0" smtClean="0"/>
              <a:t>A</a:t>
            </a:r>
            <a:r>
              <a:rPr spc="-55" dirty="0" smtClean="0"/>
              <a:t> </a:t>
            </a:r>
            <a:r>
              <a:rPr spc="114" dirty="0" smtClean="0"/>
              <a:t>has  </a:t>
            </a:r>
            <a:r>
              <a:rPr spc="130" dirty="0" smtClean="0"/>
              <a:t>been</a:t>
            </a:r>
            <a:r>
              <a:rPr spc="-130" dirty="0" smtClean="0"/>
              <a:t> </a:t>
            </a:r>
            <a:r>
              <a:rPr spc="65" dirty="0" smtClean="0"/>
              <a:t>visited)</a:t>
            </a:r>
            <a:r>
              <a:rPr spc="-40" dirty="0" smtClean="0"/>
              <a:t> </a:t>
            </a:r>
            <a:r>
              <a:rPr spc="170" dirty="0" smtClean="0"/>
              <a:t>that</a:t>
            </a:r>
            <a:r>
              <a:rPr spc="-75" dirty="0" smtClean="0"/>
              <a:t> </a:t>
            </a:r>
            <a:r>
              <a:rPr spc="114" dirty="0" smtClean="0"/>
              <a:t>has</a:t>
            </a:r>
            <a:r>
              <a:rPr spc="-65" dirty="0" smtClean="0"/>
              <a:t> </a:t>
            </a:r>
            <a:r>
              <a:rPr spc="114" dirty="0" smtClean="0"/>
              <a:t>nearest</a:t>
            </a:r>
            <a:r>
              <a:rPr spc="-105" dirty="0" smtClean="0"/>
              <a:t> </a:t>
            </a:r>
            <a:r>
              <a:rPr spc="130" dirty="0" smtClean="0"/>
              <a:t>path.</a:t>
            </a:r>
            <a:r>
              <a:rPr spc="-5" dirty="0" smtClean="0"/>
              <a:t> </a:t>
            </a:r>
            <a:r>
              <a:rPr spc="-10" dirty="0" smtClean="0"/>
              <a:t>So</a:t>
            </a:r>
            <a:r>
              <a:rPr spc="-135" dirty="0" smtClean="0"/>
              <a:t> </a:t>
            </a:r>
            <a:r>
              <a:rPr spc="30" dirty="0" smtClean="0"/>
              <a:t>we</a:t>
            </a:r>
            <a:r>
              <a:rPr spc="-145" dirty="0" smtClean="0"/>
              <a:t> </a:t>
            </a:r>
            <a:r>
              <a:rPr spc="95" dirty="0" smtClean="0"/>
              <a:t>choose</a:t>
            </a:r>
            <a:r>
              <a:rPr spc="-75" dirty="0" smtClean="0"/>
              <a:t> </a:t>
            </a:r>
            <a:r>
              <a:rPr spc="-55" dirty="0" smtClean="0"/>
              <a:t>C: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" y="2286000"/>
            <a:ext cx="323850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600" y="28194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5400" y="2971800"/>
            <a:ext cx="1828800" cy="1295400"/>
          </a:xfrm>
          <a:custGeom>
            <a:avLst/>
            <a:gdLst/>
            <a:ahLst/>
            <a:cxnLst/>
            <a:rect l="l" t="t" r="r" b="b"/>
            <a:pathLst>
              <a:path w="1828800" h="1295400">
                <a:moveTo>
                  <a:pt x="1828800" y="0"/>
                </a:moveTo>
                <a:lnTo>
                  <a:pt x="0" y="1295400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86600" y="25146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86600" y="25146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86319" y="2693034"/>
            <a:ext cx="161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00600" y="25908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00600" y="25908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92446" y="2769234"/>
            <a:ext cx="179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62472" y="2846070"/>
            <a:ext cx="1524635" cy="103505"/>
          </a:xfrm>
          <a:custGeom>
            <a:avLst/>
            <a:gdLst/>
            <a:ahLst/>
            <a:cxnLst/>
            <a:rect l="l" t="t" r="r" b="b"/>
            <a:pathLst>
              <a:path w="1524634" h="103505">
                <a:moveTo>
                  <a:pt x="1513053" y="43433"/>
                </a:moveTo>
                <a:lnTo>
                  <a:pt x="1511427" y="43433"/>
                </a:lnTo>
                <a:lnTo>
                  <a:pt x="1511680" y="56133"/>
                </a:lnTo>
                <a:lnTo>
                  <a:pt x="1488389" y="56717"/>
                </a:lnTo>
                <a:lnTo>
                  <a:pt x="1433195" y="90804"/>
                </a:lnTo>
                <a:lnTo>
                  <a:pt x="1430147" y="92582"/>
                </a:lnTo>
                <a:lnTo>
                  <a:pt x="1429257" y="96519"/>
                </a:lnTo>
                <a:lnTo>
                  <a:pt x="1431035" y="99567"/>
                </a:lnTo>
                <a:lnTo>
                  <a:pt x="1432941" y="102488"/>
                </a:lnTo>
                <a:lnTo>
                  <a:pt x="1436877" y="103377"/>
                </a:lnTo>
                <a:lnTo>
                  <a:pt x="1524127" y="49529"/>
                </a:lnTo>
                <a:lnTo>
                  <a:pt x="1513053" y="43433"/>
                </a:lnTo>
                <a:close/>
              </a:path>
              <a:path w="1524634" h="103505">
                <a:moveTo>
                  <a:pt x="1487875" y="44023"/>
                </a:moveTo>
                <a:lnTo>
                  <a:pt x="0" y="81279"/>
                </a:lnTo>
                <a:lnTo>
                  <a:pt x="253" y="93979"/>
                </a:lnTo>
                <a:lnTo>
                  <a:pt x="1488389" y="56717"/>
                </a:lnTo>
                <a:lnTo>
                  <a:pt x="1499018" y="50152"/>
                </a:lnTo>
                <a:lnTo>
                  <a:pt x="1487875" y="44023"/>
                </a:lnTo>
                <a:close/>
              </a:path>
              <a:path w="1524634" h="103505">
                <a:moveTo>
                  <a:pt x="1499018" y="50152"/>
                </a:moveTo>
                <a:lnTo>
                  <a:pt x="1488389" y="56717"/>
                </a:lnTo>
                <a:lnTo>
                  <a:pt x="1511680" y="56133"/>
                </a:lnTo>
                <a:lnTo>
                  <a:pt x="1511665" y="55371"/>
                </a:lnTo>
                <a:lnTo>
                  <a:pt x="1508505" y="55371"/>
                </a:lnTo>
                <a:lnTo>
                  <a:pt x="1499018" y="50152"/>
                </a:lnTo>
                <a:close/>
              </a:path>
              <a:path w="1524634" h="103505">
                <a:moveTo>
                  <a:pt x="1508252" y="44450"/>
                </a:moveTo>
                <a:lnTo>
                  <a:pt x="1499018" y="50152"/>
                </a:lnTo>
                <a:lnTo>
                  <a:pt x="1508505" y="55371"/>
                </a:lnTo>
                <a:lnTo>
                  <a:pt x="1508252" y="44450"/>
                </a:lnTo>
                <a:close/>
              </a:path>
              <a:path w="1524634" h="103505">
                <a:moveTo>
                  <a:pt x="1511447" y="44450"/>
                </a:moveTo>
                <a:lnTo>
                  <a:pt x="1508252" y="44450"/>
                </a:lnTo>
                <a:lnTo>
                  <a:pt x="1508505" y="55371"/>
                </a:lnTo>
                <a:lnTo>
                  <a:pt x="1511665" y="55371"/>
                </a:lnTo>
                <a:lnTo>
                  <a:pt x="1511447" y="44450"/>
                </a:lnTo>
                <a:close/>
              </a:path>
              <a:path w="1524634" h="103505">
                <a:moveTo>
                  <a:pt x="1511427" y="43433"/>
                </a:moveTo>
                <a:lnTo>
                  <a:pt x="1487875" y="44023"/>
                </a:lnTo>
                <a:lnTo>
                  <a:pt x="1499018" y="50152"/>
                </a:lnTo>
                <a:lnTo>
                  <a:pt x="1508252" y="44450"/>
                </a:lnTo>
                <a:lnTo>
                  <a:pt x="1511447" y="44450"/>
                </a:lnTo>
                <a:lnTo>
                  <a:pt x="1511427" y="43433"/>
                </a:lnTo>
                <a:close/>
              </a:path>
              <a:path w="1524634" h="103505">
                <a:moveTo>
                  <a:pt x="1434210" y="0"/>
                </a:moveTo>
                <a:lnTo>
                  <a:pt x="1430401" y="1142"/>
                </a:lnTo>
                <a:lnTo>
                  <a:pt x="1428750" y="4190"/>
                </a:lnTo>
                <a:lnTo>
                  <a:pt x="1426972" y="7365"/>
                </a:lnTo>
                <a:lnTo>
                  <a:pt x="1428115" y="11175"/>
                </a:lnTo>
                <a:lnTo>
                  <a:pt x="1487875" y="44023"/>
                </a:lnTo>
                <a:lnTo>
                  <a:pt x="1511427" y="43433"/>
                </a:lnTo>
                <a:lnTo>
                  <a:pt x="1513053" y="43433"/>
                </a:lnTo>
                <a:lnTo>
                  <a:pt x="1434210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00600" y="42672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00600" y="42672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93970" y="4445889"/>
            <a:ext cx="174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50966" y="3094863"/>
            <a:ext cx="1751330" cy="1273175"/>
          </a:xfrm>
          <a:custGeom>
            <a:avLst/>
            <a:gdLst/>
            <a:ahLst/>
            <a:cxnLst/>
            <a:rect l="l" t="t" r="r" b="b"/>
            <a:pathLst>
              <a:path w="1751329" h="1273175">
                <a:moveTo>
                  <a:pt x="45085" y="1177417"/>
                </a:moveTo>
                <a:lnTo>
                  <a:pt x="41402" y="1178941"/>
                </a:lnTo>
                <a:lnTo>
                  <a:pt x="0" y="1272794"/>
                </a:lnTo>
                <a:lnTo>
                  <a:pt x="22772" y="1270508"/>
                </a:lnTo>
                <a:lnTo>
                  <a:pt x="13970" y="1270508"/>
                </a:lnTo>
                <a:lnTo>
                  <a:pt x="6477" y="1260220"/>
                </a:lnTo>
                <a:lnTo>
                  <a:pt x="25483" y="1246431"/>
                </a:lnTo>
                <a:lnTo>
                  <a:pt x="52959" y="1184020"/>
                </a:lnTo>
                <a:lnTo>
                  <a:pt x="51562" y="1180211"/>
                </a:lnTo>
                <a:lnTo>
                  <a:pt x="48387" y="1178814"/>
                </a:lnTo>
                <a:lnTo>
                  <a:pt x="45085" y="1177417"/>
                </a:lnTo>
                <a:close/>
              </a:path>
              <a:path w="1751329" h="1273175">
                <a:moveTo>
                  <a:pt x="25483" y="1246431"/>
                </a:moveTo>
                <a:lnTo>
                  <a:pt x="6477" y="1260220"/>
                </a:lnTo>
                <a:lnTo>
                  <a:pt x="13970" y="1270508"/>
                </a:lnTo>
                <a:lnTo>
                  <a:pt x="17470" y="1267968"/>
                </a:lnTo>
                <a:lnTo>
                  <a:pt x="16002" y="1267968"/>
                </a:lnTo>
                <a:lnTo>
                  <a:pt x="9525" y="1259078"/>
                </a:lnTo>
                <a:lnTo>
                  <a:pt x="20392" y="1257994"/>
                </a:lnTo>
                <a:lnTo>
                  <a:pt x="25483" y="1246431"/>
                </a:lnTo>
                <a:close/>
              </a:path>
              <a:path w="1751329" h="1273175">
                <a:moveTo>
                  <a:pt x="100837" y="1249934"/>
                </a:moveTo>
                <a:lnTo>
                  <a:pt x="97409" y="1250314"/>
                </a:lnTo>
                <a:lnTo>
                  <a:pt x="32942" y="1256743"/>
                </a:lnTo>
                <a:lnTo>
                  <a:pt x="13970" y="1270508"/>
                </a:lnTo>
                <a:lnTo>
                  <a:pt x="22772" y="1270508"/>
                </a:lnTo>
                <a:lnTo>
                  <a:pt x="98679" y="1262888"/>
                </a:lnTo>
                <a:lnTo>
                  <a:pt x="102108" y="1262634"/>
                </a:lnTo>
                <a:lnTo>
                  <a:pt x="104648" y="1259459"/>
                </a:lnTo>
                <a:lnTo>
                  <a:pt x="104267" y="1256030"/>
                </a:lnTo>
                <a:lnTo>
                  <a:pt x="104012" y="1252474"/>
                </a:lnTo>
                <a:lnTo>
                  <a:pt x="100837" y="1249934"/>
                </a:lnTo>
                <a:close/>
              </a:path>
              <a:path w="1751329" h="1273175">
                <a:moveTo>
                  <a:pt x="20392" y="1257994"/>
                </a:moveTo>
                <a:lnTo>
                  <a:pt x="9525" y="1259078"/>
                </a:lnTo>
                <a:lnTo>
                  <a:pt x="16002" y="1267968"/>
                </a:lnTo>
                <a:lnTo>
                  <a:pt x="20392" y="1257994"/>
                </a:lnTo>
                <a:close/>
              </a:path>
              <a:path w="1751329" h="1273175">
                <a:moveTo>
                  <a:pt x="32942" y="1256743"/>
                </a:moveTo>
                <a:lnTo>
                  <a:pt x="20392" y="1257994"/>
                </a:lnTo>
                <a:lnTo>
                  <a:pt x="16002" y="1267968"/>
                </a:lnTo>
                <a:lnTo>
                  <a:pt x="17470" y="1267968"/>
                </a:lnTo>
                <a:lnTo>
                  <a:pt x="32942" y="1256743"/>
                </a:lnTo>
                <a:close/>
              </a:path>
              <a:path w="1751329" h="1273175">
                <a:moveTo>
                  <a:pt x="1743456" y="0"/>
                </a:moveTo>
                <a:lnTo>
                  <a:pt x="25483" y="1246431"/>
                </a:lnTo>
                <a:lnTo>
                  <a:pt x="20392" y="1257994"/>
                </a:lnTo>
                <a:lnTo>
                  <a:pt x="32942" y="1256743"/>
                </a:lnTo>
                <a:lnTo>
                  <a:pt x="1750949" y="10287"/>
                </a:lnTo>
                <a:lnTo>
                  <a:pt x="1743456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70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1354211"/>
            <a:ext cx="7638415" cy="1214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</a:pPr>
            <a:r>
              <a:rPr lang="en-US" sz="2450" spc="-625" dirty="0" smtClean="0">
                <a:solidFill>
                  <a:srgbClr val="0AD0D9"/>
                </a:solidFill>
                <a:latin typeface="Arial"/>
                <a:cs typeface="Arial"/>
              </a:rPr>
              <a:t>&gt;  	</a:t>
            </a:r>
            <a:r>
              <a:rPr spc="80" dirty="0" smtClean="0"/>
              <a:t>From</a:t>
            </a:r>
            <a:r>
              <a:rPr spc="-65" dirty="0" smtClean="0"/>
              <a:t> </a:t>
            </a:r>
            <a:r>
              <a:rPr spc="-15" dirty="0" smtClean="0"/>
              <a:t>C,</a:t>
            </a:r>
            <a:r>
              <a:rPr spc="-75" dirty="0" smtClean="0"/>
              <a:t> </a:t>
            </a:r>
            <a:r>
              <a:rPr spc="30" dirty="0" smtClean="0"/>
              <a:t>we</a:t>
            </a:r>
            <a:r>
              <a:rPr spc="-70" dirty="0" smtClean="0"/>
              <a:t> </a:t>
            </a:r>
            <a:r>
              <a:rPr spc="75" dirty="0" smtClean="0"/>
              <a:t>look</a:t>
            </a:r>
            <a:r>
              <a:rPr spc="-80" dirty="0" smtClean="0"/>
              <a:t> </a:t>
            </a:r>
            <a:r>
              <a:rPr spc="130" dirty="0" smtClean="0"/>
              <a:t>to</a:t>
            </a:r>
            <a:r>
              <a:rPr spc="-80" dirty="0" smtClean="0"/>
              <a:t> </a:t>
            </a:r>
            <a:r>
              <a:rPr spc="114" dirty="0" smtClean="0"/>
              <a:t>nearest</a:t>
            </a:r>
            <a:r>
              <a:rPr spc="-130" dirty="0" smtClean="0"/>
              <a:t> </a:t>
            </a:r>
            <a:r>
              <a:rPr spc="45" dirty="0" smtClean="0"/>
              <a:t>city</a:t>
            </a:r>
            <a:r>
              <a:rPr spc="-145" dirty="0" smtClean="0"/>
              <a:t> </a:t>
            </a:r>
            <a:r>
              <a:rPr spc="70" dirty="0" smtClean="0"/>
              <a:t>again,</a:t>
            </a:r>
            <a:r>
              <a:rPr spc="5" dirty="0" smtClean="0"/>
              <a:t> </a:t>
            </a:r>
            <a:r>
              <a:rPr spc="170" dirty="0" smtClean="0"/>
              <a:t>but</a:t>
            </a:r>
            <a:r>
              <a:rPr spc="-140" dirty="0" smtClean="0"/>
              <a:t> </a:t>
            </a:r>
            <a:r>
              <a:rPr spc="35" dirty="0" smtClean="0"/>
              <a:t>don’t</a:t>
            </a:r>
            <a:r>
              <a:rPr spc="-95" dirty="0" smtClean="0"/>
              <a:t> </a:t>
            </a:r>
            <a:r>
              <a:rPr spc="-25" dirty="0" smtClean="0"/>
              <a:t>look  </a:t>
            </a:r>
            <a:r>
              <a:rPr spc="50" dirty="0" smtClean="0"/>
              <a:t>for </a:t>
            </a:r>
            <a:r>
              <a:rPr spc="-125" dirty="0" smtClean="0"/>
              <a:t>A </a:t>
            </a:r>
            <a:r>
              <a:rPr spc="160" dirty="0" smtClean="0"/>
              <a:t>and </a:t>
            </a:r>
            <a:r>
              <a:rPr spc="-114" dirty="0" smtClean="0"/>
              <a:t>B, </a:t>
            </a:r>
            <a:r>
              <a:rPr spc="95" dirty="0" smtClean="0"/>
              <a:t>because </a:t>
            </a:r>
            <a:r>
              <a:rPr spc="160" dirty="0" smtClean="0"/>
              <a:t>both </a:t>
            </a:r>
            <a:r>
              <a:rPr spc="114" dirty="0" smtClean="0"/>
              <a:t>has </a:t>
            </a:r>
            <a:r>
              <a:rPr spc="130" dirty="0" smtClean="0"/>
              <a:t>been </a:t>
            </a:r>
            <a:r>
              <a:rPr spc="55" dirty="0" smtClean="0"/>
              <a:t>visited. </a:t>
            </a:r>
            <a:r>
              <a:rPr spc="-10" dirty="0" smtClean="0"/>
              <a:t>So </a:t>
            </a:r>
            <a:r>
              <a:rPr spc="30" dirty="0" smtClean="0"/>
              <a:t>we  </a:t>
            </a:r>
            <a:r>
              <a:rPr spc="95" dirty="0" smtClean="0"/>
              <a:t>choose</a:t>
            </a:r>
            <a:r>
              <a:rPr spc="-90" dirty="0" smtClean="0"/>
              <a:t> </a:t>
            </a:r>
            <a:r>
              <a:rPr spc="-35" dirty="0" smtClean="0"/>
              <a:t>D.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" y="2895600"/>
            <a:ext cx="323850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600" y="34290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5400" y="3581400"/>
            <a:ext cx="1828800" cy="1295400"/>
          </a:xfrm>
          <a:custGeom>
            <a:avLst/>
            <a:gdLst/>
            <a:ahLst/>
            <a:cxnLst/>
            <a:rect l="l" t="t" r="r" b="b"/>
            <a:pathLst>
              <a:path w="1828800" h="1295400">
                <a:moveTo>
                  <a:pt x="1828800" y="0"/>
                </a:moveTo>
                <a:lnTo>
                  <a:pt x="0" y="1295400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0400" y="30480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10400" y="30480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10119" y="3226434"/>
            <a:ext cx="161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24400" y="31242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24400" y="31242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16246" y="3302634"/>
            <a:ext cx="179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86272" y="3379470"/>
            <a:ext cx="1524635" cy="103505"/>
          </a:xfrm>
          <a:custGeom>
            <a:avLst/>
            <a:gdLst/>
            <a:ahLst/>
            <a:cxnLst/>
            <a:rect l="l" t="t" r="r" b="b"/>
            <a:pathLst>
              <a:path w="1524634" h="103505">
                <a:moveTo>
                  <a:pt x="1513053" y="43433"/>
                </a:moveTo>
                <a:lnTo>
                  <a:pt x="1511427" y="43433"/>
                </a:lnTo>
                <a:lnTo>
                  <a:pt x="1511680" y="56133"/>
                </a:lnTo>
                <a:lnTo>
                  <a:pt x="1488389" y="56717"/>
                </a:lnTo>
                <a:lnTo>
                  <a:pt x="1433195" y="90804"/>
                </a:lnTo>
                <a:lnTo>
                  <a:pt x="1430147" y="92582"/>
                </a:lnTo>
                <a:lnTo>
                  <a:pt x="1429257" y="96519"/>
                </a:lnTo>
                <a:lnTo>
                  <a:pt x="1431035" y="99567"/>
                </a:lnTo>
                <a:lnTo>
                  <a:pt x="1432941" y="102488"/>
                </a:lnTo>
                <a:lnTo>
                  <a:pt x="1436877" y="103377"/>
                </a:lnTo>
                <a:lnTo>
                  <a:pt x="1524127" y="49529"/>
                </a:lnTo>
                <a:lnTo>
                  <a:pt x="1513053" y="43433"/>
                </a:lnTo>
                <a:close/>
              </a:path>
              <a:path w="1524634" h="103505">
                <a:moveTo>
                  <a:pt x="1487875" y="44023"/>
                </a:moveTo>
                <a:lnTo>
                  <a:pt x="0" y="81279"/>
                </a:lnTo>
                <a:lnTo>
                  <a:pt x="253" y="93979"/>
                </a:lnTo>
                <a:lnTo>
                  <a:pt x="1488389" y="56717"/>
                </a:lnTo>
                <a:lnTo>
                  <a:pt x="1499018" y="50152"/>
                </a:lnTo>
                <a:lnTo>
                  <a:pt x="1487875" y="44023"/>
                </a:lnTo>
                <a:close/>
              </a:path>
              <a:path w="1524634" h="103505">
                <a:moveTo>
                  <a:pt x="1499018" y="50152"/>
                </a:moveTo>
                <a:lnTo>
                  <a:pt x="1488389" y="56717"/>
                </a:lnTo>
                <a:lnTo>
                  <a:pt x="1511680" y="56133"/>
                </a:lnTo>
                <a:lnTo>
                  <a:pt x="1511665" y="55371"/>
                </a:lnTo>
                <a:lnTo>
                  <a:pt x="1508505" y="55371"/>
                </a:lnTo>
                <a:lnTo>
                  <a:pt x="1499018" y="50152"/>
                </a:lnTo>
                <a:close/>
              </a:path>
              <a:path w="1524634" h="103505">
                <a:moveTo>
                  <a:pt x="1508252" y="44450"/>
                </a:moveTo>
                <a:lnTo>
                  <a:pt x="1499018" y="50152"/>
                </a:lnTo>
                <a:lnTo>
                  <a:pt x="1508505" y="55371"/>
                </a:lnTo>
                <a:lnTo>
                  <a:pt x="1508252" y="44450"/>
                </a:lnTo>
                <a:close/>
              </a:path>
              <a:path w="1524634" h="103505">
                <a:moveTo>
                  <a:pt x="1511447" y="44450"/>
                </a:moveTo>
                <a:lnTo>
                  <a:pt x="1508252" y="44450"/>
                </a:lnTo>
                <a:lnTo>
                  <a:pt x="1508505" y="55371"/>
                </a:lnTo>
                <a:lnTo>
                  <a:pt x="1511665" y="55371"/>
                </a:lnTo>
                <a:lnTo>
                  <a:pt x="1511447" y="44450"/>
                </a:lnTo>
                <a:close/>
              </a:path>
              <a:path w="1524634" h="103505">
                <a:moveTo>
                  <a:pt x="1511427" y="43433"/>
                </a:moveTo>
                <a:lnTo>
                  <a:pt x="1487875" y="44023"/>
                </a:lnTo>
                <a:lnTo>
                  <a:pt x="1499018" y="50152"/>
                </a:lnTo>
                <a:lnTo>
                  <a:pt x="1508252" y="44450"/>
                </a:lnTo>
                <a:lnTo>
                  <a:pt x="1511447" y="44450"/>
                </a:lnTo>
                <a:lnTo>
                  <a:pt x="1511427" y="43433"/>
                </a:lnTo>
                <a:close/>
              </a:path>
              <a:path w="1524634" h="103505">
                <a:moveTo>
                  <a:pt x="1434210" y="0"/>
                </a:moveTo>
                <a:lnTo>
                  <a:pt x="1430401" y="1142"/>
                </a:lnTo>
                <a:lnTo>
                  <a:pt x="1428750" y="4190"/>
                </a:lnTo>
                <a:lnTo>
                  <a:pt x="1426972" y="7365"/>
                </a:lnTo>
                <a:lnTo>
                  <a:pt x="1428115" y="11175"/>
                </a:lnTo>
                <a:lnTo>
                  <a:pt x="1487875" y="44023"/>
                </a:lnTo>
                <a:lnTo>
                  <a:pt x="1511427" y="43433"/>
                </a:lnTo>
                <a:lnTo>
                  <a:pt x="1513053" y="43433"/>
                </a:lnTo>
                <a:lnTo>
                  <a:pt x="1434210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24400" y="48006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24400" y="48006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17770" y="4979289"/>
            <a:ext cx="174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74766" y="3628263"/>
            <a:ext cx="1751330" cy="1273175"/>
          </a:xfrm>
          <a:custGeom>
            <a:avLst/>
            <a:gdLst/>
            <a:ahLst/>
            <a:cxnLst/>
            <a:rect l="l" t="t" r="r" b="b"/>
            <a:pathLst>
              <a:path w="1751329" h="1273175">
                <a:moveTo>
                  <a:pt x="45085" y="1177417"/>
                </a:moveTo>
                <a:lnTo>
                  <a:pt x="41402" y="1178941"/>
                </a:lnTo>
                <a:lnTo>
                  <a:pt x="0" y="1272794"/>
                </a:lnTo>
                <a:lnTo>
                  <a:pt x="22772" y="1270508"/>
                </a:lnTo>
                <a:lnTo>
                  <a:pt x="13970" y="1270508"/>
                </a:lnTo>
                <a:lnTo>
                  <a:pt x="6477" y="1260220"/>
                </a:lnTo>
                <a:lnTo>
                  <a:pt x="25483" y="1246431"/>
                </a:lnTo>
                <a:lnTo>
                  <a:pt x="52959" y="1184020"/>
                </a:lnTo>
                <a:lnTo>
                  <a:pt x="51562" y="1180211"/>
                </a:lnTo>
                <a:lnTo>
                  <a:pt x="48387" y="1178814"/>
                </a:lnTo>
                <a:lnTo>
                  <a:pt x="45085" y="1177417"/>
                </a:lnTo>
                <a:close/>
              </a:path>
              <a:path w="1751329" h="1273175">
                <a:moveTo>
                  <a:pt x="25483" y="1246431"/>
                </a:moveTo>
                <a:lnTo>
                  <a:pt x="6477" y="1260220"/>
                </a:lnTo>
                <a:lnTo>
                  <a:pt x="13970" y="1270508"/>
                </a:lnTo>
                <a:lnTo>
                  <a:pt x="17470" y="1267968"/>
                </a:lnTo>
                <a:lnTo>
                  <a:pt x="16002" y="1267968"/>
                </a:lnTo>
                <a:lnTo>
                  <a:pt x="9525" y="1259078"/>
                </a:lnTo>
                <a:lnTo>
                  <a:pt x="20392" y="1257994"/>
                </a:lnTo>
                <a:lnTo>
                  <a:pt x="25483" y="1246431"/>
                </a:lnTo>
                <a:close/>
              </a:path>
              <a:path w="1751329" h="1273175">
                <a:moveTo>
                  <a:pt x="100837" y="1249934"/>
                </a:moveTo>
                <a:lnTo>
                  <a:pt x="97409" y="1250314"/>
                </a:lnTo>
                <a:lnTo>
                  <a:pt x="32942" y="1256743"/>
                </a:lnTo>
                <a:lnTo>
                  <a:pt x="13970" y="1270508"/>
                </a:lnTo>
                <a:lnTo>
                  <a:pt x="22772" y="1270508"/>
                </a:lnTo>
                <a:lnTo>
                  <a:pt x="98679" y="1262888"/>
                </a:lnTo>
                <a:lnTo>
                  <a:pt x="102108" y="1262634"/>
                </a:lnTo>
                <a:lnTo>
                  <a:pt x="104648" y="1259459"/>
                </a:lnTo>
                <a:lnTo>
                  <a:pt x="104267" y="1256030"/>
                </a:lnTo>
                <a:lnTo>
                  <a:pt x="104012" y="1252474"/>
                </a:lnTo>
                <a:lnTo>
                  <a:pt x="100837" y="1249934"/>
                </a:lnTo>
                <a:close/>
              </a:path>
              <a:path w="1751329" h="1273175">
                <a:moveTo>
                  <a:pt x="20392" y="1257994"/>
                </a:moveTo>
                <a:lnTo>
                  <a:pt x="9525" y="1259078"/>
                </a:lnTo>
                <a:lnTo>
                  <a:pt x="16002" y="1267968"/>
                </a:lnTo>
                <a:lnTo>
                  <a:pt x="20392" y="1257994"/>
                </a:lnTo>
                <a:close/>
              </a:path>
              <a:path w="1751329" h="1273175">
                <a:moveTo>
                  <a:pt x="32942" y="1256743"/>
                </a:moveTo>
                <a:lnTo>
                  <a:pt x="20392" y="1257994"/>
                </a:lnTo>
                <a:lnTo>
                  <a:pt x="16002" y="1267968"/>
                </a:lnTo>
                <a:lnTo>
                  <a:pt x="17470" y="1267968"/>
                </a:lnTo>
                <a:lnTo>
                  <a:pt x="32942" y="1256743"/>
                </a:lnTo>
                <a:close/>
              </a:path>
              <a:path w="1751329" h="1273175">
                <a:moveTo>
                  <a:pt x="1743456" y="0"/>
                </a:moveTo>
                <a:lnTo>
                  <a:pt x="25483" y="1246431"/>
                </a:lnTo>
                <a:lnTo>
                  <a:pt x="20392" y="1257994"/>
                </a:lnTo>
                <a:lnTo>
                  <a:pt x="32942" y="1256743"/>
                </a:lnTo>
                <a:lnTo>
                  <a:pt x="1750949" y="10287"/>
                </a:lnTo>
                <a:lnTo>
                  <a:pt x="1743456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95400" y="5029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10400" y="47244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10400" y="47244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293356" y="4903089"/>
            <a:ext cx="197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86272" y="5055870"/>
            <a:ext cx="1524635" cy="103505"/>
          </a:xfrm>
          <a:custGeom>
            <a:avLst/>
            <a:gdLst/>
            <a:ahLst/>
            <a:cxnLst/>
            <a:rect l="l" t="t" r="r" b="b"/>
            <a:pathLst>
              <a:path w="1524634" h="103504">
                <a:moveTo>
                  <a:pt x="1513053" y="43433"/>
                </a:moveTo>
                <a:lnTo>
                  <a:pt x="1511427" y="43433"/>
                </a:lnTo>
                <a:lnTo>
                  <a:pt x="1511680" y="56133"/>
                </a:lnTo>
                <a:lnTo>
                  <a:pt x="1488389" y="56717"/>
                </a:lnTo>
                <a:lnTo>
                  <a:pt x="1433195" y="90804"/>
                </a:lnTo>
                <a:lnTo>
                  <a:pt x="1430147" y="92582"/>
                </a:lnTo>
                <a:lnTo>
                  <a:pt x="1429257" y="96519"/>
                </a:lnTo>
                <a:lnTo>
                  <a:pt x="1431035" y="99567"/>
                </a:lnTo>
                <a:lnTo>
                  <a:pt x="1432941" y="102488"/>
                </a:lnTo>
                <a:lnTo>
                  <a:pt x="1436877" y="103377"/>
                </a:lnTo>
                <a:lnTo>
                  <a:pt x="1524127" y="49529"/>
                </a:lnTo>
                <a:lnTo>
                  <a:pt x="1513053" y="43433"/>
                </a:lnTo>
                <a:close/>
              </a:path>
              <a:path w="1524634" h="103504">
                <a:moveTo>
                  <a:pt x="1487875" y="44023"/>
                </a:moveTo>
                <a:lnTo>
                  <a:pt x="0" y="81279"/>
                </a:lnTo>
                <a:lnTo>
                  <a:pt x="253" y="93979"/>
                </a:lnTo>
                <a:lnTo>
                  <a:pt x="1488389" y="56717"/>
                </a:lnTo>
                <a:lnTo>
                  <a:pt x="1499018" y="50152"/>
                </a:lnTo>
                <a:lnTo>
                  <a:pt x="1487875" y="44023"/>
                </a:lnTo>
                <a:close/>
              </a:path>
              <a:path w="1524634" h="103504">
                <a:moveTo>
                  <a:pt x="1499018" y="50152"/>
                </a:moveTo>
                <a:lnTo>
                  <a:pt x="1488389" y="56717"/>
                </a:lnTo>
                <a:lnTo>
                  <a:pt x="1511680" y="56133"/>
                </a:lnTo>
                <a:lnTo>
                  <a:pt x="1511665" y="55371"/>
                </a:lnTo>
                <a:lnTo>
                  <a:pt x="1508505" y="55371"/>
                </a:lnTo>
                <a:lnTo>
                  <a:pt x="1499018" y="50152"/>
                </a:lnTo>
                <a:close/>
              </a:path>
              <a:path w="1524634" h="103504">
                <a:moveTo>
                  <a:pt x="1508252" y="44449"/>
                </a:moveTo>
                <a:lnTo>
                  <a:pt x="1499018" y="50152"/>
                </a:lnTo>
                <a:lnTo>
                  <a:pt x="1508505" y="55371"/>
                </a:lnTo>
                <a:lnTo>
                  <a:pt x="1508252" y="44449"/>
                </a:lnTo>
                <a:close/>
              </a:path>
              <a:path w="1524634" h="103504">
                <a:moveTo>
                  <a:pt x="1511447" y="44449"/>
                </a:moveTo>
                <a:lnTo>
                  <a:pt x="1508252" y="44449"/>
                </a:lnTo>
                <a:lnTo>
                  <a:pt x="1508505" y="55371"/>
                </a:lnTo>
                <a:lnTo>
                  <a:pt x="1511665" y="55371"/>
                </a:lnTo>
                <a:lnTo>
                  <a:pt x="1511447" y="44449"/>
                </a:lnTo>
                <a:close/>
              </a:path>
              <a:path w="1524634" h="103504">
                <a:moveTo>
                  <a:pt x="1511427" y="43433"/>
                </a:moveTo>
                <a:lnTo>
                  <a:pt x="1487875" y="44023"/>
                </a:lnTo>
                <a:lnTo>
                  <a:pt x="1499018" y="50152"/>
                </a:lnTo>
                <a:lnTo>
                  <a:pt x="1508252" y="44449"/>
                </a:lnTo>
                <a:lnTo>
                  <a:pt x="1511447" y="44449"/>
                </a:lnTo>
                <a:lnTo>
                  <a:pt x="1511427" y="43433"/>
                </a:lnTo>
                <a:close/>
              </a:path>
              <a:path w="1524634" h="103504">
                <a:moveTo>
                  <a:pt x="1434210" y="0"/>
                </a:moveTo>
                <a:lnTo>
                  <a:pt x="1430401" y="1142"/>
                </a:lnTo>
                <a:lnTo>
                  <a:pt x="1428750" y="4190"/>
                </a:lnTo>
                <a:lnTo>
                  <a:pt x="1426972" y="7365"/>
                </a:lnTo>
                <a:lnTo>
                  <a:pt x="1428115" y="11175"/>
                </a:lnTo>
                <a:lnTo>
                  <a:pt x="1487875" y="44023"/>
                </a:lnTo>
                <a:lnTo>
                  <a:pt x="1511427" y="43433"/>
                </a:lnTo>
                <a:lnTo>
                  <a:pt x="1513053" y="43433"/>
                </a:lnTo>
                <a:lnTo>
                  <a:pt x="1434210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08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154938"/>
            <a:ext cx="7496175" cy="1214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</a:pPr>
            <a:r>
              <a:rPr lang="en-US" sz="2450" spc="-625" dirty="0" smtClean="0">
                <a:solidFill>
                  <a:srgbClr val="0AD0D9"/>
                </a:solidFill>
                <a:latin typeface="Arial"/>
                <a:cs typeface="Arial"/>
              </a:rPr>
              <a:t>&gt; 	</a:t>
            </a:r>
            <a:r>
              <a:rPr spc="35" dirty="0" smtClean="0"/>
              <a:t>At</a:t>
            </a:r>
            <a:r>
              <a:rPr spc="-105" dirty="0" smtClean="0"/>
              <a:t> </a:t>
            </a:r>
            <a:r>
              <a:rPr spc="110" dirty="0" smtClean="0"/>
              <a:t>this</a:t>
            </a:r>
            <a:r>
              <a:rPr spc="-55" dirty="0" smtClean="0"/>
              <a:t> </a:t>
            </a:r>
            <a:r>
              <a:rPr spc="100" dirty="0" smtClean="0"/>
              <a:t>node(D),</a:t>
            </a:r>
            <a:r>
              <a:rPr spc="-85" dirty="0" smtClean="0"/>
              <a:t> </a:t>
            </a:r>
            <a:r>
              <a:rPr spc="30" dirty="0" smtClean="0"/>
              <a:t>we</a:t>
            </a:r>
            <a:r>
              <a:rPr spc="-130" dirty="0" smtClean="0"/>
              <a:t> </a:t>
            </a:r>
            <a:r>
              <a:rPr spc="5" dirty="0" smtClean="0"/>
              <a:t>can’t</a:t>
            </a:r>
            <a:r>
              <a:rPr spc="-140" dirty="0" smtClean="0"/>
              <a:t> </a:t>
            </a:r>
            <a:r>
              <a:rPr spc="30" dirty="0" smtClean="0"/>
              <a:t>go</a:t>
            </a:r>
            <a:r>
              <a:rPr spc="-90" dirty="0" smtClean="0"/>
              <a:t> </a:t>
            </a:r>
            <a:r>
              <a:rPr spc="130" dirty="0" smtClean="0"/>
              <a:t>to</a:t>
            </a:r>
            <a:r>
              <a:rPr spc="-145" dirty="0" smtClean="0"/>
              <a:t> </a:t>
            </a:r>
            <a:r>
              <a:rPr spc="70" dirty="0" smtClean="0"/>
              <a:t>any</a:t>
            </a:r>
            <a:r>
              <a:rPr spc="-145" dirty="0" smtClean="0"/>
              <a:t> </a:t>
            </a:r>
            <a:r>
              <a:rPr spc="-10" dirty="0" smtClean="0"/>
              <a:t>city,</a:t>
            </a:r>
            <a:r>
              <a:rPr spc="-5" dirty="0" smtClean="0"/>
              <a:t> </a:t>
            </a:r>
            <a:r>
              <a:rPr spc="95" dirty="0" smtClean="0"/>
              <a:t>because</a:t>
            </a:r>
            <a:r>
              <a:rPr spc="-125" dirty="0" smtClean="0"/>
              <a:t> </a:t>
            </a:r>
            <a:r>
              <a:rPr spc="35" dirty="0" smtClean="0"/>
              <a:t>all  </a:t>
            </a:r>
            <a:r>
              <a:rPr spc="110" dirty="0" smtClean="0"/>
              <a:t>neighbor</a:t>
            </a:r>
            <a:r>
              <a:rPr spc="-160" dirty="0" smtClean="0"/>
              <a:t> </a:t>
            </a:r>
            <a:r>
              <a:rPr spc="20" dirty="0" smtClean="0"/>
              <a:t>of</a:t>
            </a:r>
            <a:r>
              <a:rPr spc="55" dirty="0" smtClean="0"/>
              <a:t> </a:t>
            </a:r>
            <a:r>
              <a:rPr spc="75" dirty="0" smtClean="0"/>
              <a:t>D</a:t>
            </a:r>
            <a:r>
              <a:rPr spc="-10" dirty="0" smtClean="0"/>
              <a:t> </a:t>
            </a:r>
            <a:r>
              <a:rPr spc="114" dirty="0" smtClean="0"/>
              <a:t>has</a:t>
            </a:r>
            <a:r>
              <a:rPr spc="-60" dirty="0" smtClean="0"/>
              <a:t> </a:t>
            </a:r>
            <a:r>
              <a:rPr spc="130" dirty="0" smtClean="0"/>
              <a:t>been</a:t>
            </a:r>
            <a:r>
              <a:rPr spc="-114" dirty="0" smtClean="0"/>
              <a:t> </a:t>
            </a:r>
            <a:r>
              <a:rPr spc="55" dirty="0" smtClean="0"/>
              <a:t>visited.</a:t>
            </a:r>
            <a:r>
              <a:rPr spc="595" dirty="0" smtClean="0"/>
              <a:t> </a:t>
            </a:r>
            <a:r>
              <a:rPr spc="50" dirty="0" smtClean="0"/>
              <a:t>We</a:t>
            </a:r>
            <a:r>
              <a:rPr spc="-130" dirty="0" smtClean="0"/>
              <a:t> </a:t>
            </a:r>
            <a:r>
              <a:rPr spc="30" dirty="0" smtClean="0"/>
              <a:t>go</a:t>
            </a:r>
            <a:r>
              <a:rPr spc="-65" dirty="0" smtClean="0"/>
              <a:t> </a:t>
            </a:r>
            <a:r>
              <a:rPr spc="90" dirty="0" smtClean="0"/>
              <a:t>back</a:t>
            </a:r>
            <a:r>
              <a:rPr spc="-55" dirty="0" smtClean="0"/>
              <a:t> </a:t>
            </a:r>
            <a:r>
              <a:rPr spc="130" dirty="0" smtClean="0"/>
              <a:t>to</a:t>
            </a:r>
            <a:r>
              <a:rPr spc="-105" dirty="0" smtClean="0"/>
              <a:t> </a:t>
            </a:r>
            <a:r>
              <a:rPr spc="70" dirty="0" smtClean="0"/>
              <a:t>first  </a:t>
            </a:r>
            <a:r>
              <a:rPr spc="30" dirty="0" smtClean="0"/>
              <a:t>city(A).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5276494"/>
            <a:ext cx="723646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50" spc="-625" dirty="0" smtClean="0">
                <a:solidFill>
                  <a:srgbClr val="0AD0D9"/>
                </a:solidFill>
                <a:latin typeface="Arial"/>
                <a:cs typeface="Arial"/>
              </a:rPr>
              <a:t>&gt;             </a:t>
            </a:r>
            <a:r>
              <a:rPr sz="2600" spc="85" dirty="0" smtClean="0">
                <a:latin typeface="Times New Roman"/>
                <a:cs typeface="Times New Roman"/>
              </a:rPr>
              <a:t>And</a:t>
            </a:r>
            <a:r>
              <a:rPr sz="2600" spc="-45" dirty="0" smtClean="0">
                <a:latin typeface="Times New Roman"/>
                <a:cs typeface="Times New Roman"/>
              </a:rPr>
              <a:t> </a:t>
            </a:r>
            <a:r>
              <a:rPr sz="2600" spc="170" dirty="0">
                <a:latin typeface="Times New Roman"/>
                <a:cs typeface="Times New Roman"/>
              </a:rPr>
              <a:t>that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was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how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to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solve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TSP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problem.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" y="2286000"/>
            <a:ext cx="323850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600" y="28194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5400" y="2971800"/>
            <a:ext cx="1828800" cy="1295400"/>
          </a:xfrm>
          <a:custGeom>
            <a:avLst/>
            <a:gdLst/>
            <a:ahLst/>
            <a:cxnLst/>
            <a:rect l="l" t="t" r="r" b="b"/>
            <a:pathLst>
              <a:path w="1828800" h="1295400">
                <a:moveTo>
                  <a:pt x="1828800" y="0"/>
                </a:moveTo>
                <a:lnTo>
                  <a:pt x="0" y="1295400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0400" y="24384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10400" y="24384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10119" y="2616834"/>
            <a:ext cx="161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24400" y="25146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24400" y="25146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16246" y="2693034"/>
            <a:ext cx="179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86272" y="2769870"/>
            <a:ext cx="1524635" cy="103505"/>
          </a:xfrm>
          <a:custGeom>
            <a:avLst/>
            <a:gdLst/>
            <a:ahLst/>
            <a:cxnLst/>
            <a:rect l="l" t="t" r="r" b="b"/>
            <a:pathLst>
              <a:path w="1524634" h="103505">
                <a:moveTo>
                  <a:pt x="1513053" y="43433"/>
                </a:moveTo>
                <a:lnTo>
                  <a:pt x="1511427" y="43433"/>
                </a:lnTo>
                <a:lnTo>
                  <a:pt x="1511680" y="56133"/>
                </a:lnTo>
                <a:lnTo>
                  <a:pt x="1488389" y="56717"/>
                </a:lnTo>
                <a:lnTo>
                  <a:pt x="1433195" y="90804"/>
                </a:lnTo>
                <a:lnTo>
                  <a:pt x="1430147" y="92582"/>
                </a:lnTo>
                <a:lnTo>
                  <a:pt x="1429257" y="96519"/>
                </a:lnTo>
                <a:lnTo>
                  <a:pt x="1431035" y="99567"/>
                </a:lnTo>
                <a:lnTo>
                  <a:pt x="1432941" y="102488"/>
                </a:lnTo>
                <a:lnTo>
                  <a:pt x="1436877" y="103377"/>
                </a:lnTo>
                <a:lnTo>
                  <a:pt x="1524127" y="49529"/>
                </a:lnTo>
                <a:lnTo>
                  <a:pt x="1513053" y="43433"/>
                </a:lnTo>
                <a:close/>
              </a:path>
              <a:path w="1524634" h="103505">
                <a:moveTo>
                  <a:pt x="1487875" y="44023"/>
                </a:moveTo>
                <a:lnTo>
                  <a:pt x="0" y="81279"/>
                </a:lnTo>
                <a:lnTo>
                  <a:pt x="253" y="93979"/>
                </a:lnTo>
                <a:lnTo>
                  <a:pt x="1488389" y="56717"/>
                </a:lnTo>
                <a:lnTo>
                  <a:pt x="1499018" y="50152"/>
                </a:lnTo>
                <a:lnTo>
                  <a:pt x="1487875" y="44023"/>
                </a:lnTo>
                <a:close/>
              </a:path>
              <a:path w="1524634" h="103505">
                <a:moveTo>
                  <a:pt x="1499018" y="50152"/>
                </a:moveTo>
                <a:lnTo>
                  <a:pt x="1488389" y="56717"/>
                </a:lnTo>
                <a:lnTo>
                  <a:pt x="1511680" y="56133"/>
                </a:lnTo>
                <a:lnTo>
                  <a:pt x="1511665" y="55371"/>
                </a:lnTo>
                <a:lnTo>
                  <a:pt x="1508505" y="55371"/>
                </a:lnTo>
                <a:lnTo>
                  <a:pt x="1499018" y="50152"/>
                </a:lnTo>
                <a:close/>
              </a:path>
              <a:path w="1524634" h="103505">
                <a:moveTo>
                  <a:pt x="1508252" y="44450"/>
                </a:moveTo>
                <a:lnTo>
                  <a:pt x="1499018" y="50152"/>
                </a:lnTo>
                <a:lnTo>
                  <a:pt x="1508505" y="55371"/>
                </a:lnTo>
                <a:lnTo>
                  <a:pt x="1508252" y="44450"/>
                </a:lnTo>
                <a:close/>
              </a:path>
              <a:path w="1524634" h="103505">
                <a:moveTo>
                  <a:pt x="1511447" y="44450"/>
                </a:moveTo>
                <a:lnTo>
                  <a:pt x="1508252" y="44450"/>
                </a:lnTo>
                <a:lnTo>
                  <a:pt x="1508505" y="55371"/>
                </a:lnTo>
                <a:lnTo>
                  <a:pt x="1511665" y="55371"/>
                </a:lnTo>
                <a:lnTo>
                  <a:pt x="1511447" y="44450"/>
                </a:lnTo>
                <a:close/>
              </a:path>
              <a:path w="1524634" h="103505">
                <a:moveTo>
                  <a:pt x="1511427" y="43433"/>
                </a:moveTo>
                <a:lnTo>
                  <a:pt x="1487875" y="44023"/>
                </a:lnTo>
                <a:lnTo>
                  <a:pt x="1499018" y="50152"/>
                </a:lnTo>
                <a:lnTo>
                  <a:pt x="1508252" y="44450"/>
                </a:lnTo>
                <a:lnTo>
                  <a:pt x="1511447" y="44450"/>
                </a:lnTo>
                <a:lnTo>
                  <a:pt x="1511427" y="43433"/>
                </a:lnTo>
                <a:close/>
              </a:path>
              <a:path w="1524634" h="103505">
                <a:moveTo>
                  <a:pt x="1434210" y="0"/>
                </a:moveTo>
                <a:lnTo>
                  <a:pt x="1430401" y="1142"/>
                </a:lnTo>
                <a:lnTo>
                  <a:pt x="1428750" y="4190"/>
                </a:lnTo>
                <a:lnTo>
                  <a:pt x="1426972" y="7365"/>
                </a:lnTo>
                <a:lnTo>
                  <a:pt x="1428115" y="11175"/>
                </a:lnTo>
                <a:lnTo>
                  <a:pt x="1487875" y="44023"/>
                </a:lnTo>
                <a:lnTo>
                  <a:pt x="1511427" y="43433"/>
                </a:lnTo>
                <a:lnTo>
                  <a:pt x="1513053" y="43433"/>
                </a:lnTo>
                <a:lnTo>
                  <a:pt x="1434210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24400" y="41910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24400" y="41910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17770" y="4369689"/>
            <a:ext cx="174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74766" y="3018663"/>
            <a:ext cx="1751330" cy="1273175"/>
          </a:xfrm>
          <a:custGeom>
            <a:avLst/>
            <a:gdLst/>
            <a:ahLst/>
            <a:cxnLst/>
            <a:rect l="l" t="t" r="r" b="b"/>
            <a:pathLst>
              <a:path w="1751329" h="1273175">
                <a:moveTo>
                  <a:pt x="45085" y="1177417"/>
                </a:moveTo>
                <a:lnTo>
                  <a:pt x="41402" y="1178941"/>
                </a:lnTo>
                <a:lnTo>
                  <a:pt x="0" y="1272794"/>
                </a:lnTo>
                <a:lnTo>
                  <a:pt x="22772" y="1270508"/>
                </a:lnTo>
                <a:lnTo>
                  <a:pt x="13970" y="1270508"/>
                </a:lnTo>
                <a:lnTo>
                  <a:pt x="6477" y="1260220"/>
                </a:lnTo>
                <a:lnTo>
                  <a:pt x="25483" y="1246431"/>
                </a:lnTo>
                <a:lnTo>
                  <a:pt x="52959" y="1184020"/>
                </a:lnTo>
                <a:lnTo>
                  <a:pt x="51562" y="1180211"/>
                </a:lnTo>
                <a:lnTo>
                  <a:pt x="48387" y="1178814"/>
                </a:lnTo>
                <a:lnTo>
                  <a:pt x="45085" y="1177417"/>
                </a:lnTo>
                <a:close/>
              </a:path>
              <a:path w="1751329" h="1273175">
                <a:moveTo>
                  <a:pt x="25483" y="1246431"/>
                </a:moveTo>
                <a:lnTo>
                  <a:pt x="6477" y="1260220"/>
                </a:lnTo>
                <a:lnTo>
                  <a:pt x="13970" y="1270508"/>
                </a:lnTo>
                <a:lnTo>
                  <a:pt x="17470" y="1267968"/>
                </a:lnTo>
                <a:lnTo>
                  <a:pt x="16002" y="1267968"/>
                </a:lnTo>
                <a:lnTo>
                  <a:pt x="9525" y="1259078"/>
                </a:lnTo>
                <a:lnTo>
                  <a:pt x="20392" y="1257994"/>
                </a:lnTo>
                <a:lnTo>
                  <a:pt x="25483" y="1246431"/>
                </a:lnTo>
                <a:close/>
              </a:path>
              <a:path w="1751329" h="1273175">
                <a:moveTo>
                  <a:pt x="100837" y="1249934"/>
                </a:moveTo>
                <a:lnTo>
                  <a:pt x="97409" y="1250314"/>
                </a:lnTo>
                <a:lnTo>
                  <a:pt x="32942" y="1256743"/>
                </a:lnTo>
                <a:lnTo>
                  <a:pt x="13970" y="1270508"/>
                </a:lnTo>
                <a:lnTo>
                  <a:pt x="22772" y="1270508"/>
                </a:lnTo>
                <a:lnTo>
                  <a:pt x="98679" y="1262888"/>
                </a:lnTo>
                <a:lnTo>
                  <a:pt x="102108" y="1262634"/>
                </a:lnTo>
                <a:lnTo>
                  <a:pt x="104648" y="1259459"/>
                </a:lnTo>
                <a:lnTo>
                  <a:pt x="104267" y="1256030"/>
                </a:lnTo>
                <a:lnTo>
                  <a:pt x="104012" y="1252474"/>
                </a:lnTo>
                <a:lnTo>
                  <a:pt x="100837" y="1249934"/>
                </a:lnTo>
                <a:close/>
              </a:path>
              <a:path w="1751329" h="1273175">
                <a:moveTo>
                  <a:pt x="20392" y="1257994"/>
                </a:moveTo>
                <a:lnTo>
                  <a:pt x="9525" y="1259078"/>
                </a:lnTo>
                <a:lnTo>
                  <a:pt x="16002" y="1267968"/>
                </a:lnTo>
                <a:lnTo>
                  <a:pt x="20392" y="1257994"/>
                </a:lnTo>
                <a:close/>
              </a:path>
              <a:path w="1751329" h="1273175">
                <a:moveTo>
                  <a:pt x="32942" y="1256743"/>
                </a:moveTo>
                <a:lnTo>
                  <a:pt x="20392" y="1257994"/>
                </a:lnTo>
                <a:lnTo>
                  <a:pt x="16002" y="1267968"/>
                </a:lnTo>
                <a:lnTo>
                  <a:pt x="17470" y="1267968"/>
                </a:lnTo>
                <a:lnTo>
                  <a:pt x="32942" y="1256743"/>
                </a:lnTo>
                <a:close/>
              </a:path>
              <a:path w="1751329" h="1273175">
                <a:moveTo>
                  <a:pt x="1743456" y="0"/>
                </a:moveTo>
                <a:lnTo>
                  <a:pt x="25483" y="1246431"/>
                </a:lnTo>
                <a:lnTo>
                  <a:pt x="20392" y="1257994"/>
                </a:lnTo>
                <a:lnTo>
                  <a:pt x="32942" y="1256743"/>
                </a:lnTo>
                <a:lnTo>
                  <a:pt x="1750949" y="10287"/>
                </a:lnTo>
                <a:lnTo>
                  <a:pt x="1743456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10400" y="41148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0"/>
                </a:moveTo>
                <a:lnTo>
                  <a:pt x="329296" y="3130"/>
                </a:lnTo>
                <a:lnTo>
                  <a:pt x="279708" y="12250"/>
                </a:lnTo>
                <a:lnTo>
                  <a:pt x="232689" y="26949"/>
                </a:lnTo>
                <a:lnTo>
                  <a:pt x="188693" y="46820"/>
                </a:lnTo>
                <a:lnTo>
                  <a:pt x="148174" y="71454"/>
                </a:lnTo>
                <a:lnTo>
                  <a:pt x="111585" y="100441"/>
                </a:lnTo>
                <a:lnTo>
                  <a:pt x="79380" y="133373"/>
                </a:lnTo>
                <a:lnTo>
                  <a:pt x="52013" y="169841"/>
                </a:lnTo>
                <a:lnTo>
                  <a:pt x="29938" y="209436"/>
                </a:lnTo>
                <a:lnTo>
                  <a:pt x="13608" y="251751"/>
                </a:lnTo>
                <a:lnTo>
                  <a:pt x="3477" y="296375"/>
                </a:lnTo>
                <a:lnTo>
                  <a:pt x="0" y="342900"/>
                </a:lnTo>
                <a:lnTo>
                  <a:pt x="3477" y="389424"/>
                </a:lnTo>
                <a:lnTo>
                  <a:pt x="13608" y="434048"/>
                </a:lnTo>
                <a:lnTo>
                  <a:pt x="29938" y="476363"/>
                </a:lnTo>
                <a:lnTo>
                  <a:pt x="52013" y="515958"/>
                </a:lnTo>
                <a:lnTo>
                  <a:pt x="79380" y="552426"/>
                </a:lnTo>
                <a:lnTo>
                  <a:pt x="111585" y="585358"/>
                </a:lnTo>
                <a:lnTo>
                  <a:pt x="148174" y="614345"/>
                </a:lnTo>
                <a:lnTo>
                  <a:pt x="188693" y="638979"/>
                </a:lnTo>
                <a:lnTo>
                  <a:pt x="232689" y="658850"/>
                </a:lnTo>
                <a:lnTo>
                  <a:pt x="279708" y="673549"/>
                </a:lnTo>
                <a:lnTo>
                  <a:pt x="329296" y="682669"/>
                </a:lnTo>
                <a:lnTo>
                  <a:pt x="381000" y="685800"/>
                </a:lnTo>
                <a:lnTo>
                  <a:pt x="432703" y="682669"/>
                </a:lnTo>
                <a:lnTo>
                  <a:pt x="482291" y="673549"/>
                </a:lnTo>
                <a:lnTo>
                  <a:pt x="529310" y="658850"/>
                </a:lnTo>
                <a:lnTo>
                  <a:pt x="573306" y="638979"/>
                </a:lnTo>
                <a:lnTo>
                  <a:pt x="613825" y="614345"/>
                </a:lnTo>
                <a:lnTo>
                  <a:pt x="650414" y="585358"/>
                </a:lnTo>
                <a:lnTo>
                  <a:pt x="682619" y="552426"/>
                </a:lnTo>
                <a:lnTo>
                  <a:pt x="709986" y="515958"/>
                </a:lnTo>
                <a:lnTo>
                  <a:pt x="732061" y="476363"/>
                </a:lnTo>
                <a:lnTo>
                  <a:pt x="748391" y="434048"/>
                </a:lnTo>
                <a:lnTo>
                  <a:pt x="758522" y="389424"/>
                </a:lnTo>
                <a:lnTo>
                  <a:pt x="762000" y="342900"/>
                </a:lnTo>
                <a:lnTo>
                  <a:pt x="758522" y="296375"/>
                </a:lnTo>
                <a:lnTo>
                  <a:pt x="748391" y="251751"/>
                </a:lnTo>
                <a:lnTo>
                  <a:pt x="732061" y="209436"/>
                </a:lnTo>
                <a:lnTo>
                  <a:pt x="709986" y="169841"/>
                </a:lnTo>
                <a:lnTo>
                  <a:pt x="682619" y="133373"/>
                </a:lnTo>
                <a:lnTo>
                  <a:pt x="650414" y="100441"/>
                </a:lnTo>
                <a:lnTo>
                  <a:pt x="613825" y="71454"/>
                </a:lnTo>
                <a:lnTo>
                  <a:pt x="573306" y="46820"/>
                </a:lnTo>
                <a:lnTo>
                  <a:pt x="529310" y="26949"/>
                </a:lnTo>
                <a:lnTo>
                  <a:pt x="482291" y="12250"/>
                </a:lnTo>
                <a:lnTo>
                  <a:pt x="432703" y="3130"/>
                </a:lnTo>
                <a:lnTo>
                  <a:pt x="3810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10400" y="411480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42900"/>
                </a:moveTo>
                <a:lnTo>
                  <a:pt x="3477" y="296375"/>
                </a:lnTo>
                <a:lnTo>
                  <a:pt x="13608" y="251751"/>
                </a:lnTo>
                <a:lnTo>
                  <a:pt x="29938" y="209436"/>
                </a:lnTo>
                <a:lnTo>
                  <a:pt x="52013" y="169841"/>
                </a:lnTo>
                <a:lnTo>
                  <a:pt x="79380" y="133373"/>
                </a:lnTo>
                <a:lnTo>
                  <a:pt x="111585" y="100441"/>
                </a:lnTo>
                <a:lnTo>
                  <a:pt x="148174" y="71454"/>
                </a:lnTo>
                <a:lnTo>
                  <a:pt x="188693" y="46820"/>
                </a:lnTo>
                <a:lnTo>
                  <a:pt x="232689" y="26949"/>
                </a:lnTo>
                <a:lnTo>
                  <a:pt x="279708" y="12250"/>
                </a:lnTo>
                <a:lnTo>
                  <a:pt x="329296" y="3130"/>
                </a:lnTo>
                <a:lnTo>
                  <a:pt x="381000" y="0"/>
                </a:lnTo>
                <a:lnTo>
                  <a:pt x="432703" y="3130"/>
                </a:lnTo>
                <a:lnTo>
                  <a:pt x="482291" y="12250"/>
                </a:lnTo>
                <a:lnTo>
                  <a:pt x="529310" y="26949"/>
                </a:lnTo>
                <a:lnTo>
                  <a:pt x="573306" y="46820"/>
                </a:lnTo>
                <a:lnTo>
                  <a:pt x="613825" y="71454"/>
                </a:lnTo>
                <a:lnTo>
                  <a:pt x="650414" y="100441"/>
                </a:lnTo>
                <a:lnTo>
                  <a:pt x="682619" y="133373"/>
                </a:lnTo>
                <a:lnTo>
                  <a:pt x="709986" y="169841"/>
                </a:lnTo>
                <a:lnTo>
                  <a:pt x="732061" y="209436"/>
                </a:lnTo>
                <a:lnTo>
                  <a:pt x="748391" y="251751"/>
                </a:lnTo>
                <a:lnTo>
                  <a:pt x="758522" y="296375"/>
                </a:lnTo>
                <a:lnTo>
                  <a:pt x="762000" y="342900"/>
                </a:lnTo>
                <a:lnTo>
                  <a:pt x="758522" y="389424"/>
                </a:lnTo>
                <a:lnTo>
                  <a:pt x="748391" y="434048"/>
                </a:lnTo>
                <a:lnTo>
                  <a:pt x="732061" y="476363"/>
                </a:lnTo>
                <a:lnTo>
                  <a:pt x="709986" y="515958"/>
                </a:lnTo>
                <a:lnTo>
                  <a:pt x="682619" y="552426"/>
                </a:lnTo>
                <a:lnTo>
                  <a:pt x="650414" y="585358"/>
                </a:lnTo>
                <a:lnTo>
                  <a:pt x="613825" y="614345"/>
                </a:lnTo>
                <a:lnTo>
                  <a:pt x="573306" y="638979"/>
                </a:lnTo>
                <a:lnTo>
                  <a:pt x="529310" y="658850"/>
                </a:lnTo>
                <a:lnTo>
                  <a:pt x="482291" y="673549"/>
                </a:lnTo>
                <a:lnTo>
                  <a:pt x="432703" y="682669"/>
                </a:lnTo>
                <a:lnTo>
                  <a:pt x="381000" y="685800"/>
                </a:lnTo>
                <a:lnTo>
                  <a:pt x="329296" y="682669"/>
                </a:lnTo>
                <a:lnTo>
                  <a:pt x="279708" y="673549"/>
                </a:lnTo>
                <a:lnTo>
                  <a:pt x="232689" y="658850"/>
                </a:lnTo>
                <a:lnTo>
                  <a:pt x="188693" y="638979"/>
                </a:lnTo>
                <a:lnTo>
                  <a:pt x="148174" y="614345"/>
                </a:lnTo>
                <a:lnTo>
                  <a:pt x="111585" y="585358"/>
                </a:lnTo>
                <a:lnTo>
                  <a:pt x="79380" y="552426"/>
                </a:lnTo>
                <a:lnTo>
                  <a:pt x="52013" y="515958"/>
                </a:lnTo>
                <a:lnTo>
                  <a:pt x="29938" y="476363"/>
                </a:lnTo>
                <a:lnTo>
                  <a:pt x="13608" y="434048"/>
                </a:lnTo>
                <a:lnTo>
                  <a:pt x="3477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293356" y="4293489"/>
            <a:ext cx="197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86272" y="4446270"/>
            <a:ext cx="1524635" cy="103505"/>
          </a:xfrm>
          <a:custGeom>
            <a:avLst/>
            <a:gdLst/>
            <a:ahLst/>
            <a:cxnLst/>
            <a:rect l="l" t="t" r="r" b="b"/>
            <a:pathLst>
              <a:path w="1524634" h="103504">
                <a:moveTo>
                  <a:pt x="1513053" y="43433"/>
                </a:moveTo>
                <a:lnTo>
                  <a:pt x="1511427" y="43433"/>
                </a:lnTo>
                <a:lnTo>
                  <a:pt x="1511680" y="56133"/>
                </a:lnTo>
                <a:lnTo>
                  <a:pt x="1488389" y="56717"/>
                </a:lnTo>
                <a:lnTo>
                  <a:pt x="1433195" y="90804"/>
                </a:lnTo>
                <a:lnTo>
                  <a:pt x="1430147" y="92582"/>
                </a:lnTo>
                <a:lnTo>
                  <a:pt x="1429257" y="96519"/>
                </a:lnTo>
                <a:lnTo>
                  <a:pt x="1431035" y="99567"/>
                </a:lnTo>
                <a:lnTo>
                  <a:pt x="1432941" y="102488"/>
                </a:lnTo>
                <a:lnTo>
                  <a:pt x="1436877" y="103377"/>
                </a:lnTo>
                <a:lnTo>
                  <a:pt x="1524127" y="49529"/>
                </a:lnTo>
                <a:lnTo>
                  <a:pt x="1513053" y="43433"/>
                </a:lnTo>
                <a:close/>
              </a:path>
              <a:path w="1524634" h="103504">
                <a:moveTo>
                  <a:pt x="1487875" y="44023"/>
                </a:moveTo>
                <a:lnTo>
                  <a:pt x="0" y="81279"/>
                </a:lnTo>
                <a:lnTo>
                  <a:pt x="253" y="93979"/>
                </a:lnTo>
                <a:lnTo>
                  <a:pt x="1488389" y="56717"/>
                </a:lnTo>
                <a:lnTo>
                  <a:pt x="1499018" y="50152"/>
                </a:lnTo>
                <a:lnTo>
                  <a:pt x="1487875" y="44023"/>
                </a:lnTo>
                <a:close/>
              </a:path>
              <a:path w="1524634" h="103504">
                <a:moveTo>
                  <a:pt x="1499018" y="50152"/>
                </a:moveTo>
                <a:lnTo>
                  <a:pt x="1488389" y="56717"/>
                </a:lnTo>
                <a:lnTo>
                  <a:pt x="1511680" y="56133"/>
                </a:lnTo>
                <a:lnTo>
                  <a:pt x="1511665" y="55371"/>
                </a:lnTo>
                <a:lnTo>
                  <a:pt x="1508505" y="55371"/>
                </a:lnTo>
                <a:lnTo>
                  <a:pt x="1499018" y="50152"/>
                </a:lnTo>
                <a:close/>
              </a:path>
              <a:path w="1524634" h="103504">
                <a:moveTo>
                  <a:pt x="1508252" y="44449"/>
                </a:moveTo>
                <a:lnTo>
                  <a:pt x="1499018" y="50152"/>
                </a:lnTo>
                <a:lnTo>
                  <a:pt x="1508505" y="55371"/>
                </a:lnTo>
                <a:lnTo>
                  <a:pt x="1508252" y="44449"/>
                </a:lnTo>
                <a:close/>
              </a:path>
              <a:path w="1524634" h="103504">
                <a:moveTo>
                  <a:pt x="1511447" y="44449"/>
                </a:moveTo>
                <a:lnTo>
                  <a:pt x="1508252" y="44449"/>
                </a:lnTo>
                <a:lnTo>
                  <a:pt x="1508505" y="55371"/>
                </a:lnTo>
                <a:lnTo>
                  <a:pt x="1511665" y="55371"/>
                </a:lnTo>
                <a:lnTo>
                  <a:pt x="1511447" y="44449"/>
                </a:lnTo>
                <a:close/>
              </a:path>
              <a:path w="1524634" h="103504">
                <a:moveTo>
                  <a:pt x="1511427" y="43433"/>
                </a:moveTo>
                <a:lnTo>
                  <a:pt x="1487875" y="44023"/>
                </a:lnTo>
                <a:lnTo>
                  <a:pt x="1499018" y="50152"/>
                </a:lnTo>
                <a:lnTo>
                  <a:pt x="1508252" y="44449"/>
                </a:lnTo>
                <a:lnTo>
                  <a:pt x="1511447" y="44449"/>
                </a:lnTo>
                <a:lnTo>
                  <a:pt x="1511427" y="43433"/>
                </a:lnTo>
                <a:close/>
              </a:path>
              <a:path w="1524634" h="103504">
                <a:moveTo>
                  <a:pt x="1434210" y="0"/>
                </a:moveTo>
                <a:lnTo>
                  <a:pt x="1430401" y="1142"/>
                </a:lnTo>
                <a:lnTo>
                  <a:pt x="1428750" y="4190"/>
                </a:lnTo>
                <a:lnTo>
                  <a:pt x="1426972" y="7365"/>
                </a:lnTo>
                <a:lnTo>
                  <a:pt x="1428115" y="11175"/>
                </a:lnTo>
                <a:lnTo>
                  <a:pt x="1487875" y="44023"/>
                </a:lnTo>
                <a:lnTo>
                  <a:pt x="1511427" y="43433"/>
                </a:lnTo>
                <a:lnTo>
                  <a:pt x="1513053" y="43433"/>
                </a:lnTo>
                <a:lnTo>
                  <a:pt x="1434210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74766" y="3093592"/>
            <a:ext cx="2019935" cy="1027430"/>
          </a:xfrm>
          <a:custGeom>
            <a:avLst/>
            <a:gdLst/>
            <a:ahLst/>
            <a:cxnLst/>
            <a:rect l="l" t="t" r="r" b="b"/>
            <a:pathLst>
              <a:path w="2019934" h="1027429">
                <a:moveTo>
                  <a:pt x="35175" y="16957"/>
                </a:moveTo>
                <a:lnTo>
                  <a:pt x="22621" y="17736"/>
                </a:lnTo>
                <a:lnTo>
                  <a:pt x="29439" y="28250"/>
                </a:lnTo>
                <a:lnTo>
                  <a:pt x="2013839" y="1026922"/>
                </a:lnTo>
                <a:lnTo>
                  <a:pt x="2019427" y="1015492"/>
                </a:lnTo>
                <a:lnTo>
                  <a:pt x="35175" y="16957"/>
                </a:lnTo>
                <a:close/>
              </a:path>
              <a:path w="2019934" h="1027429">
                <a:moveTo>
                  <a:pt x="102488" y="0"/>
                </a:moveTo>
                <a:lnTo>
                  <a:pt x="0" y="6350"/>
                </a:lnTo>
                <a:lnTo>
                  <a:pt x="55880" y="92329"/>
                </a:lnTo>
                <a:lnTo>
                  <a:pt x="59817" y="93218"/>
                </a:lnTo>
                <a:lnTo>
                  <a:pt x="62865" y="91312"/>
                </a:lnTo>
                <a:lnTo>
                  <a:pt x="65786" y="89408"/>
                </a:lnTo>
                <a:lnTo>
                  <a:pt x="66548" y="85471"/>
                </a:lnTo>
                <a:lnTo>
                  <a:pt x="29439" y="28250"/>
                </a:lnTo>
                <a:lnTo>
                  <a:pt x="8382" y="17653"/>
                </a:lnTo>
                <a:lnTo>
                  <a:pt x="14097" y="6350"/>
                </a:lnTo>
                <a:lnTo>
                  <a:pt x="105677" y="6350"/>
                </a:lnTo>
                <a:lnTo>
                  <a:pt x="105410" y="2667"/>
                </a:lnTo>
                <a:lnTo>
                  <a:pt x="102488" y="0"/>
                </a:lnTo>
                <a:close/>
              </a:path>
              <a:path w="2019934" h="1027429">
                <a:moveTo>
                  <a:pt x="14097" y="6350"/>
                </a:moveTo>
                <a:lnTo>
                  <a:pt x="8382" y="17653"/>
                </a:lnTo>
                <a:lnTo>
                  <a:pt x="29439" y="28250"/>
                </a:lnTo>
                <a:lnTo>
                  <a:pt x="23061" y="18415"/>
                </a:lnTo>
                <a:lnTo>
                  <a:pt x="11684" y="18415"/>
                </a:lnTo>
                <a:lnTo>
                  <a:pt x="16637" y="8509"/>
                </a:lnTo>
                <a:lnTo>
                  <a:pt x="18387" y="8509"/>
                </a:lnTo>
                <a:lnTo>
                  <a:pt x="14097" y="6350"/>
                </a:lnTo>
                <a:close/>
              </a:path>
              <a:path w="2019934" h="1027429">
                <a:moveTo>
                  <a:pt x="16637" y="8509"/>
                </a:moveTo>
                <a:lnTo>
                  <a:pt x="11684" y="18415"/>
                </a:lnTo>
                <a:lnTo>
                  <a:pt x="22621" y="17736"/>
                </a:lnTo>
                <a:lnTo>
                  <a:pt x="16637" y="8509"/>
                </a:lnTo>
                <a:close/>
              </a:path>
              <a:path w="2019934" h="1027429">
                <a:moveTo>
                  <a:pt x="22621" y="17736"/>
                </a:moveTo>
                <a:lnTo>
                  <a:pt x="11684" y="18415"/>
                </a:lnTo>
                <a:lnTo>
                  <a:pt x="23061" y="18415"/>
                </a:lnTo>
                <a:lnTo>
                  <a:pt x="22621" y="17736"/>
                </a:lnTo>
                <a:close/>
              </a:path>
              <a:path w="2019934" h="1027429">
                <a:moveTo>
                  <a:pt x="18387" y="8509"/>
                </a:moveTo>
                <a:lnTo>
                  <a:pt x="16637" y="8509"/>
                </a:lnTo>
                <a:lnTo>
                  <a:pt x="22621" y="17736"/>
                </a:lnTo>
                <a:lnTo>
                  <a:pt x="35175" y="16957"/>
                </a:lnTo>
                <a:lnTo>
                  <a:pt x="18387" y="8509"/>
                </a:lnTo>
                <a:close/>
              </a:path>
              <a:path w="2019934" h="1027429">
                <a:moveTo>
                  <a:pt x="105677" y="6350"/>
                </a:moveTo>
                <a:lnTo>
                  <a:pt x="14097" y="6350"/>
                </a:lnTo>
                <a:lnTo>
                  <a:pt x="35175" y="16957"/>
                </a:lnTo>
                <a:lnTo>
                  <a:pt x="103250" y="12700"/>
                </a:lnTo>
                <a:lnTo>
                  <a:pt x="105918" y="9652"/>
                </a:lnTo>
                <a:lnTo>
                  <a:pt x="105677" y="635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95400" y="44196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71600" y="29718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1828800" y="137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601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5400" y="152400"/>
            <a:ext cx="543433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10" smtClean="0">
                <a:solidFill>
                  <a:srgbClr val="04607A"/>
                </a:solidFill>
                <a:latin typeface="Trebuchet MS"/>
                <a:cs typeface="Trebuchet MS"/>
              </a:rPr>
              <a:t>Advantage </a:t>
            </a:r>
            <a:r>
              <a:rPr sz="5000" spc="-190" smtClean="0">
                <a:solidFill>
                  <a:srgbClr val="04607A"/>
                </a:solidFill>
                <a:latin typeface="Trebuchet MS"/>
                <a:cs typeface="Trebuchet MS"/>
              </a:rPr>
              <a:t>of</a:t>
            </a:r>
            <a:r>
              <a:rPr sz="5000" spc="-650" smtClean="0">
                <a:solidFill>
                  <a:srgbClr val="04607A"/>
                </a:solidFill>
                <a:latin typeface="Trebuchet MS"/>
                <a:cs typeface="Trebuchet MS"/>
              </a:rPr>
              <a:t> </a:t>
            </a:r>
            <a:r>
              <a:rPr sz="5000" spc="-229" smtClean="0">
                <a:solidFill>
                  <a:srgbClr val="04607A"/>
                </a:solidFill>
                <a:latin typeface="Trebuchet MS"/>
                <a:cs typeface="Trebuchet MS"/>
              </a:rPr>
              <a:t>Greedy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1600200"/>
            <a:ext cx="7964170" cy="224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1590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tabLst>
                <a:tab pos="287020" algn="l"/>
              </a:tabLst>
            </a:pPr>
            <a:r>
              <a:rPr lang="en-US" sz="2800" spc="55" dirty="0" smtClean="0">
                <a:latin typeface="Times New Roman"/>
                <a:cs typeface="Times New Roman"/>
              </a:rPr>
              <a:t>&gt;	</a:t>
            </a:r>
            <a:r>
              <a:rPr sz="2800" spc="55" dirty="0" smtClean="0">
                <a:latin typeface="Times New Roman"/>
                <a:cs typeface="Times New Roman"/>
              </a:rPr>
              <a:t>Greedy </a:t>
            </a:r>
            <a:r>
              <a:rPr sz="2800" spc="25" dirty="0">
                <a:latin typeface="Times New Roman"/>
                <a:cs typeface="Times New Roman"/>
              </a:rPr>
              <a:t>is </a:t>
            </a:r>
            <a:r>
              <a:rPr sz="2800" spc="45" dirty="0">
                <a:latin typeface="Times New Roman"/>
                <a:cs typeface="Times New Roman"/>
              </a:rPr>
              <a:t>easy </a:t>
            </a:r>
            <a:r>
              <a:rPr sz="2800" spc="130" dirty="0">
                <a:latin typeface="Times New Roman"/>
                <a:cs typeface="Times New Roman"/>
              </a:rPr>
              <a:t>to </a:t>
            </a:r>
            <a:r>
              <a:rPr sz="2800" spc="114" dirty="0">
                <a:latin typeface="Times New Roman"/>
                <a:cs typeface="Times New Roman"/>
              </a:rPr>
              <a:t>be </a:t>
            </a:r>
            <a:r>
              <a:rPr sz="2800" spc="120" dirty="0">
                <a:latin typeface="Times New Roman"/>
                <a:cs typeface="Times New Roman"/>
              </a:rPr>
              <a:t>implemented. </a:t>
            </a:r>
            <a:r>
              <a:rPr sz="2800" spc="40" dirty="0">
                <a:latin typeface="Times New Roman"/>
                <a:cs typeface="Times New Roman"/>
              </a:rPr>
              <a:t>Just </a:t>
            </a:r>
            <a:r>
              <a:rPr sz="2800" spc="95" dirty="0">
                <a:latin typeface="Times New Roman"/>
                <a:cs typeface="Times New Roman"/>
              </a:rPr>
              <a:t>search </a:t>
            </a:r>
            <a:r>
              <a:rPr sz="2800" spc="160" dirty="0">
                <a:latin typeface="Times New Roman"/>
                <a:cs typeface="Times New Roman"/>
              </a:rPr>
              <a:t>the </a:t>
            </a:r>
            <a:r>
              <a:rPr sz="2800" spc="-250" dirty="0">
                <a:latin typeface="Times New Roman"/>
                <a:cs typeface="Times New Roman"/>
              </a:rPr>
              <a:t>best  </a:t>
            </a:r>
            <a:r>
              <a:rPr sz="2800" spc="70" dirty="0">
                <a:latin typeface="Times New Roman"/>
                <a:cs typeface="Times New Roman"/>
              </a:rPr>
              <a:t>choice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from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the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Times New Roman"/>
                <a:cs typeface="Times New Roman"/>
              </a:rPr>
              <a:t>current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state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that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‘reachable’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110" dirty="0">
                <a:latin typeface="Times New Roman"/>
                <a:cs typeface="Times New Roman"/>
              </a:rPr>
              <a:t>(has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any  </a:t>
            </a:r>
            <a:r>
              <a:rPr sz="2800" spc="135" dirty="0">
                <a:latin typeface="Times New Roman"/>
                <a:cs typeface="Times New Roman"/>
              </a:rPr>
              <a:t>paths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or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any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connections</a:t>
            </a:r>
            <a:r>
              <a:rPr sz="2800" spc="95" dirty="0" smtClean="0">
                <a:latin typeface="Times New Roman"/>
                <a:cs typeface="Times New Roman"/>
              </a:rPr>
              <a:t>).</a:t>
            </a:r>
            <a:endParaRPr sz="28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tabLst>
                <a:tab pos="287020" algn="l"/>
              </a:tabLst>
            </a:pPr>
            <a:r>
              <a:rPr lang="en-US" sz="2800" spc="114" dirty="0" smtClean="0">
                <a:latin typeface="Times New Roman"/>
                <a:cs typeface="Times New Roman"/>
              </a:rPr>
              <a:t>&gt;	</a:t>
            </a:r>
            <a:r>
              <a:rPr sz="2800" spc="114" dirty="0" smtClean="0">
                <a:latin typeface="Times New Roman"/>
                <a:cs typeface="Times New Roman"/>
              </a:rPr>
              <a:t>In</a:t>
            </a:r>
            <a:r>
              <a:rPr sz="2800" spc="-105" dirty="0" smtClean="0">
                <a:latin typeface="Times New Roman"/>
                <a:cs typeface="Times New Roman"/>
              </a:rPr>
              <a:t> </a:t>
            </a:r>
            <a:r>
              <a:rPr sz="2800" spc="90" dirty="0" smtClean="0">
                <a:latin typeface="Times New Roman"/>
                <a:cs typeface="Times New Roman"/>
              </a:rPr>
              <a:t>simple</a:t>
            </a:r>
            <a:r>
              <a:rPr sz="2800" spc="-145" dirty="0" smtClean="0">
                <a:latin typeface="Times New Roman"/>
                <a:cs typeface="Times New Roman"/>
              </a:rPr>
              <a:t> </a:t>
            </a:r>
            <a:r>
              <a:rPr sz="2800" spc="55" dirty="0" smtClean="0">
                <a:latin typeface="Times New Roman"/>
                <a:cs typeface="Times New Roman"/>
              </a:rPr>
              <a:t>case,</a:t>
            </a:r>
            <a:r>
              <a:rPr sz="2800" spc="-75" dirty="0" smtClean="0">
                <a:latin typeface="Times New Roman"/>
                <a:cs typeface="Times New Roman"/>
              </a:rPr>
              <a:t> </a:t>
            </a:r>
            <a:r>
              <a:rPr sz="2800" spc="65" dirty="0" smtClean="0">
                <a:latin typeface="Times New Roman"/>
                <a:cs typeface="Times New Roman"/>
              </a:rPr>
              <a:t>greedy</a:t>
            </a:r>
            <a:r>
              <a:rPr sz="2800" spc="-125" dirty="0" smtClean="0">
                <a:latin typeface="Times New Roman"/>
                <a:cs typeface="Times New Roman"/>
              </a:rPr>
              <a:t> </a:t>
            </a:r>
            <a:r>
              <a:rPr sz="2800" spc="100" dirty="0" smtClean="0">
                <a:latin typeface="Times New Roman"/>
                <a:cs typeface="Times New Roman"/>
              </a:rPr>
              <a:t>often</a:t>
            </a:r>
            <a:r>
              <a:rPr sz="2800" spc="-125" dirty="0" smtClean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give</a:t>
            </a:r>
            <a:r>
              <a:rPr sz="2800" spc="-145" dirty="0" smtClean="0">
                <a:latin typeface="Times New Roman"/>
                <a:cs typeface="Times New Roman"/>
              </a:rPr>
              <a:t> </a:t>
            </a:r>
            <a:r>
              <a:rPr sz="2800" spc="55" dirty="0" smtClean="0">
                <a:latin typeface="Times New Roman"/>
                <a:cs typeface="Times New Roman"/>
              </a:rPr>
              <a:t>you</a:t>
            </a:r>
            <a:r>
              <a:rPr sz="2800" spc="-75" dirty="0" smtClean="0">
                <a:latin typeface="Times New Roman"/>
                <a:cs typeface="Times New Roman"/>
              </a:rPr>
              <a:t> </a:t>
            </a:r>
            <a:r>
              <a:rPr sz="2800" spc="160" dirty="0" smtClean="0">
                <a:latin typeface="Times New Roman"/>
                <a:cs typeface="Times New Roman"/>
              </a:rPr>
              <a:t>the</a:t>
            </a:r>
            <a:r>
              <a:rPr sz="2800" spc="-55" dirty="0" smtClean="0">
                <a:latin typeface="Times New Roman"/>
                <a:cs typeface="Times New Roman"/>
              </a:rPr>
              <a:t> </a:t>
            </a:r>
            <a:r>
              <a:rPr sz="2800" spc="114" dirty="0" smtClean="0">
                <a:latin typeface="Times New Roman"/>
                <a:cs typeface="Times New Roman"/>
              </a:rPr>
              <a:t>best</a:t>
            </a:r>
            <a:r>
              <a:rPr sz="2800" spc="-135" dirty="0" smtClean="0">
                <a:latin typeface="Times New Roman"/>
                <a:cs typeface="Times New Roman"/>
              </a:rPr>
              <a:t> </a:t>
            </a:r>
            <a:r>
              <a:rPr sz="2800" spc="65" dirty="0" smtClean="0">
                <a:latin typeface="Times New Roman"/>
                <a:cs typeface="Times New Roman"/>
              </a:rPr>
              <a:t>solution.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0" y="3733774"/>
            <a:ext cx="2590800" cy="2870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90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152400"/>
            <a:ext cx="525208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15" dirty="0" smtClean="0">
                <a:solidFill>
                  <a:srgbClr val="04607A"/>
                </a:solidFill>
                <a:latin typeface="Trebuchet MS"/>
                <a:cs typeface="Trebuchet MS"/>
              </a:rPr>
              <a:t>Drawback </a:t>
            </a:r>
            <a:r>
              <a:rPr sz="5000" spc="-190" dirty="0" smtClean="0">
                <a:solidFill>
                  <a:srgbClr val="04607A"/>
                </a:solidFill>
                <a:latin typeface="Trebuchet MS"/>
                <a:cs typeface="Trebuchet MS"/>
              </a:rPr>
              <a:t>of</a:t>
            </a:r>
            <a:r>
              <a:rPr sz="5000" spc="-625" dirty="0" smtClean="0">
                <a:solidFill>
                  <a:srgbClr val="04607A"/>
                </a:solidFill>
                <a:latin typeface="Trebuchet MS"/>
                <a:cs typeface="Trebuchet MS"/>
              </a:rPr>
              <a:t> </a:t>
            </a:r>
            <a:r>
              <a:rPr sz="5000" spc="-229" dirty="0" smtClean="0">
                <a:solidFill>
                  <a:srgbClr val="04607A"/>
                </a:solidFill>
                <a:latin typeface="Trebuchet MS"/>
                <a:cs typeface="Trebuchet MS"/>
              </a:rPr>
              <a:t>Greedy</a:t>
            </a:r>
            <a:endParaRPr sz="50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947418"/>
            <a:ext cx="7909559" cy="26757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tabLst>
                <a:tab pos="287020" algn="l"/>
              </a:tabLst>
            </a:pPr>
            <a:r>
              <a:rPr lang="en-US" sz="2800" spc="114" dirty="0" smtClean="0">
                <a:latin typeface="Times New Roman"/>
                <a:cs typeface="Times New Roman"/>
              </a:rPr>
              <a:t>&gt;	</a:t>
            </a:r>
            <a:r>
              <a:rPr sz="2800" spc="114" dirty="0" smtClean="0">
                <a:latin typeface="Times New Roman"/>
                <a:cs typeface="Times New Roman"/>
              </a:rPr>
              <a:t>In</a:t>
            </a:r>
            <a:r>
              <a:rPr sz="2800" spc="-55" dirty="0" smtClean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large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and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complex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case,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greedy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doesn’t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always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give  </a:t>
            </a:r>
            <a:r>
              <a:rPr sz="2800" spc="55" dirty="0">
                <a:latin typeface="Times New Roman"/>
                <a:cs typeface="Times New Roman"/>
              </a:rPr>
              <a:t>you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best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solution,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because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it’s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just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search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and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take  </a:t>
            </a:r>
            <a:r>
              <a:rPr sz="2800" spc="160" dirty="0">
                <a:latin typeface="Times New Roman"/>
                <a:cs typeface="Times New Roman"/>
              </a:rPr>
              <a:t>the </a:t>
            </a:r>
            <a:r>
              <a:rPr sz="2800" spc="114" dirty="0">
                <a:latin typeface="Times New Roman"/>
                <a:cs typeface="Times New Roman"/>
              </a:rPr>
              <a:t>best </a:t>
            </a:r>
            <a:r>
              <a:rPr sz="2800" spc="70" dirty="0">
                <a:latin typeface="Times New Roman"/>
                <a:cs typeface="Times New Roman"/>
              </a:rPr>
              <a:t>choice </a:t>
            </a:r>
            <a:r>
              <a:rPr sz="2800" spc="170" dirty="0">
                <a:latin typeface="Times New Roman"/>
                <a:cs typeface="Times New Roman"/>
              </a:rPr>
              <a:t>that </a:t>
            </a:r>
            <a:r>
              <a:rPr sz="2800" spc="55" dirty="0">
                <a:latin typeface="Times New Roman"/>
                <a:cs typeface="Times New Roman"/>
              </a:rPr>
              <a:t>you </a:t>
            </a:r>
            <a:r>
              <a:rPr sz="2800" spc="114" dirty="0">
                <a:latin typeface="Times New Roman"/>
                <a:cs typeface="Times New Roman"/>
              </a:rPr>
              <a:t>can </a:t>
            </a:r>
            <a:r>
              <a:rPr sz="2800" spc="105" dirty="0">
                <a:latin typeface="Times New Roman"/>
                <a:cs typeface="Times New Roman"/>
              </a:rPr>
              <a:t>reach </a:t>
            </a:r>
            <a:r>
              <a:rPr sz="2800" spc="90" dirty="0">
                <a:latin typeface="Times New Roman"/>
                <a:cs typeface="Times New Roman"/>
              </a:rPr>
              <a:t>from </a:t>
            </a:r>
            <a:r>
              <a:rPr sz="2800" spc="160" dirty="0">
                <a:latin typeface="Times New Roman"/>
                <a:cs typeface="Times New Roman"/>
              </a:rPr>
              <a:t>the </a:t>
            </a:r>
            <a:r>
              <a:rPr sz="2800" spc="135" dirty="0">
                <a:latin typeface="Times New Roman"/>
                <a:cs typeface="Times New Roman"/>
              </a:rPr>
              <a:t>current  </a:t>
            </a:r>
            <a:r>
              <a:rPr sz="2800" spc="100" dirty="0">
                <a:latin typeface="Times New Roman"/>
                <a:cs typeface="Times New Roman"/>
              </a:rPr>
              <a:t>state.</a:t>
            </a:r>
            <a:endParaRPr sz="2800" dirty="0">
              <a:latin typeface="Times New Roman"/>
              <a:cs typeface="Times New Roman"/>
            </a:endParaRPr>
          </a:p>
          <a:p>
            <a:pPr marL="12700" marR="14351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tabLst>
                <a:tab pos="287020" algn="l"/>
              </a:tabLst>
            </a:pPr>
            <a:r>
              <a:rPr lang="en-US" sz="2800" spc="75" dirty="0" smtClean="0">
                <a:latin typeface="Times New Roman"/>
                <a:cs typeface="Times New Roman"/>
              </a:rPr>
              <a:t>&gt;	</a:t>
            </a:r>
            <a:r>
              <a:rPr sz="2800" spc="75" dirty="0" smtClean="0">
                <a:latin typeface="Times New Roman"/>
                <a:cs typeface="Times New Roman"/>
              </a:rPr>
              <a:t>It</a:t>
            </a:r>
            <a:r>
              <a:rPr sz="2800" spc="-125" dirty="0" smtClean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takes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longer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130" dirty="0">
                <a:latin typeface="Times New Roman"/>
                <a:cs typeface="Times New Roman"/>
              </a:rPr>
              <a:t>time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175" dirty="0">
                <a:latin typeface="Times New Roman"/>
                <a:cs typeface="Times New Roman"/>
              </a:rPr>
              <a:t>than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any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145" dirty="0">
                <a:latin typeface="Times New Roman"/>
                <a:cs typeface="Times New Roman"/>
              </a:rPr>
              <a:t>other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algorithms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for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big  </a:t>
            </a:r>
            <a:r>
              <a:rPr sz="2800" spc="65" dirty="0">
                <a:latin typeface="Times New Roman"/>
                <a:cs typeface="Times New Roman"/>
              </a:rPr>
              <a:t>case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-210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problem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15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7349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mtClean="0"/>
              <a:t>Analysis</a:t>
            </a:r>
          </a:p>
        </p:txBody>
      </p:sp>
      <p:sp>
        <p:nvSpPr>
          <p:cNvPr id="573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791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greedy algorithm typically makes (approximately)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dirty="0" smtClean="0"/>
              <a:t> choices for a problem of size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endParaRPr lang="en-US" altLang="en-US" dirty="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(The first or last choice may be forced)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Hence the expected running time is: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O(n * O(choice(n)))</a:t>
            </a:r>
            <a:r>
              <a:rPr lang="en-US" altLang="en-US" dirty="0" smtClean="0"/>
              <a:t>, where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choice(n)</a:t>
            </a:r>
            <a:r>
              <a:rPr lang="en-US" altLang="en-US" dirty="0" smtClean="0"/>
              <a:t> is making a choice among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dirty="0" smtClean="0"/>
              <a:t>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Counting: Must find largest useable coin from among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k</a:t>
            </a:r>
            <a:r>
              <a:rPr lang="en-US" altLang="en-US" dirty="0" smtClean="0">
                <a:solidFill>
                  <a:srgbClr val="FFFF7D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/>
              <a:t>sizes of coin (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k</a:t>
            </a:r>
            <a:r>
              <a:rPr lang="en-US" altLang="en-US" dirty="0" smtClean="0"/>
              <a:t> is a constant), an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O(k)=O(1)</a:t>
            </a:r>
            <a:r>
              <a:rPr lang="en-US" altLang="en-US" dirty="0" smtClean="0"/>
              <a:t> operation;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Therefore, coin counting is (n)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Huffman: Must sort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dirty="0" smtClean="0"/>
              <a:t> values before making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dirty="0" smtClean="0"/>
              <a:t> choices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Therefore, Huffman is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O(n log n) + O(n) = O(n log 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Minimum spanning tree: At each new node, must include new edges and keep them sorted, which is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O(n log n)</a:t>
            </a:r>
            <a:r>
              <a:rPr lang="en-US" altLang="en-US" dirty="0" smtClean="0"/>
              <a:t> overall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Therefore, MST is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O(n log n) + O(n) = O(n log n)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Other greedy algorithms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err="1" smtClean="0"/>
              <a:t>Dijkstra’s</a:t>
            </a:r>
            <a:r>
              <a:rPr lang="en-US" altLang="en-US" dirty="0" smtClean="0"/>
              <a:t> algorithm for finding the shortest path in a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Always takes the </a:t>
            </a:r>
            <a:r>
              <a:rPr lang="en-US" altLang="en-US" i="1" dirty="0" smtClean="0"/>
              <a:t>shortest</a:t>
            </a:r>
            <a:r>
              <a:rPr lang="en-US" altLang="en-US" dirty="0" smtClean="0"/>
              <a:t> edge connecting a known node to an unknown 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err="1" smtClean="0"/>
              <a:t>Kruskal’s</a:t>
            </a:r>
            <a:r>
              <a:rPr lang="en-US" altLang="en-US" dirty="0" smtClean="0"/>
              <a:t> algorithm for finding a minimum-cost spanning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Always tries the </a:t>
            </a:r>
            <a:r>
              <a:rPr lang="en-US" altLang="en-US" i="1" dirty="0" smtClean="0"/>
              <a:t>lowest-cost</a:t>
            </a:r>
            <a:r>
              <a:rPr lang="en-US" altLang="en-US" dirty="0" smtClean="0"/>
              <a:t> remaining edge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Prim’s algorithm for finding a minimum-cost spanning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Always takes the </a:t>
            </a:r>
            <a:r>
              <a:rPr lang="en-US" altLang="en-US" i="1" dirty="0" smtClean="0"/>
              <a:t>lowest-cost</a:t>
            </a:r>
            <a:r>
              <a:rPr lang="en-US" altLang="en-US" dirty="0" smtClean="0"/>
              <a:t> edge between nodes in the spanning tree and nodes not yet in the spanning tree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Dijkstra’s shortest-path algorithm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Dijkstra’s</a:t>
            </a:r>
            <a:r>
              <a:rPr lang="en-US" altLang="en-US" dirty="0" smtClean="0"/>
              <a:t> algorithm finds the shortest paths from a given node to all other nodes in a graph</a:t>
            </a:r>
          </a:p>
          <a:p>
            <a:pPr lvl="1" eaLnBrk="1" hangingPunct="1"/>
            <a:r>
              <a:rPr lang="en-US" altLang="en-US" dirty="0" smtClean="0"/>
              <a:t>Initially, </a:t>
            </a:r>
          </a:p>
          <a:p>
            <a:pPr lvl="2" eaLnBrk="1" hangingPunct="1"/>
            <a:r>
              <a:rPr lang="en-US" altLang="en-US" dirty="0" smtClean="0"/>
              <a:t>Mark the given node as </a:t>
            </a:r>
            <a:r>
              <a:rPr lang="en-US" altLang="en-US" i="1" dirty="0" smtClean="0"/>
              <a:t>known</a:t>
            </a:r>
            <a:r>
              <a:rPr lang="en-US" altLang="en-US" dirty="0" smtClean="0"/>
              <a:t> (path length is zero)</a:t>
            </a:r>
          </a:p>
          <a:p>
            <a:pPr lvl="2" eaLnBrk="1" hangingPunct="1"/>
            <a:r>
              <a:rPr lang="en-US" altLang="en-US" dirty="0" smtClean="0"/>
              <a:t>For each out-edge, set the distance in each neighboring node equal to the </a:t>
            </a:r>
            <a:r>
              <a:rPr lang="en-US" altLang="en-US" i="1" dirty="0" smtClean="0"/>
              <a:t>cost</a:t>
            </a:r>
            <a:r>
              <a:rPr lang="en-US" altLang="en-US" dirty="0" smtClean="0"/>
              <a:t> (length) of the out-edge, and set its </a:t>
            </a:r>
            <a:r>
              <a:rPr lang="en-US" altLang="en-US" i="1" dirty="0" smtClean="0"/>
              <a:t>predecessor</a:t>
            </a:r>
            <a:r>
              <a:rPr lang="en-US" altLang="en-US" dirty="0" smtClean="0"/>
              <a:t> to the initially given node</a:t>
            </a:r>
          </a:p>
          <a:p>
            <a:pPr lvl="1" eaLnBrk="1" hangingPunct="1"/>
            <a:r>
              <a:rPr lang="en-US" altLang="en-US" dirty="0" smtClean="0"/>
              <a:t>Repeatedly (until all nodes are known),</a:t>
            </a:r>
          </a:p>
          <a:p>
            <a:pPr lvl="2" eaLnBrk="1" hangingPunct="1"/>
            <a:r>
              <a:rPr lang="en-US" altLang="en-US" dirty="0" smtClean="0"/>
              <a:t>Find an unknown node containing the smallest distance</a:t>
            </a:r>
          </a:p>
          <a:p>
            <a:pPr lvl="2" eaLnBrk="1" hangingPunct="1"/>
            <a:r>
              <a:rPr lang="en-US" altLang="en-US" dirty="0" smtClean="0"/>
              <a:t>Mark the new node as known</a:t>
            </a:r>
          </a:p>
          <a:p>
            <a:pPr lvl="2" eaLnBrk="1" hangingPunct="1"/>
            <a:r>
              <a:rPr lang="en-US" altLang="en-US" dirty="0" smtClean="0"/>
              <a:t>For each node adjacent to the new node, examine its neighbors to see whether their estimated distance can be reduced (distance to known node plus cost of out-edge)</a:t>
            </a:r>
          </a:p>
          <a:p>
            <a:pPr lvl="3" eaLnBrk="1" hangingPunct="1"/>
            <a:r>
              <a:rPr lang="en-US" altLang="en-US" dirty="0" smtClean="0"/>
              <a:t>If so, also reset the predecessor of the new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 smtClean="0"/>
              <a:t>Example</a:t>
            </a:r>
            <a:endParaRPr lang="en-US" altLang="en-US" dirty="0" smtClean="0"/>
          </a:p>
        </p:txBody>
      </p:sp>
      <p:sp>
        <p:nvSpPr>
          <p:cNvPr id="41989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0</a:t>
            </a:r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</a:t>
            </a:r>
            <a:endParaRPr lang="en-US" altLang="en-US" b="1"/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</a:t>
            </a:r>
            <a:endParaRPr lang="en-US" altLang="en-US" b="1"/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</a:t>
            </a:r>
            <a:endParaRPr lang="en-US" altLang="en-US" b="1"/>
          </a:p>
        </p:txBody>
      </p:sp>
      <p:sp>
        <p:nvSpPr>
          <p:cNvPr id="41993" name="Oval 8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</a:t>
            </a:r>
            <a:endParaRPr lang="en-US" altLang="en-US" b="1"/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12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14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Line 15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Line 16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Line 17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Line 18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Text Box 19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42005" name="Text Box 20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42006" name="Text Box 21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42007" name="Text Box 22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42008" name="Text Box 23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42009" name="Text Box 24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</a:t>
            </a:r>
          </a:p>
        </p:txBody>
      </p:sp>
      <p:sp>
        <p:nvSpPr>
          <p:cNvPr id="42010" name="Text Box 25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42011" name="Text Box 26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42012" name="Text Box 27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2013" name="Text Box 28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2014" name="Text Box 29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42015" name="Text Box 30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42016" name="Text Box 31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2017" name="Text Box 32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42018" name="Text Box 33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2" name="Metin kutusu 1"/>
          <p:cNvSpPr txBox="1"/>
          <p:nvPr/>
        </p:nvSpPr>
        <p:spPr>
          <a:xfrm>
            <a:off x="5969867" y="87701"/>
            <a:ext cx="3265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Prepared by Jim Anderson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44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smtClean="0"/>
              <a:t>Example</a:t>
            </a:r>
            <a:endParaRPr lang="en-US" altLang="en-US" smtClean="0"/>
          </a:p>
        </p:txBody>
      </p:sp>
      <p:sp>
        <p:nvSpPr>
          <p:cNvPr id="43013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0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</a:t>
            </a:r>
            <a:endParaRPr lang="en-US" altLang="en-US" b="1"/>
          </a:p>
        </p:txBody>
      </p:sp>
      <p:sp>
        <p:nvSpPr>
          <p:cNvPr id="43015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5</a:t>
            </a:r>
            <a:endParaRPr lang="en-US" altLang="en-US" b="1"/>
          </a:p>
        </p:txBody>
      </p:sp>
      <p:sp>
        <p:nvSpPr>
          <p:cNvPr id="43016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</a:t>
            </a:r>
            <a:endParaRPr lang="en-US" altLang="en-US" b="1"/>
          </a:p>
        </p:txBody>
      </p:sp>
      <p:sp>
        <p:nvSpPr>
          <p:cNvPr id="43017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10</a:t>
            </a:r>
            <a:endParaRPr lang="en-US" altLang="en-US" b="1"/>
          </a:p>
        </p:txBody>
      </p:sp>
      <p:sp>
        <p:nvSpPr>
          <p:cNvPr id="43018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43029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43030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43031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43032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43033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</a:t>
            </a:r>
          </a:p>
        </p:txBody>
      </p:sp>
      <p:sp>
        <p:nvSpPr>
          <p:cNvPr id="43034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43035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43036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3037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3038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43039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43040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3041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43042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605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>
          <a:xfrm>
            <a:off x="1242646" y="110405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4800" dirty="0" smtClean="0"/>
              <a:t>A scheduling problem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21161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z="2400" smtClean="0"/>
              <a:t>You have to run nine jobs, with running times of </a:t>
            </a:r>
            <a:r>
              <a:rPr lang="en-US" altLang="en-US" sz="2400" smtClean="0">
                <a:solidFill>
                  <a:schemeClr val="accent2"/>
                </a:solidFill>
                <a:latin typeface="Trebuchet MS" panose="020B0603020202020204" pitchFamily="34" charset="0"/>
              </a:rPr>
              <a:t>3</a:t>
            </a:r>
            <a:r>
              <a:rPr lang="en-US" altLang="en-US" sz="2400" smtClean="0"/>
              <a:t>, </a:t>
            </a:r>
            <a:r>
              <a:rPr lang="en-US" altLang="en-US" sz="2400" smtClean="0">
                <a:solidFill>
                  <a:schemeClr val="accent2"/>
                </a:solidFill>
                <a:latin typeface="Trebuchet MS" panose="020B0603020202020204" pitchFamily="34" charset="0"/>
              </a:rPr>
              <a:t>5</a:t>
            </a:r>
            <a:r>
              <a:rPr lang="en-US" altLang="en-US" sz="2400" smtClean="0"/>
              <a:t>, </a:t>
            </a:r>
            <a:r>
              <a:rPr lang="en-US" altLang="en-US" sz="2400" smtClean="0">
                <a:solidFill>
                  <a:schemeClr val="accent2"/>
                </a:solidFill>
                <a:latin typeface="Trebuchet MS" panose="020B0603020202020204" pitchFamily="34" charset="0"/>
              </a:rPr>
              <a:t>6</a:t>
            </a:r>
            <a:r>
              <a:rPr lang="en-US" altLang="en-US" sz="2400" smtClean="0"/>
              <a:t>, </a:t>
            </a:r>
            <a:r>
              <a:rPr lang="en-US" altLang="en-US" sz="2400" smtClean="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altLang="en-US" sz="2400" smtClean="0"/>
              <a:t>, </a:t>
            </a:r>
            <a:r>
              <a:rPr lang="en-US" altLang="en-US" sz="2400" smtClean="0">
                <a:solidFill>
                  <a:schemeClr val="accent2"/>
                </a:solidFill>
                <a:latin typeface="Trebuchet MS" panose="020B0603020202020204" pitchFamily="34" charset="0"/>
              </a:rPr>
              <a:t>11</a:t>
            </a:r>
            <a:r>
              <a:rPr lang="en-US" altLang="en-US" sz="2400" smtClean="0"/>
              <a:t>, </a:t>
            </a:r>
            <a:r>
              <a:rPr lang="en-US" altLang="en-US" sz="2400" smtClean="0">
                <a:solidFill>
                  <a:schemeClr val="accent2"/>
                </a:solidFill>
                <a:latin typeface="Trebuchet MS" panose="020B0603020202020204" pitchFamily="34" charset="0"/>
              </a:rPr>
              <a:t>14</a:t>
            </a:r>
            <a:r>
              <a:rPr lang="en-US" altLang="en-US" sz="2400" smtClean="0"/>
              <a:t>, </a:t>
            </a:r>
            <a:r>
              <a:rPr lang="en-US" altLang="en-US" sz="2400" smtClean="0">
                <a:solidFill>
                  <a:schemeClr val="accent2"/>
                </a:solidFill>
                <a:latin typeface="Trebuchet MS" panose="020B0603020202020204" pitchFamily="34" charset="0"/>
              </a:rPr>
              <a:t>15</a:t>
            </a:r>
            <a:r>
              <a:rPr lang="en-US" altLang="en-US" sz="2400" smtClean="0"/>
              <a:t>, </a:t>
            </a:r>
            <a:r>
              <a:rPr lang="en-US" altLang="en-US" sz="2400" smtClean="0">
                <a:solidFill>
                  <a:schemeClr val="accent2"/>
                </a:solidFill>
                <a:latin typeface="Trebuchet MS" panose="020B0603020202020204" pitchFamily="34" charset="0"/>
              </a:rPr>
              <a:t>18</a:t>
            </a:r>
            <a:r>
              <a:rPr lang="en-US" altLang="en-US" sz="2400" smtClean="0"/>
              <a:t>, and </a:t>
            </a:r>
            <a:r>
              <a:rPr lang="en-US" altLang="en-US" sz="2400" smtClean="0">
                <a:solidFill>
                  <a:schemeClr val="accent2"/>
                </a:solidFill>
                <a:latin typeface="Trebuchet MS" panose="020B0603020202020204" pitchFamily="34" charset="0"/>
              </a:rPr>
              <a:t>20</a:t>
            </a:r>
            <a:r>
              <a:rPr lang="en-US" altLang="en-US" sz="2400" smtClean="0"/>
              <a:t> minutes</a:t>
            </a:r>
          </a:p>
          <a:p>
            <a:pPr eaLnBrk="1" hangingPunct="1"/>
            <a:r>
              <a:rPr lang="en-US" altLang="en-US" sz="2400" smtClean="0"/>
              <a:t>You have three processors on which you can run these jobs</a:t>
            </a:r>
          </a:p>
          <a:p>
            <a:pPr eaLnBrk="1" hangingPunct="1"/>
            <a:r>
              <a:rPr lang="en-US" altLang="en-US" sz="2400" smtClean="0"/>
              <a:t>You decide to do the longest-running jobs first, on whatever processor is available</a:t>
            </a:r>
          </a:p>
        </p:txBody>
      </p:sp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1219200" y="3657600"/>
            <a:ext cx="3802063" cy="382588"/>
            <a:chOff x="768" y="2304"/>
            <a:chExt cx="2395" cy="241"/>
          </a:xfrm>
        </p:grpSpPr>
        <p:sp>
          <p:nvSpPr>
            <p:cNvPr id="3" name="Freeform 6"/>
            <p:cNvSpPr>
              <a:spLocks/>
            </p:cNvSpPr>
            <p:nvPr/>
          </p:nvSpPr>
          <p:spPr bwMode="auto">
            <a:xfrm>
              <a:off x="768" y="2304"/>
              <a:ext cx="2395" cy="241"/>
            </a:xfrm>
            <a:custGeom>
              <a:avLst/>
              <a:gdLst>
                <a:gd name="T0" fmla="*/ 0 w 2395"/>
                <a:gd name="T1" fmla="*/ 0 h 241"/>
                <a:gd name="T2" fmla="*/ 0 w 2395"/>
                <a:gd name="T3" fmla="*/ 240 h 241"/>
                <a:gd name="T4" fmla="*/ 2394 w 2395"/>
                <a:gd name="T5" fmla="*/ 240 h 241"/>
                <a:gd name="T6" fmla="*/ 2394 w 2395"/>
                <a:gd name="T7" fmla="*/ 0 h 241"/>
                <a:gd name="T8" fmla="*/ 0 w 239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3" name="Rectangle 7"/>
            <p:cNvSpPr>
              <a:spLocks noChangeArrowheads="1"/>
            </p:cNvSpPr>
            <p:nvPr/>
          </p:nvSpPr>
          <p:spPr bwMode="auto">
            <a:xfrm>
              <a:off x="829" y="2336"/>
              <a:ext cx="22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20</a:t>
              </a:r>
            </a:p>
          </p:txBody>
        </p:sp>
      </p:grpSp>
      <p:grpSp>
        <p:nvGrpSpPr>
          <p:cNvPr id="12299" name="Group 11"/>
          <p:cNvGrpSpPr>
            <a:grpSpLocks/>
          </p:cNvGrpSpPr>
          <p:nvPr/>
        </p:nvGrpSpPr>
        <p:grpSpPr bwMode="auto">
          <a:xfrm>
            <a:off x="1219200" y="4267200"/>
            <a:ext cx="3468688" cy="382588"/>
            <a:chOff x="768" y="2688"/>
            <a:chExt cx="2185" cy="241"/>
          </a:xfrm>
        </p:grpSpPr>
        <p:sp>
          <p:nvSpPr>
            <p:cNvPr id="4" name="Freeform 9"/>
            <p:cNvSpPr>
              <a:spLocks/>
            </p:cNvSpPr>
            <p:nvPr/>
          </p:nvSpPr>
          <p:spPr bwMode="auto">
            <a:xfrm>
              <a:off x="768" y="2688"/>
              <a:ext cx="2185" cy="241"/>
            </a:xfrm>
            <a:custGeom>
              <a:avLst/>
              <a:gdLst>
                <a:gd name="T0" fmla="*/ 0 w 2185"/>
                <a:gd name="T1" fmla="*/ 0 h 241"/>
                <a:gd name="T2" fmla="*/ 0 w 2185"/>
                <a:gd name="T3" fmla="*/ 240 h 241"/>
                <a:gd name="T4" fmla="*/ 2184 w 2185"/>
                <a:gd name="T5" fmla="*/ 240 h 241"/>
                <a:gd name="T6" fmla="*/ 2184 w 2185"/>
                <a:gd name="T7" fmla="*/ 0 h 241"/>
                <a:gd name="T8" fmla="*/ 0 w 218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829" y="2720"/>
              <a:ext cx="206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18</a:t>
              </a:r>
            </a:p>
          </p:txBody>
        </p:sp>
      </p:grpSp>
      <p:grpSp>
        <p:nvGrpSpPr>
          <p:cNvPr id="12302" name="Group 14"/>
          <p:cNvGrpSpPr>
            <a:grpSpLocks/>
          </p:cNvGrpSpPr>
          <p:nvPr/>
        </p:nvGrpSpPr>
        <p:grpSpPr bwMode="auto">
          <a:xfrm>
            <a:off x="1219200" y="4953000"/>
            <a:ext cx="2868613" cy="382588"/>
            <a:chOff x="768" y="3120"/>
            <a:chExt cx="1807" cy="241"/>
          </a:xfrm>
        </p:grpSpPr>
        <p:sp>
          <p:nvSpPr>
            <p:cNvPr id="12318" name="Freeform 12"/>
            <p:cNvSpPr>
              <a:spLocks/>
            </p:cNvSpPr>
            <p:nvPr/>
          </p:nvSpPr>
          <p:spPr bwMode="auto">
            <a:xfrm>
              <a:off x="768" y="3120"/>
              <a:ext cx="1807" cy="241"/>
            </a:xfrm>
            <a:custGeom>
              <a:avLst/>
              <a:gdLst>
                <a:gd name="T0" fmla="*/ 0 w 1807"/>
                <a:gd name="T1" fmla="*/ 0 h 241"/>
                <a:gd name="T2" fmla="*/ 0 w 1807"/>
                <a:gd name="T3" fmla="*/ 240 h 241"/>
                <a:gd name="T4" fmla="*/ 1806 w 1807"/>
                <a:gd name="T5" fmla="*/ 240 h 241"/>
                <a:gd name="T6" fmla="*/ 1806 w 1807"/>
                <a:gd name="T7" fmla="*/ 0 h 241"/>
                <a:gd name="T8" fmla="*/ 0 w 1807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Rectangle 13"/>
            <p:cNvSpPr>
              <a:spLocks noChangeArrowheads="1"/>
            </p:cNvSpPr>
            <p:nvPr/>
          </p:nvSpPr>
          <p:spPr bwMode="auto">
            <a:xfrm>
              <a:off x="829" y="3152"/>
              <a:ext cx="16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15</a:t>
              </a:r>
            </a:p>
          </p:txBody>
        </p:sp>
      </p:grpSp>
      <p:grpSp>
        <p:nvGrpSpPr>
          <p:cNvPr id="12305" name="Group 17"/>
          <p:cNvGrpSpPr>
            <a:grpSpLocks/>
          </p:cNvGrpSpPr>
          <p:nvPr/>
        </p:nvGrpSpPr>
        <p:grpSpPr bwMode="auto">
          <a:xfrm>
            <a:off x="4083050" y="4953000"/>
            <a:ext cx="2735263" cy="382588"/>
            <a:chOff x="2572" y="3120"/>
            <a:chExt cx="1723" cy="241"/>
          </a:xfrm>
        </p:grpSpPr>
        <p:sp>
          <p:nvSpPr>
            <p:cNvPr id="12316" name="Freeform 15"/>
            <p:cNvSpPr>
              <a:spLocks/>
            </p:cNvSpPr>
            <p:nvPr/>
          </p:nvSpPr>
          <p:spPr bwMode="auto">
            <a:xfrm>
              <a:off x="2572" y="3120"/>
              <a:ext cx="1723" cy="241"/>
            </a:xfrm>
            <a:custGeom>
              <a:avLst/>
              <a:gdLst>
                <a:gd name="T0" fmla="*/ 0 w 1723"/>
                <a:gd name="T1" fmla="*/ 0 h 241"/>
                <a:gd name="T2" fmla="*/ 0 w 1723"/>
                <a:gd name="T3" fmla="*/ 240 h 241"/>
                <a:gd name="T4" fmla="*/ 1722 w 1723"/>
                <a:gd name="T5" fmla="*/ 240 h 241"/>
                <a:gd name="T6" fmla="*/ 1722 w 1723"/>
                <a:gd name="T7" fmla="*/ 0 h 241"/>
                <a:gd name="T8" fmla="*/ 0 w 1723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2633" y="3152"/>
              <a:ext cx="16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14</a:t>
              </a:r>
            </a:p>
          </p:txBody>
        </p:sp>
      </p:grpSp>
      <p:grpSp>
        <p:nvGrpSpPr>
          <p:cNvPr id="12308" name="Group 20"/>
          <p:cNvGrpSpPr>
            <a:grpSpLocks/>
          </p:cNvGrpSpPr>
          <p:nvPr/>
        </p:nvGrpSpPr>
        <p:grpSpPr bwMode="auto">
          <a:xfrm>
            <a:off x="4679950" y="4267200"/>
            <a:ext cx="2135188" cy="382588"/>
            <a:chOff x="2948" y="2688"/>
            <a:chExt cx="1345" cy="241"/>
          </a:xfrm>
        </p:grpSpPr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2948" y="2688"/>
              <a:ext cx="1345" cy="241"/>
            </a:xfrm>
            <a:custGeom>
              <a:avLst/>
              <a:gdLst>
                <a:gd name="T0" fmla="*/ 0 w 1345"/>
                <a:gd name="T1" fmla="*/ 0 h 241"/>
                <a:gd name="T2" fmla="*/ 0 w 1345"/>
                <a:gd name="T3" fmla="*/ 240 h 241"/>
                <a:gd name="T4" fmla="*/ 1344 w 1345"/>
                <a:gd name="T5" fmla="*/ 240 h 241"/>
                <a:gd name="T6" fmla="*/ 1344 w 1345"/>
                <a:gd name="T7" fmla="*/ 0 h 241"/>
                <a:gd name="T8" fmla="*/ 0 w 134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Rectangle 19"/>
            <p:cNvSpPr>
              <a:spLocks noChangeArrowheads="1"/>
            </p:cNvSpPr>
            <p:nvPr/>
          </p:nvSpPr>
          <p:spPr bwMode="auto">
            <a:xfrm>
              <a:off x="3009" y="2720"/>
              <a:ext cx="122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11</a:t>
              </a:r>
            </a:p>
          </p:txBody>
        </p:sp>
      </p:grpSp>
      <p:grpSp>
        <p:nvGrpSpPr>
          <p:cNvPr id="12311" name="Group 23"/>
          <p:cNvGrpSpPr>
            <a:grpSpLocks/>
          </p:cNvGrpSpPr>
          <p:nvPr/>
        </p:nvGrpSpPr>
        <p:grpSpPr bwMode="auto">
          <a:xfrm>
            <a:off x="5029200" y="3657600"/>
            <a:ext cx="1935163" cy="382588"/>
            <a:chOff x="3168" y="2304"/>
            <a:chExt cx="1219" cy="241"/>
          </a:xfrm>
        </p:grpSpPr>
        <p:sp>
          <p:nvSpPr>
            <p:cNvPr id="12312" name="Freeform 21"/>
            <p:cNvSpPr>
              <a:spLocks/>
            </p:cNvSpPr>
            <p:nvPr/>
          </p:nvSpPr>
          <p:spPr bwMode="auto">
            <a:xfrm>
              <a:off x="3168" y="2304"/>
              <a:ext cx="1219" cy="241"/>
            </a:xfrm>
            <a:custGeom>
              <a:avLst/>
              <a:gdLst>
                <a:gd name="T0" fmla="*/ 0 w 1219"/>
                <a:gd name="T1" fmla="*/ 0 h 241"/>
                <a:gd name="T2" fmla="*/ 0 w 1219"/>
                <a:gd name="T3" fmla="*/ 240 h 241"/>
                <a:gd name="T4" fmla="*/ 1218 w 1219"/>
                <a:gd name="T5" fmla="*/ 240 h 241"/>
                <a:gd name="T6" fmla="*/ 1218 w 1219"/>
                <a:gd name="T7" fmla="*/ 0 h 241"/>
                <a:gd name="T8" fmla="*/ 0 w 1219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Rectangle 22"/>
            <p:cNvSpPr>
              <a:spLocks noChangeArrowheads="1"/>
            </p:cNvSpPr>
            <p:nvPr/>
          </p:nvSpPr>
          <p:spPr bwMode="auto">
            <a:xfrm>
              <a:off x="3229" y="2336"/>
              <a:ext cx="10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10</a:t>
              </a:r>
            </a:p>
          </p:txBody>
        </p:sp>
      </p:grpSp>
      <p:grpSp>
        <p:nvGrpSpPr>
          <p:cNvPr id="12314" name="Group 26"/>
          <p:cNvGrpSpPr>
            <a:grpSpLocks/>
          </p:cNvGrpSpPr>
          <p:nvPr/>
        </p:nvGrpSpPr>
        <p:grpSpPr bwMode="auto">
          <a:xfrm>
            <a:off x="6800850" y="4267200"/>
            <a:ext cx="1201738" cy="382588"/>
            <a:chOff x="4284" y="2688"/>
            <a:chExt cx="757" cy="241"/>
          </a:xfrm>
        </p:grpSpPr>
        <p:sp>
          <p:nvSpPr>
            <p:cNvPr id="12310" name="Freeform 24"/>
            <p:cNvSpPr>
              <a:spLocks/>
            </p:cNvSpPr>
            <p:nvPr/>
          </p:nvSpPr>
          <p:spPr bwMode="auto">
            <a:xfrm>
              <a:off x="4284" y="2688"/>
              <a:ext cx="757" cy="241"/>
            </a:xfrm>
            <a:custGeom>
              <a:avLst/>
              <a:gdLst>
                <a:gd name="T0" fmla="*/ 0 w 757"/>
                <a:gd name="T1" fmla="*/ 0 h 241"/>
                <a:gd name="T2" fmla="*/ 0 w 757"/>
                <a:gd name="T3" fmla="*/ 240 h 241"/>
                <a:gd name="T4" fmla="*/ 756 w 757"/>
                <a:gd name="T5" fmla="*/ 240 h 241"/>
                <a:gd name="T6" fmla="*/ 756 w 757"/>
                <a:gd name="T7" fmla="*/ 0 h 241"/>
                <a:gd name="T8" fmla="*/ 0 w 757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4345" y="2720"/>
              <a:ext cx="63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12317" name="Group 29"/>
          <p:cNvGrpSpPr>
            <a:grpSpLocks/>
          </p:cNvGrpSpPr>
          <p:nvPr/>
        </p:nvGrpSpPr>
        <p:grpSpPr bwMode="auto">
          <a:xfrm>
            <a:off x="6824663" y="4953000"/>
            <a:ext cx="1068387" cy="382588"/>
            <a:chOff x="4299" y="3120"/>
            <a:chExt cx="673" cy="241"/>
          </a:xfrm>
        </p:grpSpPr>
        <p:sp>
          <p:nvSpPr>
            <p:cNvPr id="9" name="Freeform 27"/>
            <p:cNvSpPr>
              <a:spLocks/>
            </p:cNvSpPr>
            <p:nvPr/>
          </p:nvSpPr>
          <p:spPr bwMode="auto">
            <a:xfrm>
              <a:off x="4299" y="3120"/>
              <a:ext cx="673" cy="241"/>
            </a:xfrm>
            <a:custGeom>
              <a:avLst/>
              <a:gdLst>
                <a:gd name="T0" fmla="*/ 0 w 673"/>
                <a:gd name="T1" fmla="*/ 0 h 241"/>
                <a:gd name="T2" fmla="*/ 0 w 673"/>
                <a:gd name="T3" fmla="*/ 240 h 241"/>
                <a:gd name="T4" fmla="*/ 672 w 673"/>
                <a:gd name="T5" fmla="*/ 240 h 241"/>
                <a:gd name="T6" fmla="*/ 672 w 673"/>
                <a:gd name="T7" fmla="*/ 0 h 241"/>
                <a:gd name="T8" fmla="*/ 0 w 673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Rectangle 28"/>
            <p:cNvSpPr>
              <a:spLocks noChangeArrowheads="1"/>
            </p:cNvSpPr>
            <p:nvPr/>
          </p:nvSpPr>
          <p:spPr bwMode="auto">
            <a:xfrm>
              <a:off x="4360" y="3152"/>
              <a:ext cx="55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12320" name="Group 32"/>
          <p:cNvGrpSpPr>
            <a:grpSpLocks/>
          </p:cNvGrpSpPr>
          <p:nvPr/>
        </p:nvGrpSpPr>
        <p:grpSpPr bwMode="auto">
          <a:xfrm>
            <a:off x="6953250" y="3657600"/>
            <a:ext cx="668338" cy="382588"/>
            <a:chOff x="4380" y="2304"/>
            <a:chExt cx="421" cy="241"/>
          </a:xfrm>
        </p:grpSpPr>
        <p:sp>
          <p:nvSpPr>
            <p:cNvPr id="12306" name="Freeform 30"/>
            <p:cNvSpPr>
              <a:spLocks/>
            </p:cNvSpPr>
            <p:nvPr/>
          </p:nvSpPr>
          <p:spPr bwMode="auto">
            <a:xfrm>
              <a:off x="4380" y="2304"/>
              <a:ext cx="421" cy="241"/>
            </a:xfrm>
            <a:custGeom>
              <a:avLst/>
              <a:gdLst>
                <a:gd name="T0" fmla="*/ 0 w 421"/>
                <a:gd name="T1" fmla="*/ 0 h 241"/>
                <a:gd name="T2" fmla="*/ 0 w 421"/>
                <a:gd name="T3" fmla="*/ 240 h 241"/>
                <a:gd name="T4" fmla="*/ 420 w 421"/>
                <a:gd name="T5" fmla="*/ 240 h 241"/>
                <a:gd name="T6" fmla="*/ 420 w 421"/>
                <a:gd name="T7" fmla="*/ 0 h 241"/>
                <a:gd name="T8" fmla="*/ 0 w 421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Rectangle 31"/>
            <p:cNvSpPr>
              <a:spLocks noChangeArrowheads="1"/>
            </p:cNvSpPr>
            <p:nvPr/>
          </p:nvSpPr>
          <p:spPr bwMode="auto">
            <a:xfrm>
              <a:off x="4441" y="2336"/>
              <a:ext cx="29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763588" y="3582988"/>
            <a:ext cx="606425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P1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P2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P3</a:t>
            </a:r>
          </a:p>
        </p:txBody>
      </p:sp>
      <p:sp>
        <p:nvSpPr>
          <p:cNvPr id="12322" name="Rectangle 34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5638800"/>
            <a:ext cx="7696200" cy="106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z="2400" smtClean="0"/>
              <a:t>Time to completion: </a:t>
            </a:r>
            <a:r>
              <a:rPr lang="en-US" altLang="en-US" sz="2400" smtClean="0">
                <a:solidFill>
                  <a:schemeClr val="accent2"/>
                </a:solidFill>
                <a:latin typeface="Trebuchet MS" panose="020B0603020202020204" pitchFamily="34" charset="0"/>
              </a:rPr>
              <a:t>18 + 11 + 6 = 35</a:t>
            </a:r>
            <a:r>
              <a:rPr lang="en-US" altLang="en-US" sz="2400" smtClean="0"/>
              <a:t> minutes</a:t>
            </a:r>
          </a:p>
          <a:p>
            <a:pPr eaLnBrk="1" hangingPunct="1"/>
            <a:r>
              <a:rPr lang="en-US" altLang="en-US" sz="2400" smtClean="0"/>
              <a:t>This solution isn’t bad, but we might be able to do better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/>
      <p:bldP spid="12321" grpId="0" autoUpdateAnimBg="0"/>
      <p:bldP spid="12322" grpId="0" build="p" bldLvl="4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 smtClean="0"/>
              <a:t>Example</a:t>
            </a:r>
            <a:endParaRPr lang="en-US" altLang="en-US" dirty="0" smtClean="0"/>
          </a:p>
        </p:txBody>
      </p:sp>
      <p:sp>
        <p:nvSpPr>
          <p:cNvPr id="44037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0</a:t>
            </a:r>
          </a:p>
        </p:txBody>
      </p:sp>
      <p:sp>
        <p:nvSpPr>
          <p:cNvPr id="44038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7</a:t>
            </a:r>
            <a:endParaRPr lang="en-US" altLang="en-US" b="1"/>
          </a:p>
        </p:txBody>
      </p:sp>
      <p:sp>
        <p:nvSpPr>
          <p:cNvPr id="44039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5</a:t>
            </a:r>
            <a:endParaRPr lang="en-US" altLang="en-US" b="1"/>
          </a:p>
        </p:txBody>
      </p:sp>
      <p:sp>
        <p:nvSpPr>
          <p:cNvPr id="44040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14</a:t>
            </a:r>
            <a:endParaRPr lang="en-US" altLang="en-US" b="1"/>
          </a:p>
        </p:txBody>
      </p:sp>
      <p:sp>
        <p:nvSpPr>
          <p:cNvPr id="44041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8</a:t>
            </a:r>
            <a:endParaRPr lang="en-US" altLang="en-US" b="1"/>
          </a:p>
        </p:txBody>
      </p:sp>
      <p:sp>
        <p:nvSpPr>
          <p:cNvPr id="44042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44053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44055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44056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44057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</a:t>
            </a:r>
          </a:p>
        </p:txBody>
      </p:sp>
      <p:sp>
        <p:nvSpPr>
          <p:cNvPr id="44058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44059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44060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4061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4062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44063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44064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4065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44066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6089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 smtClean="0">
                <a:solidFill>
                  <a:schemeClr val="hlink"/>
                </a:solidFill>
              </a:rPr>
              <a:t> </a:t>
            </a:r>
            <a:endParaRPr lang="en-US" altLang="en-US" sz="1400" dirty="0">
              <a:solidFill>
                <a:schemeClr val="hlink"/>
              </a:solidFill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smtClean="0"/>
              <a:t>Example</a:t>
            </a:r>
            <a:endParaRPr lang="en-US" altLang="en-US" smtClean="0"/>
          </a:p>
        </p:txBody>
      </p:sp>
      <p:sp>
        <p:nvSpPr>
          <p:cNvPr id="45061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0</a:t>
            </a:r>
          </a:p>
        </p:txBody>
      </p:sp>
      <p:sp>
        <p:nvSpPr>
          <p:cNvPr id="45062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7</a:t>
            </a:r>
            <a:endParaRPr lang="en-US" altLang="en-US" b="1"/>
          </a:p>
        </p:txBody>
      </p:sp>
      <p:sp>
        <p:nvSpPr>
          <p:cNvPr id="45063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5</a:t>
            </a:r>
            <a:endParaRPr lang="en-US" altLang="en-US" b="1"/>
          </a:p>
        </p:txBody>
      </p:sp>
      <p:sp>
        <p:nvSpPr>
          <p:cNvPr id="45064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13</a:t>
            </a:r>
            <a:endParaRPr lang="en-US" altLang="en-US" b="1"/>
          </a:p>
        </p:txBody>
      </p:sp>
      <p:sp>
        <p:nvSpPr>
          <p:cNvPr id="45065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8</a:t>
            </a:r>
            <a:endParaRPr lang="en-US" altLang="en-US" b="1"/>
          </a:p>
        </p:txBody>
      </p:sp>
      <p:sp>
        <p:nvSpPr>
          <p:cNvPr id="45066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45077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45078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45080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45081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</a:t>
            </a:r>
          </a:p>
        </p:txBody>
      </p:sp>
      <p:sp>
        <p:nvSpPr>
          <p:cNvPr id="45082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45083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45084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5085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5086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45087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45088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5089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45090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170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>
                <a:solidFill>
                  <a:schemeClr val="hlink"/>
                </a:solidFill>
              </a:rPr>
              <a:t> </a:t>
            </a:r>
            <a:r>
              <a:rPr lang="en-US" altLang="en-US" sz="1400" dirty="0" smtClean="0">
                <a:solidFill>
                  <a:schemeClr val="hlink"/>
                </a:solidFill>
              </a:rPr>
              <a:t> </a:t>
            </a:r>
            <a:endParaRPr lang="en-US" altLang="en-US" sz="1400" dirty="0">
              <a:solidFill>
                <a:schemeClr val="hlink"/>
              </a:solidFill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smtClean="0"/>
              <a:t>Example</a:t>
            </a:r>
            <a:endParaRPr lang="en-US" altLang="en-US" smtClean="0"/>
          </a:p>
        </p:txBody>
      </p:sp>
      <p:sp>
        <p:nvSpPr>
          <p:cNvPr id="46085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0</a:t>
            </a:r>
          </a:p>
        </p:txBody>
      </p:sp>
      <p:sp>
        <p:nvSpPr>
          <p:cNvPr id="46086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7</a:t>
            </a:r>
            <a:endParaRPr lang="en-US" altLang="en-US" b="1"/>
          </a:p>
        </p:txBody>
      </p:sp>
      <p:sp>
        <p:nvSpPr>
          <p:cNvPr id="46087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5</a:t>
            </a:r>
            <a:endParaRPr lang="en-US" altLang="en-US" b="1"/>
          </a:p>
        </p:txBody>
      </p:sp>
      <p:sp>
        <p:nvSpPr>
          <p:cNvPr id="46088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9</a:t>
            </a:r>
            <a:endParaRPr lang="en-US" altLang="en-US" b="1"/>
          </a:p>
        </p:txBody>
      </p:sp>
      <p:sp>
        <p:nvSpPr>
          <p:cNvPr id="46089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8</a:t>
            </a:r>
            <a:endParaRPr lang="en-US" altLang="en-US" b="1"/>
          </a:p>
        </p:txBody>
      </p:sp>
      <p:sp>
        <p:nvSpPr>
          <p:cNvPr id="46090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46101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46102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46103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46104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46105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</a:t>
            </a:r>
          </a:p>
        </p:txBody>
      </p:sp>
      <p:sp>
        <p:nvSpPr>
          <p:cNvPr id="46106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46107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46108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6109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6110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46111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46112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6113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46114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8199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 smtClean="0">
                <a:solidFill>
                  <a:schemeClr val="hlink"/>
                </a:solidFill>
              </a:rPr>
              <a:t> </a:t>
            </a:r>
            <a:endParaRPr lang="en-US" altLang="en-US" sz="1400" dirty="0">
              <a:solidFill>
                <a:schemeClr val="hlink"/>
              </a:solidFill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smtClean="0"/>
              <a:t>Example</a:t>
            </a:r>
            <a:endParaRPr lang="en-US" alt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7</a:t>
            </a:r>
            <a:endParaRPr lang="en-US" altLang="en-US" b="1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5</a:t>
            </a:r>
            <a:endParaRPr lang="en-US" altLang="en-US" b="1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9</a:t>
            </a:r>
            <a:endParaRPr lang="en-US" altLang="en-US" b="1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8</a:t>
            </a:r>
            <a:endParaRPr lang="en-US" altLang="en-US" b="1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47138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460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Analysis of Dijkstra’s algorithm I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955088" cy="4913313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Assume that the </a:t>
            </a:r>
            <a:r>
              <a:rPr lang="en-US" altLang="en-US" sz="3200" i="1" dirty="0" smtClean="0"/>
              <a:t>average</a:t>
            </a:r>
            <a:r>
              <a:rPr lang="en-US" altLang="en-US" sz="3200" dirty="0" smtClean="0"/>
              <a:t> out-degree of a node is some constant </a:t>
            </a:r>
            <a:r>
              <a:rPr lang="en-US" altLang="en-US" sz="32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k</a:t>
            </a:r>
            <a:endParaRPr lang="en-US" altLang="en-US" sz="3200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en-US" sz="2800" dirty="0" smtClean="0"/>
              <a:t>Initially, </a:t>
            </a:r>
          </a:p>
          <a:p>
            <a:pPr lvl="2" eaLnBrk="1" hangingPunct="1"/>
            <a:r>
              <a:rPr lang="en-US" altLang="en-US" sz="2400" dirty="0" smtClean="0"/>
              <a:t>Mark the given node as </a:t>
            </a:r>
            <a:r>
              <a:rPr lang="en-US" altLang="en-US" sz="2400" i="1" dirty="0" smtClean="0"/>
              <a:t>known</a:t>
            </a:r>
            <a:r>
              <a:rPr lang="en-US" altLang="en-US" sz="2400" dirty="0" smtClean="0"/>
              <a:t> (path length is zero)</a:t>
            </a:r>
          </a:p>
          <a:p>
            <a:pPr lvl="3" eaLnBrk="1" hangingPunct="1"/>
            <a:r>
              <a:rPr lang="en-US" altLang="en-US" sz="2400" dirty="0" smtClean="0"/>
              <a:t>This takes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O(1)</a:t>
            </a:r>
            <a:r>
              <a:rPr lang="en-US" altLang="en-US" sz="2400" dirty="0" smtClean="0">
                <a:solidFill>
                  <a:srgbClr val="00FFFF"/>
                </a:solidFill>
              </a:rPr>
              <a:t> </a:t>
            </a:r>
            <a:r>
              <a:rPr lang="en-US" altLang="en-US" sz="2400" dirty="0" smtClean="0"/>
              <a:t>(constant) time</a:t>
            </a:r>
          </a:p>
          <a:p>
            <a:pPr lvl="2" eaLnBrk="1" hangingPunct="1"/>
            <a:r>
              <a:rPr lang="en-US" altLang="en-US" sz="2400" dirty="0" smtClean="0"/>
              <a:t>For each out-edge, set the distance in each neighboring node equal to the </a:t>
            </a:r>
            <a:r>
              <a:rPr lang="en-US" altLang="en-US" sz="2400" i="1" dirty="0" smtClean="0"/>
              <a:t>cost</a:t>
            </a:r>
            <a:r>
              <a:rPr lang="en-US" altLang="en-US" sz="2400" dirty="0" smtClean="0"/>
              <a:t> (length) of the out-edge, and set its </a:t>
            </a:r>
            <a:r>
              <a:rPr lang="en-US" altLang="en-US" sz="2400" i="1" dirty="0" smtClean="0"/>
              <a:t>predecessor</a:t>
            </a:r>
            <a:r>
              <a:rPr lang="en-US" altLang="en-US" sz="2400" dirty="0" smtClean="0"/>
              <a:t> to the initially given node</a:t>
            </a:r>
          </a:p>
          <a:p>
            <a:pPr lvl="3" eaLnBrk="1" hangingPunct="1"/>
            <a:r>
              <a:rPr lang="en-US" altLang="en-US" sz="2400" dirty="0" smtClean="0"/>
              <a:t>If each node refers to a list of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k</a:t>
            </a:r>
            <a:r>
              <a:rPr lang="en-US" altLang="en-US" sz="2400" dirty="0" smtClean="0">
                <a:solidFill>
                  <a:srgbClr val="00FFFF"/>
                </a:solidFill>
              </a:rPr>
              <a:t> </a:t>
            </a:r>
            <a:r>
              <a:rPr lang="en-US" altLang="en-US" sz="2400" dirty="0" smtClean="0"/>
              <a:t>adjacent node/edge pairs, this takes</a:t>
            </a:r>
            <a:r>
              <a:rPr lang="en-US" altLang="en-US" sz="2400" dirty="0" smtClean="0">
                <a:solidFill>
                  <a:srgbClr val="00FFFF"/>
                </a:solidFill>
              </a:rPr>
              <a:t>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O(k) = O(1)</a:t>
            </a:r>
            <a:r>
              <a:rPr lang="en-US" altLang="en-US" sz="2400" dirty="0" smtClean="0">
                <a:solidFill>
                  <a:srgbClr val="00FFFF"/>
                </a:solidFill>
              </a:rPr>
              <a:t> </a:t>
            </a:r>
            <a:r>
              <a:rPr lang="en-US" altLang="en-US" sz="2400" dirty="0" smtClean="0"/>
              <a:t>time, that is, constant time</a:t>
            </a:r>
          </a:p>
          <a:p>
            <a:pPr lvl="3" eaLnBrk="1" hangingPunct="1"/>
            <a:r>
              <a:rPr lang="en-US" altLang="en-US" sz="2400" dirty="0" smtClean="0"/>
              <a:t>Notice that this operation takes </a:t>
            </a:r>
            <a:r>
              <a:rPr lang="en-US" altLang="en-US" sz="2400" i="1" dirty="0" smtClean="0"/>
              <a:t>longer</a:t>
            </a:r>
            <a:r>
              <a:rPr lang="en-US" altLang="en-US" sz="2400" dirty="0" smtClean="0"/>
              <a:t> if we have to extract a list of names from a hash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Analysis of Dijkstra’s algorithm II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Repeatedly (until all nodes are known), (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en-US" dirty="0" smtClean="0"/>
              <a:t>times)</a:t>
            </a:r>
          </a:p>
          <a:p>
            <a:pPr lvl="1" eaLnBrk="1" hangingPunct="1"/>
            <a:r>
              <a:rPr lang="en-US" altLang="en-US" dirty="0" smtClean="0"/>
              <a:t>Find an unknown node containing the smallest distance</a:t>
            </a:r>
          </a:p>
          <a:p>
            <a:pPr lvl="2" eaLnBrk="1" hangingPunct="1"/>
            <a:r>
              <a:rPr lang="en-US" altLang="en-US" dirty="0" smtClean="0"/>
              <a:t>Probably the best way to do this is to put the unknown nodes into a priority queue; this takes</a:t>
            </a:r>
            <a:r>
              <a:rPr lang="en-US" altLang="en-US" dirty="0" smtClean="0">
                <a:solidFill>
                  <a:srgbClr val="FFFF7D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k * O(log n)</a:t>
            </a:r>
            <a:r>
              <a:rPr lang="en-US" altLang="en-US" dirty="0" smtClean="0"/>
              <a:t> time </a:t>
            </a:r>
            <a:r>
              <a:rPr lang="en-US" altLang="en-US" i="1" dirty="0" smtClean="0"/>
              <a:t>each</a:t>
            </a:r>
            <a:r>
              <a:rPr lang="en-US" altLang="en-US" dirty="0" smtClean="0"/>
              <a:t> time a new node is marked “known” (and this happens</a:t>
            </a:r>
            <a:r>
              <a:rPr lang="en-US" altLang="en-US" dirty="0" smtClean="0">
                <a:solidFill>
                  <a:srgbClr val="00FFFF"/>
                </a:solidFill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dirty="0" smtClean="0">
                <a:solidFill>
                  <a:srgbClr val="00FFFF"/>
                </a:solidFill>
              </a:rPr>
              <a:t> </a:t>
            </a:r>
            <a:r>
              <a:rPr lang="en-US" altLang="en-US" dirty="0" smtClean="0"/>
              <a:t>times)</a:t>
            </a:r>
          </a:p>
          <a:p>
            <a:pPr lvl="1" eaLnBrk="1" hangingPunct="1"/>
            <a:r>
              <a:rPr lang="en-US" altLang="en-US" dirty="0" smtClean="0"/>
              <a:t>Mark the new node as known --</a:t>
            </a:r>
            <a:r>
              <a:rPr lang="en-US" altLang="en-US" dirty="0" smtClean="0">
                <a:solidFill>
                  <a:srgbClr val="00FFFF"/>
                </a:solidFill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O(1)</a:t>
            </a:r>
            <a:r>
              <a:rPr lang="en-US" altLang="en-US" dirty="0" smtClean="0">
                <a:solidFill>
                  <a:srgbClr val="00FFFF"/>
                </a:solidFill>
              </a:rPr>
              <a:t> </a:t>
            </a:r>
            <a:r>
              <a:rPr lang="en-US" altLang="en-US" dirty="0" smtClean="0"/>
              <a:t>time</a:t>
            </a:r>
          </a:p>
          <a:p>
            <a:pPr lvl="1" eaLnBrk="1" hangingPunct="1"/>
            <a:r>
              <a:rPr lang="en-US" altLang="en-US" dirty="0" smtClean="0"/>
              <a:t>For each node adjacent to the new node, examine its neighbors to see whether their estimated distance can be reduced (distance to known node plus cost of out-edge)</a:t>
            </a:r>
          </a:p>
          <a:p>
            <a:pPr lvl="2" eaLnBrk="1" hangingPunct="1"/>
            <a:r>
              <a:rPr lang="en-US" altLang="en-US" dirty="0" smtClean="0"/>
              <a:t>If so, also reset the predecessor of the new node</a:t>
            </a:r>
          </a:p>
          <a:p>
            <a:pPr lvl="2" eaLnBrk="1" hangingPunct="1"/>
            <a:r>
              <a:rPr lang="en-US" altLang="en-US" dirty="0" smtClean="0"/>
              <a:t>There are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k</a:t>
            </a:r>
            <a:r>
              <a:rPr lang="en-US" altLang="en-US" dirty="0" smtClean="0">
                <a:solidFill>
                  <a:srgbClr val="00FFFF"/>
                </a:solidFill>
              </a:rPr>
              <a:t> </a:t>
            </a:r>
            <a:r>
              <a:rPr lang="en-US" altLang="en-US" dirty="0" smtClean="0"/>
              <a:t>adjacent nodes (on average), operation requires constant time at each, therefore</a:t>
            </a:r>
            <a:r>
              <a:rPr lang="en-US" altLang="en-US" dirty="0" smtClean="0">
                <a:solidFill>
                  <a:srgbClr val="00FFFF"/>
                </a:solidFill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O(k)</a:t>
            </a:r>
            <a:r>
              <a:rPr lang="en-US" altLang="en-US" dirty="0" smtClean="0">
                <a:solidFill>
                  <a:srgbClr val="00FFFF"/>
                </a:solidFill>
              </a:rPr>
              <a:t> </a:t>
            </a:r>
            <a:r>
              <a:rPr lang="en-US" altLang="en-US" dirty="0" smtClean="0"/>
              <a:t>(constant) time</a:t>
            </a:r>
          </a:p>
          <a:p>
            <a:pPr lvl="1" eaLnBrk="1" hangingPunct="1"/>
            <a:r>
              <a:rPr lang="en-US" altLang="en-US" dirty="0" smtClean="0"/>
              <a:t>Combining all the parts, we get:</a:t>
            </a:r>
            <a:r>
              <a:rPr lang="en-US" altLang="en-US" dirty="0" smtClean="0">
                <a:solidFill>
                  <a:schemeClr val="accent1"/>
                </a:solidFill>
              </a:rPr>
              <a:t/>
            </a:r>
            <a:br>
              <a:rPr lang="en-US" altLang="en-US" dirty="0" smtClean="0">
                <a:solidFill>
                  <a:schemeClr val="accent1"/>
                </a:solidFill>
              </a:rPr>
            </a:br>
            <a:r>
              <a:rPr lang="en-US" alt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O(1) + n*(k*O(log n)+O(k))</a:t>
            </a:r>
            <a:r>
              <a:rPr lang="en-US" altLang="en-US" dirty="0" smtClean="0"/>
              <a:t>, that is,</a:t>
            </a:r>
            <a:r>
              <a:rPr lang="en-US" altLang="en-US" dirty="0" smtClean="0">
                <a:solidFill>
                  <a:srgbClr val="00FFFF"/>
                </a:solidFill>
              </a:rPr>
              <a:t> </a:t>
            </a:r>
            <a:r>
              <a:rPr lang="en-US" altLang="en-US" u="sng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O(</a:t>
            </a:r>
            <a:r>
              <a:rPr lang="en-US" altLang="en-US" u="sng" dirty="0" err="1" smtClean="0">
                <a:solidFill>
                  <a:schemeClr val="accent2"/>
                </a:solidFill>
                <a:latin typeface="Trebuchet MS" panose="020B0603020202020204" pitchFamily="34" charset="0"/>
              </a:rPr>
              <a:t>nk</a:t>
            </a:r>
            <a:r>
              <a:rPr lang="en-US" altLang="en-US" u="sng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 log n)</a:t>
            </a:r>
            <a:r>
              <a:rPr lang="en-US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en-US" dirty="0" smtClean="0"/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62050" y="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000" dirty="0" err="1" smtClean="0"/>
              <a:t>Kruskal’s</a:t>
            </a:r>
            <a:r>
              <a:rPr lang="en-US" altLang="en-US" sz="4000" dirty="0" smtClean="0"/>
              <a:t> MST Algorithm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Idea:  Greedily construct the MST</a:t>
            </a:r>
          </a:p>
          <a:p>
            <a:pPr lvl="1" eaLnBrk="1" hangingPunct="1"/>
            <a:r>
              <a:rPr lang="en-US" altLang="en-US" sz="2800" dirty="0" smtClean="0"/>
              <a:t>Go through the list of edges and make a forest that is a MST</a:t>
            </a:r>
          </a:p>
          <a:p>
            <a:pPr lvl="1" eaLnBrk="1" hangingPunct="1"/>
            <a:r>
              <a:rPr lang="en-US" altLang="en-US" sz="2800" dirty="0" smtClean="0"/>
              <a:t>At each vertex, sort the edges</a:t>
            </a:r>
          </a:p>
          <a:p>
            <a:pPr lvl="1" eaLnBrk="1" hangingPunct="1"/>
            <a:r>
              <a:rPr lang="en-US" altLang="en-US" sz="2800" dirty="0" smtClean="0"/>
              <a:t>Edges with smallest weights examined and possibly added to MST before edges with higher weights</a:t>
            </a:r>
          </a:p>
          <a:p>
            <a:pPr lvl="1" eaLnBrk="1" hangingPunct="1"/>
            <a:r>
              <a:rPr lang="en-US" altLang="en-US" sz="2800" dirty="0" smtClean="0"/>
              <a:t>Edges added must be “safe edges” that do not ruin the tree property.</a:t>
            </a:r>
          </a:p>
        </p:txBody>
      </p:sp>
      <p:sp>
        <p:nvSpPr>
          <p:cNvPr id="2" name="Metin kutusu 1"/>
          <p:cNvSpPr txBox="1"/>
          <p:nvPr/>
        </p:nvSpPr>
        <p:spPr>
          <a:xfrm>
            <a:off x="6705600" y="127416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Prepared by </a:t>
            </a:r>
            <a:r>
              <a:rPr lang="en-US" dirty="0" err="1"/>
              <a:t>Kenrick</a:t>
            </a:r>
            <a:r>
              <a:rPr lang="en-US" dirty="0"/>
              <a:t> Mock</a:t>
            </a:r>
          </a:p>
        </p:txBody>
      </p:sp>
    </p:spTree>
    <p:extLst>
      <p:ext uri="{BB962C8B-B14F-4D97-AF65-F5344CB8AC3E}">
        <p14:creationId xmlns:p14="http://schemas.microsoft.com/office/powerpoint/2010/main" val="353115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19200" y="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Algorithm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1600200"/>
            <a:ext cx="12268200" cy="366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66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192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Example</a:t>
            </a:r>
          </a:p>
        </p:txBody>
      </p:sp>
      <p:pic>
        <p:nvPicPr>
          <p:cNvPr id="16387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1233542"/>
            <a:ext cx="4682397" cy="3136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198" y="4537184"/>
            <a:ext cx="8686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dirty="0">
                <a:latin typeface="+mj-lt"/>
              </a:rPr>
              <a:t> A={ }, Make each element its own set.  {a} {b} {c} {d} {e} {f} {g} {h}</a:t>
            </a:r>
          </a:p>
          <a:p>
            <a:pPr>
              <a:buFontTx/>
              <a:buChar char="•"/>
            </a:pPr>
            <a:r>
              <a:rPr lang="en-US" altLang="en-US" dirty="0">
                <a:latin typeface="+mj-lt"/>
              </a:rPr>
              <a:t> Sort edges.</a:t>
            </a:r>
          </a:p>
          <a:p>
            <a:pPr>
              <a:buFontTx/>
              <a:buChar char="•"/>
            </a:pPr>
            <a:r>
              <a:rPr lang="en-US" altLang="en-US" dirty="0">
                <a:latin typeface="+mj-lt"/>
              </a:rPr>
              <a:t> Look at smallest edge first: {c} and {f} not in same set, add it to A, union together.</a:t>
            </a:r>
          </a:p>
          <a:p>
            <a:pPr>
              <a:buFontTx/>
              <a:buChar char="•"/>
            </a:pPr>
            <a:r>
              <a:rPr lang="en-US" altLang="en-US" dirty="0">
                <a:latin typeface="+mj-lt"/>
              </a:rPr>
              <a:t> Now get {a} {b} {c f} {d} {e} {g} {h}</a:t>
            </a:r>
          </a:p>
        </p:txBody>
      </p:sp>
    </p:spTree>
    <p:extLst>
      <p:ext uri="{BB962C8B-B14F-4D97-AF65-F5344CB8AC3E}">
        <p14:creationId xmlns:p14="http://schemas.microsoft.com/office/powerpoint/2010/main" val="270287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369639"/>
            <a:ext cx="606929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Keep going, checking next smallest edge.  </a:t>
            </a:r>
          </a:p>
          <a:p>
            <a:r>
              <a:rPr lang="en-US" altLang="en-US" sz="3200" dirty="0">
                <a:latin typeface="+mj-lt"/>
              </a:rPr>
              <a:t>Had: {a} {b} {c f} {d} {e} {g} {h}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{e} ≠ {h}, add edge.</a:t>
            </a:r>
            <a:endParaRPr lang="en-US" altLang="en-US" sz="1800" dirty="0">
              <a:latin typeface="+mj-lt"/>
            </a:endParaRPr>
          </a:p>
          <a:p>
            <a:endParaRPr lang="en-US" altLang="en-US" sz="3600" dirty="0">
              <a:latin typeface="+mj-lt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237" y="2810342"/>
            <a:ext cx="5593001" cy="3748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3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4949099"/>
            <a:ext cx="3048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Now get {a} {b} {c f} {d} {e h} {g}</a:t>
            </a:r>
            <a:endParaRPr lang="en-US" altLang="en-US" sz="3600" dirty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12192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8824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1234049" y="153194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4800" dirty="0" smtClean="0"/>
              <a:t>Another approach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14351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z="2400" dirty="0" smtClean="0"/>
              <a:t>What would be the result if you ran the </a:t>
            </a:r>
            <a:r>
              <a:rPr lang="en-US" altLang="en-US" sz="2400" i="1" dirty="0" smtClean="0"/>
              <a:t>shortest</a:t>
            </a:r>
            <a:r>
              <a:rPr lang="en-US" altLang="en-US" sz="2400" dirty="0" smtClean="0"/>
              <a:t> job first?</a:t>
            </a:r>
          </a:p>
          <a:p>
            <a:pPr eaLnBrk="1" hangingPunct="1"/>
            <a:r>
              <a:rPr lang="en-US" altLang="en-US" sz="2400" dirty="0" smtClean="0"/>
              <a:t>Again, the running times are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3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5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6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11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14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15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18</a:t>
            </a:r>
            <a:r>
              <a:rPr lang="en-US" altLang="en-US" sz="2400" dirty="0" smtClean="0"/>
              <a:t>, and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20</a:t>
            </a:r>
            <a:r>
              <a:rPr lang="en-US" altLang="en-US" sz="2400" dirty="0" smtClean="0"/>
              <a:t> minutes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876800"/>
            <a:ext cx="7848600" cy="1828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z="2400" dirty="0" smtClean="0"/>
              <a:t>That wasn’t such a good idea; time to completion is now</a:t>
            </a:r>
            <a:br>
              <a:rPr lang="en-US" altLang="en-US" sz="2400" dirty="0" smtClean="0"/>
            </a:br>
            <a:r>
              <a:rPr lang="en-US" altLang="en-US" sz="24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6 + 14 + 20 = 40</a:t>
            </a:r>
            <a:r>
              <a:rPr lang="en-US" altLang="en-US" sz="2400" dirty="0" smtClean="0"/>
              <a:t> minutes</a:t>
            </a:r>
          </a:p>
          <a:p>
            <a:pPr eaLnBrk="1" hangingPunct="1"/>
            <a:r>
              <a:rPr lang="en-US" altLang="en-US" sz="2400" dirty="0" smtClean="0"/>
              <a:t>Note, however, that the greedy algorithm itself is fast</a:t>
            </a:r>
          </a:p>
          <a:p>
            <a:pPr lvl="1" eaLnBrk="1" hangingPunct="1"/>
            <a:r>
              <a:rPr lang="en-US" altLang="en-US" sz="2000" dirty="0" smtClean="0"/>
              <a:t>All we had to do at each stage was pick the minimum or maximum</a:t>
            </a:r>
          </a:p>
        </p:txBody>
      </p:sp>
      <p:grpSp>
        <p:nvGrpSpPr>
          <p:cNvPr id="14345" name="Group 9"/>
          <p:cNvGrpSpPr>
            <a:grpSpLocks/>
          </p:cNvGrpSpPr>
          <p:nvPr/>
        </p:nvGrpSpPr>
        <p:grpSpPr bwMode="auto">
          <a:xfrm>
            <a:off x="5235575" y="4343400"/>
            <a:ext cx="3802063" cy="382588"/>
            <a:chOff x="3298" y="2736"/>
            <a:chExt cx="2395" cy="241"/>
          </a:xfrm>
        </p:grpSpPr>
        <p:sp>
          <p:nvSpPr>
            <p:cNvPr id="14368" name="Freeform 7"/>
            <p:cNvSpPr>
              <a:spLocks/>
            </p:cNvSpPr>
            <p:nvPr/>
          </p:nvSpPr>
          <p:spPr bwMode="auto">
            <a:xfrm>
              <a:off x="3298" y="2736"/>
              <a:ext cx="2395" cy="241"/>
            </a:xfrm>
            <a:custGeom>
              <a:avLst/>
              <a:gdLst>
                <a:gd name="T0" fmla="*/ 0 w 2395"/>
                <a:gd name="T1" fmla="*/ 0 h 241"/>
                <a:gd name="T2" fmla="*/ 0 w 2395"/>
                <a:gd name="T3" fmla="*/ 240 h 241"/>
                <a:gd name="T4" fmla="*/ 2394 w 2395"/>
                <a:gd name="T5" fmla="*/ 240 h 241"/>
                <a:gd name="T6" fmla="*/ 2394 w 2395"/>
                <a:gd name="T7" fmla="*/ 0 h 241"/>
                <a:gd name="T8" fmla="*/ 0 w 239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Rectangle 8"/>
            <p:cNvSpPr>
              <a:spLocks noChangeArrowheads="1"/>
            </p:cNvSpPr>
            <p:nvPr/>
          </p:nvSpPr>
          <p:spPr bwMode="auto">
            <a:xfrm>
              <a:off x="3359" y="2768"/>
              <a:ext cx="22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20</a:t>
              </a:r>
            </a:p>
          </p:txBody>
        </p:sp>
      </p:grpSp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4495800" y="3733800"/>
            <a:ext cx="3468688" cy="382588"/>
            <a:chOff x="2832" y="2352"/>
            <a:chExt cx="2185" cy="241"/>
          </a:xfrm>
        </p:grpSpPr>
        <p:sp>
          <p:nvSpPr>
            <p:cNvPr id="3" name="Freeform 10"/>
            <p:cNvSpPr>
              <a:spLocks/>
            </p:cNvSpPr>
            <p:nvPr/>
          </p:nvSpPr>
          <p:spPr bwMode="auto">
            <a:xfrm>
              <a:off x="2832" y="2352"/>
              <a:ext cx="2185" cy="241"/>
            </a:xfrm>
            <a:custGeom>
              <a:avLst/>
              <a:gdLst>
                <a:gd name="T0" fmla="*/ 0 w 2185"/>
                <a:gd name="T1" fmla="*/ 0 h 241"/>
                <a:gd name="T2" fmla="*/ 0 w 2185"/>
                <a:gd name="T3" fmla="*/ 240 h 241"/>
                <a:gd name="T4" fmla="*/ 2184 w 2185"/>
                <a:gd name="T5" fmla="*/ 240 h 241"/>
                <a:gd name="T6" fmla="*/ 2184 w 2185"/>
                <a:gd name="T7" fmla="*/ 0 h 241"/>
                <a:gd name="T8" fmla="*/ 0 w 218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Rectangle 11"/>
            <p:cNvSpPr>
              <a:spLocks noChangeArrowheads="1"/>
            </p:cNvSpPr>
            <p:nvPr/>
          </p:nvSpPr>
          <p:spPr bwMode="auto">
            <a:xfrm>
              <a:off x="2893" y="2384"/>
              <a:ext cx="206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18</a:t>
              </a:r>
            </a:p>
          </p:txBody>
        </p:sp>
      </p:grpSp>
      <p:grpSp>
        <p:nvGrpSpPr>
          <p:cNvPr id="14351" name="Group 15"/>
          <p:cNvGrpSpPr>
            <a:grpSpLocks/>
          </p:cNvGrpSpPr>
          <p:nvPr/>
        </p:nvGrpSpPr>
        <p:grpSpPr bwMode="auto">
          <a:xfrm>
            <a:off x="3886200" y="3124200"/>
            <a:ext cx="2868613" cy="382588"/>
            <a:chOff x="2448" y="1968"/>
            <a:chExt cx="1807" cy="241"/>
          </a:xfrm>
        </p:grpSpPr>
        <p:sp>
          <p:nvSpPr>
            <p:cNvPr id="14364" name="Freeform 13"/>
            <p:cNvSpPr>
              <a:spLocks/>
            </p:cNvSpPr>
            <p:nvPr/>
          </p:nvSpPr>
          <p:spPr bwMode="auto">
            <a:xfrm>
              <a:off x="2448" y="1968"/>
              <a:ext cx="1807" cy="241"/>
            </a:xfrm>
            <a:custGeom>
              <a:avLst/>
              <a:gdLst>
                <a:gd name="T0" fmla="*/ 0 w 1807"/>
                <a:gd name="T1" fmla="*/ 0 h 241"/>
                <a:gd name="T2" fmla="*/ 0 w 1807"/>
                <a:gd name="T3" fmla="*/ 240 h 241"/>
                <a:gd name="T4" fmla="*/ 1806 w 1807"/>
                <a:gd name="T5" fmla="*/ 240 h 241"/>
                <a:gd name="T6" fmla="*/ 1806 w 1807"/>
                <a:gd name="T7" fmla="*/ 0 h 241"/>
                <a:gd name="T8" fmla="*/ 0 w 1807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Rectangle 14"/>
            <p:cNvSpPr>
              <a:spLocks noChangeArrowheads="1"/>
            </p:cNvSpPr>
            <p:nvPr/>
          </p:nvSpPr>
          <p:spPr bwMode="auto">
            <a:xfrm>
              <a:off x="2509" y="2000"/>
              <a:ext cx="16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15</a:t>
              </a:r>
            </a:p>
          </p:txBody>
        </p:sp>
      </p:grpSp>
      <p:grpSp>
        <p:nvGrpSpPr>
          <p:cNvPr id="14354" name="Group 18"/>
          <p:cNvGrpSpPr>
            <a:grpSpLocks/>
          </p:cNvGrpSpPr>
          <p:nvPr/>
        </p:nvGrpSpPr>
        <p:grpSpPr bwMode="auto">
          <a:xfrm>
            <a:off x="2490788" y="4343400"/>
            <a:ext cx="2735262" cy="382588"/>
            <a:chOff x="1569" y="2736"/>
            <a:chExt cx="1723" cy="241"/>
          </a:xfrm>
        </p:grpSpPr>
        <p:sp>
          <p:nvSpPr>
            <p:cNvPr id="14362" name="Freeform 16"/>
            <p:cNvSpPr>
              <a:spLocks/>
            </p:cNvSpPr>
            <p:nvPr/>
          </p:nvSpPr>
          <p:spPr bwMode="auto">
            <a:xfrm>
              <a:off x="1569" y="2736"/>
              <a:ext cx="1723" cy="241"/>
            </a:xfrm>
            <a:custGeom>
              <a:avLst/>
              <a:gdLst>
                <a:gd name="T0" fmla="*/ 0 w 1723"/>
                <a:gd name="T1" fmla="*/ 0 h 241"/>
                <a:gd name="T2" fmla="*/ 0 w 1723"/>
                <a:gd name="T3" fmla="*/ 240 h 241"/>
                <a:gd name="T4" fmla="*/ 1722 w 1723"/>
                <a:gd name="T5" fmla="*/ 240 h 241"/>
                <a:gd name="T6" fmla="*/ 1722 w 1723"/>
                <a:gd name="T7" fmla="*/ 0 h 241"/>
                <a:gd name="T8" fmla="*/ 0 w 1723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Rectangle 17"/>
            <p:cNvSpPr>
              <a:spLocks noChangeArrowheads="1"/>
            </p:cNvSpPr>
            <p:nvPr/>
          </p:nvSpPr>
          <p:spPr bwMode="auto">
            <a:xfrm>
              <a:off x="1630" y="2768"/>
              <a:ext cx="16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14</a:t>
              </a:r>
            </a:p>
          </p:txBody>
        </p:sp>
      </p:grpSp>
      <p:grpSp>
        <p:nvGrpSpPr>
          <p:cNvPr id="14357" name="Group 21"/>
          <p:cNvGrpSpPr>
            <a:grpSpLocks/>
          </p:cNvGrpSpPr>
          <p:nvPr/>
        </p:nvGrpSpPr>
        <p:grpSpPr bwMode="auto">
          <a:xfrm>
            <a:off x="2362200" y="3733800"/>
            <a:ext cx="2135188" cy="382588"/>
            <a:chOff x="1488" y="2352"/>
            <a:chExt cx="1345" cy="241"/>
          </a:xfrm>
        </p:grpSpPr>
        <p:sp>
          <p:nvSpPr>
            <p:cNvPr id="5" name="Freeform 19"/>
            <p:cNvSpPr>
              <a:spLocks/>
            </p:cNvSpPr>
            <p:nvPr/>
          </p:nvSpPr>
          <p:spPr bwMode="auto">
            <a:xfrm>
              <a:off x="1488" y="2352"/>
              <a:ext cx="1345" cy="241"/>
            </a:xfrm>
            <a:custGeom>
              <a:avLst/>
              <a:gdLst>
                <a:gd name="T0" fmla="*/ 0 w 1345"/>
                <a:gd name="T1" fmla="*/ 0 h 241"/>
                <a:gd name="T2" fmla="*/ 0 w 1345"/>
                <a:gd name="T3" fmla="*/ 240 h 241"/>
                <a:gd name="T4" fmla="*/ 1344 w 1345"/>
                <a:gd name="T5" fmla="*/ 240 h 241"/>
                <a:gd name="T6" fmla="*/ 1344 w 1345"/>
                <a:gd name="T7" fmla="*/ 0 h 241"/>
                <a:gd name="T8" fmla="*/ 0 w 1345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Rectangle 20"/>
            <p:cNvSpPr>
              <a:spLocks noChangeArrowheads="1"/>
            </p:cNvSpPr>
            <p:nvPr/>
          </p:nvSpPr>
          <p:spPr bwMode="auto">
            <a:xfrm>
              <a:off x="1549" y="2384"/>
              <a:ext cx="122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11</a:t>
              </a:r>
            </a:p>
          </p:txBody>
        </p:sp>
      </p:grpSp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1958975" y="3124200"/>
            <a:ext cx="1935163" cy="382588"/>
            <a:chOff x="1234" y="1968"/>
            <a:chExt cx="1219" cy="241"/>
          </a:xfrm>
        </p:grpSpPr>
        <p:sp>
          <p:nvSpPr>
            <p:cNvPr id="14358" name="Freeform 22"/>
            <p:cNvSpPr>
              <a:spLocks/>
            </p:cNvSpPr>
            <p:nvPr/>
          </p:nvSpPr>
          <p:spPr bwMode="auto">
            <a:xfrm>
              <a:off x="1234" y="1968"/>
              <a:ext cx="1219" cy="241"/>
            </a:xfrm>
            <a:custGeom>
              <a:avLst/>
              <a:gdLst>
                <a:gd name="T0" fmla="*/ 0 w 1219"/>
                <a:gd name="T1" fmla="*/ 0 h 241"/>
                <a:gd name="T2" fmla="*/ 0 w 1219"/>
                <a:gd name="T3" fmla="*/ 240 h 241"/>
                <a:gd name="T4" fmla="*/ 1218 w 1219"/>
                <a:gd name="T5" fmla="*/ 240 h 241"/>
                <a:gd name="T6" fmla="*/ 1218 w 1219"/>
                <a:gd name="T7" fmla="*/ 0 h 241"/>
                <a:gd name="T8" fmla="*/ 0 w 1219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1295" y="2000"/>
              <a:ext cx="10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chemeClr val="accent2"/>
                  </a:solidFill>
                  <a:latin typeface="Trebuchet MS" panose="020B0603020202020204" pitchFamily="34" charset="0"/>
                </a:rPr>
                <a:t>10</a:t>
              </a:r>
            </a:p>
          </p:txBody>
        </p:sp>
      </p:grpSp>
      <p:grpSp>
        <p:nvGrpSpPr>
          <p:cNvPr id="14363" name="Group 27"/>
          <p:cNvGrpSpPr>
            <a:grpSpLocks/>
          </p:cNvGrpSpPr>
          <p:nvPr/>
        </p:nvGrpSpPr>
        <p:grpSpPr bwMode="auto">
          <a:xfrm>
            <a:off x="1295400" y="4343400"/>
            <a:ext cx="1201738" cy="382588"/>
            <a:chOff x="816" y="2736"/>
            <a:chExt cx="757" cy="241"/>
          </a:xfrm>
        </p:grpSpPr>
        <p:sp>
          <p:nvSpPr>
            <p:cNvPr id="14356" name="Freeform 25"/>
            <p:cNvSpPr>
              <a:spLocks/>
            </p:cNvSpPr>
            <p:nvPr/>
          </p:nvSpPr>
          <p:spPr bwMode="auto">
            <a:xfrm>
              <a:off x="816" y="2736"/>
              <a:ext cx="757" cy="241"/>
            </a:xfrm>
            <a:custGeom>
              <a:avLst/>
              <a:gdLst>
                <a:gd name="T0" fmla="*/ 0 w 757"/>
                <a:gd name="T1" fmla="*/ 0 h 241"/>
                <a:gd name="T2" fmla="*/ 0 w 757"/>
                <a:gd name="T3" fmla="*/ 240 h 241"/>
                <a:gd name="T4" fmla="*/ 756 w 757"/>
                <a:gd name="T5" fmla="*/ 240 h 241"/>
                <a:gd name="T6" fmla="*/ 756 w 757"/>
                <a:gd name="T7" fmla="*/ 0 h 241"/>
                <a:gd name="T8" fmla="*/ 0 w 757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877" y="2768"/>
              <a:ext cx="63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14366" name="Group 30"/>
          <p:cNvGrpSpPr>
            <a:grpSpLocks/>
          </p:cNvGrpSpPr>
          <p:nvPr/>
        </p:nvGrpSpPr>
        <p:grpSpPr bwMode="auto">
          <a:xfrm>
            <a:off x="1295400" y="3733800"/>
            <a:ext cx="1068388" cy="382588"/>
            <a:chOff x="816" y="2352"/>
            <a:chExt cx="673" cy="241"/>
          </a:xfrm>
        </p:grpSpPr>
        <p:sp>
          <p:nvSpPr>
            <p:cNvPr id="7" name="Freeform 28"/>
            <p:cNvSpPr>
              <a:spLocks/>
            </p:cNvSpPr>
            <p:nvPr/>
          </p:nvSpPr>
          <p:spPr bwMode="auto">
            <a:xfrm>
              <a:off x="816" y="2352"/>
              <a:ext cx="673" cy="241"/>
            </a:xfrm>
            <a:custGeom>
              <a:avLst/>
              <a:gdLst>
                <a:gd name="T0" fmla="*/ 0 w 673"/>
                <a:gd name="T1" fmla="*/ 0 h 241"/>
                <a:gd name="T2" fmla="*/ 0 w 673"/>
                <a:gd name="T3" fmla="*/ 240 h 241"/>
                <a:gd name="T4" fmla="*/ 672 w 673"/>
                <a:gd name="T5" fmla="*/ 240 h 241"/>
                <a:gd name="T6" fmla="*/ 672 w 673"/>
                <a:gd name="T7" fmla="*/ 0 h 241"/>
                <a:gd name="T8" fmla="*/ 0 w 673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Rectangle 29"/>
            <p:cNvSpPr>
              <a:spLocks noChangeArrowheads="1"/>
            </p:cNvSpPr>
            <p:nvPr/>
          </p:nvSpPr>
          <p:spPr bwMode="auto">
            <a:xfrm>
              <a:off x="877" y="2384"/>
              <a:ext cx="55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14369" name="Group 33"/>
          <p:cNvGrpSpPr>
            <a:grpSpLocks/>
          </p:cNvGrpSpPr>
          <p:nvPr/>
        </p:nvGrpSpPr>
        <p:grpSpPr bwMode="auto">
          <a:xfrm>
            <a:off x="1295400" y="3124200"/>
            <a:ext cx="668338" cy="382588"/>
            <a:chOff x="816" y="1968"/>
            <a:chExt cx="421" cy="241"/>
          </a:xfrm>
        </p:grpSpPr>
        <p:sp>
          <p:nvSpPr>
            <p:cNvPr id="14352" name="Freeform 31"/>
            <p:cNvSpPr>
              <a:spLocks/>
            </p:cNvSpPr>
            <p:nvPr/>
          </p:nvSpPr>
          <p:spPr bwMode="auto">
            <a:xfrm>
              <a:off x="816" y="1968"/>
              <a:ext cx="421" cy="241"/>
            </a:xfrm>
            <a:custGeom>
              <a:avLst/>
              <a:gdLst>
                <a:gd name="T0" fmla="*/ 0 w 421"/>
                <a:gd name="T1" fmla="*/ 0 h 241"/>
                <a:gd name="T2" fmla="*/ 0 w 421"/>
                <a:gd name="T3" fmla="*/ 240 h 241"/>
                <a:gd name="T4" fmla="*/ 420 w 421"/>
                <a:gd name="T5" fmla="*/ 240 h 241"/>
                <a:gd name="T6" fmla="*/ 420 w 421"/>
                <a:gd name="T7" fmla="*/ 0 h 241"/>
                <a:gd name="T8" fmla="*/ 0 w 421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Rectangle 32"/>
            <p:cNvSpPr>
              <a:spLocks noChangeArrowheads="1"/>
            </p:cNvSpPr>
            <p:nvPr/>
          </p:nvSpPr>
          <p:spPr bwMode="auto">
            <a:xfrm>
              <a:off x="877" y="2000"/>
              <a:ext cx="29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763588" y="3049588"/>
            <a:ext cx="606425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P1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P2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bldLvl="5" autoUpdateAnimBg="0"/>
      <p:bldP spid="14342" grpId="0" build="p" bldLvl="4" autoUpdateAnimBg="0"/>
      <p:bldP spid="14370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1219200"/>
            <a:ext cx="6506909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j-lt"/>
                <a:cs typeface="Times New Roman" panose="02020603050405020304" pitchFamily="18" charset="0"/>
              </a:rPr>
              <a:t>Keep going, checking next smallest edge.</a:t>
            </a:r>
          </a:p>
          <a:p>
            <a:pPr eaLnBrk="1" hangingPunct="1"/>
            <a:r>
              <a:rPr lang="en-US" altLang="en-US" sz="3600" dirty="0">
                <a:latin typeface="+mj-lt"/>
              </a:rPr>
              <a:t>Had: {a} {b} {c f} {d} {e h} {g}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  </a:t>
            </a:r>
          </a:p>
          <a:p>
            <a:pPr eaLnBrk="1" hangingPunct="1"/>
            <a:r>
              <a:rPr lang="en-US" altLang="en-US" dirty="0">
                <a:latin typeface="+mj-lt"/>
                <a:cs typeface="Times New Roman" panose="02020603050405020304" pitchFamily="18" charset="0"/>
              </a:rPr>
              <a:t>{a} </a:t>
            </a:r>
            <a:r>
              <a:rPr lang="en-US" altLang="en-US" sz="3600" dirty="0">
                <a:latin typeface="+mj-lt"/>
              </a:rPr>
              <a:t>≠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 {c f}, add edge.</a:t>
            </a:r>
            <a:endParaRPr lang="en-US" altLang="en-US" sz="2000" dirty="0">
              <a:latin typeface="+mj-lt"/>
            </a:endParaRPr>
          </a:p>
          <a:p>
            <a:endParaRPr lang="en-US" altLang="en-US" sz="4000" dirty="0">
              <a:latin typeface="+mj-lt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302" y="2814950"/>
            <a:ext cx="5593844" cy="3749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7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-34977" y="4199320"/>
            <a:ext cx="3082977" cy="98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+mj-lt"/>
                <a:cs typeface="Times New Roman" panose="02020603050405020304" pitchFamily="18" charset="0"/>
              </a:rPr>
              <a:t>Now get {b} {a c f} {d} {e h} {g}</a:t>
            </a:r>
            <a:endParaRPr lang="en-US" altLang="en-US" sz="440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12192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01732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" y="1143000"/>
            <a:ext cx="623760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Keep going, checking next smallest edge. </a:t>
            </a:r>
          </a:p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Had </a:t>
            </a:r>
            <a:r>
              <a:rPr lang="en-US" altLang="en-US" sz="4000" dirty="0">
                <a:latin typeface="+mj-lt"/>
              </a:rPr>
              <a:t>{b} {a c f} {d} {e h} {g}</a:t>
            </a:r>
          </a:p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{b}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{a c f}, add edge.</a:t>
            </a:r>
            <a:endParaRPr lang="en-US" altLang="en-US" dirty="0">
              <a:latin typeface="+mj-lt"/>
            </a:endParaRPr>
          </a:p>
          <a:p>
            <a:endParaRPr lang="en-US" altLang="en-US" sz="4400" dirty="0">
              <a:latin typeface="+mj-lt"/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348" y="2734274"/>
            <a:ext cx="6152022" cy="41237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1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4926630"/>
            <a:ext cx="26669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j-lt"/>
                <a:cs typeface="Times New Roman" panose="02020603050405020304" pitchFamily="18" charset="0"/>
              </a:rPr>
              <a:t>Now get {a b c f} {d} {e h} {g}</a:t>
            </a:r>
            <a:endParaRPr lang="en-US" altLang="en-US" sz="4000" dirty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12192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4200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9113" y="1295400"/>
            <a:ext cx="632737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Keep going, checking next smallest edge.  </a:t>
            </a:r>
          </a:p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Had </a:t>
            </a:r>
            <a:r>
              <a:rPr lang="en-US" altLang="en-US" sz="4000" dirty="0">
                <a:latin typeface="+mj-lt"/>
              </a:rPr>
              <a:t>{a b c f} {d} {e h} {g}</a:t>
            </a: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{a b c f} = {a b c f}, </a:t>
            </a:r>
            <a:r>
              <a:rPr lang="en-US" altLang="en-US" sz="2800" dirty="0" err="1">
                <a:latin typeface="+mj-lt"/>
                <a:cs typeface="Times New Roman" panose="02020603050405020304" pitchFamily="18" charset="0"/>
              </a:rPr>
              <a:t>dont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add it!</a:t>
            </a:r>
            <a:endParaRPr lang="en-US" altLang="en-US" dirty="0">
              <a:latin typeface="+mj-lt"/>
            </a:endParaRPr>
          </a:p>
          <a:p>
            <a:endParaRPr lang="en-US" altLang="en-US" sz="4400" dirty="0">
              <a:latin typeface="+mj-lt"/>
            </a:endParaRPr>
          </a:p>
        </p:txBody>
      </p:sp>
      <p:pic>
        <p:nvPicPr>
          <p:cNvPr id="20484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2971800"/>
            <a:ext cx="5458437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12192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9734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2913" y="1219200"/>
            <a:ext cx="632737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Keep going, checking next smallest edge.  </a:t>
            </a:r>
          </a:p>
          <a:p>
            <a:pPr eaLnBrk="1" hangingPunct="1"/>
            <a:r>
              <a:rPr lang="en-US" altLang="en-US" sz="4000" dirty="0">
                <a:latin typeface="+mj-lt"/>
              </a:rPr>
              <a:t>Had {a b c f} {d} {e h} {g}</a:t>
            </a:r>
          </a:p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{a b c f} = {e h}, add it.</a:t>
            </a:r>
            <a:endParaRPr lang="en-US" altLang="en-US" dirty="0">
              <a:latin typeface="+mj-lt"/>
            </a:endParaRPr>
          </a:p>
          <a:p>
            <a:endParaRPr lang="en-US" altLang="en-US" sz="4400" dirty="0">
              <a:latin typeface="+mj-lt"/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048000"/>
            <a:ext cx="5448322" cy="3650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9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0408" y="4175805"/>
            <a:ext cx="277519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>
                <a:latin typeface="+mj-lt"/>
                <a:cs typeface="Times New Roman" panose="02020603050405020304" pitchFamily="18" charset="0"/>
              </a:rPr>
              <a:t>Now get </a:t>
            </a:r>
            <a:endParaRPr lang="en-US" altLang="en-US" sz="3200" dirty="0" smtClean="0">
              <a:latin typeface="+mj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3200" dirty="0" smtClean="0">
                <a:latin typeface="+mj-lt"/>
                <a:cs typeface="Times New Roman" panose="02020603050405020304" pitchFamily="18" charset="0"/>
              </a:rPr>
              <a:t>{</a:t>
            </a:r>
            <a:r>
              <a:rPr lang="en-US" altLang="en-US" sz="3200" dirty="0">
                <a:latin typeface="+mj-lt"/>
                <a:cs typeface="Times New Roman" panose="02020603050405020304" pitchFamily="18" charset="0"/>
              </a:rPr>
              <a:t>a b c f e h} {d}{g}</a:t>
            </a:r>
            <a:endParaRPr lang="en-US" altLang="en-US" sz="4800" dirty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12192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2921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2420" y="1066800"/>
            <a:ext cx="8097088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latin typeface="+mj-lt"/>
                <a:cs typeface="Times New Roman" panose="02020603050405020304" pitchFamily="18" charset="0"/>
              </a:rPr>
              <a:t>Keep going, checking next smallest edge.  </a:t>
            </a:r>
          </a:p>
          <a:p>
            <a:pPr eaLnBrk="1" hangingPunct="1"/>
            <a:r>
              <a:rPr lang="en-US" altLang="en-US" sz="3600" dirty="0">
                <a:latin typeface="+mj-lt"/>
              </a:rPr>
              <a:t>Had {a b c f e h} {d}{g}</a:t>
            </a:r>
            <a:endParaRPr lang="en-US" altLang="en-US" sz="3600" dirty="0">
              <a:latin typeface="+mj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3600" dirty="0">
                <a:latin typeface="+mj-lt"/>
                <a:cs typeface="Times New Roman" panose="02020603050405020304" pitchFamily="18" charset="0"/>
              </a:rPr>
              <a:t>{d} </a:t>
            </a:r>
            <a:r>
              <a:rPr lang="en-US" altLang="en-US" sz="36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en-US" sz="3600" dirty="0">
                <a:latin typeface="+mj-lt"/>
                <a:cs typeface="Times New Roman" panose="02020603050405020304" pitchFamily="18" charset="0"/>
              </a:rPr>
              <a:t> {a b c e f h}, add it.</a:t>
            </a:r>
            <a:endParaRPr lang="en-US" altLang="en-US" dirty="0">
              <a:latin typeface="+mj-lt"/>
            </a:endParaRPr>
          </a:p>
          <a:p>
            <a:endParaRPr lang="en-US" altLang="en-US" sz="4400" dirty="0">
              <a:latin typeface="+mj-lt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94181"/>
            <a:ext cx="5570162" cy="3733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3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4338663"/>
            <a:ext cx="2590800" cy="15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>
                <a:latin typeface="+mj-lt"/>
                <a:cs typeface="Times New Roman" panose="02020603050405020304" pitchFamily="18" charset="0"/>
              </a:rPr>
              <a:t>Now get </a:t>
            </a:r>
            <a:endParaRPr lang="en-US" altLang="en-US" sz="3200" dirty="0" smtClean="0">
              <a:latin typeface="+mj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3200" dirty="0" smtClean="0">
                <a:latin typeface="+mj-lt"/>
                <a:cs typeface="Times New Roman" panose="02020603050405020304" pitchFamily="18" charset="0"/>
              </a:rPr>
              <a:t>{</a:t>
            </a:r>
            <a:r>
              <a:rPr lang="en-US" altLang="en-US" sz="3200" dirty="0">
                <a:latin typeface="+mj-lt"/>
                <a:cs typeface="Times New Roman" panose="02020603050405020304" pitchFamily="18" charset="0"/>
              </a:rPr>
              <a:t>a b c d e f h} {g}</a:t>
            </a:r>
            <a:endParaRPr lang="en-US" altLang="en-US" sz="4000" dirty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12192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950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3490" y="1295801"/>
            <a:ext cx="663675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Keep going, check next two smallest edges.  </a:t>
            </a:r>
          </a:p>
          <a:p>
            <a:pPr eaLnBrk="1" hangingPunct="1"/>
            <a:r>
              <a:rPr lang="en-US" altLang="en-US" sz="4000" dirty="0">
                <a:latin typeface="+mj-lt"/>
              </a:rPr>
              <a:t>Had {a b c d e f h} {g}</a:t>
            </a:r>
          </a:p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{a b c d e f h} = {a b c d e f h}, don’t add it.</a:t>
            </a:r>
            <a:endParaRPr lang="en-US" altLang="en-US" dirty="0">
              <a:latin typeface="+mj-lt"/>
            </a:endParaRPr>
          </a:p>
          <a:p>
            <a:endParaRPr lang="en-US" altLang="en-US" sz="4400" dirty="0">
              <a:latin typeface="+mj-lt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2971800" y="3048000"/>
            <a:ext cx="5616575" cy="3667125"/>
            <a:chOff x="4244975" y="1514475"/>
            <a:chExt cx="4572000" cy="3071813"/>
          </a:xfrm>
        </p:grpSpPr>
        <p:sp>
          <p:nvSpPr>
            <p:cNvPr id="23556" name="AutoShape 6"/>
            <p:cNvSpPr>
              <a:spLocks noChangeAspect="1" noChangeArrowheads="1" noTextEdit="1"/>
            </p:cNvSpPr>
            <p:nvPr>
              <p:custDataLst>
                <p:tags r:id="rId3"/>
              </p:custDataLst>
            </p:nvPr>
          </p:nvSpPr>
          <p:spPr bwMode="auto">
            <a:xfrm>
              <a:off x="4244975" y="1514475"/>
              <a:ext cx="4572000" cy="307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7" name="Oval 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75163" y="2174875"/>
              <a:ext cx="420687" cy="4206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58" name="Oval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762625" y="1530350"/>
              <a:ext cx="420688" cy="4206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59" name="Oval 1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050088" y="2228850"/>
              <a:ext cx="420687" cy="4206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0" name="Oval 1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8337550" y="2228850"/>
              <a:ext cx="420688" cy="4206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1" name="Oval 1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475163" y="3302000"/>
              <a:ext cx="420687" cy="4206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2" name="Oval 1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816600" y="4160838"/>
              <a:ext cx="420688" cy="4206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3" name="Oval 1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889750" y="3408363"/>
              <a:ext cx="420688" cy="4222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4" name="Oval 1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8391525" y="3462338"/>
              <a:ext cx="420688" cy="4206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5" name="Line 16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4846638" y="1847850"/>
              <a:ext cx="911225" cy="376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Line 17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6188075" y="1847850"/>
              <a:ext cx="911225" cy="48260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18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953000" y="2438400"/>
              <a:ext cx="2095500" cy="158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19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7527925" y="2438400"/>
              <a:ext cx="808038" cy="158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20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684713" y="2652713"/>
              <a:ext cx="1587" cy="592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21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4900613" y="3673475"/>
              <a:ext cx="857250" cy="588963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22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V="1">
              <a:off x="6240463" y="3779838"/>
              <a:ext cx="698500" cy="536575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23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4900613" y="2598738"/>
              <a:ext cx="1019175" cy="1557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24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7207250" y="2706688"/>
              <a:ext cx="1588" cy="70008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25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7367588" y="3673475"/>
              <a:ext cx="1020762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Rectangle 26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114925" y="1709738"/>
              <a:ext cx="1079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/>
            </a:p>
          </p:txBody>
        </p:sp>
        <p:sp>
          <p:nvSpPr>
            <p:cNvPr id="23576" name="Rectangle 27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865813" y="2138363"/>
              <a:ext cx="1079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23577" name="Rectangle 28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616700" y="1763713"/>
              <a:ext cx="1079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23578" name="Rectangle 29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313613" y="2943225"/>
              <a:ext cx="1079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23579" name="Rectangle 30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742238" y="2084388"/>
              <a:ext cx="1079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endParaRPr lang="en-US" altLang="en-US"/>
            </a:p>
          </p:txBody>
        </p:sp>
        <p:sp>
          <p:nvSpPr>
            <p:cNvPr id="23580" name="Rectangle 31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796213" y="3802063"/>
              <a:ext cx="21590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15</a:t>
              </a:r>
              <a:endParaRPr lang="en-US" altLang="en-US"/>
            </a:p>
          </p:txBody>
        </p:sp>
        <p:sp>
          <p:nvSpPr>
            <p:cNvPr id="23581" name="Rectangle 32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310063" y="2782888"/>
              <a:ext cx="21590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14</a:t>
              </a:r>
              <a:endParaRPr lang="en-US" altLang="en-US"/>
            </a:p>
          </p:txBody>
        </p:sp>
        <p:sp>
          <p:nvSpPr>
            <p:cNvPr id="23582" name="Rectangle 33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5543550" y="3159125"/>
              <a:ext cx="21590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en-US"/>
            </a:p>
          </p:txBody>
        </p:sp>
        <p:sp>
          <p:nvSpPr>
            <p:cNvPr id="23583" name="Rectangle 34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060950" y="4017963"/>
              <a:ext cx="1079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23584" name="Rectangle 35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6562725" y="4124325"/>
              <a:ext cx="1079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endParaRPr lang="en-US" altLang="en-US"/>
            </a:p>
          </p:txBody>
        </p:sp>
        <p:sp>
          <p:nvSpPr>
            <p:cNvPr id="23585" name="Line 36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V="1">
              <a:off x="5221288" y="3670300"/>
              <a:ext cx="180975" cy="1095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Freeform 37"/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5351463" y="3619500"/>
              <a:ext cx="138112" cy="106363"/>
            </a:xfrm>
            <a:custGeom>
              <a:avLst/>
              <a:gdLst>
                <a:gd name="T0" fmla="*/ 34651825 w 174"/>
                <a:gd name="T1" fmla="*/ 84426014 h 134"/>
                <a:gd name="T2" fmla="*/ 28351856 w 174"/>
                <a:gd name="T3" fmla="*/ 49143665 h 134"/>
                <a:gd name="T4" fmla="*/ 0 w 174"/>
                <a:gd name="T5" fmla="*/ 27091609 h 134"/>
                <a:gd name="T6" fmla="*/ 109626014 w 174"/>
                <a:gd name="T7" fmla="*/ 0 h 134"/>
                <a:gd name="T8" fmla="*/ 34651825 w 174"/>
                <a:gd name="T9" fmla="*/ 8442601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4"/>
                <a:gd name="T16" fmla="*/ 0 h 134"/>
                <a:gd name="T17" fmla="*/ 174 w 174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4" h="134">
                  <a:moveTo>
                    <a:pt x="55" y="134"/>
                  </a:moveTo>
                  <a:lnTo>
                    <a:pt x="45" y="78"/>
                  </a:lnTo>
                  <a:lnTo>
                    <a:pt x="0" y="43"/>
                  </a:lnTo>
                  <a:lnTo>
                    <a:pt x="174" y="0"/>
                  </a:lnTo>
                  <a:lnTo>
                    <a:pt x="55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Rectangle 38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5919788" y="1547813"/>
              <a:ext cx="952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/>
            </a:p>
          </p:txBody>
        </p:sp>
        <p:sp>
          <p:nvSpPr>
            <p:cNvPr id="23588" name="Rectangle 39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632325" y="2246313"/>
              <a:ext cx="1079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en-US"/>
            </a:p>
          </p:txBody>
        </p:sp>
        <p:sp>
          <p:nvSpPr>
            <p:cNvPr id="23589" name="Rectangle 40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7207250" y="2300288"/>
              <a:ext cx="952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en-US"/>
            </a:p>
          </p:txBody>
        </p:sp>
        <p:sp>
          <p:nvSpPr>
            <p:cNvPr id="23590" name="Rectangle 41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8494713" y="2300288"/>
              <a:ext cx="1079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en-US"/>
            </a:p>
          </p:txBody>
        </p:sp>
        <p:sp>
          <p:nvSpPr>
            <p:cNvPr id="23591" name="Rectangle 42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4684713" y="3427413"/>
              <a:ext cx="952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en-US"/>
            </a:p>
          </p:txBody>
        </p:sp>
        <p:sp>
          <p:nvSpPr>
            <p:cNvPr id="23592" name="Rectangle 43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7045325" y="3481388"/>
              <a:ext cx="71438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en-US"/>
            </a:p>
          </p:txBody>
        </p:sp>
        <p:sp>
          <p:nvSpPr>
            <p:cNvPr id="23593" name="Rectangle 44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8547100" y="3481388"/>
              <a:ext cx="1079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endParaRPr lang="en-US" altLang="en-US"/>
            </a:p>
          </p:txBody>
        </p:sp>
        <p:sp>
          <p:nvSpPr>
            <p:cNvPr id="23594" name="Rectangle 45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5972175" y="4232275"/>
              <a:ext cx="1079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  <a:endParaRPr lang="en-US" altLang="en-US"/>
            </a:p>
          </p:txBody>
        </p:sp>
        <p:sp>
          <p:nvSpPr>
            <p:cNvPr id="23595" name="Line 48"/>
            <p:cNvSpPr>
              <a:spLocks noChangeShapeType="1"/>
            </p:cNvSpPr>
            <p:nvPr>
              <p:custDataLst>
                <p:tags r:id="rId42"/>
              </p:custDataLst>
            </p:nvPr>
          </p:nvSpPr>
          <p:spPr bwMode="auto">
            <a:xfrm flipV="1">
              <a:off x="4321175" y="3114675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2192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63783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1319" y="1150532"/>
            <a:ext cx="4724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latin typeface="+mj-lt"/>
                <a:cs typeface="Times New Roman" panose="02020603050405020304" pitchFamily="18" charset="0"/>
              </a:rPr>
              <a:t>Do add the last one:</a:t>
            </a:r>
          </a:p>
          <a:p>
            <a:pPr eaLnBrk="1" hangingPunct="1"/>
            <a:r>
              <a:rPr lang="en-US" altLang="en-US" sz="3200">
                <a:latin typeface="+mj-lt"/>
              </a:rPr>
              <a:t>Had {a b c d e f h} {g}</a:t>
            </a:r>
            <a:endParaRPr lang="en-US" altLang="en-US" sz="4000">
              <a:latin typeface="+mj-lt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48610062"/>
              </p:ext>
            </p:extLst>
          </p:nvPr>
        </p:nvGraphicFramePr>
        <p:xfrm>
          <a:off x="2473325" y="2411413"/>
          <a:ext cx="6386018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Picture" r:id="rId7" imgW="1813560" imgH="1217676" progId="Word.Picture.8">
                  <p:embed/>
                </p:oleObj>
              </mc:Choice>
              <mc:Fallback>
                <p:oleObj name="Picture" r:id="rId7" imgW="1813560" imgH="1217676" progId="Word.Picture.8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2411413"/>
                        <a:ext cx="6386018" cy="426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12192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2389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99525" y="28731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Runtime of </a:t>
            </a:r>
            <a:r>
              <a:rPr lang="en-US" altLang="en-US" sz="4800" dirty="0" err="1" smtClean="0"/>
              <a:t>Kruskal’s</a:t>
            </a:r>
            <a:r>
              <a:rPr lang="en-US" altLang="en-US" sz="4800" dirty="0" smtClean="0"/>
              <a:t> </a:t>
            </a:r>
            <a:r>
              <a:rPr lang="en-US" altLang="en-US" sz="4800" dirty="0" err="1" smtClean="0"/>
              <a:t>Algo</a:t>
            </a:r>
            <a:endParaRPr lang="en-US" altLang="en-US" sz="480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52400" y="1371600"/>
            <a:ext cx="8840163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Runtime depends upon time to union set, find set, make set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Simple set implementation: number each vertex and use an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Use an array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	member[]  : member[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] is a number j such that the </a:t>
            </a:r>
            <a:r>
              <a:rPr lang="en-US" altLang="en-US" sz="2400" dirty="0" err="1" smtClean="0"/>
              <a:t>ith</a:t>
            </a:r>
            <a:r>
              <a:rPr lang="en-US" altLang="en-US" sz="2400" dirty="0" smtClean="0"/>
              <a:t> vertex is a member of the </a:t>
            </a:r>
            <a:r>
              <a:rPr lang="en-US" altLang="en-US" sz="2400" dirty="0" err="1" smtClean="0"/>
              <a:t>jth</a:t>
            </a:r>
            <a:r>
              <a:rPr lang="en-US" altLang="en-US" sz="2400" dirty="0" smtClean="0"/>
              <a:t> set.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Example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	member[1,4,1,2,2]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	indicates the sets S1={1,3}, S2={4,5} and S4={2};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	i.e. position in the array gives the set number.  Idea similar to counting sort, up to number of edge members.</a:t>
            </a:r>
          </a:p>
          <a:p>
            <a:pPr eaLnBrk="1" hangingPunct="1">
              <a:lnSpc>
                <a:spcPct val="90000"/>
              </a:lnSpc>
            </a:pP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887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62050" y="55852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Set Operations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295399"/>
            <a:ext cx="8955088" cy="483711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Given the Member array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Make-Set(v)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	member[v] = v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Make-Set runs in constant running time for a single set.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Find-Set(v)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	Return member[v]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Find-Set runs in constant time.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Union(</a:t>
            </a:r>
            <a:r>
              <a:rPr lang="en-US" altLang="en-US" sz="2000" dirty="0" err="1" smtClean="0"/>
              <a:t>u,v</a:t>
            </a:r>
            <a:r>
              <a:rPr lang="en-US" altLang="en-US" sz="2000" dirty="0" smtClean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	for 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=1 to 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	   do if member[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] = u then member[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]=v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Scan through the member array and update old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members to be the new set.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Running time O(n), length of member array. </a:t>
            </a:r>
          </a:p>
        </p:txBody>
      </p:sp>
      <p:grpSp>
        <p:nvGrpSpPr>
          <p:cNvPr id="2" name="Grup 1"/>
          <p:cNvGrpSpPr/>
          <p:nvPr/>
        </p:nvGrpSpPr>
        <p:grpSpPr>
          <a:xfrm>
            <a:off x="6634162" y="1088725"/>
            <a:ext cx="1066800" cy="838200"/>
            <a:chOff x="7086600" y="838200"/>
            <a:chExt cx="1066800" cy="838200"/>
          </a:xfrm>
        </p:grpSpPr>
        <p:sp>
          <p:nvSpPr>
            <p:cNvPr id="25604" name="Oval 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086600" y="838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25605" name="Oval 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848600" y="838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25606" name="Oval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391400" y="1371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25607" name="Line 10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7315200" y="1143000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Line 11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7391400" y="990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Line 12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7696200" y="11430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0" name="Text Box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1" y="2067102"/>
            <a:ext cx="2859087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member = </a:t>
            </a:r>
            <a:endParaRPr lang="en-US" altLang="en-US" dirty="0" smtClean="0"/>
          </a:p>
          <a:p>
            <a:r>
              <a:rPr lang="en-US" altLang="en-US" dirty="0" smtClean="0"/>
              <a:t>[</a:t>
            </a:r>
            <a:r>
              <a:rPr lang="en-US" altLang="en-US" dirty="0"/>
              <a:t>1,2,3]	;  {1} {2} {3}</a:t>
            </a:r>
          </a:p>
        </p:txBody>
      </p:sp>
      <p:sp>
        <p:nvSpPr>
          <p:cNvPr id="25611" name="Text Box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38800" y="3581400"/>
            <a:ext cx="305752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find-set(2)  = 2</a:t>
            </a:r>
          </a:p>
        </p:txBody>
      </p:sp>
      <p:sp>
        <p:nvSpPr>
          <p:cNvPr id="25612" name="Text Box 1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57837" y="4656838"/>
            <a:ext cx="3362325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Union(2,3)</a:t>
            </a:r>
          </a:p>
          <a:p>
            <a:r>
              <a:rPr lang="en-US" altLang="en-US" dirty="0"/>
              <a:t>member  = [1,3,3]  ; {1} {2 3}</a:t>
            </a:r>
          </a:p>
        </p:txBody>
      </p:sp>
    </p:spTree>
    <p:extLst>
      <p:ext uri="{BB962C8B-B14F-4D97-AF65-F5344CB8AC3E}">
        <p14:creationId xmlns:p14="http://schemas.microsoft.com/office/powerpoint/2010/main" val="489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331118" y="123786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Overall Runtime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1752600"/>
            <a:ext cx="101346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5334000" y="2057400"/>
            <a:ext cx="609600" cy="304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27725" y="1712913"/>
            <a:ext cx="1082675" cy="46166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O(V)</a:t>
            </a:r>
          </a:p>
        </p:txBody>
      </p:sp>
      <p:sp>
        <p:nvSpPr>
          <p:cNvPr id="26630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4816475" y="2819400"/>
            <a:ext cx="822325" cy="39688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38800" y="2667000"/>
            <a:ext cx="3352800" cy="40011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/>
              <a:t>O(</a:t>
            </a:r>
            <a:r>
              <a:rPr lang="en-US" altLang="en-US" sz="2000" dirty="0" err="1"/>
              <a:t>ElgE</a:t>
            </a:r>
            <a:r>
              <a:rPr lang="en-US" altLang="en-US" sz="2000" dirty="0"/>
              <a:t>) – using heapsort</a:t>
            </a:r>
          </a:p>
        </p:txBody>
      </p:sp>
      <p:sp>
        <p:nvSpPr>
          <p:cNvPr id="26632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5045075" y="3733800"/>
            <a:ext cx="822325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Text Box 1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67400" y="3581400"/>
            <a:ext cx="990600" cy="46166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O(1)</a:t>
            </a:r>
          </a:p>
        </p:txBody>
      </p:sp>
      <p:sp>
        <p:nvSpPr>
          <p:cNvPr id="26634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 flipV="1">
            <a:off x="3962400" y="4495800"/>
            <a:ext cx="762000" cy="304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Text Box 1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24400" y="4648200"/>
            <a:ext cx="1143000" cy="46166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O(V)</a:t>
            </a:r>
          </a:p>
        </p:txBody>
      </p:sp>
      <p:sp>
        <p:nvSpPr>
          <p:cNvPr id="26636" name="Text Box 1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00767" y="5225009"/>
            <a:ext cx="8738433" cy="156966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Total runtime:  O(V)+O(</a:t>
            </a:r>
            <a:r>
              <a:rPr lang="en-US" altLang="en-US" dirty="0" err="1"/>
              <a:t>ElgE</a:t>
            </a:r>
            <a:r>
              <a:rPr lang="en-US" altLang="en-US" dirty="0"/>
              <a:t>)+O(E*(1+V))  =  O(E*V)</a:t>
            </a:r>
          </a:p>
          <a:p>
            <a:endParaRPr lang="en-US" altLang="en-US" dirty="0"/>
          </a:p>
          <a:p>
            <a:r>
              <a:rPr lang="en-US" altLang="en-US" dirty="0"/>
              <a:t>Book describes a version using disjoint sets that runs in O(E*</a:t>
            </a:r>
            <a:r>
              <a:rPr lang="en-US" altLang="en-US" dirty="0" err="1"/>
              <a:t>lgE</a:t>
            </a:r>
            <a:r>
              <a:rPr lang="en-US" altLang="en-US" dirty="0"/>
              <a:t>) time</a:t>
            </a:r>
          </a:p>
        </p:txBody>
      </p:sp>
      <p:sp>
        <p:nvSpPr>
          <p:cNvPr id="26637" name="Line 1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762000" y="3124200"/>
            <a:ext cx="381000" cy="762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Text Box 1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52400" y="3200400"/>
            <a:ext cx="990600" cy="46166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O(E)</a:t>
            </a:r>
          </a:p>
        </p:txBody>
      </p:sp>
    </p:spTree>
    <p:extLst>
      <p:ext uri="{BB962C8B-B14F-4D97-AF65-F5344CB8AC3E}">
        <p14:creationId xmlns:p14="http://schemas.microsoft.com/office/powerpoint/2010/main" val="5570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1210468" y="120503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4800" dirty="0" smtClean="0"/>
              <a:t>An optimum solution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4016375"/>
            <a:ext cx="8574088" cy="21161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This solution is clearly optimal (why?)</a:t>
            </a:r>
          </a:p>
          <a:p>
            <a:pPr eaLnBrk="1" hangingPunct="1"/>
            <a:r>
              <a:rPr lang="en-US" altLang="en-US" dirty="0" smtClean="0"/>
              <a:t>Clearly, there are other optimal solutions (why?)</a:t>
            </a:r>
          </a:p>
          <a:p>
            <a:pPr eaLnBrk="1" hangingPunct="1"/>
            <a:r>
              <a:rPr lang="en-US" altLang="en-US" dirty="0" smtClean="0"/>
              <a:t>How do we find such a solution?</a:t>
            </a:r>
          </a:p>
          <a:p>
            <a:pPr lvl="1" eaLnBrk="1" hangingPunct="1"/>
            <a:r>
              <a:rPr lang="en-US" altLang="en-US" dirty="0" smtClean="0"/>
              <a:t>One way: Try all possible assignments of jobs to processors</a:t>
            </a:r>
          </a:p>
          <a:p>
            <a:pPr lvl="1" eaLnBrk="1" hangingPunct="1"/>
            <a:r>
              <a:rPr lang="en-US" altLang="en-US" dirty="0" smtClean="0"/>
              <a:t>Unfortunately, this approach can take exponential time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5286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Better solutions do exist:</a:t>
            </a:r>
          </a:p>
        </p:txBody>
      </p:sp>
      <p:grpSp>
        <p:nvGrpSpPr>
          <p:cNvPr id="16419" name="Group 35"/>
          <p:cNvGrpSpPr>
            <a:grpSpLocks/>
          </p:cNvGrpSpPr>
          <p:nvPr/>
        </p:nvGrpSpPr>
        <p:grpSpPr bwMode="auto">
          <a:xfrm>
            <a:off x="763588" y="2135188"/>
            <a:ext cx="7132637" cy="1768475"/>
            <a:chOff x="481" y="1345"/>
            <a:chExt cx="4493" cy="1114"/>
          </a:xfrm>
        </p:grpSpPr>
        <p:grpSp>
          <p:nvGrpSpPr>
            <p:cNvPr id="16391" name="Group 9"/>
            <p:cNvGrpSpPr>
              <a:grpSpLocks/>
            </p:cNvGrpSpPr>
            <p:nvPr/>
          </p:nvGrpSpPr>
          <p:grpSpPr bwMode="auto">
            <a:xfrm>
              <a:off x="768" y="1392"/>
              <a:ext cx="2449" cy="241"/>
              <a:chOff x="768" y="1392"/>
              <a:chExt cx="2449" cy="241"/>
            </a:xfrm>
          </p:grpSpPr>
          <p:sp>
            <p:nvSpPr>
              <p:cNvPr id="16417" name="Freeform 7"/>
              <p:cNvSpPr>
                <a:spLocks/>
              </p:cNvSpPr>
              <p:nvPr/>
            </p:nvSpPr>
            <p:spPr bwMode="auto">
              <a:xfrm>
                <a:off x="768" y="1392"/>
                <a:ext cx="2449" cy="241"/>
              </a:xfrm>
              <a:custGeom>
                <a:avLst/>
                <a:gdLst>
                  <a:gd name="T0" fmla="*/ 0 w 2449"/>
                  <a:gd name="T1" fmla="*/ 0 h 241"/>
                  <a:gd name="T2" fmla="*/ 0 w 2449"/>
                  <a:gd name="T3" fmla="*/ 240 h 241"/>
                  <a:gd name="T4" fmla="*/ 2448 w 2449"/>
                  <a:gd name="T5" fmla="*/ 240 h 241"/>
                  <a:gd name="T6" fmla="*/ 2448 w 2449"/>
                  <a:gd name="T7" fmla="*/ 0 h 241"/>
                  <a:gd name="T8" fmla="*/ 0 w 2449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4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448" y="240"/>
                    </a:lnTo>
                    <a:lnTo>
                      <a:pt x="244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8" name="Rectangle 8"/>
              <p:cNvSpPr>
                <a:spLocks noChangeArrowheads="1"/>
              </p:cNvSpPr>
              <p:nvPr/>
            </p:nvSpPr>
            <p:spPr bwMode="auto">
              <a:xfrm>
                <a:off x="829" y="1424"/>
                <a:ext cx="2326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20</a:t>
                </a:r>
              </a:p>
            </p:txBody>
          </p:sp>
        </p:grpSp>
        <p:grpSp>
          <p:nvGrpSpPr>
            <p:cNvPr id="16392" name="Group 12"/>
            <p:cNvGrpSpPr>
              <a:grpSpLocks/>
            </p:cNvGrpSpPr>
            <p:nvPr/>
          </p:nvGrpSpPr>
          <p:grpSpPr bwMode="auto">
            <a:xfrm>
              <a:off x="768" y="1790"/>
              <a:ext cx="2185" cy="241"/>
              <a:chOff x="768" y="1790"/>
              <a:chExt cx="2185" cy="241"/>
            </a:xfrm>
          </p:grpSpPr>
          <p:sp>
            <p:nvSpPr>
              <p:cNvPr id="16415" name="Freeform 10"/>
              <p:cNvSpPr>
                <a:spLocks/>
              </p:cNvSpPr>
              <p:nvPr/>
            </p:nvSpPr>
            <p:spPr bwMode="auto">
              <a:xfrm>
                <a:off x="768" y="1790"/>
                <a:ext cx="2185" cy="241"/>
              </a:xfrm>
              <a:custGeom>
                <a:avLst/>
                <a:gdLst>
                  <a:gd name="T0" fmla="*/ 0 w 2185"/>
                  <a:gd name="T1" fmla="*/ 0 h 241"/>
                  <a:gd name="T2" fmla="*/ 0 w 2185"/>
                  <a:gd name="T3" fmla="*/ 240 h 241"/>
                  <a:gd name="T4" fmla="*/ 2184 w 2185"/>
                  <a:gd name="T5" fmla="*/ 240 h 241"/>
                  <a:gd name="T6" fmla="*/ 2184 w 2185"/>
                  <a:gd name="T7" fmla="*/ 0 h 241"/>
                  <a:gd name="T8" fmla="*/ 0 w 2185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8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184" y="240"/>
                    </a:lnTo>
                    <a:lnTo>
                      <a:pt x="218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6" name="Rectangle 11"/>
              <p:cNvSpPr>
                <a:spLocks noChangeArrowheads="1"/>
              </p:cNvSpPr>
              <p:nvPr/>
            </p:nvSpPr>
            <p:spPr bwMode="auto">
              <a:xfrm>
                <a:off x="829" y="1822"/>
                <a:ext cx="206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18</a:t>
                </a:r>
              </a:p>
            </p:txBody>
          </p:sp>
        </p:grpSp>
        <p:grpSp>
          <p:nvGrpSpPr>
            <p:cNvPr id="16393" name="Group 15"/>
            <p:cNvGrpSpPr>
              <a:grpSpLocks/>
            </p:cNvGrpSpPr>
            <p:nvPr/>
          </p:nvGrpSpPr>
          <p:grpSpPr bwMode="auto">
            <a:xfrm>
              <a:off x="768" y="2208"/>
              <a:ext cx="1807" cy="241"/>
              <a:chOff x="768" y="2208"/>
              <a:chExt cx="1807" cy="241"/>
            </a:xfrm>
          </p:grpSpPr>
          <p:sp>
            <p:nvSpPr>
              <p:cNvPr id="16413" name="Freeform 13"/>
              <p:cNvSpPr>
                <a:spLocks/>
              </p:cNvSpPr>
              <p:nvPr/>
            </p:nvSpPr>
            <p:spPr bwMode="auto">
              <a:xfrm>
                <a:off x="768" y="2208"/>
                <a:ext cx="1807" cy="241"/>
              </a:xfrm>
              <a:custGeom>
                <a:avLst/>
                <a:gdLst>
                  <a:gd name="T0" fmla="*/ 0 w 1807"/>
                  <a:gd name="T1" fmla="*/ 0 h 241"/>
                  <a:gd name="T2" fmla="*/ 0 w 1807"/>
                  <a:gd name="T3" fmla="*/ 240 h 241"/>
                  <a:gd name="T4" fmla="*/ 1806 w 1807"/>
                  <a:gd name="T5" fmla="*/ 240 h 241"/>
                  <a:gd name="T6" fmla="*/ 1806 w 1807"/>
                  <a:gd name="T7" fmla="*/ 0 h 241"/>
                  <a:gd name="T8" fmla="*/ 0 w 1807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0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806" y="240"/>
                    </a:lnTo>
                    <a:lnTo>
                      <a:pt x="180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4" name="Rectangle 14"/>
              <p:cNvSpPr>
                <a:spLocks noChangeArrowheads="1"/>
              </p:cNvSpPr>
              <p:nvPr/>
            </p:nvSpPr>
            <p:spPr bwMode="auto">
              <a:xfrm>
                <a:off x="829" y="2240"/>
                <a:ext cx="168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15</a:t>
                </a:r>
              </a:p>
            </p:txBody>
          </p:sp>
        </p:grpSp>
        <p:grpSp>
          <p:nvGrpSpPr>
            <p:cNvPr id="16394" name="Group 18"/>
            <p:cNvGrpSpPr>
              <a:grpSpLocks/>
            </p:cNvGrpSpPr>
            <p:nvPr/>
          </p:nvGrpSpPr>
          <p:grpSpPr bwMode="auto">
            <a:xfrm>
              <a:off x="3222" y="1392"/>
              <a:ext cx="1723" cy="241"/>
              <a:chOff x="3222" y="1392"/>
              <a:chExt cx="1723" cy="241"/>
            </a:xfrm>
          </p:grpSpPr>
          <p:sp>
            <p:nvSpPr>
              <p:cNvPr id="16411" name="Freeform 16"/>
              <p:cNvSpPr>
                <a:spLocks/>
              </p:cNvSpPr>
              <p:nvPr/>
            </p:nvSpPr>
            <p:spPr bwMode="auto">
              <a:xfrm>
                <a:off x="3222" y="1392"/>
                <a:ext cx="1723" cy="241"/>
              </a:xfrm>
              <a:custGeom>
                <a:avLst/>
                <a:gdLst>
                  <a:gd name="T0" fmla="*/ 0 w 1723"/>
                  <a:gd name="T1" fmla="*/ 0 h 241"/>
                  <a:gd name="T2" fmla="*/ 0 w 1723"/>
                  <a:gd name="T3" fmla="*/ 240 h 241"/>
                  <a:gd name="T4" fmla="*/ 1722 w 1723"/>
                  <a:gd name="T5" fmla="*/ 240 h 241"/>
                  <a:gd name="T6" fmla="*/ 1722 w 1723"/>
                  <a:gd name="T7" fmla="*/ 0 h 241"/>
                  <a:gd name="T8" fmla="*/ 0 w 1723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2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722" y="240"/>
                    </a:lnTo>
                    <a:lnTo>
                      <a:pt x="172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2" name="Rectangle 17"/>
              <p:cNvSpPr>
                <a:spLocks noChangeArrowheads="1"/>
              </p:cNvSpPr>
              <p:nvPr/>
            </p:nvSpPr>
            <p:spPr bwMode="auto">
              <a:xfrm>
                <a:off x="3283" y="1424"/>
                <a:ext cx="1600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14</a:t>
                </a:r>
              </a:p>
            </p:txBody>
          </p:sp>
        </p:grpSp>
        <p:grpSp>
          <p:nvGrpSpPr>
            <p:cNvPr id="16395" name="Group 21"/>
            <p:cNvGrpSpPr>
              <a:grpSpLocks/>
            </p:cNvGrpSpPr>
            <p:nvPr/>
          </p:nvGrpSpPr>
          <p:grpSpPr bwMode="auto">
            <a:xfrm>
              <a:off x="2948" y="1790"/>
              <a:ext cx="1345" cy="241"/>
              <a:chOff x="2948" y="1790"/>
              <a:chExt cx="1345" cy="241"/>
            </a:xfrm>
          </p:grpSpPr>
          <p:sp>
            <p:nvSpPr>
              <p:cNvPr id="16409" name="Freeform 19"/>
              <p:cNvSpPr>
                <a:spLocks/>
              </p:cNvSpPr>
              <p:nvPr/>
            </p:nvSpPr>
            <p:spPr bwMode="auto">
              <a:xfrm>
                <a:off x="2948" y="1790"/>
                <a:ext cx="1345" cy="241"/>
              </a:xfrm>
              <a:custGeom>
                <a:avLst/>
                <a:gdLst>
                  <a:gd name="T0" fmla="*/ 0 w 1345"/>
                  <a:gd name="T1" fmla="*/ 0 h 241"/>
                  <a:gd name="T2" fmla="*/ 0 w 1345"/>
                  <a:gd name="T3" fmla="*/ 240 h 241"/>
                  <a:gd name="T4" fmla="*/ 1344 w 1345"/>
                  <a:gd name="T5" fmla="*/ 240 h 241"/>
                  <a:gd name="T6" fmla="*/ 1344 w 1345"/>
                  <a:gd name="T7" fmla="*/ 0 h 241"/>
                  <a:gd name="T8" fmla="*/ 0 w 1345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344" y="240"/>
                    </a:lnTo>
                    <a:lnTo>
                      <a:pt x="134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Rectangle 20"/>
              <p:cNvSpPr>
                <a:spLocks noChangeArrowheads="1"/>
              </p:cNvSpPr>
              <p:nvPr/>
            </p:nvSpPr>
            <p:spPr bwMode="auto">
              <a:xfrm>
                <a:off x="3009" y="1822"/>
                <a:ext cx="122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11</a:t>
                </a:r>
              </a:p>
            </p:txBody>
          </p:sp>
        </p:grpSp>
        <p:grpSp>
          <p:nvGrpSpPr>
            <p:cNvPr id="16396" name="Group 24"/>
            <p:cNvGrpSpPr>
              <a:grpSpLocks/>
            </p:cNvGrpSpPr>
            <p:nvPr/>
          </p:nvGrpSpPr>
          <p:grpSpPr bwMode="auto">
            <a:xfrm>
              <a:off x="2574" y="2208"/>
              <a:ext cx="1219" cy="241"/>
              <a:chOff x="2574" y="2208"/>
              <a:chExt cx="1219" cy="241"/>
            </a:xfrm>
          </p:grpSpPr>
          <p:sp>
            <p:nvSpPr>
              <p:cNvPr id="16407" name="Freeform 22"/>
              <p:cNvSpPr>
                <a:spLocks/>
              </p:cNvSpPr>
              <p:nvPr/>
            </p:nvSpPr>
            <p:spPr bwMode="auto">
              <a:xfrm>
                <a:off x="2574" y="2208"/>
                <a:ext cx="1219" cy="241"/>
              </a:xfrm>
              <a:custGeom>
                <a:avLst/>
                <a:gdLst>
                  <a:gd name="T0" fmla="*/ 0 w 1219"/>
                  <a:gd name="T1" fmla="*/ 0 h 241"/>
                  <a:gd name="T2" fmla="*/ 0 w 1219"/>
                  <a:gd name="T3" fmla="*/ 240 h 241"/>
                  <a:gd name="T4" fmla="*/ 1218 w 1219"/>
                  <a:gd name="T5" fmla="*/ 240 h 241"/>
                  <a:gd name="T6" fmla="*/ 1218 w 1219"/>
                  <a:gd name="T7" fmla="*/ 0 h 241"/>
                  <a:gd name="T8" fmla="*/ 0 w 1219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218" y="240"/>
                    </a:lnTo>
                    <a:lnTo>
                      <a:pt x="121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8" name="Rectangle 23"/>
              <p:cNvSpPr>
                <a:spLocks noChangeArrowheads="1"/>
              </p:cNvSpPr>
              <p:nvPr/>
            </p:nvSpPr>
            <p:spPr bwMode="auto">
              <a:xfrm>
                <a:off x="2635" y="2240"/>
                <a:ext cx="1096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10</a:t>
                </a:r>
              </a:p>
            </p:txBody>
          </p:sp>
        </p:grpSp>
        <p:grpSp>
          <p:nvGrpSpPr>
            <p:cNvPr id="16397" name="Group 27"/>
            <p:cNvGrpSpPr>
              <a:grpSpLocks/>
            </p:cNvGrpSpPr>
            <p:nvPr/>
          </p:nvGrpSpPr>
          <p:grpSpPr bwMode="auto">
            <a:xfrm>
              <a:off x="3792" y="2208"/>
              <a:ext cx="757" cy="241"/>
              <a:chOff x="3792" y="2208"/>
              <a:chExt cx="757" cy="241"/>
            </a:xfrm>
          </p:grpSpPr>
          <p:sp>
            <p:nvSpPr>
              <p:cNvPr id="16405" name="Freeform 25"/>
              <p:cNvSpPr>
                <a:spLocks/>
              </p:cNvSpPr>
              <p:nvPr/>
            </p:nvSpPr>
            <p:spPr bwMode="auto">
              <a:xfrm>
                <a:off x="3792" y="2208"/>
                <a:ext cx="757" cy="241"/>
              </a:xfrm>
              <a:custGeom>
                <a:avLst/>
                <a:gdLst>
                  <a:gd name="T0" fmla="*/ 0 w 757"/>
                  <a:gd name="T1" fmla="*/ 0 h 241"/>
                  <a:gd name="T2" fmla="*/ 0 w 757"/>
                  <a:gd name="T3" fmla="*/ 240 h 241"/>
                  <a:gd name="T4" fmla="*/ 756 w 757"/>
                  <a:gd name="T5" fmla="*/ 240 h 241"/>
                  <a:gd name="T6" fmla="*/ 756 w 757"/>
                  <a:gd name="T7" fmla="*/ 0 h 241"/>
                  <a:gd name="T8" fmla="*/ 0 w 757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756" y="240"/>
                    </a:lnTo>
                    <a:lnTo>
                      <a:pt x="75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6" name="Rectangle 26"/>
              <p:cNvSpPr>
                <a:spLocks noChangeArrowheads="1"/>
              </p:cNvSpPr>
              <p:nvPr/>
            </p:nvSpPr>
            <p:spPr bwMode="auto">
              <a:xfrm>
                <a:off x="3853" y="2240"/>
                <a:ext cx="63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6</a:t>
                </a:r>
              </a:p>
            </p:txBody>
          </p:sp>
        </p:grpSp>
        <p:grpSp>
          <p:nvGrpSpPr>
            <p:cNvPr id="16398" name="Group 30"/>
            <p:cNvGrpSpPr>
              <a:grpSpLocks/>
            </p:cNvGrpSpPr>
            <p:nvPr/>
          </p:nvGrpSpPr>
          <p:grpSpPr bwMode="auto">
            <a:xfrm>
              <a:off x="4292" y="1790"/>
              <a:ext cx="673" cy="241"/>
              <a:chOff x="4292" y="1790"/>
              <a:chExt cx="673" cy="241"/>
            </a:xfrm>
          </p:grpSpPr>
          <p:sp>
            <p:nvSpPr>
              <p:cNvPr id="16403" name="Freeform 28"/>
              <p:cNvSpPr>
                <a:spLocks/>
              </p:cNvSpPr>
              <p:nvPr/>
            </p:nvSpPr>
            <p:spPr bwMode="auto">
              <a:xfrm>
                <a:off x="4292" y="1790"/>
                <a:ext cx="673" cy="241"/>
              </a:xfrm>
              <a:custGeom>
                <a:avLst/>
                <a:gdLst>
                  <a:gd name="T0" fmla="*/ 0 w 673"/>
                  <a:gd name="T1" fmla="*/ 0 h 241"/>
                  <a:gd name="T2" fmla="*/ 0 w 673"/>
                  <a:gd name="T3" fmla="*/ 240 h 241"/>
                  <a:gd name="T4" fmla="*/ 672 w 673"/>
                  <a:gd name="T5" fmla="*/ 240 h 241"/>
                  <a:gd name="T6" fmla="*/ 672 w 673"/>
                  <a:gd name="T7" fmla="*/ 0 h 241"/>
                  <a:gd name="T8" fmla="*/ 0 w 673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7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672" y="240"/>
                    </a:lnTo>
                    <a:lnTo>
                      <a:pt x="67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Rectangle 29"/>
              <p:cNvSpPr>
                <a:spLocks noChangeArrowheads="1"/>
              </p:cNvSpPr>
              <p:nvPr/>
            </p:nvSpPr>
            <p:spPr bwMode="auto">
              <a:xfrm>
                <a:off x="4353" y="1822"/>
                <a:ext cx="550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5</a:t>
                </a:r>
              </a:p>
            </p:txBody>
          </p:sp>
        </p:grpSp>
        <p:grpSp>
          <p:nvGrpSpPr>
            <p:cNvPr id="16399" name="Group 33"/>
            <p:cNvGrpSpPr>
              <a:grpSpLocks/>
            </p:cNvGrpSpPr>
            <p:nvPr/>
          </p:nvGrpSpPr>
          <p:grpSpPr bwMode="auto">
            <a:xfrm>
              <a:off x="4553" y="2208"/>
              <a:ext cx="421" cy="241"/>
              <a:chOff x="4553" y="2208"/>
              <a:chExt cx="421" cy="241"/>
            </a:xfrm>
          </p:grpSpPr>
          <p:sp>
            <p:nvSpPr>
              <p:cNvPr id="16401" name="Freeform 31"/>
              <p:cNvSpPr>
                <a:spLocks/>
              </p:cNvSpPr>
              <p:nvPr/>
            </p:nvSpPr>
            <p:spPr bwMode="auto">
              <a:xfrm>
                <a:off x="4553" y="2208"/>
                <a:ext cx="421" cy="241"/>
              </a:xfrm>
              <a:custGeom>
                <a:avLst/>
                <a:gdLst>
                  <a:gd name="T0" fmla="*/ 0 w 421"/>
                  <a:gd name="T1" fmla="*/ 0 h 241"/>
                  <a:gd name="T2" fmla="*/ 0 w 421"/>
                  <a:gd name="T3" fmla="*/ 240 h 241"/>
                  <a:gd name="T4" fmla="*/ 420 w 421"/>
                  <a:gd name="T5" fmla="*/ 240 h 241"/>
                  <a:gd name="T6" fmla="*/ 420 w 421"/>
                  <a:gd name="T7" fmla="*/ 0 h 241"/>
                  <a:gd name="T8" fmla="*/ 0 w 421"/>
                  <a:gd name="T9" fmla="*/ 0 h 2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1" h="241">
                    <a:moveTo>
                      <a:pt x="0" y="0"/>
                    </a:moveTo>
                    <a:lnTo>
                      <a:pt x="0" y="240"/>
                    </a:lnTo>
                    <a:lnTo>
                      <a:pt x="420" y="240"/>
                    </a:lnTo>
                    <a:lnTo>
                      <a:pt x="4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2" name="Rectangle 32"/>
              <p:cNvSpPr>
                <a:spLocks noChangeArrowheads="1"/>
              </p:cNvSpPr>
              <p:nvPr/>
            </p:nvSpPr>
            <p:spPr bwMode="auto">
              <a:xfrm>
                <a:off x="4614" y="2240"/>
                <a:ext cx="298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3</a:t>
                </a:r>
              </a:p>
            </p:txBody>
          </p:sp>
        </p:grpSp>
        <p:sp>
          <p:nvSpPr>
            <p:cNvPr id="16400" name="Rectangle 34"/>
            <p:cNvSpPr>
              <a:spLocks noChangeArrowheads="1"/>
            </p:cNvSpPr>
            <p:nvPr/>
          </p:nvSpPr>
          <p:spPr bwMode="auto">
            <a:xfrm>
              <a:off x="481" y="1345"/>
              <a:ext cx="382" cy="1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P1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P2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P3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bldLvl="4" autoUpdateAnimBg="0"/>
      <p:bldP spid="16390" grpId="0" build="p" bldLvl="4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369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Huffman codes can be used to compress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Like WinZip – although WinZip doesn’t use the Huffman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JPEGs do use Huffman as part of their compression process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basic idea is that instead of storing each character in a file as an 8-bit ASCII value, we will instead store the more frequently occurring characters using fewer bits and less frequently occurring characters using more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On average this should decrease the </a:t>
            </a:r>
            <a:r>
              <a:rPr lang="en-US" altLang="en-US" dirty="0" err="1" smtClean="0"/>
              <a:t>filesize</a:t>
            </a:r>
            <a:r>
              <a:rPr lang="en-US" altLang="en-US" dirty="0" smtClean="0"/>
              <a:t> (usually ½)</a:t>
            </a:r>
          </a:p>
        </p:txBody>
      </p:sp>
      <p:sp>
        <p:nvSpPr>
          <p:cNvPr id="18436" name="Metin kutusu 1"/>
          <p:cNvSpPr txBox="1">
            <a:spLocks noChangeArrowheads="1"/>
          </p:cNvSpPr>
          <p:nvPr/>
        </p:nvSpPr>
        <p:spPr bwMode="auto">
          <a:xfrm>
            <a:off x="5562600" y="1369"/>
            <a:ext cx="3581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 dirty="0" smtClean="0"/>
              <a:t>Prepared by Dan </a:t>
            </a:r>
            <a:r>
              <a:rPr lang="en-US" altLang="en-US" sz="1800" dirty="0"/>
              <a:t>Stevenson </a:t>
            </a:r>
            <a:r>
              <a:rPr lang="en-US" altLang="en-US" sz="1800" dirty="0" smtClean="0"/>
              <a:t>University </a:t>
            </a:r>
            <a:r>
              <a:rPr lang="en-US" altLang="en-US" sz="1800" dirty="0"/>
              <a:t>of </a:t>
            </a:r>
            <a:r>
              <a:rPr lang="en-US" altLang="en-US" sz="1800" dirty="0" smtClean="0"/>
              <a:t>Wisconsin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2681" y="1524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Huffman Coding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114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As an example, lets take the string:</a:t>
            </a:r>
          </a:p>
          <a:p>
            <a:pPr lvl="1" eaLnBrk="1" hangingPunct="1"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“duke blue devils”</a:t>
            </a:r>
          </a:p>
          <a:p>
            <a:pPr eaLnBrk="1" hangingPunct="1"/>
            <a:r>
              <a:rPr lang="en-US" altLang="en-US" sz="3200" dirty="0" smtClean="0"/>
              <a:t>We first to a frequency count of the characters:</a:t>
            </a:r>
          </a:p>
          <a:p>
            <a:pPr lvl="2" eaLnBrk="1" hangingPunct="1"/>
            <a:r>
              <a:rPr lang="en-US" altLang="en-US" sz="2400" dirty="0" smtClean="0"/>
              <a:t>e:3, d:2, u:2, l:2, space:2, k:1, b:1, v:1, i:1, s:1</a:t>
            </a:r>
          </a:p>
          <a:p>
            <a:pPr eaLnBrk="1" hangingPunct="1"/>
            <a:r>
              <a:rPr lang="en-US" altLang="en-US" sz="3200" dirty="0" smtClean="0"/>
              <a:t>Next we use a Greedy algorithm to build up a Huffman Tree</a:t>
            </a:r>
          </a:p>
          <a:p>
            <a:pPr lvl="1" eaLnBrk="1" hangingPunct="1"/>
            <a:r>
              <a:rPr lang="en-US" altLang="en-US" sz="2800" dirty="0" smtClean="0"/>
              <a:t>We start with nodes for each character			 </a:t>
            </a:r>
          </a:p>
        </p:txBody>
      </p:sp>
      <p:sp>
        <p:nvSpPr>
          <p:cNvPr id="20484" name="Oval 25"/>
          <p:cNvSpPr>
            <a:spLocks noChangeArrowheads="1"/>
          </p:cNvSpPr>
          <p:nvPr/>
        </p:nvSpPr>
        <p:spPr bwMode="auto">
          <a:xfrm>
            <a:off x="12954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e,3</a:t>
            </a:r>
          </a:p>
        </p:txBody>
      </p:sp>
      <p:sp>
        <p:nvSpPr>
          <p:cNvPr id="20485" name="Oval 26"/>
          <p:cNvSpPr>
            <a:spLocks noChangeArrowheads="1"/>
          </p:cNvSpPr>
          <p:nvPr/>
        </p:nvSpPr>
        <p:spPr bwMode="auto">
          <a:xfrm>
            <a:off x="20574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d,2</a:t>
            </a:r>
          </a:p>
        </p:txBody>
      </p:sp>
      <p:sp>
        <p:nvSpPr>
          <p:cNvPr id="20486" name="Oval 27"/>
          <p:cNvSpPr>
            <a:spLocks noChangeArrowheads="1"/>
          </p:cNvSpPr>
          <p:nvPr/>
        </p:nvSpPr>
        <p:spPr bwMode="auto">
          <a:xfrm>
            <a:off x="28194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u,2</a:t>
            </a:r>
          </a:p>
        </p:txBody>
      </p:sp>
      <p:sp>
        <p:nvSpPr>
          <p:cNvPr id="20487" name="Oval 28"/>
          <p:cNvSpPr>
            <a:spLocks noChangeArrowheads="1"/>
          </p:cNvSpPr>
          <p:nvPr/>
        </p:nvSpPr>
        <p:spPr bwMode="auto">
          <a:xfrm>
            <a:off x="35814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l,2</a:t>
            </a:r>
          </a:p>
        </p:txBody>
      </p:sp>
      <p:sp>
        <p:nvSpPr>
          <p:cNvPr id="20488" name="Oval 29"/>
          <p:cNvSpPr>
            <a:spLocks noChangeArrowheads="1"/>
          </p:cNvSpPr>
          <p:nvPr/>
        </p:nvSpPr>
        <p:spPr bwMode="auto">
          <a:xfrm>
            <a:off x="42672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sp,2</a:t>
            </a:r>
          </a:p>
        </p:txBody>
      </p:sp>
      <p:sp>
        <p:nvSpPr>
          <p:cNvPr id="20489" name="Oval 30"/>
          <p:cNvSpPr>
            <a:spLocks noChangeArrowheads="1"/>
          </p:cNvSpPr>
          <p:nvPr/>
        </p:nvSpPr>
        <p:spPr bwMode="auto">
          <a:xfrm>
            <a:off x="50292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k,1</a:t>
            </a:r>
          </a:p>
        </p:txBody>
      </p:sp>
      <p:sp>
        <p:nvSpPr>
          <p:cNvPr id="20490" name="Oval 31"/>
          <p:cNvSpPr>
            <a:spLocks noChangeArrowheads="1"/>
          </p:cNvSpPr>
          <p:nvPr/>
        </p:nvSpPr>
        <p:spPr bwMode="auto">
          <a:xfrm>
            <a:off x="57150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b,1</a:t>
            </a:r>
          </a:p>
        </p:txBody>
      </p:sp>
      <p:sp>
        <p:nvSpPr>
          <p:cNvPr id="20491" name="Oval 32"/>
          <p:cNvSpPr>
            <a:spLocks noChangeArrowheads="1"/>
          </p:cNvSpPr>
          <p:nvPr/>
        </p:nvSpPr>
        <p:spPr bwMode="auto">
          <a:xfrm>
            <a:off x="64008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v,1</a:t>
            </a:r>
          </a:p>
        </p:txBody>
      </p:sp>
      <p:sp>
        <p:nvSpPr>
          <p:cNvPr id="20492" name="Oval 33"/>
          <p:cNvSpPr>
            <a:spLocks noChangeArrowheads="1"/>
          </p:cNvSpPr>
          <p:nvPr/>
        </p:nvSpPr>
        <p:spPr bwMode="auto">
          <a:xfrm>
            <a:off x="70866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i,1</a:t>
            </a:r>
          </a:p>
        </p:txBody>
      </p:sp>
      <p:sp>
        <p:nvSpPr>
          <p:cNvPr id="20493" name="Oval 34"/>
          <p:cNvSpPr>
            <a:spLocks noChangeArrowheads="1"/>
          </p:cNvSpPr>
          <p:nvPr/>
        </p:nvSpPr>
        <p:spPr bwMode="auto">
          <a:xfrm>
            <a:off x="77724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s,1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uke6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FF00FF"/>
      </a:hlink>
      <a:folHlink>
        <a:srgbClr val="9900FF"/>
      </a:folHlink>
    </a:clrScheme>
    <a:fontScheme name="duke6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duke6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6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6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8">
        <a:dk1>
          <a:srgbClr val="000000"/>
        </a:dk1>
        <a:lt1>
          <a:srgbClr val="FFFFFF"/>
        </a:lt1>
        <a:dk2>
          <a:srgbClr val="FF0000"/>
        </a:dk2>
        <a:lt2>
          <a:srgbClr val="FF9900"/>
        </a:lt2>
        <a:accent1>
          <a:srgbClr val="0099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5C2D"/>
        </a:accent6>
        <a:hlink>
          <a:srgbClr val="CC00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Designs\duke6.pot</Template>
  <TotalTime>0</TotalTime>
  <Words>3216</Words>
  <Application>Microsoft Office PowerPoint</Application>
  <PresentationFormat>Ekran Gösterisi (4:3)</PresentationFormat>
  <Paragraphs>921</Paragraphs>
  <Slides>69</Slides>
  <Notes>44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11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69</vt:i4>
      </vt:variant>
    </vt:vector>
  </HeadingPairs>
  <TitlesOfParts>
    <vt:vector size="82" baseType="lpstr">
      <vt:lpstr>Arial</vt:lpstr>
      <vt:lpstr>Arial Black</vt:lpstr>
      <vt:lpstr>Calibri</vt:lpstr>
      <vt:lpstr>Courier New</vt:lpstr>
      <vt:lpstr>Geneva</vt:lpstr>
      <vt:lpstr>Sitka Small</vt:lpstr>
      <vt:lpstr>Symbol</vt:lpstr>
      <vt:lpstr>Times</vt:lpstr>
      <vt:lpstr>Times New Roman</vt:lpstr>
      <vt:lpstr>Trebuchet MS</vt:lpstr>
      <vt:lpstr>Wingdings</vt:lpstr>
      <vt:lpstr>duke6</vt:lpstr>
      <vt:lpstr>Picture</vt:lpstr>
      <vt:lpstr>CSE214 – Analysis of Algorithms PhD Furkan Gözükara, Toros University https://github.com/FurkanGozukara/CSE214_2018  </vt:lpstr>
      <vt:lpstr>Optimization problems</vt:lpstr>
      <vt:lpstr>Example: Counting money</vt:lpstr>
      <vt:lpstr>A failure of the greedy algorithm</vt:lpstr>
      <vt:lpstr>A scheduling problem</vt:lpstr>
      <vt:lpstr>Another approach</vt:lpstr>
      <vt:lpstr>An optimum solution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Minimum Spanning Tree</vt:lpstr>
      <vt:lpstr>Exhaustive Search</vt:lpstr>
      <vt:lpstr>Greedy Algorithm</vt:lpstr>
      <vt:lpstr>Greedy Algorithm - Example</vt:lpstr>
      <vt:lpstr>Greedy Algorithm - Example</vt:lpstr>
      <vt:lpstr>Greedy Algorithm - Example</vt:lpstr>
      <vt:lpstr>Greedy Algorithm - Example</vt:lpstr>
      <vt:lpstr>Greedy Algorithm - Example</vt:lpstr>
      <vt:lpstr>Greedy Algorithm - Example</vt:lpstr>
      <vt:lpstr>Greedy Algorithm - Example</vt:lpstr>
      <vt:lpstr>Greedy Algorithm- Pseudocode</vt:lpstr>
      <vt:lpstr>Greedy Algorithm – Run Time</vt:lpstr>
      <vt:lpstr>PowerPoint Sunusu</vt:lpstr>
      <vt:lpstr>Traveling Salesman Problem (TSP)</vt:lpstr>
      <vt:lpstr>Solution:</vt:lpstr>
      <vt:lpstr>&gt;  From B, we find any other city but A(because A has  been visited) that has nearest path. So we choose C:</vt:lpstr>
      <vt:lpstr>&gt;   From C, we look to nearest city again, but don’t look  for A and B, because both has been visited. So we  choose D.</vt:lpstr>
      <vt:lpstr>&gt;  At this node(D), we can’t go to any city, because all  neighbor of D has been visited. We go back to first  city(A).</vt:lpstr>
      <vt:lpstr>Advantage of Greedy</vt:lpstr>
      <vt:lpstr>Drawback of Greedy</vt:lpstr>
      <vt:lpstr>Analysis</vt:lpstr>
      <vt:lpstr>Other greedy algorithms</vt:lpstr>
      <vt:lpstr>Dijkstra’s shortest-path algorithm</vt:lpstr>
      <vt:lpstr>Example</vt:lpstr>
      <vt:lpstr>Example</vt:lpstr>
      <vt:lpstr>Example</vt:lpstr>
      <vt:lpstr>Example</vt:lpstr>
      <vt:lpstr>Example</vt:lpstr>
      <vt:lpstr>Example</vt:lpstr>
      <vt:lpstr>Analysis of Dijkstra’s algorithm I</vt:lpstr>
      <vt:lpstr>Analysis of Dijkstra’s algorithm II</vt:lpstr>
      <vt:lpstr>Kruskal’s MST Algorithm</vt:lpstr>
      <vt:lpstr>Kruskal’s Algorithm</vt:lpstr>
      <vt:lpstr>Kruskal’s Example</vt:lpstr>
      <vt:lpstr>Kruskal’s Example</vt:lpstr>
      <vt:lpstr>Kruskal’s Example</vt:lpstr>
      <vt:lpstr>Kruskal’s Example</vt:lpstr>
      <vt:lpstr>Kruskal’s Example</vt:lpstr>
      <vt:lpstr>Kruskal’s Example</vt:lpstr>
      <vt:lpstr>Kruskal’s Example</vt:lpstr>
      <vt:lpstr>Kruskal’s Example</vt:lpstr>
      <vt:lpstr>Kruskal’s Example</vt:lpstr>
      <vt:lpstr>Runtime of Kruskal’s Algo</vt:lpstr>
      <vt:lpstr>Set Operations</vt:lpstr>
      <vt:lpstr>Overall Runtime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2018-05-07T08:05:13Z</dcterms:modified>
</cp:coreProperties>
</file>