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6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67" r:id="rId15"/>
    <p:sldId id="300" r:id="rId16"/>
    <p:sldId id="269" r:id="rId17"/>
    <p:sldId id="270" r:id="rId18"/>
    <p:sldId id="271" r:id="rId19"/>
    <p:sldId id="272" r:id="rId20"/>
    <p:sldId id="301" r:id="rId21"/>
    <p:sldId id="302" r:id="rId22"/>
    <p:sldId id="274" r:id="rId23"/>
    <p:sldId id="280" r:id="rId24"/>
    <p:sldId id="281" r:id="rId25"/>
    <p:sldId id="326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53" r:id="rId47"/>
    <p:sldId id="324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</p:sldIdLst>
  <p:sldSz cx="10693400" cy="7556500"/>
  <p:notesSz cx="10693400" cy="7556500"/>
  <p:embeddedFontLst>
    <p:embeddedFont>
      <p:font typeface="RFNLIR+TimesNewRomanPSMT" panose="020B0604020202020204" charset="0"/>
      <p:regular r:id="rId77"/>
    </p:embeddedFont>
    <p:embeddedFont>
      <p:font typeface="JAVNDU+LucidaSansUnicode" panose="020B0604020202020204" charset="0"/>
      <p:regular r:id="rId78"/>
    </p:embeddedFont>
    <p:embeddedFont>
      <p:font typeface="RBDTDR+Calibri-Italic" panose="020B0604020202020204" charset="0"/>
      <p:regular r:id="rId79"/>
    </p:embeddedFont>
    <p:embeddedFont>
      <p:font typeface="PPODBP+Calibri-BoldItalic" panose="020B0604020202020204" charset="0"/>
      <p:regular r:id="rId80"/>
    </p:embeddedFont>
    <p:embeddedFont>
      <p:font typeface="FUKIEW+Wingdings3" panose="020B0604020202020204" charset="2"/>
      <p:regular r:id="rId81"/>
    </p:embeddedFont>
    <p:embeddedFont>
      <p:font typeface="LTQGWQ+ArialMT" panose="020B0604020202020204" charset="0"/>
      <p:regular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OGRJDB+Arial-ItalicMT" panose="020B0604020202020204" charset="0"/>
      <p:regular r:id="rId87"/>
    </p:embeddedFont>
    <p:embeddedFont>
      <p:font typeface="AHGEBQ+Arial-BoldMT" panose="020B0604020202020204" charset="0"/>
      <p:regular r:id="rId88"/>
    </p:embeddedFont>
    <p:embeddedFont>
      <p:font typeface="WLLKIS+TimesNewRomanPS-ItalicMT" panose="020B0604020202020204" charset="0"/>
      <p:regular r:id="rId89"/>
    </p:embeddedFont>
    <p:embeddedFont>
      <p:font typeface="Sitka Small" panose="02000505000000020004" pitchFamily="2" charset="0"/>
      <p:regular r:id="rId90"/>
      <p:bold r:id="rId91"/>
      <p:italic r:id="rId92"/>
      <p:boldItalic r:id="rId93"/>
    </p:embeddedFont>
    <p:embeddedFont>
      <p:font typeface="OFNEGO+SymbolMT" panose="020B0604020202020204" charset="2"/>
      <p:regular r:id="rId94"/>
    </p:embeddedFont>
    <p:embeddedFont>
      <p:font typeface="HINTWA+Calibri-Bold" panose="020B0604020202020204" charset="0"/>
      <p:regular r:id="rId9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3320" autoAdjust="0"/>
  </p:normalViewPr>
  <p:slideViewPr>
    <p:cSldViewPr>
      <p:cViewPr varScale="1">
        <p:scale>
          <a:sx n="58" d="100"/>
          <a:sy n="58" d="100"/>
        </p:scale>
        <p:origin x="1446" y="42"/>
      </p:cViewPr>
      <p:guideLst>
        <p:guide orient="horz" pos="3168"/>
        <p:guide pos="244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7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1899-6089-4DA5-931A-4C69A03044F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576D-9503-4B75-A938-5D1EC579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teorem</a:t>
            </a:r>
            <a:r>
              <a:rPr lang="en-US" dirty="0" smtClean="0"/>
              <a:t> 1 </a:t>
            </a:r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en-US" dirty="0" err="1" smtClean="0"/>
              <a:t>sorarim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6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576D-9503-4B75-A938-5D1EC579B8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42584"/>
          </a:xfrm>
        </p:spPr>
        <p:txBody>
          <a:bodyPr lIns="0" tIns="0" rIns="0" bIns="0"/>
          <a:lstStyle>
            <a:lvl1pPr>
              <a:defRPr sz="3526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40890"/>
          </a:xfrm>
        </p:spPr>
        <p:txBody>
          <a:bodyPr lIns="0" tIns="0" rIns="0" bIns="0"/>
          <a:lstStyle>
            <a:lvl1pPr>
              <a:defRPr sz="286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022203"/>
            <a:ext cx="10693400" cy="138499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678327"/>
          </a:xfrm>
        </p:spPr>
        <p:txBody>
          <a:bodyPr lIns="0" tIns="0" rIns="0" bIns="0"/>
          <a:lstStyle>
            <a:lvl1pPr>
              <a:defRPr sz="4408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07035"/>
          </a:xfrm>
        </p:spPr>
        <p:txBody>
          <a:bodyPr lIns="0" tIns="0" rIns="0" bIns="0"/>
          <a:lstStyle>
            <a:lvl1pPr>
              <a:defRPr sz="264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9900" y="10957764"/>
            <a:ext cx="2031634" cy="218008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2869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03286" y="10957765"/>
            <a:ext cx="2826621" cy="461665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>
              <a:lnSpc>
                <a:spcPts val="1796"/>
              </a:lnSpc>
            </a:pPr>
            <a:r>
              <a:rPr lang="en-US" spc="-22" smtClean="0"/>
              <a:t>PhD Furkan Gözükara, Toros University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3137339" y="7026487"/>
            <a:ext cx="4604103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 marR="5598" indent="769677">
              <a:lnSpc>
                <a:spcPts val="1763"/>
              </a:lnSpc>
              <a:spcBef>
                <a:spcPts val="72"/>
              </a:spcBef>
            </a:pPr>
            <a:endParaRPr lang="en-US" spc="-6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523067" y="7019381"/>
            <a:ext cx="297039" cy="218008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52632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034" y="1360169"/>
            <a:ext cx="10075333" cy="352637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104985" y="6861303"/>
            <a:ext cx="8903236" cy="10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148644" y="6884811"/>
            <a:ext cx="8815917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034" y="0"/>
            <a:ext cx="10075333" cy="2863565"/>
          </a:xfrm>
          <a:prstGeom prst="rect">
            <a:avLst/>
          </a:prstGeom>
        </p:spPr>
        <p:txBody>
          <a:bodyPr vert="horz" wrap="square" lIns="0" tIns="14693" rIns="0" bIns="0" rtlCol="0">
            <a:spAutoFit/>
          </a:bodyPr>
          <a:lstStyle/>
          <a:p>
            <a:pPr marL="13994" algn="ctr">
              <a:spcBef>
                <a:spcPts val="116"/>
              </a:spcBef>
            </a:pPr>
            <a: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  <a:t>CSE214 – Analysis of Algorithms</a:t>
            </a:r>
            <a:b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9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https://github.com/FurkanGozukara/CSE214_2018</a:t>
            </a: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967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034" y="2434872"/>
            <a:ext cx="10075333" cy="476318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6611" spc="-6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61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61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950" spc="-6" dirty="0" smtClean="0">
                <a:latin typeface="Times New Roman"/>
                <a:cs typeface="Times New Roman"/>
              </a:rPr>
              <a:t>Heapsort</a:t>
            </a:r>
            <a:endParaRPr lang="en-US" sz="5950" spc="-6" dirty="0">
              <a:latin typeface="Times New Roman"/>
              <a:cs typeface="Times New Roman"/>
            </a:endParaRPr>
          </a:p>
          <a:p>
            <a:pPr algn="ctr"/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50" dirty="0" err="1">
                <a:solidFill>
                  <a:srgbClr val="808080"/>
                </a:solidFill>
                <a:latin typeface="Times New Roman"/>
                <a:cs typeface="Times New Roman"/>
              </a:rPr>
              <a:t>Ching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‐Chi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Lin’s Lecture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Notes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- National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Taiwan Ocean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University</a:t>
            </a:r>
          </a:p>
          <a:p>
            <a:pPr algn="ctr"/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>
              <a:latin typeface="Times New Roman"/>
              <a:cs typeface="Times New Roman"/>
            </a:endParaRPr>
          </a:p>
          <a:p>
            <a:pPr algn="ctr"/>
            <a:endParaRPr sz="484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4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599777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Max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and</a:t>
            </a:r>
            <a:r>
              <a:rPr sz="4400" spc="-9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min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9453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7813" y="183694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3689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5187" y="243663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10107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4309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70555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20185" y="243511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43613" y="30370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4089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58063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2735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5833" y="3643647"/>
            <a:ext cx="1374963" cy="157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  <a:p>
            <a:pPr marL="322326" marR="0">
              <a:lnSpc>
                <a:spcPts val="2197"/>
              </a:lnSpc>
              <a:spcBef>
                <a:spcPts val="527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84861" y="459309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50131" y="46479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7983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8760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84655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91663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7389" y="52468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21109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81585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35559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83081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78794" y="6331229"/>
            <a:ext cx="134062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5740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height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00356" cy="19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height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number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edges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longest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simple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downward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path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leaf,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4235" y="3142087"/>
            <a:ext cx="2333496" cy="81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example: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8555" y="3572176"/>
            <a:ext cx="3733974" cy="1154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6479" y="389190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9037" y="419233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6388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34202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47339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32833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330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8280" y="4996806"/>
            <a:ext cx="68821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82399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7548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32733" y="5245371"/>
            <a:ext cx="8877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2051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3911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21634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26036" y="566203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70683" y="590221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431346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391836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36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longest  </a:t>
            </a:r>
            <a:r>
              <a:rPr sz="2645" spc="6" dirty="0">
                <a:latin typeface="Times New Roman"/>
                <a:cs typeface="Times New Roman"/>
              </a:rPr>
              <a:t>simple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314" dirty="0">
                <a:latin typeface="Times New Roman"/>
                <a:cs typeface="Times New Roman"/>
              </a:rPr>
              <a:t> 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3113" y="5632391"/>
            <a:ext cx="26867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139941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</a:t>
            </a:r>
            <a:r>
              <a:rPr sz="2645" i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45" i="1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sz="2645" spc="-11" dirty="0">
                <a:latin typeface="Times New Roman"/>
                <a:cs typeface="Times New Roman"/>
              </a:rPr>
              <a:t>:  </a:t>
            </a:r>
            <a:r>
              <a:rPr sz="2645" spc="11" dirty="0">
                <a:latin typeface="Times New Roman"/>
                <a:cs typeface="Times New Roman"/>
              </a:rPr>
              <a:t>height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23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85343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88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419824">
              <a:lnSpc>
                <a:spcPct val="100699"/>
              </a:lnSpc>
              <a:spcBef>
                <a:spcPts val="209"/>
              </a:spcBef>
            </a:pPr>
            <a:r>
              <a:rPr sz="2645" i="1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Depth </a:t>
            </a: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simple 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node</a:t>
            </a:r>
            <a:r>
              <a:rPr sz="2645" spc="-34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01382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0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776688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remainder</a:t>
            </a:r>
            <a:r>
              <a:rPr sz="4400" spc="-10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8654806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shall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some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basic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procedures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remainder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of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lang="en-US"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chapter.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006" y="2349688"/>
            <a:ext cx="8339659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EAPIFY</a:t>
            </a:r>
            <a:r>
              <a:rPr sz="20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</a:p>
          <a:p>
            <a:pPr marL="27514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key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maintaining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property.</a:t>
            </a:r>
          </a:p>
          <a:p>
            <a:pPr marL="1523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UILD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000" spc="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510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produces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unordered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1523">
              <a:lnSpc>
                <a:spcPts val="2687"/>
              </a:lnSpc>
              <a:spcBef>
                <a:spcPts val="450"/>
              </a:spcBef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EAPSORT</a:t>
            </a:r>
            <a:r>
              <a:rPr sz="2000" spc="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sorts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 array</a:t>
            </a:r>
            <a:r>
              <a:rPr lang="en-US"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lang="en-US"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place.</a:t>
            </a:r>
          </a:p>
          <a:p>
            <a:pPr marL="1523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031" y="4682687"/>
            <a:ext cx="82083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NSERT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XTRACT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NCREASE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K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EY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</a:p>
          <a:p>
            <a:pPr marL="27357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AXIMUM</a:t>
            </a:r>
            <a:r>
              <a:rPr sz="2000" spc="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procedures,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3516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allow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used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as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lang="en-US"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4948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6024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procedure1/2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73457" cy="1187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important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subroutine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manipulating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</a:p>
          <a:p>
            <a:pPr marL="272795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400982"/>
            <a:ext cx="8328158" cy="2313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Input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Output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subtree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becomes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  <a:p>
            <a:pPr marL="0" marR="0">
              <a:lnSpc>
                <a:spcPts val="2929"/>
              </a:lnSpc>
              <a:spcBef>
                <a:spcPts val="382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Assume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trees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</a:p>
          <a:p>
            <a:pPr marL="1338048" marR="0">
              <a:lnSpc>
                <a:spcPts val="2687"/>
              </a:lnSpc>
              <a:spcBef>
                <a:spcPts val="12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heaps,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but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smaller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children</a:t>
            </a:r>
          </a:p>
          <a:p>
            <a:pPr marL="0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Method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let</a:t>
            </a:r>
            <a:r>
              <a:rPr sz="21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value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1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1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“float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down”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1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243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6290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5455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4703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2808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1386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2052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0630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32589" y="4777551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90907" y="50342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20013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29079" y="5022867"/>
            <a:ext cx="9303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1800" spc="15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23005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09261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4913" y="5071478"/>
            <a:ext cx="115315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1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400" spc="7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21513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84718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669654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1075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273962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5889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05513" y="56766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319913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0693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35191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209161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496179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61095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08818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313221" y="6094089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950339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98063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02465" y="6094089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57863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047111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3429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procedure2/2</a:t>
            </a:r>
          </a:p>
        </p:txBody>
      </p:sp>
      <p:grpSp>
        <p:nvGrpSpPr>
          <p:cNvPr id="12" name="Grup 11"/>
          <p:cNvGrpSpPr/>
          <p:nvPr/>
        </p:nvGrpSpPr>
        <p:grpSpPr>
          <a:xfrm>
            <a:off x="1324235" y="1608345"/>
            <a:ext cx="8126921" cy="3813239"/>
            <a:chOff x="1324235" y="1608345"/>
            <a:chExt cx="4626337" cy="3813239"/>
          </a:xfrm>
        </p:grpSpPr>
        <p:sp>
          <p:nvSpPr>
            <p:cNvPr id="4" name="object 4"/>
            <p:cNvSpPr txBox="1"/>
            <p:nvPr/>
          </p:nvSpPr>
          <p:spPr>
            <a:xfrm>
              <a:off x="1324235" y="1608345"/>
              <a:ext cx="2010519" cy="295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‐H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EAPIFY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(A,</a:t>
              </a:r>
              <a:r>
                <a:rPr sz="2800" spc="-4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i)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324235" y="1997570"/>
              <a:ext cx="492190" cy="34240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</a:p>
            <a:p>
              <a:pPr marL="0" marR="0">
                <a:lnSpc>
                  <a:spcPts val="1706"/>
                </a:lnSpc>
                <a:spcBef>
                  <a:spcPts val="114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</a:p>
            <a:p>
              <a:pPr marL="0" marR="0">
                <a:lnSpc>
                  <a:spcPts val="1706"/>
                </a:lnSpc>
                <a:spcBef>
                  <a:spcPts val="96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</a:p>
            <a:p>
              <a:pPr marL="0" marR="0">
                <a:lnSpc>
                  <a:spcPts val="1706"/>
                </a:lnSpc>
                <a:spcBef>
                  <a:spcPts val="114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</a:p>
            <a:p>
              <a:pPr marL="0" marR="0">
                <a:lnSpc>
                  <a:spcPts val="1706"/>
                </a:lnSpc>
                <a:spcBef>
                  <a:spcPts val="1041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71351" y="1936792"/>
              <a:ext cx="1294097" cy="295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800" spc="-4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3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EFT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71351" y="2299504"/>
              <a:ext cx="3371996" cy="10010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IGHT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</a:p>
            <a:p>
              <a:pPr marL="0" marR="0">
                <a:lnSpc>
                  <a:spcPts val="2207"/>
                </a:lnSpc>
                <a:spcBef>
                  <a:spcPts val="462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heap‐size[A]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A[l]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sz="2800" spc="-3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A[i]</a:t>
              </a:r>
            </a:p>
            <a:p>
              <a:pPr marL="367283" marR="0">
                <a:lnSpc>
                  <a:spcPts val="2207"/>
                </a:lnSpc>
                <a:spcBef>
                  <a:spcPts val="558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3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37873" y="3351826"/>
              <a:ext cx="1897263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sz="2800" spc="778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871351" y="3702346"/>
              <a:ext cx="4079221" cy="6412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heap‐size[A]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a[r]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sz="2800" spc="-3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A[largest]</a:t>
              </a:r>
            </a:p>
            <a:p>
              <a:pPr marL="390144" marR="0">
                <a:lnSpc>
                  <a:spcPts val="2205"/>
                </a:lnSpc>
                <a:spcBef>
                  <a:spcPts val="56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25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871351" y="4414791"/>
              <a:ext cx="1549037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≠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237873" y="4759318"/>
              <a:ext cx="3422838" cy="6547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exchange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A[i]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↔</a:t>
              </a:r>
              <a:r>
                <a:rPr sz="2400" spc="-165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A[largest]</a:t>
              </a:r>
            </a:p>
            <a:p>
              <a:pPr marL="471677" marR="0">
                <a:lnSpc>
                  <a:spcPts val="2197"/>
                </a:lnSpc>
                <a:spcBef>
                  <a:spcPts val="634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‐H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EAPIFY</a:t>
              </a:r>
              <a:r>
                <a:rPr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(A,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125" y="963838"/>
            <a:ext cx="10369152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example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28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0243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90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5455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54703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2808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1386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42052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0630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7631" y="2291906"/>
            <a:ext cx="762038" cy="62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  <a:r>
              <a:rPr sz="1800" spc="15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0013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23005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09261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21513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84718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69654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1075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73962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5889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5513" y="294032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19913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0693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5191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09161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496179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40246" y="2982278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61095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708818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313221" y="335698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50339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598063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202465" y="335698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57863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7111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02031" y="41083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94589" y="4407980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762129" y="4539604"/>
            <a:ext cx="536525" cy="862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197"/>
              </a:lnSpc>
              <a:spcBef>
                <a:spcPts val="3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49754" y="453960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048385" y="481788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34988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313086" y="5213214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9802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91035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248285" y="5461017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535303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849744" y="5854249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89463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637187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241589" y="5878443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6235" y="6118623"/>
            <a:ext cx="1466888" cy="62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31860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92721"/>
            <a:ext cx="9142122" cy="328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It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takes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(1)</a:t>
            </a:r>
            <a:r>
              <a:rPr sz="24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fix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relationships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among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A[L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A[R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Also,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need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children’s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size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most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/3</a:t>
            </a:r>
          </a:p>
          <a:p>
            <a:pPr marL="274319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occurs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last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row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exactly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half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</a:p>
          <a:p>
            <a:pPr marL="0" marR="0">
              <a:lnSpc>
                <a:spcPts val="2929"/>
              </a:lnSpc>
              <a:spcBef>
                <a:spcPts val="48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4577695"/>
            <a:ext cx="5954397" cy="1532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754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4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=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(2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/3)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+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(1)</a:t>
            </a:r>
          </a:p>
          <a:p>
            <a:pPr marL="3174492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9A2D1E"/>
                </a:solidFill>
                <a:latin typeface="AHGEBQ+Arial-BoldMT"/>
                <a:cs typeface="AHGEBQ+Arial-BoldMT"/>
              </a:rPr>
              <a:t>=</a:t>
            </a:r>
            <a:r>
              <a:rPr sz="1800" spc="27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O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(lg</a:t>
            </a:r>
            <a:r>
              <a:rPr sz="2400" spc="-6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</a:p>
          <a:p>
            <a:pPr marL="0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solve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master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theorem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4235" y="5741269"/>
            <a:ext cx="8765942" cy="1183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Alternatively,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characterize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</a:t>
            </a:r>
            <a:endParaRPr lang="en-US" sz="3600" dirty="0" smtClean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32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476" y="5681369"/>
            <a:ext cx="3988153" cy="71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5626570" y="1735196"/>
            <a:ext cx="4072114" cy="757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2016243" y="1735196"/>
            <a:ext cx="2560814" cy="1217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79213" y="1770180"/>
            <a:ext cx="2673462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2079213" y="1770180"/>
            <a:ext cx="2673461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1" y="0"/>
                </a:lnTo>
                <a:lnTo>
                  <a:pt x="22098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 txBox="1"/>
          <p:nvPr/>
        </p:nvSpPr>
        <p:spPr>
          <a:xfrm>
            <a:off x="2971300" y="232293"/>
            <a:ext cx="4991488" cy="1113956"/>
          </a:xfrm>
          <a:prstGeom prst="rect">
            <a:avLst/>
          </a:prstGeom>
        </p:spPr>
        <p:txBody>
          <a:bodyPr vert="horz" wrap="square" lIns="0" tIns="36383" rIns="0" bIns="0" rtlCol="0">
            <a:spAutoFit/>
          </a:bodyPr>
          <a:lstStyle/>
          <a:p>
            <a:pPr marL="615742" marR="5598" indent="-601748">
              <a:lnSpc>
                <a:spcPts val="4187"/>
              </a:lnSpc>
              <a:spcBef>
                <a:spcPts val="286"/>
              </a:spcBef>
            </a:pPr>
            <a:r>
              <a:rPr sz="3526" spc="-28" dirty="0">
                <a:solidFill>
                  <a:srgbClr val="424456"/>
                </a:solidFill>
                <a:latin typeface="Times New Roman"/>
                <a:cs typeface="Times New Roman"/>
              </a:rPr>
              <a:t>Master </a:t>
            </a:r>
            <a:r>
              <a:rPr sz="3526" dirty="0">
                <a:solidFill>
                  <a:srgbClr val="424456"/>
                </a:solidFill>
                <a:latin typeface="Times New Roman"/>
                <a:cs typeface="Times New Roman"/>
              </a:rPr>
              <a:t>Theorem: </a:t>
            </a:r>
            <a:r>
              <a:rPr sz="3526" spc="-11" dirty="0">
                <a:solidFill>
                  <a:srgbClr val="424456"/>
                </a:solidFill>
                <a:latin typeface="Times New Roman"/>
                <a:cs typeface="Times New Roman"/>
              </a:rPr>
              <a:t>Reminder 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3526" spc="6" dirty="0">
                <a:solidFill>
                  <a:srgbClr val="0000FF"/>
                </a:solidFill>
                <a:latin typeface="Times New Roman"/>
                <a:cs typeface="Times New Roman"/>
              </a:rPr>
              <a:t>aT(n/b)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3526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f(n)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638" y="2037456"/>
            <a:ext cx="1108986" cy="45502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865" u="sng" spc="-8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65" spc="-6" dirty="0">
                <a:latin typeface="Times New Roman"/>
                <a:cs typeface="Times New Roman"/>
              </a:rPr>
              <a:t>:</a:t>
            </a:r>
            <a:endParaRPr sz="286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1982" y="1352175"/>
            <a:ext cx="756350" cy="145327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R="11895" algn="ctr">
              <a:spcBef>
                <a:spcPts val="2061"/>
              </a:spcBef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sz="3030" i="1" spc="-6" dirty="0">
                <a:latin typeface="Times New Roman"/>
                <a:cs typeface="Times New Roman"/>
              </a:rPr>
              <a:t>f</a:t>
            </a:r>
            <a:r>
              <a:rPr sz="3030" i="1" spc="-320" dirty="0">
                <a:latin typeface="Times New Roman"/>
                <a:cs typeface="Times New Roman"/>
              </a:rPr>
              <a:t> </a:t>
            </a:r>
            <a:r>
              <a:rPr sz="3030" spc="39" dirty="0">
                <a:latin typeface="Times New Roman"/>
                <a:cs typeface="Times New Roman"/>
              </a:rPr>
              <a:t>(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0031" y="2320425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/>
          <p:nvPr/>
        </p:nvSpPr>
        <p:spPr>
          <a:xfrm>
            <a:off x="3119027" y="1927363"/>
            <a:ext cx="1683768" cy="572936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303" dirty="0">
                <a:latin typeface="Times New Roman"/>
                <a:cs typeface="Times New Roman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sz="3030" spc="154" dirty="0">
                <a:latin typeface="Times New Roman"/>
                <a:cs typeface="Times New Roman"/>
              </a:rPr>
              <a:t>(</a:t>
            </a:r>
            <a:r>
              <a:rPr sz="3030" i="1" spc="154" dirty="0">
                <a:latin typeface="Times New Roman"/>
                <a:cs typeface="Times New Roman"/>
              </a:rPr>
              <a:t>n</a:t>
            </a:r>
            <a:r>
              <a:rPr sz="5454" i="1" spc="230" baseline="21043" dirty="0">
                <a:latin typeface="Symbol"/>
                <a:cs typeface="Symbol"/>
              </a:rPr>
              <a:t></a:t>
            </a:r>
            <a:r>
              <a:rPr sz="5454" i="1" spc="-966" baseline="21043" dirty="0">
                <a:latin typeface="Times New Roman"/>
                <a:cs typeface="Times New Roman"/>
              </a:rPr>
              <a:t> </a:t>
            </a:r>
            <a:r>
              <a:rPr sz="3030" spc="-1013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9541" y="1770181"/>
            <a:ext cx="3946172" cy="693720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16146" rIns="0" bIns="0" rtlCol="0">
            <a:spAutoFit/>
          </a:bodyPr>
          <a:lstStyle/>
          <a:p>
            <a:pPr marL="93061">
              <a:spcBef>
                <a:spcPts val="915"/>
              </a:spcBef>
            </a:pPr>
            <a:r>
              <a:rPr sz="3085" spc="-17" dirty="0">
                <a:latin typeface="Times New Roman"/>
                <a:cs typeface="Times New Roman"/>
              </a:rPr>
              <a:t>T</a:t>
            </a:r>
            <a:r>
              <a:rPr sz="3085" spc="-39" dirty="0">
                <a:latin typeface="Times New Roman"/>
                <a:cs typeface="Times New Roman"/>
              </a:rPr>
              <a:t>(</a:t>
            </a:r>
            <a:r>
              <a:rPr sz="3085" dirty="0">
                <a:latin typeface="Times New Roman"/>
                <a:cs typeface="Times New Roman"/>
              </a:rPr>
              <a:t>n)</a:t>
            </a:r>
            <a:r>
              <a:rPr sz="3085" spc="7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=</a:t>
            </a:r>
            <a:r>
              <a:rPr sz="3085" spc="-77" dirty="0">
                <a:latin typeface="Times New Roman"/>
                <a:cs typeface="Times New Roman"/>
              </a:rPr>
              <a:t> </a:t>
            </a:r>
            <a:r>
              <a:rPr sz="3746" spc="430" dirty="0">
                <a:latin typeface="Symbol"/>
                <a:cs typeface="Symbol"/>
              </a:rPr>
              <a:t></a:t>
            </a:r>
            <a:r>
              <a:rPr sz="3746" spc="280" dirty="0">
                <a:latin typeface="Times New Roman"/>
                <a:cs typeface="Times New Roman"/>
              </a:rPr>
              <a:t>(</a:t>
            </a:r>
            <a:r>
              <a:rPr sz="3746" i="1" spc="545" dirty="0">
                <a:latin typeface="Times New Roman"/>
                <a:cs typeface="Times New Roman"/>
              </a:rPr>
              <a:t>n</a:t>
            </a:r>
            <a:r>
              <a:rPr sz="3223" spc="149" baseline="44159" dirty="0">
                <a:latin typeface="Times New Roman"/>
                <a:cs typeface="Times New Roman"/>
              </a:rPr>
              <a:t>l</a:t>
            </a:r>
            <a:r>
              <a:rPr sz="3223" spc="298" baseline="44159" dirty="0">
                <a:latin typeface="Times New Roman"/>
                <a:cs typeface="Times New Roman"/>
              </a:rPr>
              <a:t>o</a:t>
            </a:r>
            <a:r>
              <a:rPr sz="3223" spc="413" baseline="44159" dirty="0">
                <a:latin typeface="Times New Roman"/>
                <a:cs typeface="Times New Roman"/>
              </a:rPr>
              <a:t>g</a:t>
            </a:r>
            <a:r>
              <a:rPr sz="2314" i="1" spc="223" baseline="41666" dirty="0">
                <a:latin typeface="Times New Roman"/>
                <a:cs typeface="Times New Roman"/>
              </a:rPr>
              <a:t>b</a:t>
            </a:r>
            <a:r>
              <a:rPr sz="2314" i="1" spc="-24" baseline="41666" dirty="0">
                <a:latin typeface="Times New Roman"/>
                <a:cs typeface="Times New Roman"/>
              </a:rPr>
              <a:t> </a:t>
            </a:r>
            <a:r>
              <a:rPr sz="3223" i="1" spc="298" baseline="44159" dirty="0">
                <a:latin typeface="Times New Roman"/>
                <a:cs typeface="Times New Roman"/>
              </a:rPr>
              <a:t>a</a:t>
            </a:r>
            <a:r>
              <a:rPr sz="3223" i="1" spc="-364" baseline="44159" dirty="0">
                <a:latin typeface="Times New Roman"/>
                <a:cs typeface="Times New Roman"/>
              </a:rPr>
              <a:t> </a:t>
            </a:r>
            <a:r>
              <a:rPr sz="3746" spc="215" dirty="0">
                <a:latin typeface="Times New Roman"/>
                <a:cs typeface="Times New Roman"/>
              </a:rPr>
              <a:t>)</a:t>
            </a:r>
            <a:endParaRPr sz="37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0921" y="2155002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689541" y="3163636"/>
            <a:ext cx="4365978" cy="840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2016242" y="3106561"/>
            <a:ext cx="2854678" cy="1000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731638" y="3380834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9213" y="3141545"/>
            <a:ext cx="2728736" cy="86242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41281" rIns="0" bIns="0" rtlCol="0">
            <a:spAutoFit/>
          </a:bodyPr>
          <a:lstStyle/>
          <a:p>
            <a:pPr marL="140641">
              <a:lnSpc>
                <a:spcPts val="2727"/>
              </a:lnSpc>
              <a:spcBef>
                <a:spcPts val="325"/>
              </a:spcBef>
            </a:pPr>
            <a:r>
              <a:rPr sz="3030" u="heavy" spc="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i="1" u="heavy" spc="-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30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30" i="1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038364">
              <a:lnSpc>
                <a:spcPts val="1438"/>
              </a:lnSpc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11" dirty="0">
                <a:latin typeface="Times New Roman"/>
                <a:cs typeface="Times New Roman"/>
              </a:rPr>
              <a:t> </a:t>
            </a:r>
            <a:r>
              <a:rPr sz="3030" dirty="0">
                <a:latin typeface="Symbol"/>
                <a:cs typeface="Symbol"/>
              </a:rPr>
              <a:t></a:t>
            </a:r>
            <a:r>
              <a:rPr sz="3030" dirty="0">
                <a:latin typeface="Times New Roman"/>
                <a:cs typeface="Times New Roman"/>
              </a:rPr>
              <a:t>(lg</a:t>
            </a:r>
            <a:r>
              <a:rPr sz="2562" i="1" baseline="44802" dirty="0">
                <a:latin typeface="Times New Roman"/>
                <a:cs typeface="Times New Roman"/>
              </a:rPr>
              <a:t>k</a:t>
            </a:r>
            <a:r>
              <a:rPr sz="2562" i="1" spc="-413" baseline="44802" dirty="0">
                <a:latin typeface="Times New Roman"/>
                <a:cs typeface="Times New Roman"/>
              </a:rPr>
              <a:t> 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62332">
              <a:lnSpc>
                <a:spcPts val="2342"/>
              </a:lnSpc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9541" y="3197520"/>
            <a:ext cx="4365978" cy="715708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88213" rIns="0" bIns="0" rtlCol="0">
            <a:spAutoFit/>
          </a:bodyPr>
          <a:lstStyle/>
          <a:p>
            <a:pPr marL="93061">
              <a:spcBef>
                <a:spcPts val="1482"/>
              </a:spcBef>
            </a:pPr>
            <a:r>
              <a:rPr sz="4628" spc="-24" baseline="4960" dirty="0">
                <a:latin typeface="Times New Roman"/>
                <a:cs typeface="Times New Roman"/>
              </a:rPr>
              <a:t>T</a:t>
            </a:r>
            <a:r>
              <a:rPr sz="4628" spc="-57" baseline="4960" dirty="0">
                <a:latin typeface="Times New Roman"/>
                <a:cs typeface="Times New Roman"/>
              </a:rPr>
              <a:t>(</a:t>
            </a:r>
            <a:r>
              <a:rPr sz="4628" baseline="4960" dirty="0">
                <a:latin typeface="Times New Roman"/>
                <a:cs typeface="Times New Roman"/>
              </a:rPr>
              <a:t>n)</a:t>
            </a:r>
            <a:r>
              <a:rPr sz="4628" spc="107" baseline="4960" dirty="0">
                <a:latin typeface="Times New Roman"/>
                <a:cs typeface="Times New Roman"/>
              </a:rPr>
              <a:t> </a:t>
            </a:r>
            <a:r>
              <a:rPr sz="4628" baseline="4960" dirty="0">
                <a:latin typeface="Times New Roman"/>
                <a:cs typeface="Times New Roman"/>
              </a:rPr>
              <a:t>=</a:t>
            </a:r>
            <a:r>
              <a:rPr sz="4628" spc="-83" baseline="4960" dirty="0">
                <a:latin typeface="Times New Roman"/>
                <a:cs typeface="Times New Roman"/>
              </a:rPr>
              <a:t> </a:t>
            </a:r>
            <a:r>
              <a:rPr sz="3416" spc="435" dirty="0">
                <a:latin typeface="Symbol"/>
                <a:cs typeface="Symbol"/>
              </a:rPr>
              <a:t></a:t>
            </a:r>
            <a:r>
              <a:rPr sz="3416" spc="275" dirty="0">
                <a:latin typeface="Times New Roman"/>
                <a:cs typeface="Times New Roman"/>
              </a:rPr>
              <a:t>(</a:t>
            </a:r>
            <a:r>
              <a:rPr sz="3416" i="1" spc="523" dirty="0">
                <a:latin typeface="Times New Roman"/>
                <a:cs typeface="Times New Roman"/>
              </a:rPr>
              <a:t>n</a:t>
            </a:r>
            <a:r>
              <a:rPr sz="2975" spc="132" baseline="43209" dirty="0">
                <a:latin typeface="Times New Roman"/>
                <a:cs typeface="Times New Roman"/>
              </a:rPr>
              <a:t>l</a:t>
            </a:r>
            <a:r>
              <a:rPr sz="2975" spc="272" baseline="43209" dirty="0">
                <a:latin typeface="Times New Roman"/>
                <a:cs typeface="Times New Roman"/>
              </a:rPr>
              <a:t>o</a:t>
            </a:r>
            <a:r>
              <a:rPr sz="2975" spc="380" baseline="43209" dirty="0">
                <a:latin typeface="Times New Roman"/>
                <a:cs typeface="Times New Roman"/>
              </a:rPr>
              <a:t>g</a:t>
            </a:r>
            <a:r>
              <a:rPr sz="2149" i="1" spc="206" baseline="40598" dirty="0">
                <a:latin typeface="Times New Roman"/>
                <a:cs typeface="Times New Roman"/>
              </a:rPr>
              <a:t>b</a:t>
            </a:r>
            <a:r>
              <a:rPr sz="2149" i="1" spc="-24" baseline="40598" dirty="0">
                <a:latin typeface="Times New Roman"/>
                <a:cs typeface="Times New Roman"/>
              </a:rPr>
              <a:t> </a:t>
            </a:r>
            <a:r>
              <a:rPr sz="2975" i="1" spc="272" baseline="43209" dirty="0">
                <a:latin typeface="Times New Roman"/>
                <a:cs typeface="Times New Roman"/>
              </a:rPr>
              <a:t>a</a:t>
            </a:r>
            <a:r>
              <a:rPr sz="2975" i="1" baseline="43209" dirty="0">
                <a:latin typeface="Times New Roman"/>
                <a:cs typeface="Times New Roman"/>
              </a:rPr>
              <a:t> </a:t>
            </a:r>
            <a:r>
              <a:rPr sz="3416" spc="171" dirty="0">
                <a:latin typeface="Times New Roman"/>
                <a:cs typeface="Times New Roman"/>
              </a:rPr>
              <a:t>l</a:t>
            </a:r>
            <a:r>
              <a:rPr sz="3416" spc="478" dirty="0">
                <a:latin typeface="Times New Roman"/>
                <a:cs typeface="Times New Roman"/>
              </a:rPr>
              <a:t>g</a:t>
            </a:r>
            <a:r>
              <a:rPr sz="2975" i="1" spc="388" baseline="43209" dirty="0">
                <a:latin typeface="Times New Roman"/>
                <a:cs typeface="Times New Roman"/>
              </a:rPr>
              <a:t>k</a:t>
            </a:r>
            <a:r>
              <a:rPr sz="2975" baseline="43209" dirty="0">
                <a:latin typeface="Symbol"/>
                <a:cs typeface="Symbol"/>
              </a:rPr>
              <a:t></a:t>
            </a:r>
            <a:r>
              <a:rPr sz="2975" spc="272" baseline="43209" dirty="0">
                <a:latin typeface="Times New Roman"/>
                <a:cs typeface="Times New Roman"/>
              </a:rPr>
              <a:t>1</a:t>
            </a:r>
            <a:r>
              <a:rPr sz="2975" spc="-206" baseline="43209" dirty="0">
                <a:latin typeface="Times New Roman"/>
                <a:cs typeface="Times New Roman"/>
              </a:rPr>
              <a:t> </a:t>
            </a:r>
            <a:r>
              <a:rPr sz="3416" i="1" spc="451" dirty="0">
                <a:latin typeface="Times New Roman"/>
                <a:cs typeface="Times New Roman"/>
              </a:rPr>
              <a:t>n</a:t>
            </a:r>
            <a:r>
              <a:rPr sz="3416" spc="215" dirty="0">
                <a:latin typeface="Times New Roman"/>
                <a:cs typeface="Times New Roman"/>
              </a:rPr>
              <a:t>)</a:t>
            </a:r>
            <a:endParaRPr sz="3416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0921" y="3498379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5009679"/>
            <a:ext cx="3148542" cy="6843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016242" y="4421952"/>
            <a:ext cx="3064581" cy="1217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2079213" y="4487308"/>
            <a:ext cx="2938639" cy="105596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0" y="0"/>
                </a:lnTo>
                <a:lnTo>
                  <a:pt x="2667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079213" y="4487308"/>
            <a:ext cx="2938639" cy="1061122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1" y="0"/>
                </a:lnTo>
                <a:lnTo>
                  <a:pt x="26670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766202" y="4205053"/>
            <a:ext cx="1677380" cy="193026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L="87463" algn="ctr">
              <a:spcBef>
                <a:spcPts val="1956"/>
              </a:spcBef>
            </a:pPr>
            <a:r>
              <a:rPr sz="2424" i="1" spc="-6" dirty="0">
                <a:latin typeface="Times New Roman"/>
                <a:cs typeface="Times New Roman"/>
              </a:rPr>
              <a:t>f</a:t>
            </a:r>
            <a:r>
              <a:rPr sz="2424" i="1" spc="-320" dirty="0">
                <a:latin typeface="Times New Roman"/>
                <a:cs typeface="Times New Roman"/>
              </a:rPr>
              <a:t> </a:t>
            </a:r>
            <a:r>
              <a:rPr sz="2424" spc="39" dirty="0">
                <a:latin typeface="Times New Roman"/>
                <a:cs typeface="Times New Roman"/>
              </a:rPr>
              <a:t>(</a:t>
            </a:r>
            <a:r>
              <a:rPr sz="2424" i="1" spc="39" dirty="0">
                <a:latin typeface="Times New Roman"/>
                <a:cs typeface="Times New Roman"/>
              </a:rPr>
              <a:t>n</a:t>
            </a:r>
            <a:r>
              <a:rPr sz="2424" spc="39" dirty="0">
                <a:latin typeface="Times New Roman"/>
                <a:cs typeface="Times New Roman"/>
              </a:rPr>
              <a:t>)</a:t>
            </a:r>
            <a:endParaRPr lang="en-US" sz="2424" spc="39" dirty="0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lang="en-US" sz="3967" i="1" spc="206" baseline="-25252" dirty="0" err="1">
                <a:latin typeface="Times New Roman"/>
                <a:cs typeface="Times New Roman"/>
              </a:rPr>
              <a:t>n</a:t>
            </a:r>
            <a:r>
              <a:rPr lang="en-US" sz="2424" dirty="0" err="1">
                <a:latin typeface="Times New Roman"/>
                <a:cs typeface="Times New Roman"/>
              </a:rPr>
              <a:t>l</a:t>
            </a:r>
            <a:r>
              <a:rPr lang="en-US" sz="2424" spc="17" dirty="0" err="1">
                <a:latin typeface="Times New Roman"/>
                <a:cs typeface="Times New Roman"/>
              </a:rPr>
              <a:t>o</a:t>
            </a:r>
            <a:r>
              <a:rPr lang="en-US" sz="2424" spc="66" dirty="0" err="1">
                <a:latin typeface="Times New Roman"/>
                <a:cs typeface="Times New Roman"/>
              </a:rPr>
              <a:t>g</a:t>
            </a:r>
            <a:r>
              <a:rPr lang="en-US" sz="2424" i="1" spc="-8" baseline="-19323" dirty="0" err="1">
                <a:latin typeface="Times New Roman"/>
                <a:cs typeface="Times New Roman"/>
              </a:rPr>
              <a:t>b</a:t>
            </a:r>
            <a:r>
              <a:rPr lang="en-US" sz="2424" i="1" spc="-98" baseline="-19323" dirty="0">
                <a:latin typeface="Times New Roman"/>
                <a:cs typeface="Times New Roman"/>
              </a:rPr>
              <a:t> </a:t>
            </a:r>
            <a:r>
              <a:rPr lang="en-US" sz="2424" i="1" spc="17" dirty="0">
                <a:latin typeface="Times New Roman"/>
                <a:cs typeface="Times New Roman"/>
              </a:rPr>
              <a:t>a</a:t>
            </a:r>
          </a:p>
          <a:p>
            <a:pPr marL="87463" algn="ctr">
              <a:spcBef>
                <a:spcPts val="1956"/>
              </a:spcBef>
            </a:pPr>
            <a:endParaRPr sz="2424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20031" y="5007181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3100847" y="4642665"/>
            <a:ext cx="1275509" cy="1051335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lang="en-US" sz="3030" spc="-11" dirty="0">
                <a:latin typeface="Symbol"/>
                <a:cs typeface="Symbol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lang="en-US" sz="3030" spc="154" dirty="0">
                <a:latin typeface="Times New Roman"/>
                <a:cs typeface="Times New Roman"/>
              </a:rPr>
              <a:t>(</a:t>
            </a:r>
            <a:r>
              <a:rPr lang="en-US" sz="3030" i="1" spc="154" dirty="0">
                <a:latin typeface="Times New Roman"/>
                <a:cs typeface="Times New Roman"/>
              </a:rPr>
              <a:t>n</a:t>
            </a:r>
            <a:r>
              <a:rPr lang="en-US" sz="5454" i="1" spc="230" baseline="21043" dirty="0">
                <a:latin typeface="Symbol"/>
                <a:cs typeface="Symbol"/>
              </a:rPr>
              <a:t></a:t>
            </a:r>
            <a:r>
              <a:rPr lang="en-US" sz="5454" i="1" spc="-966" baseline="21043" dirty="0">
                <a:latin typeface="Times New Roman"/>
                <a:cs typeface="Times New Roman"/>
              </a:rPr>
              <a:t> </a:t>
            </a:r>
            <a:r>
              <a:rPr lang="en-US" sz="3030" spc="-1013" dirty="0">
                <a:latin typeface="Times New Roman"/>
                <a:cs typeface="Times New Roman"/>
              </a:rPr>
              <a:t>)</a:t>
            </a:r>
            <a:endParaRPr lang="en-US" sz="3030" dirty="0">
              <a:latin typeface="Times New Roman"/>
              <a:cs typeface="Times New Roman"/>
            </a:endParaRPr>
          </a:p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225" dirty="0">
                <a:latin typeface="Times New Roman"/>
                <a:cs typeface="Times New Roman"/>
              </a:rPr>
              <a:t> 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42609" y="5261563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731638" y="4976096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3521" y="5731746"/>
            <a:ext cx="517760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33" dirty="0">
                <a:latin typeface="Times New Roman"/>
                <a:cs typeface="Times New Roman"/>
              </a:rPr>
              <a:t>a</a:t>
            </a:r>
            <a:r>
              <a:rPr sz="2645" dirty="0">
                <a:latin typeface="Times New Roman"/>
                <a:cs typeface="Times New Roman"/>
              </a:rPr>
              <a:t>nd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5447" y="5716352"/>
            <a:ext cx="3862211" cy="436706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29385" rIns="0" bIns="0" rtlCol="0">
            <a:spAutoFit/>
          </a:bodyPr>
          <a:lstStyle/>
          <a:p>
            <a:pPr marL="163731">
              <a:spcBef>
                <a:spcPts val="230"/>
              </a:spcBef>
            </a:pP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61230" y="5044663"/>
            <a:ext cx="3022600" cy="61394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70667" rIns="0" bIns="0" rtlCol="0">
            <a:spAutoFit/>
          </a:bodyPr>
          <a:lstStyle/>
          <a:p>
            <a:pPr marL="93061">
              <a:spcBef>
                <a:spcPts val="556"/>
              </a:spcBef>
            </a:pPr>
            <a:r>
              <a:rPr sz="4628" spc="-24" baseline="1984" dirty="0">
                <a:latin typeface="Times New Roman"/>
                <a:cs typeface="Times New Roman"/>
              </a:rPr>
              <a:t>T(n) </a:t>
            </a:r>
            <a:r>
              <a:rPr sz="4628" baseline="1984" dirty="0">
                <a:latin typeface="Times New Roman"/>
                <a:cs typeface="Times New Roman"/>
              </a:rPr>
              <a:t>= </a:t>
            </a:r>
            <a:r>
              <a:rPr sz="3526" spc="309" dirty="0">
                <a:latin typeface="Symbol"/>
                <a:cs typeface="Symbol"/>
              </a:rPr>
              <a:t></a:t>
            </a:r>
            <a:r>
              <a:rPr sz="3526" spc="309" dirty="0">
                <a:latin typeface="Times New Roman"/>
                <a:cs typeface="Times New Roman"/>
              </a:rPr>
              <a:t>( </a:t>
            </a:r>
            <a:r>
              <a:rPr sz="3526" i="1" spc="171" dirty="0">
                <a:latin typeface="Times New Roman"/>
                <a:cs typeface="Times New Roman"/>
              </a:rPr>
              <a:t>f</a:t>
            </a:r>
            <a:r>
              <a:rPr sz="3526" i="1" spc="-645" dirty="0">
                <a:latin typeface="Times New Roman"/>
                <a:cs typeface="Times New Roman"/>
              </a:rPr>
              <a:t> </a:t>
            </a:r>
            <a:r>
              <a:rPr sz="3526" spc="275" dirty="0">
                <a:latin typeface="Times New Roman"/>
                <a:cs typeface="Times New Roman"/>
              </a:rPr>
              <a:t>(</a:t>
            </a:r>
            <a:r>
              <a:rPr sz="3526" i="1" spc="275" dirty="0">
                <a:latin typeface="Times New Roman"/>
                <a:cs typeface="Times New Roman"/>
              </a:rPr>
              <a:t>n</a:t>
            </a:r>
            <a:r>
              <a:rPr sz="3526" spc="275" dirty="0">
                <a:latin typeface="Times New Roman"/>
                <a:cs typeface="Times New Roman"/>
              </a:rPr>
              <a:t>))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Building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94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438250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Building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51158" cy="2798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use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convert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A=[1..n]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into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bottom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up</a:t>
            </a:r>
            <a:r>
              <a:rPr sz="2400" spc="-6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manner.</a:t>
            </a:r>
          </a:p>
          <a:p>
            <a:pPr marL="0" marR="0">
              <a:lnSpc>
                <a:spcPts val="3070"/>
              </a:lnSpc>
              <a:spcBef>
                <a:spcPts val="403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subarray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A[(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+1)…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all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leaves</a:t>
            </a:r>
            <a:r>
              <a:rPr sz="2400" spc="-6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so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goes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through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remaining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one.</a:t>
            </a:r>
          </a:p>
        </p:txBody>
      </p:sp>
      <p:grpSp>
        <p:nvGrpSpPr>
          <p:cNvPr id="8" name="Grup 7"/>
          <p:cNvGrpSpPr/>
          <p:nvPr/>
        </p:nvGrpSpPr>
        <p:grpSpPr>
          <a:xfrm>
            <a:off x="2990729" y="4394220"/>
            <a:ext cx="6604443" cy="1470066"/>
            <a:chOff x="2990729" y="4394217"/>
            <a:chExt cx="3972643" cy="1116998"/>
          </a:xfrm>
        </p:grpSpPr>
        <p:sp>
          <p:nvSpPr>
            <p:cNvPr id="5" name="object 5"/>
            <p:cNvSpPr txBox="1"/>
            <p:nvPr/>
          </p:nvSpPr>
          <p:spPr>
            <a:xfrm>
              <a:off x="2990729" y="4394217"/>
              <a:ext cx="2064016" cy="2228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B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UILD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M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H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EAP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(A)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90729" y="4795634"/>
              <a:ext cx="401506" cy="7015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1.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2.</a:t>
              </a:r>
            </a:p>
            <a:p>
              <a:pPr marL="0" marR="0">
                <a:lnSpc>
                  <a:spcPts val="1706"/>
                </a:lnSpc>
                <a:spcBef>
                  <a:spcPts val="1041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3.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37845" y="4734856"/>
              <a:ext cx="3425527" cy="776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heap</a:t>
              </a:r>
              <a:r>
                <a:rPr sz="2800" dirty="0">
                  <a:solidFill>
                    <a:srgbClr val="000000"/>
                  </a:solidFill>
                  <a:latin typeface="ITOAVT+Calibri-Italic"/>
                  <a:cs typeface="ITOAVT+Calibri-Italic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size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[A]</a:t>
              </a:r>
              <a:r>
                <a:rPr sz="2800" spc="-4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←</a:t>
              </a:r>
              <a:r>
                <a:rPr sz="2800" spc="-47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length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[A]</a:t>
              </a:r>
            </a:p>
            <a:p>
              <a:pPr marL="761" marR="0">
                <a:lnSpc>
                  <a:spcPts val="27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for</a:t>
              </a:r>
              <a:r>
                <a:rPr sz="2800" spc="-3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i</a:t>
              </a:r>
              <a:r>
                <a:rPr sz="2800" spc="-4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←</a:t>
              </a:r>
              <a:r>
                <a:rPr sz="2800" spc="-3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JAVNDU+LucidaSansUnicode"/>
                  <a:cs typeface="JAVNDU+LucidaSansUnicode"/>
                </a:rPr>
                <a:t>⌊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length[A]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/2</a:t>
              </a:r>
              <a:r>
                <a:rPr sz="2800" dirty="0">
                  <a:latin typeface="JAVNDU+LucidaSansUnicode"/>
                  <a:cs typeface="JAVNDU+LucidaSansUnicode"/>
                </a:rPr>
                <a:t>⌋</a:t>
              </a:r>
              <a:r>
                <a:rPr sz="2800" spc="-41" dirty="0"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downto</a:t>
              </a:r>
              <a:r>
                <a:rPr sz="2800" spc="-4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1</a:t>
              </a:r>
            </a:p>
            <a:p>
              <a:pPr marL="419100" marR="0">
                <a:lnSpc>
                  <a:spcPts val="2197"/>
                </a:lnSpc>
                <a:spcBef>
                  <a:spcPts val="55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do</a:t>
              </a:r>
              <a:r>
                <a:rPr sz="2800" spc="-4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M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H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EAPIFY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(A,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i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24235" y="434863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7032498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1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312213" cy="74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Each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costs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),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there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-1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188" y="2370506"/>
            <a:ext cx="979637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2769028"/>
            <a:ext cx="8267615" cy="10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This</a:t>
            </a:r>
            <a:r>
              <a:rPr sz="2200" spc="-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upper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bound,</a:t>
            </a:r>
            <a:r>
              <a:rPr sz="2200" spc="-3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through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correct,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not</a:t>
            </a:r>
            <a:r>
              <a:rPr sz="2200" spc="-5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asymptotically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tight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4235" y="3599287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2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98555" y="4052998"/>
            <a:ext cx="777190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element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1900" spc="2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lang="en-US"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 </a:t>
            </a:r>
            <a:r>
              <a:rPr sz="22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endParaRPr sz="22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113" y="4388278"/>
            <a:ext cx="2936529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8269" y="4786804"/>
            <a:ext cx="821009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required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called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</a:p>
          <a:p>
            <a:pPr marL="27362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23247" y="5296372"/>
            <a:ext cx="1259920" cy="584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  <a:r>
              <a:rPr sz="1200" spc="17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⎡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61354" y="5390326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1203" y="5405602"/>
            <a:ext cx="550891" cy="41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4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6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29279" y="5390326"/>
            <a:ext cx="520004" cy="93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⎞</a:t>
            </a:r>
          </a:p>
          <a:p>
            <a:pPr marL="0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  <a:p>
            <a:pPr marL="86868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.</a:t>
            </a:r>
          </a:p>
          <a:p>
            <a:pPr marL="0" marR="0">
              <a:lnSpc>
                <a:spcPts val="791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42524" y="5428408"/>
            <a:ext cx="494798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61050" y="5428408"/>
            <a:ext cx="573736" cy="99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7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2150"/>
              </a:lnSpc>
              <a:spcBef>
                <a:spcPts val="573"/>
              </a:spcBef>
              <a:spcAft>
                <a:spcPts val="0"/>
              </a:spcAft>
            </a:pPr>
            <a:r>
              <a:rPr sz="1950" spc="55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  <a:r>
              <a:rPr sz="11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47391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52445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17470" y="5551780"/>
            <a:ext cx="2471986" cy="754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total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0946" y="5550350"/>
            <a:ext cx="1625599" cy="67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63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950" spc="70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950" spc="-10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-7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spc="202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81826" y="5582332"/>
            <a:ext cx="676874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(</a:t>
            </a:r>
            <a:r>
              <a:rPr sz="1950" spc="623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 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03247" y="5662352"/>
            <a:ext cx="978962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61354" y="564863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353207" y="5739012"/>
            <a:ext cx="379557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dirty="0">
                <a:solidFill>
                  <a:srgbClr val="686464"/>
                </a:solidFill>
                <a:latin typeface="OFNEGO+SymbolMT"/>
                <a:cs typeface="OFNEGO+SymbolMT"/>
              </a:rPr>
              <a:t>+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07877" y="5755449"/>
            <a:ext cx="291012" cy="37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03247" y="5774346"/>
            <a:ext cx="614420" cy="674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spc="197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16074" y="5775119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761354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629279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758841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63889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pic>
        <p:nvPicPr>
          <p:cNvPr id="35" name="Resi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56" y="5291701"/>
            <a:ext cx="4139574" cy="1044292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69" y="3921320"/>
            <a:ext cx="1530128" cy="5368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554115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18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last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summation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yields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4095" y="2145042"/>
            <a:ext cx="841832" cy="1036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5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6462" y="2439697"/>
            <a:ext cx="507401" cy="66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4235" y="3008737"/>
            <a:ext cx="9010507" cy="811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Thus,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bounded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0423" y="3665823"/>
            <a:ext cx="1337287" cy="613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⎣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lg</a:t>
            </a:r>
            <a:r>
              <a:rPr sz="1200" i="1" spc="109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⎦</a:t>
            </a:r>
            <a:r>
              <a:rPr sz="1300" spc="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⎡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40788" y="3661323"/>
            <a:ext cx="49044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9021" y="3668998"/>
            <a:ext cx="336866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FNEGO+SymbolMT"/>
                <a:cs typeface="OFNEGO+SymbolMT"/>
              </a:rPr>
              <a:t>∞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6870" y="3661297"/>
            <a:ext cx="1485347" cy="876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⎞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⎟</a:t>
            </a:r>
            <a:r>
              <a:rPr sz="205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spc="50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55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57179" y="3690262"/>
            <a:ext cx="520698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1708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0596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97608" y="3854099"/>
            <a:ext cx="1693407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-1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spc="4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  <a:r>
              <a:rPr sz="2050" spc="1486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8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0251" y="3824378"/>
            <a:ext cx="920979" cy="96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17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⎜</a:t>
            </a:r>
          </a:p>
          <a:p>
            <a:pPr marL="430536" marR="0">
              <a:lnSpc>
                <a:spcPts val="1986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98855" y="3928778"/>
            <a:ext cx="103907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65548" y="4020274"/>
            <a:ext cx="467597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-43" dirty="0">
                <a:solidFill>
                  <a:srgbClr val="000000"/>
                </a:solidFill>
                <a:latin typeface="OFNEGO+SymbolMT"/>
                <a:cs typeface="OFNEGO+SymbolMT"/>
              </a:rPr>
              <a:t>+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40486" y="4037632"/>
            <a:ext cx="699025" cy="667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198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20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742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98855" y="4057560"/>
            <a:ext cx="1039073" cy="71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spc="215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177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31565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20441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24235" y="4510639"/>
            <a:ext cx="8788052" cy="1193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build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unordered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linear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time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grpSp>
        <p:nvGrpSpPr>
          <p:cNvPr id="33" name="Grup 32"/>
          <p:cNvGrpSpPr/>
          <p:nvPr/>
        </p:nvGrpSpPr>
        <p:grpSpPr>
          <a:xfrm>
            <a:off x="4027804" y="2062556"/>
            <a:ext cx="2497116" cy="898088"/>
            <a:chOff x="4027804" y="2062556"/>
            <a:chExt cx="2497116" cy="898088"/>
          </a:xfrm>
        </p:grpSpPr>
        <p:sp>
          <p:nvSpPr>
            <p:cNvPr id="9" name="object 9"/>
            <p:cNvSpPr txBox="1"/>
            <p:nvPr/>
          </p:nvSpPr>
          <p:spPr>
            <a:xfrm>
              <a:off x="4862998" y="2213450"/>
              <a:ext cx="1661922" cy="718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12662" marR="0">
                <a:lnSpc>
                  <a:spcPts val="24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=</a:t>
              </a:r>
              <a:r>
                <a:rPr sz="2000" spc="-5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00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2</a:t>
              </a:r>
            </a:p>
            <a:p>
              <a:pPr marL="0" marR="0">
                <a:lnSpc>
                  <a:spcPts val="1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-81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(1</a:t>
              </a:r>
              <a:r>
                <a:rPr sz="2000" spc="108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−</a:t>
              </a:r>
              <a:r>
                <a:rPr sz="2000" spc="114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1/</a:t>
              </a:r>
              <a:r>
                <a:rPr sz="2000" spc="-274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 </a:t>
              </a:r>
              <a:r>
                <a:rPr sz="2000" spc="-1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2)</a:t>
              </a:r>
            </a:p>
            <a:p>
              <a:pPr marL="835878" marR="0">
                <a:lnSpc>
                  <a:spcPts val="1285"/>
                </a:lnSpc>
                <a:spcBef>
                  <a:spcPts val="268"/>
                </a:spcBef>
                <a:spcAft>
                  <a:spcPts val="0"/>
                </a:spcAft>
              </a:pPr>
              <a:endParaRPr sz="1150" dirty="0">
                <a:solidFill>
                  <a:srgbClr val="000000"/>
                </a:solidFill>
                <a:latin typeface="RFNLIR+TimesNewRomanPSMT"/>
                <a:cs typeface="RFNLIR+TimesNewRomanPSM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027804" y="2560908"/>
              <a:ext cx="461219" cy="3997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 i="1" spc="67" dirty="0">
                  <a:solidFill>
                    <a:srgbClr val="000000"/>
                  </a:solidFill>
                  <a:latin typeface="WLLKIS+TimesNewRomanPS-ItalicMT"/>
                  <a:cs typeface="WLLKIS+TimesNewRomanPS-ItalicMT"/>
                </a:rPr>
                <a:t>h</a:t>
              </a:r>
              <a:r>
                <a:rPr sz="1150" spc="4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=</a:t>
              </a:r>
              <a:r>
                <a:rPr sz="115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0</a:t>
              </a:r>
            </a:p>
          </p:txBody>
        </p:sp>
        <p:grpSp>
          <p:nvGrpSpPr>
            <p:cNvPr id="30" name="Grup 29"/>
            <p:cNvGrpSpPr/>
            <p:nvPr/>
          </p:nvGrpSpPr>
          <p:grpSpPr>
            <a:xfrm>
              <a:off x="4094105" y="2062556"/>
              <a:ext cx="1797496" cy="841601"/>
              <a:chOff x="4094105" y="2062556"/>
              <a:chExt cx="1797496" cy="841601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4094105" y="2062556"/>
                <a:ext cx="324203" cy="39973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142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50" dirty="0">
                    <a:solidFill>
                      <a:srgbClr val="000000"/>
                    </a:solidFill>
                    <a:latin typeface="OFNEGO+SymbolMT"/>
                    <a:cs typeface="OFNEGO+SymbolMT"/>
                  </a:rPr>
                  <a:t>∞</a:t>
                </a: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391285" y="2083076"/>
                <a:ext cx="507401" cy="6609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20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i="1" dirty="0">
                    <a:solidFill>
                      <a:srgbClr val="000000"/>
                    </a:solidFill>
                    <a:latin typeface="WLLKIS+TimesNewRomanPS-ItalicMT"/>
                    <a:cs typeface="WLLKIS+TimesNewRomanPS-ItalicMT"/>
                  </a:rPr>
                  <a:t>h</a:t>
                </a: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130463" y="2083069"/>
                <a:ext cx="761138" cy="6609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20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spc="109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1/</a:t>
                </a:r>
                <a:r>
                  <a:rPr sz="2000" spc="-268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 </a:t>
                </a:r>
                <a:r>
                  <a:rPr sz="2000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2</a:t>
                </a: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650378" y="2213450"/>
                <a:ext cx="519745" cy="6907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43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dirty="0">
                    <a:solidFill>
                      <a:srgbClr val="000000"/>
                    </a:solidFill>
                    <a:latin typeface="OFNEGO+SymbolMT"/>
                    <a:cs typeface="OFNEGO+SymbolMT"/>
                  </a:rPr>
                  <a:t>=</a:t>
                </a: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471282" y="2420793"/>
                <a:ext cx="292808" cy="3823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50" i="1" dirty="0">
                    <a:solidFill>
                      <a:srgbClr val="000000"/>
                    </a:solidFill>
                    <a:latin typeface="WLLKIS+TimesNewRomanPS-ItalicMT"/>
                    <a:cs typeface="WLLKIS+TimesNewRomanPS-ItalicMT"/>
                  </a:rPr>
                  <a:t>h</a:t>
                </a:r>
              </a:p>
            </p:txBody>
          </p:sp>
          <p:sp>
            <p:nvSpPr>
              <p:cNvPr id="31" name="Metin kutusu 30"/>
              <p:cNvSpPr txBox="1"/>
              <p:nvPr/>
            </p:nvSpPr>
            <p:spPr>
              <a:xfrm>
                <a:off x="5592667" y="2360995"/>
                <a:ext cx="1355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</p:grpSp>
      </p:grpSp>
      <p:pic>
        <p:nvPicPr>
          <p:cNvPr id="32" name="Resi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14" y="3449173"/>
            <a:ext cx="4427115" cy="10446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algorithm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57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21" y="1098024"/>
            <a:ext cx="8913871" cy="5312445"/>
          </a:xfrm>
          <a:prstGeom prst="rect">
            <a:avLst/>
          </a:prstGeom>
        </p:spPr>
        <p:txBody>
          <a:bodyPr vert="horz" wrap="square" lIns="0" tIns="281270" rIns="0" bIns="0" rtlCol="0">
            <a:spAutoFit/>
          </a:bodyPr>
          <a:lstStyle/>
          <a:p>
            <a:pPr marL="13994">
              <a:spcBef>
                <a:spcPts val="2215"/>
              </a:spcBef>
            </a:pPr>
            <a:r>
              <a:rPr sz="3085" spc="-6" dirty="0">
                <a:latin typeface="Times New Roman"/>
                <a:cs typeface="Times New Roman"/>
              </a:rPr>
              <a:t>The </a:t>
            </a:r>
            <a:r>
              <a:rPr sz="3085" spc="-28" dirty="0">
                <a:solidFill>
                  <a:srgbClr val="3333CC"/>
                </a:solidFill>
                <a:latin typeface="Times New Roman"/>
                <a:cs typeface="Times New Roman"/>
              </a:rPr>
              <a:t>HEAPSORT</a:t>
            </a:r>
            <a:r>
              <a:rPr sz="3085" spc="-6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85" spc="-6" dirty="0">
                <a:latin typeface="Times New Roman"/>
                <a:cs typeface="Times New Roman"/>
              </a:rPr>
              <a:t>algorithm</a:t>
            </a:r>
            <a:endParaRPr sz="3085">
              <a:latin typeface="Times New Roman"/>
              <a:cs typeface="Times New Roman"/>
            </a:endParaRPr>
          </a:p>
          <a:p>
            <a:pPr marL="489795" indent="-475800">
              <a:spcBef>
                <a:spcPts val="1806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Build </a:t>
            </a:r>
            <a:r>
              <a:rPr sz="2645" dirty="0">
                <a:latin typeface="Times New Roman"/>
                <a:cs typeface="Times New Roman"/>
              </a:rPr>
              <a:t>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array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</a:t>
            </a:r>
            <a:r>
              <a:rPr sz="2645" spc="-441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3333CC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7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largest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stored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root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683"/>
              </a:spcBef>
            </a:pPr>
            <a:r>
              <a:rPr sz="2645" spc="-17" dirty="0">
                <a:latin typeface="Times New Roman"/>
                <a:cs typeface="Times New Roman"/>
              </a:rPr>
              <a:t>Put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its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correct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final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position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0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by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1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Symbol"/>
                <a:cs typeface="Symbol"/>
              </a:rPr>
              <a:t>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68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dirty="0">
                <a:latin typeface="Times New Roman"/>
                <a:cs typeface="Times New Roman"/>
              </a:rPr>
              <a:t>Discard node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spc="6" dirty="0">
                <a:latin typeface="Times New Roman"/>
                <a:cs typeface="Times New Roman"/>
              </a:rPr>
              <a:t>Subtrees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r>
              <a:rPr sz="2645" spc="-8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&amp;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r>
              <a:rPr sz="2645" spc="-17" dirty="0">
                <a:latin typeface="Times New Roman"/>
                <a:cs typeface="Times New Roman"/>
              </a:rPr>
              <a:t>)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rooted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root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remain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heaps</a:t>
            </a:r>
            <a:endParaRPr sz="2645">
              <a:latin typeface="Times New Roman"/>
              <a:cs typeface="Times New Roman"/>
            </a:endParaRPr>
          </a:p>
          <a:p>
            <a:pPr marL="517783" marR="369445">
              <a:lnSpc>
                <a:spcPct val="118100"/>
              </a:lnSpc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dirty="0">
                <a:latin typeface="Times New Roman"/>
                <a:cs typeface="Times New Roman"/>
              </a:rPr>
              <a:t>root </a:t>
            </a:r>
            <a:r>
              <a:rPr sz="2645" spc="22" dirty="0">
                <a:latin typeface="Times New Roman"/>
                <a:cs typeface="Times New Roman"/>
              </a:rPr>
              <a:t>element may </a:t>
            </a:r>
            <a:r>
              <a:rPr sz="2645" spc="17" dirty="0">
                <a:latin typeface="Times New Roman"/>
                <a:cs typeface="Times New Roman"/>
              </a:rPr>
              <a:t>violate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 </a:t>
            </a:r>
            <a:r>
              <a:rPr sz="2645" spc="-6" dirty="0">
                <a:latin typeface="Times New Roman"/>
                <a:cs typeface="Times New Roman"/>
              </a:rPr>
              <a:t>Make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] 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 </a:t>
            </a:r>
            <a:r>
              <a:rPr sz="2645" spc="-22" dirty="0">
                <a:solidFill>
                  <a:srgbClr val="3333CC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22" dirty="0">
                <a:latin typeface="Times New Roman"/>
                <a:cs typeface="Times New Roman"/>
              </a:rPr>
              <a:t>,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spc="-25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(5)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57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(6) </a:t>
            </a:r>
            <a:r>
              <a:rPr sz="2645" spc="11" dirty="0">
                <a:latin typeface="Times New Roman"/>
                <a:cs typeface="Times New Roman"/>
              </a:rPr>
              <a:t>Repeat </a:t>
            </a:r>
            <a:r>
              <a:rPr sz="2645" spc="6" dirty="0">
                <a:latin typeface="Times New Roman"/>
                <a:cs typeface="Times New Roman"/>
              </a:rPr>
              <a:t>steps 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45" spc="-1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</a:t>
            </a:r>
            <a:r>
              <a:rPr sz="2645" spc="-24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395" y="8397"/>
            <a:ext cx="497119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7" dirty="0"/>
              <a:t>Heapsort</a:t>
            </a:r>
            <a:r>
              <a:rPr sz="4848" spc="-215" dirty="0"/>
              <a:t> </a:t>
            </a:r>
            <a:r>
              <a:rPr sz="4848" spc="-6" dirty="0"/>
              <a:t>Algorithm</a:t>
            </a:r>
            <a:endParaRPr sz="4848"/>
          </a:p>
        </p:txBody>
      </p:sp>
    </p:spTree>
    <p:extLst>
      <p:ext uri="{BB962C8B-B14F-4D97-AF65-F5344CB8AC3E}">
        <p14:creationId xmlns:p14="http://schemas.microsoft.com/office/powerpoint/2010/main" val="182140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object 90"/>
          <p:cNvSpPr/>
          <p:nvPr/>
        </p:nvSpPr>
        <p:spPr>
          <a:xfrm>
            <a:off x="337020" y="3834224"/>
            <a:ext cx="797631" cy="475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239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37020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18678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36254" y="1631645"/>
            <a:ext cx="335844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algn="ctr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65007" y="3862211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239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663496"/>
            <a:ext cx="7622866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purpose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76939"/>
            <a:ext cx="858500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chapter,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sz="2800" spc="-5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9684" y="2000348"/>
            <a:ext cx="573922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4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400" spc="-1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82" dirty="0" err="1">
                <a:solidFill>
                  <a:srgbClr val="686464"/>
                </a:solidFill>
                <a:latin typeface="RBDTDR+Calibri-Italic"/>
                <a:cs typeface="RBDTDR+Calibri-Italic"/>
              </a:rPr>
              <a:t>nlgn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9684" y="2935265"/>
            <a:ext cx="84295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in</a:t>
            </a:r>
            <a:r>
              <a:rPr sz="2400" dirty="0" smtClean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place</a:t>
            </a:r>
            <a:r>
              <a:rPr sz="2400" spc="-44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sorting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algorithm:</a:t>
            </a:r>
            <a:r>
              <a:rPr sz="2400" spc="-49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only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constant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8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400" spc="-4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outside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time.</a:t>
            </a:r>
          </a:p>
          <a:p>
            <a:pPr marL="0" marR="0">
              <a:lnSpc>
                <a:spcPts val="2687"/>
              </a:lnSpc>
              <a:spcBef>
                <a:spcPts val="257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require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(1)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additional</a:t>
            </a:r>
            <a:r>
              <a:rPr sz="2400" spc="-47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memory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234" y="4606503"/>
            <a:ext cx="8054913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also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274319" marR="0">
              <a:lnSpc>
                <a:spcPts val="2687"/>
              </a:lnSpc>
              <a:spcBef>
                <a:spcPts val="252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useful</a:t>
            </a:r>
            <a:r>
              <a:rPr sz="24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heapsort</a:t>
            </a:r>
          </a:p>
          <a:p>
            <a:pPr marL="274319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makes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efficient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20215" y="1631645"/>
            <a:ext cx="181916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13994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365007" y="4226042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9939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427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379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955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7216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4105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54718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69030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98659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4282016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4521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3862211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3028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546133"/>
            <a:ext cx="16856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9577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Binary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array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object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viewed</a:t>
            </a:r>
            <a:r>
              <a:rPr lang="en-US"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lang="en-US"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nearly</a:t>
            </a:r>
            <a:r>
              <a:rPr lang="en-US"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tree.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9791" y="2565951"/>
            <a:ext cx="869725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complete</a:t>
            </a:r>
            <a:r>
              <a:rPr sz="2400" spc="-49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</a:p>
          <a:p>
            <a:pPr marL="27364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correspond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numbered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</a:p>
          <a:p>
            <a:pPr marL="273697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1605" y="381951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4163" y="4119182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1514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89328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85547" y="4605752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9456" y="4924416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87859" y="4924416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75639" y="4924416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9037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76761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81163" y="558964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5829063"/>
            <a:ext cx="1466888" cy="624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4212049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354753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108680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3638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3848217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42872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06988" y="4240036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08753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20981" y="4617861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231139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speed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8" y="1454"/>
            <a:ext cx="9883204" cy="75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90633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Algorithm: Runtime</a:t>
            </a:r>
            <a:r>
              <a:rPr sz="3967" spc="-441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Analysis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90"/>
            <a:ext cx="3358444" cy="924712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443" y="3308068"/>
            <a:ext cx="3610328" cy="1338007"/>
          </a:xfrm>
          <a:prstGeom prst="rect">
            <a:avLst/>
          </a:prstGeom>
        </p:spPr>
        <p:txBody>
          <a:bodyPr vert="horz" wrap="square" lIns="0" tIns="6997" rIns="0" bIns="0" rtlCol="0">
            <a:spAutoFit/>
          </a:bodyPr>
          <a:lstStyle/>
          <a:p>
            <a:pPr marL="517783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7154" y="3148542"/>
            <a:ext cx="2560814" cy="13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423128" y="3190522"/>
            <a:ext cx="2434872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1" y="1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/>
          <p:nvPr/>
        </p:nvSpPr>
        <p:spPr>
          <a:xfrm>
            <a:off x="7112682" y="2961029"/>
            <a:ext cx="657695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6959" y="4072114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42933" y="4114094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786959" y="4575881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842933" y="4617861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7112682" y="3783847"/>
            <a:ext cx="1357371" cy="1032529"/>
          </a:xfrm>
          <a:prstGeom prst="rect">
            <a:avLst/>
          </a:prstGeom>
        </p:spPr>
        <p:txBody>
          <a:bodyPr vert="horz" wrap="square" lIns="0" tIns="114747" rIns="0" bIns="0" rtlCol="0">
            <a:spAutoFit/>
          </a:bodyPr>
          <a:lstStyle/>
          <a:p>
            <a:pPr marL="13994">
              <a:spcBef>
                <a:spcPts val="904"/>
              </a:spcBef>
            </a:pP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-1))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47</a:t>
            </a:fld>
            <a:endParaRPr spc="-11" dirty="0"/>
          </a:p>
        </p:txBody>
      </p:sp>
      <p:sp>
        <p:nvSpPr>
          <p:cNvPr id="14" name="object 14"/>
          <p:cNvSpPr txBox="1"/>
          <p:nvPr/>
        </p:nvSpPr>
        <p:spPr>
          <a:xfrm>
            <a:off x="2875347" y="6249489"/>
            <a:ext cx="3708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spc="28" dirty="0">
                <a:latin typeface="Times New Roman"/>
                <a:cs typeface="Times New Roman"/>
              </a:rPr>
              <a:t>i</a:t>
            </a:r>
            <a:r>
              <a:rPr sz="1983" spc="22" dirty="0">
                <a:latin typeface="Symbol"/>
                <a:cs typeface="Symbol"/>
              </a:rPr>
              <a:t></a:t>
            </a:r>
            <a:r>
              <a:rPr sz="1983" dirty="0">
                <a:latin typeface="Times New Roman"/>
                <a:cs typeface="Times New Roman"/>
              </a:rPr>
              <a:t>2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6174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6099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4907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286" dirty="0">
                <a:latin typeface="Symbol"/>
                <a:cs typeface="Symbol"/>
              </a:rPr>
              <a:t>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4907" y="6177925"/>
            <a:ext cx="593325" cy="406293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3802" spc="-496" baseline="7246" dirty="0">
                <a:latin typeface="Symbol"/>
                <a:cs typeface="Symbol"/>
              </a:rPr>
              <a:t></a:t>
            </a:r>
            <a:r>
              <a:rPr sz="2534" i="1" dirty="0">
                <a:latin typeface="Times New Roman"/>
                <a:cs typeface="Times New Roman"/>
              </a:rPr>
              <a:t>i</a:t>
            </a:r>
            <a:r>
              <a:rPr sz="2534" spc="6" dirty="0">
                <a:latin typeface="Symbol"/>
                <a:cs typeface="Symbol"/>
              </a:rPr>
              <a:t></a:t>
            </a:r>
            <a:r>
              <a:rPr sz="2534" spc="6" dirty="0">
                <a:latin typeface="Times New Roman"/>
                <a:cs typeface="Times New Roman"/>
              </a:rPr>
              <a:t>2</a:t>
            </a:r>
            <a:endParaRPr sz="253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907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135" dirty="0">
                <a:latin typeface="Symbol"/>
                <a:cs typeface="Symbol"/>
              </a:rPr>
              <a:t>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641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992" dirty="0">
                <a:latin typeface="Symbol"/>
                <a:cs typeface="Symbol"/>
              </a:rPr>
              <a:t>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6641" y="6135997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554" dirty="0">
                <a:latin typeface="Symbol"/>
                <a:cs typeface="Symbol"/>
              </a:rPr>
              <a:t>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641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132" dirty="0">
                <a:latin typeface="Symbol"/>
                <a:cs typeface="Symbol"/>
              </a:rPr>
              <a:t>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9664" y="5605407"/>
            <a:ext cx="7508922" cy="601988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3994">
              <a:spcBef>
                <a:spcPts val="132"/>
              </a:spcBef>
            </a:pPr>
            <a:r>
              <a:rPr sz="2534" i="1" spc="11" dirty="0">
                <a:latin typeface="Times New Roman"/>
                <a:cs typeface="Times New Roman"/>
              </a:rPr>
              <a:t>T</a:t>
            </a:r>
            <a:r>
              <a:rPr sz="2534" i="1" spc="-353" dirty="0">
                <a:latin typeface="Times New Roman"/>
                <a:cs typeface="Times New Roman"/>
              </a:rPr>
              <a:t> </a:t>
            </a:r>
            <a:r>
              <a:rPr sz="2534" spc="44" dirty="0">
                <a:latin typeface="Times New Roman"/>
                <a:cs typeface="Times New Roman"/>
              </a:rPr>
              <a:t>(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94" dirty="0">
                <a:latin typeface="Symbol"/>
                <a:cs typeface="Symbol"/>
              </a:rPr>
              <a:t></a:t>
            </a:r>
            <a:r>
              <a:rPr sz="5702" spc="140" baseline="-6441" dirty="0">
                <a:latin typeface="Symbol"/>
                <a:cs typeface="Symbol"/>
              </a:rPr>
              <a:t></a:t>
            </a:r>
            <a:r>
              <a:rPr sz="2534" i="1" spc="94" dirty="0">
                <a:latin typeface="Times New Roman"/>
                <a:cs typeface="Times New Roman"/>
              </a:rPr>
              <a:t>O</a:t>
            </a:r>
            <a:r>
              <a:rPr sz="2534" spc="94" dirty="0">
                <a:latin typeface="Times New Roman"/>
                <a:cs typeface="Times New Roman"/>
              </a:rPr>
              <a:t>(lg</a:t>
            </a:r>
            <a:r>
              <a:rPr sz="2534" i="1" spc="94" dirty="0">
                <a:latin typeface="Times New Roman"/>
                <a:cs typeface="Times New Roman"/>
              </a:rPr>
              <a:t>i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</a:t>
            </a:r>
            <a:r>
              <a:rPr sz="2534" spc="-320" dirty="0">
                <a:latin typeface="Times New Roman"/>
                <a:cs typeface="Times New Roman"/>
              </a:rPr>
              <a:t> </a:t>
            </a:r>
            <a:r>
              <a:rPr sz="2534" i="1" spc="-474" dirty="0">
                <a:latin typeface="Times New Roman"/>
                <a:cs typeface="Times New Roman"/>
              </a:rPr>
              <a:t>O</a:t>
            </a:r>
            <a:r>
              <a:rPr sz="3802" spc="-710" baseline="7246" dirty="0">
                <a:latin typeface="Symbol"/>
                <a:cs typeface="Symbol"/>
              </a:rPr>
              <a:t></a:t>
            </a:r>
            <a:r>
              <a:rPr sz="3802" spc="-710" baseline="7246" dirty="0">
                <a:latin typeface="Times New Roman"/>
                <a:cs typeface="Times New Roman"/>
              </a:rPr>
              <a:t>  </a:t>
            </a:r>
            <a:r>
              <a:rPr sz="5702" spc="33" baseline="-6441" dirty="0">
                <a:latin typeface="Symbol"/>
                <a:cs typeface="Symbol"/>
              </a:rPr>
              <a:t></a:t>
            </a:r>
            <a:r>
              <a:rPr sz="5702" spc="-727" baseline="-6441" dirty="0">
                <a:latin typeface="Times New Roman"/>
                <a:cs typeface="Times New Roman"/>
              </a:rPr>
              <a:t> </a:t>
            </a:r>
            <a:r>
              <a:rPr sz="2534" i="1" spc="11" dirty="0">
                <a:latin typeface="Times New Roman"/>
                <a:cs typeface="Times New Roman"/>
              </a:rPr>
              <a:t>O</a:t>
            </a:r>
            <a:r>
              <a:rPr sz="2534" spc="11" dirty="0">
                <a:latin typeface="Times New Roman"/>
                <a:cs typeface="Times New Roman"/>
              </a:rPr>
              <a:t>(lg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94" dirty="0">
                <a:latin typeface="Times New Roman"/>
                <a:cs typeface="Times New Roman"/>
              </a:rPr>
              <a:t>n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3802" spc="140" baseline="7246" dirty="0">
                <a:latin typeface="Symbol"/>
                <a:cs typeface="Symbol"/>
              </a:rPr>
              <a:t></a:t>
            </a:r>
            <a:r>
              <a:rPr sz="3802" spc="-338" baseline="7246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i="1" spc="33" dirty="0">
                <a:latin typeface="Times New Roman"/>
                <a:cs typeface="Times New Roman"/>
              </a:rPr>
              <a:t>O</a:t>
            </a:r>
            <a:r>
              <a:rPr sz="2534" spc="33" dirty="0">
                <a:latin typeface="Times New Roman"/>
                <a:cs typeface="Times New Roman"/>
              </a:rPr>
              <a:t>(</a:t>
            </a:r>
            <a:r>
              <a:rPr sz="2534" i="1" spc="33" dirty="0">
                <a:latin typeface="Times New Roman"/>
                <a:cs typeface="Times New Roman"/>
              </a:rPr>
              <a:t>n</a:t>
            </a:r>
            <a:r>
              <a:rPr sz="2534" i="1" spc="-325" dirty="0">
                <a:latin typeface="Times New Roman"/>
                <a:cs typeface="Times New Roman"/>
              </a:rPr>
              <a:t> </a:t>
            </a:r>
            <a:r>
              <a:rPr sz="2534" dirty="0">
                <a:latin typeface="Times New Roman"/>
                <a:cs typeface="Times New Roman"/>
              </a:rPr>
              <a:t>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8" y="5379742"/>
            <a:ext cx="983117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3" y="467383"/>
            <a:ext cx="3443105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</a:t>
            </a:r>
            <a:r>
              <a:rPr sz="3967" dirty="0">
                <a:solidFill>
                  <a:srgbClr val="424456"/>
                </a:solidFill>
              </a:rPr>
              <a:t>-</a:t>
            </a:r>
            <a:r>
              <a:rPr sz="3967" spc="-50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Notes</a:t>
            </a:r>
            <a:endParaRPr sz="3967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48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701612"/>
            <a:ext cx="8731956" cy="2966608"/>
          </a:xfrm>
          <a:prstGeom prst="rect">
            <a:avLst/>
          </a:prstGeom>
        </p:spPr>
        <p:txBody>
          <a:bodyPr vert="horz" wrap="square" lIns="0" tIns="15393" rIns="0" bIns="0" rtlCol="0">
            <a:spAutoFit/>
          </a:bodyPr>
          <a:lstStyle/>
          <a:p>
            <a:pPr marL="363847" marR="5598" indent="-349853">
              <a:lnSpc>
                <a:spcPct val="99700"/>
              </a:lnSpc>
              <a:spcBef>
                <a:spcPts val="121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Heapsort </a:t>
            </a:r>
            <a:r>
              <a:rPr sz="3085" spc="11" dirty="0">
                <a:latin typeface="Times New Roman"/>
                <a:cs typeface="Times New Roman"/>
              </a:rPr>
              <a:t>is </a:t>
            </a:r>
            <a:r>
              <a:rPr sz="3085" dirty="0">
                <a:latin typeface="Times New Roman"/>
                <a:cs typeface="Times New Roman"/>
              </a:rPr>
              <a:t>a </a:t>
            </a:r>
            <a:r>
              <a:rPr sz="3085" spc="-22" dirty="0">
                <a:latin typeface="Times New Roman"/>
                <a:cs typeface="Times New Roman"/>
              </a:rPr>
              <a:t>very </a:t>
            </a:r>
            <a:r>
              <a:rPr sz="3085" dirty="0">
                <a:latin typeface="Times New Roman"/>
                <a:cs typeface="Times New Roman"/>
              </a:rPr>
              <a:t>good </a:t>
            </a:r>
            <a:r>
              <a:rPr sz="3085" spc="-6" dirty="0">
                <a:latin typeface="Times New Roman"/>
                <a:cs typeface="Times New Roman"/>
              </a:rPr>
              <a:t>algorithm </a:t>
            </a:r>
            <a:r>
              <a:rPr sz="3085" spc="6" dirty="0">
                <a:latin typeface="Times New Roman"/>
                <a:cs typeface="Times New Roman"/>
              </a:rPr>
              <a:t>but, </a:t>
            </a:r>
            <a:r>
              <a:rPr sz="3085" dirty="0">
                <a:latin typeface="Times New Roman"/>
                <a:cs typeface="Times New Roman"/>
              </a:rPr>
              <a:t>a good  implementation of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quicksort </a:t>
            </a:r>
            <a:r>
              <a:rPr sz="3085" spc="-22" dirty="0">
                <a:latin typeface="Times New Roman"/>
                <a:cs typeface="Times New Roman"/>
              </a:rPr>
              <a:t>always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beats </a:t>
            </a:r>
            <a:r>
              <a:rPr sz="3085" spc="-17" dirty="0">
                <a:latin typeface="Times New Roman"/>
                <a:cs typeface="Times New Roman"/>
              </a:rPr>
              <a:t>heapsort </a:t>
            </a:r>
            <a:r>
              <a:rPr sz="3085" spc="11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practice</a:t>
            </a:r>
            <a:endParaRPr sz="3085" dirty="0">
              <a:latin typeface="Times New Roman"/>
              <a:cs typeface="Times New Roman"/>
            </a:endParaRPr>
          </a:p>
          <a:p>
            <a:pPr marL="363847" marR="910318" indent="-349853">
              <a:lnSpc>
                <a:spcPct val="99700"/>
              </a:lnSpc>
              <a:spcBef>
                <a:spcPts val="826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39" dirty="0">
                <a:latin typeface="Times New Roman"/>
                <a:cs typeface="Times New Roman"/>
              </a:rPr>
              <a:t>However, </a:t>
            </a:r>
            <a:r>
              <a:rPr sz="3085" spc="-28" dirty="0">
                <a:solidFill>
                  <a:srgbClr val="FF0000"/>
                </a:solidFill>
                <a:latin typeface="Times New Roman"/>
                <a:cs typeface="Times New Roman"/>
              </a:rPr>
              <a:t>heap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data structure </a:t>
            </a:r>
            <a:r>
              <a:rPr sz="3085" spc="-17" dirty="0">
                <a:latin typeface="Times New Roman"/>
                <a:cs typeface="Times New Roman"/>
              </a:rPr>
              <a:t>has </a:t>
            </a:r>
            <a:r>
              <a:rPr sz="3085" spc="-11" dirty="0">
                <a:latin typeface="Times New Roman"/>
                <a:cs typeface="Times New Roman"/>
              </a:rPr>
              <a:t>many </a:t>
            </a:r>
            <a:r>
              <a:rPr sz="3085" spc="-6" dirty="0">
                <a:latin typeface="Times New Roman"/>
                <a:cs typeface="Times New Roman"/>
              </a:rPr>
              <a:t>popular  applications, </a:t>
            </a:r>
            <a:r>
              <a:rPr sz="3085" spc="-17" dirty="0">
                <a:latin typeface="Times New Roman"/>
                <a:cs typeface="Times New Roman"/>
              </a:rPr>
              <a:t>and </a:t>
            </a:r>
            <a:r>
              <a:rPr sz="3085" spc="11" dirty="0">
                <a:latin typeface="Times New Roman"/>
                <a:cs typeface="Times New Roman"/>
              </a:rPr>
              <a:t>it </a:t>
            </a:r>
            <a:r>
              <a:rPr sz="3085" spc="-33" dirty="0">
                <a:latin typeface="Times New Roman"/>
                <a:cs typeface="Times New Roman"/>
              </a:rPr>
              <a:t>can </a:t>
            </a:r>
            <a:r>
              <a:rPr sz="3085" dirty="0">
                <a:latin typeface="Times New Roman"/>
                <a:cs typeface="Times New Roman"/>
              </a:rPr>
              <a:t>be </a:t>
            </a:r>
            <a:r>
              <a:rPr sz="3085" spc="-28" dirty="0">
                <a:latin typeface="Times New Roman"/>
                <a:cs typeface="Times New Roman"/>
              </a:rPr>
              <a:t>efficiently </a:t>
            </a:r>
            <a:r>
              <a:rPr sz="3085" spc="-11" dirty="0">
                <a:latin typeface="Times New Roman"/>
                <a:cs typeface="Times New Roman"/>
              </a:rPr>
              <a:t>used </a:t>
            </a:r>
            <a:r>
              <a:rPr sz="3085" spc="-17" dirty="0">
                <a:latin typeface="Times New Roman"/>
                <a:cs typeface="Times New Roman"/>
              </a:rPr>
              <a:t>for  </a:t>
            </a:r>
            <a:r>
              <a:rPr sz="3085" dirty="0">
                <a:latin typeface="Times New Roman"/>
                <a:cs typeface="Times New Roman"/>
              </a:rPr>
              <a:t>implementing </a:t>
            </a:r>
            <a:r>
              <a:rPr sz="3085" spc="-6" dirty="0">
                <a:solidFill>
                  <a:srgbClr val="FF0000"/>
                </a:solidFill>
                <a:latin typeface="Times New Roman"/>
                <a:cs typeface="Times New Roman"/>
              </a:rPr>
              <a:t>priority</a:t>
            </a:r>
            <a:r>
              <a:rPr sz="308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queues</a:t>
            </a:r>
            <a:endParaRPr sz="308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Maintaining the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heap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property</a:t>
            </a:r>
            <a:endParaRPr lang="en-US" sz="3200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Priority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queues</a:t>
            </a:r>
            <a:endParaRPr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1748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0038" y="716029"/>
            <a:ext cx="7451975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Binary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tree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018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645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28729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4981" y="30271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5761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2013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4003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126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0255" y="368784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06753" y="367641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01035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3753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17287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3785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66729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20881" y="4345449"/>
            <a:ext cx="349782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3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  <a:r>
              <a:rPr sz="1800" spc="18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71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2118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18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197"/>
              </a:lnSpc>
              <a:spcBef>
                <a:spcPts val="27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full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18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61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70783" y="4354593"/>
            <a:ext cx="91446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3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92864" y="4977147"/>
            <a:ext cx="4028688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</a:p>
          <a:p>
            <a:pPr marL="184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18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4819766" y="43161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4271694" y="4307081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3878183" y="4316171"/>
            <a:ext cx="5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132" y="260280"/>
            <a:ext cx="8202301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1" dirty="0"/>
              <a:t>Data </a:t>
            </a:r>
            <a:r>
              <a:rPr sz="4848" spc="6" dirty="0"/>
              <a:t>structures </a:t>
            </a:r>
            <a:r>
              <a:rPr sz="4848" spc="11" dirty="0"/>
              <a:t>for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80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899560" y="1365768"/>
            <a:ext cx="7528513" cy="109134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indent="-377842">
              <a:lnSpc>
                <a:spcPts val="4209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Consider </a:t>
            </a:r>
            <a:r>
              <a:rPr sz="3526" spc="-22" dirty="0">
                <a:latin typeface="Times New Roman"/>
                <a:cs typeface="Times New Roman"/>
              </a:rPr>
              <a:t>sets </a:t>
            </a:r>
            <a:r>
              <a:rPr sz="3526" dirty="0">
                <a:latin typeface="Times New Roman"/>
                <a:cs typeface="Times New Roman"/>
              </a:rPr>
              <a:t>of records </a:t>
            </a:r>
            <a:r>
              <a:rPr sz="3526" spc="-6" dirty="0">
                <a:latin typeface="Times New Roman"/>
                <a:cs typeface="Times New Roman"/>
              </a:rPr>
              <a:t>having </a:t>
            </a:r>
            <a:r>
              <a:rPr sz="3526" i="1" spc="-22" dirty="0">
                <a:solidFill>
                  <a:srgbClr val="3333CC"/>
                </a:solidFill>
                <a:latin typeface="Times New Roman"/>
                <a:cs typeface="Times New Roman"/>
              </a:rPr>
              <a:t>key</a:t>
            </a:r>
            <a:r>
              <a:rPr sz="3526" i="1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11" dirty="0">
                <a:latin typeface="Times New Roman"/>
                <a:cs typeface="Times New Roman"/>
              </a:rPr>
              <a:t>and</a:t>
            </a:r>
            <a:endParaRPr sz="3526">
              <a:latin typeface="Times New Roman"/>
              <a:cs typeface="Times New Roman"/>
            </a:endParaRPr>
          </a:p>
          <a:p>
            <a:pPr marL="391836">
              <a:lnSpc>
                <a:spcPts val="4209"/>
              </a:lnSpc>
            </a:pPr>
            <a:r>
              <a:rPr sz="3526" i="1" spc="-6" dirty="0">
                <a:solidFill>
                  <a:srgbClr val="3333CC"/>
                </a:solidFill>
                <a:latin typeface="Times New Roman"/>
                <a:cs typeface="Times New Roman"/>
              </a:rPr>
              <a:t>satellite</a:t>
            </a:r>
            <a:r>
              <a:rPr sz="3526" i="1" spc="-3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010319" y="4289013"/>
            <a:ext cx="923572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4381092" y="386221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1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74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4381092" y="461786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0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61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5853266" y="3246497"/>
            <a:ext cx="2336218" cy="1712288"/>
          </a:xfrm>
          <a:prstGeom prst="rect">
            <a:avLst/>
          </a:prstGeom>
        </p:spPr>
        <p:txBody>
          <a:bodyPr vert="horz" wrap="square" lIns="0" tIns="316254" rIns="0" bIns="0" rtlCol="0">
            <a:spAutoFit/>
          </a:bodyPr>
          <a:lstStyle/>
          <a:p>
            <a:pPr marL="13994">
              <a:spcBef>
                <a:spcPts val="2490"/>
              </a:spcBef>
            </a:pP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  <a:p>
            <a:pPr marL="52478">
              <a:spcBef>
                <a:spcPts val="2380"/>
              </a:spcBef>
            </a:pPr>
            <a:r>
              <a:rPr sz="3526" i="1" spc="-6" dirty="0">
                <a:solidFill>
                  <a:srgbClr val="990099"/>
                </a:solidFill>
                <a:latin typeface="Times New Roman"/>
                <a:cs typeface="Times New Roman"/>
              </a:rPr>
              <a:t>satellite</a:t>
            </a:r>
            <a:r>
              <a:rPr sz="3526" i="1" spc="-99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solidFill>
                  <a:srgbClr val="990099"/>
                </a:solidFill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1054" y="4253679"/>
            <a:ext cx="22739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8061" y="4575881"/>
            <a:ext cx="1259417" cy="83961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1066800" y="50800"/>
                </a:lnTo>
                <a:lnTo>
                  <a:pt x="1066800" y="76200"/>
                </a:lnTo>
                <a:lnTo>
                  <a:pt x="1143000" y="38100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3922160" y="5395901"/>
            <a:ext cx="117615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spc="-28" dirty="0">
                <a:latin typeface="Times New Roman"/>
                <a:cs typeface="Times New Roman"/>
              </a:rPr>
              <a:t>ec</a:t>
            </a:r>
            <a:r>
              <a:rPr sz="3526" dirty="0">
                <a:latin typeface="Times New Roman"/>
                <a:cs typeface="Times New Roman"/>
              </a:rPr>
              <a:t>o</a:t>
            </a: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dirty="0">
                <a:latin typeface="Times New Roman"/>
                <a:cs typeface="Times New Roman"/>
              </a:rPr>
              <a:t>d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99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881" y="260280"/>
            <a:ext cx="7082819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6" dirty="0"/>
              <a:t>Operations </a:t>
            </a:r>
            <a:r>
              <a:rPr sz="4848" dirty="0"/>
              <a:t>on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31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9629" y="1156495"/>
            <a:ext cx="10094143" cy="58213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7433" indent="-377842">
              <a:spcBef>
                <a:spcPts val="110"/>
              </a:spcBef>
              <a:buChar char="•"/>
              <a:tabLst>
                <a:tab pos="396734" algn="l"/>
                <a:tab pos="397433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</a:rPr>
              <a:t>Queries</a:t>
            </a:r>
            <a:r>
              <a:rPr sz="3200" dirty="0"/>
              <a:t>: </a:t>
            </a:r>
            <a:r>
              <a:rPr sz="3200" spc="6" dirty="0"/>
              <a:t>Simply </a:t>
            </a:r>
            <a:r>
              <a:rPr sz="3200" spc="11" dirty="0"/>
              <a:t>return </a:t>
            </a:r>
            <a:r>
              <a:rPr sz="3200" spc="6" dirty="0"/>
              <a:t>info; </a:t>
            </a:r>
            <a:endParaRPr lang="en-US" sz="3200" spc="6" dirty="0" smtClean="0"/>
          </a:p>
          <a:p>
            <a:pPr marL="397433" indent="-377842">
              <a:spcBef>
                <a:spcPts val="110"/>
              </a:spcBef>
              <a:buChar char="•"/>
              <a:tabLst>
                <a:tab pos="396734" algn="l"/>
                <a:tab pos="397433" algn="l"/>
              </a:tabLst>
            </a:pPr>
            <a:r>
              <a:rPr sz="3200" u="sng" dirty="0" smtClean="0">
                <a:uFill>
                  <a:solidFill>
                    <a:srgbClr val="000000"/>
                  </a:solidFill>
                </a:uFill>
              </a:rPr>
              <a:t>Modifying </a:t>
            </a:r>
            <a:r>
              <a:rPr sz="3200" u="sng" spc="6" dirty="0">
                <a:uFill>
                  <a:solidFill>
                    <a:srgbClr val="000000"/>
                  </a:solidFill>
                </a:uFill>
              </a:rPr>
              <a:t>operations</a:t>
            </a:r>
            <a:r>
              <a:rPr sz="3200" spc="6" dirty="0"/>
              <a:t>:</a:t>
            </a:r>
            <a:r>
              <a:rPr sz="3200" spc="-496" dirty="0"/>
              <a:t> </a:t>
            </a:r>
            <a:r>
              <a:rPr sz="3200" dirty="0"/>
              <a:t>Change </a:t>
            </a:r>
            <a:r>
              <a:rPr sz="3200" spc="11" dirty="0"/>
              <a:t>the </a:t>
            </a:r>
            <a:r>
              <a:rPr sz="3200" spc="-6" dirty="0"/>
              <a:t>set</a:t>
            </a:r>
          </a:p>
          <a:p>
            <a:pPr marL="5598">
              <a:spcBef>
                <a:spcPts val="11"/>
              </a:spcBef>
            </a:pPr>
            <a:endParaRPr sz="3361" dirty="0"/>
          </a:p>
          <a:p>
            <a:pPr marL="397433" indent="-377842"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INSERT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i="1" spc="66" dirty="0">
                <a:solidFill>
                  <a:srgbClr val="CC0000"/>
                </a:solidFill>
              </a:rPr>
              <a:t> </a:t>
            </a:r>
            <a:r>
              <a:rPr spc="6" dirty="0">
                <a:latin typeface="Symbol"/>
                <a:cs typeface="Symbol"/>
              </a:rPr>
              <a:t></a:t>
            </a:r>
            <a:r>
              <a:rPr spc="6" dirty="0"/>
              <a:t>{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/>
              <a:t>}</a:t>
            </a:r>
            <a:endParaRPr sz="2204" dirty="0"/>
          </a:p>
          <a:p>
            <a:pPr marL="397433" indent="-377842">
              <a:spcBef>
                <a:spcPts val="187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DELETE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sz="2700" i="1" spc="-33" dirty="0">
                <a:latin typeface="Symbol"/>
                <a:cs typeface="Symbol"/>
              </a:rPr>
              <a:t></a:t>
            </a:r>
            <a:r>
              <a:rPr sz="2700" i="1" spc="33" dirty="0"/>
              <a:t> </a:t>
            </a:r>
            <a:r>
              <a:rPr spc="28" dirty="0"/>
              <a:t>{</a:t>
            </a:r>
            <a:r>
              <a:rPr i="1" spc="28" dirty="0">
                <a:solidFill>
                  <a:srgbClr val="006600"/>
                </a:solidFill>
              </a:rPr>
              <a:t>x</a:t>
            </a:r>
            <a:r>
              <a:rPr spc="28" dirty="0"/>
              <a:t>}</a:t>
            </a:r>
            <a:endParaRPr sz="2700" dirty="0"/>
          </a:p>
          <a:p>
            <a:pPr marL="397433" indent="-377842">
              <a:spcBef>
                <a:spcPts val="342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MAX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/ </a:t>
            </a:r>
            <a:r>
              <a:rPr sz="2204" dirty="0">
                <a:solidFill>
                  <a:srgbClr val="3333CC"/>
                </a:solidFill>
              </a:rPr>
              <a:t>MIN</a:t>
            </a:r>
            <a:r>
              <a:rPr dirty="0"/>
              <a:t>(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325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marR="607345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EXTRACT-MAX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) </a:t>
            </a:r>
            <a:r>
              <a:rPr dirty="0"/>
              <a:t>/ </a:t>
            </a:r>
            <a:r>
              <a:rPr sz="2204" spc="-17" dirty="0">
                <a:solidFill>
                  <a:srgbClr val="3333CC"/>
                </a:solidFill>
              </a:rPr>
              <a:t>EXTRACT-MIN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: (Modifying) </a:t>
            </a:r>
            <a:r>
              <a:rPr spc="11" dirty="0"/>
              <a:t>return and  </a:t>
            </a:r>
            <a:r>
              <a:rPr spc="22" dirty="0"/>
              <a:t>delete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501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indent="-377842">
              <a:spcBef>
                <a:spcPts val="198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SEARCH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1" dirty="0">
                <a:solidFill>
                  <a:srgbClr val="006600"/>
                </a:solidFill>
              </a:rPr>
              <a:t>k</a:t>
            </a:r>
            <a:r>
              <a:rPr spc="11"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i="1" spc="17" dirty="0">
                <a:solidFill>
                  <a:srgbClr val="990099"/>
                </a:solidFill>
              </a:rPr>
              <a:t>key</a:t>
            </a:r>
            <a:r>
              <a:rPr spc="17" dirty="0"/>
              <a:t>[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]=</a:t>
            </a:r>
            <a:r>
              <a:rPr spc="-149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k</a:t>
            </a:r>
            <a:endParaRPr sz="2204" dirty="0"/>
          </a:p>
          <a:p>
            <a:pPr marL="397433" marR="5598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SUCCESSOR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/ </a:t>
            </a:r>
            <a:r>
              <a:rPr sz="2204" spc="-28" dirty="0">
                <a:solidFill>
                  <a:srgbClr val="3333CC"/>
                </a:solidFill>
              </a:rPr>
              <a:t>PREDECESSOR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y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which  </a:t>
            </a:r>
            <a:r>
              <a:rPr spc="17" dirty="0"/>
              <a:t>is</a:t>
            </a:r>
            <a:r>
              <a:rPr spc="-44" dirty="0"/>
              <a:t> </a:t>
            </a:r>
            <a:r>
              <a:rPr spc="11" dirty="0"/>
              <a:t>the</a:t>
            </a:r>
            <a:r>
              <a:rPr spc="-77" dirty="0"/>
              <a:t> </a:t>
            </a:r>
            <a:r>
              <a:rPr spc="6" dirty="0"/>
              <a:t>next</a:t>
            </a:r>
            <a:r>
              <a:rPr spc="33" dirty="0"/>
              <a:t> </a:t>
            </a:r>
            <a:r>
              <a:rPr spc="17" dirty="0"/>
              <a:t>larger/smaller</a:t>
            </a:r>
            <a:r>
              <a:rPr spc="-220" dirty="0"/>
              <a:t> </a:t>
            </a:r>
            <a:r>
              <a:rPr spc="22" dirty="0"/>
              <a:t>element</a:t>
            </a:r>
            <a:r>
              <a:rPr spc="-298" dirty="0"/>
              <a:t> </a:t>
            </a:r>
            <a:r>
              <a:rPr spc="17" dirty="0"/>
              <a:t>after</a:t>
            </a:r>
            <a:r>
              <a:rPr spc="-220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2204" dirty="0"/>
          </a:p>
          <a:p>
            <a:pPr marL="5598">
              <a:spcBef>
                <a:spcPts val="50"/>
              </a:spcBef>
            </a:pPr>
            <a:endParaRPr sz="3196" dirty="0"/>
          </a:p>
          <a:p>
            <a:pPr marL="397433" indent="-377842">
              <a:buChar char="•"/>
              <a:tabLst>
                <a:tab pos="396734" algn="l"/>
                <a:tab pos="397433" algn="l"/>
              </a:tabLst>
            </a:pPr>
            <a:r>
              <a:rPr spc="6" dirty="0"/>
              <a:t>Different</a:t>
            </a:r>
            <a:r>
              <a:rPr spc="-83" dirty="0"/>
              <a:t> </a:t>
            </a:r>
            <a:r>
              <a:rPr spc="17" dirty="0"/>
              <a:t>data</a:t>
            </a:r>
            <a:r>
              <a:rPr spc="-77" dirty="0"/>
              <a:t> </a:t>
            </a:r>
            <a:r>
              <a:rPr spc="6" dirty="0"/>
              <a:t>structures</a:t>
            </a:r>
            <a:r>
              <a:rPr spc="-149" dirty="0"/>
              <a:t> </a:t>
            </a:r>
            <a:r>
              <a:rPr spc="11" dirty="0"/>
              <a:t>support/optimize</a:t>
            </a:r>
            <a:r>
              <a:rPr spc="-193" dirty="0"/>
              <a:t> </a:t>
            </a:r>
            <a:r>
              <a:rPr spc="11" dirty="0"/>
              <a:t>different</a:t>
            </a:r>
            <a:r>
              <a:rPr spc="-187" dirty="0"/>
              <a:t> </a:t>
            </a:r>
            <a:r>
              <a:rPr spc="11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3092268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430" y="260280"/>
            <a:ext cx="5299345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 </a:t>
            </a:r>
            <a:r>
              <a:rPr sz="4848" spc="17" dirty="0"/>
              <a:t>Queues</a:t>
            </a:r>
            <a:r>
              <a:rPr sz="4848" spc="-187" dirty="0"/>
              <a:t> </a:t>
            </a:r>
            <a:r>
              <a:rPr sz="4848" spc="17" dirty="0"/>
              <a:t>(</a:t>
            </a:r>
            <a:r>
              <a:rPr sz="4848" i="1" spc="17" dirty="0"/>
              <a:t>PQ</a:t>
            </a:r>
            <a:r>
              <a:rPr sz="4848" spc="17" dirty="0"/>
              <a:t>)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27899"/>
            <a:ext cx="8848801" cy="4517402"/>
          </a:xfrm>
          <a:prstGeom prst="rect">
            <a:avLst/>
          </a:prstGeom>
        </p:spPr>
        <p:txBody>
          <a:bodyPr vert="horz" wrap="square" lIns="0" tIns="119645" rIns="0" bIns="0" rtlCol="0">
            <a:spAutoFit/>
          </a:bodyPr>
          <a:lstStyle/>
          <a:p>
            <a:pPr marL="391836" indent="-377842">
              <a:spcBef>
                <a:spcPts val="942"/>
              </a:spcBef>
              <a:buChar char="•"/>
              <a:tabLst>
                <a:tab pos="391136" algn="l"/>
                <a:tab pos="391836" algn="l"/>
              </a:tabLst>
            </a:pPr>
            <a:r>
              <a:rPr sz="3200" dirty="0">
                <a:latin typeface="Times New Roman"/>
                <a:cs typeface="Times New Roman"/>
              </a:rPr>
              <a:t>Supports</a:t>
            </a:r>
            <a:endParaRPr sz="3085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9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51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1" dirty="0">
                <a:solidFill>
                  <a:srgbClr val="3333CC"/>
                </a:solidFill>
                <a:latin typeface="Times New Roman"/>
                <a:cs typeface="Times New Roman"/>
              </a:rPr>
              <a:t>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204" spc="17" dirty="0">
                <a:solidFill>
                  <a:srgbClr val="3333CC"/>
                </a:solidFill>
                <a:latin typeface="Times New Roman"/>
                <a:cs typeface="Times New Roman"/>
              </a:rPr>
              <a:t>MIN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</a:t>
            </a:r>
            <a:endParaRPr sz="2204" dirty="0">
              <a:latin typeface="Times New Roman"/>
              <a:cs typeface="Times New Roman"/>
            </a:endParaRPr>
          </a:p>
          <a:p>
            <a:pPr marL="391836" indent="-377842">
              <a:spcBef>
                <a:spcPts val="68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One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Schedule </a:t>
            </a:r>
            <a:r>
              <a:rPr sz="3085" spc="6" dirty="0">
                <a:latin typeface="Times New Roman"/>
                <a:cs typeface="Times New Roman"/>
              </a:rPr>
              <a:t>jobs </a:t>
            </a:r>
            <a:r>
              <a:rPr sz="3085" dirty="0">
                <a:latin typeface="Times New Roman"/>
                <a:cs typeface="Times New Roman"/>
              </a:rPr>
              <a:t>on a </a:t>
            </a:r>
            <a:r>
              <a:rPr sz="3085" spc="-22" dirty="0">
                <a:latin typeface="Times New Roman"/>
                <a:cs typeface="Times New Roman"/>
              </a:rPr>
              <a:t>shared</a:t>
            </a:r>
            <a:r>
              <a:rPr sz="3085" spc="66" dirty="0">
                <a:latin typeface="Times New Roman"/>
                <a:cs typeface="Times New Roman"/>
              </a:rPr>
              <a:t> </a:t>
            </a:r>
            <a:r>
              <a:rPr sz="3085" spc="-22" dirty="0">
                <a:latin typeface="Times New Roman"/>
                <a:cs typeface="Times New Roman"/>
              </a:rPr>
              <a:t>resource</a:t>
            </a:r>
            <a:endParaRPr sz="3085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9648" algn="l"/>
              </a:tabLst>
            </a:pP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5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keeps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track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6" dirty="0">
                <a:latin typeface="Times New Roman"/>
                <a:cs typeface="Times New Roman"/>
              </a:rPr>
              <a:t>jobs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their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relative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priorities</a:t>
            </a:r>
            <a:endParaRPr sz="2645" dirty="0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When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3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finished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or </a:t>
            </a:r>
            <a:r>
              <a:rPr sz="2645" spc="11" dirty="0">
                <a:latin typeface="Times New Roman"/>
                <a:cs typeface="Times New Roman"/>
              </a:rPr>
              <a:t>interrupted,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highest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priority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  selected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-6" dirty="0">
                <a:latin typeface="Times New Roman"/>
                <a:cs typeface="Times New Roman"/>
              </a:rPr>
              <a:t>those </a:t>
            </a:r>
            <a:r>
              <a:rPr sz="2645" spc="6" dirty="0">
                <a:latin typeface="Times New Roman"/>
                <a:cs typeface="Times New Roman"/>
              </a:rPr>
              <a:t>pending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added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any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507246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140" y="260280"/>
            <a:ext cx="393427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</a:t>
            </a:r>
            <a:r>
              <a:rPr sz="4848" spc="39" dirty="0"/>
              <a:t> </a:t>
            </a:r>
            <a:r>
              <a:rPr sz="4848" spc="17" dirty="0"/>
              <a:t>Queues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44131"/>
            <a:ext cx="9473612" cy="4769045"/>
          </a:xfrm>
          <a:prstGeom prst="rect">
            <a:avLst/>
          </a:prstGeom>
        </p:spPr>
        <p:txBody>
          <a:bodyPr vert="horz" wrap="square" lIns="0" tIns="103552" rIns="0" bIns="0" rtlCol="0">
            <a:spAutoFit/>
          </a:bodyPr>
          <a:lstStyle/>
          <a:p>
            <a:pPr marL="391836" indent="-377842">
              <a:spcBef>
                <a:spcPts val="815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Another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</a:t>
            </a:r>
            <a:r>
              <a:rPr sz="3085" spc="-17" dirty="0">
                <a:latin typeface="Times New Roman"/>
                <a:cs typeface="Times New Roman"/>
              </a:rPr>
              <a:t>Event-driven</a:t>
            </a:r>
            <a:r>
              <a:rPr sz="3085" spc="215" dirty="0">
                <a:latin typeface="Times New Roman"/>
                <a:cs typeface="Times New Roman"/>
              </a:rPr>
              <a:t> </a:t>
            </a:r>
            <a:r>
              <a:rPr sz="3085" spc="6" dirty="0">
                <a:latin typeface="Times New Roman"/>
                <a:cs typeface="Times New Roman"/>
              </a:rPr>
              <a:t>simulation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Events to </a:t>
            </a:r>
            <a:r>
              <a:rPr sz="2645" dirty="0">
                <a:latin typeface="Times New Roman"/>
                <a:cs typeface="Times New Roman"/>
              </a:rPr>
              <a:t>be </a:t>
            </a:r>
            <a:r>
              <a:rPr sz="2645" spc="17" dirty="0">
                <a:latin typeface="Times New Roman"/>
                <a:cs typeface="Times New Roman"/>
              </a:rPr>
              <a:t>simulated </a:t>
            </a:r>
            <a:r>
              <a:rPr sz="2645" spc="11" dirty="0">
                <a:latin typeface="Times New Roman"/>
                <a:cs typeface="Times New Roman"/>
              </a:rPr>
              <a:t>are the </a:t>
            </a:r>
            <a:r>
              <a:rPr sz="2645" spc="22" dirty="0">
                <a:latin typeface="Times New Roman"/>
                <a:cs typeface="Times New Roman"/>
              </a:rPr>
              <a:t>items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3085" spc="44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endParaRPr sz="3085">
              <a:latin typeface="Times New Roman"/>
              <a:cs typeface="Times New Roman"/>
            </a:endParaRPr>
          </a:p>
          <a:p>
            <a:pPr marL="839648" marR="28687" lvl="1" indent="-321865">
              <a:lnSpc>
                <a:spcPct val="100699"/>
              </a:lnSpc>
              <a:spcBef>
                <a:spcPts val="68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associated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with</a:t>
            </a:r>
            <a:r>
              <a:rPr sz="2645" dirty="0">
                <a:latin typeface="Times New Roman"/>
                <a:cs typeface="Times New Roman"/>
              </a:rPr>
              <a:t> a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occurrence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which</a:t>
            </a:r>
            <a:r>
              <a:rPr sz="2645" dirty="0">
                <a:latin typeface="Times New Roman"/>
                <a:cs typeface="Times New Roman"/>
              </a:rPr>
              <a:t> serves  </a:t>
            </a:r>
            <a:r>
              <a:rPr sz="2645" spc="17" dirty="0">
                <a:latin typeface="Times New Roman"/>
                <a:cs typeface="Times New Roman"/>
              </a:rPr>
              <a:t>as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51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1" dirty="0">
                <a:latin typeface="Times New Roman"/>
                <a:cs typeface="Times New Roman"/>
              </a:rPr>
              <a:t>Simulation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7" dirty="0">
                <a:latin typeface="Times New Roman"/>
                <a:cs typeface="Times New Roman"/>
              </a:rPr>
              <a:t>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cause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other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simulated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future</a:t>
            </a:r>
            <a:endParaRPr sz="2645">
              <a:latin typeface="Times New Roman"/>
              <a:cs typeface="Times New Roman"/>
            </a:endParaRPr>
          </a:p>
          <a:p>
            <a:pPr marL="839648" marR="774575" lvl="1" indent="-321865">
              <a:lnSpc>
                <a:spcPts val="3085"/>
              </a:lnSpc>
              <a:spcBef>
                <a:spcPts val="859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8" dirty="0">
                <a:latin typeface="Times New Roman"/>
                <a:cs typeface="Times New Roman"/>
              </a:rPr>
              <a:t>Use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 </a:t>
            </a:r>
            <a:r>
              <a:rPr sz="2645" spc="17" dirty="0">
                <a:latin typeface="Times New Roman"/>
                <a:cs typeface="Times New Roman"/>
              </a:rPr>
              <a:t>at </a:t>
            </a:r>
            <a:r>
              <a:rPr sz="2645" spc="22" dirty="0">
                <a:latin typeface="Times New Roman"/>
                <a:cs typeface="Times New Roman"/>
              </a:rPr>
              <a:t>each </a:t>
            </a:r>
            <a:r>
              <a:rPr sz="2645" spc="6" dirty="0">
                <a:latin typeface="Times New Roman"/>
                <a:cs typeface="Times New Roman"/>
              </a:rPr>
              <a:t>step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choose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next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36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  </a:t>
            </a:r>
            <a:r>
              <a:rPr sz="2645" spc="11" dirty="0">
                <a:latin typeface="Times New Roman"/>
                <a:cs typeface="Times New Roman"/>
              </a:rPr>
              <a:t>simulate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2" dirty="0">
                <a:latin typeface="Times New Roman"/>
                <a:cs typeface="Times New Roman"/>
              </a:rPr>
              <a:t>As</a:t>
            </a:r>
            <a:r>
              <a:rPr sz="2645" spc="6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14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produced</a:t>
            </a:r>
            <a:r>
              <a:rPr sz="2645" dirty="0">
                <a:latin typeface="Times New Roman"/>
                <a:cs typeface="Times New Roman"/>
              </a:rPr>
              <a:t> insert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them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4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endParaRPr sz="2645">
              <a:latin typeface="Times New Roman"/>
              <a:cs typeface="Times New Roman"/>
            </a:endParaRPr>
          </a:p>
          <a:p>
            <a:pPr marL="839648">
              <a:spcBef>
                <a:spcPts val="44"/>
              </a:spcBef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952383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363901"/>
            <a:ext cx="8293259" cy="4243652"/>
          </a:xfrm>
          <a:prstGeom prst="rect">
            <a:avLst/>
          </a:prstGeom>
        </p:spPr>
        <p:txBody>
          <a:bodyPr vert="horz" wrap="square" lIns="0" tIns="183315" rIns="0" bIns="0" rtlCol="0">
            <a:spAutoFit/>
          </a:bodyPr>
          <a:lstStyle/>
          <a:p>
            <a:pPr marL="391836" indent="-377842">
              <a:spcBef>
                <a:spcPts val="144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Sorted 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1146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79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place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splice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item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68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17" dirty="0">
                <a:latin typeface="Times New Roman"/>
                <a:cs typeface="Times New Roman"/>
              </a:rPr>
              <a:t>Take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first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165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17" dirty="0">
                <a:latin typeface="Times New Roman"/>
                <a:cs typeface="Times New Roman"/>
              </a:rPr>
              <a:t>extraction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6" dirty="0">
                <a:latin typeface="Times New Roman"/>
                <a:cs typeface="Times New Roman"/>
              </a:rPr>
              <a:t>insertion.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117364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0" y="0"/>
                </a:lnTo>
                <a:lnTo>
                  <a:pt x="800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4" y="0"/>
                </a:lnTo>
                <a:lnTo>
                  <a:pt x="8001004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5" name="object 5"/>
          <p:cNvSpPr txBox="1"/>
          <p:nvPr/>
        </p:nvSpPr>
        <p:spPr>
          <a:xfrm>
            <a:off x="647677" y="1035053"/>
            <a:ext cx="8368124" cy="5329123"/>
          </a:xfrm>
          <a:prstGeom prst="rect">
            <a:avLst/>
          </a:prstGeom>
        </p:spPr>
        <p:txBody>
          <a:bodyPr vert="horz" wrap="square" lIns="0" tIns="134338" rIns="0" bIns="0" rtlCol="0">
            <a:spAutoFit/>
          </a:bodyPr>
          <a:lstStyle/>
          <a:p>
            <a:pPr marL="391836" indent="-377842">
              <a:spcBef>
                <a:spcPts val="1058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00CC"/>
                </a:solidFill>
                <a:latin typeface="Times New Roman"/>
                <a:cs typeface="Times New Roman"/>
              </a:rPr>
              <a:t>Unsorted </a:t>
            </a: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7" dirty="0">
                <a:latin typeface="Times New Roman"/>
                <a:cs typeface="Times New Roman"/>
              </a:rPr>
              <a:t>Put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spc="22" dirty="0">
                <a:latin typeface="Times New Roman"/>
                <a:cs typeface="Times New Roman"/>
              </a:rPr>
              <a:t>item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front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5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242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whole</a:t>
            </a:r>
            <a:r>
              <a:rPr sz="2645" spc="-6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35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44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6" dirty="0">
                <a:latin typeface="Times New Roman"/>
                <a:cs typeface="Times New Roman"/>
              </a:rPr>
              <a:t>insertion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17" dirty="0">
                <a:latin typeface="Times New Roman"/>
                <a:cs typeface="Times New Roman"/>
              </a:rPr>
              <a:t>extraction</a:t>
            </a:r>
            <a:endParaRPr sz="3085">
              <a:latin typeface="Times New Roman"/>
              <a:cs typeface="Times New Roman"/>
            </a:endParaRPr>
          </a:p>
          <a:p>
            <a:pPr marL="391836">
              <a:spcBef>
                <a:spcPts val="375"/>
              </a:spcBef>
            </a:pPr>
            <a:r>
              <a:rPr sz="3085" spc="-6" dirty="0">
                <a:latin typeface="Times New Roman"/>
                <a:cs typeface="Times New Roman"/>
              </a:rPr>
              <a:t>Sorted linked </a:t>
            </a:r>
            <a:r>
              <a:rPr sz="3085" spc="11" dirty="0">
                <a:latin typeface="Times New Roman"/>
                <a:cs typeface="Times New Roman"/>
              </a:rPr>
              <a:t>list is </a:t>
            </a:r>
            <a:r>
              <a:rPr sz="3085" spc="-11" dirty="0">
                <a:latin typeface="Times New Roman"/>
                <a:cs typeface="Times New Roman"/>
              </a:rPr>
              <a:t>better </a:t>
            </a:r>
            <a:r>
              <a:rPr sz="3085" dirty="0">
                <a:latin typeface="Times New Roman"/>
                <a:cs typeface="Times New Roman"/>
              </a:rPr>
              <a:t>on </a:t>
            </a:r>
            <a:r>
              <a:rPr sz="3085" spc="6" dirty="0">
                <a:latin typeface="Times New Roman"/>
                <a:cs typeface="Times New Roman"/>
              </a:rPr>
              <a:t>the</a:t>
            </a:r>
            <a:r>
              <a:rPr sz="3085" spc="-72" dirty="0">
                <a:latin typeface="Times New Roman"/>
                <a:cs typeface="Times New Roman"/>
              </a:rPr>
              <a:t> </a:t>
            </a:r>
            <a:r>
              <a:rPr sz="3085" spc="-28" dirty="0">
                <a:latin typeface="Times New Roman"/>
                <a:cs typeface="Times New Roman"/>
              </a:rPr>
              <a:t>average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7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Sorted</a:t>
            </a: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average,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11" dirty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FF0000"/>
                </a:solidFill>
                <a:latin typeface="Times New Roman"/>
                <a:cs typeface="Times New Roman"/>
              </a:rPr>
              <a:t>insertion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242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Unsorted</a:t>
            </a: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always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72" dirty="0">
                <a:latin typeface="Times New Roman"/>
                <a:cs typeface="Times New Roman"/>
              </a:rPr>
              <a:t> </a:t>
            </a:r>
            <a:r>
              <a:rPr sz="2645" spc="22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64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solidFill>
                  <a:srgbClr val="FF0000"/>
                </a:solidFill>
                <a:latin typeface="Times New Roman"/>
                <a:cs typeface="Times New Roman"/>
              </a:rPr>
              <a:t>extraction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910032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819" y="260280"/>
            <a:ext cx="6973670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dirty="0"/>
              <a:t>Implementation of</a:t>
            </a:r>
            <a:r>
              <a:rPr sz="4848" spc="-292" dirty="0"/>
              <a:t> </a:t>
            </a:r>
            <a:r>
              <a:rPr sz="4848" spc="-55" dirty="0">
                <a:solidFill>
                  <a:srgbClr val="FF0000"/>
                </a:solidFill>
              </a:rPr>
              <a:t>PQ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110526"/>
            <a:ext cx="9276303" cy="1405877"/>
          </a:xfrm>
          <a:prstGeom prst="rect">
            <a:avLst/>
          </a:prstGeom>
        </p:spPr>
        <p:txBody>
          <a:bodyPr vert="horz" wrap="square" lIns="0" tIns="101453" rIns="0" bIns="0" rtlCol="0">
            <a:spAutoFit/>
          </a:bodyPr>
          <a:lstStyle/>
          <a:p>
            <a:pPr marL="391836" indent="-377842">
              <a:spcBef>
                <a:spcPts val="799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 </a:t>
            </a:r>
            <a:r>
              <a:rPr sz="2645" spc="11" dirty="0">
                <a:latin typeface="Times New Roman"/>
                <a:cs typeface="Times New Roman"/>
              </a:rPr>
              <a:t>and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spc="11" dirty="0">
                <a:latin typeface="Times New Roman"/>
                <a:cs typeface="Times New Roman"/>
              </a:rPr>
              <a:t>are </a:t>
            </a:r>
            <a:r>
              <a:rPr sz="2645" spc="6" dirty="0">
                <a:latin typeface="Times New Roman"/>
                <a:cs typeface="Times New Roman"/>
              </a:rPr>
              <a:t>both </a:t>
            </a:r>
            <a:r>
              <a:rPr sz="2645" spc="-6" dirty="0">
                <a:latin typeface="Times New Roman"/>
                <a:cs typeface="Times New Roman"/>
              </a:rPr>
              <a:t>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</a:t>
            </a:r>
            <a:r>
              <a:rPr sz="2645" spc="-99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567"/>
              </a:spcBef>
              <a:tabLst>
                <a:tab pos="838948" algn="l"/>
              </a:tabLst>
            </a:pPr>
            <a:r>
              <a:rPr sz="2204" dirty="0">
                <a:latin typeface="Times New Roman"/>
                <a:cs typeface="Times New Roman"/>
              </a:rPr>
              <a:t>–	good </a:t>
            </a:r>
            <a:r>
              <a:rPr sz="2204" spc="17" dirty="0">
                <a:latin typeface="Times New Roman"/>
                <a:cs typeface="Times New Roman"/>
              </a:rPr>
              <a:t>compromise</a:t>
            </a:r>
            <a:r>
              <a:rPr sz="2204" spc="-209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between</a:t>
            </a:r>
            <a:r>
              <a:rPr sz="2204" spc="-110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fast</a:t>
            </a:r>
            <a:r>
              <a:rPr sz="2204" spc="-61" dirty="0">
                <a:latin typeface="Times New Roman"/>
                <a:cs typeface="Times New Roman"/>
              </a:rPr>
              <a:t> </a:t>
            </a:r>
            <a:r>
              <a:rPr sz="2204" spc="22" dirty="0">
                <a:latin typeface="Times New Roman"/>
                <a:cs typeface="Times New Roman"/>
              </a:rPr>
              <a:t>insertion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but</a:t>
            </a:r>
            <a:r>
              <a:rPr sz="2204" spc="-66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slow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extraction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 </a:t>
            </a:r>
            <a:r>
              <a:rPr sz="2204" spc="11" dirty="0">
                <a:latin typeface="Times New Roman"/>
                <a:cs typeface="Times New Roman"/>
              </a:rPr>
              <a:t>vice</a:t>
            </a:r>
            <a:r>
              <a:rPr sz="2204" spc="-99" dirty="0">
                <a:latin typeface="Times New Roman"/>
                <a:cs typeface="Times New Roman"/>
              </a:rPr>
              <a:t> </a:t>
            </a:r>
            <a:r>
              <a:rPr sz="2204" spc="11" dirty="0">
                <a:latin typeface="Times New Roman"/>
                <a:cs typeface="Times New Roman"/>
              </a:rPr>
              <a:t>versa</a:t>
            </a:r>
            <a:endParaRPr sz="2204">
              <a:latin typeface="Times New Roman"/>
              <a:cs typeface="Times New Roman"/>
            </a:endParaRPr>
          </a:p>
          <a:p>
            <a:pPr marL="391836" indent="-377842">
              <a:spcBef>
                <a:spcPts val="1107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EXTRACT-MAX: </a:t>
            </a:r>
            <a:r>
              <a:rPr sz="2204" spc="11" dirty="0">
                <a:latin typeface="Times New Roman"/>
                <a:cs typeface="Times New Roman"/>
              </a:rPr>
              <a:t>already discussed</a:t>
            </a:r>
            <a:r>
              <a:rPr sz="2204" spc="-353" dirty="0">
                <a:latin typeface="Times New Roman"/>
                <a:cs typeface="Times New Roman"/>
              </a:rPr>
              <a:t>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HEAP-EXTRACT-MAX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13" y="2609792"/>
            <a:ext cx="9571567" cy="4508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43380" rIns="0" bIns="0" rtlCol="0">
            <a:spAutoFit/>
          </a:bodyPr>
          <a:lstStyle/>
          <a:p>
            <a:pPr marL="93061">
              <a:spcBef>
                <a:spcPts val="342"/>
              </a:spcBef>
            </a:pPr>
            <a:r>
              <a:rPr sz="2204" spc="-22" dirty="0">
                <a:solidFill>
                  <a:srgbClr val="3333CC"/>
                </a:solidFill>
                <a:latin typeface="Times New Roman"/>
                <a:cs typeface="Times New Roman"/>
              </a:rPr>
              <a:t>INSERT: </a:t>
            </a:r>
            <a:r>
              <a:rPr sz="2645" spc="6" dirty="0">
                <a:latin typeface="Times New Roman"/>
                <a:cs typeface="Times New Roman"/>
              </a:rPr>
              <a:t>Insertion </a:t>
            </a:r>
            <a:r>
              <a:rPr sz="2645" spc="17" dirty="0">
                <a:latin typeface="Times New Roman"/>
                <a:cs typeface="Times New Roman"/>
              </a:rPr>
              <a:t>is like that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Insertion-Sort.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5017852" y="3449403"/>
            <a:ext cx="4953706" cy="2831466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22" dirty="0">
                <a:solidFill>
                  <a:srgbClr val="3333CC"/>
                </a:solidFill>
                <a:latin typeface="Times New Roman"/>
                <a:cs typeface="Times New Roman"/>
              </a:rPr>
              <a:t>HEAP-INSERT</a:t>
            </a:r>
            <a:r>
              <a:rPr sz="2645" spc="-22" dirty="0">
                <a:latin typeface="Times New Roman"/>
                <a:cs typeface="Times New Roman"/>
              </a:rPr>
              <a:t>(A,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,</a:t>
            </a:r>
            <a:r>
              <a:rPr sz="2645" spc="116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</a:p>
          <a:p>
            <a:pPr marL="470902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Symbol"/>
                <a:cs typeface="Symbol"/>
              </a:rPr>
              <a:t></a:t>
            </a:r>
            <a:r>
              <a:rPr sz="2645" spc="-11" dirty="0"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lnSpc>
                <a:spcPts val="3019"/>
              </a:lnSpc>
              <a:tabLst>
                <a:tab pos="736791" algn="l"/>
              </a:tabLst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13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i="1" spc="-39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sz="1600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9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839" y="3372438"/>
            <a:ext cx="4030133" cy="302352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482" rIns="0" bIns="0" rtlCol="0">
            <a:spAutoFit/>
          </a:bodyPr>
          <a:lstStyle/>
          <a:p>
            <a:pPr marL="100758" marR="277783">
              <a:lnSpc>
                <a:spcPct val="100699"/>
              </a:lnSpc>
              <a:spcBef>
                <a:spcPts val="303"/>
              </a:spcBef>
            </a:pPr>
            <a:r>
              <a:rPr sz="2645" spc="-6" dirty="0">
                <a:latin typeface="Times New Roman"/>
                <a:cs typeface="Times New Roman"/>
              </a:rPr>
              <a:t>Traverses 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 </a:t>
            </a:r>
            <a:r>
              <a:rPr sz="2645" spc="-6" dirty="0">
                <a:latin typeface="Times New Roman"/>
                <a:cs typeface="Times New Roman"/>
              </a:rPr>
              <a:t>nodes,</a:t>
            </a:r>
            <a:r>
              <a:rPr sz="2645" spc="-39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 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HEAPIFY </a:t>
            </a:r>
            <a:r>
              <a:rPr sz="2645" spc="6" dirty="0">
                <a:latin typeface="Times New Roman"/>
                <a:cs typeface="Times New Roman"/>
              </a:rPr>
              <a:t>does </a:t>
            </a: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7" dirty="0">
                <a:latin typeface="Times New Roman"/>
                <a:cs typeface="Times New Roman"/>
              </a:rPr>
              <a:t>makes  </a:t>
            </a:r>
            <a:r>
              <a:rPr sz="2645" spc="6" dirty="0">
                <a:latin typeface="Times New Roman"/>
                <a:cs typeface="Times New Roman"/>
              </a:rPr>
              <a:t>fewer comparisons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6" dirty="0">
                <a:latin typeface="Times New Roman"/>
                <a:cs typeface="Times New Roman"/>
              </a:rPr>
              <a:t>assignments</a:t>
            </a:r>
            <a:endParaRPr sz="2645">
              <a:latin typeface="Times New Roman"/>
              <a:cs typeface="Times New Roman"/>
            </a:endParaRPr>
          </a:p>
          <a:p>
            <a:pPr marL="100758" marR="328862">
              <a:lnSpc>
                <a:spcPct val="79900"/>
              </a:lnSpc>
              <a:spcBef>
                <a:spcPts val="1543"/>
              </a:spcBef>
            </a:pP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–HEAPIFY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7" dirty="0">
                <a:latin typeface="Times New Roman"/>
                <a:cs typeface="Times New Roman"/>
              </a:rPr>
              <a:t>compares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parent  </a:t>
            </a:r>
            <a:r>
              <a:rPr sz="2645" spc="6" dirty="0">
                <a:latin typeface="Times New Roman"/>
                <a:cs typeface="Times New Roman"/>
              </a:rPr>
              <a:t>with both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endParaRPr sz="2645">
              <a:latin typeface="Times New Roman"/>
              <a:cs typeface="Times New Roman"/>
            </a:endParaRPr>
          </a:p>
          <a:p>
            <a:pPr marL="100758">
              <a:spcBef>
                <a:spcPts val="683"/>
              </a:spcBef>
            </a:pPr>
            <a:r>
              <a:rPr sz="1983" spc="-11" dirty="0">
                <a:solidFill>
                  <a:srgbClr val="3333CC"/>
                </a:solidFill>
                <a:latin typeface="Times New Roman"/>
                <a:cs typeface="Times New Roman"/>
              </a:rPr>
              <a:t>–HEAP-INSERT</a:t>
            </a:r>
            <a:r>
              <a:rPr sz="2645" spc="-11" dirty="0">
                <a:latin typeface="Times New Roman"/>
                <a:cs typeface="Times New Roman"/>
              </a:rPr>
              <a:t>: </a:t>
            </a:r>
            <a:r>
              <a:rPr sz="2645" spc="6" dirty="0">
                <a:latin typeface="Times New Roman"/>
                <a:cs typeface="Times New Roman"/>
              </a:rPr>
              <a:t>with only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one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791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489550" y="2414193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3162535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920912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 dirty="0"/>
          </a:p>
        </p:txBody>
      </p:sp>
      <p:sp>
        <p:nvSpPr>
          <p:cNvPr id="73" name="object 73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 smtClean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 smtClean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248827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8312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09397" y="420439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5427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Attributes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7726188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attributes: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2862" y="2349028"/>
            <a:ext cx="8426968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length[A]: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size[A]:</a:t>
            </a:r>
            <a:r>
              <a:rPr sz="2400" spc="-4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</a:p>
          <a:p>
            <a:pPr marL="27361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A.</a:t>
            </a:r>
          </a:p>
          <a:p>
            <a:pPr marL="0" marR="0">
              <a:lnSpc>
                <a:spcPts val="2697"/>
              </a:lnSpc>
              <a:spcBef>
                <a:spcPts val="46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</a:t>
            </a:r>
            <a:r>
              <a:rPr sz="24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OFNEGO+SymbolMT"/>
                <a:cs typeface="OFNEGO+SymbolMT"/>
              </a:rPr>
              <a:t>≥</a:t>
            </a:r>
            <a:r>
              <a:rPr sz="2400" spc="-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30703" y="5834397"/>
            <a:ext cx="286987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length[A]</a:t>
            </a:r>
            <a:r>
              <a:rPr sz="180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heapsize[A]</a:t>
            </a:r>
            <a:r>
              <a:rPr sz="1800" spc="-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505913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241369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925718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016882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5335" y="218299"/>
            <a:ext cx="471581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spc="22" dirty="0"/>
              <a:t>Increase</a:t>
            </a:r>
            <a:r>
              <a:rPr sz="4848" spc="-490" dirty="0"/>
              <a:t> </a:t>
            </a:r>
            <a:r>
              <a:rPr sz="4848" spc="22" dirty="0"/>
              <a:t>Key</a:t>
            </a:r>
            <a:endParaRPr sz="4848"/>
          </a:p>
        </p:txBody>
      </p:sp>
      <p:sp>
        <p:nvSpPr>
          <p:cNvPr id="6" name="object 6"/>
          <p:cNvSpPr txBox="1"/>
          <p:nvPr/>
        </p:nvSpPr>
        <p:spPr>
          <a:xfrm>
            <a:off x="1151443" y="1091495"/>
            <a:ext cx="6835834" cy="13162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marR="5598" indent="-377842">
              <a:lnSpc>
                <a:spcPct val="119800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Key </a:t>
            </a:r>
            <a:r>
              <a:rPr sz="3526" spc="-6" dirty="0">
                <a:latin typeface="Times New Roman"/>
                <a:cs typeface="Times New Roman"/>
              </a:rPr>
              <a:t>value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i-</a:t>
            </a:r>
            <a:r>
              <a:rPr sz="3526" spc="11" dirty="0">
                <a:latin typeface="Times New Roman"/>
                <a:cs typeface="Times New Roman"/>
              </a:rPr>
              <a:t>th </a:t>
            </a:r>
            <a:r>
              <a:rPr sz="3526" spc="-11" dirty="0">
                <a:latin typeface="Times New Roman"/>
                <a:cs typeface="Times New Roman"/>
              </a:rPr>
              <a:t>element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spc="-17" dirty="0">
                <a:latin typeface="Times New Roman"/>
                <a:cs typeface="Times New Roman"/>
              </a:rPr>
              <a:t>heap </a:t>
            </a:r>
            <a:r>
              <a:rPr sz="3526" spc="6" dirty="0">
                <a:latin typeface="Times New Roman"/>
                <a:cs typeface="Times New Roman"/>
              </a:rPr>
              <a:t>is  </a:t>
            </a:r>
            <a:r>
              <a:rPr sz="3526" spc="-17" dirty="0">
                <a:latin typeface="Times New Roman"/>
                <a:cs typeface="Times New Roman"/>
              </a:rPr>
              <a:t>increased </a:t>
            </a:r>
            <a:r>
              <a:rPr sz="3526" spc="17" dirty="0">
                <a:latin typeface="Times New Roman"/>
                <a:cs typeface="Times New Roman"/>
              </a:rPr>
              <a:t>from </a:t>
            </a:r>
            <a:r>
              <a:rPr sz="3526" spc="6" dirty="0">
                <a:latin typeface="Times New Roman"/>
                <a:cs typeface="Times New Roman"/>
              </a:rPr>
              <a:t>A[</a:t>
            </a:r>
            <a:r>
              <a:rPr sz="3526" i="1" spc="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3526" spc="6" dirty="0">
                <a:latin typeface="Times New Roman"/>
                <a:cs typeface="Times New Roman"/>
              </a:rPr>
              <a:t>] to</a:t>
            </a:r>
            <a:r>
              <a:rPr sz="3526" spc="-94" dirty="0">
                <a:latin typeface="Times New Roman"/>
                <a:cs typeface="Times New Roman"/>
              </a:rPr>
              <a:t> </a:t>
            </a: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019" y="2693753"/>
            <a:ext cx="5541433" cy="3065119"/>
          </a:xfrm>
          <a:prstGeom prst="rect">
            <a:avLst/>
          </a:prstGeom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17" dirty="0">
                <a:solidFill>
                  <a:srgbClr val="3333CC"/>
                </a:solidFill>
                <a:latin typeface="Times New Roman"/>
                <a:cs typeface="Times New Roman"/>
              </a:rPr>
              <a:t>HEAP-INCREASE-KEY</a:t>
            </a:r>
            <a:r>
              <a:rPr sz="2645" spc="-17" dirty="0">
                <a:latin typeface="Times New Roman"/>
                <a:cs typeface="Times New Roman"/>
              </a:rPr>
              <a:t>(A, </a:t>
            </a:r>
            <a:r>
              <a:rPr sz="2645" i="1" spc="17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,</a:t>
            </a:r>
            <a:r>
              <a:rPr sz="2645" spc="-419" dirty="0">
                <a:latin typeface="Times New Roman"/>
                <a:cs typeface="Times New Roman"/>
              </a:rPr>
              <a:t>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848744" marR="2691771" indent="-377842">
              <a:lnSpc>
                <a:spcPts val="3306"/>
              </a:lnSpc>
              <a:spcBef>
                <a:spcPts val="22"/>
              </a:spcBef>
            </a:pPr>
            <a:r>
              <a:rPr sz="2645" b="1" spc="17" dirty="0"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</a:t>
            </a:r>
            <a:r>
              <a:rPr sz="2645" spc="-264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then  </a:t>
            </a:r>
            <a:r>
              <a:rPr sz="2645" b="1" spc="6" dirty="0">
                <a:latin typeface="Times New Roman"/>
                <a:cs typeface="Times New Roman"/>
              </a:rPr>
              <a:t>return</a:t>
            </a:r>
            <a:r>
              <a:rPr sz="2645" b="1" spc="-165" dirty="0">
                <a:latin typeface="Times New Roman"/>
                <a:cs typeface="Times New Roman"/>
              </a:rPr>
              <a:t> </a:t>
            </a:r>
            <a:r>
              <a:rPr sz="2645" b="1" spc="17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11" dirty="0">
                <a:latin typeface="Times New Roman"/>
                <a:cs typeface="Times New Roman"/>
              </a:rPr>
              <a:t>key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 smtClean="0"/>
              <a:t>⎣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endParaRPr lang="en-US" sz="1600" dirty="0" smtClean="0"/>
          </a:p>
          <a:p>
            <a:pPr marL="848744">
              <a:spcBef>
                <a:spcPts val="22"/>
              </a:spcBef>
            </a:pP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3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212086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 txBox="1"/>
          <p:nvPr/>
        </p:nvSpPr>
        <p:spPr>
          <a:xfrm>
            <a:off x="399991" y="2357908"/>
            <a:ext cx="5009680" cy="3176304"/>
          </a:xfrm>
          <a:prstGeom prst="rect">
            <a:avLst/>
          </a:prstGeom>
          <a:solidFill>
            <a:srgbClr val="CCFFCC"/>
          </a:solidFill>
          <a:ln w="12700">
            <a:solidFill>
              <a:srgbClr val="438086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7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848744" marR="2159994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50" i="1" spc="-248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50" spc="-2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38195" y="485575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6438194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6494168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406157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4201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6480175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170068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64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231090" y="3304506"/>
            <a:ext cx="183315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46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183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04395" y="3750263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6060369" y="377825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65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603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66565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5093641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35054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8940" y="4282017"/>
            <a:ext cx="3036594" cy="36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4884382" y="4310018"/>
            <a:ext cx="2807100" cy="181216"/>
          </a:xfrm>
          <a:custGeom>
            <a:avLst/>
            <a:gdLst/>
            <a:ahLst/>
            <a:cxnLst/>
            <a:rect l="l" t="t" r="r" b="b"/>
            <a:pathLst>
              <a:path w="2547620" h="164464">
                <a:moveTo>
                  <a:pt x="2310714" y="87350"/>
                </a:moveTo>
                <a:lnTo>
                  <a:pt x="2309749" y="112737"/>
                </a:lnTo>
                <a:lnTo>
                  <a:pt x="2411272" y="116573"/>
                </a:lnTo>
                <a:lnTo>
                  <a:pt x="2412238" y="91186"/>
                </a:lnTo>
                <a:lnTo>
                  <a:pt x="2310714" y="87350"/>
                </a:lnTo>
                <a:close/>
              </a:path>
              <a:path w="2547620" h="164464">
                <a:moveTo>
                  <a:pt x="2133041" y="80632"/>
                </a:moveTo>
                <a:lnTo>
                  <a:pt x="2132076" y="106019"/>
                </a:lnTo>
                <a:lnTo>
                  <a:pt x="2233599" y="109855"/>
                </a:lnTo>
                <a:lnTo>
                  <a:pt x="2234565" y="84467"/>
                </a:lnTo>
                <a:lnTo>
                  <a:pt x="2133041" y="80632"/>
                </a:lnTo>
                <a:close/>
              </a:path>
              <a:path w="2547620" h="164464">
                <a:moveTo>
                  <a:pt x="1955368" y="73914"/>
                </a:moveTo>
                <a:lnTo>
                  <a:pt x="1954402" y="99288"/>
                </a:lnTo>
                <a:lnTo>
                  <a:pt x="2055926" y="103136"/>
                </a:lnTo>
                <a:lnTo>
                  <a:pt x="2056892" y="77749"/>
                </a:lnTo>
                <a:lnTo>
                  <a:pt x="1955368" y="73914"/>
                </a:lnTo>
                <a:close/>
              </a:path>
              <a:path w="2547620" h="164464">
                <a:moveTo>
                  <a:pt x="1777695" y="67195"/>
                </a:moveTo>
                <a:lnTo>
                  <a:pt x="1776730" y="92570"/>
                </a:lnTo>
                <a:lnTo>
                  <a:pt x="1878253" y="96418"/>
                </a:lnTo>
                <a:lnTo>
                  <a:pt x="1879219" y="71031"/>
                </a:lnTo>
                <a:lnTo>
                  <a:pt x="1777695" y="67195"/>
                </a:lnTo>
                <a:close/>
              </a:path>
              <a:path w="2547620" h="164464">
                <a:moveTo>
                  <a:pt x="1600022" y="60477"/>
                </a:moveTo>
                <a:lnTo>
                  <a:pt x="1599057" y="85852"/>
                </a:lnTo>
                <a:lnTo>
                  <a:pt x="1700580" y="89700"/>
                </a:lnTo>
                <a:lnTo>
                  <a:pt x="1701546" y="64312"/>
                </a:lnTo>
                <a:lnTo>
                  <a:pt x="1600022" y="60477"/>
                </a:lnTo>
                <a:close/>
              </a:path>
              <a:path w="2547620" h="164464">
                <a:moveTo>
                  <a:pt x="1422349" y="53759"/>
                </a:moveTo>
                <a:lnTo>
                  <a:pt x="1421384" y="79133"/>
                </a:lnTo>
                <a:lnTo>
                  <a:pt x="1522907" y="82981"/>
                </a:lnTo>
                <a:lnTo>
                  <a:pt x="1523873" y="57594"/>
                </a:lnTo>
                <a:lnTo>
                  <a:pt x="1422349" y="53759"/>
                </a:lnTo>
                <a:close/>
              </a:path>
              <a:path w="2547620" h="164464">
                <a:moveTo>
                  <a:pt x="2447975" y="47650"/>
                </a:moveTo>
                <a:lnTo>
                  <a:pt x="2441638" y="49072"/>
                </a:lnTo>
                <a:lnTo>
                  <a:pt x="2438730" y="50990"/>
                </a:lnTo>
                <a:lnTo>
                  <a:pt x="2433091" y="59867"/>
                </a:lnTo>
                <a:lnTo>
                  <a:pt x="2434844" y="67716"/>
                </a:lnTo>
                <a:lnTo>
                  <a:pt x="2488095" y="101549"/>
                </a:lnTo>
                <a:lnTo>
                  <a:pt x="2487701" y="111975"/>
                </a:lnTo>
                <a:lnTo>
                  <a:pt x="2432050" y="141693"/>
                </a:lnTo>
                <a:lnTo>
                  <a:pt x="2429713" y="149390"/>
                </a:lnTo>
                <a:lnTo>
                  <a:pt x="2436317" y="161759"/>
                </a:lnTo>
                <a:lnTo>
                  <a:pt x="2444000" y="164096"/>
                </a:lnTo>
                <a:lnTo>
                  <a:pt x="2547226" y="109004"/>
                </a:lnTo>
                <a:lnTo>
                  <a:pt x="2451417" y="48158"/>
                </a:lnTo>
                <a:lnTo>
                  <a:pt x="2447975" y="47650"/>
                </a:lnTo>
                <a:close/>
              </a:path>
              <a:path w="2547620" h="164464">
                <a:moveTo>
                  <a:pt x="1244676" y="47028"/>
                </a:moveTo>
                <a:lnTo>
                  <a:pt x="1243711" y="72415"/>
                </a:lnTo>
                <a:lnTo>
                  <a:pt x="1345234" y="76250"/>
                </a:lnTo>
                <a:lnTo>
                  <a:pt x="1346200" y="50876"/>
                </a:lnTo>
                <a:lnTo>
                  <a:pt x="1244676" y="47028"/>
                </a:lnTo>
                <a:close/>
              </a:path>
              <a:path w="2547620" h="164464">
                <a:moveTo>
                  <a:pt x="1067003" y="40309"/>
                </a:moveTo>
                <a:lnTo>
                  <a:pt x="1066038" y="65697"/>
                </a:lnTo>
                <a:lnTo>
                  <a:pt x="1167561" y="69532"/>
                </a:lnTo>
                <a:lnTo>
                  <a:pt x="1168527" y="44157"/>
                </a:lnTo>
                <a:lnTo>
                  <a:pt x="1067003" y="40309"/>
                </a:lnTo>
                <a:close/>
              </a:path>
              <a:path w="2547620" h="164464">
                <a:moveTo>
                  <a:pt x="889330" y="33591"/>
                </a:moveTo>
                <a:lnTo>
                  <a:pt x="888364" y="58978"/>
                </a:lnTo>
                <a:lnTo>
                  <a:pt x="989888" y="62814"/>
                </a:lnTo>
                <a:lnTo>
                  <a:pt x="990854" y="37439"/>
                </a:lnTo>
                <a:lnTo>
                  <a:pt x="889330" y="33591"/>
                </a:lnTo>
                <a:close/>
              </a:path>
              <a:path w="2547620" h="164464">
                <a:moveTo>
                  <a:pt x="711657" y="26873"/>
                </a:moveTo>
                <a:lnTo>
                  <a:pt x="710692" y="52260"/>
                </a:lnTo>
                <a:lnTo>
                  <a:pt x="812215" y="56095"/>
                </a:lnTo>
                <a:lnTo>
                  <a:pt x="813181" y="30721"/>
                </a:lnTo>
                <a:lnTo>
                  <a:pt x="711657" y="26873"/>
                </a:lnTo>
                <a:close/>
              </a:path>
              <a:path w="2547620" h="164464">
                <a:moveTo>
                  <a:pt x="533984" y="20154"/>
                </a:moveTo>
                <a:lnTo>
                  <a:pt x="533019" y="45542"/>
                </a:lnTo>
                <a:lnTo>
                  <a:pt x="634542" y="49377"/>
                </a:lnTo>
                <a:lnTo>
                  <a:pt x="635508" y="23990"/>
                </a:lnTo>
                <a:lnTo>
                  <a:pt x="533984" y="20154"/>
                </a:lnTo>
                <a:close/>
              </a:path>
              <a:path w="2547620" h="164464">
                <a:moveTo>
                  <a:pt x="356311" y="13436"/>
                </a:moveTo>
                <a:lnTo>
                  <a:pt x="355346" y="38823"/>
                </a:lnTo>
                <a:lnTo>
                  <a:pt x="456869" y="42659"/>
                </a:lnTo>
                <a:lnTo>
                  <a:pt x="457835" y="17272"/>
                </a:lnTo>
                <a:lnTo>
                  <a:pt x="356311" y="13436"/>
                </a:lnTo>
                <a:close/>
              </a:path>
              <a:path w="2547620" h="164464">
                <a:moveTo>
                  <a:pt x="178638" y="6718"/>
                </a:moveTo>
                <a:lnTo>
                  <a:pt x="177673" y="32092"/>
                </a:lnTo>
                <a:lnTo>
                  <a:pt x="279196" y="35941"/>
                </a:lnTo>
                <a:lnTo>
                  <a:pt x="280162" y="10553"/>
                </a:lnTo>
                <a:lnTo>
                  <a:pt x="178638" y="6718"/>
                </a:lnTo>
                <a:close/>
              </a:path>
              <a:path w="2547620" h="164464">
                <a:moveTo>
                  <a:pt x="965" y="0"/>
                </a:moveTo>
                <a:lnTo>
                  <a:pt x="0" y="25374"/>
                </a:lnTo>
                <a:lnTo>
                  <a:pt x="101523" y="29222"/>
                </a:lnTo>
                <a:lnTo>
                  <a:pt x="102488" y="3835"/>
                </a:lnTo>
                <a:lnTo>
                  <a:pt x="9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dirty="0">
                <a:solidFill>
                  <a:srgbClr val="424456"/>
                </a:solidFill>
              </a:rPr>
              <a:t>Heap </a:t>
            </a:r>
            <a:r>
              <a:rPr sz="3967" spc="-6" dirty="0">
                <a:solidFill>
                  <a:srgbClr val="424456"/>
                </a:solidFill>
              </a:rPr>
              <a:t>Implementation </a:t>
            </a:r>
            <a:r>
              <a:rPr sz="3967" dirty="0">
                <a:solidFill>
                  <a:srgbClr val="424456"/>
                </a:solidFill>
              </a:rPr>
              <a:t>of</a:t>
            </a:r>
            <a:r>
              <a:rPr sz="3967" spc="-55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PQ</a:t>
            </a:r>
            <a:endParaRPr sz="3967"/>
          </a:p>
        </p:txBody>
      </p:sp>
      <p:sp>
        <p:nvSpPr>
          <p:cNvPr id="5" name="object 5"/>
          <p:cNvSpPr txBox="1"/>
          <p:nvPr/>
        </p:nvSpPr>
        <p:spPr>
          <a:xfrm>
            <a:off x="941540" y="1953496"/>
            <a:ext cx="2560814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 </a:t>
            </a:r>
            <a:r>
              <a:rPr sz="2204" u="sng" spc="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204" u="sng" spc="-36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580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351551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288580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1351551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1288580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1351551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1288580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1351551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1288580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351551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288580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1351551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1288580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51551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288580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1351551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1288580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1351551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1288580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1351551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1288580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1351551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235403" y="2373301"/>
            <a:ext cx="447793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b="1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64359" y="30785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1827330" y="31135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1764359" y="27427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1827330" y="27777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1764359" y="3750263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1827330" y="3785247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1764359" y="4086107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1827330" y="4121091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1764359" y="4421952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1827330" y="4456936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1764359" y="3414418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1827330" y="3449402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1764359" y="4757796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1827330" y="4792780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1764359" y="5429485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1827330" y="5464469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1764359" y="57653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1827330" y="58003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1764359" y="61011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827330" y="61361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764359" y="5093641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827330" y="5128625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2226145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289116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226145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289116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226145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289116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226145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289116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226145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289116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226145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289116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226145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289116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226145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289116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226145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289116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226145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289116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226145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289116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344554" y="2770717"/>
          <a:ext cx="1399352" cy="3680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848">
                <a:tc>
                  <a:txBody>
                    <a:bodyPr/>
                    <a:lstStyle/>
                    <a:p>
                      <a:pPr marL="8890" algn="ctr">
                        <a:lnSpc>
                          <a:spcPts val="20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8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9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7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1827792" y="2377960"/>
            <a:ext cx="1390956" cy="31934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873" b="1" spc="6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873" b="1" spc="-2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75" b="1" spc="-8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H-index</a:t>
            </a:r>
            <a:endParaRPr sz="2975" baseline="154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50366" y="2350911"/>
            <a:ext cx="139935" cy="503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1820334" y="2392895"/>
            <a:ext cx="4898" cy="373627"/>
          </a:xfrm>
          <a:custGeom>
            <a:avLst/>
            <a:gdLst/>
            <a:ahLst/>
            <a:cxnLst/>
            <a:rect l="l" t="t" r="r" b="b"/>
            <a:pathLst>
              <a:path w="4444" h="339089">
                <a:moveTo>
                  <a:pt x="0" y="338667"/>
                </a:moveTo>
                <a:lnTo>
                  <a:pt x="4232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2226145" y="2378898"/>
            <a:ext cx="153929" cy="489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2296118" y="2420874"/>
            <a:ext cx="9795" cy="354736"/>
          </a:xfrm>
          <a:custGeom>
            <a:avLst/>
            <a:gdLst/>
            <a:ahLst/>
            <a:cxnLst/>
            <a:rect l="l" t="t" r="r" b="b"/>
            <a:pathLst>
              <a:path w="8889" h="321944">
                <a:moveTo>
                  <a:pt x="8466" y="321733"/>
                </a:moveTo>
                <a:lnTo>
                  <a:pt x="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 txBox="1"/>
          <p:nvPr/>
        </p:nvSpPr>
        <p:spPr>
          <a:xfrm>
            <a:off x="1109462" y="2667165"/>
            <a:ext cx="16512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09462" y="2989016"/>
            <a:ext cx="181916" cy="738420"/>
          </a:xfrm>
          <a:prstGeom prst="rect">
            <a:avLst/>
          </a:prstGeom>
        </p:spPr>
        <p:txBody>
          <a:bodyPr vert="horz" wrap="square" lIns="0" tIns="45479" rIns="0" bIns="0" rtlCol="0">
            <a:spAutoFit/>
          </a:bodyPr>
          <a:lstStyle/>
          <a:p>
            <a:pPr marL="13994" marR="5598">
              <a:lnSpc>
                <a:spcPts val="2722"/>
              </a:lnSpc>
              <a:spcBef>
                <a:spcPts val="35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b  c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81476" y="3702686"/>
            <a:ext cx="223896" cy="2762950"/>
          </a:xfrm>
          <a:prstGeom prst="rect">
            <a:avLst/>
          </a:prstGeom>
        </p:spPr>
        <p:txBody>
          <a:bodyPr vert="horz" wrap="square" lIns="0" tIns="46877" rIns="0" bIns="0" rtlCol="0">
            <a:spAutoFit/>
          </a:bodyPr>
          <a:lstStyle/>
          <a:p>
            <a:pPr marL="13994" marR="5598" indent="9096" algn="just">
              <a:lnSpc>
                <a:spcPct val="91100"/>
              </a:lnSpc>
              <a:spcBef>
                <a:spcPts val="36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d  e  f  g  h  i  j  k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67154" y="2784710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430125" y="2819694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/>
          <p:nvPr/>
        </p:nvSpPr>
        <p:spPr>
          <a:xfrm>
            <a:off x="4437121" y="2826691"/>
            <a:ext cx="447793" cy="2821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R="9096" algn="ctr">
              <a:lnSpc>
                <a:spcPts val="2187"/>
              </a:lnSpc>
            </a:pPr>
            <a:r>
              <a:rPr sz="1983" dirty="0">
                <a:latin typeface="Times New Roman"/>
                <a:cs typeface="Times New Roman"/>
              </a:rPr>
              <a:t>j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67154" y="312055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4437121" y="313128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898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a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367154" y="345639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/>
          <p:nvPr/>
        </p:nvSpPr>
        <p:spPr>
          <a:xfrm>
            <a:off x="4437121" y="3467131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88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d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367154" y="379224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5" name="object 95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6" name="object 96"/>
          <p:cNvSpPr txBox="1"/>
          <p:nvPr/>
        </p:nvSpPr>
        <p:spPr>
          <a:xfrm>
            <a:off x="4437121" y="377498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9796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g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67154" y="446393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8" name="object 98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9" name="object 99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0" name="object 100"/>
          <p:cNvSpPr txBox="1"/>
          <p:nvPr/>
        </p:nvSpPr>
        <p:spPr>
          <a:xfrm>
            <a:off x="4437121" y="4474664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27289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i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367154" y="479977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2" name="object 102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3" name="object 103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4" name="object 104"/>
          <p:cNvSpPr/>
          <p:nvPr/>
        </p:nvSpPr>
        <p:spPr>
          <a:xfrm>
            <a:off x="4367154" y="547146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5" name="object 105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6" name="object 106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7" name="object 107"/>
          <p:cNvSpPr txBox="1"/>
          <p:nvPr/>
        </p:nvSpPr>
        <p:spPr>
          <a:xfrm>
            <a:off x="4437121" y="5482198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3994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f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67154" y="412808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9" name="object 109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0" name="object 110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1" name="object 111"/>
          <p:cNvSpPr txBox="1"/>
          <p:nvPr/>
        </p:nvSpPr>
        <p:spPr>
          <a:xfrm>
            <a:off x="4437121" y="408750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81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c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367154" y="513562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3" name="object 113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4" name="object 114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5" name="object 115"/>
          <p:cNvSpPr txBox="1"/>
          <p:nvPr/>
        </p:nvSpPr>
        <p:spPr>
          <a:xfrm>
            <a:off x="4437121" y="509969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72828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k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62095" y="2723139"/>
            <a:ext cx="822819" cy="313036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1982">
              <a:lnSpc>
                <a:spcPts val="2722"/>
              </a:lnSpc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628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81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0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  <a:p>
            <a:pPr marL="13994">
              <a:lnSpc>
                <a:spcPts val="2534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672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71"/>
              </a:lnSpc>
              <a:tabLst>
                <a:tab pos="545071" algn="l"/>
              </a:tabLst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7	</a:t>
            </a:r>
            <a:r>
              <a:rPr sz="1983" dirty="0">
                <a:latin typeface="Times New Roman"/>
                <a:cs typeface="Times New Roman"/>
              </a:rPr>
              <a:t>b</a:t>
            </a:r>
            <a:endParaRPr sz="1983">
              <a:latin typeface="Times New Roman"/>
              <a:cs typeface="Times New Roman"/>
            </a:endParaRPr>
          </a:p>
          <a:p>
            <a:pPr marL="27988">
              <a:lnSpc>
                <a:spcPts val="2711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  <a:p>
            <a:pPr marL="74169">
              <a:lnSpc>
                <a:spcPts val="2777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34108" y="1764583"/>
            <a:ext cx="1551881" cy="945136"/>
          </a:xfrm>
          <a:prstGeom prst="rect">
            <a:avLst/>
          </a:prstGeom>
        </p:spPr>
        <p:txBody>
          <a:bodyPr vert="horz" wrap="square" lIns="0" tIns="153929" rIns="0" bIns="0" rtlCol="0">
            <a:spAutoFit/>
          </a:bodyPr>
          <a:lstStyle/>
          <a:p>
            <a:pPr marL="13994">
              <a:spcBef>
                <a:spcPts val="1212"/>
              </a:spcBef>
            </a:pPr>
            <a:r>
              <a:rPr sz="220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204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</a:t>
            </a:r>
            <a:endParaRPr sz="2204">
              <a:latin typeface="Times New Roman"/>
              <a:cs typeface="Times New Roman"/>
            </a:endParaRPr>
          </a:p>
          <a:p>
            <a:pPr marL="293877">
              <a:spcBef>
                <a:spcPts val="1047"/>
              </a:spcBef>
            </a:pPr>
            <a:r>
              <a:rPr sz="2094" b="1" spc="22" dirty="0">
                <a:solidFill>
                  <a:srgbClr val="FF0000"/>
                </a:solidFill>
                <a:latin typeface="Times New Roman"/>
                <a:cs typeface="Times New Roman"/>
              </a:rPr>
              <a:t>handle</a:t>
            </a:r>
            <a:endParaRPr sz="2094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28839" y="1749190"/>
            <a:ext cx="2910652" cy="5023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9" name="object 119"/>
          <p:cNvSpPr/>
          <p:nvPr/>
        </p:nvSpPr>
        <p:spPr>
          <a:xfrm>
            <a:off x="791810" y="1784174"/>
            <a:ext cx="2784710" cy="4897731"/>
          </a:xfrm>
          <a:custGeom>
            <a:avLst/>
            <a:gdLst/>
            <a:ahLst/>
            <a:cxnLst/>
            <a:rect l="l" t="t" r="r" b="b"/>
            <a:pathLst>
              <a:path w="2527300" h="4445000">
                <a:moveTo>
                  <a:pt x="0" y="0"/>
                </a:moveTo>
                <a:lnTo>
                  <a:pt x="2527301" y="0"/>
                </a:lnTo>
                <a:lnTo>
                  <a:pt x="2527301" y="4445002"/>
                </a:lnTo>
                <a:lnTo>
                  <a:pt x="0" y="44450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0" name="object 120"/>
          <p:cNvSpPr/>
          <p:nvPr/>
        </p:nvSpPr>
        <p:spPr>
          <a:xfrm>
            <a:off x="3751439" y="1763183"/>
            <a:ext cx="2015067" cy="5009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1" name="object 121"/>
          <p:cNvSpPr/>
          <p:nvPr/>
        </p:nvSpPr>
        <p:spPr>
          <a:xfrm>
            <a:off x="3814410" y="1798167"/>
            <a:ext cx="1889125" cy="4883738"/>
          </a:xfrm>
          <a:custGeom>
            <a:avLst/>
            <a:gdLst/>
            <a:ahLst/>
            <a:cxnLst/>
            <a:rect l="l" t="t" r="r" b="b"/>
            <a:pathLst>
              <a:path w="1714500" h="4432300">
                <a:moveTo>
                  <a:pt x="0" y="0"/>
                </a:moveTo>
                <a:lnTo>
                  <a:pt x="1714500" y="0"/>
                </a:lnTo>
                <a:lnTo>
                  <a:pt x="1714500" y="4432302"/>
                </a:lnTo>
                <a:lnTo>
                  <a:pt x="0" y="44323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2" name="object 122"/>
          <p:cNvSpPr/>
          <p:nvPr/>
        </p:nvSpPr>
        <p:spPr>
          <a:xfrm>
            <a:off x="8089430" y="2518833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3" name="object 123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4" name="object 124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5" name="object 125"/>
          <p:cNvSpPr/>
          <p:nvPr/>
        </p:nvSpPr>
        <p:spPr>
          <a:xfrm>
            <a:off x="7025922" y="3176529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6" name="object 126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7" name="object 127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8" name="object 128"/>
          <p:cNvSpPr/>
          <p:nvPr/>
        </p:nvSpPr>
        <p:spPr>
          <a:xfrm>
            <a:off x="9082970" y="3176529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9" name="object 129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0" name="object 130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1" name="object 131"/>
          <p:cNvSpPr/>
          <p:nvPr/>
        </p:nvSpPr>
        <p:spPr>
          <a:xfrm>
            <a:off x="6270272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2" name="object 132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10" y="5869"/>
                </a:lnTo>
                <a:lnTo>
                  <a:pt x="113840" y="22589"/>
                </a:lnTo>
                <a:lnTo>
                  <a:pt x="76111" y="48825"/>
                </a:lnTo>
                <a:lnTo>
                  <a:pt x="44642" y="83243"/>
                </a:lnTo>
                <a:lnTo>
                  <a:pt x="20654" y="124509"/>
                </a:lnTo>
                <a:lnTo>
                  <a:pt x="5367" y="171290"/>
                </a:lnTo>
                <a:lnTo>
                  <a:pt x="0" y="222250"/>
                </a:lnTo>
                <a:lnTo>
                  <a:pt x="5367" y="273209"/>
                </a:lnTo>
                <a:lnTo>
                  <a:pt x="20654" y="319990"/>
                </a:lnTo>
                <a:lnTo>
                  <a:pt x="44642" y="361256"/>
                </a:lnTo>
                <a:lnTo>
                  <a:pt x="76111" y="395674"/>
                </a:lnTo>
                <a:lnTo>
                  <a:pt x="113840" y="421910"/>
                </a:lnTo>
                <a:lnTo>
                  <a:pt x="156610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3" name="object 133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4" name="object 134"/>
          <p:cNvSpPr/>
          <p:nvPr/>
        </p:nvSpPr>
        <p:spPr>
          <a:xfrm>
            <a:off x="5808486" y="5219582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5" name="object 135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6" name="object 136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7" name="object 137"/>
          <p:cNvSpPr txBox="1"/>
          <p:nvPr/>
        </p:nvSpPr>
        <p:spPr>
          <a:xfrm>
            <a:off x="6027330" y="526371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641637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9" name="object 139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0" name="object 140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1" name="object 141"/>
          <p:cNvSpPr/>
          <p:nvPr/>
        </p:nvSpPr>
        <p:spPr>
          <a:xfrm>
            <a:off x="6648097" y="5219582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2" name="object 142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3" name="object 143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4" name="object 144"/>
          <p:cNvSpPr/>
          <p:nvPr/>
        </p:nvSpPr>
        <p:spPr>
          <a:xfrm>
            <a:off x="8551216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5" name="object 145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6" name="object 146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7" name="object 147"/>
          <p:cNvSpPr/>
          <p:nvPr/>
        </p:nvSpPr>
        <p:spPr>
          <a:xfrm>
            <a:off x="9684691" y="4156075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8" name="object 148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9" name="object 149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0" name="object 150"/>
          <p:cNvSpPr/>
          <p:nvPr/>
        </p:nvSpPr>
        <p:spPr>
          <a:xfrm>
            <a:off x="7361766" y="2910652"/>
            <a:ext cx="853605" cy="58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1" name="object 151"/>
          <p:cNvSpPr/>
          <p:nvPr/>
        </p:nvSpPr>
        <p:spPr>
          <a:xfrm>
            <a:off x="7543625" y="2940304"/>
            <a:ext cx="615715" cy="343541"/>
          </a:xfrm>
          <a:custGeom>
            <a:avLst/>
            <a:gdLst/>
            <a:ahLst/>
            <a:cxnLst/>
            <a:rect l="l" t="t" r="r" b="b"/>
            <a:pathLst>
              <a:path w="558800" h="311785">
                <a:moveTo>
                  <a:pt x="69037" y="205828"/>
                </a:moveTo>
                <a:lnTo>
                  <a:pt x="61226" y="207695"/>
                </a:lnTo>
                <a:lnTo>
                  <a:pt x="0" y="307403"/>
                </a:lnTo>
                <a:lnTo>
                  <a:pt x="116928" y="311607"/>
                </a:lnTo>
                <a:lnTo>
                  <a:pt x="122809" y="306133"/>
                </a:lnTo>
                <a:lnTo>
                  <a:pt x="123317" y="292112"/>
                </a:lnTo>
                <a:lnTo>
                  <a:pt x="117843" y="286232"/>
                </a:lnTo>
                <a:lnTo>
                  <a:pt x="69621" y="284492"/>
                </a:lnTo>
                <a:lnTo>
                  <a:pt x="111391" y="262102"/>
                </a:lnTo>
                <a:lnTo>
                  <a:pt x="57619" y="262102"/>
                </a:lnTo>
                <a:lnTo>
                  <a:pt x="82867" y="220979"/>
                </a:lnTo>
                <a:lnTo>
                  <a:pt x="81000" y="213169"/>
                </a:lnTo>
                <a:lnTo>
                  <a:pt x="69037" y="205828"/>
                </a:lnTo>
                <a:close/>
              </a:path>
              <a:path w="558800" h="311785">
                <a:moveTo>
                  <a:pt x="546607" y="0"/>
                </a:moveTo>
                <a:lnTo>
                  <a:pt x="57619" y="262102"/>
                </a:lnTo>
                <a:lnTo>
                  <a:pt x="111391" y="262102"/>
                </a:lnTo>
                <a:lnTo>
                  <a:pt x="558609" y="22377"/>
                </a:lnTo>
                <a:lnTo>
                  <a:pt x="546607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2" name="object 152"/>
          <p:cNvSpPr/>
          <p:nvPr/>
        </p:nvSpPr>
        <p:spPr>
          <a:xfrm>
            <a:off x="8551216" y="2910652"/>
            <a:ext cx="839611" cy="5737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3" name="object 153"/>
          <p:cNvSpPr/>
          <p:nvPr/>
        </p:nvSpPr>
        <p:spPr>
          <a:xfrm>
            <a:off x="8600655" y="2940262"/>
            <a:ext cx="606619" cy="334445"/>
          </a:xfrm>
          <a:custGeom>
            <a:avLst/>
            <a:gdLst/>
            <a:ahLst/>
            <a:cxnLst/>
            <a:rect l="l" t="t" r="r" b="b"/>
            <a:pathLst>
              <a:path w="550545" h="303530">
                <a:moveTo>
                  <a:pt x="11861" y="0"/>
                </a:moveTo>
                <a:lnTo>
                  <a:pt x="0" y="22453"/>
                </a:lnTo>
                <a:lnTo>
                  <a:pt x="480402" y="275996"/>
                </a:lnTo>
                <a:lnTo>
                  <a:pt x="432193" y="278041"/>
                </a:lnTo>
                <a:lnTo>
                  <a:pt x="426745" y="283972"/>
                </a:lnTo>
                <a:lnTo>
                  <a:pt x="427342" y="297980"/>
                </a:lnTo>
                <a:lnTo>
                  <a:pt x="433273" y="303415"/>
                </a:lnTo>
                <a:lnTo>
                  <a:pt x="550163" y="298450"/>
                </a:lnTo>
                <a:lnTo>
                  <a:pt x="522180" y="253530"/>
                </a:lnTo>
                <a:lnTo>
                  <a:pt x="492251" y="253530"/>
                </a:lnTo>
                <a:lnTo>
                  <a:pt x="11861" y="0"/>
                </a:lnTo>
                <a:close/>
              </a:path>
              <a:path w="550545" h="303530">
                <a:moveTo>
                  <a:pt x="480466" y="197319"/>
                </a:moveTo>
                <a:lnTo>
                  <a:pt x="468566" y="204736"/>
                </a:lnTo>
                <a:lnTo>
                  <a:pt x="466737" y="212572"/>
                </a:lnTo>
                <a:lnTo>
                  <a:pt x="492251" y="253530"/>
                </a:lnTo>
                <a:lnTo>
                  <a:pt x="522180" y="253530"/>
                </a:lnTo>
                <a:lnTo>
                  <a:pt x="488302" y="199148"/>
                </a:lnTo>
                <a:lnTo>
                  <a:pt x="480466" y="19731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4" name="object 154"/>
          <p:cNvSpPr/>
          <p:nvPr/>
        </p:nvSpPr>
        <p:spPr>
          <a:xfrm>
            <a:off x="6522156" y="3666302"/>
            <a:ext cx="755650" cy="797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5" name="object 155"/>
          <p:cNvSpPr/>
          <p:nvPr/>
        </p:nvSpPr>
        <p:spPr>
          <a:xfrm>
            <a:off x="6704029" y="3684829"/>
            <a:ext cx="524757" cy="570934"/>
          </a:xfrm>
          <a:custGeom>
            <a:avLst/>
            <a:gdLst/>
            <a:ahLst/>
            <a:cxnLst/>
            <a:rect l="l" t="t" r="r" b="b"/>
            <a:pathLst>
              <a:path w="476250" h="518160">
                <a:moveTo>
                  <a:pt x="31572" y="399275"/>
                </a:moveTo>
                <a:lnTo>
                  <a:pt x="24815" y="403631"/>
                </a:lnTo>
                <a:lnTo>
                  <a:pt x="0" y="517969"/>
                </a:lnTo>
                <a:lnTo>
                  <a:pt x="111747" y="483285"/>
                </a:lnTo>
                <a:lnTo>
                  <a:pt x="115481" y="476173"/>
                </a:lnTo>
                <a:lnTo>
                  <a:pt x="114599" y="473328"/>
                </a:lnTo>
                <a:lnTo>
                  <a:pt x="58127" y="473328"/>
                </a:lnTo>
                <a:lnTo>
                  <a:pt x="73850" y="456171"/>
                </a:lnTo>
                <a:lnTo>
                  <a:pt x="39395" y="456171"/>
                </a:lnTo>
                <a:lnTo>
                  <a:pt x="49631" y="409016"/>
                </a:lnTo>
                <a:lnTo>
                  <a:pt x="45288" y="402247"/>
                </a:lnTo>
                <a:lnTo>
                  <a:pt x="31572" y="399275"/>
                </a:lnTo>
                <a:close/>
              </a:path>
              <a:path w="476250" h="518160">
                <a:moveTo>
                  <a:pt x="104216" y="459028"/>
                </a:moveTo>
                <a:lnTo>
                  <a:pt x="58127" y="473328"/>
                </a:lnTo>
                <a:lnTo>
                  <a:pt x="114599" y="473328"/>
                </a:lnTo>
                <a:lnTo>
                  <a:pt x="111328" y="462775"/>
                </a:lnTo>
                <a:lnTo>
                  <a:pt x="104216" y="459028"/>
                </a:lnTo>
                <a:close/>
              </a:path>
              <a:path w="476250" h="518160">
                <a:moveTo>
                  <a:pt x="457403" y="0"/>
                </a:moveTo>
                <a:lnTo>
                  <a:pt x="39395" y="456171"/>
                </a:lnTo>
                <a:lnTo>
                  <a:pt x="73850" y="456171"/>
                </a:lnTo>
                <a:lnTo>
                  <a:pt x="476135" y="17170"/>
                </a:lnTo>
                <a:lnTo>
                  <a:pt x="45740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6" name="object 156"/>
          <p:cNvSpPr/>
          <p:nvPr/>
        </p:nvSpPr>
        <p:spPr>
          <a:xfrm>
            <a:off x="7389754" y="3666302"/>
            <a:ext cx="545747" cy="797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7" name="object 157"/>
          <p:cNvSpPr/>
          <p:nvPr/>
        </p:nvSpPr>
        <p:spPr>
          <a:xfrm>
            <a:off x="7447336" y="3687781"/>
            <a:ext cx="313455" cy="568137"/>
          </a:xfrm>
          <a:custGeom>
            <a:avLst/>
            <a:gdLst/>
            <a:ahLst/>
            <a:cxnLst/>
            <a:rect l="l" t="t" r="r" b="b"/>
            <a:pathLst>
              <a:path w="284479" h="515620">
                <a:moveTo>
                  <a:pt x="193408" y="431749"/>
                </a:moveTo>
                <a:lnTo>
                  <a:pt x="185572" y="433565"/>
                </a:lnTo>
                <a:lnTo>
                  <a:pt x="178130" y="445452"/>
                </a:lnTo>
                <a:lnTo>
                  <a:pt x="179946" y="453288"/>
                </a:lnTo>
                <a:lnTo>
                  <a:pt x="279171" y="515289"/>
                </a:lnTo>
                <a:lnTo>
                  <a:pt x="281715" y="457326"/>
                </a:lnTo>
                <a:lnTo>
                  <a:pt x="234327" y="457326"/>
                </a:lnTo>
                <a:lnTo>
                  <a:pt x="193408" y="431749"/>
                </a:lnTo>
                <a:close/>
              </a:path>
              <a:path w="284479" h="515620">
                <a:moveTo>
                  <a:pt x="22478" y="0"/>
                </a:moveTo>
                <a:lnTo>
                  <a:pt x="0" y="11823"/>
                </a:lnTo>
                <a:lnTo>
                  <a:pt x="234327" y="457326"/>
                </a:lnTo>
                <a:lnTo>
                  <a:pt x="281715" y="457326"/>
                </a:lnTo>
                <a:lnTo>
                  <a:pt x="282234" y="445503"/>
                </a:lnTo>
                <a:lnTo>
                  <a:pt x="256806" y="445503"/>
                </a:lnTo>
                <a:lnTo>
                  <a:pt x="22478" y="0"/>
                </a:lnTo>
                <a:close/>
              </a:path>
              <a:path w="284479" h="515620">
                <a:moveTo>
                  <a:pt x="264845" y="391858"/>
                </a:moveTo>
                <a:lnTo>
                  <a:pt x="258927" y="397294"/>
                </a:lnTo>
                <a:lnTo>
                  <a:pt x="256806" y="445503"/>
                </a:lnTo>
                <a:lnTo>
                  <a:pt x="282234" y="445503"/>
                </a:lnTo>
                <a:lnTo>
                  <a:pt x="284302" y="398398"/>
                </a:lnTo>
                <a:lnTo>
                  <a:pt x="278866" y="392480"/>
                </a:lnTo>
                <a:lnTo>
                  <a:pt x="264845" y="39185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8" name="object 158"/>
          <p:cNvSpPr/>
          <p:nvPr/>
        </p:nvSpPr>
        <p:spPr>
          <a:xfrm>
            <a:off x="8649170" y="3596334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9" name="object 159"/>
          <p:cNvSpPr/>
          <p:nvPr/>
        </p:nvSpPr>
        <p:spPr>
          <a:xfrm>
            <a:off x="8831044" y="3616596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4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9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9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0" name="object 160"/>
          <p:cNvSpPr/>
          <p:nvPr/>
        </p:nvSpPr>
        <p:spPr>
          <a:xfrm>
            <a:off x="9446801" y="3582341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1" name="object 161"/>
          <p:cNvSpPr/>
          <p:nvPr/>
        </p:nvSpPr>
        <p:spPr>
          <a:xfrm>
            <a:off x="9504426" y="3603750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82" y="441274"/>
                </a:moveTo>
                <a:lnTo>
                  <a:pt x="193459" y="443128"/>
                </a:lnTo>
                <a:lnTo>
                  <a:pt x="186093" y="455066"/>
                </a:lnTo>
                <a:lnTo>
                  <a:pt x="187947" y="462889"/>
                </a:lnTo>
                <a:lnTo>
                  <a:pt x="287515" y="524344"/>
                </a:lnTo>
                <a:lnTo>
                  <a:pt x="289728" y="466623"/>
                </a:lnTo>
                <a:lnTo>
                  <a:pt x="242354" y="466623"/>
                </a:lnTo>
                <a:lnTo>
                  <a:pt x="201282" y="441274"/>
                </a:lnTo>
                <a:close/>
              </a:path>
              <a:path w="292100" h="524510">
                <a:moveTo>
                  <a:pt x="22402" y="0"/>
                </a:moveTo>
                <a:lnTo>
                  <a:pt x="0" y="11938"/>
                </a:lnTo>
                <a:lnTo>
                  <a:pt x="242354" y="466623"/>
                </a:lnTo>
                <a:lnTo>
                  <a:pt x="289728" y="466623"/>
                </a:lnTo>
                <a:lnTo>
                  <a:pt x="290186" y="454672"/>
                </a:lnTo>
                <a:lnTo>
                  <a:pt x="264769" y="454672"/>
                </a:lnTo>
                <a:lnTo>
                  <a:pt x="22402" y="0"/>
                </a:lnTo>
                <a:close/>
              </a:path>
              <a:path w="292100" h="524510">
                <a:moveTo>
                  <a:pt x="272516" y="400989"/>
                </a:moveTo>
                <a:lnTo>
                  <a:pt x="266611" y="406450"/>
                </a:lnTo>
                <a:lnTo>
                  <a:pt x="264769" y="454672"/>
                </a:lnTo>
                <a:lnTo>
                  <a:pt x="290186" y="454672"/>
                </a:lnTo>
                <a:lnTo>
                  <a:pt x="291998" y="407428"/>
                </a:lnTo>
                <a:lnTo>
                  <a:pt x="286537" y="401523"/>
                </a:lnTo>
                <a:lnTo>
                  <a:pt x="272516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2" name="object 162"/>
          <p:cNvSpPr/>
          <p:nvPr/>
        </p:nvSpPr>
        <p:spPr>
          <a:xfrm>
            <a:off x="5906441" y="4645848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3" name="object 163"/>
          <p:cNvSpPr/>
          <p:nvPr/>
        </p:nvSpPr>
        <p:spPr>
          <a:xfrm>
            <a:off x="6088315" y="4666110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3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8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8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4" name="object 164"/>
          <p:cNvSpPr/>
          <p:nvPr/>
        </p:nvSpPr>
        <p:spPr>
          <a:xfrm>
            <a:off x="6550142" y="4645848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5" name="object 165"/>
          <p:cNvSpPr/>
          <p:nvPr/>
        </p:nvSpPr>
        <p:spPr>
          <a:xfrm>
            <a:off x="6607753" y="4667257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94" y="441274"/>
                </a:moveTo>
                <a:lnTo>
                  <a:pt x="193471" y="443128"/>
                </a:lnTo>
                <a:lnTo>
                  <a:pt x="186105" y="455066"/>
                </a:lnTo>
                <a:lnTo>
                  <a:pt x="187959" y="462889"/>
                </a:lnTo>
                <a:lnTo>
                  <a:pt x="287527" y="524344"/>
                </a:lnTo>
                <a:lnTo>
                  <a:pt x="289741" y="466623"/>
                </a:lnTo>
                <a:lnTo>
                  <a:pt x="242366" y="466623"/>
                </a:lnTo>
                <a:lnTo>
                  <a:pt x="201294" y="441274"/>
                </a:lnTo>
                <a:close/>
              </a:path>
              <a:path w="292100" h="524510">
                <a:moveTo>
                  <a:pt x="22415" y="0"/>
                </a:moveTo>
                <a:lnTo>
                  <a:pt x="0" y="11938"/>
                </a:lnTo>
                <a:lnTo>
                  <a:pt x="242366" y="466623"/>
                </a:lnTo>
                <a:lnTo>
                  <a:pt x="289741" y="466623"/>
                </a:lnTo>
                <a:lnTo>
                  <a:pt x="290199" y="454672"/>
                </a:lnTo>
                <a:lnTo>
                  <a:pt x="264782" y="454672"/>
                </a:lnTo>
                <a:lnTo>
                  <a:pt x="22415" y="0"/>
                </a:lnTo>
                <a:close/>
              </a:path>
              <a:path w="292100" h="524510">
                <a:moveTo>
                  <a:pt x="272529" y="400989"/>
                </a:moveTo>
                <a:lnTo>
                  <a:pt x="266623" y="406450"/>
                </a:lnTo>
                <a:lnTo>
                  <a:pt x="264782" y="454672"/>
                </a:lnTo>
                <a:lnTo>
                  <a:pt x="290199" y="454672"/>
                </a:lnTo>
                <a:lnTo>
                  <a:pt x="292011" y="407428"/>
                </a:lnTo>
                <a:lnTo>
                  <a:pt x="286550" y="401523"/>
                </a:lnTo>
                <a:lnTo>
                  <a:pt x="272529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6" name="object 166"/>
          <p:cNvSpPr txBox="1"/>
          <p:nvPr/>
        </p:nvSpPr>
        <p:spPr>
          <a:xfrm>
            <a:off x="8690997" y="3729625"/>
            <a:ext cx="258180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89562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864479" y="4937376"/>
            <a:ext cx="320452" cy="71945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65830">
              <a:lnSpc>
                <a:spcPts val="2606"/>
              </a:lnSpc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lnSpc>
                <a:spcPts val="2870"/>
              </a:lnSpc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483952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223743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908685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168908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853848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234374" y="2571337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133136" y="1778577"/>
            <a:ext cx="3736269" cy="73920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Abstract </a:t>
            </a: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424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Representation</a:t>
            </a:r>
            <a:endParaRPr sz="2424">
              <a:latin typeface="Times New Roman"/>
              <a:cs typeface="Times New Roman"/>
            </a:endParaRPr>
          </a:p>
          <a:p>
            <a:pPr marL="785770" algn="ctr">
              <a:spcBef>
                <a:spcPts val="12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752512" y="1749190"/>
            <a:ext cx="4589874" cy="50376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6" name="object 176"/>
          <p:cNvSpPr/>
          <p:nvPr/>
        </p:nvSpPr>
        <p:spPr>
          <a:xfrm>
            <a:off x="5815483" y="1784174"/>
            <a:ext cx="4463932" cy="4911725"/>
          </a:xfrm>
          <a:custGeom>
            <a:avLst/>
            <a:gdLst/>
            <a:ahLst/>
            <a:cxnLst/>
            <a:rect l="l" t="t" r="r" b="b"/>
            <a:pathLst>
              <a:path w="4051300" h="4457700">
                <a:moveTo>
                  <a:pt x="0" y="0"/>
                </a:moveTo>
                <a:lnTo>
                  <a:pt x="4051302" y="0"/>
                </a:lnTo>
                <a:lnTo>
                  <a:pt x="4051302" y="4457702"/>
                </a:lnTo>
                <a:lnTo>
                  <a:pt x="0" y="44577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7" name="object 177"/>
          <p:cNvSpPr/>
          <p:nvPr/>
        </p:nvSpPr>
        <p:spPr>
          <a:xfrm>
            <a:off x="2687932" y="2882665"/>
            <a:ext cx="1497306" cy="5877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8" name="object 178"/>
          <p:cNvSpPr/>
          <p:nvPr/>
        </p:nvSpPr>
        <p:spPr>
          <a:xfrm>
            <a:off x="2740310" y="2911114"/>
            <a:ext cx="1258717" cy="381323"/>
          </a:xfrm>
          <a:custGeom>
            <a:avLst/>
            <a:gdLst/>
            <a:ahLst/>
            <a:cxnLst/>
            <a:rect l="l" t="t" r="r" b="b"/>
            <a:pathLst>
              <a:path w="1142364" h="346075">
                <a:moveTo>
                  <a:pt x="1037628" y="273659"/>
                </a:moveTo>
                <a:lnTo>
                  <a:pt x="1031113" y="298208"/>
                </a:lnTo>
                <a:lnTo>
                  <a:pt x="1069060" y="308279"/>
                </a:lnTo>
                <a:lnTo>
                  <a:pt x="1022540" y="321094"/>
                </a:lnTo>
                <a:lnTo>
                  <a:pt x="1018565" y="328079"/>
                </a:lnTo>
                <a:lnTo>
                  <a:pt x="1022286" y="341604"/>
                </a:lnTo>
                <a:lnTo>
                  <a:pt x="1029284" y="345579"/>
                </a:lnTo>
                <a:lnTo>
                  <a:pt x="1142085" y="314528"/>
                </a:lnTo>
                <a:lnTo>
                  <a:pt x="1111419" y="283730"/>
                </a:lnTo>
                <a:lnTo>
                  <a:pt x="1075575" y="283730"/>
                </a:lnTo>
                <a:lnTo>
                  <a:pt x="1037628" y="273659"/>
                </a:lnTo>
                <a:close/>
              </a:path>
              <a:path w="1142364" h="346075">
                <a:moveTo>
                  <a:pt x="1052258" y="232841"/>
                </a:moveTo>
                <a:lnTo>
                  <a:pt x="1048994" y="234073"/>
                </a:lnTo>
                <a:lnTo>
                  <a:pt x="1041539" y="241503"/>
                </a:lnTo>
                <a:lnTo>
                  <a:pt x="1041526" y="249542"/>
                </a:lnTo>
                <a:lnTo>
                  <a:pt x="1075575" y="283730"/>
                </a:lnTo>
                <a:lnTo>
                  <a:pt x="1111419" y="283730"/>
                </a:lnTo>
                <a:lnTo>
                  <a:pt x="1061999" y="234099"/>
                </a:lnTo>
                <a:lnTo>
                  <a:pt x="1058748" y="232854"/>
                </a:lnTo>
                <a:lnTo>
                  <a:pt x="1052258" y="232841"/>
                </a:lnTo>
                <a:close/>
              </a:path>
              <a:path w="1142364" h="346075">
                <a:moveTo>
                  <a:pt x="865771" y="228053"/>
                </a:moveTo>
                <a:lnTo>
                  <a:pt x="859256" y="252602"/>
                </a:lnTo>
                <a:lnTo>
                  <a:pt x="957453" y="278663"/>
                </a:lnTo>
                <a:lnTo>
                  <a:pt x="963980" y="254114"/>
                </a:lnTo>
                <a:lnTo>
                  <a:pt x="865771" y="228053"/>
                </a:lnTo>
                <a:close/>
              </a:path>
              <a:path w="1142364" h="346075">
                <a:moveTo>
                  <a:pt x="693928" y="182448"/>
                </a:moveTo>
                <a:lnTo>
                  <a:pt x="687412" y="206997"/>
                </a:lnTo>
                <a:lnTo>
                  <a:pt x="785609" y="233057"/>
                </a:lnTo>
                <a:lnTo>
                  <a:pt x="792124" y="208508"/>
                </a:lnTo>
                <a:lnTo>
                  <a:pt x="693928" y="182448"/>
                </a:lnTo>
                <a:close/>
              </a:path>
              <a:path w="1142364" h="346075">
                <a:moveTo>
                  <a:pt x="522071" y="136829"/>
                </a:moveTo>
                <a:lnTo>
                  <a:pt x="515556" y="161378"/>
                </a:lnTo>
                <a:lnTo>
                  <a:pt x="613752" y="187451"/>
                </a:lnTo>
                <a:lnTo>
                  <a:pt x="620268" y="162890"/>
                </a:lnTo>
                <a:lnTo>
                  <a:pt x="522071" y="136829"/>
                </a:lnTo>
                <a:close/>
              </a:path>
              <a:path w="1142364" h="346075">
                <a:moveTo>
                  <a:pt x="350227" y="91224"/>
                </a:moveTo>
                <a:lnTo>
                  <a:pt x="343712" y="115773"/>
                </a:lnTo>
                <a:lnTo>
                  <a:pt x="441909" y="141833"/>
                </a:lnTo>
                <a:lnTo>
                  <a:pt x="448424" y="117284"/>
                </a:lnTo>
                <a:lnTo>
                  <a:pt x="350227" y="91224"/>
                </a:lnTo>
                <a:close/>
              </a:path>
              <a:path w="1142364" h="346075">
                <a:moveTo>
                  <a:pt x="178371" y="45618"/>
                </a:moveTo>
                <a:lnTo>
                  <a:pt x="171856" y="70167"/>
                </a:lnTo>
                <a:lnTo>
                  <a:pt x="270052" y="96227"/>
                </a:lnTo>
                <a:lnTo>
                  <a:pt x="276567" y="71678"/>
                </a:lnTo>
                <a:lnTo>
                  <a:pt x="178371" y="45618"/>
                </a:lnTo>
                <a:close/>
              </a:path>
              <a:path w="1142364" h="346075">
                <a:moveTo>
                  <a:pt x="6515" y="0"/>
                </a:moveTo>
                <a:lnTo>
                  <a:pt x="0" y="24561"/>
                </a:lnTo>
                <a:lnTo>
                  <a:pt x="98209" y="50622"/>
                </a:lnTo>
                <a:lnTo>
                  <a:pt x="104724" y="26073"/>
                </a:lnTo>
                <a:lnTo>
                  <a:pt x="65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9" name="object 179"/>
          <p:cNvSpPr/>
          <p:nvPr/>
        </p:nvSpPr>
        <p:spPr>
          <a:xfrm>
            <a:off x="4828940" y="3274483"/>
            <a:ext cx="2434872" cy="377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0" name="object 180"/>
          <p:cNvSpPr/>
          <p:nvPr/>
        </p:nvSpPr>
        <p:spPr>
          <a:xfrm>
            <a:off x="4884144" y="3302499"/>
            <a:ext cx="2198382" cy="193810"/>
          </a:xfrm>
          <a:custGeom>
            <a:avLst/>
            <a:gdLst/>
            <a:ahLst/>
            <a:cxnLst/>
            <a:rect l="l" t="t" r="r" b="b"/>
            <a:pathLst>
              <a:path w="1995170" h="175894">
                <a:moveTo>
                  <a:pt x="1896694" y="59029"/>
                </a:moveTo>
                <a:lnTo>
                  <a:pt x="1890318" y="60337"/>
                </a:lnTo>
                <a:lnTo>
                  <a:pt x="1887385" y="62204"/>
                </a:lnTo>
                <a:lnTo>
                  <a:pt x="1881593" y="70992"/>
                </a:lnTo>
                <a:lnTo>
                  <a:pt x="1883219" y="78866"/>
                </a:lnTo>
                <a:lnTo>
                  <a:pt x="1944547" y="119303"/>
                </a:lnTo>
                <a:lnTo>
                  <a:pt x="1879155" y="152780"/>
                </a:lnTo>
                <a:lnTo>
                  <a:pt x="1876691" y="160439"/>
                </a:lnTo>
                <a:lnTo>
                  <a:pt x="1883079" y="172923"/>
                </a:lnTo>
                <a:lnTo>
                  <a:pt x="1890737" y="175387"/>
                </a:lnTo>
                <a:lnTo>
                  <a:pt x="1994877" y="122059"/>
                </a:lnTo>
                <a:lnTo>
                  <a:pt x="1900123" y="59588"/>
                </a:lnTo>
                <a:lnTo>
                  <a:pt x="1896694" y="59029"/>
                </a:lnTo>
                <a:close/>
              </a:path>
              <a:path w="1995170" h="175894">
                <a:moveTo>
                  <a:pt x="1776730" y="97370"/>
                </a:moveTo>
                <a:lnTo>
                  <a:pt x="1775333" y="122732"/>
                </a:lnTo>
                <a:lnTo>
                  <a:pt x="1876780" y="128295"/>
                </a:lnTo>
                <a:lnTo>
                  <a:pt x="1878177" y="102946"/>
                </a:lnTo>
                <a:lnTo>
                  <a:pt x="1776730" y="97370"/>
                </a:lnTo>
                <a:close/>
              </a:path>
              <a:path w="1995170" h="175894">
                <a:moveTo>
                  <a:pt x="1599196" y="87642"/>
                </a:moveTo>
                <a:lnTo>
                  <a:pt x="1597799" y="112991"/>
                </a:lnTo>
                <a:lnTo>
                  <a:pt x="1699247" y="118567"/>
                </a:lnTo>
                <a:lnTo>
                  <a:pt x="1700644" y="93205"/>
                </a:lnTo>
                <a:lnTo>
                  <a:pt x="1599196" y="87642"/>
                </a:lnTo>
                <a:close/>
              </a:path>
              <a:path w="1995170" h="175894">
                <a:moveTo>
                  <a:pt x="1421663" y="77901"/>
                </a:moveTo>
                <a:lnTo>
                  <a:pt x="1420266" y="103263"/>
                </a:lnTo>
                <a:lnTo>
                  <a:pt x="1521714" y="108826"/>
                </a:lnTo>
                <a:lnTo>
                  <a:pt x="1523111" y="83464"/>
                </a:lnTo>
                <a:lnTo>
                  <a:pt x="1421663" y="77901"/>
                </a:lnTo>
                <a:close/>
              </a:path>
              <a:path w="1995170" h="175894">
                <a:moveTo>
                  <a:pt x="1244130" y="68160"/>
                </a:moveTo>
                <a:lnTo>
                  <a:pt x="1242733" y="93522"/>
                </a:lnTo>
                <a:lnTo>
                  <a:pt x="1344180" y="99085"/>
                </a:lnTo>
                <a:lnTo>
                  <a:pt x="1345577" y="73723"/>
                </a:lnTo>
                <a:lnTo>
                  <a:pt x="1244130" y="68160"/>
                </a:lnTo>
                <a:close/>
              </a:path>
              <a:path w="1995170" h="175894">
                <a:moveTo>
                  <a:pt x="1066596" y="58419"/>
                </a:moveTo>
                <a:lnTo>
                  <a:pt x="1065199" y="83781"/>
                </a:lnTo>
                <a:lnTo>
                  <a:pt x="1166647" y="89344"/>
                </a:lnTo>
                <a:lnTo>
                  <a:pt x="1168044" y="63982"/>
                </a:lnTo>
                <a:lnTo>
                  <a:pt x="1066596" y="58419"/>
                </a:lnTo>
                <a:close/>
              </a:path>
              <a:path w="1995170" h="175894">
                <a:moveTo>
                  <a:pt x="889063" y="48679"/>
                </a:moveTo>
                <a:lnTo>
                  <a:pt x="887666" y="74040"/>
                </a:lnTo>
                <a:lnTo>
                  <a:pt x="989114" y="79616"/>
                </a:lnTo>
                <a:lnTo>
                  <a:pt x="990511" y="54254"/>
                </a:lnTo>
                <a:lnTo>
                  <a:pt x="889063" y="48679"/>
                </a:lnTo>
                <a:close/>
              </a:path>
              <a:path w="1995170" h="175894">
                <a:moveTo>
                  <a:pt x="711530" y="38950"/>
                </a:moveTo>
                <a:lnTo>
                  <a:pt x="710133" y="64312"/>
                </a:lnTo>
                <a:lnTo>
                  <a:pt x="811580" y="69875"/>
                </a:lnTo>
                <a:lnTo>
                  <a:pt x="812977" y="44513"/>
                </a:lnTo>
                <a:lnTo>
                  <a:pt x="711530" y="38950"/>
                </a:lnTo>
                <a:close/>
              </a:path>
              <a:path w="1995170" h="175894">
                <a:moveTo>
                  <a:pt x="533996" y="29210"/>
                </a:moveTo>
                <a:lnTo>
                  <a:pt x="532599" y="54571"/>
                </a:lnTo>
                <a:lnTo>
                  <a:pt x="634047" y="60134"/>
                </a:lnTo>
                <a:lnTo>
                  <a:pt x="635444" y="34772"/>
                </a:lnTo>
                <a:lnTo>
                  <a:pt x="533996" y="29210"/>
                </a:lnTo>
                <a:close/>
              </a:path>
              <a:path w="1995170" h="175894">
                <a:moveTo>
                  <a:pt x="356463" y="19469"/>
                </a:moveTo>
                <a:lnTo>
                  <a:pt x="355066" y="44830"/>
                </a:lnTo>
                <a:lnTo>
                  <a:pt x="456514" y="50393"/>
                </a:lnTo>
                <a:lnTo>
                  <a:pt x="457911" y="25031"/>
                </a:lnTo>
                <a:lnTo>
                  <a:pt x="356463" y="19469"/>
                </a:lnTo>
                <a:close/>
              </a:path>
              <a:path w="1995170" h="175894">
                <a:moveTo>
                  <a:pt x="178930" y="9728"/>
                </a:moveTo>
                <a:lnTo>
                  <a:pt x="177533" y="35090"/>
                </a:lnTo>
                <a:lnTo>
                  <a:pt x="278980" y="40652"/>
                </a:lnTo>
                <a:lnTo>
                  <a:pt x="280377" y="15303"/>
                </a:lnTo>
                <a:lnTo>
                  <a:pt x="178930" y="9728"/>
                </a:lnTo>
                <a:close/>
              </a:path>
              <a:path w="1995170" h="175894">
                <a:moveTo>
                  <a:pt x="1397" y="0"/>
                </a:moveTo>
                <a:lnTo>
                  <a:pt x="0" y="25361"/>
                </a:lnTo>
                <a:lnTo>
                  <a:pt x="101447" y="30924"/>
                </a:lnTo>
                <a:lnTo>
                  <a:pt x="102844" y="5562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1" name="object 181"/>
          <p:cNvSpPr/>
          <p:nvPr/>
        </p:nvSpPr>
        <p:spPr>
          <a:xfrm>
            <a:off x="2687932" y="3540360"/>
            <a:ext cx="1469319" cy="9655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2" name="object 182"/>
          <p:cNvSpPr/>
          <p:nvPr/>
        </p:nvSpPr>
        <p:spPr>
          <a:xfrm>
            <a:off x="2750748" y="3556312"/>
            <a:ext cx="1220235" cy="732561"/>
          </a:xfrm>
          <a:custGeom>
            <a:avLst/>
            <a:gdLst/>
            <a:ahLst/>
            <a:cxnLst/>
            <a:rect l="l" t="t" r="r" b="b"/>
            <a:pathLst>
              <a:path w="1107439" h="664845">
                <a:moveTo>
                  <a:pt x="990409" y="638238"/>
                </a:moveTo>
                <a:lnTo>
                  <a:pt x="984669" y="643877"/>
                </a:lnTo>
                <a:lnTo>
                  <a:pt x="984567" y="657910"/>
                </a:lnTo>
                <a:lnTo>
                  <a:pt x="990206" y="663638"/>
                </a:lnTo>
                <a:lnTo>
                  <a:pt x="1107211" y="664552"/>
                </a:lnTo>
                <a:lnTo>
                  <a:pt x="1092914" y="638810"/>
                </a:lnTo>
                <a:lnTo>
                  <a:pt x="1063866" y="638810"/>
                </a:lnTo>
                <a:lnTo>
                  <a:pt x="990409" y="638238"/>
                </a:lnTo>
                <a:close/>
              </a:path>
              <a:path w="1107439" h="664845">
                <a:moveTo>
                  <a:pt x="1043076" y="561454"/>
                </a:moveTo>
                <a:lnTo>
                  <a:pt x="1039609" y="561746"/>
                </a:lnTo>
                <a:lnTo>
                  <a:pt x="1030414" y="566851"/>
                </a:lnTo>
                <a:lnTo>
                  <a:pt x="1028204" y="574586"/>
                </a:lnTo>
                <a:lnTo>
                  <a:pt x="1063866" y="638810"/>
                </a:lnTo>
                <a:lnTo>
                  <a:pt x="1092914" y="638810"/>
                </a:lnTo>
                <a:lnTo>
                  <a:pt x="1052106" y="565327"/>
                </a:lnTo>
                <a:lnTo>
                  <a:pt x="1049324" y="563232"/>
                </a:lnTo>
                <a:lnTo>
                  <a:pt x="1043076" y="561454"/>
                </a:lnTo>
                <a:close/>
              </a:path>
              <a:path w="1107439" h="664845">
                <a:moveTo>
                  <a:pt x="930236" y="544690"/>
                </a:moveTo>
                <a:lnTo>
                  <a:pt x="917270" y="566534"/>
                </a:lnTo>
                <a:lnTo>
                  <a:pt x="1004633" y="618401"/>
                </a:lnTo>
                <a:lnTo>
                  <a:pt x="1017600" y="596569"/>
                </a:lnTo>
                <a:lnTo>
                  <a:pt x="930236" y="544690"/>
                </a:lnTo>
                <a:close/>
              </a:path>
              <a:path w="1107439" h="664845">
                <a:moveTo>
                  <a:pt x="777367" y="453910"/>
                </a:moveTo>
                <a:lnTo>
                  <a:pt x="764387" y="475754"/>
                </a:lnTo>
                <a:lnTo>
                  <a:pt x="851750" y="527621"/>
                </a:lnTo>
                <a:lnTo>
                  <a:pt x="864717" y="505790"/>
                </a:lnTo>
                <a:lnTo>
                  <a:pt x="777367" y="453910"/>
                </a:lnTo>
                <a:close/>
              </a:path>
              <a:path w="1107439" h="664845">
                <a:moveTo>
                  <a:pt x="624484" y="363131"/>
                </a:moveTo>
                <a:lnTo>
                  <a:pt x="611517" y="384962"/>
                </a:lnTo>
                <a:lnTo>
                  <a:pt x="698868" y="436841"/>
                </a:lnTo>
                <a:lnTo>
                  <a:pt x="711847" y="414997"/>
                </a:lnTo>
                <a:lnTo>
                  <a:pt x="624484" y="363131"/>
                </a:lnTo>
                <a:close/>
              </a:path>
              <a:path w="1107439" h="664845">
                <a:moveTo>
                  <a:pt x="471601" y="272351"/>
                </a:moveTo>
                <a:lnTo>
                  <a:pt x="458635" y="294182"/>
                </a:lnTo>
                <a:lnTo>
                  <a:pt x="545998" y="346062"/>
                </a:lnTo>
                <a:lnTo>
                  <a:pt x="558965" y="324218"/>
                </a:lnTo>
                <a:lnTo>
                  <a:pt x="471601" y="272351"/>
                </a:lnTo>
                <a:close/>
              </a:path>
              <a:path w="1107439" h="664845">
                <a:moveTo>
                  <a:pt x="318731" y="181571"/>
                </a:moveTo>
                <a:lnTo>
                  <a:pt x="305765" y="203403"/>
                </a:lnTo>
                <a:lnTo>
                  <a:pt x="393115" y="255282"/>
                </a:lnTo>
                <a:lnTo>
                  <a:pt x="406082" y="233438"/>
                </a:lnTo>
                <a:lnTo>
                  <a:pt x="318731" y="181571"/>
                </a:lnTo>
                <a:close/>
              </a:path>
              <a:path w="1107439" h="664845">
                <a:moveTo>
                  <a:pt x="165849" y="90779"/>
                </a:moveTo>
                <a:lnTo>
                  <a:pt x="152882" y="112623"/>
                </a:lnTo>
                <a:lnTo>
                  <a:pt x="240245" y="164503"/>
                </a:lnTo>
                <a:lnTo>
                  <a:pt x="253212" y="142659"/>
                </a:lnTo>
                <a:lnTo>
                  <a:pt x="165849" y="90779"/>
                </a:lnTo>
                <a:close/>
              </a:path>
              <a:path w="1107439" h="664845">
                <a:moveTo>
                  <a:pt x="12979" y="0"/>
                </a:moveTo>
                <a:lnTo>
                  <a:pt x="0" y="21844"/>
                </a:lnTo>
                <a:lnTo>
                  <a:pt x="87363" y="73723"/>
                </a:lnTo>
                <a:lnTo>
                  <a:pt x="100330" y="51879"/>
                </a:lnTo>
                <a:lnTo>
                  <a:pt x="129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3" name="object 183"/>
          <p:cNvSpPr/>
          <p:nvPr/>
        </p:nvSpPr>
        <p:spPr>
          <a:xfrm>
            <a:off x="2659944" y="5163608"/>
            <a:ext cx="1511300" cy="12034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4" name="object 184"/>
          <p:cNvSpPr/>
          <p:nvPr/>
        </p:nvSpPr>
        <p:spPr>
          <a:xfrm>
            <a:off x="2721473" y="5317495"/>
            <a:ext cx="1263615" cy="961355"/>
          </a:xfrm>
          <a:custGeom>
            <a:avLst/>
            <a:gdLst/>
            <a:ahLst/>
            <a:cxnLst/>
            <a:rect l="l" t="t" r="r" b="b"/>
            <a:pathLst>
              <a:path w="1146810" h="872489">
                <a:moveTo>
                  <a:pt x="1073378" y="39395"/>
                </a:moveTo>
                <a:lnTo>
                  <a:pt x="992378" y="100710"/>
                </a:lnTo>
                <a:lnTo>
                  <a:pt x="1007706" y="120967"/>
                </a:lnTo>
                <a:lnTo>
                  <a:pt x="1088707" y="59651"/>
                </a:lnTo>
                <a:lnTo>
                  <a:pt x="1073378" y="39395"/>
                </a:lnTo>
                <a:close/>
              </a:path>
              <a:path w="1146810" h="872489">
                <a:moveTo>
                  <a:pt x="1133788" y="30429"/>
                </a:moveTo>
                <a:lnTo>
                  <a:pt x="1106271" y="30429"/>
                </a:lnTo>
                <a:lnTo>
                  <a:pt x="1078026" y="98234"/>
                </a:lnTo>
                <a:lnTo>
                  <a:pt x="1081087" y="105663"/>
                </a:lnTo>
                <a:lnTo>
                  <a:pt x="1090790" y="109715"/>
                </a:lnTo>
                <a:lnTo>
                  <a:pt x="1094270" y="109626"/>
                </a:lnTo>
                <a:lnTo>
                  <a:pt x="1100277" y="107149"/>
                </a:lnTo>
                <a:lnTo>
                  <a:pt x="1102817" y="104762"/>
                </a:lnTo>
                <a:lnTo>
                  <a:pt x="1133788" y="30429"/>
                </a:lnTo>
                <a:close/>
              </a:path>
              <a:path w="1146810" h="872489">
                <a:moveTo>
                  <a:pt x="1146467" y="0"/>
                </a:moveTo>
                <a:lnTo>
                  <a:pt x="1030312" y="13982"/>
                </a:lnTo>
                <a:lnTo>
                  <a:pt x="1025347" y="20319"/>
                </a:lnTo>
                <a:lnTo>
                  <a:pt x="1027023" y="34239"/>
                </a:lnTo>
                <a:lnTo>
                  <a:pt x="1033348" y="39204"/>
                </a:lnTo>
                <a:lnTo>
                  <a:pt x="1106271" y="30429"/>
                </a:lnTo>
                <a:lnTo>
                  <a:pt x="1133788" y="30429"/>
                </a:lnTo>
                <a:lnTo>
                  <a:pt x="1146467" y="0"/>
                </a:lnTo>
                <a:close/>
              </a:path>
              <a:path w="1146810" h="872489">
                <a:moveTo>
                  <a:pt x="931621" y="146697"/>
                </a:moveTo>
                <a:lnTo>
                  <a:pt x="850607" y="208013"/>
                </a:lnTo>
                <a:lnTo>
                  <a:pt x="865936" y="228269"/>
                </a:lnTo>
                <a:lnTo>
                  <a:pt x="946950" y="166954"/>
                </a:lnTo>
                <a:lnTo>
                  <a:pt x="931621" y="146697"/>
                </a:lnTo>
                <a:close/>
              </a:path>
              <a:path w="1146810" h="872489">
                <a:moveTo>
                  <a:pt x="789851" y="254000"/>
                </a:moveTo>
                <a:lnTo>
                  <a:pt x="708837" y="315328"/>
                </a:lnTo>
                <a:lnTo>
                  <a:pt x="724166" y="335572"/>
                </a:lnTo>
                <a:lnTo>
                  <a:pt x="805180" y="274256"/>
                </a:lnTo>
                <a:lnTo>
                  <a:pt x="789851" y="254000"/>
                </a:lnTo>
                <a:close/>
              </a:path>
              <a:path w="1146810" h="872489">
                <a:moveTo>
                  <a:pt x="648081" y="361314"/>
                </a:moveTo>
                <a:lnTo>
                  <a:pt x="567067" y="422630"/>
                </a:lnTo>
                <a:lnTo>
                  <a:pt x="582396" y="442887"/>
                </a:lnTo>
                <a:lnTo>
                  <a:pt x="663409" y="381558"/>
                </a:lnTo>
                <a:lnTo>
                  <a:pt x="648081" y="361314"/>
                </a:lnTo>
                <a:close/>
              </a:path>
              <a:path w="1146810" h="872489">
                <a:moveTo>
                  <a:pt x="506310" y="468617"/>
                </a:moveTo>
                <a:lnTo>
                  <a:pt x="425297" y="529932"/>
                </a:lnTo>
                <a:lnTo>
                  <a:pt x="440626" y="550189"/>
                </a:lnTo>
                <a:lnTo>
                  <a:pt x="521639" y="488873"/>
                </a:lnTo>
                <a:lnTo>
                  <a:pt x="506310" y="468617"/>
                </a:lnTo>
                <a:close/>
              </a:path>
              <a:path w="1146810" h="872489">
                <a:moveTo>
                  <a:pt x="364540" y="575919"/>
                </a:moveTo>
                <a:lnTo>
                  <a:pt x="283527" y="637235"/>
                </a:lnTo>
                <a:lnTo>
                  <a:pt x="298856" y="657491"/>
                </a:lnTo>
                <a:lnTo>
                  <a:pt x="379869" y="596176"/>
                </a:lnTo>
                <a:lnTo>
                  <a:pt x="364540" y="575919"/>
                </a:lnTo>
                <a:close/>
              </a:path>
              <a:path w="1146810" h="872489">
                <a:moveTo>
                  <a:pt x="222770" y="683221"/>
                </a:moveTo>
                <a:lnTo>
                  <a:pt x="141757" y="744550"/>
                </a:lnTo>
                <a:lnTo>
                  <a:pt x="157086" y="764797"/>
                </a:lnTo>
                <a:lnTo>
                  <a:pt x="238099" y="703478"/>
                </a:lnTo>
                <a:lnTo>
                  <a:pt x="222770" y="683221"/>
                </a:lnTo>
                <a:close/>
              </a:path>
              <a:path w="1146810" h="872489">
                <a:moveTo>
                  <a:pt x="81000" y="790533"/>
                </a:moveTo>
                <a:lnTo>
                  <a:pt x="0" y="851849"/>
                </a:lnTo>
                <a:lnTo>
                  <a:pt x="15316" y="872102"/>
                </a:lnTo>
                <a:lnTo>
                  <a:pt x="96329" y="810785"/>
                </a:lnTo>
                <a:lnTo>
                  <a:pt x="81000" y="790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5" name="object 185"/>
          <p:cNvSpPr/>
          <p:nvPr/>
        </p:nvSpPr>
        <p:spPr>
          <a:xfrm>
            <a:off x="4954882" y="5247569"/>
            <a:ext cx="1091494" cy="4477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6" name="object 186"/>
          <p:cNvSpPr/>
          <p:nvPr/>
        </p:nvSpPr>
        <p:spPr>
          <a:xfrm>
            <a:off x="5007721" y="5275920"/>
            <a:ext cx="857103" cy="249085"/>
          </a:xfrm>
          <a:custGeom>
            <a:avLst/>
            <a:gdLst/>
            <a:ahLst/>
            <a:cxnLst/>
            <a:rect l="l" t="t" r="r" b="b"/>
            <a:pathLst>
              <a:path w="777875" h="226060">
                <a:moveTo>
                  <a:pt x="525487" y="119684"/>
                </a:moveTo>
                <a:lnTo>
                  <a:pt x="519798" y="144437"/>
                </a:lnTo>
                <a:lnTo>
                  <a:pt x="618807" y="167233"/>
                </a:lnTo>
                <a:lnTo>
                  <a:pt x="624497" y="142481"/>
                </a:lnTo>
                <a:lnTo>
                  <a:pt x="525487" y="119684"/>
                </a:lnTo>
                <a:close/>
              </a:path>
              <a:path w="777875" h="226060">
                <a:moveTo>
                  <a:pt x="698753" y="159575"/>
                </a:moveTo>
                <a:lnTo>
                  <a:pt x="693064" y="184327"/>
                </a:lnTo>
                <a:lnTo>
                  <a:pt x="704405" y="186944"/>
                </a:lnTo>
                <a:lnTo>
                  <a:pt x="658342" y="201282"/>
                </a:lnTo>
                <a:lnTo>
                  <a:pt x="654596" y="208406"/>
                </a:lnTo>
                <a:lnTo>
                  <a:pt x="658774" y="221792"/>
                </a:lnTo>
                <a:lnTo>
                  <a:pt x="665886" y="225539"/>
                </a:lnTo>
                <a:lnTo>
                  <a:pt x="777608" y="190766"/>
                </a:lnTo>
                <a:lnTo>
                  <a:pt x="747203" y="162191"/>
                </a:lnTo>
                <a:lnTo>
                  <a:pt x="710107" y="162191"/>
                </a:lnTo>
                <a:lnTo>
                  <a:pt x="698753" y="159575"/>
                </a:lnTo>
                <a:close/>
              </a:path>
              <a:path w="777875" h="226060">
                <a:moveTo>
                  <a:pt x="691616" y="111899"/>
                </a:moveTo>
                <a:lnTo>
                  <a:pt x="685114" y="112102"/>
                </a:lnTo>
                <a:lnTo>
                  <a:pt x="681901" y="113436"/>
                </a:lnTo>
                <a:lnTo>
                  <a:pt x="674700" y="121107"/>
                </a:lnTo>
                <a:lnTo>
                  <a:pt x="674941" y="129146"/>
                </a:lnTo>
                <a:lnTo>
                  <a:pt x="710107" y="162191"/>
                </a:lnTo>
                <a:lnTo>
                  <a:pt x="747203" y="162191"/>
                </a:lnTo>
                <a:lnTo>
                  <a:pt x="694893" y="113029"/>
                </a:lnTo>
                <a:lnTo>
                  <a:pt x="691616" y="111899"/>
                </a:lnTo>
                <a:close/>
              </a:path>
              <a:path w="777875" h="226060">
                <a:moveTo>
                  <a:pt x="352221" y="79781"/>
                </a:moveTo>
                <a:lnTo>
                  <a:pt x="346532" y="104533"/>
                </a:lnTo>
                <a:lnTo>
                  <a:pt x="445541" y="127330"/>
                </a:lnTo>
                <a:lnTo>
                  <a:pt x="451230" y="102577"/>
                </a:lnTo>
                <a:lnTo>
                  <a:pt x="352221" y="79781"/>
                </a:lnTo>
                <a:close/>
              </a:path>
              <a:path w="777875" h="226060">
                <a:moveTo>
                  <a:pt x="178955" y="39890"/>
                </a:moveTo>
                <a:lnTo>
                  <a:pt x="173266" y="64643"/>
                </a:lnTo>
                <a:lnTo>
                  <a:pt x="272275" y="87439"/>
                </a:lnTo>
                <a:lnTo>
                  <a:pt x="277964" y="62687"/>
                </a:lnTo>
                <a:lnTo>
                  <a:pt x="178955" y="39890"/>
                </a:lnTo>
                <a:close/>
              </a:path>
              <a:path w="777875" h="226060">
                <a:moveTo>
                  <a:pt x="5689" y="0"/>
                </a:moveTo>
                <a:lnTo>
                  <a:pt x="0" y="24739"/>
                </a:lnTo>
                <a:lnTo>
                  <a:pt x="99009" y="47548"/>
                </a:lnTo>
                <a:lnTo>
                  <a:pt x="104698" y="22796"/>
                </a:lnTo>
                <a:lnTo>
                  <a:pt x="5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7" name="object 187"/>
          <p:cNvSpPr txBox="1"/>
          <p:nvPr/>
        </p:nvSpPr>
        <p:spPr>
          <a:xfrm>
            <a:off x="6239485" y="49550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869702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69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11508" y="1580249"/>
            <a:ext cx="7211560" cy="5025252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Heapify(A,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i)</a:t>
            </a:r>
            <a:endParaRPr sz="2865">
              <a:latin typeface="Times New Roman"/>
              <a:cs typeface="Times New Roman"/>
            </a:endParaRPr>
          </a:p>
          <a:p>
            <a:pPr marL="475800" marR="379941">
              <a:lnSpc>
                <a:spcPct val="115500"/>
              </a:lnSpc>
              <a:spcBef>
                <a:spcPts val="77"/>
              </a:spcBef>
            </a:pPr>
            <a:r>
              <a:rPr sz="2424" spc="-50" dirty="0">
                <a:latin typeface="Times New Roman"/>
                <a:cs typeface="Times New Roman"/>
              </a:rPr>
              <a:t>Works </a:t>
            </a:r>
            <a:r>
              <a:rPr sz="2424" spc="6" dirty="0">
                <a:latin typeface="Times New Roman"/>
                <a:cs typeface="Times New Roman"/>
              </a:rPr>
              <a:t>when </a:t>
            </a:r>
            <a:r>
              <a:rPr sz="2424" spc="-6" dirty="0">
                <a:latin typeface="Times New Roman"/>
                <a:cs typeface="Times New Roman"/>
              </a:rPr>
              <a:t>both child </a:t>
            </a:r>
            <a:r>
              <a:rPr sz="2424" dirty="0">
                <a:latin typeface="Times New Roman"/>
                <a:cs typeface="Times New Roman"/>
              </a:rPr>
              <a:t>subtrees of node i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heaps  </a:t>
            </a:r>
            <a:r>
              <a:rPr sz="2424" spc="-11" dirty="0">
                <a:latin typeface="Times New Roman"/>
                <a:cs typeface="Times New Roman"/>
              </a:rPr>
              <a:t>“</a:t>
            </a:r>
            <a:r>
              <a:rPr sz="2424" i="1" spc="-11" dirty="0">
                <a:latin typeface="Times New Roman"/>
                <a:cs typeface="Times New Roman"/>
              </a:rPr>
              <a:t>Floats </a:t>
            </a:r>
            <a:r>
              <a:rPr sz="2424" i="1" spc="6" dirty="0">
                <a:latin typeface="Times New Roman"/>
                <a:cs typeface="Times New Roman"/>
              </a:rPr>
              <a:t>down</a:t>
            </a:r>
            <a:r>
              <a:rPr sz="2424" spc="6" dirty="0">
                <a:latin typeface="Times New Roman"/>
                <a:cs typeface="Times New Roman"/>
              </a:rPr>
              <a:t>” </a:t>
            </a:r>
            <a:r>
              <a:rPr sz="2424" dirty="0">
                <a:latin typeface="Times New Roman"/>
                <a:cs typeface="Times New Roman"/>
              </a:rPr>
              <a:t>node i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6" dirty="0">
                <a:latin typeface="Times New Roman"/>
                <a:cs typeface="Times New Roman"/>
              </a:rPr>
              <a:t>satisfy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1" dirty="0">
                <a:latin typeface="Times New Roman"/>
                <a:cs typeface="Times New Roman"/>
              </a:rPr>
              <a:t>property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7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 marR="61574">
              <a:lnSpc>
                <a:spcPct val="117400"/>
              </a:lnSpc>
              <a:spcBef>
                <a:spcPts val="22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7" dirty="0">
                <a:latin typeface="Times New Roman"/>
                <a:cs typeface="Times New Roman"/>
              </a:rPr>
              <a:t>(no</a:t>
            </a:r>
            <a:r>
              <a:rPr sz="2424" spc="-187" dirty="0">
                <a:latin typeface="Times New Roman"/>
                <a:cs typeface="Times New Roman"/>
              </a:rPr>
              <a:t> </a:t>
            </a:r>
            <a:r>
              <a:rPr sz="2424" spc="-11" dirty="0">
                <a:latin typeface="Times New Roman"/>
                <a:cs typeface="Times New Roman"/>
              </a:rPr>
              <a:t>modification)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O(1)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Extract-Max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29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>
              <a:spcBef>
                <a:spcPts val="529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6" dirty="0">
                <a:latin typeface="Times New Roman"/>
                <a:cs typeface="Times New Roman"/>
              </a:rPr>
              <a:t>and </a:t>
            </a:r>
            <a:r>
              <a:rPr sz="2424" spc="-6" dirty="0">
                <a:latin typeface="Times New Roman"/>
                <a:cs typeface="Times New Roman"/>
              </a:rPr>
              <a:t>removes 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11" dirty="0">
                <a:latin typeface="Times New Roman"/>
                <a:cs typeface="Times New Roman"/>
              </a:rPr>
              <a:t>heap</a:t>
            </a:r>
            <a:endParaRPr sz="2424">
              <a:latin typeface="Times New Roman"/>
              <a:cs typeface="Times New Roman"/>
            </a:endParaRPr>
          </a:p>
          <a:p>
            <a:pPr marL="405830" marR="5598">
              <a:lnSpc>
                <a:spcPts val="3416"/>
              </a:lnSpc>
              <a:spcBef>
                <a:spcPts val="88"/>
              </a:spcBef>
            </a:pPr>
            <a:r>
              <a:rPr sz="2424" spc="-17" dirty="0">
                <a:latin typeface="Times New Roman"/>
                <a:cs typeface="Times New Roman"/>
              </a:rPr>
              <a:t>Fills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gap </a:t>
            </a:r>
            <a:r>
              <a:rPr sz="2424" spc="-11" dirty="0">
                <a:latin typeface="Times New Roman"/>
                <a:cs typeface="Times New Roman"/>
              </a:rPr>
              <a:t>in A[1] </a:t>
            </a:r>
            <a:r>
              <a:rPr sz="2424" spc="-6" dirty="0">
                <a:latin typeface="Times New Roman"/>
                <a:cs typeface="Times New Roman"/>
              </a:rPr>
              <a:t>with </a:t>
            </a:r>
            <a:r>
              <a:rPr sz="2424" spc="-17" dirty="0">
                <a:latin typeface="Times New Roman"/>
                <a:cs typeface="Times New Roman"/>
              </a:rPr>
              <a:t>A[n], </a:t>
            </a:r>
            <a:r>
              <a:rPr sz="2424" dirty="0">
                <a:latin typeface="Times New Roman"/>
                <a:cs typeface="Times New Roman"/>
              </a:rPr>
              <a:t>then calls</a:t>
            </a:r>
            <a:r>
              <a:rPr sz="2424" spc="-220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Heapify(A,1)  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13993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If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represented</a:t>
            </a:r>
          </a:p>
          <a:p>
            <a:pPr marL="272796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sequentially,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any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index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,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</a:p>
          <a:p>
            <a:pPr marL="274319" marR="0">
              <a:lnSpc>
                <a:spcPts val="2687"/>
              </a:lnSpc>
              <a:spcBef>
                <a:spcPts val="4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A[1]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root</a:t>
            </a:r>
            <a:r>
              <a:rPr sz="2200" spc="-5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8555" y="2776343"/>
            <a:ext cx="5193837" cy="156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26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parent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/2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2100" spc="-2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OFNEGO+SymbolMT"/>
                <a:cs typeface="OFNEGO+SymbolMT"/>
              </a:rPr>
              <a:t>≠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</a:p>
          <a:p>
            <a:pPr marL="0" marR="0">
              <a:lnSpc>
                <a:spcPts val="2687"/>
              </a:lnSpc>
              <a:spcBef>
                <a:spcPts val="42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left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173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175" dirty="0">
                <a:solidFill>
                  <a:srgbClr val="686464"/>
                </a:solidFill>
                <a:latin typeface="DLWTTD+Calibri"/>
                <a:cs typeface="DLWTTD+Calibri"/>
              </a:rPr>
              <a:t>+1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70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80250"/>
            <a:ext cx="7494228" cy="5056093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Build-Heap(A,</a:t>
            </a:r>
            <a:r>
              <a:rPr sz="2865" u="sng" spc="-12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489095">
              <a:lnSpc>
                <a:spcPct val="113599"/>
              </a:lnSpc>
              <a:spcBef>
                <a:spcPts val="132"/>
              </a:spcBef>
            </a:pPr>
            <a:r>
              <a:rPr sz="2424" dirty="0">
                <a:latin typeface="Times New Roman"/>
                <a:cs typeface="Times New Roman"/>
              </a:rPr>
              <a:t>Given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spc="-28" dirty="0">
                <a:latin typeface="Times New Roman"/>
                <a:cs typeface="Times New Roman"/>
              </a:rPr>
              <a:t>array, </a:t>
            </a:r>
            <a:r>
              <a:rPr sz="2424" spc="-6" dirty="0">
                <a:latin typeface="Times New Roman"/>
                <a:cs typeface="Times New Roman"/>
              </a:rPr>
              <a:t>builds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22" dirty="0">
                <a:latin typeface="Times New Roman"/>
                <a:cs typeface="Times New Roman"/>
              </a:rPr>
              <a:t>from </a:t>
            </a:r>
            <a:r>
              <a:rPr sz="2424" spc="6" dirty="0">
                <a:latin typeface="Times New Roman"/>
                <a:cs typeface="Times New Roman"/>
              </a:rPr>
              <a:t>scratch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506"/>
              </a:spcBef>
            </a:pP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Min(A,</a:t>
            </a:r>
            <a:r>
              <a:rPr sz="286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1079647" indent="27988">
              <a:lnSpc>
                <a:spcPct val="117400"/>
              </a:lnSpc>
              <a:spcBef>
                <a:spcPts val="353"/>
              </a:spcBef>
            </a:pPr>
            <a:r>
              <a:rPr sz="2424" dirty="0">
                <a:latin typeface="Times New Roman"/>
                <a:cs typeface="Times New Roman"/>
              </a:rPr>
              <a:t>How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-17" dirty="0">
                <a:latin typeface="Times New Roman"/>
                <a:cs typeface="Times New Roman"/>
              </a:rPr>
              <a:t>return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-11" dirty="0">
                <a:latin typeface="Times New Roman"/>
                <a:cs typeface="Times New Roman"/>
              </a:rPr>
              <a:t>min </a:t>
            </a:r>
            <a:r>
              <a:rPr sz="2424" dirty="0">
                <a:latin typeface="Times New Roman"/>
                <a:cs typeface="Times New Roman"/>
              </a:rPr>
              <a:t>element </a:t>
            </a:r>
            <a:r>
              <a:rPr sz="2424" spc="-11" dirty="0">
                <a:latin typeface="Times New Roman"/>
                <a:cs typeface="Times New Roman"/>
              </a:rPr>
              <a:t>in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dirty="0">
                <a:latin typeface="Times New Roman"/>
                <a:cs typeface="Times New Roman"/>
              </a:rPr>
              <a:t>max-heap</a:t>
            </a:r>
            <a:r>
              <a:rPr sz="2424" dirty="0">
                <a:latin typeface="Times New Roman"/>
                <a:cs typeface="Times New Roman"/>
              </a:rPr>
              <a:t>?  </a:t>
            </a:r>
            <a:r>
              <a:rPr sz="2424" spc="-39" dirty="0">
                <a:latin typeface="Times New Roman"/>
                <a:cs typeface="Times New Roman"/>
              </a:rPr>
              <a:t>Worst </a:t>
            </a:r>
            <a:r>
              <a:rPr sz="2424" spc="22" dirty="0">
                <a:latin typeface="Times New Roman"/>
                <a:cs typeface="Times New Roman"/>
              </a:rPr>
              <a:t>case </a:t>
            </a:r>
            <a:r>
              <a:rPr sz="2424" spc="-11" dirty="0">
                <a:latin typeface="Times New Roman"/>
                <a:cs typeface="Times New Roman"/>
              </a:rPr>
              <a:t>runtime: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629736" marR="61574" indent="699707">
              <a:lnSpc>
                <a:spcPct val="117400"/>
              </a:lnSpc>
              <a:spcBef>
                <a:spcPts val="6"/>
              </a:spcBef>
            </a:pPr>
            <a:r>
              <a:rPr sz="2424" spc="11" dirty="0">
                <a:latin typeface="Times New Roman"/>
                <a:cs typeface="Times New Roman"/>
              </a:rPr>
              <a:t>because </a:t>
            </a:r>
            <a:r>
              <a:rPr sz="2424" dirty="0">
                <a:latin typeface="Times New Roman"/>
                <a:cs typeface="Times New Roman"/>
              </a:rPr>
              <a:t>~half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dirty="0">
                <a:latin typeface="Times New Roman"/>
                <a:cs typeface="Times New Roman"/>
              </a:rPr>
              <a:t>elements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leaf</a:t>
            </a:r>
            <a:r>
              <a:rPr sz="2424" spc="-369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nodes  Instead, </a:t>
            </a:r>
            <a:r>
              <a:rPr sz="2424" spc="11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spc="-6" dirty="0">
                <a:latin typeface="Times New Roman"/>
                <a:cs typeface="Times New Roman"/>
              </a:rPr>
              <a:t>min-heap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-11" dirty="0">
                <a:latin typeface="Times New Roman"/>
                <a:cs typeface="Times New Roman"/>
              </a:rPr>
              <a:t>min</a:t>
            </a:r>
            <a:r>
              <a:rPr sz="2424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6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Search(A,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2865">
              <a:latin typeface="Times New Roman"/>
              <a:cs typeface="Times New Roman"/>
            </a:endParaRPr>
          </a:p>
          <a:p>
            <a:pPr marL="559765" marR="5598">
              <a:lnSpc>
                <a:spcPct val="113599"/>
              </a:lnSpc>
              <a:spcBef>
                <a:spcPts val="132"/>
              </a:spcBef>
            </a:pPr>
            <a:r>
              <a:rPr sz="2424" spc="-11" dirty="0">
                <a:latin typeface="Times New Roman"/>
                <a:cs typeface="Times New Roman"/>
              </a:rPr>
              <a:t>For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dirty="0">
                <a:latin typeface="Times New Roman"/>
                <a:cs typeface="Times New Roman"/>
              </a:rPr>
              <a:t>x value,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worst-case </a:t>
            </a:r>
            <a:r>
              <a:rPr sz="2424" spc="-11" dirty="0">
                <a:latin typeface="Times New Roman"/>
                <a:cs typeface="Times New Roman"/>
              </a:rPr>
              <a:t>runtime: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  </a:t>
            </a:r>
            <a:r>
              <a:rPr sz="2424" spc="17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sorted </a:t>
            </a:r>
            <a:r>
              <a:rPr sz="2424" spc="-11" dirty="0">
                <a:latin typeface="Times New Roman"/>
                <a:cs typeface="Times New Roman"/>
              </a:rPr>
              <a:t>array </a:t>
            </a:r>
            <a:r>
              <a:rPr sz="2424" spc="6" dirty="0">
                <a:latin typeface="Times New Roman"/>
                <a:cs typeface="Times New Roman"/>
              </a:rPr>
              <a:t>instead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11" dirty="0">
                <a:latin typeface="Times New Roman"/>
                <a:cs typeface="Times New Roman"/>
              </a:rPr>
              <a:t>search</a:t>
            </a:r>
            <a:r>
              <a:rPr sz="2424" spc="-342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599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71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15498"/>
            <a:ext cx="6437019" cy="4360315"/>
          </a:xfrm>
          <a:prstGeom prst="rect">
            <a:avLst/>
          </a:prstGeom>
        </p:spPr>
        <p:txBody>
          <a:bodyPr vert="horz" wrap="square" lIns="0" tIns="200107" rIns="0" bIns="0" rtlCol="0">
            <a:spAutoFit/>
          </a:bodyPr>
          <a:lstStyle/>
          <a:p>
            <a:pPr marL="13994">
              <a:spcBef>
                <a:spcPts val="1576"/>
              </a:spcBef>
              <a:tabLst>
                <a:tab pos="2714162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601748" marR="5598">
              <a:lnSpc>
                <a:spcPct val="125000"/>
              </a:lnSpc>
              <a:spcBef>
                <a:spcPts val="463"/>
              </a:spcBef>
            </a:pPr>
            <a:r>
              <a:rPr sz="2645" spc="6" dirty="0">
                <a:latin typeface="Times New Roman"/>
                <a:cs typeface="Times New Roman"/>
              </a:rPr>
              <a:t>Increase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6" dirty="0">
                <a:latin typeface="Times New Roman"/>
                <a:cs typeface="Times New Roman"/>
              </a:rPr>
              <a:t>“Float </a:t>
            </a:r>
            <a:r>
              <a:rPr sz="2645" dirty="0">
                <a:latin typeface="Times New Roman"/>
                <a:cs typeface="Times New Roman"/>
              </a:rPr>
              <a:t>up” x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43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satisfied  </a:t>
            </a: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  <a:tabLst>
                <a:tab pos="2840109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517783" marR="158833">
              <a:lnSpc>
                <a:spcPct val="121500"/>
              </a:lnSpc>
              <a:spcBef>
                <a:spcPts val="132"/>
              </a:spcBef>
            </a:pPr>
            <a:r>
              <a:rPr sz="2645" spc="6" dirty="0">
                <a:latin typeface="Times New Roman"/>
                <a:cs typeface="Times New Roman"/>
              </a:rPr>
              <a:t>Decrease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</a:t>
            </a:r>
            <a:r>
              <a:rPr sz="2645" spc="-50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17" dirty="0">
                <a:latin typeface="Times New Roman"/>
                <a:cs typeface="Times New Roman"/>
              </a:rPr>
              <a:t>Call </a:t>
            </a:r>
            <a:r>
              <a:rPr sz="2645" dirty="0">
                <a:latin typeface="Times New Roman"/>
                <a:cs typeface="Times New Roman"/>
              </a:rPr>
              <a:t>Heapify(A,</a:t>
            </a:r>
            <a:r>
              <a:rPr sz="2645" spc="-9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793"/>
              </a:spcBef>
            </a:pP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708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094714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Example Problem: Phone</a:t>
            </a:r>
            <a:r>
              <a:rPr sz="3967" spc="6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Operator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5139596" y="1827554"/>
            <a:ext cx="5112532" cy="485468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A phone </a:t>
            </a:r>
            <a:r>
              <a:rPr sz="2645" spc="11" dirty="0">
                <a:latin typeface="Times New Roman"/>
                <a:cs typeface="Times New Roman"/>
              </a:rPr>
              <a:t>operator </a:t>
            </a:r>
            <a:r>
              <a:rPr sz="2645" dirty="0">
                <a:latin typeface="Times New Roman"/>
                <a:cs typeface="Times New Roman"/>
              </a:rPr>
              <a:t>answering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spc="-42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0000FF"/>
                </a:solidFill>
                <a:latin typeface="Times New Roman"/>
                <a:cs typeface="Times New Roman"/>
              </a:rPr>
              <a:t>phones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3857" dirty="0">
              <a:latin typeface="Times New Roman"/>
              <a:cs typeface="Times New Roman"/>
            </a:endParaRPr>
          </a:p>
          <a:p>
            <a:pPr marL="13994" marR="79767">
              <a:lnSpc>
                <a:spcPts val="2865"/>
              </a:lnSpc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phone</a:t>
            </a:r>
            <a:r>
              <a:rPr sz="2645" spc="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has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645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41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people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waiting</a:t>
            </a:r>
            <a:r>
              <a:rPr sz="2645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line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spc="17" dirty="0">
                <a:latin typeface="Times New Roman"/>
                <a:cs typeface="Times New Roman"/>
              </a:rPr>
              <a:t>their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 smtClean="0">
                <a:latin typeface="Times New Roman"/>
                <a:cs typeface="Times New Roman"/>
              </a:rPr>
              <a:t>to</a:t>
            </a:r>
            <a:r>
              <a:rPr lang="en-US" sz="2645" spc="17" dirty="0" smtClean="0">
                <a:latin typeface="Times New Roman"/>
                <a:cs typeface="Times New Roman"/>
              </a:rPr>
              <a:t> </a:t>
            </a:r>
            <a:r>
              <a:rPr sz="2645" spc="-501" dirty="0" smtClean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 answered.</a:t>
            </a:r>
          </a:p>
          <a:p>
            <a:pPr>
              <a:spcBef>
                <a:spcPts val="33"/>
              </a:spcBef>
            </a:pPr>
            <a:endParaRPr sz="3802" dirty="0">
              <a:latin typeface="Times New Roman"/>
              <a:cs typeface="Times New Roman"/>
            </a:endParaRPr>
          </a:p>
          <a:p>
            <a:pPr marL="13994" marR="322565">
              <a:lnSpc>
                <a:spcPts val="2865"/>
              </a:lnSpc>
            </a:pPr>
            <a:r>
              <a:rPr sz="2645" spc="-11" dirty="0">
                <a:latin typeface="Times New Roman"/>
                <a:cs typeface="Times New Roman"/>
              </a:rPr>
              <a:t>Phone </a:t>
            </a:r>
            <a:r>
              <a:rPr sz="2645" spc="11" dirty="0">
                <a:latin typeface="Times New Roman"/>
                <a:cs typeface="Times New Roman"/>
              </a:rPr>
              <a:t>operator needs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answer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 </a:t>
            </a:r>
            <a:r>
              <a:rPr sz="2645" dirty="0">
                <a:latin typeface="Times New Roman"/>
                <a:cs typeface="Times New Roman"/>
              </a:rPr>
              <a:t>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largest </a:t>
            </a:r>
            <a:r>
              <a:rPr sz="2645" spc="11" dirty="0">
                <a:latin typeface="Times New Roman"/>
                <a:cs typeface="Times New Roman"/>
              </a:rPr>
              <a:t>number </a:t>
            </a:r>
            <a:r>
              <a:rPr sz="2645" dirty="0">
                <a:latin typeface="Times New Roman"/>
                <a:cs typeface="Times New Roman"/>
              </a:rPr>
              <a:t>of 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line.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3196" dirty="0">
              <a:latin typeface="Times New Roman"/>
              <a:cs typeface="Times New Roman"/>
            </a:endParaRPr>
          </a:p>
          <a:p>
            <a:pPr marL="13994" marR="360349">
              <a:lnSpc>
                <a:spcPct val="111100"/>
              </a:lnSpc>
            </a:pPr>
            <a:r>
              <a:rPr sz="2645" spc="-6" dirty="0">
                <a:latin typeface="Times New Roman"/>
                <a:cs typeface="Times New Roman"/>
              </a:rPr>
              <a:t>New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>
                <a:latin typeface="Times New Roman"/>
                <a:cs typeface="Times New Roman"/>
              </a:rPr>
              <a:t>come </a:t>
            </a:r>
            <a:r>
              <a:rPr sz="2645" spc="-11" dirty="0">
                <a:latin typeface="Times New Roman"/>
                <a:cs typeface="Times New Roman"/>
              </a:rPr>
              <a:t>continuously,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-6" dirty="0">
                <a:latin typeface="Times New Roman"/>
                <a:cs typeface="Times New Roman"/>
              </a:rPr>
              <a:t>some </a:t>
            </a:r>
            <a:r>
              <a:rPr sz="2645" spc="11" dirty="0">
                <a:latin typeface="Times New Roman"/>
                <a:cs typeface="Times New Roman"/>
              </a:rPr>
              <a:t>people </a:t>
            </a:r>
            <a:r>
              <a:rPr sz="2645" spc="6" dirty="0">
                <a:latin typeface="Times New Roman"/>
                <a:cs typeface="Times New Roman"/>
              </a:rPr>
              <a:t>hang </a:t>
            </a:r>
            <a:r>
              <a:rPr sz="2645" dirty="0">
                <a:latin typeface="Times New Roman"/>
                <a:cs typeface="Times New Roman"/>
              </a:rPr>
              <a:t>up </a:t>
            </a:r>
            <a:r>
              <a:rPr sz="2645" spc="17" dirty="0">
                <a:latin typeface="Times New Roman"/>
                <a:cs typeface="Times New Roman"/>
              </a:rPr>
              <a:t>after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waiting.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0269" y="3288478"/>
            <a:ext cx="1945098" cy="141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58223" y="2043054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3667478" y="2840684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02897" y="3456399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680398" y="470182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471568" y="442195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7201590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1025502" y="2009470"/>
            <a:ext cx="4725611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64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dirty="0">
                <a:latin typeface="Times New Roman"/>
                <a:cs typeface="Times New Roman"/>
              </a:rPr>
              <a:t>Define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following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array: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048" y="3330458"/>
            <a:ext cx="1511300" cy="3008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499019" y="3365441"/>
            <a:ext cx="1385358" cy="2882665"/>
          </a:xfrm>
          <a:custGeom>
            <a:avLst/>
            <a:gdLst/>
            <a:ahLst/>
            <a:cxnLst/>
            <a:rect l="l" t="t" r="r" b="b"/>
            <a:pathLst>
              <a:path w="1257300" h="2616200">
                <a:moveTo>
                  <a:pt x="0" y="0"/>
                </a:moveTo>
                <a:lnTo>
                  <a:pt x="1257300" y="0"/>
                </a:lnTo>
                <a:lnTo>
                  <a:pt x="1257300" y="2616201"/>
                </a:lnTo>
                <a:lnTo>
                  <a:pt x="0" y="2616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2242937" y="33808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950" y="5899668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3743" y="3330458"/>
            <a:ext cx="153929" cy="3008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163711" y="3358444"/>
            <a:ext cx="20990" cy="2882665"/>
          </a:xfrm>
          <a:custGeom>
            <a:avLst/>
            <a:gdLst/>
            <a:ahLst/>
            <a:cxnLst/>
            <a:rect l="l" t="t" r="r" b="b"/>
            <a:pathLst>
              <a:path w="19050" h="2616200">
                <a:moveTo>
                  <a:pt x="0" y="0"/>
                </a:moveTo>
                <a:lnTo>
                  <a:pt x="19050" y="261620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2578781" y="2625184"/>
            <a:ext cx="1097792" cy="69380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1895" algn="ctr">
              <a:lnSpc>
                <a:spcPts val="2909"/>
              </a:lnSpc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  <a:p>
            <a:pPr algn="ctr">
              <a:lnSpc>
                <a:spcPts val="2380"/>
              </a:lnSpc>
              <a:tabLst>
                <a:tab pos="838948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y	</a:t>
            </a:r>
            <a:r>
              <a:rPr sz="2204" spc="44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6048" y="5835297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2492022" y="5877278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2436048" y="3736270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2492022" y="3778250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2436048" y="4575881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2492022" y="4617861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4929693" y="2709146"/>
            <a:ext cx="3736269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A[i]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sz="2645" spc="22" dirty="0">
                <a:latin typeface="Times New Roman"/>
                <a:cs typeface="Times New Roman"/>
              </a:rPr>
              <a:t>element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693" y="3520769"/>
            <a:ext cx="3941273" cy="828200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r>
              <a:rPr sz="2645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index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20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endParaRPr sz="2645">
              <a:latin typeface="Times New Roman"/>
              <a:cs typeface="Times New Roman"/>
            </a:endParaRPr>
          </a:p>
          <a:p>
            <a:pPr marL="1105536">
              <a:spcBef>
                <a:spcPts val="22"/>
              </a:spcBef>
            </a:pPr>
            <a:r>
              <a:rPr sz="2645" dirty="0">
                <a:latin typeface="Times New Roman"/>
                <a:cs typeface="Times New Roman"/>
              </a:rPr>
              <a:t>corresponding</a:t>
            </a:r>
            <a:r>
              <a:rPr sz="2645" spc="-16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phone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9693" y="4724212"/>
            <a:ext cx="5065654" cy="833452"/>
          </a:xfrm>
          <a:prstGeom prst="rect">
            <a:avLst/>
          </a:prstGeom>
        </p:spPr>
        <p:txBody>
          <a:bodyPr vert="horz" wrap="square" lIns="0" tIns="11195" rIns="0" bIns="0" rtlCol="0">
            <a:spAutoFit/>
          </a:bodyPr>
          <a:lstStyle/>
          <a:p>
            <a:pPr marL="1273466" marR="5598" indent="-1259472">
              <a:lnSpc>
                <a:spcPct val="100699"/>
              </a:lnSpc>
              <a:spcBef>
                <a:spcPts val="88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A[i].key</a:t>
            </a:r>
            <a:r>
              <a:rPr sz="2645" dirty="0">
                <a:latin typeface="Times New Roman"/>
                <a:cs typeface="Times New Roman"/>
              </a:rPr>
              <a:t>: # of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 line  </a:t>
            </a:r>
            <a:r>
              <a:rPr sz="2645" dirty="0">
                <a:latin typeface="Times New Roman"/>
                <a:cs typeface="Times New Roman"/>
              </a:rPr>
              <a:t>for 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index</a:t>
            </a:r>
            <a:r>
              <a:rPr sz="2645" spc="-37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6048" y="4156075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2492022" y="4198056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2436048" y="5415492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2492022" y="5457472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2436048" y="4995686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492022" y="5037667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640611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74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659632"/>
            <a:ext cx="6523079" cy="500793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865" dirty="0">
                <a:latin typeface="Times New Roman"/>
                <a:cs typeface="Times New Roman"/>
              </a:rPr>
              <a:t>: </a:t>
            </a:r>
            <a:r>
              <a:rPr sz="2865" spc="6" dirty="0">
                <a:solidFill>
                  <a:srgbClr val="0000FF"/>
                </a:solidFill>
                <a:latin typeface="Times New Roman"/>
                <a:cs typeface="Times New Roman"/>
              </a:rPr>
              <a:t>Build-Max-Heap </a:t>
            </a:r>
            <a:r>
              <a:rPr sz="2865" spc="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865" spc="-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6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13994">
              <a:spcBef>
                <a:spcPts val="2402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Execution:</a:t>
            </a:r>
            <a:endParaRPr sz="2865">
              <a:latin typeface="Times New Roman"/>
              <a:cs typeface="Times New Roman"/>
            </a:endParaRPr>
          </a:p>
          <a:p>
            <a:pPr marL="2029149" marR="5598" indent="-1007577">
              <a:lnSpc>
                <a:spcPct val="113599"/>
              </a:lnSpc>
              <a:spcBef>
                <a:spcPts val="1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operator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wants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24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answer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24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</a:t>
            </a:r>
            <a:r>
              <a:rPr sz="2424" dirty="0">
                <a:latin typeface="Times New Roman"/>
                <a:cs typeface="Times New Roman"/>
              </a:rPr>
              <a:t>: 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id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24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A[1].id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1,</a:t>
            </a:r>
            <a:r>
              <a:rPr sz="2424" spc="-25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A[1].key-1)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i="1" spc="17" dirty="0">
                <a:solidFill>
                  <a:srgbClr val="0000FF"/>
                </a:solidFill>
                <a:latin typeface="Times New Roman"/>
                <a:cs typeface="Times New Roman"/>
              </a:rPr>
              <a:t>answer </a:t>
            </a:r>
            <a:r>
              <a:rPr sz="2424" i="1" dirty="0">
                <a:solidFill>
                  <a:srgbClr val="0000FF"/>
                </a:solidFill>
                <a:latin typeface="Times New Roman"/>
                <a:cs typeface="Times New Roman"/>
              </a:rPr>
              <a:t>phone with index</a:t>
            </a:r>
            <a:r>
              <a:rPr sz="2424" i="1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17" dirty="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endParaRPr sz="2424">
              <a:latin typeface="Times New Roman"/>
              <a:cs typeface="Times New Roman"/>
            </a:endParaRPr>
          </a:p>
          <a:p>
            <a:pPr marL="2029149" marR="687811" indent="-1007577">
              <a:lnSpc>
                <a:spcPct val="117400"/>
              </a:lnSpc>
              <a:spcBef>
                <a:spcPts val="14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 call comes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 to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Increase-Key(A,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A[i].key+1)</a:t>
            </a:r>
            <a:endParaRPr sz="2424">
              <a:latin typeface="Times New Roman"/>
              <a:cs typeface="Times New Roman"/>
            </a:endParaRPr>
          </a:p>
          <a:p>
            <a:pPr marL="2029149" marR="645829" indent="-1007577">
              <a:lnSpc>
                <a:spcPct val="117400"/>
              </a:lnSpc>
              <a:spcBef>
                <a:spcPts val="110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call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drops </a:t>
            </a:r>
            <a:r>
              <a:rPr sz="2424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from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A[i].key-1)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5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0156" y="38685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32177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instruction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simply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394" y="2767793"/>
            <a:ext cx="912140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Similarly,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quickly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spc="18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173" dirty="0">
                <a:solidFill>
                  <a:srgbClr val="000000"/>
                </a:solidFill>
                <a:latin typeface="DLWTTD+Calibri"/>
                <a:cs typeface="DLWTTD+Calibri"/>
              </a:rPr>
              <a:t>+1</a:t>
            </a:r>
            <a:r>
              <a:rPr sz="2800" spc="-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adding</a:t>
            </a:r>
            <a:r>
              <a:rPr sz="2800" spc="-6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low</a:t>
            </a:r>
            <a:r>
              <a:rPr sz="2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order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7688" y="4045853"/>
            <a:ext cx="9310428" cy="126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3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right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bit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  <a:p>
            <a:pPr marL="0" marR="0">
              <a:lnSpc>
                <a:spcPts val="3383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25471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286481" cy="8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There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kind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heaps: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449577" cy="109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4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7955" y="2696371"/>
            <a:ext cx="2399630" cy="68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OFNEGO+SymbolMT"/>
                <a:cs typeface="OFNEGO+SymbolMT"/>
              </a:rPr>
              <a:t>≥</a:t>
            </a:r>
            <a:r>
              <a:rPr sz="20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3089531"/>
            <a:ext cx="8336567" cy="2054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largest</a:t>
            </a:r>
            <a:r>
              <a:rPr sz="19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9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19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stored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319277" marR="0">
              <a:lnSpc>
                <a:spcPts val="2321"/>
              </a:lnSpc>
              <a:spcBef>
                <a:spcPts val="456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larger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  <a:p>
            <a:pPr marL="5478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  <a:p>
            <a:pPr marL="0" marR="0">
              <a:lnSpc>
                <a:spcPts val="2687"/>
              </a:lnSpc>
              <a:spcBef>
                <a:spcPts val="371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6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0335" y="4785564"/>
            <a:ext cx="2383035" cy="67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18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7833" y="5216415"/>
            <a:ext cx="7663321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smallest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000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0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0" marR="0">
              <a:lnSpc>
                <a:spcPts val="2321"/>
              </a:lnSpc>
              <a:spcBef>
                <a:spcPts val="432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0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smaller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6432" y="5842641"/>
            <a:ext cx="3110847" cy="6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4844</Words>
  <Application>Microsoft Office PowerPoint</Application>
  <PresentationFormat>Özel</PresentationFormat>
  <Paragraphs>1722</Paragraphs>
  <Slides>74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74</vt:i4>
      </vt:variant>
    </vt:vector>
  </HeadingPairs>
  <TitlesOfParts>
    <vt:vector size="98" baseType="lpstr">
      <vt:lpstr>RFNLIR+TimesNewRomanPSMT</vt:lpstr>
      <vt:lpstr>Courier New</vt:lpstr>
      <vt:lpstr>JAVNDU+LucidaSansUnicode</vt:lpstr>
      <vt:lpstr>RBDTDR+Calibri-Italic</vt:lpstr>
      <vt:lpstr>Times New Roman</vt:lpstr>
      <vt:lpstr>PPODBP+Calibri-BoldItalic</vt:lpstr>
      <vt:lpstr>DLWTTD+Calibri</vt:lpstr>
      <vt:lpstr>Arial</vt:lpstr>
      <vt:lpstr>FUKIEW+Wingdings3</vt:lpstr>
      <vt:lpstr>LTQGWQ+ArialMT</vt:lpstr>
      <vt:lpstr>Calibri</vt:lpstr>
      <vt:lpstr>JVSJQL+Cambria</vt:lpstr>
      <vt:lpstr>OGRJDB+Arial-ItalicMT</vt:lpstr>
      <vt:lpstr>ITOAVT+Calibri-Italic</vt:lpstr>
      <vt:lpstr>AHGEBQ+Arial-BoldMT</vt:lpstr>
      <vt:lpstr>WLLKIS+TimesNewRomanPS-ItalicMT</vt:lpstr>
      <vt:lpstr>Wingdings</vt:lpstr>
      <vt:lpstr>Sitka Small</vt:lpstr>
      <vt:lpstr>RKDGAO+Calibri-Bold</vt:lpstr>
      <vt:lpstr>OFNEGO+SymbolMT</vt:lpstr>
      <vt:lpstr>Symbol</vt:lpstr>
      <vt:lpstr>HINTWA+Calibri-Bold</vt:lpstr>
      <vt:lpstr>LNNELT+Calibri</vt:lpstr>
      <vt:lpstr>Theme Office</vt:lpstr>
      <vt:lpstr>CSE214 – Analysis of Algorithms PhD Furkan Gözükara, Toros University https://github.com/FurkanGozukara/CSE214_2018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 Data Structures</vt:lpstr>
      <vt:lpstr>Heap Data Structures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PowerPoint Sunusu</vt:lpstr>
      <vt:lpstr>Heapsort Algorithm: Runtime Analysis</vt:lpstr>
      <vt:lpstr>Heapsort - Notes</vt:lpstr>
      <vt:lpstr>PowerPoint Sunusu</vt:lpstr>
      <vt:lpstr>Data structures for Dynamic Sets</vt:lpstr>
      <vt:lpstr>Operations on Dynamic Sets</vt:lpstr>
      <vt:lpstr>Priority Queues (PQ)</vt:lpstr>
      <vt:lpstr>Priority Queues</vt:lpstr>
      <vt:lpstr>Implementation of Priority Queue</vt:lpstr>
      <vt:lpstr>Implementation of Priority Queue</vt:lpstr>
      <vt:lpstr>Heap Implementation of PQ</vt:lpstr>
      <vt:lpstr>Example: HEAP-INSERT(A, 15)</vt:lpstr>
      <vt:lpstr>Example: HEAP-INSERT(A, 15)</vt:lpstr>
      <vt:lpstr>Example: HEAP-INSERT(A, 15)</vt:lpstr>
      <vt:lpstr>Example: HEAP-INSERT(A, 15)</vt:lpstr>
      <vt:lpstr>Example: HEAP-INSERT(A, 15)</vt:lpstr>
      <vt:lpstr>Heap Increase Key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Heap Implementation of PQ</vt:lpstr>
      <vt:lpstr>Summary: Max Heap</vt:lpstr>
      <vt:lpstr>Summary: Max Heap</vt:lpstr>
      <vt:lpstr>Summary: Max Heap</vt:lpstr>
      <vt:lpstr>Example Problem: Phone Operator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2018-04-16T06:37:46Z</dcterms:modified>
</cp:coreProperties>
</file>