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8"/>
  </p:notesMasterIdLst>
  <p:handoutMasterIdLst>
    <p:handoutMasterId r:id="rId49"/>
  </p:handoutMasterIdLst>
  <p:sldIdLst>
    <p:sldId id="260" r:id="rId2"/>
    <p:sldId id="303" r:id="rId3"/>
    <p:sldId id="270" r:id="rId4"/>
    <p:sldId id="297" r:id="rId5"/>
    <p:sldId id="305" r:id="rId6"/>
    <p:sldId id="307" r:id="rId7"/>
    <p:sldId id="315" r:id="rId8"/>
    <p:sldId id="301" r:id="rId9"/>
    <p:sldId id="316" r:id="rId10"/>
    <p:sldId id="272" r:id="rId11"/>
    <p:sldId id="290" r:id="rId12"/>
    <p:sldId id="317" r:id="rId13"/>
    <p:sldId id="324" r:id="rId14"/>
    <p:sldId id="318" r:id="rId15"/>
    <p:sldId id="291" r:id="rId16"/>
    <p:sldId id="308" r:id="rId17"/>
    <p:sldId id="264" r:id="rId18"/>
    <p:sldId id="274" r:id="rId19"/>
    <p:sldId id="275" r:id="rId20"/>
    <p:sldId id="282" r:id="rId21"/>
    <p:sldId id="319" r:id="rId22"/>
    <p:sldId id="325" r:id="rId23"/>
    <p:sldId id="259" r:id="rId24"/>
    <p:sldId id="323" r:id="rId25"/>
    <p:sldId id="309" r:id="rId26"/>
    <p:sldId id="277" r:id="rId27"/>
    <p:sldId id="310" r:id="rId28"/>
    <p:sldId id="311" r:id="rId29"/>
    <p:sldId id="287" r:id="rId30"/>
    <p:sldId id="278" r:id="rId31"/>
    <p:sldId id="283" r:id="rId32"/>
    <p:sldId id="265" r:id="rId33"/>
    <p:sldId id="268" r:id="rId34"/>
    <p:sldId id="269" r:id="rId35"/>
    <p:sldId id="312" r:id="rId36"/>
    <p:sldId id="284" r:id="rId37"/>
    <p:sldId id="285" r:id="rId38"/>
    <p:sldId id="320" r:id="rId39"/>
    <p:sldId id="286" r:id="rId40"/>
    <p:sldId id="293" r:id="rId41"/>
    <p:sldId id="313" r:id="rId42"/>
    <p:sldId id="314" r:id="rId43"/>
    <p:sldId id="321" r:id="rId44"/>
    <p:sldId id="281" r:id="rId45"/>
    <p:sldId id="280" r:id="rId46"/>
    <p:sldId id="288" r:id="rId47"/>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5" d="100"/>
          <a:sy n="75" d="100"/>
        </p:scale>
        <p:origin x="110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12/11/2018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12/11/2018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12/11/2018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12/11/2018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12/11/2018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12/11/2018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12/11/2018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12/11/2018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12/11/2018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12/11/2018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12/11/2018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12/11/2018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11 Security and Dependability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1</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r>
              <a:rPr lang="en-GB"/>
              <a:t>Maintainability</a:t>
            </a:r>
          </a:p>
        </p:txBody>
      </p:sp>
      <p:sp>
        <p:nvSpPr>
          <p:cNvPr id="28675" name="Rectangle 3"/>
          <p:cNvSpPr>
            <a:spLocks noGrp="1" noChangeArrowheads="1"/>
          </p:cNvSpPr>
          <p:nvPr>
            <p:ph idx="1"/>
          </p:nvPr>
        </p:nvSpPr>
        <p:spPr/>
        <p:txBody>
          <a:bodyPr/>
          <a:lstStyle/>
          <a:p>
            <a:pPr>
              <a:lnSpc>
                <a:spcPct val="90000"/>
              </a:lnSpc>
            </a:pPr>
            <a:r>
              <a:rPr lang="en-GB" sz="2400" dirty="0"/>
              <a:t>A system attribute that is concerned with the ease of repairing the system after a failure has been discovered or changing the system to include new </a:t>
            </a:r>
            <a:r>
              <a:rPr lang="en-GB" sz="2400" dirty="0" smtClean="0"/>
              <a:t>features.</a:t>
            </a:r>
          </a:p>
          <a:p>
            <a:pPr>
              <a:lnSpc>
                <a:spcPct val="90000"/>
              </a:lnSpc>
            </a:pPr>
            <a:r>
              <a:rPr lang="en-GB" dirty="0" smtClean="0"/>
              <a:t>Reparability </a:t>
            </a:r>
            <a:r>
              <a:rPr lang="en-GB" dirty="0" smtClean="0"/>
              <a:t>– short-term perspective to get the system back into service; Maintainability – long-term perspective.</a:t>
            </a:r>
            <a:endParaRPr lang="en-GB" sz="2400" dirty="0" smtClean="0"/>
          </a:p>
          <a:p>
            <a:pPr>
              <a:lnSpc>
                <a:spcPct val="90000"/>
              </a:lnSpc>
            </a:pPr>
            <a:r>
              <a:rPr lang="en-GB" sz="2400" dirty="0"/>
              <a:t>Very important for critical systems as faults are often introduced into a system because of maintenance </a:t>
            </a:r>
            <a:r>
              <a:rPr lang="en-GB" sz="2400" dirty="0" smtClean="0"/>
              <a:t>problems. If a system is maintainable, there is a lower probability that these faults will be introduced or undetected.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Survivability</a:t>
            </a:r>
            <a:endParaRPr lang="en-GB" dirty="0"/>
          </a:p>
        </p:txBody>
      </p:sp>
      <p:sp>
        <p:nvSpPr>
          <p:cNvPr id="71683" name="Rectangle 3"/>
          <p:cNvSpPr>
            <a:spLocks noGrp="1" noChangeArrowheads="1"/>
          </p:cNvSpPr>
          <p:nvPr>
            <p:ph idx="1"/>
          </p:nvPr>
        </p:nvSpPr>
        <p:spPr/>
        <p:txBody>
          <a:bodyPr/>
          <a:lstStyle/>
          <a:p>
            <a:r>
              <a:rPr lang="en-GB"/>
              <a:t>The ability of a system to continue to deliver its services to users in the face of deliberate or accidental attack</a:t>
            </a:r>
          </a:p>
          <a:p>
            <a:r>
              <a:rPr lang="en-GB"/>
              <a:t>This is an increasingly important attribute for distributed systems whose security can be compromised</a:t>
            </a:r>
          </a:p>
          <a:p>
            <a:r>
              <a:rPr lang="en-GB"/>
              <a:t>Survivability subsumes the notion of resilience - the ability of a system to continue in operation in spite of component failures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tolerance</a:t>
            </a:r>
            <a:endParaRPr lang="en-US" dirty="0"/>
          </a:p>
        </p:txBody>
      </p:sp>
      <p:sp>
        <p:nvSpPr>
          <p:cNvPr id="3" name="Content Placeholder 2"/>
          <p:cNvSpPr>
            <a:spLocks noGrp="1"/>
          </p:cNvSpPr>
          <p:nvPr>
            <p:ph idx="1"/>
          </p:nvPr>
        </p:nvSpPr>
        <p:spPr/>
        <p:txBody>
          <a:bodyPr/>
          <a:lstStyle/>
          <a:p>
            <a:r>
              <a:rPr lang="en-US" dirty="0" smtClean="0"/>
              <a:t>Part of a more general usability property and reflects the extent to which user errors are avoided, detected or tolerated.</a:t>
            </a:r>
          </a:p>
          <a:p>
            <a:r>
              <a:rPr lang="en-US" dirty="0" smtClean="0"/>
              <a:t>User errors should, as far as possible, be detected and corrected automatically and should not be passed on to the system and cause failures.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protection mechanisms that guard against external attacks.</a:t>
            </a:r>
          </a:p>
          <a:p>
            <a:r>
              <a:rPr lang="en-US" dirty="0" smtClean="0"/>
              <a:t>Configure the system correctly for its operating environment.</a:t>
            </a:r>
          </a:p>
          <a:p>
            <a:r>
              <a:rPr lang="en-US" dirty="0" smtClean="0"/>
              <a:t>Include recovery mechanisms to help restore normal system service after a failure.</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3" name="Resim 2"/>
          <p:cNvPicPr>
            <a:picLocks noChangeAspect="1"/>
          </p:cNvPicPr>
          <p:nvPr/>
        </p:nvPicPr>
        <p:blipFill>
          <a:blip r:embed="rId4"/>
          <a:stretch>
            <a:fillRect/>
          </a:stretch>
        </p:blipFill>
        <p:spPr>
          <a:xfrm>
            <a:off x="1979712" y="1734487"/>
            <a:ext cx="5112568" cy="43870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525963"/>
          </a:xfrm>
        </p:spPr>
        <p:txBody>
          <a:bodyPr/>
          <a:lstStyle/>
          <a:p>
            <a:pPr>
              <a:lnSpc>
                <a:spcPct val="90000"/>
              </a:lnSpc>
            </a:pPr>
            <a:r>
              <a:rPr lang="en-GB" dirty="0"/>
              <a:t>It is sometimes possible to subsume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lstStyle/>
          <a:p>
            <a:r>
              <a:rPr lang="en-US" sz="2400" dirty="0" smtClean="0"/>
              <a:t>Dependability properties</a:t>
            </a:r>
          </a:p>
          <a:p>
            <a:pPr lvl="1"/>
            <a:r>
              <a:rPr lang="en-US" sz="2000" dirty="0" smtClean="0"/>
              <a:t>The system attributes that lead to dependability.</a:t>
            </a:r>
          </a:p>
          <a:p>
            <a:r>
              <a:rPr lang="en-US" sz="2400" dirty="0"/>
              <a:t>Availability and </a:t>
            </a:r>
            <a:r>
              <a:rPr lang="en-US" sz="2400" dirty="0" smtClean="0"/>
              <a:t>reliability</a:t>
            </a:r>
          </a:p>
          <a:p>
            <a:pPr lvl="1"/>
            <a:r>
              <a:rPr lang="en-US" sz="2000" dirty="0" smtClean="0"/>
              <a:t>Systems should be available to deliver service and perform as expected.</a:t>
            </a:r>
          </a:p>
          <a:p>
            <a:r>
              <a:rPr lang="en-US" sz="2400" dirty="0" smtClean="0"/>
              <a:t>Safety</a:t>
            </a:r>
          </a:p>
          <a:p>
            <a:pPr lvl="1"/>
            <a:r>
              <a:rPr lang="en-US" sz="2000" dirty="0" smtClean="0"/>
              <a:t>Systems should not behave in an unsafe way. </a:t>
            </a:r>
          </a:p>
          <a:p>
            <a:r>
              <a:rPr lang="en-US" sz="2400" dirty="0" smtClean="0"/>
              <a:t>Security</a:t>
            </a:r>
          </a:p>
          <a:p>
            <a:pPr lvl="1"/>
            <a:r>
              <a:rPr lang="en-US" sz="2000" dirty="0" smtClean="0"/>
              <a:t>Systems should protect themselves and their data from external interference.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pPr>
              <a:lnSpc>
                <a:spcPct val="90000"/>
              </a:lnSpc>
            </a:pPr>
            <a:r>
              <a:rPr lang="en-GB" sz="2400" dirty="0" smtClean="0"/>
              <a:t>The </a:t>
            </a:r>
            <a:r>
              <a:rPr lang="en-GB" sz="2400" dirty="0"/>
              <a:t>dependability in a system reflects the user’s trust in that </a:t>
            </a:r>
            <a:r>
              <a:rPr lang="en-GB" sz="2400" dirty="0" smtClean="0"/>
              <a:t>system.</a:t>
            </a:r>
          </a:p>
          <a:p>
            <a:pPr>
              <a:lnSpc>
                <a:spcPct val="90000"/>
              </a:lnSpc>
            </a:pPr>
            <a:r>
              <a:rPr lang="en-GB" dirty="0" smtClean="0"/>
              <a:t>Dependability is a term used to describe a set of related ‘non-functional’ system attributes – availability, reliability, safety and security.</a:t>
            </a:r>
            <a:endParaRPr lang="en-GB" sz="2400" dirty="0" smtClean="0"/>
          </a:p>
          <a:p>
            <a:pPr>
              <a:lnSpc>
                <a:spcPct val="90000"/>
              </a:lnSpc>
            </a:pPr>
            <a:r>
              <a:rPr lang="en-GB" sz="2400" dirty="0"/>
              <a:t>The availability of a system is the probability that it will be available to deliver services when </a:t>
            </a:r>
            <a:r>
              <a:rPr lang="en-GB" sz="2400" dirty="0" smtClean="0"/>
              <a:t>requested.</a:t>
            </a:r>
          </a:p>
          <a:p>
            <a:pPr>
              <a:lnSpc>
                <a:spcPct val="90000"/>
              </a:lnSpc>
            </a:pPr>
            <a:r>
              <a:rPr lang="en-GB" sz="2400" dirty="0"/>
              <a:t>The reliability of a system is the probability that system services will be delivered as </a:t>
            </a:r>
            <a:r>
              <a:rPr lang="en-GB" sz="2400" dirty="0" smtClean="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2</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4539608"/>
              </p:ext>
            </p:extLst>
          </p:nvPr>
        </p:nvGraphicFramePr>
        <p:xfrm>
          <a:off x="107504" y="1700809"/>
          <a:ext cx="8856984" cy="4464494"/>
        </p:xfrm>
        <a:graphic>
          <a:graphicData uri="http://schemas.openxmlformats.org/drawingml/2006/table">
            <a:tbl>
              <a:tblPr firstRow="1" bandRow="1">
                <a:tableStyleId>{5C22544A-7EE6-4342-B048-85BDC9FD1C3A}</a:tableStyleId>
              </a:tblPr>
              <a:tblGrid>
                <a:gridCol w="1849158">
                  <a:extLst>
                    <a:ext uri="{9D8B030D-6E8A-4147-A177-3AD203B41FA5}">
                      <a16:colId xmlns:a16="http://schemas.microsoft.com/office/drawing/2014/main" val="20000"/>
                    </a:ext>
                  </a:extLst>
                </a:gridCol>
                <a:gridCol w="7007826">
                  <a:extLst>
                    <a:ext uri="{9D8B030D-6E8A-4147-A177-3AD203B41FA5}">
                      <a16:colId xmlns:a16="http://schemas.microsoft.com/office/drawing/2014/main" val="20001"/>
                    </a:ext>
                  </a:extLst>
                </a:gridCol>
              </a:tblGrid>
              <a:tr h="493053">
                <a:tc>
                  <a:txBody>
                    <a:bodyPr/>
                    <a:lstStyle/>
                    <a:p>
                      <a:pPr>
                        <a:spcAft>
                          <a:spcPts val="0"/>
                        </a:spcAft>
                      </a:pPr>
                      <a:r>
                        <a:rPr lang="en-US" sz="1600" b="1" dirty="0" smtClean="0">
                          <a:latin typeface="Arial"/>
                          <a:ea typeface="Calibri"/>
                          <a:cs typeface="Arial"/>
                        </a:rPr>
                        <a:t>Term</a:t>
                      </a:r>
                      <a:endParaRPr lang="en-GB" sz="1600" dirty="0">
                        <a:latin typeface="Arial"/>
                        <a:ea typeface="Calibri"/>
                        <a:cs typeface="Arial"/>
                      </a:endParaRPr>
                    </a:p>
                  </a:txBody>
                  <a:tcPr marL="68580" marR="68580" marT="0" marB="0"/>
                </a:tc>
                <a:tc>
                  <a:txBody>
                    <a:bodyPr/>
                    <a:lstStyle/>
                    <a:p>
                      <a:pPr>
                        <a:spcAft>
                          <a:spcPts val="0"/>
                        </a:spcAft>
                      </a:pPr>
                      <a:r>
                        <a:rPr lang="en-US" sz="1600" b="1" dirty="0" smtClean="0">
                          <a:latin typeface="Arial"/>
                          <a:ea typeface="Calibri"/>
                          <a:cs typeface="Arial"/>
                        </a:rPr>
                        <a:t>Description</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0"/>
                  </a:ext>
                </a:extLst>
              </a:tr>
              <a:tr h="1418372">
                <a:tc>
                  <a:txBody>
                    <a:bodyPr/>
                    <a:lstStyle/>
                    <a:p>
                      <a:pPr>
                        <a:spcAft>
                          <a:spcPts val="400"/>
                        </a:spcAft>
                      </a:pPr>
                      <a:r>
                        <a:rPr lang="en-US" sz="1600" dirty="0" smtClean="0">
                          <a:latin typeface="Arial"/>
                          <a:ea typeface="Calibri"/>
                          <a:cs typeface="Arial"/>
                        </a:rPr>
                        <a:t>Human </a:t>
                      </a:r>
                      <a:r>
                        <a:rPr lang="en-US" sz="1600" dirty="0">
                          <a:latin typeface="Arial"/>
                          <a:ea typeface="Calibri"/>
                          <a:cs typeface="Arial"/>
                        </a:rPr>
                        <a:t>error or</a:t>
                      </a:r>
                      <a:endParaRPr lang="en-GB" sz="1600" dirty="0">
                        <a:latin typeface="Arial"/>
                        <a:ea typeface="Calibri"/>
                        <a:cs typeface="Arial"/>
                      </a:endParaRPr>
                    </a:p>
                    <a:p>
                      <a:pPr>
                        <a:spcAft>
                          <a:spcPts val="400"/>
                        </a:spcAft>
                      </a:pPr>
                      <a:r>
                        <a:rPr lang="en-US" sz="1600" dirty="0">
                          <a:latin typeface="Arial"/>
                          <a:ea typeface="Calibri"/>
                          <a:cs typeface="Arial"/>
                        </a:rPr>
                        <a:t>mistake</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1"/>
                  </a:ext>
                </a:extLst>
              </a:tr>
              <a:tr h="851023">
                <a:tc>
                  <a:txBody>
                    <a:bodyPr/>
                    <a:lstStyle/>
                    <a:p>
                      <a:pPr>
                        <a:spcAft>
                          <a:spcPts val="400"/>
                        </a:spcAft>
                      </a:pPr>
                      <a:r>
                        <a:rPr lang="en-US" sz="1600">
                          <a:latin typeface="Arial"/>
                          <a:ea typeface="Calibri"/>
                          <a:cs typeface="Arial"/>
                        </a:rPr>
                        <a:t>System fault</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2"/>
                  </a:ext>
                </a:extLst>
              </a:tr>
              <a:tr h="851023">
                <a:tc>
                  <a:txBody>
                    <a:bodyPr/>
                    <a:lstStyle/>
                    <a:p>
                      <a:pPr>
                        <a:spcAft>
                          <a:spcPts val="400"/>
                        </a:spcAft>
                      </a:pPr>
                      <a:r>
                        <a:rPr lang="en-US" sz="1600">
                          <a:latin typeface="Arial"/>
                          <a:ea typeface="Calibri"/>
                          <a:cs typeface="Arial"/>
                        </a:rPr>
                        <a:t>System error</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3"/>
                  </a:ext>
                </a:extLst>
              </a:tr>
              <a:tr h="851023">
                <a:tc>
                  <a:txBody>
                    <a:bodyPr/>
                    <a:lstStyle/>
                    <a:p>
                      <a:pPr>
                        <a:spcAft>
                          <a:spcPts val="400"/>
                        </a:spcAft>
                      </a:pPr>
                      <a:r>
                        <a:rPr lang="en-US" sz="1600">
                          <a:latin typeface="Arial"/>
                          <a:ea typeface="Calibri"/>
                          <a:cs typeface="Arial"/>
                        </a:rPr>
                        <a:t>System failure</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event that occurs at some point in time when the system does not deliver a service as expected by its users. No weather data is transmitted because the time is invalid</a:t>
                      </a:r>
                      <a:r>
                        <a:rPr lang="en-US" sz="1600" dirty="0" smtClean="0">
                          <a:latin typeface="Arial"/>
                          <a:ea typeface="Calibri"/>
                          <a:cs typeface="Arial"/>
                        </a:rPr>
                        <a:t>.</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3" name="Resim 2"/>
          <p:cNvPicPr>
            <a:picLocks noChangeAspect="1"/>
          </p:cNvPicPr>
          <p:nvPr/>
        </p:nvPicPr>
        <p:blipFill>
          <a:blip r:embed="rId4"/>
          <a:stretch>
            <a:fillRect/>
          </a:stretch>
        </p:blipFill>
        <p:spPr>
          <a:xfrm>
            <a:off x="756216" y="1630001"/>
            <a:ext cx="7843185" cy="47263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3" name="Resim 2"/>
          <p:cNvPicPr>
            <a:picLocks noChangeAspect="1"/>
          </p:cNvPicPr>
          <p:nvPr/>
        </p:nvPicPr>
        <p:blipFill>
          <a:blip r:embed="rId4"/>
          <a:stretch>
            <a:fillRect/>
          </a:stretch>
        </p:blipFill>
        <p:spPr>
          <a:xfrm>
            <a:off x="1443037" y="1577181"/>
            <a:ext cx="6257925" cy="4619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 study at IBM showed that removing 60% of product defects resulted in a 3% improvement in </a:t>
            </a:r>
            <a:r>
              <a:rPr lang="en-GB" sz="2400" dirty="0" smtClean="0"/>
              <a:t>reliability.</a:t>
            </a:r>
          </a:p>
          <a:p>
            <a:r>
              <a:rPr lang="en-GB" sz="2400" dirty="0"/>
              <a:t>Program 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a:p>
            <a:r>
              <a:rPr lang="en-GB" sz="2400" dirty="0"/>
              <a:t>Safety requirements are</a:t>
            </a:r>
            <a:r>
              <a:rPr lang="en-GB" sz="2400" dirty="0" smtClean="0"/>
              <a:t> often exclusive </a:t>
            </a:r>
            <a:r>
              <a:rPr lang="en-GB" sz="2400" dirty="0"/>
              <a:t>requirements i.e. they exclude undesirable situations rather than specify required system </a:t>
            </a:r>
            <a:r>
              <a:rPr lang="en-GB" sz="2400" dirty="0" smtClean="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a:t>
            </a:r>
            <a:r>
              <a:rPr lang="en-GB" sz="2000" dirty="0" smtClean="0"/>
              <a:t>socio-technical) systems</a:t>
            </a:r>
            <a:r>
              <a:rPr lang="en-GB" sz="2000" dirty="0" smtClean="0"/>
              <a:t>, </a:t>
            </a:r>
            <a:r>
              <a:rPr lang="en-GB" sz="2000" dirty="0"/>
              <a:t>which can</a:t>
            </a:r>
            <a:r>
              <a:rPr lang="en-GB" sz="2000" dirty="0" smtClean="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a:t>Safety and reliability are related but distinct</a:t>
            </a:r>
          </a:p>
          <a:p>
            <a:pPr lvl="1">
              <a:lnSpc>
                <a:spcPct val="90000"/>
              </a:lnSpc>
            </a:pPr>
            <a:r>
              <a:rPr lang="en-GB"/>
              <a:t>In general, reliability and availability are necessary but not sufficient conditions for system safety </a:t>
            </a:r>
          </a:p>
          <a:p>
            <a:pPr>
              <a:lnSpc>
                <a:spcPct val="90000"/>
              </a:lnSpc>
            </a:pPr>
            <a:r>
              <a:rPr lang="en-GB"/>
              <a:t>Reliability is concerned with conformance to a given specification and delivery of service</a:t>
            </a:r>
          </a:p>
          <a:p>
            <a:pPr>
              <a:lnSpc>
                <a:spcPct val="90000"/>
              </a:lnSpc>
            </a:pPr>
            <a:r>
              <a:rPr lang="en-GB"/>
              <a:t>Safety is concerned with ensuring system cannot cause damage irrespective of whether </a:t>
            </a:r>
            <a:br>
              <a:rPr lang="en-GB"/>
            </a:br>
            <a:r>
              <a:rPr lang="en-GB"/>
              <a:t>or 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4" y="116632"/>
            <a:ext cx="7293232" cy="494109"/>
          </a:xfrm>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8052629"/>
              </p:ext>
            </p:extLst>
          </p:nvPr>
        </p:nvGraphicFramePr>
        <p:xfrm>
          <a:off x="122744" y="598761"/>
          <a:ext cx="8579296" cy="5934471"/>
        </p:xfrm>
        <a:graphic>
          <a:graphicData uri="http://schemas.openxmlformats.org/drawingml/2006/table">
            <a:tbl>
              <a:tblPr firstRow="1" bandRow="1">
                <a:tableStyleId>{5C22544A-7EE6-4342-B048-85BDC9FD1C3A}</a:tableStyleId>
              </a:tblPr>
              <a:tblGrid>
                <a:gridCol w="2256013">
                  <a:extLst>
                    <a:ext uri="{9D8B030D-6E8A-4147-A177-3AD203B41FA5}">
                      <a16:colId xmlns:a16="http://schemas.microsoft.com/office/drawing/2014/main" val="20000"/>
                    </a:ext>
                  </a:extLst>
                </a:gridCol>
                <a:gridCol w="6323283">
                  <a:extLst>
                    <a:ext uri="{9D8B030D-6E8A-4147-A177-3AD203B41FA5}">
                      <a16:colId xmlns:a16="http://schemas.microsoft.com/office/drawing/2014/main" val="20001"/>
                    </a:ext>
                  </a:extLst>
                </a:gridCol>
              </a:tblGrid>
              <a:tr h="387111">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763616">
                <a:tc>
                  <a:txBody>
                    <a:bodyPr/>
                    <a:lstStyle/>
                    <a:p>
                      <a:pPr algn="l">
                        <a:spcAft>
                          <a:spcPts val="0"/>
                        </a:spcAft>
                      </a:pPr>
                      <a:r>
                        <a:rPr lang="en-GB" sz="1400" dirty="0" smtClean="0">
                          <a:solidFill>
                            <a:srgbClr val="000000"/>
                          </a:solidFill>
                          <a:latin typeface="Arial"/>
                          <a:ea typeface="Times New Roman"/>
                          <a:cs typeface="Arial"/>
                        </a:rPr>
                        <a:t>Accident </a:t>
                      </a:r>
                      <a:r>
                        <a:rPr lang="en-GB" sz="14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extLst>
                  <a:ext uri="{0D108BD9-81ED-4DB2-BD59-A6C34878D82A}">
                    <a16:rowId xmlns:a16="http://schemas.microsoft.com/office/drawing/2014/main" val="10001"/>
                  </a:ext>
                </a:extLst>
              </a:tr>
              <a:tr h="477260">
                <a:tc>
                  <a:txBody>
                    <a:bodyPr/>
                    <a:lstStyle/>
                    <a:p>
                      <a:pPr algn="just">
                        <a:spcAft>
                          <a:spcPts val="0"/>
                        </a:spcAft>
                      </a:pPr>
                      <a:r>
                        <a:rPr lang="en-GB" sz="14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extLst>
                  <a:ext uri="{0D108BD9-81ED-4DB2-BD59-A6C34878D82A}">
                    <a16:rowId xmlns:a16="http://schemas.microsoft.com/office/drawing/2014/main" val="10002"/>
                  </a:ext>
                </a:extLst>
              </a:tr>
              <a:tr h="859069">
                <a:tc>
                  <a:txBody>
                    <a:bodyPr/>
                    <a:lstStyle/>
                    <a:p>
                      <a:pPr algn="just">
                        <a:spcAft>
                          <a:spcPts val="0"/>
                        </a:spcAft>
                      </a:pPr>
                      <a:r>
                        <a:rPr lang="en-GB" sz="14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extLst>
                  <a:ext uri="{0D108BD9-81ED-4DB2-BD59-A6C34878D82A}">
                    <a16:rowId xmlns:a16="http://schemas.microsoft.com/office/drawing/2014/main" val="10003"/>
                  </a:ext>
                </a:extLst>
              </a:tr>
              <a:tr h="859069">
                <a:tc>
                  <a:txBody>
                    <a:bodyPr/>
                    <a:lstStyle/>
                    <a:p>
                      <a:pPr algn="just">
                        <a:spcAft>
                          <a:spcPts val="0"/>
                        </a:spcAft>
                      </a:pPr>
                      <a:r>
                        <a:rPr lang="en-GB" sz="14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extLst>
                  <a:ext uri="{0D108BD9-81ED-4DB2-BD59-A6C34878D82A}">
                    <a16:rowId xmlns:a16="http://schemas.microsoft.com/office/drawing/2014/main" val="10004"/>
                  </a:ext>
                </a:extLst>
              </a:tr>
              <a:tr h="1049973">
                <a:tc>
                  <a:txBody>
                    <a:bodyPr/>
                    <a:lstStyle/>
                    <a:p>
                      <a:pPr algn="just">
                        <a:spcAft>
                          <a:spcPts val="0"/>
                        </a:spcAft>
                      </a:pPr>
                      <a:r>
                        <a:rPr lang="en-GB" sz="14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probability of the events occurring which create a hazard. Probability values tend to be arbitrary but range from ‘probable’</a:t>
                      </a:r>
                      <a:r>
                        <a:rPr lang="en-GB" sz="1400" i="1" dirty="0">
                          <a:solidFill>
                            <a:srgbClr val="000000"/>
                          </a:solidFill>
                          <a:latin typeface="Arial"/>
                          <a:ea typeface="Times New Roman"/>
                          <a:cs typeface="Arial"/>
                        </a:rPr>
                        <a:t> </a:t>
                      </a:r>
                      <a:r>
                        <a:rPr lang="en-GB" sz="14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extLst>
                  <a:ext uri="{0D108BD9-81ED-4DB2-BD59-A6C34878D82A}">
                    <a16:rowId xmlns:a16="http://schemas.microsoft.com/office/drawing/2014/main" val="10005"/>
                  </a:ext>
                </a:extLst>
              </a:tr>
              <a:tr h="859069">
                <a:tc>
                  <a:txBody>
                    <a:bodyPr/>
                    <a:lstStyle/>
                    <a:p>
                      <a:pPr algn="just">
                        <a:spcAft>
                          <a:spcPts val="0"/>
                        </a:spcAft>
                      </a:pPr>
                      <a:r>
                        <a:rPr lang="en-GB" sz="14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053663"/>
              </p:ext>
            </p:extLst>
          </p:nvPr>
        </p:nvGraphicFramePr>
        <p:xfrm>
          <a:off x="107504" y="1556793"/>
          <a:ext cx="8856984" cy="4799556"/>
        </p:xfrm>
        <a:graphic>
          <a:graphicData uri="http://schemas.openxmlformats.org/drawingml/2006/table">
            <a:tbl>
              <a:tblPr firstRow="1" bandRow="1">
                <a:tableStyleId>{5C22544A-7EE6-4342-B048-85BDC9FD1C3A}</a:tableStyleId>
              </a:tblPr>
              <a:tblGrid>
                <a:gridCol w="1863701">
                  <a:extLst>
                    <a:ext uri="{9D8B030D-6E8A-4147-A177-3AD203B41FA5}">
                      <a16:colId xmlns:a16="http://schemas.microsoft.com/office/drawing/2014/main" val="20000"/>
                    </a:ext>
                  </a:extLst>
                </a:gridCol>
                <a:gridCol w="6993283">
                  <a:extLst>
                    <a:ext uri="{9D8B030D-6E8A-4147-A177-3AD203B41FA5}">
                      <a16:colId xmlns:a16="http://schemas.microsoft.com/office/drawing/2014/main" val="20001"/>
                    </a:ext>
                  </a:extLst>
                </a:gridCol>
              </a:tblGrid>
              <a:tr h="435239">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715462">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965874">
                <a:tc>
                  <a:txBody>
                    <a:bodyPr/>
                    <a:lstStyle/>
                    <a:p>
                      <a:pPr algn="just">
                        <a:spcAft>
                          <a:spcPts val="0"/>
                        </a:spcAft>
                      </a:pPr>
                      <a:r>
                        <a:rPr lang="en-GB" sz="16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2"/>
                  </a:ext>
                </a:extLst>
              </a:tr>
              <a:tr h="608142">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3"/>
                  </a:ext>
                </a:extLst>
              </a:tr>
              <a:tr h="608142">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4"/>
                  </a:ext>
                </a:extLst>
              </a:tr>
              <a:tr h="608142">
                <a:tc>
                  <a:txBody>
                    <a:bodyPr/>
                    <a:lstStyle/>
                    <a:p>
                      <a:pPr algn="just">
                        <a:spcAft>
                          <a:spcPts val="0"/>
                        </a:spcAft>
                      </a:pPr>
                      <a:r>
                        <a:rPr lang="en-GB" sz="16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858555">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0001125"/>
              </p:ext>
            </p:extLst>
          </p:nvPr>
        </p:nvGraphicFramePr>
        <p:xfrm>
          <a:off x="107504" y="1628801"/>
          <a:ext cx="8856984" cy="4982654"/>
        </p:xfrm>
        <a:graphic>
          <a:graphicData uri="http://schemas.openxmlformats.org/drawingml/2006/table">
            <a:tbl>
              <a:tblPr firstRow="1" bandRow="1">
                <a:tableStyleId>{5C22544A-7EE6-4342-B048-85BDC9FD1C3A}</a:tableStyleId>
              </a:tblPr>
              <a:tblGrid>
                <a:gridCol w="2619868">
                  <a:extLst>
                    <a:ext uri="{9D8B030D-6E8A-4147-A177-3AD203B41FA5}">
                      <a16:colId xmlns:a16="http://schemas.microsoft.com/office/drawing/2014/main" val="20000"/>
                    </a:ext>
                  </a:extLst>
                </a:gridCol>
                <a:gridCol w="6237116">
                  <a:extLst>
                    <a:ext uri="{9D8B030D-6E8A-4147-A177-3AD203B41FA5}">
                      <a16:colId xmlns:a16="http://schemas.microsoft.com/office/drawing/2014/main" val="20001"/>
                    </a:ext>
                  </a:extLst>
                </a:gridCol>
              </a:tblGrid>
              <a:tr h="486158">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Example</a:t>
                      </a:r>
                      <a:endParaRPr lang="en-GB" sz="16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519456">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1078871">
                <a:tc>
                  <a:txBody>
                    <a:bodyPr/>
                    <a:lstStyle/>
                    <a:p>
                      <a:pPr algn="just">
                        <a:spcAft>
                          <a:spcPts val="0"/>
                        </a:spcAft>
                      </a:pPr>
                      <a:r>
                        <a:rPr lang="en-GB" sz="16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679289">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486158">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679289">
                <a:tc>
                  <a:txBody>
                    <a:bodyPr/>
                    <a:lstStyle/>
                    <a:p>
                      <a:pPr algn="just">
                        <a:spcAft>
                          <a:spcPts val="0"/>
                        </a:spcAft>
                      </a:pPr>
                      <a:r>
                        <a:rPr lang="en-GB" sz="16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679289">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the confidentiality of the system and its data</a:t>
            </a:r>
          </a:p>
          <a:p>
            <a:pPr lvl="1"/>
            <a:r>
              <a:rPr lang="en-US" dirty="0" smtClean="0"/>
              <a:t>Can disclose information to people or programs that do not have authorization to access that information.</a:t>
            </a:r>
          </a:p>
          <a:p>
            <a:r>
              <a:rPr lang="en-US" dirty="0" smtClean="0"/>
              <a:t>Threats to the integrity of the system and its data</a:t>
            </a:r>
          </a:p>
          <a:p>
            <a:pPr lvl="1"/>
            <a:r>
              <a:rPr lang="en-US" dirty="0" smtClean="0"/>
              <a:t>Can damage or corrupt the software or its data.</a:t>
            </a:r>
          </a:p>
          <a:p>
            <a:r>
              <a:rPr lang="en-US" dirty="0" smtClean="0"/>
              <a:t>Threats to the availability of the system and its data</a:t>
            </a:r>
          </a:p>
          <a:p>
            <a:pPr lvl="1"/>
            <a:r>
              <a:rPr lang="en-US" dirty="0" smtClean="0"/>
              <a:t>Can restrict access to the system and data for authorized users.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lstStyle/>
          <a:p>
            <a:r>
              <a:rPr lang="en-GB" sz="2400"/>
              <a:t>Denial of service</a:t>
            </a:r>
          </a:p>
          <a:p>
            <a:pPr lvl="1"/>
            <a:r>
              <a:rPr lang="en-GB" sz="2000"/>
              <a:t>The system is forced into a state where normal services are unavailable or where service provision is significantly degraded</a:t>
            </a:r>
          </a:p>
          <a:p>
            <a:r>
              <a:rPr lang="en-GB" sz="2400"/>
              <a:t>Corruption of programs or data</a:t>
            </a:r>
          </a:p>
          <a:p>
            <a:pPr lvl="1"/>
            <a:r>
              <a:rPr lang="en-GB" sz="2000"/>
              <a:t>The programs or data in the system may be modified in an unauthorised way</a:t>
            </a:r>
          </a:p>
          <a:p>
            <a:r>
              <a:rPr lang="en-GB" sz="2400"/>
              <a:t>Disclosure of confidential information</a:t>
            </a:r>
          </a:p>
          <a:p>
            <a:pPr lvl="1"/>
            <a:r>
              <a:rPr lang="en-GB" sz="200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 a system is insecure as the code or data may be corrupted.</a:t>
            </a:r>
            <a:endParaRPr lang="en-GB" sz="2400"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pic>
        <p:nvPicPr>
          <p:cNvPr id="4" name="Content Placeholder 3" descr="11.1 DependabilityPro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015" b="-17015"/>
              <a:stretch>
                <a:fillRect/>
              </a:stretch>
            </p:blipFill>
          </mc:Choice>
          <mc:Fallback>
            <p:blipFill>
              <a:blip r:embed="rId3"/>
              <a:srcRect t="-17015" b="-17015"/>
              <a:stretch>
                <a:fillRect/>
              </a:stretch>
            </p:blipFill>
          </mc:Fallback>
        </mc:AlternateContent>
        <p:spPr>
          <a:xfrm>
            <a:off x="304800"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pic>
        <p:nvPicPr>
          <p:cNvPr id="3" name="Resim 2"/>
          <p:cNvPicPr>
            <a:picLocks noChangeAspect="1"/>
          </p:cNvPicPr>
          <p:nvPr/>
        </p:nvPicPr>
        <p:blipFill>
          <a:blip r:embed="rId4"/>
          <a:stretch>
            <a:fillRect/>
          </a:stretch>
        </p:blipFill>
        <p:spPr>
          <a:xfrm>
            <a:off x="0" y="1931320"/>
            <a:ext cx="9144000" cy="3678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a:p>
            <a:r>
              <a:rPr lang="en-US" dirty="0" smtClean="0"/>
              <a:t>Security</a:t>
            </a:r>
          </a:p>
          <a:p>
            <a:pPr lvl="1"/>
            <a:r>
              <a:rPr lang="en-US" dirty="0" smtClean="0"/>
              <a:t>A judgment of how likely it is that the system can resist accidental or deliberate intrusions.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a:t>Repairability</a:t>
            </a:r>
          </a:p>
          <a:p>
            <a:pPr lvl="1">
              <a:lnSpc>
                <a:spcPct val="90000"/>
              </a:lnSpc>
            </a:pPr>
            <a:r>
              <a:rPr lang="en-US" sz="2000"/>
              <a:t>Reflects the extent to which the system can be repaired in the event of a failure</a:t>
            </a:r>
          </a:p>
          <a:p>
            <a:pPr>
              <a:lnSpc>
                <a:spcPct val="90000"/>
              </a:lnSpc>
            </a:pPr>
            <a:r>
              <a:rPr lang="en-US" sz="2400"/>
              <a:t>Maintainability</a:t>
            </a:r>
          </a:p>
          <a:p>
            <a:pPr lvl="1">
              <a:lnSpc>
                <a:spcPct val="90000"/>
              </a:lnSpc>
            </a:pPr>
            <a:r>
              <a:rPr lang="en-US" sz="2000"/>
              <a:t>Reflects the extent to which the system can be adapted to new requirements;</a:t>
            </a:r>
          </a:p>
          <a:p>
            <a:pPr>
              <a:lnSpc>
                <a:spcPct val="90000"/>
              </a:lnSpc>
            </a:pPr>
            <a:r>
              <a:rPr lang="en-US" sz="2400"/>
              <a:t>Survivability</a:t>
            </a:r>
          </a:p>
          <a:p>
            <a:pPr lvl="1">
              <a:lnSpc>
                <a:spcPct val="90000"/>
              </a:lnSpc>
            </a:pPr>
            <a:r>
              <a:rPr lang="en-US" sz="2000"/>
              <a:t>Reflects the extent to which the system can deliver services whilst under hostile attack;</a:t>
            </a:r>
          </a:p>
          <a:p>
            <a:pPr>
              <a:lnSpc>
                <a:spcPct val="90000"/>
              </a:lnSpc>
            </a:pPr>
            <a:r>
              <a:rPr lang="en-US" sz="2400"/>
              <a:t>Error tolerance</a:t>
            </a:r>
          </a:p>
          <a:p>
            <a:pPr lvl="1">
              <a:lnSpc>
                <a:spcPct val="90000"/>
              </a:lnSpc>
            </a:pPr>
            <a:r>
              <a:rPr lang="en-US" sz="200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Repairability</a:t>
            </a:r>
            <a:endParaRPr lang="en-US" dirty="0"/>
          </a:p>
        </p:txBody>
      </p:sp>
      <p:sp>
        <p:nvSpPr>
          <p:cNvPr id="3" name="Content Placeholder 2"/>
          <p:cNvSpPr>
            <a:spLocks noGrp="1"/>
          </p:cNvSpPr>
          <p:nvPr>
            <p:ph idx="1"/>
          </p:nvPr>
        </p:nvSpPr>
        <p:spPr/>
        <p:txBody>
          <a:bodyPr/>
          <a:lstStyle/>
          <a:p>
            <a:r>
              <a:rPr lang="en-US" dirty="0" smtClean="0"/>
              <a:t>The disruption caused by system failure can be minimized if the system can be repaired quickly.</a:t>
            </a:r>
          </a:p>
          <a:p>
            <a:r>
              <a:rPr lang="en-US" dirty="0" smtClean="0"/>
              <a:t>This requires problem diagnosis, access to the failed </a:t>
            </a:r>
            <a:r>
              <a:rPr lang="en-US" dirty="0" err="1" smtClean="0"/>
              <a:t>component(s</a:t>
            </a:r>
            <a:r>
              <a:rPr lang="en-US" dirty="0" smtClean="0"/>
              <a:t>) and making changes to fix the problems.</a:t>
            </a:r>
          </a:p>
          <a:p>
            <a:r>
              <a:rPr lang="en-US" dirty="0" err="1" smtClean="0"/>
              <a:t>Repairability</a:t>
            </a:r>
            <a:r>
              <a:rPr lang="en-US" dirty="0" smtClean="0"/>
              <a:t> is a judgment of how easy it is to repair the software to correct the faults that led to a system failure.</a:t>
            </a:r>
          </a:p>
          <a:p>
            <a:r>
              <a:rPr lang="en-US" dirty="0" err="1" smtClean="0"/>
              <a:t>Repairability</a:t>
            </a:r>
            <a:r>
              <a:rPr lang="en-US" dirty="0" smtClean="0"/>
              <a:t> is affected by the operating environment so is hard to assess before system deployment.</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5608</TotalTime>
  <Pages>4</Pages>
  <Words>3823</Words>
  <Application>Microsoft Office PowerPoint</Application>
  <PresentationFormat>Ekran Gösterisi (4:3)</PresentationFormat>
  <Paragraphs>363</Paragraphs>
  <Slides>46</Slides>
  <Notes>24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46</vt:i4>
      </vt:variant>
    </vt:vector>
  </HeadingPairs>
  <TitlesOfParts>
    <vt:vector size="54" baseType="lpstr">
      <vt:lpstr>ＭＳ Ｐゴシック</vt:lpstr>
      <vt:lpstr>Arial</vt:lpstr>
      <vt:lpstr>Calibri</vt:lpstr>
      <vt:lpstr>Helvetica</vt:lpstr>
      <vt:lpstr>Times</vt:lpstr>
      <vt:lpstr>Times New Roman</vt:lpstr>
      <vt:lpstr>Wingdings</vt:lpstr>
      <vt:lpstr>SE9</vt:lpstr>
      <vt:lpstr>Chapter 11 – Security and Dependability</vt:lpstr>
      <vt:lpstr>Topics covered</vt:lpstr>
      <vt:lpstr>System dependability</vt:lpstr>
      <vt:lpstr>Importance of dependability</vt:lpstr>
      <vt:lpstr>Causes of failure</vt:lpstr>
      <vt:lpstr>Principal dependability properties </vt:lpstr>
      <vt:lpstr>Principal properties</vt:lpstr>
      <vt:lpstr>Other dependability properties</vt:lpstr>
      <vt:lpstr>Repairability</vt:lpstr>
      <vt:lpstr>Maintainability</vt:lpstr>
      <vt:lpstr>Survivability</vt:lpstr>
      <vt:lpstr>Error tolerance</vt:lpstr>
      <vt:lpstr>Dependability attribute dependencies</vt:lpstr>
      <vt:lpstr>Dependability achievement</vt:lpstr>
      <vt:lpstr>Dependability costs</vt:lpstr>
      <vt:lpstr>Cost/dependability curve </vt:lpstr>
      <vt:lpstr>Dependability economics</vt:lpstr>
      <vt:lpstr>Availability and reliability</vt:lpstr>
      <vt:lpstr>Availability and reliability</vt:lpstr>
      <vt:lpstr>Perceptions of reliability</vt:lpstr>
      <vt:lpstr>Reliability and specifications</vt:lpstr>
      <vt:lpstr>Availability perception</vt:lpstr>
      <vt:lpstr>Key points</vt:lpstr>
      <vt:lpstr>Chapter 11 – Security and Dependability</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terminology </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Furkan Gözükara</cp:lastModifiedBy>
  <cp:revision>36</cp:revision>
  <cp:lastPrinted>2009-12-21T20:08:42Z</cp:lastPrinted>
  <dcterms:created xsi:type="dcterms:W3CDTF">2009-12-28T09:39:21Z</dcterms:created>
  <dcterms:modified xsi:type="dcterms:W3CDTF">2018-12-11T06:32:26Z</dcterms:modified>
</cp:coreProperties>
</file>