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handoutMasterIdLst>
    <p:handoutMasterId r:id="rId59"/>
  </p:handoutMasterIdLst>
  <p:sldIdLst>
    <p:sldId id="256"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291"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10/22/2018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10/22/2018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10/22/2018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10/22/2018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10/22/2018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10/22/2018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10/22/2018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10/22/2018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10/22/2018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10/22/2018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10/22/2018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10/22/2018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10/22/2018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10/22/2018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2943217" y="1517957"/>
            <a:ext cx="3257566" cy="469044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0673863"/>
              </p:ext>
            </p:extLst>
          </p:nvPr>
        </p:nvGraphicFramePr>
        <p:xfrm>
          <a:off x="0" y="1543666"/>
          <a:ext cx="9144000" cy="4812683"/>
        </p:xfrm>
        <a:graphic>
          <a:graphicData uri="http://schemas.openxmlformats.org/drawingml/2006/table">
            <a:tbl>
              <a:tblPr firstRow="1" bandRow="1">
                <a:tableStyleId>{5C22544A-7EE6-4342-B048-85BDC9FD1C3A}</a:tableStyleId>
              </a:tblPr>
              <a:tblGrid>
                <a:gridCol w="1728926">
                  <a:extLst>
                    <a:ext uri="{9D8B030D-6E8A-4147-A177-3AD203B41FA5}">
                      <a16:colId xmlns:a16="http://schemas.microsoft.com/office/drawing/2014/main" val="20000"/>
                    </a:ext>
                  </a:extLst>
                </a:gridCol>
                <a:gridCol w="7415074">
                  <a:extLst>
                    <a:ext uri="{9D8B030D-6E8A-4147-A177-3AD203B41FA5}">
                      <a16:colId xmlns:a16="http://schemas.microsoft.com/office/drawing/2014/main" val="20001"/>
                    </a:ext>
                  </a:extLst>
                </a:gridCol>
              </a:tblGrid>
              <a:tr h="425334">
                <a:tc>
                  <a:txBody>
                    <a:bodyPr/>
                    <a:lstStyle/>
                    <a:p>
                      <a:r>
                        <a:rPr lang="en-US" sz="1800" dirty="0" smtClean="0"/>
                        <a:t>System</a:t>
                      </a:r>
                    </a:p>
                  </a:txBody>
                  <a:tcPr/>
                </a:tc>
                <a:tc>
                  <a:txBody>
                    <a:bodyPr/>
                    <a:lstStyle/>
                    <a:p>
                      <a:r>
                        <a:rPr lang="en-US" sz="1800" dirty="0" smtClean="0"/>
                        <a:t>Weather station</a:t>
                      </a:r>
                      <a:endParaRPr lang="en-US" sz="1800" dirty="0"/>
                    </a:p>
                  </a:txBody>
                  <a:tcPr/>
                </a:tc>
                <a:extLst>
                  <a:ext uri="{0D108BD9-81ED-4DB2-BD59-A6C34878D82A}">
                    <a16:rowId xmlns:a16="http://schemas.microsoft.com/office/drawing/2014/main" val="10000"/>
                  </a:ext>
                </a:extLst>
              </a:tr>
              <a:tr h="425334">
                <a:tc>
                  <a:txBody>
                    <a:bodyPr/>
                    <a:lstStyle/>
                    <a:p>
                      <a:r>
                        <a:rPr lang="en-US" sz="1800" dirty="0" smtClean="0"/>
                        <a:t>Use case</a:t>
                      </a:r>
                      <a:endParaRPr lang="en-US" sz="1800" dirty="0"/>
                    </a:p>
                  </a:txBody>
                  <a:tcPr/>
                </a:tc>
                <a:tc>
                  <a:txBody>
                    <a:bodyPr/>
                    <a:lstStyle/>
                    <a:p>
                      <a:r>
                        <a:rPr lang="en-US" sz="1800" dirty="0" smtClean="0"/>
                        <a:t>Report weather</a:t>
                      </a:r>
                      <a:endParaRPr lang="en-US" sz="1800" dirty="0"/>
                    </a:p>
                  </a:txBody>
                  <a:tcPr/>
                </a:tc>
                <a:extLst>
                  <a:ext uri="{0D108BD9-81ED-4DB2-BD59-A6C34878D82A}">
                    <a16:rowId xmlns:a16="http://schemas.microsoft.com/office/drawing/2014/main" val="10001"/>
                  </a:ext>
                </a:extLst>
              </a:tr>
              <a:tr h="425334">
                <a:tc>
                  <a:txBody>
                    <a:bodyPr/>
                    <a:lstStyle/>
                    <a:p>
                      <a:r>
                        <a:rPr lang="en-US" sz="1800" dirty="0" smtClean="0"/>
                        <a:t>Actors</a:t>
                      </a:r>
                      <a:endParaRPr lang="en-US" sz="1800" dirty="0"/>
                    </a:p>
                  </a:txBody>
                  <a:tcPr/>
                </a:tc>
                <a:tc>
                  <a:txBody>
                    <a:bodyPr/>
                    <a:lstStyle/>
                    <a:p>
                      <a:r>
                        <a:rPr lang="en-US" sz="1800" kern="1200" dirty="0" smtClean="0">
                          <a:solidFill>
                            <a:schemeClr val="dk1"/>
                          </a:solidFill>
                          <a:latin typeface="+mn-lt"/>
                          <a:ea typeface="+mn-ea"/>
                          <a:cs typeface="+mn-cs"/>
                        </a:rPr>
                        <a:t>Weather information system, Weather station</a:t>
                      </a:r>
                      <a:r>
                        <a:rPr lang="en-GB" sz="1800" dirty="0" smtClean="0"/>
                        <a:t> </a:t>
                      </a:r>
                      <a:endParaRPr lang="en-US" sz="1800" dirty="0"/>
                    </a:p>
                  </a:txBody>
                  <a:tcPr/>
                </a:tc>
                <a:extLst>
                  <a:ext uri="{0D108BD9-81ED-4DB2-BD59-A6C34878D82A}">
                    <a16:rowId xmlns:a16="http://schemas.microsoft.com/office/drawing/2014/main" val="10002"/>
                  </a:ext>
                </a:extLst>
              </a:tr>
              <a:tr h="1782907">
                <a:tc>
                  <a:txBody>
                    <a:bodyPr/>
                    <a:lstStyle/>
                    <a:p>
                      <a:r>
                        <a:rPr lang="en-US" sz="1800" dirty="0" smtClean="0"/>
                        <a:t>Description</a:t>
                      </a:r>
                      <a:endParaRPr lang="en-US" sz="1800" dirty="0"/>
                    </a:p>
                  </a:txBody>
                  <a:tcPr/>
                </a:tc>
                <a:tc>
                  <a:txBody>
                    <a:bodyPr/>
                    <a:lstStyle/>
                    <a:p>
                      <a:r>
                        <a:rPr lang="en-US" sz="18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800" dirty="0" smtClean="0"/>
                        <a:t> </a:t>
                      </a:r>
                      <a:endParaRPr lang="en-US" sz="1800" dirty="0"/>
                    </a:p>
                  </a:txBody>
                  <a:tcPr/>
                </a:tc>
                <a:extLst>
                  <a:ext uri="{0D108BD9-81ED-4DB2-BD59-A6C34878D82A}">
                    <a16:rowId xmlns:a16="http://schemas.microsoft.com/office/drawing/2014/main" val="10003"/>
                  </a:ext>
                </a:extLst>
              </a:tr>
              <a:tr h="664220">
                <a:tc>
                  <a:txBody>
                    <a:bodyPr/>
                    <a:lstStyle/>
                    <a:p>
                      <a:r>
                        <a:rPr lang="en-US" sz="1800" dirty="0" smtClean="0"/>
                        <a:t>Stimulus</a:t>
                      </a:r>
                      <a:endParaRPr lang="en-US" sz="1800" dirty="0"/>
                    </a:p>
                  </a:txBody>
                  <a:tcPr/>
                </a:tc>
                <a:tc>
                  <a:txBody>
                    <a:bodyPr/>
                    <a:lstStyle/>
                    <a:p>
                      <a:r>
                        <a:rPr lang="en-US" sz="18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800" dirty="0" smtClean="0"/>
                        <a:t> </a:t>
                      </a:r>
                      <a:endParaRPr lang="en-US" sz="1800" dirty="0"/>
                    </a:p>
                  </a:txBody>
                  <a:tcPr/>
                </a:tc>
                <a:extLst>
                  <a:ext uri="{0D108BD9-81ED-4DB2-BD59-A6C34878D82A}">
                    <a16:rowId xmlns:a16="http://schemas.microsoft.com/office/drawing/2014/main" val="10004"/>
                  </a:ext>
                </a:extLst>
              </a:tr>
              <a:tr h="425334">
                <a:tc>
                  <a:txBody>
                    <a:bodyPr/>
                    <a:lstStyle/>
                    <a:p>
                      <a:r>
                        <a:rPr lang="en-US" sz="1800" dirty="0" smtClean="0"/>
                        <a:t>Response</a:t>
                      </a:r>
                      <a:endParaRPr lang="en-US" sz="1800" dirty="0"/>
                    </a:p>
                  </a:txBody>
                  <a:tcPr/>
                </a:tc>
                <a:tc>
                  <a:txBody>
                    <a:bodyPr/>
                    <a:lstStyle/>
                    <a:p>
                      <a:r>
                        <a:rPr lang="en-US" sz="1800" kern="1200" dirty="0" smtClean="0">
                          <a:solidFill>
                            <a:schemeClr val="dk1"/>
                          </a:solidFill>
                          <a:latin typeface="+mn-lt"/>
                          <a:ea typeface="+mn-ea"/>
                          <a:cs typeface="+mn-cs"/>
                        </a:rPr>
                        <a:t>The summarized data is sent to the weather information system.</a:t>
                      </a:r>
                      <a:r>
                        <a:rPr lang="en-GB" sz="1800" dirty="0" smtClean="0"/>
                        <a:t> </a:t>
                      </a:r>
                      <a:endParaRPr lang="en-US" sz="1800" dirty="0"/>
                    </a:p>
                  </a:txBody>
                  <a:tcPr/>
                </a:tc>
                <a:extLst>
                  <a:ext uri="{0D108BD9-81ED-4DB2-BD59-A6C34878D82A}">
                    <a16:rowId xmlns:a16="http://schemas.microsoft.com/office/drawing/2014/main" val="10005"/>
                  </a:ext>
                </a:extLst>
              </a:tr>
              <a:tr h="664220">
                <a:tc>
                  <a:txBody>
                    <a:bodyPr/>
                    <a:lstStyle/>
                    <a:p>
                      <a:r>
                        <a:rPr lang="en-US" sz="1800" dirty="0" smtClean="0"/>
                        <a:t>Comments</a:t>
                      </a:r>
                      <a:endParaRPr lang="en-US" sz="1800" dirty="0"/>
                    </a:p>
                  </a:txBody>
                  <a:tcPr/>
                </a:tc>
                <a:tc>
                  <a:txBody>
                    <a:bodyPr/>
                    <a:lstStyle/>
                    <a:p>
                      <a:r>
                        <a:rPr lang="en-US" sz="18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800" dirty="0" smtClean="0"/>
                        <a:t> </a:t>
                      </a:r>
                      <a:endParaRPr lang="en-US" sz="18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309049" y="1981739"/>
            <a:ext cx="8525901" cy="37314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1476375" y="1829594"/>
            <a:ext cx="6191250" cy="4114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smtClean="0"/>
              <a:t>often </a:t>
            </a:r>
            <a:r>
              <a:rPr lang="en-GB" dirty="0" smtClean="0"/>
              <a:t>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1586450" y="1318029"/>
            <a:ext cx="5971100" cy="503832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457200" y="1555493"/>
            <a:ext cx="8116529" cy="488353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810163" y="1453282"/>
            <a:ext cx="7523674" cy="490306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952500" y="2395537"/>
            <a:ext cx="7239000" cy="206692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301241"/>
              </p:ext>
            </p:extLst>
          </p:nvPr>
        </p:nvGraphicFramePr>
        <p:xfrm>
          <a:off x="68825" y="1622323"/>
          <a:ext cx="8957187" cy="4734026"/>
        </p:xfrm>
        <a:graphic>
          <a:graphicData uri="http://schemas.openxmlformats.org/drawingml/2006/table">
            <a:tbl>
              <a:tblPr firstRow="1" bandRow="1">
                <a:tableStyleId>{5C22544A-7EE6-4342-B048-85BDC9FD1C3A}</a:tableStyleId>
              </a:tblPr>
              <a:tblGrid>
                <a:gridCol w="1589374">
                  <a:extLst>
                    <a:ext uri="{9D8B030D-6E8A-4147-A177-3AD203B41FA5}">
                      <a16:colId xmlns:a16="http://schemas.microsoft.com/office/drawing/2014/main" val="20000"/>
                    </a:ext>
                  </a:extLst>
                </a:gridCol>
                <a:gridCol w="7367813">
                  <a:extLst>
                    <a:ext uri="{9D8B030D-6E8A-4147-A177-3AD203B41FA5}">
                      <a16:colId xmlns:a16="http://schemas.microsoft.com/office/drawing/2014/main" val="20001"/>
                    </a:ext>
                  </a:extLst>
                </a:gridCol>
              </a:tblGrid>
              <a:tr h="656543">
                <a:tc>
                  <a:txBody>
                    <a:bodyPr/>
                    <a:lstStyle/>
                    <a:p>
                      <a:r>
                        <a:rPr lang="en-US" sz="1800" dirty="0" smtClean="0">
                          <a:latin typeface="Arial"/>
                          <a:cs typeface="Arial"/>
                        </a:rPr>
                        <a:t>Pattern name</a:t>
                      </a:r>
                      <a:endParaRPr lang="en-US" sz="1800" dirty="0">
                        <a:latin typeface="Arial"/>
                        <a:cs typeface="Arial"/>
                      </a:endParaRPr>
                    </a:p>
                  </a:txBody>
                  <a:tcPr/>
                </a:tc>
                <a:tc>
                  <a:txBody>
                    <a:bodyPr/>
                    <a:lstStyle/>
                    <a:p>
                      <a:r>
                        <a:rPr lang="en-US" sz="1800" dirty="0" smtClean="0">
                          <a:latin typeface="Arial"/>
                          <a:cs typeface="Arial"/>
                        </a:rPr>
                        <a:t>Observer</a:t>
                      </a:r>
                      <a:endParaRPr lang="en-US" sz="1800" dirty="0">
                        <a:latin typeface="Arial"/>
                        <a:cs typeface="Arial"/>
                      </a:endParaRPr>
                    </a:p>
                  </a:txBody>
                  <a:tcPr/>
                </a:tc>
                <a:extLst>
                  <a:ext uri="{0D108BD9-81ED-4DB2-BD59-A6C34878D82A}">
                    <a16:rowId xmlns:a16="http://schemas.microsoft.com/office/drawing/2014/main" val="10000"/>
                  </a:ext>
                </a:extLst>
              </a:tr>
              <a:tr h="1209423">
                <a:tc>
                  <a:txBody>
                    <a:bodyPr/>
                    <a:lstStyle/>
                    <a:p>
                      <a:r>
                        <a:rPr lang="en-US" sz="1800" dirty="0" smtClean="0">
                          <a:latin typeface="Arial"/>
                          <a:cs typeface="Arial"/>
                        </a:rPr>
                        <a:t>Description</a:t>
                      </a:r>
                      <a:endParaRPr lang="en-US" sz="1800" dirty="0">
                        <a:latin typeface="Arial"/>
                        <a:cs typeface="Arial"/>
                      </a:endParaRPr>
                    </a:p>
                  </a:txBody>
                  <a:tcPr/>
                </a:tc>
                <a:tc>
                  <a:txBody>
                    <a:bodyPr/>
                    <a:lstStyle/>
                    <a:p>
                      <a:r>
                        <a:rPr lang="en-US" sz="18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800" dirty="0" smtClean="0">
                          <a:latin typeface="Arial"/>
                          <a:cs typeface="Arial"/>
                        </a:rPr>
                        <a:t> </a:t>
                      </a:r>
                      <a:endParaRPr lang="en-US" sz="1800" dirty="0">
                        <a:latin typeface="Arial"/>
                        <a:cs typeface="Arial"/>
                      </a:endParaRPr>
                    </a:p>
                  </a:txBody>
                  <a:tcPr/>
                </a:tc>
                <a:extLst>
                  <a:ext uri="{0D108BD9-81ED-4DB2-BD59-A6C34878D82A}">
                    <a16:rowId xmlns:a16="http://schemas.microsoft.com/office/drawing/2014/main" val="10001"/>
                  </a:ext>
                </a:extLst>
              </a:tr>
              <a:tr h="2868060">
                <a:tc>
                  <a:txBody>
                    <a:bodyPr/>
                    <a:lstStyle/>
                    <a:p>
                      <a:r>
                        <a:rPr lang="en-US" sz="1800" dirty="0" smtClean="0">
                          <a:latin typeface="Arial"/>
                          <a:cs typeface="Arial"/>
                        </a:rPr>
                        <a:t>Problem description</a:t>
                      </a:r>
                      <a:endParaRPr lang="en-US" sz="1800" dirty="0">
                        <a:latin typeface="Arial"/>
                        <a:cs typeface="Arial"/>
                      </a:endParaRPr>
                    </a:p>
                  </a:txBody>
                  <a:tcPr/>
                </a:tc>
                <a:tc>
                  <a:txBody>
                    <a:bodyPr/>
                    <a:lstStyle/>
                    <a:p>
                      <a:r>
                        <a:rPr lang="en-US" sz="18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800" kern="1200" dirty="0" smtClean="0">
                        <a:solidFill>
                          <a:schemeClr val="dk1"/>
                        </a:solidFill>
                        <a:latin typeface="Arial"/>
                        <a:ea typeface="+mn-ea"/>
                        <a:cs typeface="Arial"/>
                      </a:endParaRPr>
                    </a:p>
                    <a:p>
                      <a:r>
                        <a:rPr lang="en-US" sz="18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800" kern="1200" dirty="0" smtClean="0">
                        <a:solidFill>
                          <a:schemeClr val="dk1"/>
                        </a:solidFill>
                        <a:latin typeface="Arial"/>
                        <a:ea typeface="+mn-ea"/>
                        <a:cs typeface="Arial"/>
                      </a:endParaRPr>
                    </a:p>
                    <a:p>
                      <a:endParaRPr lang="en-US" sz="18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4659809"/>
              </p:ext>
            </p:extLst>
          </p:nvPr>
        </p:nvGraphicFramePr>
        <p:xfrm>
          <a:off x="78658" y="1012338"/>
          <a:ext cx="8986684" cy="5382533"/>
        </p:xfrm>
        <a:graphic>
          <a:graphicData uri="http://schemas.openxmlformats.org/drawingml/2006/table">
            <a:tbl>
              <a:tblPr firstRow="1" bandRow="1">
                <a:tableStyleId>{5C22544A-7EE6-4342-B048-85BDC9FD1C3A}</a:tableStyleId>
              </a:tblPr>
              <a:tblGrid>
                <a:gridCol w="1743445">
                  <a:extLst>
                    <a:ext uri="{9D8B030D-6E8A-4147-A177-3AD203B41FA5}">
                      <a16:colId xmlns:a16="http://schemas.microsoft.com/office/drawing/2014/main" val="20000"/>
                    </a:ext>
                  </a:extLst>
                </a:gridCol>
                <a:gridCol w="7243239">
                  <a:extLst>
                    <a:ext uri="{9D8B030D-6E8A-4147-A177-3AD203B41FA5}">
                      <a16:colId xmlns:a16="http://schemas.microsoft.com/office/drawing/2014/main" val="20001"/>
                    </a:ext>
                  </a:extLst>
                </a:gridCol>
              </a:tblGrid>
              <a:tr h="566693">
                <a:tc>
                  <a:txBody>
                    <a:bodyPr/>
                    <a:lstStyle/>
                    <a:p>
                      <a:r>
                        <a:rPr lang="en-US" sz="1800" dirty="0" smtClean="0">
                          <a:latin typeface="Arial"/>
                          <a:cs typeface="Arial"/>
                        </a:rPr>
                        <a:t>Pattern name</a:t>
                      </a:r>
                      <a:endParaRPr lang="en-US" sz="1800" dirty="0">
                        <a:latin typeface="Arial"/>
                        <a:cs typeface="Arial"/>
                      </a:endParaRPr>
                    </a:p>
                  </a:txBody>
                  <a:tcPr/>
                </a:tc>
                <a:tc>
                  <a:txBody>
                    <a:bodyPr/>
                    <a:lstStyle/>
                    <a:p>
                      <a:r>
                        <a:rPr lang="en-US" sz="1800" dirty="0" smtClean="0">
                          <a:latin typeface="Arial"/>
                          <a:cs typeface="Arial"/>
                        </a:rPr>
                        <a:t>Observer</a:t>
                      </a:r>
                      <a:endParaRPr lang="en-US" sz="1800" dirty="0">
                        <a:latin typeface="Arial"/>
                        <a:cs typeface="Arial"/>
                      </a:endParaRPr>
                    </a:p>
                  </a:txBody>
                  <a:tcPr/>
                </a:tc>
                <a:extLst>
                  <a:ext uri="{0D108BD9-81ED-4DB2-BD59-A6C34878D82A}">
                    <a16:rowId xmlns:a16="http://schemas.microsoft.com/office/drawing/2014/main" val="10000"/>
                  </a:ext>
                </a:extLst>
              </a:tr>
              <a:tr h="3051669">
                <a:tc>
                  <a:txBody>
                    <a:bodyPr/>
                    <a:lstStyle/>
                    <a:p>
                      <a:r>
                        <a:rPr lang="en-US" sz="1600" dirty="0" smtClean="0">
                          <a:latin typeface="Arial"/>
                          <a:cs typeface="Arial"/>
                        </a:rPr>
                        <a:t>Solution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This involves two abstract objects, Subject and Observer, and two concrete objects, </a:t>
                      </a:r>
                      <a:r>
                        <a:rPr lang="en-US" sz="1600" kern="1200" dirty="0" err="1" smtClean="0">
                          <a:solidFill>
                            <a:schemeClr val="dk1"/>
                          </a:solidFill>
                          <a:latin typeface="Arial"/>
                          <a:ea typeface="+mn-ea"/>
                          <a:cs typeface="Arial"/>
                        </a:rPr>
                        <a:t>ConcreteSubject</a:t>
                      </a:r>
                      <a:r>
                        <a:rPr lang="en-US" sz="1600" kern="1200" dirty="0" smtClean="0">
                          <a:solidFill>
                            <a:schemeClr val="dk1"/>
                          </a:solidFill>
                          <a:latin typeface="Arial"/>
                          <a:ea typeface="+mn-ea"/>
                          <a:cs typeface="Arial"/>
                        </a:rPr>
                        <a:t> and </a:t>
                      </a:r>
                      <a:r>
                        <a:rPr lang="en-US" sz="1600" kern="1200" dirty="0" err="1" smtClean="0">
                          <a:solidFill>
                            <a:schemeClr val="dk1"/>
                          </a:solidFill>
                          <a:latin typeface="Arial"/>
                          <a:ea typeface="+mn-ea"/>
                          <a:cs typeface="Arial"/>
                        </a:rPr>
                        <a:t>ConcreteObject</a:t>
                      </a:r>
                      <a:r>
                        <a:rPr lang="en-US" sz="16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600" kern="1200" dirty="0" err="1" smtClean="0">
                          <a:solidFill>
                            <a:schemeClr val="dk1"/>
                          </a:solidFill>
                          <a:latin typeface="Arial"/>
                          <a:ea typeface="+mn-ea"/>
                          <a:cs typeface="Arial"/>
                        </a:rPr>
                        <a:t>ConcreteSubject</a:t>
                      </a:r>
                      <a:r>
                        <a:rPr lang="en-US" sz="16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600" kern="1200" dirty="0" smtClean="0">
                        <a:solidFill>
                          <a:schemeClr val="dk1"/>
                        </a:solidFill>
                        <a:latin typeface="Arial"/>
                        <a:ea typeface="+mn-ea"/>
                        <a:cs typeface="Arial"/>
                      </a:endParaRPr>
                    </a:p>
                    <a:p>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The </a:t>
                      </a:r>
                      <a:r>
                        <a:rPr lang="en-US" sz="1600" kern="1200" dirty="0" err="1" smtClean="0">
                          <a:solidFill>
                            <a:schemeClr val="dk1"/>
                          </a:solidFill>
                          <a:latin typeface="Arial"/>
                          <a:ea typeface="+mn-ea"/>
                          <a:cs typeface="Arial"/>
                        </a:rPr>
                        <a:t>ConcreteObserver</a:t>
                      </a:r>
                      <a:r>
                        <a:rPr lang="en-US" sz="1600" kern="1200" dirty="0" smtClean="0">
                          <a:solidFill>
                            <a:schemeClr val="dk1"/>
                          </a:solidFill>
                          <a:latin typeface="Arial"/>
                          <a:ea typeface="+mn-ea"/>
                          <a:cs typeface="Arial"/>
                        </a:rPr>
                        <a:t> maintains a copy of the state of </a:t>
                      </a:r>
                      <a:r>
                        <a:rPr lang="en-US" sz="1600" kern="1200" dirty="0" err="1" smtClean="0">
                          <a:solidFill>
                            <a:schemeClr val="dk1"/>
                          </a:solidFill>
                          <a:latin typeface="Arial"/>
                          <a:ea typeface="+mn-ea"/>
                          <a:cs typeface="Arial"/>
                        </a:rPr>
                        <a:t>ConcreteSubject</a:t>
                      </a:r>
                      <a:r>
                        <a:rPr lang="en-US" sz="1600" kern="1200" dirty="0" smtClean="0">
                          <a:solidFill>
                            <a:schemeClr val="dk1"/>
                          </a:solidFill>
                          <a:latin typeface="Arial"/>
                          <a:ea typeface="+mn-ea"/>
                          <a:cs typeface="Arial"/>
                        </a:rPr>
                        <a:t> and implements the Update() interface of Observer that allows these copies to be kept in step. The </a:t>
                      </a:r>
                      <a:r>
                        <a:rPr lang="en-US" sz="1600" kern="1200" dirty="0" err="1" smtClean="0">
                          <a:solidFill>
                            <a:schemeClr val="dk1"/>
                          </a:solidFill>
                          <a:latin typeface="Arial"/>
                          <a:ea typeface="+mn-ea"/>
                          <a:cs typeface="Arial"/>
                        </a:rPr>
                        <a:t>ConcreteObserver</a:t>
                      </a:r>
                      <a:r>
                        <a:rPr lang="en-US" sz="1600" kern="1200" dirty="0" smtClean="0">
                          <a:solidFill>
                            <a:schemeClr val="dk1"/>
                          </a:solidFill>
                          <a:latin typeface="Arial"/>
                          <a:ea typeface="+mn-ea"/>
                          <a:cs typeface="Arial"/>
                        </a:rPr>
                        <a:t> automatically displays the state and reflects changes whenever the state is updated.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1"/>
                  </a:ext>
                </a:extLst>
              </a:tr>
              <a:tr h="1233653">
                <a:tc>
                  <a:txBody>
                    <a:bodyPr/>
                    <a:lstStyle/>
                    <a:p>
                      <a:r>
                        <a:rPr lang="en-US" sz="1600" dirty="0" smtClean="0">
                          <a:latin typeface="Arial"/>
                          <a:cs typeface="Arial"/>
                        </a:rPr>
                        <a:t>Consequences</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subject may cause a set of</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linked</a:t>
                      </a:r>
                      <a:r>
                        <a:rPr lang="en-US" sz="1600" b="1" kern="1200" dirty="0" smtClean="0">
                          <a:solidFill>
                            <a:schemeClr val="dk1"/>
                          </a:solidFill>
                          <a:latin typeface="Arial"/>
                          <a:ea typeface="+mn-ea"/>
                          <a:cs typeface="Arial"/>
                        </a:rPr>
                        <a:t> </a:t>
                      </a:r>
                      <a:r>
                        <a:rPr lang="en-US" sz="1600" kern="1200" dirty="0" smtClean="0">
                          <a:solidFill>
                            <a:schemeClr val="dk1"/>
                          </a:solidFill>
                          <a:latin typeface="Arial"/>
                          <a:ea typeface="+mn-ea"/>
                          <a:cs typeface="Arial"/>
                        </a:rPr>
                        <a:t>updates to observers to be generated, some of which may not be necessary.</a:t>
                      </a:r>
                      <a:r>
                        <a:rPr lang="en-GB" sz="1600" dirty="0" smtClean="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712" r="-7712"/>
              <a:stretch>
                <a:fillRect/>
              </a:stretch>
            </p:blipFill>
          </mc:Choice>
          <mc:Fallback>
            <p:blipFill>
              <a:blip r:embed="rId3"/>
              <a:srcRect l="-7712" r="-7712"/>
              <a:stretch>
                <a:fillRect/>
              </a:stretch>
            </p:blipFill>
          </mc:Fallback>
        </mc:AlternateContent>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1214898" y="1884337"/>
            <a:ext cx="7057220" cy="3839958"/>
          </a:xfrm>
          <a:prstGeom prst="rect">
            <a:avLst/>
          </a:prstGeom>
        </p:spPr>
      </p:pic>
      <p:pic>
        <p:nvPicPr>
          <p:cNvPr id="7" name="Picture 6"/>
          <p:cNvPicPr>
            <a:picLocks noChangeAspect="1"/>
          </p:cNvPicPr>
          <p:nvPr/>
        </p:nvPicPr>
        <p:blipFill>
          <a:blip r:embed="rId5"/>
          <a:stretch>
            <a:fillRect/>
          </a:stretch>
        </p:blipFill>
        <p:spPr>
          <a:xfrm>
            <a:off x="422863" y="1788622"/>
            <a:ext cx="8298273" cy="441998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9288" b="-19288"/>
              <a:stretch>
                <a:fillRect/>
              </a:stretch>
            </p:blipFill>
          </mc:Choice>
          <mc:Fallback>
            <p:blipFill>
              <a:blip r:embed="rId3"/>
              <a:srcRect t="-19288" b="-1928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80466" y="1884826"/>
            <a:ext cx="9011086" cy="374381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(Iterator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smtClean="0"/>
              <a:t>A fundamental </a:t>
            </a:r>
            <a:r>
              <a:rPr lang="en-US" dirty="0" smtClean="0"/>
              <a:t>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4"/>
          <a:stretch>
            <a:fillRect/>
          </a:stretch>
        </p:blipFill>
        <p:spPr>
          <a:xfrm>
            <a:off x="907005" y="1538083"/>
            <a:ext cx="7040681" cy="48182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207</TotalTime>
  <Words>4038</Words>
  <Application>Microsoft Office PowerPoint</Application>
  <PresentationFormat>On-screen Show (4:3)</PresentationFormat>
  <Paragraphs>365</Paragraphs>
  <Slides>56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ＭＳ Ｐゴシック</vt:lpstr>
      <vt:lpstr>Arial</vt:lpstr>
      <vt:lpstr>Calibri</vt:lpstr>
      <vt:lpstr>Wingdings</vt:lpstr>
      <vt:lpstr>SE9</vt:lpstr>
      <vt:lpstr>Chapter 7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Furkan Gözükara</cp:lastModifiedBy>
  <cp:revision>13</cp:revision>
  <dcterms:created xsi:type="dcterms:W3CDTF">2010-01-21T17:21:03Z</dcterms:created>
  <dcterms:modified xsi:type="dcterms:W3CDTF">2018-10-22T10:57:10Z</dcterms:modified>
</cp:coreProperties>
</file>