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7"/>
  </p:notesMasterIdLst>
  <p:handoutMasterIdLst>
    <p:handoutMasterId r:id="rId58"/>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263" r:id="rId26"/>
    <p:sldId id="303" r:id="rId27"/>
    <p:sldId id="264" r:id="rId28"/>
    <p:sldId id="317" r:id="rId29"/>
    <p:sldId id="324" r:id="rId30"/>
    <p:sldId id="327" r:id="rId31"/>
    <p:sldId id="273" r:id="rId32"/>
    <p:sldId id="325" r:id="rId33"/>
    <p:sldId id="312" r:id="rId34"/>
    <p:sldId id="313" r:id="rId35"/>
    <p:sldId id="265" r:id="rId36"/>
    <p:sldId id="328" r:id="rId37"/>
    <p:sldId id="316" r:id="rId38"/>
    <p:sldId id="305" r:id="rId39"/>
    <p:sldId id="329" r:id="rId40"/>
    <p:sldId id="266" r:id="rId41"/>
    <p:sldId id="307" r:id="rId42"/>
    <p:sldId id="326" r:id="rId43"/>
    <p:sldId id="309" r:id="rId44"/>
    <p:sldId id="267" r:id="rId45"/>
    <p:sldId id="311" r:id="rId46"/>
    <p:sldId id="330" r:id="rId47"/>
    <p:sldId id="275" r:id="rId48"/>
    <p:sldId id="268" r:id="rId49"/>
    <p:sldId id="277" r:id="rId50"/>
    <p:sldId id="331" r:id="rId51"/>
    <p:sldId id="269" r:id="rId52"/>
    <p:sldId id="279" r:id="rId53"/>
    <p:sldId id="278" r:id="rId54"/>
    <p:sldId id="332" r:id="rId55"/>
    <p:sldId id="280"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9/19/2018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9/19/2018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Rational </a:t>
            </a:r>
            <a:r>
              <a:rPr lang="en-US" dirty="0" err="1" smtClean="0"/>
              <a:t>rasyonel</a:t>
            </a:r>
            <a:r>
              <a:rPr lang="en-US" dirty="0" smtClean="0"/>
              <a:t> </a:t>
            </a:r>
            <a:r>
              <a:rPr lang="en-US" dirty="0" err="1" smtClean="0"/>
              <a:t>akıl</a:t>
            </a:r>
            <a:r>
              <a:rPr lang="en-US" dirty="0" smtClean="0"/>
              <a:t> </a:t>
            </a:r>
            <a:r>
              <a:rPr lang="en-US" dirty="0" err="1" smtClean="0"/>
              <a:t>sahibi</a:t>
            </a:r>
            <a:r>
              <a:rPr lang="en-US" dirty="0" smtClean="0"/>
              <a:t> </a:t>
            </a:r>
            <a:r>
              <a:rPr lang="en-US" dirty="0" err="1" smtClean="0"/>
              <a:t>oranlı</a:t>
            </a:r>
            <a:r>
              <a:rPr lang="en-US" dirty="0" smtClean="0"/>
              <a:t> </a:t>
            </a:r>
            <a:r>
              <a:rPr lang="en-US" dirty="0" err="1" smtClean="0"/>
              <a:t>mantıklı</a:t>
            </a:r>
            <a:r>
              <a:rPr lang="en-US" dirty="0" smtClean="0"/>
              <a:t> , prescriptive </a:t>
            </a:r>
            <a:r>
              <a:rPr lang="en-US" dirty="0" err="1" smtClean="0"/>
              <a:t>sıkı</a:t>
            </a:r>
            <a:r>
              <a:rPr lang="en-US" dirty="0" smtClean="0"/>
              <a:t> </a:t>
            </a:r>
            <a:r>
              <a:rPr lang="en-US" dirty="0" err="1" smtClean="0"/>
              <a:t>kurallar</a:t>
            </a:r>
            <a:r>
              <a:rPr lang="en-US" dirty="0" smtClean="0"/>
              <a:t> </a:t>
            </a:r>
            <a:r>
              <a:rPr lang="en-US" dirty="0" err="1" smtClean="0"/>
              <a:t>koyan</a:t>
            </a:r>
            <a:r>
              <a:rPr lang="en-US" dirty="0" smtClean="0"/>
              <a:t> </a:t>
            </a:r>
            <a:r>
              <a:rPr lang="en-US" dirty="0" err="1" smtClean="0"/>
              <a:t>kuralcı</a:t>
            </a:r>
            <a:r>
              <a:rPr lang="en-US" dirty="0" smtClean="0"/>
              <a:t> </a:t>
            </a:r>
            <a:r>
              <a:rPr lang="en-US" dirty="0" err="1" smtClean="0"/>
              <a:t>emreden</a:t>
            </a:r>
            <a:r>
              <a:rPr lang="en-US" dirty="0" smtClean="0"/>
              <a:t>, sound </a:t>
            </a:r>
            <a:r>
              <a:rPr lang="en-US" dirty="0" err="1" smtClean="0"/>
              <a:t>sapasağlam</a:t>
            </a:r>
            <a:r>
              <a:rPr lang="en-US" dirty="0" smtClean="0"/>
              <a:t> </a:t>
            </a:r>
            <a:r>
              <a:rPr lang="en-US" dirty="0" err="1" smtClean="0"/>
              <a:t>güvenilir</a:t>
            </a:r>
            <a:r>
              <a:rPr lang="en-US" dirty="0" smtClean="0"/>
              <a:t> </a:t>
            </a:r>
            <a:r>
              <a:rPr lang="en-US" dirty="0" err="1" smtClean="0"/>
              <a:t>kusursuz</a:t>
            </a:r>
            <a:r>
              <a:rPr lang="en-US" baseline="0" dirty="0" smtClean="0"/>
              <a:t> </a:t>
            </a:r>
            <a:r>
              <a:rPr lang="en-US" baseline="0" dirty="0" err="1" smtClean="0"/>
              <a:t>doğru</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2</a:t>
            </a:fld>
            <a:endParaRPr lang="en-US"/>
          </a:p>
        </p:txBody>
      </p:sp>
    </p:spTree>
    <p:extLst>
      <p:ext uri="{BB962C8B-B14F-4D97-AF65-F5344CB8AC3E}">
        <p14:creationId xmlns:p14="http://schemas.microsoft.com/office/powerpoint/2010/main" val="192885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r>
              <a:rPr lang="en-US" dirty="0" smtClean="0"/>
              <a:t>Abstract</a:t>
            </a:r>
            <a:r>
              <a:rPr lang="en-US" baseline="0" dirty="0" smtClean="0"/>
              <a:t> </a:t>
            </a:r>
            <a:r>
              <a:rPr lang="en-US" baseline="0" dirty="0" err="1" smtClean="0"/>
              <a:t>soyut</a:t>
            </a:r>
            <a:r>
              <a:rPr lang="en-US" baseline="0" dirty="0" smtClean="0"/>
              <a:t> </a:t>
            </a:r>
            <a:r>
              <a:rPr lang="en-US" baseline="0" dirty="0" err="1" smtClean="0"/>
              <a:t>özet</a:t>
            </a:r>
            <a:r>
              <a:rPr lang="en-US" baseline="0" dirty="0" smtClean="0"/>
              <a:t> </a:t>
            </a:r>
            <a:r>
              <a:rPr lang="en-US" baseline="0" dirty="0" err="1" smtClean="0"/>
              <a:t>kuramsal</a:t>
            </a:r>
            <a:endParaRPr lang="en-US" dirty="0"/>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Enacted </a:t>
            </a:r>
            <a:r>
              <a:rPr lang="en-US" dirty="0" err="1" smtClean="0"/>
              <a:t>oynamak</a:t>
            </a:r>
            <a:r>
              <a:rPr lang="en-US" dirty="0" smtClean="0"/>
              <a:t> Kabul </a:t>
            </a:r>
            <a:r>
              <a:rPr lang="en-US" dirty="0" err="1" smtClean="0"/>
              <a:t>çıkarmak</a:t>
            </a:r>
            <a:r>
              <a:rPr lang="en-US" baseline="0" dirty="0" smtClean="0"/>
              <a:t> </a:t>
            </a:r>
            <a:r>
              <a:rPr lang="en-US" baseline="0" dirty="0" err="1" smtClean="0"/>
              <a:t>sahnelemek</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4</a:t>
            </a:fld>
            <a:endParaRPr lang="en-US"/>
          </a:p>
        </p:txBody>
      </p:sp>
    </p:spTree>
    <p:extLst>
      <p:ext uri="{BB962C8B-B14F-4D97-AF65-F5344CB8AC3E}">
        <p14:creationId xmlns:p14="http://schemas.microsoft.com/office/powerpoint/2010/main" val="1528807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r>
              <a:rPr lang="en-GB" dirty="0" smtClean="0"/>
              <a:t>Interleaved </a:t>
            </a:r>
            <a:r>
              <a:rPr lang="en-GB" dirty="0" err="1" smtClean="0"/>
              <a:t>iç</a:t>
            </a:r>
            <a:r>
              <a:rPr lang="en-GB" dirty="0" smtClean="0"/>
              <a:t> </a:t>
            </a:r>
            <a:r>
              <a:rPr lang="en-GB" dirty="0" err="1" smtClean="0"/>
              <a:t>içe</a:t>
            </a:r>
            <a:r>
              <a:rPr lang="en-GB" baseline="0" dirty="0" smtClean="0"/>
              <a:t> </a:t>
            </a:r>
            <a:r>
              <a:rPr lang="en-GB" baseline="0" dirty="0" err="1" smtClean="0"/>
              <a:t>geçmiş</a:t>
            </a:r>
            <a:endParaRPr lang="en-US" dirty="0"/>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Accommodate</a:t>
            </a:r>
            <a:r>
              <a:rPr lang="en-GB" baseline="0" dirty="0" smtClean="0"/>
              <a:t> </a:t>
            </a:r>
            <a:r>
              <a:rPr lang="en-GB" baseline="0" dirty="0" err="1" smtClean="0"/>
              <a:t>yerleştirmek</a:t>
            </a:r>
            <a:r>
              <a:rPr lang="en-GB" baseline="0" dirty="0" smtClean="0"/>
              <a:t> </a:t>
            </a:r>
            <a:r>
              <a:rPr lang="en-GB" baseline="0" dirty="0" err="1" smtClean="0"/>
              <a:t>uyum</a:t>
            </a:r>
            <a:r>
              <a:rPr lang="en-GB" baseline="0" dirty="0" smtClean="0"/>
              <a:t> </a:t>
            </a:r>
            <a:r>
              <a:rPr lang="en-GB" baseline="0" dirty="0" err="1" smtClean="0"/>
              <a:t>sağlamak</a:t>
            </a:r>
            <a:r>
              <a:rPr lang="en-GB" baseline="0" dirty="0" smtClean="0"/>
              <a:t> </a:t>
            </a:r>
            <a:r>
              <a:rPr lang="en-GB" baseline="0" dirty="0" err="1" smtClean="0"/>
              <a:t>uzlaştırmak</a:t>
            </a:r>
            <a:r>
              <a:rPr lang="en-GB" baseline="0" dirty="0" smtClean="0"/>
              <a:t> </a:t>
            </a:r>
            <a:r>
              <a:rPr lang="en-GB" baseline="0" dirty="0" err="1" smtClean="0"/>
              <a:t>uydurmak</a:t>
            </a:r>
            <a:r>
              <a:rPr lang="en-GB" baseline="0" dirty="0" smtClean="0"/>
              <a:t> </a:t>
            </a:r>
            <a:r>
              <a:rPr lang="en-GB" baseline="0" dirty="0" err="1" smtClean="0"/>
              <a:t>bağdaştırmak</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8</a:t>
            </a:fld>
            <a:endParaRPr lang="en-US"/>
          </a:p>
        </p:txBody>
      </p:sp>
    </p:spTree>
    <p:extLst>
      <p:ext uri="{BB962C8B-B14F-4D97-AF65-F5344CB8AC3E}">
        <p14:creationId xmlns:p14="http://schemas.microsoft.com/office/powerpoint/2010/main" val="193923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Invocation </a:t>
            </a:r>
            <a:r>
              <a:rPr lang="en-US" dirty="0" err="1" smtClean="0"/>
              <a:t>yürütme</a:t>
            </a:r>
            <a:r>
              <a:rPr lang="en-US" dirty="0" smtClean="0"/>
              <a:t> </a:t>
            </a:r>
            <a:r>
              <a:rPr lang="en-US" dirty="0" err="1" smtClean="0"/>
              <a:t>başlatma</a:t>
            </a:r>
            <a:r>
              <a:rPr lang="en-US" dirty="0" smtClean="0"/>
              <a:t> </a:t>
            </a:r>
            <a:r>
              <a:rPr lang="en-US" dirty="0" err="1" smtClean="0"/>
              <a:t>yalvarma</a:t>
            </a:r>
            <a:r>
              <a:rPr lang="en-US" dirty="0" smtClean="0"/>
              <a:t> </a:t>
            </a:r>
            <a:r>
              <a:rPr lang="en-US" dirty="0" err="1" smtClean="0"/>
              <a:t>yakarma</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15</a:t>
            </a:fld>
            <a:endParaRPr lang="en-US"/>
          </a:p>
        </p:txBody>
      </p:sp>
    </p:spTree>
    <p:extLst>
      <p:ext uri="{BB962C8B-B14F-4D97-AF65-F5344CB8AC3E}">
        <p14:creationId xmlns:p14="http://schemas.microsoft.com/office/powerpoint/2010/main" val="1209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9/19/2018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9/19/2018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9/19/2018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9/19/2018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9/19/2018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9/19/2018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9/19/2018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9/19/2018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9/19/2018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9/19/2018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9/19/2018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9/19/2018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afaribooksonline.com/library/view/programming-net-components/0596102070/ch01s02.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pd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6.pd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8.pd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0.pd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2.pd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pd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200869" y="1763719"/>
            <a:ext cx="8742261" cy="459263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r>
              <a:rPr lang="en-GB"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lstStyle/>
          <a:p>
            <a:r>
              <a:rPr lang="en-GB" dirty="0" smtClean="0"/>
              <a:t>Based on systematic reuse where systems are integrated from existing components or COTS (Commercial-off-the-shelf) systems.</a:t>
            </a:r>
          </a:p>
          <a:p>
            <a:r>
              <a:rPr lang="en-GB" dirty="0" smtClean="0"/>
              <a:t>Process stages</a:t>
            </a:r>
          </a:p>
          <a:p>
            <a:pPr lvl="1"/>
            <a:r>
              <a:rPr lang="en-GB" dirty="0" smtClean="0"/>
              <a:t>Component analysis;</a:t>
            </a:r>
          </a:p>
          <a:p>
            <a:pPr lvl="1"/>
            <a:r>
              <a:rPr lang="en-GB" dirty="0" smtClean="0"/>
              <a:t>Requirements modification;</a:t>
            </a:r>
          </a:p>
          <a:p>
            <a:pPr lvl="1"/>
            <a:r>
              <a:rPr lang="en-GB" dirty="0" smtClean="0"/>
              <a:t>System design with reuse;</a:t>
            </a:r>
          </a:p>
          <a:p>
            <a:pPr lvl="1"/>
            <a:r>
              <a:rPr lang="en-GB" dirty="0" smtClean="0"/>
              <a:t>Development and integration.</a:t>
            </a:r>
          </a:p>
          <a:p>
            <a:r>
              <a:rPr lang="en-GB" dirty="0" smtClean="0"/>
              <a:t>Reuse is now the standard approach for building many types of business system</a:t>
            </a:r>
          </a:p>
          <a:p>
            <a:pPr lvl="1"/>
            <a:r>
              <a:rPr lang="en-GB" dirty="0" smtClean="0"/>
              <a:t>Reuse covered in more depth in Chapter 16.</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106771" y="2493299"/>
            <a:ext cx="8930458" cy="223773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r>
              <a:rPr lang="en-GB" dirty="0" smtClean="0"/>
              <a:t>Web services that are developed according to service standards and which are available for remote invocation. </a:t>
            </a:r>
          </a:p>
          <a:p>
            <a:r>
              <a:rPr lang="en-GB" dirty="0" smtClean="0"/>
              <a:t>Collections of objects that are developed as a package to be integrated with a component framework such as .NET or J2EE.</a:t>
            </a:r>
          </a:p>
          <a:p>
            <a:r>
              <a:rPr lang="en-GB" dirty="0" smtClean="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type="body"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Feasibility study</a:t>
            </a:r>
          </a:p>
          <a:p>
            <a:pPr lvl="2"/>
            <a:r>
              <a:rPr lang="en-GB" dirty="0" smtClean="0"/>
              <a:t>Is it technically and financially feasible to build the system?</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363256" y="1829600"/>
            <a:ext cx="8417487" cy="438380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The Rational Unified Process</a:t>
            </a:r>
          </a:p>
          <a:p>
            <a:pPr lvl="1"/>
            <a:r>
              <a:rPr lang="en-US" dirty="0"/>
              <a:t>The RUP is a prescriptive, well-defined system development process, often used to develop systems based on </a:t>
            </a:r>
            <a:r>
              <a:rPr lang="en-US" dirty="0">
                <a:hlinkClick r:id="rId3"/>
              </a:rPr>
              <a:t>object and/or component-based </a:t>
            </a:r>
            <a:r>
              <a:rPr lang="en-US" dirty="0" smtClean="0">
                <a:hlinkClick r:id="rId3"/>
              </a:rPr>
              <a:t>technologies</a:t>
            </a:r>
            <a:endParaRPr lang="en-US" dirty="0" smtClean="0"/>
          </a:p>
          <a:p>
            <a:pPr lvl="1"/>
            <a:r>
              <a:rPr lang="en-US" dirty="0" smtClean="0"/>
              <a:t>It </a:t>
            </a:r>
            <a:r>
              <a:rPr lang="en-US" dirty="0"/>
              <a:t>is based on sound software engineering principles such as taking an iterative, requirements-driven, and architecture-centric approach to software development</a:t>
            </a:r>
            <a:endParaRPr lang="en-GB" dirty="0" smtClean="0"/>
          </a:p>
          <a:p>
            <a:pPr lvl="1"/>
            <a:r>
              <a:rPr lang="en-GB" dirty="0" smtClean="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1287286" y="1558528"/>
            <a:ext cx="6569427" cy="493835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t>Architectural design,</a:t>
            </a:r>
            <a:r>
              <a:rPr lang="en-GB" dirty="0" smtClean="0"/>
              <a:t> where you identify the overall structure of the system, the principal components (sometimes called sub-systems or modules), their relationships and how they are distributed.</a:t>
            </a:r>
          </a:p>
          <a:p>
            <a:r>
              <a:rPr lang="en-GB" i="1" dirty="0" smtClean="0"/>
              <a:t>Interface design,</a:t>
            </a:r>
            <a:r>
              <a:rPr lang="en-GB" dirty="0" smtClean="0"/>
              <a:t> where you define the interfaces between system components. </a:t>
            </a:r>
          </a:p>
          <a:p>
            <a:r>
              <a:rPr lang="en-GB" i="1" dirty="0" smtClean="0"/>
              <a:t>Component design, </a:t>
            </a:r>
            <a:r>
              <a:rPr lang="en-GB" dirty="0" smtClean="0"/>
              <a:t>where you take each system component and design how it will operate. </a:t>
            </a:r>
          </a:p>
          <a:p>
            <a:r>
              <a:rPr lang="en-GB" i="1" dirty="0" smtClean="0"/>
              <a:t>Database design,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type="body"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495300" y="2377255"/>
            <a:ext cx="8153400" cy="24574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lstStyle/>
          <a:p>
            <a:r>
              <a:rPr lang="en-GB"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br>
              <a:rPr lang="en-GB" dirty="0" smtClean="0"/>
            </a:br>
            <a:endParaRPr lang="en-US" dirty="0" smtClean="0"/>
          </a:p>
        </p:txBody>
      </p:sp>
      <p:pic>
        <p:nvPicPr>
          <p:cNvPr id="4" name="Picture 3" descr="2.7 Testing-ph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83728" y="2038368"/>
            <a:ext cx="8979815" cy="334685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2.8 System evolu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94021" y="2234102"/>
            <a:ext cx="8784508" cy="280938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Software processes are the activities involved in producing a software system. Software process models are abstract representations of these processes.</a:t>
            </a:r>
          </a:p>
          <a:p>
            <a:r>
              <a:rPr lang="en-GB" dirty="0" smtClean="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Requirements engineering is the process of developing a software specification.</a:t>
            </a:r>
          </a:p>
          <a:p>
            <a:r>
              <a:rPr lang="en-GB" dirty="0" smtClean="0"/>
              <a:t>Design and implementation processes are concerned with transforming a requirements specification into an executable software system. </a:t>
            </a:r>
          </a:p>
          <a:p>
            <a:r>
              <a:rPr lang="en-GB" dirty="0" smtClean="0"/>
              <a:t>Software validation is the process of checking that the system conforms to its specification and that it meets the real needs of the users of the system.</a:t>
            </a:r>
          </a:p>
          <a:p>
            <a:r>
              <a:rPr lang="en-GB" dirty="0" smtClean="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lstStyle/>
          <a:p>
            <a:r>
              <a:rPr lang="en-GB" dirty="0" smtClean="0"/>
              <a:t>A structured set of activities required to develop a </a:t>
            </a:r>
            <a:br>
              <a:rPr lang="en-GB" dirty="0" smtClean="0"/>
            </a:br>
            <a:r>
              <a:rPr lang="en-GB" dirty="0" smtClean="0"/>
              <a:t>software system. </a:t>
            </a:r>
          </a:p>
          <a:p>
            <a:r>
              <a:rPr lang="en-GB" dirty="0" smtClean="0"/>
              <a:t>Many different software processes but all involve:</a:t>
            </a:r>
          </a:p>
          <a:p>
            <a:pPr lvl="1"/>
            <a:r>
              <a:rPr lang="en-GB" dirty="0" smtClean="0"/>
              <a:t>Specification – defining what the system should do;</a:t>
            </a:r>
          </a:p>
          <a:p>
            <a:pPr lvl="1"/>
            <a:r>
              <a:rPr lang="en-GB" dirty="0" smtClean="0"/>
              <a:t>Design and implementation – defining the organization of the system and implementing the system;</a:t>
            </a:r>
          </a:p>
          <a:p>
            <a:pPr lvl="1"/>
            <a:r>
              <a:rPr lang="en-GB" dirty="0" smtClean="0"/>
              <a:t>Validation – checking that it does what the customer wants;</a:t>
            </a:r>
          </a:p>
          <a:p>
            <a:pPr lvl="1"/>
            <a:r>
              <a:rPr lang="en-GB" dirty="0" smtClean="0"/>
              <a:t>Evolution – changing the system in response to changing customer needs.</a:t>
            </a:r>
          </a:p>
          <a:p>
            <a:r>
              <a:rPr lang="en-GB" dirty="0" smtClean="0"/>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t>Change avoidance,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297809" y="2322960"/>
            <a:ext cx="8548381" cy="2733709"/>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p:txBody>
          <a:bodyPr/>
          <a:lstStyle/>
          <a:p>
            <a:r>
              <a:rPr lang="en-US" smtClean="0"/>
              <a:t>Prototypes should be discarded after development as they are not a good basis for a production system:</a:t>
            </a:r>
          </a:p>
          <a:p>
            <a:pPr lvl="1"/>
            <a:r>
              <a:rPr lang="en-US" smtClean="0"/>
              <a:t>It may be impossible to tune the system to meet non-functional requirements;</a:t>
            </a:r>
          </a:p>
          <a:p>
            <a:pPr lvl="1"/>
            <a:r>
              <a:rPr lang="en-US" smtClean="0"/>
              <a:t>Prototypes are normally undocumented;</a:t>
            </a:r>
          </a:p>
          <a:p>
            <a:pPr lvl="1"/>
            <a:r>
              <a:rPr lang="en-US" smtClean="0"/>
              <a:t>The prototype structure is usually degraded through rapid change;</a:t>
            </a:r>
          </a:p>
          <a:p>
            <a:pPr lvl="1"/>
            <a:r>
              <a:rPr lang="en-US" smtClean="0"/>
              <a:t>The prototype probably will not meet normal organisational quality standards.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p:txBody>
          <a:bodyPr/>
          <a:lstStyle/>
          <a:p>
            <a:r>
              <a:rPr lang="en-GB" smtClean="0"/>
              <a:t>Rather than deliver the system as a single delivery, the development and delivery is broken down into increments with each increment delivering part of the required functionality.</a:t>
            </a:r>
          </a:p>
          <a:p>
            <a:r>
              <a:rPr lang="en-GB" smtClean="0"/>
              <a:t>User requirements are prioritised and the highest priority requirements are included in early increments.</a:t>
            </a:r>
          </a:p>
          <a:p>
            <a:r>
              <a:rPr lang="en-GB"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dirty="0" smtClean="0"/>
              <a:t>When we describe and discuss processes, we usually talk about the activities in these processes such as specifying a data model, designing a user interface, etc. and the ordering of these activities.</a:t>
            </a:r>
          </a:p>
          <a:p>
            <a:r>
              <a:rPr lang="en-GB" dirty="0" smtClean="0"/>
              <a:t>Process descriptions may also include:</a:t>
            </a:r>
          </a:p>
          <a:p>
            <a:pPr lvl="1"/>
            <a:r>
              <a:rPr lang="en-GB" dirty="0" smtClean="0"/>
              <a:t>Products, which are the outcomes of a process activity; </a:t>
            </a:r>
          </a:p>
          <a:p>
            <a:pPr lvl="1"/>
            <a:r>
              <a:rPr lang="en-GB" dirty="0" smtClean="0"/>
              <a:t>Roles, which reflect the responsibilities of the people involved in the process;</a:t>
            </a:r>
          </a:p>
          <a:p>
            <a:pPr lvl="1"/>
            <a:r>
              <a:rPr lang="en-GB" dirty="0" smtClean="0"/>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318696" y="1980664"/>
            <a:ext cx="8449024" cy="329253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r>
              <a:rPr lang="en-GB" smtClean="0"/>
              <a:t>Process is represented as a spiral rather than as a sequence of activities with backtracking.</a:t>
            </a:r>
          </a:p>
          <a:p>
            <a:r>
              <a:rPr lang="en-GB" smtClean="0"/>
              <a:t>Each loop in the spiral represents a phase in the process. </a:t>
            </a:r>
          </a:p>
          <a:p>
            <a:r>
              <a:rPr lang="en-GB" smtClean="0"/>
              <a:t>No fixed phases such as specification or design - loops in the spiral are chosen depending on what is required.</a:t>
            </a:r>
          </a:p>
          <a:p>
            <a:r>
              <a:rPr lang="en-GB" smtClean="0"/>
              <a:t>Risks are explicitly assessed and resolved throughout the process.</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smtClean="0"/>
              <a:t>Boehm’s spiral model of the software process </a:t>
            </a:r>
            <a:endParaRPr lang="en-US" dirty="0" smtClean="0"/>
          </a:p>
        </p:txBody>
      </p:sp>
      <p:pic>
        <p:nvPicPr>
          <p:cNvPr id="4" name="Picture 3" descr="2.11 Spira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832661" y="1505662"/>
            <a:ext cx="7387120" cy="4968418"/>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p:txBody>
          <a:bodyPr/>
          <a:lstStyle/>
          <a:p>
            <a:r>
              <a:rPr lang="en-GB" smtClean="0"/>
              <a:t>Objective setting</a:t>
            </a:r>
          </a:p>
          <a:p>
            <a:pPr lvl="1"/>
            <a:r>
              <a:rPr lang="en-GB" smtClean="0"/>
              <a:t>Specific objectives for the phase are identified.</a:t>
            </a:r>
          </a:p>
          <a:p>
            <a:r>
              <a:rPr lang="en-GB" smtClean="0"/>
              <a:t>Risk assessment and reduction</a:t>
            </a:r>
          </a:p>
          <a:p>
            <a:pPr lvl="1"/>
            <a:r>
              <a:rPr lang="en-GB" smtClean="0"/>
              <a:t>Risks are assessed and activities put in place to reduce the key risks.</a:t>
            </a:r>
          </a:p>
          <a:p>
            <a:r>
              <a:rPr lang="en-GB" smtClean="0"/>
              <a:t>Development and validation</a:t>
            </a:r>
          </a:p>
          <a:p>
            <a:pPr lvl="1"/>
            <a:r>
              <a:rPr lang="en-GB" smtClean="0"/>
              <a:t>A development model for the system is chosen  which can be any of the generic models.</a:t>
            </a:r>
          </a:p>
          <a:p>
            <a:r>
              <a:rPr lang="en-GB" smtClean="0"/>
              <a:t>Planning</a:t>
            </a:r>
          </a:p>
          <a:p>
            <a:pPr lvl="1"/>
            <a:r>
              <a:rPr lang="en-GB"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r>
              <a:rPr lang="en-US" dirty="0" smtClean="0"/>
              <a:t>Spiral model has been very influential in helping people think about iteration in software processes and introducing the risk-driven approach to development.</a:t>
            </a:r>
          </a:p>
          <a:p>
            <a:r>
              <a:rPr lang="en-US" dirty="0" smtClean="0"/>
              <a:t>In practice, however, the model is rarely used as published for practical software development.</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mtClean="0"/>
              <a:t>The Rational Unified Process</a:t>
            </a:r>
            <a:endParaRPr lang="en-US"/>
          </a:p>
        </p:txBody>
      </p:sp>
      <p:sp>
        <p:nvSpPr>
          <p:cNvPr id="121859" name="Rectangle 3"/>
          <p:cNvSpPr>
            <a:spLocks noGrp="1" noChangeArrowheads="1"/>
          </p:cNvSpPr>
          <p:nvPr>
            <p:ph type="body" idx="1"/>
          </p:nvPr>
        </p:nvSpPr>
        <p:spPr/>
        <p:txBody>
          <a:bodyPr/>
          <a:lstStyle/>
          <a:p>
            <a:r>
              <a:rPr lang="en-US" dirty="0" smtClean="0"/>
              <a:t>A modern generic process derived from the work on the UML and associated process.</a:t>
            </a:r>
          </a:p>
          <a:p>
            <a:r>
              <a:rPr lang="en-US" dirty="0" smtClean="0"/>
              <a:t>Brings together aspects of the 3 generic process models discussed previously.</a:t>
            </a:r>
          </a:p>
          <a:p>
            <a:r>
              <a:rPr lang="en-US" dirty="0" smtClean="0"/>
              <a:t>Normally described from 3 perspectives</a:t>
            </a:r>
          </a:p>
          <a:p>
            <a:pPr lvl="1"/>
            <a:r>
              <a:rPr lang="en-US" dirty="0" smtClean="0"/>
              <a:t>A dynamic perspective that shows phases over time;</a:t>
            </a:r>
          </a:p>
          <a:p>
            <a:pPr lvl="1"/>
            <a:r>
              <a:rPr lang="en-US" dirty="0" smtClean="0"/>
              <a:t>A static perspective that shows process activities;</a:t>
            </a:r>
          </a:p>
          <a:p>
            <a:pPr lvl="1"/>
            <a:r>
              <a:rPr lang="en-US" dirty="0" smtClean="0"/>
              <a:t>A </a:t>
            </a:r>
            <a:r>
              <a:rPr lang="en-US" dirty="0" err="1" smtClean="0"/>
              <a:t>practive</a:t>
            </a:r>
            <a:r>
              <a:rPr lang="en-US" dirty="0" smtClean="0"/>
              <a:t> perspective that suggests good practice.</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Phases in the Rational Unified Process </a:t>
            </a:r>
            <a:endParaRPr lang="en-US" dirty="0" smtClean="0"/>
          </a:p>
        </p:txBody>
      </p:sp>
      <p:pic>
        <p:nvPicPr>
          <p:cNvPr id="4" name="Picture 3" descr="2.12 RUP ph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775338"/>
            <a:ext cx="7968480" cy="183156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80449" y="2619603"/>
            <a:ext cx="8721982" cy="214303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mtClean="0"/>
              <a:t>RUP phases</a:t>
            </a:r>
            <a:endParaRPr lang="en-US"/>
          </a:p>
        </p:txBody>
      </p:sp>
      <p:sp>
        <p:nvSpPr>
          <p:cNvPr id="122883" name="Rectangle 3"/>
          <p:cNvSpPr>
            <a:spLocks noGrp="1" noChangeArrowheads="1"/>
          </p:cNvSpPr>
          <p:nvPr>
            <p:ph type="body" idx="1"/>
          </p:nvPr>
        </p:nvSpPr>
        <p:spPr/>
        <p:txBody>
          <a:bodyPr/>
          <a:lstStyle/>
          <a:p>
            <a:r>
              <a:rPr lang="en-US" smtClean="0"/>
              <a:t>Inception</a:t>
            </a:r>
          </a:p>
          <a:p>
            <a:pPr lvl="1"/>
            <a:r>
              <a:rPr lang="en-US" smtClean="0"/>
              <a:t>Establish the business case for the system.</a:t>
            </a:r>
          </a:p>
          <a:p>
            <a:r>
              <a:rPr lang="en-US" smtClean="0"/>
              <a:t>Elaboration</a:t>
            </a:r>
          </a:p>
          <a:p>
            <a:pPr lvl="1"/>
            <a:r>
              <a:rPr lang="en-US" smtClean="0"/>
              <a:t>Develop an understanding of the problem domain and the system architecture.</a:t>
            </a:r>
          </a:p>
          <a:p>
            <a:r>
              <a:rPr lang="en-US" smtClean="0"/>
              <a:t>Construction</a:t>
            </a:r>
          </a:p>
          <a:p>
            <a:pPr lvl="1"/>
            <a:r>
              <a:rPr lang="en-US" smtClean="0"/>
              <a:t>System design, programming and testing.</a:t>
            </a:r>
          </a:p>
          <a:p>
            <a:r>
              <a:rPr lang="en-US" smtClean="0"/>
              <a:t>Transition</a:t>
            </a:r>
          </a:p>
          <a:p>
            <a:pPr lvl="1"/>
            <a:r>
              <a:rPr lang="en-US" smtClean="0"/>
              <a:t>Deploy the system in its operating environment.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t>Plan-driven processes are processes where all of the process activities are planned in advance and progress is measured against this plan. </a:t>
            </a:r>
          </a:p>
          <a:p>
            <a:r>
              <a:rPr lang="en-GB" dirty="0" smtClean="0"/>
              <a:t>In agile processes,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iteration</a:t>
            </a:r>
            <a:endParaRPr lang="en-US" dirty="0"/>
          </a:p>
        </p:txBody>
      </p:sp>
      <p:sp>
        <p:nvSpPr>
          <p:cNvPr id="3" name="Content Placeholder 2"/>
          <p:cNvSpPr>
            <a:spLocks noGrp="1"/>
          </p:cNvSpPr>
          <p:nvPr>
            <p:ph idx="1"/>
          </p:nvPr>
        </p:nvSpPr>
        <p:spPr/>
        <p:txBody>
          <a:bodyPr/>
          <a:lstStyle/>
          <a:p>
            <a:r>
              <a:rPr lang="en-US" dirty="0" smtClean="0"/>
              <a:t>In-phase iteration</a:t>
            </a:r>
          </a:p>
          <a:p>
            <a:pPr lvl="1"/>
            <a:r>
              <a:rPr lang="en-US" dirty="0" smtClean="0"/>
              <a:t>Each phase is iterative with results developed incrementally.</a:t>
            </a:r>
          </a:p>
          <a:p>
            <a:r>
              <a:rPr lang="en-US" dirty="0" smtClean="0"/>
              <a:t>Cross-phase iteration</a:t>
            </a:r>
          </a:p>
          <a:p>
            <a:pPr lvl="1"/>
            <a:r>
              <a:rPr lang="en-US" dirty="0" smtClean="0"/>
              <a:t>As shown by the loop in the RUP model, the whole set of phases may be enacted incrementally.</a:t>
            </a:r>
          </a:p>
          <a:p>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Static workflows in the Rational Unified Process</a:t>
            </a:r>
            <a:endParaRPr lang="en-US" dirty="0" smtClean="0"/>
          </a:p>
        </p:txBody>
      </p:sp>
      <p:graphicFrame>
        <p:nvGraphicFramePr>
          <p:cNvPr id="12" name="Table 11"/>
          <p:cNvGraphicFramePr>
            <a:graphicFrameLocks noGrp="1"/>
          </p:cNvGraphicFramePr>
          <p:nvPr/>
        </p:nvGraphicFramePr>
        <p:xfrm>
          <a:off x="861369" y="1837356"/>
          <a:ext cx="7367218" cy="4215113"/>
        </p:xfrm>
        <a:graphic>
          <a:graphicData uri="http://schemas.openxmlformats.org/drawingml/2006/table">
            <a:tbl>
              <a:tblPr firstRow="1" bandRow="1">
                <a:tableStyleId>{3C2FFA5D-87B4-456A-9821-1D502468CF0F}</a:tableStyleId>
              </a:tblPr>
              <a:tblGrid>
                <a:gridCol w="2327377">
                  <a:extLst>
                    <a:ext uri="{9D8B030D-6E8A-4147-A177-3AD203B41FA5}">
                      <a16:colId xmlns:a16="http://schemas.microsoft.com/office/drawing/2014/main" val="20000"/>
                    </a:ext>
                  </a:extLst>
                </a:gridCol>
                <a:gridCol w="5039841">
                  <a:extLst>
                    <a:ext uri="{9D8B030D-6E8A-4147-A177-3AD203B41FA5}">
                      <a16:colId xmlns:a16="http://schemas.microsoft.com/office/drawing/2014/main" val="20001"/>
                    </a:ext>
                  </a:extLst>
                </a:gridCol>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72761">
                <a:tc>
                  <a:txBody>
                    <a:bodyPr/>
                    <a:lstStyle/>
                    <a:p>
                      <a:pPr algn="just">
                        <a:spcAft>
                          <a:spcPts val="0"/>
                        </a:spcAft>
                      </a:pPr>
                      <a:r>
                        <a:rPr lang="en-GB" sz="1600">
                          <a:latin typeface="Arial"/>
                          <a:cs typeface="Arial"/>
                        </a:rPr>
                        <a:t>Analysis and design</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extLst>
                    <a:ext uri="{9D8B030D-6E8A-4147-A177-3AD203B41FA5}">
                      <a16:colId xmlns:a16="http://schemas.microsoft.com/office/drawing/2014/main" val="20000"/>
                    </a:ext>
                  </a:extLst>
                </a:gridCol>
                <a:gridCol w="5997984">
                  <a:extLst>
                    <a:ext uri="{9D8B030D-6E8A-4147-A177-3AD203B41FA5}">
                      <a16:colId xmlns:a16="http://schemas.microsoft.com/office/drawing/2014/main" val="20001"/>
                    </a:ext>
                  </a:extLst>
                </a:gridCol>
              </a:tblGrid>
              <a:tr h="370840">
                <a:tc>
                  <a:txBody>
                    <a:bodyPr/>
                    <a:lstStyle/>
                    <a:p>
                      <a:r>
                        <a:rPr lang="en-US" sz="1600" dirty="0" smtClean="0">
                          <a:latin typeface="Arial"/>
                          <a:cs typeface="Arial"/>
                        </a:rPr>
                        <a:t>Workflow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RUP good practice</a:t>
            </a:r>
            <a:endParaRPr lang="en-US"/>
          </a:p>
        </p:txBody>
      </p:sp>
      <p:sp>
        <p:nvSpPr>
          <p:cNvPr id="124931" name="Rectangle 3"/>
          <p:cNvSpPr>
            <a:spLocks noGrp="1" noChangeArrowheads="1"/>
          </p:cNvSpPr>
          <p:nvPr>
            <p:ph type="body" idx="1"/>
          </p:nvPr>
        </p:nvSpPr>
        <p:spPr/>
        <p:txBody>
          <a:bodyPr/>
          <a:lstStyle/>
          <a:p>
            <a:r>
              <a:rPr lang="en-US" dirty="0" smtClean="0"/>
              <a:t>Develop software iteratively</a:t>
            </a:r>
          </a:p>
          <a:p>
            <a:pPr lvl="1"/>
            <a:r>
              <a:rPr lang="en-US" dirty="0" smtClean="0"/>
              <a:t>Plan increments based on customer priorities and deliver highest priority increments first.</a:t>
            </a:r>
          </a:p>
          <a:p>
            <a:r>
              <a:rPr lang="en-US" dirty="0" smtClean="0"/>
              <a:t>Manage requirements</a:t>
            </a:r>
          </a:p>
          <a:p>
            <a:pPr lvl="1"/>
            <a:r>
              <a:rPr lang="en-US" dirty="0" smtClean="0"/>
              <a:t>Explicitly document customer requirements and keep track of changes to these requirements.</a:t>
            </a:r>
          </a:p>
          <a:p>
            <a:r>
              <a:rPr lang="en-US" dirty="0" smtClean="0"/>
              <a:t>Use component-based architectures</a:t>
            </a:r>
          </a:p>
          <a:p>
            <a:pPr lvl="1"/>
            <a:r>
              <a:rPr lang="en-US" dirty="0" smtClean="0"/>
              <a:t>Organize the system architecture as a set of reusable components.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good practice</a:t>
            </a:r>
            <a:endParaRPr lang="en-US" dirty="0"/>
          </a:p>
        </p:txBody>
      </p:sp>
      <p:sp>
        <p:nvSpPr>
          <p:cNvPr id="3" name="Content Placeholder 2"/>
          <p:cNvSpPr>
            <a:spLocks noGrp="1"/>
          </p:cNvSpPr>
          <p:nvPr>
            <p:ph idx="1"/>
          </p:nvPr>
        </p:nvSpPr>
        <p:spPr/>
        <p:txBody>
          <a:bodyPr/>
          <a:lstStyle/>
          <a:p>
            <a:r>
              <a:rPr lang="en-US" dirty="0" smtClean="0"/>
              <a:t>Visually model software</a:t>
            </a:r>
          </a:p>
          <a:p>
            <a:pPr lvl="1"/>
            <a:r>
              <a:rPr lang="en-US" dirty="0" smtClean="0"/>
              <a:t>Use graphical UML models to present static and dynamic views of the software.</a:t>
            </a:r>
          </a:p>
          <a:p>
            <a:r>
              <a:rPr lang="en-US" dirty="0" smtClean="0"/>
              <a:t>Verify software quality</a:t>
            </a:r>
          </a:p>
          <a:p>
            <a:pPr lvl="1"/>
            <a:r>
              <a:rPr lang="en-US" dirty="0" smtClean="0"/>
              <a:t>Ensure that the software meet’s organizational quality standards.</a:t>
            </a:r>
          </a:p>
          <a:p>
            <a:r>
              <a:rPr lang="en-US" dirty="0" smtClean="0"/>
              <a:t>Control changes to software</a:t>
            </a:r>
          </a:p>
          <a:p>
            <a:pPr lvl="1"/>
            <a:r>
              <a:rPr lang="en-US" dirty="0" smtClean="0"/>
              <a:t>Manage software changes using a change management system and configuration management tools.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Processes should include activities to cope with change. This may involve a prototyping phase that helps avoid poor decisions on requirements and design. </a:t>
            </a:r>
          </a:p>
          <a:p>
            <a:r>
              <a:rPr lang="en-GB" dirty="0" smtClean="0"/>
              <a:t>Processes may be structured for iterative development and delivery so that changes may be made without disrupting the system as a whole.</a:t>
            </a:r>
          </a:p>
          <a:p>
            <a:r>
              <a:rPr lang="en-GB" dirty="0" smtClean="0"/>
              <a:t>The Rational Unified Process is a modern generic process model that is organized into phases (inception, elaboration, construction and transition) but separates activities (requirements, analysis and design, etc.) from these phases.</a:t>
            </a:r>
          </a:p>
          <a:p>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sp>
        <p:nvSpPr>
          <p:cNvPr id="7" name="Footer Placeholder 6"/>
          <p:cNvSpPr>
            <a:spLocks noGrp="1"/>
          </p:cNvSpPr>
          <p:nvPr>
            <p:ph type="ftr" sz="quarter" idx="11"/>
          </p:nvPr>
        </p:nvSpPr>
        <p:spPr/>
        <p:txBody>
          <a:bodyPr/>
          <a:lstStyle/>
          <a:p>
            <a:pPr>
              <a:defRPr/>
            </a:pPr>
            <a:r>
              <a:rPr lang="en-US" dirty="0" smtClean="0"/>
              <a:t>Chapter 2 Software Processes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a:p>
            <a:r>
              <a:rPr lang="en-GB" dirty="0" smtClean="0"/>
              <a:t>Reuse-oriented software engineering</a:t>
            </a:r>
          </a:p>
          <a:p>
            <a:pPr lvl="1"/>
            <a:r>
              <a:rPr lang="en-GB" dirty="0" smtClean="0"/>
              <a:t>The system is assembled from existing components. May be plan-driven or agile.</a:t>
            </a:r>
          </a:p>
          <a:p>
            <a:r>
              <a:rPr lang="en-GB" dirty="0" smtClean="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537721" y="1634529"/>
            <a:ext cx="7930362" cy="448154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9164</TotalTime>
  <Words>3086</Words>
  <Application>Microsoft Office PowerPoint</Application>
  <PresentationFormat>On-screen Show (4:3)</PresentationFormat>
  <Paragraphs>399</Paragraphs>
  <Slides>55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ＭＳ Ｐゴシック</vt:lpstr>
      <vt:lpstr>Arial</vt:lpstr>
      <vt:lpstr>Calibri</vt:lpstr>
      <vt:lpstr>Times New Roman</vt:lpstr>
      <vt:lpstr>Wingdings</vt:lpstr>
      <vt:lpstr>SE9</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lpstr>Chapter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Furkan Gözükara</cp:lastModifiedBy>
  <cp:revision>30</cp:revision>
  <dcterms:created xsi:type="dcterms:W3CDTF">2010-01-06T19:57:16Z</dcterms:created>
  <dcterms:modified xsi:type="dcterms:W3CDTF">2018-09-19T09:43:25Z</dcterms:modified>
</cp:coreProperties>
</file>