
<file path=[Content_Types].xml><?xml version="1.0" encoding="utf-8"?>
<Types xmlns="http://schemas.openxmlformats.org/package/2006/content-types">
  <Default Extension="png" ContentType="image/png"/>
  <Default Extension="pdf" ContentType="application/pd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59"/>
  </p:notesMasterIdLst>
  <p:handoutMasterIdLst>
    <p:handoutMasterId r:id="rId60"/>
  </p:handoutMasterIdLst>
  <p:sldIdLst>
    <p:sldId id="256" r:id="rId2"/>
    <p:sldId id="272" r:id="rId3"/>
    <p:sldId id="273" r:id="rId4"/>
    <p:sldId id="274" r:id="rId5"/>
    <p:sldId id="257" r:id="rId6"/>
    <p:sldId id="258" r:id="rId7"/>
    <p:sldId id="275" r:id="rId8"/>
    <p:sldId id="293" r:id="rId9"/>
    <p:sldId id="259" r:id="rId10"/>
    <p:sldId id="261" r:id="rId11"/>
    <p:sldId id="260" r:id="rId12"/>
    <p:sldId id="318" r:id="rId13"/>
    <p:sldId id="297" r:id="rId14"/>
    <p:sldId id="262" r:id="rId15"/>
    <p:sldId id="319" r:id="rId16"/>
    <p:sldId id="320" r:id="rId17"/>
    <p:sldId id="278" r:id="rId18"/>
    <p:sldId id="282" r:id="rId19"/>
    <p:sldId id="263" r:id="rId20"/>
    <p:sldId id="322" r:id="rId21"/>
    <p:sldId id="280" r:id="rId22"/>
    <p:sldId id="321" r:id="rId23"/>
    <p:sldId id="329" r:id="rId24"/>
    <p:sldId id="281" r:id="rId25"/>
    <p:sldId id="283" r:id="rId26"/>
    <p:sldId id="264" r:id="rId27"/>
    <p:sldId id="285" r:id="rId28"/>
    <p:sldId id="265" r:id="rId29"/>
    <p:sldId id="287" r:id="rId30"/>
    <p:sldId id="288" r:id="rId31"/>
    <p:sldId id="266" r:id="rId32"/>
    <p:sldId id="290" r:id="rId33"/>
    <p:sldId id="291" r:id="rId34"/>
    <p:sldId id="292" r:id="rId35"/>
    <p:sldId id="298" r:id="rId36"/>
    <p:sldId id="299" r:id="rId37"/>
    <p:sldId id="267" r:id="rId38"/>
    <p:sldId id="302" r:id="rId39"/>
    <p:sldId id="268" r:id="rId40"/>
    <p:sldId id="304" r:id="rId41"/>
    <p:sldId id="305" r:id="rId42"/>
    <p:sldId id="323" r:id="rId43"/>
    <p:sldId id="324" r:id="rId44"/>
    <p:sldId id="325" r:id="rId45"/>
    <p:sldId id="306" r:id="rId46"/>
    <p:sldId id="269" r:id="rId47"/>
    <p:sldId id="308" r:id="rId48"/>
    <p:sldId id="309" r:id="rId49"/>
    <p:sldId id="326" r:id="rId50"/>
    <p:sldId id="310" r:id="rId51"/>
    <p:sldId id="311" r:id="rId52"/>
    <p:sldId id="270" r:id="rId53"/>
    <p:sldId id="327" r:id="rId54"/>
    <p:sldId id="271" r:id="rId55"/>
    <p:sldId id="328" r:id="rId56"/>
    <p:sldId id="316" r:id="rId57"/>
    <p:sldId id="317" r:id="rId5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78" d="100"/>
          <a:sy n="78" d="100"/>
        </p:scale>
        <p:origin x="1594" y="5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3456"/>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F6329C5-A603-D44E-9C02-F8582428AA52}" type="datetimeFigureOut">
              <a:rPr lang="en-US" smtClean="0"/>
              <a:t>11/13/2018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A27C96F-5831-924A-B18D-82BA09815E97}" type="slidenum">
              <a:rPr lang="en-US" smtClean="0"/>
              <a:t>‹#›</a:t>
            </a:fld>
            <a:endParaRPr 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AE4A362-3C38-6547-ADB1-7E48AA3F528C}" type="datetimeFigureOut">
              <a:rPr lang="en-US" smtClean="0"/>
              <a:t>11/13/2018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626AEBB-7EC7-6E40-BC26-41C89D267C1B}" type="slidenum">
              <a:rPr lang="en-US" smtClean="0"/>
              <a:t>‹#›</a:t>
            </a:fld>
            <a:endParaRPr lang="en-US"/>
          </a:p>
        </p:txBody>
      </p:sp>
    </p:spTree>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body" idx="1"/>
          </p:nvPr>
        </p:nvSpPr>
        <p:spPr>
          <a:ln/>
        </p:spPr>
        <p:txBody>
          <a:bodyPr/>
          <a:lstStyle/>
          <a:p>
            <a:endParaRPr lang="en-US"/>
          </a:p>
        </p:txBody>
      </p:sp>
      <p:sp>
        <p:nvSpPr>
          <p:cNvPr id="28675" name="Rectangle 3"/>
          <p:cNvSpPr>
            <a:spLocks noGrp="1" noRot="1" noChangeAspect="1" noChangeArrowheads="1" noTextEdit="1"/>
          </p:cNvSpPr>
          <p:nvPr>
            <p:ph type="sldImg"/>
          </p:nvPr>
        </p:nvSpPr>
        <p:spPr>
          <a:ln cap="flat"/>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body" idx="1"/>
          </p:nvPr>
        </p:nvSpPr>
        <p:spPr>
          <a:ln/>
        </p:spPr>
        <p:txBody>
          <a:bodyPr/>
          <a:lstStyle/>
          <a:p>
            <a:endParaRPr lang="en-US"/>
          </a:p>
        </p:txBody>
      </p:sp>
      <p:sp>
        <p:nvSpPr>
          <p:cNvPr id="11267" name="Rectangle 3"/>
          <p:cNvSpPr>
            <a:spLocks noGrp="1" noRot="1" noChangeAspect="1" noChangeArrowheads="1" noTextEdit="1"/>
          </p:cNvSpPr>
          <p:nvPr>
            <p:ph type="sldImg"/>
          </p:nvPr>
        </p:nvSpPr>
        <p:spPr>
          <a:ln cap="flat"/>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body" idx="1"/>
          </p:nvPr>
        </p:nvSpPr>
        <p:spPr>
          <a:ln/>
        </p:spPr>
        <p:txBody>
          <a:bodyPr/>
          <a:lstStyle/>
          <a:p>
            <a:endParaRPr lang="en-US"/>
          </a:p>
        </p:txBody>
      </p:sp>
      <p:sp>
        <p:nvSpPr>
          <p:cNvPr id="9219" name="Rectangle 3"/>
          <p:cNvSpPr>
            <a:spLocks noGrp="1" noRot="1" noChangeAspect="1" noChangeArrowheads="1" noTextEdit="1"/>
          </p:cNvSpPr>
          <p:nvPr>
            <p:ph type="sldImg"/>
          </p:nvPr>
        </p:nvSpPr>
        <p:spPr>
          <a:ln cap="flat"/>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body" idx="1"/>
          </p:nvPr>
        </p:nvSpPr>
        <p:spPr>
          <a:ln/>
        </p:spPr>
        <p:txBody>
          <a:bodyPr/>
          <a:lstStyle/>
          <a:p>
            <a:endParaRPr lang="en-US"/>
          </a:p>
        </p:txBody>
      </p:sp>
      <p:sp>
        <p:nvSpPr>
          <p:cNvPr id="13315" name="Rectangle 3"/>
          <p:cNvSpPr>
            <a:spLocks noGrp="1" noRot="1" noChangeAspect="1" noChangeArrowheads="1" noTextEdit="1"/>
          </p:cNvSpPr>
          <p:nvPr>
            <p:ph type="sldImg"/>
          </p:nvPr>
        </p:nvSpPr>
        <p:spPr>
          <a:ln cap="flat"/>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body" idx="1"/>
          </p:nvPr>
        </p:nvSpPr>
        <p:spPr>
          <a:ln/>
        </p:spPr>
        <p:txBody>
          <a:bodyPr/>
          <a:lstStyle/>
          <a:p>
            <a:endParaRPr lang="en-US"/>
          </a:p>
        </p:txBody>
      </p:sp>
      <p:sp>
        <p:nvSpPr>
          <p:cNvPr id="31747" name="Rectangle 3"/>
          <p:cNvSpPr>
            <a:spLocks noGrp="1" noRot="1" noChangeAspect="1" noChangeArrowheads="1" noTextEdit="1"/>
          </p:cNvSpPr>
          <p:nvPr>
            <p:ph type="sldImg"/>
          </p:nvPr>
        </p:nvSpPr>
        <p:spPr>
          <a:ln cap="flat"/>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body" idx="1"/>
          </p:nvPr>
        </p:nvSpPr>
        <p:spPr>
          <a:ln/>
        </p:spPr>
        <p:txBody>
          <a:bodyPr/>
          <a:lstStyle/>
          <a:p>
            <a:endParaRPr lang="en-US"/>
          </a:p>
        </p:txBody>
      </p:sp>
      <p:sp>
        <p:nvSpPr>
          <p:cNvPr id="36867" name="Rectangle 3"/>
          <p:cNvSpPr>
            <a:spLocks noGrp="1" noRot="1" noChangeAspect="1" noChangeArrowheads="1" noTextEdit="1"/>
          </p:cNvSpPr>
          <p:nvPr>
            <p:ph type="sldImg"/>
          </p:nvPr>
        </p:nvSpPr>
        <p:spPr>
          <a:ln cap="flat"/>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fld id="{F07E9141-0958-2645-809D-4516584D2353}" type="datetime1">
              <a:rPr lang="en-US" smtClean="0"/>
              <a:t>11/13/2018</a:t>
            </a:fld>
            <a:endParaRPr lang="en-US"/>
          </a:p>
        </p:txBody>
      </p:sp>
      <p:sp>
        <p:nvSpPr>
          <p:cNvPr id="5" name="Footer Placeholder 4"/>
          <p:cNvSpPr>
            <a:spLocks noGrp="1"/>
          </p:cNvSpPr>
          <p:nvPr>
            <p:ph type="ftr" sz="quarter" idx="11"/>
          </p:nvPr>
        </p:nvSpPr>
        <p:spPr/>
        <p:txBody>
          <a:bodyPr/>
          <a:lstStyle>
            <a:lvl1pPr>
              <a:defRPr/>
            </a:lvl1pPr>
          </a:lstStyle>
          <a:p>
            <a:r>
              <a:rPr lang="en-US" smtClean="0"/>
              <a:t>Chapter 9 Software evolution</a:t>
            </a:r>
            <a:endParaRPr lang="en-US"/>
          </a:p>
        </p:txBody>
      </p:sp>
      <p:sp>
        <p:nvSpPr>
          <p:cNvPr id="6" name="Slide Number Placeholder 5"/>
          <p:cNvSpPr>
            <a:spLocks noGrp="1"/>
          </p:cNvSpPr>
          <p:nvPr>
            <p:ph type="sldNum" sz="quarter" idx="12"/>
          </p:nvPr>
        </p:nvSpPr>
        <p:spPr/>
        <p:txBody>
          <a:bodyPr/>
          <a:lstStyle>
            <a:lvl1pPr>
              <a:defRPr/>
            </a:lvl1pPr>
          </a:lstStyle>
          <a:p>
            <a:fld id="{C8735F24-F0A4-DB4E-AAD6-0E2C6B4C4636}"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fld id="{5F8CAA63-522A-9344-A27A-D9E253A150B9}" type="datetime1">
              <a:rPr lang="en-US" smtClean="0"/>
              <a:t>11/13/2018</a:t>
            </a:fld>
            <a:endParaRPr lang="en-US"/>
          </a:p>
        </p:txBody>
      </p:sp>
      <p:sp>
        <p:nvSpPr>
          <p:cNvPr id="5" name="Footer Placeholder 4"/>
          <p:cNvSpPr>
            <a:spLocks noGrp="1"/>
          </p:cNvSpPr>
          <p:nvPr>
            <p:ph type="ftr" sz="quarter" idx="11"/>
          </p:nvPr>
        </p:nvSpPr>
        <p:spPr/>
        <p:txBody>
          <a:bodyPr/>
          <a:lstStyle>
            <a:lvl1pPr>
              <a:defRPr/>
            </a:lvl1pPr>
          </a:lstStyle>
          <a:p>
            <a:r>
              <a:rPr lang="en-US" smtClean="0"/>
              <a:t>Chapter 9 Software evolution</a:t>
            </a:r>
            <a:endParaRPr lang="en-US"/>
          </a:p>
        </p:txBody>
      </p:sp>
      <p:sp>
        <p:nvSpPr>
          <p:cNvPr id="6" name="Slide Number Placeholder 5"/>
          <p:cNvSpPr>
            <a:spLocks noGrp="1"/>
          </p:cNvSpPr>
          <p:nvPr>
            <p:ph type="sldNum" sz="quarter" idx="12"/>
          </p:nvPr>
        </p:nvSpPr>
        <p:spPr/>
        <p:txBody>
          <a:bodyPr/>
          <a:lstStyle>
            <a:lvl1pPr>
              <a:defRPr/>
            </a:lvl1pPr>
          </a:lstStyle>
          <a:p>
            <a:fld id="{C8735F24-F0A4-DB4E-AAD6-0E2C6B4C463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fld id="{1AA9C3C6-6382-2444-A4AD-693A69510743}" type="datetime1">
              <a:rPr lang="en-US" smtClean="0"/>
              <a:t>11/13/2018</a:t>
            </a:fld>
            <a:endParaRPr lang="en-US"/>
          </a:p>
        </p:txBody>
      </p:sp>
      <p:sp>
        <p:nvSpPr>
          <p:cNvPr id="5" name="Footer Placeholder 4"/>
          <p:cNvSpPr>
            <a:spLocks noGrp="1"/>
          </p:cNvSpPr>
          <p:nvPr>
            <p:ph type="ftr" sz="quarter" idx="11"/>
          </p:nvPr>
        </p:nvSpPr>
        <p:spPr/>
        <p:txBody>
          <a:bodyPr/>
          <a:lstStyle>
            <a:lvl1pPr>
              <a:defRPr/>
            </a:lvl1pPr>
          </a:lstStyle>
          <a:p>
            <a:r>
              <a:rPr lang="en-US" smtClean="0"/>
              <a:t>Chapter 9 Software evolution</a:t>
            </a:r>
            <a:endParaRPr lang="en-US"/>
          </a:p>
        </p:txBody>
      </p:sp>
      <p:sp>
        <p:nvSpPr>
          <p:cNvPr id="6" name="Slide Number Placeholder 5"/>
          <p:cNvSpPr>
            <a:spLocks noGrp="1"/>
          </p:cNvSpPr>
          <p:nvPr>
            <p:ph type="sldNum" sz="quarter" idx="12"/>
          </p:nvPr>
        </p:nvSpPr>
        <p:spPr/>
        <p:txBody>
          <a:bodyPr/>
          <a:lstStyle>
            <a:lvl1pPr>
              <a:defRPr/>
            </a:lvl1pPr>
          </a:lstStyle>
          <a:p>
            <a:fld id="{C8735F24-F0A4-DB4E-AAD6-0E2C6B4C463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4" name="Date Placeholder 3"/>
          <p:cNvSpPr>
            <a:spLocks noGrp="1"/>
          </p:cNvSpPr>
          <p:nvPr>
            <p:ph type="dt" sz="half" idx="10"/>
          </p:nvPr>
        </p:nvSpPr>
        <p:spPr/>
        <p:txBody>
          <a:bodyPr/>
          <a:lstStyle>
            <a:lvl1pPr>
              <a:defRPr/>
            </a:lvl1pPr>
          </a:lstStyle>
          <a:p>
            <a:fld id="{47A42B61-27DD-EC46-9988-6E40718A2556}" type="datetime1">
              <a:rPr lang="en-US" smtClean="0"/>
              <a:t>11/13/2018</a:t>
            </a:fld>
            <a:endParaRPr lang="en-US"/>
          </a:p>
        </p:txBody>
      </p:sp>
      <p:sp>
        <p:nvSpPr>
          <p:cNvPr id="5" name="Footer Placeholder 4"/>
          <p:cNvSpPr>
            <a:spLocks noGrp="1"/>
          </p:cNvSpPr>
          <p:nvPr>
            <p:ph type="ftr" sz="quarter" idx="11"/>
          </p:nvPr>
        </p:nvSpPr>
        <p:spPr/>
        <p:txBody>
          <a:bodyPr/>
          <a:lstStyle>
            <a:lvl1pPr>
              <a:defRPr/>
            </a:lvl1pPr>
          </a:lstStyle>
          <a:p>
            <a:r>
              <a:rPr lang="en-US" smtClean="0"/>
              <a:t>Chapter 9 Software evolution</a:t>
            </a:r>
            <a:endParaRPr lang="en-US"/>
          </a:p>
        </p:txBody>
      </p:sp>
      <p:sp>
        <p:nvSpPr>
          <p:cNvPr id="6" name="Slide Number Placeholder 5"/>
          <p:cNvSpPr>
            <a:spLocks noGrp="1"/>
          </p:cNvSpPr>
          <p:nvPr>
            <p:ph type="sldNum" sz="quarter" idx="12"/>
          </p:nvPr>
        </p:nvSpPr>
        <p:spPr/>
        <p:txBody>
          <a:bodyPr/>
          <a:lstStyle>
            <a:lvl1pPr>
              <a:defRPr/>
            </a:lvl1pPr>
          </a:lstStyle>
          <a:p>
            <a:fld id="{C8735F24-F0A4-DB4E-AAD6-0E2C6B4C4636}"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lvl1pPr>
              <a:defRPr/>
            </a:lvl1pPr>
          </a:lstStyle>
          <a:p>
            <a:fld id="{59F142D6-651E-164D-ADE6-CA03796996A8}" type="datetime1">
              <a:rPr lang="en-US" smtClean="0"/>
              <a:t>11/13/2018</a:t>
            </a:fld>
            <a:endParaRPr lang="en-US"/>
          </a:p>
        </p:txBody>
      </p:sp>
      <p:sp>
        <p:nvSpPr>
          <p:cNvPr id="5" name="Footer Placeholder 4"/>
          <p:cNvSpPr>
            <a:spLocks noGrp="1"/>
          </p:cNvSpPr>
          <p:nvPr>
            <p:ph type="ftr" sz="quarter" idx="11"/>
          </p:nvPr>
        </p:nvSpPr>
        <p:spPr/>
        <p:txBody>
          <a:bodyPr/>
          <a:lstStyle>
            <a:lvl1pPr>
              <a:defRPr/>
            </a:lvl1pPr>
          </a:lstStyle>
          <a:p>
            <a:r>
              <a:rPr lang="en-US" smtClean="0"/>
              <a:t>Chapter 9 Software evolution</a:t>
            </a:r>
            <a:endParaRPr lang="en-US"/>
          </a:p>
        </p:txBody>
      </p:sp>
      <p:sp>
        <p:nvSpPr>
          <p:cNvPr id="6" name="Slide Number Placeholder 5"/>
          <p:cNvSpPr>
            <a:spLocks noGrp="1"/>
          </p:cNvSpPr>
          <p:nvPr>
            <p:ph type="sldNum" sz="quarter" idx="12"/>
          </p:nvPr>
        </p:nvSpPr>
        <p:spPr/>
        <p:txBody>
          <a:bodyPr/>
          <a:lstStyle>
            <a:lvl1pPr>
              <a:defRPr/>
            </a:lvl1pPr>
          </a:lstStyle>
          <a:p>
            <a:fld id="{C8735F24-F0A4-DB4E-AAD6-0E2C6B4C4636}"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3"/>
          <p:cNvSpPr>
            <a:spLocks noGrp="1"/>
          </p:cNvSpPr>
          <p:nvPr>
            <p:ph type="dt" sz="half" idx="10"/>
          </p:nvPr>
        </p:nvSpPr>
        <p:spPr/>
        <p:txBody>
          <a:bodyPr/>
          <a:lstStyle>
            <a:lvl1pPr>
              <a:defRPr/>
            </a:lvl1pPr>
          </a:lstStyle>
          <a:p>
            <a:fld id="{0718625A-FDF5-C94C-934B-3EDE9C786441}" type="datetime1">
              <a:rPr lang="en-US" smtClean="0"/>
              <a:t>11/13/2018</a:t>
            </a:fld>
            <a:endParaRPr lang="en-US"/>
          </a:p>
        </p:txBody>
      </p:sp>
      <p:sp>
        <p:nvSpPr>
          <p:cNvPr id="6" name="Footer Placeholder 4"/>
          <p:cNvSpPr>
            <a:spLocks noGrp="1"/>
          </p:cNvSpPr>
          <p:nvPr>
            <p:ph type="ftr" sz="quarter" idx="11"/>
          </p:nvPr>
        </p:nvSpPr>
        <p:spPr/>
        <p:txBody>
          <a:bodyPr/>
          <a:lstStyle>
            <a:lvl1pPr>
              <a:defRPr/>
            </a:lvl1pPr>
          </a:lstStyle>
          <a:p>
            <a:r>
              <a:rPr lang="en-US" smtClean="0"/>
              <a:t>Chapter 9 Software evolution</a:t>
            </a:r>
            <a:endParaRPr lang="en-US"/>
          </a:p>
        </p:txBody>
      </p:sp>
      <p:sp>
        <p:nvSpPr>
          <p:cNvPr id="7" name="Slide Number Placeholder 5"/>
          <p:cNvSpPr>
            <a:spLocks noGrp="1"/>
          </p:cNvSpPr>
          <p:nvPr>
            <p:ph type="sldNum" sz="quarter" idx="12"/>
          </p:nvPr>
        </p:nvSpPr>
        <p:spPr/>
        <p:txBody>
          <a:bodyPr/>
          <a:lstStyle>
            <a:lvl1pPr>
              <a:defRPr/>
            </a:lvl1pPr>
          </a:lstStyle>
          <a:p>
            <a:fld id="{C8735F24-F0A4-DB4E-AAD6-0E2C6B4C463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3"/>
          <p:cNvSpPr>
            <a:spLocks noGrp="1"/>
          </p:cNvSpPr>
          <p:nvPr>
            <p:ph type="dt" sz="half" idx="10"/>
          </p:nvPr>
        </p:nvSpPr>
        <p:spPr/>
        <p:txBody>
          <a:bodyPr/>
          <a:lstStyle>
            <a:lvl1pPr>
              <a:defRPr/>
            </a:lvl1pPr>
          </a:lstStyle>
          <a:p>
            <a:fld id="{B7C014EA-70EC-3745-B11F-EA93F2FD843C}" type="datetime1">
              <a:rPr lang="en-US" smtClean="0"/>
              <a:t>11/13/2018</a:t>
            </a:fld>
            <a:endParaRPr lang="en-US"/>
          </a:p>
        </p:txBody>
      </p:sp>
      <p:sp>
        <p:nvSpPr>
          <p:cNvPr id="8" name="Footer Placeholder 4"/>
          <p:cNvSpPr>
            <a:spLocks noGrp="1"/>
          </p:cNvSpPr>
          <p:nvPr>
            <p:ph type="ftr" sz="quarter" idx="11"/>
          </p:nvPr>
        </p:nvSpPr>
        <p:spPr/>
        <p:txBody>
          <a:bodyPr/>
          <a:lstStyle>
            <a:lvl1pPr>
              <a:defRPr/>
            </a:lvl1pPr>
          </a:lstStyle>
          <a:p>
            <a:r>
              <a:rPr lang="en-US" smtClean="0"/>
              <a:t>Chapter 9 Software evolution</a:t>
            </a:r>
            <a:endParaRPr lang="en-US"/>
          </a:p>
        </p:txBody>
      </p:sp>
      <p:sp>
        <p:nvSpPr>
          <p:cNvPr id="9" name="Slide Number Placeholder 5"/>
          <p:cNvSpPr>
            <a:spLocks noGrp="1"/>
          </p:cNvSpPr>
          <p:nvPr>
            <p:ph type="sldNum" sz="quarter" idx="12"/>
          </p:nvPr>
        </p:nvSpPr>
        <p:spPr/>
        <p:txBody>
          <a:bodyPr/>
          <a:lstStyle>
            <a:lvl1pPr>
              <a:defRPr/>
            </a:lvl1pPr>
          </a:lstStyle>
          <a:p>
            <a:fld id="{C8735F24-F0A4-DB4E-AAD6-0E2C6B4C4636}"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fld id="{CD3BB820-BA91-0444-BB92-17D55688824B}" type="datetime1">
              <a:rPr lang="en-US" smtClean="0"/>
              <a:t>11/13/2018</a:t>
            </a:fld>
            <a:endParaRPr lang="en-US"/>
          </a:p>
        </p:txBody>
      </p:sp>
      <p:sp>
        <p:nvSpPr>
          <p:cNvPr id="4" name="Footer Placeholder 4"/>
          <p:cNvSpPr>
            <a:spLocks noGrp="1"/>
          </p:cNvSpPr>
          <p:nvPr>
            <p:ph type="ftr" sz="quarter" idx="11"/>
          </p:nvPr>
        </p:nvSpPr>
        <p:spPr/>
        <p:txBody>
          <a:bodyPr/>
          <a:lstStyle>
            <a:lvl1pPr>
              <a:defRPr/>
            </a:lvl1pPr>
          </a:lstStyle>
          <a:p>
            <a:r>
              <a:rPr lang="en-US" smtClean="0"/>
              <a:t>Chapter 9 Software evolution</a:t>
            </a:r>
            <a:endParaRPr lang="en-US"/>
          </a:p>
        </p:txBody>
      </p:sp>
      <p:sp>
        <p:nvSpPr>
          <p:cNvPr id="5" name="Slide Number Placeholder 5"/>
          <p:cNvSpPr>
            <a:spLocks noGrp="1"/>
          </p:cNvSpPr>
          <p:nvPr>
            <p:ph type="sldNum" sz="quarter" idx="12"/>
          </p:nvPr>
        </p:nvSpPr>
        <p:spPr/>
        <p:txBody>
          <a:bodyPr/>
          <a:lstStyle>
            <a:lvl1pPr>
              <a:defRPr/>
            </a:lvl1pPr>
          </a:lstStyle>
          <a:p>
            <a:fld id="{C8735F24-F0A4-DB4E-AAD6-0E2C6B4C463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C2E80217-B01F-C747-8AAE-6352E8EC1665}" type="datetime1">
              <a:rPr lang="en-US" smtClean="0"/>
              <a:t>11/13/2018</a:t>
            </a:fld>
            <a:endParaRPr lang="en-US"/>
          </a:p>
        </p:txBody>
      </p:sp>
      <p:sp>
        <p:nvSpPr>
          <p:cNvPr id="3" name="Footer Placeholder 4"/>
          <p:cNvSpPr>
            <a:spLocks noGrp="1"/>
          </p:cNvSpPr>
          <p:nvPr>
            <p:ph type="ftr" sz="quarter" idx="11"/>
          </p:nvPr>
        </p:nvSpPr>
        <p:spPr/>
        <p:txBody>
          <a:bodyPr/>
          <a:lstStyle>
            <a:lvl1pPr>
              <a:defRPr/>
            </a:lvl1pPr>
          </a:lstStyle>
          <a:p>
            <a:r>
              <a:rPr lang="en-US" smtClean="0"/>
              <a:t>Chapter 9 Software evolution</a:t>
            </a:r>
            <a:endParaRPr lang="en-US"/>
          </a:p>
        </p:txBody>
      </p:sp>
      <p:sp>
        <p:nvSpPr>
          <p:cNvPr id="4" name="Slide Number Placeholder 5"/>
          <p:cNvSpPr>
            <a:spLocks noGrp="1"/>
          </p:cNvSpPr>
          <p:nvPr>
            <p:ph type="sldNum" sz="quarter" idx="12"/>
          </p:nvPr>
        </p:nvSpPr>
        <p:spPr/>
        <p:txBody>
          <a:bodyPr/>
          <a:lstStyle>
            <a:lvl1pPr>
              <a:defRPr/>
            </a:lvl1pPr>
          </a:lstStyle>
          <a:p>
            <a:fld id="{C8735F24-F0A4-DB4E-AAD6-0E2C6B4C463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fld id="{63975A06-DE78-5644-9A99-0B6765881E85}" type="datetime1">
              <a:rPr lang="en-US" smtClean="0"/>
              <a:t>11/13/2018</a:t>
            </a:fld>
            <a:endParaRPr lang="en-US"/>
          </a:p>
        </p:txBody>
      </p:sp>
      <p:sp>
        <p:nvSpPr>
          <p:cNvPr id="6" name="Footer Placeholder 4"/>
          <p:cNvSpPr>
            <a:spLocks noGrp="1"/>
          </p:cNvSpPr>
          <p:nvPr>
            <p:ph type="ftr" sz="quarter" idx="11"/>
          </p:nvPr>
        </p:nvSpPr>
        <p:spPr/>
        <p:txBody>
          <a:bodyPr/>
          <a:lstStyle>
            <a:lvl1pPr>
              <a:defRPr/>
            </a:lvl1pPr>
          </a:lstStyle>
          <a:p>
            <a:r>
              <a:rPr lang="en-US" smtClean="0"/>
              <a:t>Chapter 9 Software evolution</a:t>
            </a:r>
            <a:endParaRPr lang="en-US"/>
          </a:p>
        </p:txBody>
      </p:sp>
      <p:sp>
        <p:nvSpPr>
          <p:cNvPr id="7" name="Slide Number Placeholder 5"/>
          <p:cNvSpPr>
            <a:spLocks noGrp="1"/>
          </p:cNvSpPr>
          <p:nvPr>
            <p:ph type="sldNum" sz="quarter" idx="12"/>
          </p:nvPr>
        </p:nvSpPr>
        <p:spPr/>
        <p:txBody>
          <a:bodyPr/>
          <a:lstStyle>
            <a:lvl1pPr>
              <a:defRPr/>
            </a:lvl1pPr>
          </a:lstStyle>
          <a:p>
            <a:fld id="{C8735F24-F0A4-DB4E-AAD6-0E2C6B4C463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fld id="{C3AAC28B-E79A-D44E-939C-996D1E4AD7CE}" type="datetime1">
              <a:rPr lang="en-US" smtClean="0"/>
              <a:t>11/13/2018</a:t>
            </a:fld>
            <a:endParaRPr lang="en-US"/>
          </a:p>
        </p:txBody>
      </p:sp>
      <p:sp>
        <p:nvSpPr>
          <p:cNvPr id="6" name="Footer Placeholder 4"/>
          <p:cNvSpPr>
            <a:spLocks noGrp="1"/>
          </p:cNvSpPr>
          <p:nvPr>
            <p:ph type="ftr" sz="quarter" idx="11"/>
          </p:nvPr>
        </p:nvSpPr>
        <p:spPr/>
        <p:txBody>
          <a:bodyPr/>
          <a:lstStyle>
            <a:lvl1pPr>
              <a:defRPr/>
            </a:lvl1pPr>
          </a:lstStyle>
          <a:p>
            <a:r>
              <a:rPr lang="en-US" smtClean="0"/>
              <a:t>Chapter 9 Software evolution</a:t>
            </a:r>
            <a:endParaRPr lang="en-US"/>
          </a:p>
        </p:txBody>
      </p:sp>
      <p:sp>
        <p:nvSpPr>
          <p:cNvPr id="7" name="Slide Number Placeholder 5"/>
          <p:cNvSpPr>
            <a:spLocks noGrp="1"/>
          </p:cNvSpPr>
          <p:nvPr>
            <p:ph type="sldNum" sz="quarter" idx="12"/>
          </p:nvPr>
        </p:nvSpPr>
        <p:spPr/>
        <p:txBody>
          <a:bodyPr/>
          <a:lstStyle>
            <a:lvl1pPr>
              <a:defRPr/>
            </a:lvl1pPr>
          </a:lstStyle>
          <a:p>
            <a:fld id="{C8735F24-F0A4-DB4E-AAD6-0E2C6B4C4636}"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smtClean="0"/>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fld id="{6988F6D2-820C-EC43-822F-EC62CE7F40E8}" type="datetime1">
              <a:rPr lang="en-US" smtClean="0"/>
              <a:t>11/13/2018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r>
              <a:rPr lang="en-US" smtClean="0"/>
              <a:t>Chapter 9 Software evolution</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fld id="{C8735F24-F0A4-DB4E-AAD6-0E2C6B4C4636}" type="slidenum">
              <a:rPr lang="en-US" smtClean="0"/>
              <a:pPr/>
              <a:t>‹#›</a:t>
            </a:fld>
            <a:endParaRPr lang="en-US"/>
          </a:p>
        </p:txBody>
      </p:sp>
      <p:pic>
        <p:nvPicPr>
          <p:cNvPr id="7" name="Picture 6" descr="Cover.jpg"/>
          <p:cNvPicPr>
            <a:picLocks noChangeAspect="1"/>
          </p:cNvPicPr>
          <p:nvPr/>
        </p:nvPicPr>
        <p:blipFill>
          <a:blip r:embed="rId13"/>
          <a:stretch>
            <a:fillRect/>
          </a:stretch>
        </p:blipFill>
        <p:spPr>
          <a:xfrm>
            <a:off x="7750432" y="287213"/>
            <a:ext cx="923795" cy="1143000"/>
          </a:xfrm>
          <a:prstGeom prst="rect">
            <a:avLst/>
          </a:prstGeom>
        </p:spPr>
      </p:pic>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8.pdf"/><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0.pdf"/><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2.pdf"/><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4.pdf"/><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6.pdf"/><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8.pdf"/><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0.pdf"/><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2.pdf"/><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4.pdf"/><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pdf"/><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4.pdf"/><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6.pdf"/><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Chapter 9 – Software Evolution</a:t>
            </a:r>
            <a:endParaRPr lang="en-US" dirty="0"/>
          </a:p>
        </p:txBody>
      </p:sp>
      <p:sp>
        <p:nvSpPr>
          <p:cNvPr id="3" name="Subtitle 2"/>
          <p:cNvSpPr>
            <a:spLocks noGrp="1"/>
          </p:cNvSpPr>
          <p:nvPr>
            <p:ph type="subTitle" idx="1"/>
          </p:nvPr>
        </p:nvSpPr>
        <p:spPr/>
        <p:txBody>
          <a:bodyPr/>
          <a:lstStyle/>
          <a:p>
            <a:r>
              <a:rPr lang="en-US" dirty="0" smtClean="0"/>
              <a:t>Lecture 1</a:t>
            </a:r>
            <a:endParaRPr lang="en-US" dirty="0"/>
          </a:p>
        </p:txBody>
      </p:sp>
      <p:sp>
        <p:nvSpPr>
          <p:cNvPr id="4" name="Slide Number Placeholder 3"/>
          <p:cNvSpPr>
            <a:spLocks noGrp="1"/>
          </p:cNvSpPr>
          <p:nvPr>
            <p:ph type="sldNum" sz="quarter" idx="12"/>
          </p:nvPr>
        </p:nvSpPr>
        <p:spPr/>
        <p:txBody>
          <a:bodyPr/>
          <a:lstStyle/>
          <a:p>
            <a:fld id="{C8735F24-F0A4-DB4E-AAD6-0E2C6B4C4636}" type="slidenum">
              <a:rPr lang="en-US" smtClean="0"/>
              <a:pPr/>
              <a:t>1</a:t>
            </a:fld>
            <a:endParaRPr lang="en-US"/>
          </a:p>
        </p:txBody>
      </p:sp>
      <p:sp>
        <p:nvSpPr>
          <p:cNvPr id="5" name="Footer Placeholder 4"/>
          <p:cNvSpPr>
            <a:spLocks noGrp="1"/>
          </p:cNvSpPr>
          <p:nvPr>
            <p:ph type="ftr" sz="quarter" idx="11"/>
          </p:nvPr>
        </p:nvSpPr>
        <p:spPr/>
        <p:txBody>
          <a:bodyPr/>
          <a:lstStyle/>
          <a:p>
            <a:r>
              <a:rPr lang="en-US" smtClean="0"/>
              <a:t>Chapter 9 Software evolution</a:t>
            </a: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a:t>software evolution process</a:t>
            </a:r>
            <a:r>
              <a:rPr lang="en-GB" dirty="0" smtClean="0"/>
              <a:t> </a:t>
            </a:r>
            <a:endParaRPr lang="en-US" dirty="0"/>
          </a:p>
        </p:txBody>
      </p:sp>
      <p:pic>
        <p:nvPicPr>
          <p:cNvPr id="4" name="Content Placeholder 3" descr="9.4 EvolutionProcess.eps"/>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rcRect t="-50826" b="-50826"/>
              <a:stretch>
                <a:fillRect/>
              </a:stretch>
            </p:blipFill>
          </mc:Choice>
          <mc:Fallback>
            <p:blipFill>
              <a:blip r:embed="rId3"/>
              <a:srcRect t="-50826" b="-50826"/>
              <a:stretch>
                <a:fillRect/>
              </a:stretch>
            </p:blipFill>
          </mc:Fallback>
        </mc:AlternateContent>
        <p:spPr/>
      </p:pic>
      <p:sp>
        <p:nvSpPr>
          <p:cNvPr id="7" name="Slide Number Placeholder 6"/>
          <p:cNvSpPr>
            <a:spLocks noGrp="1"/>
          </p:cNvSpPr>
          <p:nvPr>
            <p:ph type="sldNum" sz="quarter" idx="12"/>
          </p:nvPr>
        </p:nvSpPr>
        <p:spPr/>
        <p:txBody>
          <a:bodyPr/>
          <a:lstStyle/>
          <a:p>
            <a:fld id="{C8735F24-F0A4-DB4E-AAD6-0E2C6B4C4636}" type="slidenum">
              <a:rPr lang="en-US" smtClean="0"/>
              <a:pPr/>
              <a:t>10</a:t>
            </a:fld>
            <a:endParaRPr lang="en-US"/>
          </a:p>
        </p:txBody>
      </p:sp>
      <p:sp>
        <p:nvSpPr>
          <p:cNvPr id="8" name="Footer Placeholder 7"/>
          <p:cNvSpPr>
            <a:spLocks noGrp="1"/>
          </p:cNvSpPr>
          <p:nvPr>
            <p:ph type="ftr" sz="quarter" idx="11"/>
          </p:nvPr>
        </p:nvSpPr>
        <p:spPr/>
        <p:txBody>
          <a:bodyPr/>
          <a:lstStyle/>
          <a:p>
            <a:r>
              <a:rPr lang="en-US" smtClean="0"/>
              <a:t>Chapter 9 Software evolution</a:t>
            </a:r>
            <a:endParaRPr lang="en-US"/>
          </a:p>
        </p:txBody>
      </p:sp>
      <p:pic>
        <p:nvPicPr>
          <p:cNvPr id="3" name="Resim 2"/>
          <p:cNvPicPr>
            <a:picLocks noChangeAspect="1"/>
          </p:cNvPicPr>
          <p:nvPr/>
        </p:nvPicPr>
        <p:blipFill>
          <a:blip r:embed="rId4"/>
          <a:stretch>
            <a:fillRect/>
          </a:stretch>
        </p:blipFill>
        <p:spPr>
          <a:xfrm>
            <a:off x="-75356" y="2426886"/>
            <a:ext cx="9294711" cy="2872590"/>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Change </a:t>
            </a:r>
            <a:r>
              <a:rPr lang="en-US" dirty="0"/>
              <a:t>implementation</a:t>
            </a:r>
            <a:r>
              <a:rPr lang="en-GB" dirty="0" smtClean="0"/>
              <a:t> </a:t>
            </a:r>
            <a:endParaRPr lang="en-US" dirty="0"/>
          </a:p>
        </p:txBody>
      </p:sp>
      <p:pic>
        <p:nvPicPr>
          <p:cNvPr id="4" name="Content Placeholder 3" descr="9.5 ChangeImplement.eps"/>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rcRect t="-116672" b="-116672"/>
              <a:stretch>
                <a:fillRect/>
              </a:stretch>
            </p:blipFill>
          </mc:Choice>
          <mc:Fallback>
            <p:blipFill>
              <a:blip r:embed="rId3"/>
              <a:srcRect t="-116672" b="-116672"/>
              <a:stretch>
                <a:fillRect/>
              </a:stretch>
            </p:blipFill>
          </mc:Fallback>
        </mc:AlternateContent>
        <p:spPr>
          <a:xfrm>
            <a:off x="1143644" y="1600200"/>
            <a:ext cx="6956390" cy="3825747"/>
          </a:xfrm>
        </p:spPr>
      </p:pic>
      <p:sp>
        <p:nvSpPr>
          <p:cNvPr id="7" name="Slide Number Placeholder 6"/>
          <p:cNvSpPr>
            <a:spLocks noGrp="1"/>
          </p:cNvSpPr>
          <p:nvPr>
            <p:ph type="sldNum" sz="quarter" idx="12"/>
          </p:nvPr>
        </p:nvSpPr>
        <p:spPr/>
        <p:txBody>
          <a:bodyPr/>
          <a:lstStyle/>
          <a:p>
            <a:fld id="{C8735F24-F0A4-DB4E-AAD6-0E2C6B4C4636}" type="slidenum">
              <a:rPr lang="en-US" smtClean="0"/>
              <a:pPr/>
              <a:t>11</a:t>
            </a:fld>
            <a:endParaRPr lang="en-US"/>
          </a:p>
        </p:txBody>
      </p:sp>
      <p:sp>
        <p:nvSpPr>
          <p:cNvPr id="8" name="Footer Placeholder 7"/>
          <p:cNvSpPr>
            <a:spLocks noGrp="1"/>
          </p:cNvSpPr>
          <p:nvPr>
            <p:ph type="ftr" sz="quarter" idx="11"/>
          </p:nvPr>
        </p:nvSpPr>
        <p:spPr/>
        <p:txBody>
          <a:bodyPr/>
          <a:lstStyle/>
          <a:p>
            <a:r>
              <a:rPr lang="en-US" smtClean="0"/>
              <a:t>Chapter 9 Software evolution</a:t>
            </a:r>
            <a:endParaRPr lang="en-US"/>
          </a:p>
        </p:txBody>
      </p:sp>
      <p:pic>
        <p:nvPicPr>
          <p:cNvPr id="3" name="Resim 2"/>
          <p:cNvPicPr>
            <a:picLocks noChangeAspect="1"/>
          </p:cNvPicPr>
          <p:nvPr/>
        </p:nvPicPr>
        <p:blipFill>
          <a:blip r:embed="rId4"/>
          <a:stretch>
            <a:fillRect/>
          </a:stretch>
        </p:blipFill>
        <p:spPr>
          <a:xfrm>
            <a:off x="0" y="2764057"/>
            <a:ext cx="9144000" cy="1763486"/>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Change implementation</a:t>
            </a:r>
            <a:endParaRPr lang="en-US" dirty="0"/>
          </a:p>
        </p:txBody>
      </p:sp>
      <p:sp>
        <p:nvSpPr>
          <p:cNvPr id="3" name="Content Placeholder 2"/>
          <p:cNvSpPr>
            <a:spLocks noGrp="1"/>
          </p:cNvSpPr>
          <p:nvPr>
            <p:ph idx="1"/>
          </p:nvPr>
        </p:nvSpPr>
        <p:spPr/>
        <p:txBody>
          <a:bodyPr/>
          <a:lstStyle/>
          <a:p>
            <a:r>
              <a:rPr lang="en-US" dirty="0" smtClean="0"/>
              <a:t>Iteration of the development process where the revisions to the system are designed, implemented and tested.</a:t>
            </a:r>
          </a:p>
          <a:p>
            <a:r>
              <a:rPr lang="en-US" dirty="0" smtClean="0"/>
              <a:t>A critical difference is that the first stage of change implementation may involve program understanding, especially if the original system developers are not responsible for  the change implementation. </a:t>
            </a:r>
          </a:p>
          <a:p>
            <a:r>
              <a:rPr lang="en-US" dirty="0" smtClean="0"/>
              <a:t>During the program understanding phase, you have to understand how the program is structured, how it delivers functionality and how the proposed change might affect the program. </a:t>
            </a:r>
          </a:p>
          <a:p>
            <a:endParaRPr lang="en-US" dirty="0"/>
          </a:p>
        </p:txBody>
      </p:sp>
      <p:sp>
        <p:nvSpPr>
          <p:cNvPr id="6" name="Slide Number Placeholder 5"/>
          <p:cNvSpPr>
            <a:spLocks noGrp="1"/>
          </p:cNvSpPr>
          <p:nvPr>
            <p:ph type="sldNum" sz="quarter" idx="12"/>
          </p:nvPr>
        </p:nvSpPr>
        <p:spPr/>
        <p:txBody>
          <a:bodyPr/>
          <a:lstStyle/>
          <a:p>
            <a:fld id="{C8735F24-F0A4-DB4E-AAD6-0E2C6B4C4636}" type="slidenum">
              <a:rPr lang="en-US" smtClean="0"/>
              <a:pPr/>
              <a:t>12</a:t>
            </a:fld>
            <a:endParaRPr lang="en-US"/>
          </a:p>
        </p:txBody>
      </p:sp>
      <p:sp>
        <p:nvSpPr>
          <p:cNvPr id="7" name="Footer Placeholder 6"/>
          <p:cNvSpPr>
            <a:spLocks noGrp="1"/>
          </p:cNvSpPr>
          <p:nvPr>
            <p:ph type="ftr" sz="quarter" idx="11"/>
          </p:nvPr>
        </p:nvSpPr>
        <p:spPr/>
        <p:txBody>
          <a:bodyPr/>
          <a:lstStyle/>
          <a:p>
            <a:r>
              <a:rPr lang="en-US" smtClean="0"/>
              <a:t>Chapter 9 Software evolution</a:t>
            </a: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p:txBody>
          <a:bodyPr/>
          <a:lstStyle/>
          <a:p>
            <a:r>
              <a:rPr lang="en-US"/>
              <a:t>Urgent change requests</a:t>
            </a:r>
          </a:p>
        </p:txBody>
      </p:sp>
      <p:sp>
        <p:nvSpPr>
          <p:cNvPr id="104451" name="Rectangle 3"/>
          <p:cNvSpPr>
            <a:spLocks noGrp="1" noChangeArrowheads="1"/>
          </p:cNvSpPr>
          <p:nvPr>
            <p:ph type="body" idx="1"/>
          </p:nvPr>
        </p:nvSpPr>
        <p:spPr/>
        <p:txBody>
          <a:bodyPr/>
          <a:lstStyle/>
          <a:p>
            <a:r>
              <a:rPr lang="en-US" dirty="0"/>
              <a:t>Urgent changes may have to be implemented without going through all stages of the software engineering process</a:t>
            </a:r>
          </a:p>
          <a:p>
            <a:pPr lvl="1"/>
            <a:r>
              <a:rPr lang="en-US" dirty="0"/>
              <a:t>If a serious system fault has to be </a:t>
            </a:r>
            <a:r>
              <a:rPr lang="en-US" dirty="0" smtClean="0"/>
              <a:t>repaired to allow normal operation to continue;</a:t>
            </a:r>
            <a:endParaRPr lang="en-US" dirty="0"/>
          </a:p>
          <a:p>
            <a:pPr lvl="1"/>
            <a:r>
              <a:rPr lang="en-US" dirty="0"/>
              <a:t>If changes to the system’s environment (e.g. an OS upgrade) have unexpected effects;</a:t>
            </a:r>
          </a:p>
          <a:p>
            <a:pPr lvl="1"/>
            <a:r>
              <a:rPr lang="en-US" dirty="0"/>
              <a:t>If there are business changes that require a very rapid response (e.g. the release of a competing product).</a:t>
            </a:r>
          </a:p>
        </p:txBody>
      </p:sp>
      <p:sp>
        <p:nvSpPr>
          <p:cNvPr id="6" name="Slide Number Placeholder 5"/>
          <p:cNvSpPr>
            <a:spLocks noGrp="1"/>
          </p:cNvSpPr>
          <p:nvPr>
            <p:ph type="sldNum" sz="quarter" idx="12"/>
          </p:nvPr>
        </p:nvSpPr>
        <p:spPr/>
        <p:txBody>
          <a:bodyPr/>
          <a:lstStyle/>
          <a:p>
            <a:fld id="{C8735F24-F0A4-DB4E-AAD6-0E2C6B4C4636}" type="slidenum">
              <a:rPr lang="en-US" smtClean="0"/>
              <a:pPr/>
              <a:t>13</a:t>
            </a:fld>
            <a:endParaRPr lang="en-US"/>
          </a:p>
        </p:txBody>
      </p:sp>
      <p:sp>
        <p:nvSpPr>
          <p:cNvPr id="7" name="Footer Placeholder 6"/>
          <p:cNvSpPr>
            <a:spLocks noGrp="1"/>
          </p:cNvSpPr>
          <p:nvPr>
            <p:ph type="ftr" sz="quarter" idx="11"/>
          </p:nvPr>
        </p:nvSpPr>
        <p:spPr/>
        <p:txBody>
          <a:bodyPr/>
          <a:lstStyle/>
          <a:p>
            <a:r>
              <a:rPr lang="en-US" smtClean="0"/>
              <a:t>Chapter 9 Software evolution</a:t>
            </a: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a:t>emergency repair </a:t>
            </a:r>
            <a:r>
              <a:rPr lang="en-US" dirty="0" smtClean="0"/>
              <a:t>process</a:t>
            </a:r>
            <a:endParaRPr lang="en-US" dirty="0"/>
          </a:p>
        </p:txBody>
      </p:sp>
      <p:pic>
        <p:nvPicPr>
          <p:cNvPr id="4" name="Content Placeholder 3" descr="9.6 EmergencyRepair.eps"/>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rcRect t="-212562" b="-212562"/>
              <a:stretch>
                <a:fillRect/>
              </a:stretch>
            </p:blipFill>
          </mc:Choice>
          <mc:Fallback>
            <p:blipFill>
              <a:blip r:embed="rId3"/>
              <a:srcRect t="-212562" b="-212562"/>
              <a:stretch>
                <a:fillRect/>
              </a:stretch>
            </p:blipFill>
          </mc:Fallback>
        </mc:AlternateContent>
        <p:spPr>
          <a:xfrm>
            <a:off x="1280932" y="1897690"/>
            <a:ext cx="6269947" cy="3448229"/>
          </a:xfrm>
        </p:spPr>
      </p:pic>
      <p:sp>
        <p:nvSpPr>
          <p:cNvPr id="7" name="Slide Number Placeholder 6"/>
          <p:cNvSpPr>
            <a:spLocks noGrp="1"/>
          </p:cNvSpPr>
          <p:nvPr>
            <p:ph type="sldNum" sz="quarter" idx="12"/>
          </p:nvPr>
        </p:nvSpPr>
        <p:spPr/>
        <p:txBody>
          <a:bodyPr/>
          <a:lstStyle/>
          <a:p>
            <a:fld id="{C8735F24-F0A4-DB4E-AAD6-0E2C6B4C4636}" type="slidenum">
              <a:rPr lang="en-US" smtClean="0"/>
              <a:pPr/>
              <a:t>14</a:t>
            </a:fld>
            <a:endParaRPr lang="en-US"/>
          </a:p>
        </p:txBody>
      </p:sp>
      <p:sp>
        <p:nvSpPr>
          <p:cNvPr id="8" name="Footer Placeholder 7"/>
          <p:cNvSpPr>
            <a:spLocks noGrp="1"/>
          </p:cNvSpPr>
          <p:nvPr>
            <p:ph type="ftr" sz="quarter" idx="11"/>
          </p:nvPr>
        </p:nvSpPr>
        <p:spPr/>
        <p:txBody>
          <a:bodyPr/>
          <a:lstStyle/>
          <a:p>
            <a:r>
              <a:rPr lang="en-US" smtClean="0"/>
              <a:t>Chapter 9 Software evolution</a:t>
            </a:r>
            <a:endParaRPr lang="en-US"/>
          </a:p>
        </p:txBody>
      </p:sp>
      <p:pic>
        <p:nvPicPr>
          <p:cNvPr id="3" name="Resim 2"/>
          <p:cNvPicPr>
            <a:picLocks noChangeAspect="1"/>
          </p:cNvPicPr>
          <p:nvPr/>
        </p:nvPicPr>
        <p:blipFill>
          <a:blip r:embed="rId4"/>
          <a:stretch>
            <a:fillRect/>
          </a:stretch>
        </p:blipFill>
        <p:spPr>
          <a:xfrm>
            <a:off x="-54923" y="3037554"/>
            <a:ext cx="9253845" cy="1077246"/>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methods and evolution</a:t>
            </a:r>
            <a:endParaRPr lang="en-US" dirty="0"/>
          </a:p>
        </p:txBody>
      </p:sp>
      <p:sp>
        <p:nvSpPr>
          <p:cNvPr id="3" name="Content Placeholder 2"/>
          <p:cNvSpPr>
            <a:spLocks noGrp="1"/>
          </p:cNvSpPr>
          <p:nvPr>
            <p:ph idx="1"/>
          </p:nvPr>
        </p:nvSpPr>
        <p:spPr/>
        <p:txBody>
          <a:bodyPr/>
          <a:lstStyle/>
          <a:p>
            <a:r>
              <a:rPr lang="en-US" dirty="0" smtClean="0"/>
              <a:t>Agile methods are based on incremental development so the transition from development to evolution is a seamless one.</a:t>
            </a:r>
          </a:p>
          <a:p>
            <a:pPr lvl="1"/>
            <a:r>
              <a:rPr lang="en-US" dirty="0" smtClean="0"/>
              <a:t>Evolution is simply a continuation of the development process based on frequent system releases.</a:t>
            </a:r>
          </a:p>
          <a:p>
            <a:r>
              <a:rPr lang="en-US" dirty="0" smtClean="0"/>
              <a:t>Automated regression testing is particularly valuable when changes are made to a system.</a:t>
            </a:r>
          </a:p>
          <a:p>
            <a:r>
              <a:rPr lang="en-US" dirty="0" smtClean="0"/>
              <a:t>Changes may be expressed as additional user stories.</a:t>
            </a:r>
            <a:endParaRPr lang="en-US" dirty="0"/>
          </a:p>
        </p:txBody>
      </p:sp>
      <p:sp>
        <p:nvSpPr>
          <p:cNvPr id="6" name="Slide Number Placeholder 5"/>
          <p:cNvSpPr>
            <a:spLocks noGrp="1"/>
          </p:cNvSpPr>
          <p:nvPr>
            <p:ph type="sldNum" sz="quarter" idx="12"/>
          </p:nvPr>
        </p:nvSpPr>
        <p:spPr/>
        <p:txBody>
          <a:bodyPr/>
          <a:lstStyle/>
          <a:p>
            <a:fld id="{C8735F24-F0A4-DB4E-AAD6-0E2C6B4C4636}" type="slidenum">
              <a:rPr lang="en-US" smtClean="0"/>
              <a:pPr/>
              <a:t>15</a:t>
            </a:fld>
            <a:endParaRPr lang="en-US"/>
          </a:p>
        </p:txBody>
      </p:sp>
      <p:sp>
        <p:nvSpPr>
          <p:cNvPr id="7" name="Footer Placeholder 6"/>
          <p:cNvSpPr>
            <a:spLocks noGrp="1"/>
          </p:cNvSpPr>
          <p:nvPr>
            <p:ph type="ftr" sz="quarter" idx="11"/>
          </p:nvPr>
        </p:nvSpPr>
        <p:spPr/>
        <p:txBody>
          <a:bodyPr/>
          <a:lstStyle/>
          <a:p>
            <a:r>
              <a:rPr lang="en-US" smtClean="0"/>
              <a:t>Chapter 9 Software evolution</a:t>
            </a:r>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Handover problems</a:t>
            </a:r>
            <a:endParaRPr lang="en-US" dirty="0"/>
          </a:p>
        </p:txBody>
      </p:sp>
      <p:sp>
        <p:nvSpPr>
          <p:cNvPr id="3" name="Content Placeholder 2"/>
          <p:cNvSpPr>
            <a:spLocks noGrp="1"/>
          </p:cNvSpPr>
          <p:nvPr>
            <p:ph idx="1"/>
          </p:nvPr>
        </p:nvSpPr>
        <p:spPr/>
        <p:txBody>
          <a:bodyPr/>
          <a:lstStyle/>
          <a:p>
            <a:r>
              <a:rPr lang="en-US" dirty="0" smtClean="0"/>
              <a:t>Where the development team have used an agile approach but the evolution team is unfamiliar with agile methods and prefer a plan-based approach. </a:t>
            </a:r>
          </a:p>
          <a:p>
            <a:pPr lvl="1"/>
            <a:r>
              <a:rPr lang="en-US" dirty="0" smtClean="0"/>
              <a:t>The evolution team may expect detailed documentation to support evolution and this is not produced in agile processes. </a:t>
            </a:r>
            <a:endParaRPr lang="en-GB" dirty="0" smtClean="0"/>
          </a:p>
          <a:p>
            <a:r>
              <a:rPr lang="en-US" dirty="0" smtClean="0"/>
              <a:t>Where a plan-based approach has been used for development but the evolution team prefer to use agile methods. </a:t>
            </a:r>
          </a:p>
          <a:p>
            <a:pPr lvl="1"/>
            <a:r>
              <a:rPr lang="en-US" dirty="0" smtClean="0"/>
              <a:t>The evolution team may have to start from scratch developing automated tests and the code in the system may not have been </a:t>
            </a:r>
            <a:r>
              <a:rPr lang="en-US" dirty="0" err="1" smtClean="0"/>
              <a:t>refactored</a:t>
            </a:r>
            <a:r>
              <a:rPr lang="en-US" dirty="0" smtClean="0"/>
              <a:t> and simplified as is expected in agile development.  </a:t>
            </a:r>
            <a:endParaRPr lang="en-GB" dirty="0" smtClean="0"/>
          </a:p>
          <a:p>
            <a:endParaRPr lang="en-US" dirty="0"/>
          </a:p>
        </p:txBody>
      </p:sp>
      <p:sp>
        <p:nvSpPr>
          <p:cNvPr id="6" name="Slide Number Placeholder 5"/>
          <p:cNvSpPr>
            <a:spLocks noGrp="1"/>
          </p:cNvSpPr>
          <p:nvPr>
            <p:ph type="sldNum" sz="quarter" idx="12"/>
          </p:nvPr>
        </p:nvSpPr>
        <p:spPr/>
        <p:txBody>
          <a:bodyPr/>
          <a:lstStyle/>
          <a:p>
            <a:fld id="{C8735F24-F0A4-DB4E-AAD6-0E2C6B4C4636}" type="slidenum">
              <a:rPr lang="en-US" smtClean="0"/>
              <a:pPr/>
              <a:t>16</a:t>
            </a:fld>
            <a:endParaRPr lang="en-US"/>
          </a:p>
        </p:txBody>
      </p:sp>
      <p:sp>
        <p:nvSpPr>
          <p:cNvPr id="7" name="Footer Placeholder 6"/>
          <p:cNvSpPr>
            <a:spLocks noGrp="1"/>
          </p:cNvSpPr>
          <p:nvPr>
            <p:ph type="ftr" sz="quarter" idx="11"/>
          </p:nvPr>
        </p:nvSpPr>
        <p:spPr/>
        <p:txBody>
          <a:bodyPr/>
          <a:lstStyle/>
          <a:p>
            <a:r>
              <a:rPr lang="en-US" smtClean="0"/>
              <a:t>Chapter 9 Software evolution</a:t>
            </a:r>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body" idx="1"/>
          </p:nvPr>
        </p:nvSpPr>
        <p:spPr>
          <a:noFill/>
          <a:ln/>
        </p:spPr>
        <p:txBody>
          <a:bodyPr lIns="90840" tIns="44623" rIns="90840" bIns="44623"/>
          <a:lstStyle/>
          <a:p>
            <a:pPr>
              <a:lnSpc>
                <a:spcPct val="90000"/>
              </a:lnSpc>
            </a:pPr>
            <a:r>
              <a:rPr lang="en-GB" i="1" dirty="0">
                <a:solidFill>
                  <a:schemeClr val="accent2">
                    <a:lumMod val="75000"/>
                  </a:schemeClr>
                </a:solidFill>
              </a:rPr>
              <a:t>Program evolution dynamics </a:t>
            </a:r>
            <a:r>
              <a:rPr lang="en-GB" dirty="0"/>
              <a:t>is the study of the processes of system change.</a:t>
            </a:r>
          </a:p>
          <a:p>
            <a:pPr>
              <a:lnSpc>
                <a:spcPct val="90000"/>
              </a:lnSpc>
            </a:pPr>
            <a:r>
              <a:rPr lang="en-GB" dirty="0"/>
              <a:t>After</a:t>
            </a:r>
            <a:r>
              <a:rPr lang="en-GB" dirty="0" smtClean="0"/>
              <a:t> several major </a:t>
            </a:r>
            <a:r>
              <a:rPr lang="en-GB" dirty="0"/>
              <a:t>empirical studies, Lehman and </a:t>
            </a:r>
            <a:r>
              <a:rPr lang="en-GB" dirty="0" err="1"/>
              <a:t>Belady</a:t>
            </a:r>
            <a:r>
              <a:rPr lang="en-GB" dirty="0"/>
              <a:t> proposed that there were a number of ‘laws’ which applied to all systems as they evolved.</a:t>
            </a:r>
          </a:p>
          <a:p>
            <a:pPr>
              <a:lnSpc>
                <a:spcPct val="90000"/>
              </a:lnSpc>
            </a:pPr>
            <a:r>
              <a:rPr lang="en-GB" dirty="0"/>
              <a:t>There are sensible observations rather than laws. They are applicable to large systems developed by large organisations.</a:t>
            </a:r>
            <a:r>
              <a:rPr lang="en-GB" dirty="0" smtClean="0"/>
              <a:t> </a:t>
            </a:r>
          </a:p>
          <a:p>
            <a:pPr lvl="1">
              <a:lnSpc>
                <a:spcPct val="90000"/>
              </a:lnSpc>
            </a:pPr>
            <a:r>
              <a:rPr lang="en-GB" dirty="0" smtClean="0"/>
              <a:t>It is not clear if these are applicable to other types of software system.</a:t>
            </a:r>
            <a:endParaRPr lang="en-GB" dirty="0"/>
          </a:p>
        </p:txBody>
      </p:sp>
      <p:sp>
        <p:nvSpPr>
          <p:cNvPr id="27651" name="Rectangle 3"/>
          <p:cNvSpPr>
            <a:spLocks noGrp="1" noChangeArrowheads="1"/>
          </p:cNvSpPr>
          <p:nvPr>
            <p:ph type="title"/>
          </p:nvPr>
        </p:nvSpPr>
        <p:spPr>
          <a:noFill/>
          <a:ln/>
        </p:spPr>
        <p:txBody>
          <a:bodyPr lIns="90840" tIns="44623" rIns="90840" bIns="44623"/>
          <a:lstStyle/>
          <a:p>
            <a:r>
              <a:rPr lang="en-GB"/>
              <a:t>Program evolution dynamics</a:t>
            </a:r>
          </a:p>
        </p:txBody>
      </p:sp>
      <p:sp>
        <p:nvSpPr>
          <p:cNvPr id="6" name="Slide Number Placeholder 5"/>
          <p:cNvSpPr>
            <a:spLocks noGrp="1"/>
          </p:cNvSpPr>
          <p:nvPr>
            <p:ph type="sldNum" sz="quarter" idx="12"/>
          </p:nvPr>
        </p:nvSpPr>
        <p:spPr/>
        <p:txBody>
          <a:bodyPr/>
          <a:lstStyle/>
          <a:p>
            <a:fld id="{C8735F24-F0A4-DB4E-AAD6-0E2C6B4C4636}" type="slidenum">
              <a:rPr lang="en-US" smtClean="0"/>
              <a:pPr/>
              <a:t>17</a:t>
            </a:fld>
            <a:endParaRPr lang="en-US"/>
          </a:p>
        </p:txBody>
      </p:sp>
      <p:sp>
        <p:nvSpPr>
          <p:cNvPr id="7" name="Footer Placeholder 6"/>
          <p:cNvSpPr>
            <a:spLocks noGrp="1"/>
          </p:cNvSpPr>
          <p:nvPr>
            <p:ph type="ftr" sz="quarter" idx="11"/>
          </p:nvPr>
        </p:nvSpPr>
        <p:spPr/>
        <p:txBody>
          <a:bodyPr/>
          <a:lstStyle/>
          <a:p>
            <a:r>
              <a:rPr lang="en-US" smtClean="0"/>
              <a:t>Chapter 9 Software evolution</a:t>
            </a:r>
            <a:endParaRPr lang="en-US"/>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body" idx="1"/>
          </p:nvPr>
        </p:nvSpPr>
        <p:spPr>
          <a:noFill/>
          <a:ln/>
        </p:spPr>
        <p:txBody>
          <a:bodyPr lIns="90840" tIns="44623" rIns="90840" bIns="44623"/>
          <a:lstStyle/>
          <a:p>
            <a:r>
              <a:rPr lang="en-GB" sz="2400" dirty="0"/>
              <a:t>The system requirements are likely to change </a:t>
            </a:r>
            <a:br>
              <a:rPr lang="en-GB" sz="2400" dirty="0"/>
            </a:br>
            <a:r>
              <a:rPr lang="en-GB" sz="2400" dirty="0"/>
              <a:t>while the system is being developed because </a:t>
            </a:r>
            <a:br>
              <a:rPr lang="en-GB" sz="2400" dirty="0"/>
            </a:br>
            <a:r>
              <a:rPr lang="en-GB" sz="2400" dirty="0"/>
              <a:t>the environment is changing. Therefore a </a:t>
            </a:r>
            <a:br>
              <a:rPr lang="en-GB" sz="2400" dirty="0"/>
            </a:br>
            <a:r>
              <a:rPr lang="en-GB" sz="2400" dirty="0"/>
              <a:t>delivered system won't meet its requirements!</a:t>
            </a:r>
          </a:p>
          <a:p>
            <a:r>
              <a:rPr lang="en-GB" sz="2400" dirty="0"/>
              <a:t>Systems are tightly coupled with their environment. When a system is installed in an </a:t>
            </a:r>
            <a:br>
              <a:rPr lang="en-GB" sz="2400" dirty="0"/>
            </a:br>
            <a:r>
              <a:rPr lang="en-GB" sz="2400" dirty="0"/>
              <a:t>environment it changes that environment and </a:t>
            </a:r>
            <a:br>
              <a:rPr lang="en-GB" sz="2400" dirty="0"/>
            </a:br>
            <a:r>
              <a:rPr lang="en-GB" sz="2400" dirty="0"/>
              <a:t>therefore changes the system requirements.</a:t>
            </a:r>
          </a:p>
          <a:p>
            <a:r>
              <a:rPr lang="en-GB" sz="2400" dirty="0"/>
              <a:t>Systems MUST be</a:t>
            </a:r>
            <a:r>
              <a:rPr lang="en-GB" sz="2400" dirty="0" smtClean="0"/>
              <a:t> changed if </a:t>
            </a:r>
            <a:r>
              <a:rPr lang="en-GB" sz="2400" dirty="0"/>
              <a:t>they </a:t>
            </a:r>
            <a:br>
              <a:rPr lang="en-GB" sz="2400" dirty="0"/>
            </a:br>
            <a:r>
              <a:rPr lang="en-GB" sz="2400" dirty="0"/>
              <a:t>are to remain useful in an environment.</a:t>
            </a:r>
          </a:p>
        </p:txBody>
      </p:sp>
      <p:sp>
        <p:nvSpPr>
          <p:cNvPr id="10243" name="Rectangle 3"/>
          <p:cNvSpPr>
            <a:spLocks noGrp="1" noChangeArrowheads="1"/>
          </p:cNvSpPr>
          <p:nvPr>
            <p:ph type="title"/>
          </p:nvPr>
        </p:nvSpPr>
        <p:spPr>
          <a:noFill/>
          <a:ln/>
        </p:spPr>
        <p:txBody>
          <a:bodyPr lIns="90840" tIns="44623" rIns="90840" bIns="44623"/>
          <a:lstStyle/>
          <a:p>
            <a:r>
              <a:rPr lang="en-GB" dirty="0" smtClean="0"/>
              <a:t>Change is </a:t>
            </a:r>
            <a:r>
              <a:rPr lang="en-GB" dirty="0"/>
              <a:t>inevitable</a:t>
            </a:r>
          </a:p>
        </p:txBody>
      </p:sp>
      <p:sp>
        <p:nvSpPr>
          <p:cNvPr id="6" name="Slide Number Placeholder 5"/>
          <p:cNvSpPr>
            <a:spLocks noGrp="1"/>
          </p:cNvSpPr>
          <p:nvPr>
            <p:ph type="sldNum" sz="quarter" idx="12"/>
          </p:nvPr>
        </p:nvSpPr>
        <p:spPr/>
        <p:txBody>
          <a:bodyPr/>
          <a:lstStyle/>
          <a:p>
            <a:fld id="{C8735F24-F0A4-DB4E-AAD6-0E2C6B4C4636}" type="slidenum">
              <a:rPr lang="en-US" smtClean="0"/>
              <a:pPr/>
              <a:t>18</a:t>
            </a:fld>
            <a:endParaRPr lang="en-US"/>
          </a:p>
        </p:txBody>
      </p:sp>
      <p:sp>
        <p:nvSpPr>
          <p:cNvPr id="7" name="Footer Placeholder 6"/>
          <p:cNvSpPr>
            <a:spLocks noGrp="1"/>
          </p:cNvSpPr>
          <p:nvPr>
            <p:ph type="ftr" sz="quarter" idx="11"/>
          </p:nvPr>
        </p:nvSpPr>
        <p:spPr/>
        <p:txBody>
          <a:bodyPr/>
          <a:lstStyle/>
          <a:p>
            <a:r>
              <a:rPr lang="en-US" smtClean="0"/>
              <a:t>Chapter 9 Software evolution</a:t>
            </a:r>
            <a:endParaRPr lang="en-US"/>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Lehman’s </a:t>
            </a:r>
            <a:r>
              <a:rPr lang="en-US" dirty="0"/>
              <a:t>laws</a:t>
            </a:r>
            <a:r>
              <a:rPr lang="en-GB" dirty="0" smtClean="0"/>
              <a:t> </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890058217"/>
              </p:ext>
            </p:extLst>
          </p:nvPr>
        </p:nvGraphicFramePr>
        <p:xfrm>
          <a:off x="0" y="1750139"/>
          <a:ext cx="9144000" cy="4454015"/>
        </p:xfrm>
        <a:graphic>
          <a:graphicData uri="http://schemas.openxmlformats.org/drawingml/2006/table">
            <a:tbl>
              <a:tblPr firstRow="1" bandRow="1">
                <a:tableStyleId>{5C22544A-7EE6-4342-B048-85BDC9FD1C3A}</a:tableStyleId>
              </a:tblPr>
              <a:tblGrid>
                <a:gridCol w="2128908">
                  <a:extLst>
                    <a:ext uri="{9D8B030D-6E8A-4147-A177-3AD203B41FA5}">
                      <a16:colId xmlns:a16="http://schemas.microsoft.com/office/drawing/2014/main" val="20000"/>
                    </a:ext>
                  </a:extLst>
                </a:gridCol>
                <a:gridCol w="7015092">
                  <a:extLst>
                    <a:ext uri="{9D8B030D-6E8A-4147-A177-3AD203B41FA5}">
                      <a16:colId xmlns:a16="http://schemas.microsoft.com/office/drawing/2014/main" val="20001"/>
                    </a:ext>
                  </a:extLst>
                </a:gridCol>
              </a:tblGrid>
              <a:tr h="481303">
                <a:tc>
                  <a:txBody>
                    <a:bodyPr/>
                    <a:lstStyle/>
                    <a:p>
                      <a:pPr>
                        <a:spcAft>
                          <a:spcPts val="600"/>
                        </a:spcAft>
                      </a:pPr>
                      <a:r>
                        <a:rPr lang="en-US" sz="1800" dirty="0" smtClean="0">
                          <a:latin typeface="Arial"/>
                          <a:ea typeface="Calibri"/>
                          <a:cs typeface="Times New Roman"/>
                        </a:rPr>
                        <a:t>Law</a:t>
                      </a:r>
                      <a:endParaRPr lang="en-GB" sz="1800" dirty="0">
                        <a:latin typeface="Arial"/>
                        <a:ea typeface="Calibri"/>
                        <a:cs typeface="Times New Roman"/>
                      </a:endParaRPr>
                    </a:p>
                  </a:txBody>
                  <a:tcPr marL="54610" marR="54610" marT="73025" marB="73025"/>
                </a:tc>
                <a:tc>
                  <a:txBody>
                    <a:bodyPr/>
                    <a:lstStyle/>
                    <a:p>
                      <a:pPr>
                        <a:spcAft>
                          <a:spcPts val="600"/>
                        </a:spcAft>
                      </a:pPr>
                      <a:r>
                        <a:rPr lang="en-US" sz="1800" dirty="0" smtClean="0">
                          <a:latin typeface="Arial"/>
                          <a:ea typeface="Calibri"/>
                          <a:cs typeface="Times New Roman"/>
                        </a:rPr>
                        <a:t>Description</a:t>
                      </a:r>
                      <a:endParaRPr lang="en-GB" sz="1800" dirty="0">
                        <a:latin typeface="Arial"/>
                        <a:ea typeface="Calibri"/>
                        <a:cs typeface="Times New Roman"/>
                      </a:endParaRPr>
                    </a:p>
                  </a:txBody>
                  <a:tcPr marL="54610" marR="54610" marT="73025" marB="73025"/>
                </a:tc>
                <a:extLst>
                  <a:ext uri="{0D108BD9-81ED-4DB2-BD59-A6C34878D82A}">
                    <a16:rowId xmlns:a16="http://schemas.microsoft.com/office/drawing/2014/main" val="10000"/>
                  </a:ext>
                </a:extLst>
              </a:tr>
              <a:tr h="993178">
                <a:tc>
                  <a:txBody>
                    <a:bodyPr/>
                    <a:lstStyle/>
                    <a:p>
                      <a:pPr>
                        <a:spcAft>
                          <a:spcPts val="600"/>
                        </a:spcAft>
                      </a:pPr>
                      <a:r>
                        <a:rPr lang="en-US" sz="1800" dirty="0" smtClean="0">
                          <a:latin typeface="Arial"/>
                          <a:ea typeface="Calibri"/>
                          <a:cs typeface="Times New Roman"/>
                        </a:rPr>
                        <a:t>Continuing </a:t>
                      </a:r>
                      <a:r>
                        <a:rPr lang="en-US" sz="1800" dirty="0">
                          <a:latin typeface="Arial"/>
                          <a:ea typeface="Calibri"/>
                          <a:cs typeface="Times New Roman"/>
                        </a:rPr>
                        <a:t>change</a:t>
                      </a:r>
                      <a:endParaRPr lang="en-GB" sz="1800" dirty="0">
                        <a:latin typeface="Arial"/>
                        <a:ea typeface="Calibri"/>
                        <a:cs typeface="Times New Roman"/>
                      </a:endParaRPr>
                    </a:p>
                  </a:txBody>
                  <a:tcPr marL="54610" marR="54610" marT="0" marB="73025"/>
                </a:tc>
                <a:tc>
                  <a:txBody>
                    <a:bodyPr/>
                    <a:lstStyle/>
                    <a:p>
                      <a:pPr>
                        <a:spcAft>
                          <a:spcPts val="600"/>
                        </a:spcAft>
                      </a:pPr>
                      <a:r>
                        <a:rPr lang="en-US" sz="1800" dirty="0">
                          <a:latin typeface="Arial"/>
                          <a:ea typeface="Calibri"/>
                          <a:cs typeface="Times New Roman"/>
                        </a:rPr>
                        <a:t>A program that is used in a real-world environment must necessarily change, or else become progressively less useful in that environment.</a:t>
                      </a:r>
                      <a:endParaRPr lang="en-GB" sz="1800" dirty="0">
                        <a:latin typeface="Arial"/>
                        <a:ea typeface="Calibri"/>
                        <a:cs typeface="Times New Roman"/>
                      </a:endParaRPr>
                    </a:p>
                  </a:txBody>
                  <a:tcPr marL="54610" marR="54610" marT="0" marB="73025"/>
                </a:tc>
                <a:extLst>
                  <a:ext uri="{0D108BD9-81ED-4DB2-BD59-A6C34878D82A}">
                    <a16:rowId xmlns:a16="http://schemas.microsoft.com/office/drawing/2014/main" val="10001"/>
                  </a:ext>
                </a:extLst>
              </a:tr>
              <a:tr h="993178">
                <a:tc>
                  <a:txBody>
                    <a:bodyPr/>
                    <a:lstStyle/>
                    <a:p>
                      <a:pPr>
                        <a:spcAft>
                          <a:spcPts val="600"/>
                        </a:spcAft>
                      </a:pPr>
                      <a:r>
                        <a:rPr lang="en-US" sz="1800" dirty="0">
                          <a:latin typeface="Arial"/>
                          <a:ea typeface="Calibri"/>
                          <a:cs typeface="Times New Roman"/>
                        </a:rPr>
                        <a:t>Increasing complexity</a:t>
                      </a:r>
                      <a:endParaRPr lang="en-GB" sz="1800" dirty="0">
                        <a:latin typeface="Arial"/>
                        <a:ea typeface="Calibri"/>
                        <a:cs typeface="Times New Roman"/>
                      </a:endParaRPr>
                    </a:p>
                  </a:txBody>
                  <a:tcPr marL="54610" marR="54610" marT="0" marB="73025"/>
                </a:tc>
                <a:tc>
                  <a:txBody>
                    <a:bodyPr/>
                    <a:lstStyle/>
                    <a:p>
                      <a:pPr>
                        <a:spcAft>
                          <a:spcPts val="600"/>
                        </a:spcAft>
                      </a:pPr>
                      <a:r>
                        <a:rPr lang="en-US" sz="1800">
                          <a:latin typeface="Arial"/>
                          <a:ea typeface="Calibri"/>
                          <a:cs typeface="Times New Roman"/>
                        </a:rPr>
                        <a:t>As an evolving program changes, its structure tends to become more complex. Extra resources must be devoted to preserving and simplifying the structure.</a:t>
                      </a:r>
                      <a:endParaRPr lang="en-GB" sz="1800">
                        <a:latin typeface="Arial"/>
                        <a:ea typeface="Calibri"/>
                        <a:cs typeface="Times New Roman"/>
                      </a:endParaRPr>
                    </a:p>
                  </a:txBody>
                  <a:tcPr marL="54610" marR="54610" marT="0" marB="73025"/>
                </a:tc>
                <a:extLst>
                  <a:ext uri="{0D108BD9-81ED-4DB2-BD59-A6C34878D82A}">
                    <a16:rowId xmlns:a16="http://schemas.microsoft.com/office/drawing/2014/main" val="10002"/>
                  </a:ext>
                </a:extLst>
              </a:tr>
              <a:tr h="993178">
                <a:tc>
                  <a:txBody>
                    <a:bodyPr/>
                    <a:lstStyle/>
                    <a:p>
                      <a:pPr>
                        <a:spcAft>
                          <a:spcPts val="600"/>
                        </a:spcAft>
                      </a:pPr>
                      <a:r>
                        <a:rPr lang="en-US" sz="1800">
                          <a:latin typeface="Arial"/>
                          <a:ea typeface="Calibri"/>
                          <a:cs typeface="Times New Roman"/>
                        </a:rPr>
                        <a:t>Large program evolution</a:t>
                      </a:r>
                      <a:endParaRPr lang="en-GB" sz="1800">
                        <a:latin typeface="Arial"/>
                        <a:ea typeface="Calibri"/>
                        <a:cs typeface="Times New Roman"/>
                      </a:endParaRPr>
                    </a:p>
                  </a:txBody>
                  <a:tcPr marL="54610" marR="54610" marT="0" marB="73025"/>
                </a:tc>
                <a:tc>
                  <a:txBody>
                    <a:bodyPr/>
                    <a:lstStyle/>
                    <a:p>
                      <a:pPr>
                        <a:spcAft>
                          <a:spcPts val="600"/>
                        </a:spcAft>
                      </a:pPr>
                      <a:r>
                        <a:rPr lang="en-US" sz="1800">
                          <a:latin typeface="Arial"/>
                          <a:ea typeface="Calibri"/>
                          <a:cs typeface="Times New Roman"/>
                        </a:rPr>
                        <a:t>Program evolution is a self-regulating process. System attributes such as size, time between releases, and the number of reported errors is approximately invariant for each system release.</a:t>
                      </a:r>
                      <a:endParaRPr lang="en-GB" sz="1800">
                        <a:latin typeface="Arial"/>
                        <a:ea typeface="Calibri"/>
                        <a:cs typeface="Times New Roman"/>
                      </a:endParaRPr>
                    </a:p>
                  </a:txBody>
                  <a:tcPr marL="54610" marR="54610" marT="0" marB="73025"/>
                </a:tc>
                <a:extLst>
                  <a:ext uri="{0D108BD9-81ED-4DB2-BD59-A6C34878D82A}">
                    <a16:rowId xmlns:a16="http://schemas.microsoft.com/office/drawing/2014/main" val="10003"/>
                  </a:ext>
                </a:extLst>
              </a:tr>
              <a:tr h="993178">
                <a:tc>
                  <a:txBody>
                    <a:bodyPr/>
                    <a:lstStyle/>
                    <a:p>
                      <a:pPr>
                        <a:spcAft>
                          <a:spcPts val="600"/>
                        </a:spcAft>
                      </a:pPr>
                      <a:r>
                        <a:rPr lang="en-US" sz="1800">
                          <a:latin typeface="Arial"/>
                          <a:ea typeface="Calibri"/>
                          <a:cs typeface="Times New Roman"/>
                        </a:rPr>
                        <a:t>Organizational stability</a:t>
                      </a:r>
                      <a:endParaRPr lang="en-GB" sz="1800">
                        <a:latin typeface="Arial"/>
                        <a:ea typeface="Calibri"/>
                        <a:cs typeface="Times New Roman"/>
                      </a:endParaRPr>
                    </a:p>
                  </a:txBody>
                  <a:tcPr marL="54610" marR="54610" marT="0" marB="73025"/>
                </a:tc>
                <a:tc>
                  <a:txBody>
                    <a:bodyPr/>
                    <a:lstStyle/>
                    <a:p>
                      <a:pPr>
                        <a:spcAft>
                          <a:spcPts val="600"/>
                        </a:spcAft>
                      </a:pPr>
                      <a:r>
                        <a:rPr lang="en-US" sz="1800" dirty="0">
                          <a:latin typeface="Arial"/>
                          <a:ea typeface="Calibri"/>
                          <a:cs typeface="Times New Roman"/>
                        </a:rPr>
                        <a:t>Over a program’s lifetime, its rate of development is approximately constant and independent of the resources devoted to system development.</a:t>
                      </a:r>
                      <a:endParaRPr lang="en-GB" sz="1800" dirty="0">
                        <a:latin typeface="Arial"/>
                        <a:ea typeface="Calibri"/>
                        <a:cs typeface="Times New Roman"/>
                      </a:endParaRPr>
                    </a:p>
                  </a:txBody>
                  <a:tcPr marL="54610" marR="54610" marT="0" marB="73025"/>
                </a:tc>
                <a:extLst>
                  <a:ext uri="{0D108BD9-81ED-4DB2-BD59-A6C34878D82A}">
                    <a16:rowId xmlns:a16="http://schemas.microsoft.com/office/drawing/2014/main" val="10004"/>
                  </a:ext>
                </a:extLst>
              </a:tr>
            </a:tbl>
          </a:graphicData>
        </a:graphic>
      </p:graphicFrame>
      <p:sp>
        <p:nvSpPr>
          <p:cNvPr id="7" name="Slide Number Placeholder 6"/>
          <p:cNvSpPr>
            <a:spLocks noGrp="1"/>
          </p:cNvSpPr>
          <p:nvPr>
            <p:ph type="sldNum" sz="quarter" idx="12"/>
          </p:nvPr>
        </p:nvSpPr>
        <p:spPr/>
        <p:txBody>
          <a:bodyPr/>
          <a:lstStyle/>
          <a:p>
            <a:fld id="{C8735F24-F0A4-DB4E-AAD6-0E2C6B4C4636}" type="slidenum">
              <a:rPr lang="en-US" smtClean="0"/>
              <a:pPr/>
              <a:t>19</a:t>
            </a:fld>
            <a:endParaRPr lang="en-US"/>
          </a:p>
        </p:txBody>
      </p:sp>
      <p:sp>
        <p:nvSpPr>
          <p:cNvPr id="8" name="Footer Placeholder 7"/>
          <p:cNvSpPr>
            <a:spLocks noGrp="1"/>
          </p:cNvSpPr>
          <p:nvPr>
            <p:ph type="ftr" sz="quarter" idx="11"/>
          </p:nvPr>
        </p:nvSpPr>
        <p:spPr/>
        <p:txBody>
          <a:bodyPr/>
          <a:lstStyle/>
          <a:p>
            <a:r>
              <a:rPr lang="en-US" smtClean="0"/>
              <a:t>Chapter 9 Software evolution</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 covered</a:t>
            </a:r>
            <a:endParaRPr lang="en-US" dirty="0"/>
          </a:p>
        </p:txBody>
      </p:sp>
      <p:sp>
        <p:nvSpPr>
          <p:cNvPr id="3" name="Content Placeholder 2"/>
          <p:cNvSpPr>
            <a:spLocks noGrp="1"/>
          </p:cNvSpPr>
          <p:nvPr>
            <p:ph idx="1"/>
          </p:nvPr>
        </p:nvSpPr>
        <p:spPr/>
        <p:txBody>
          <a:bodyPr/>
          <a:lstStyle/>
          <a:p>
            <a:r>
              <a:rPr lang="en-US" dirty="0" smtClean="0"/>
              <a:t>Evolution processes</a:t>
            </a:r>
          </a:p>
          <a:p>
            <a:pPr lvl="1"/>
            <a:r>
              <a:rPr lang="en-US" dirty="0" smtClean="0"/>
              <a:t>Change processes for software systems </a:t>
            </a:r>
            <a:endParaRPr lang="en-GB" dirty="0" smtClean="0"/>
          </a:p>
          <a:p>
            <a:r>
              <a:rPr lang="en-US" dirty="0" smtClean="0"/>
              <a:t>Program evolution dynamics</a:t>
            </a:r>
          </a:p>
          <a:p>
            <a:pPr lvl="1"/>
            <a:r>
              <a:rPr lang="en-US" dirty="0" smtClean="0"/>
              <a:t>Understanding software evolution</a:t>
            </a:r>
            <a:endParaRPr lang="en-GB" dirty="0" smtClean="0"/>
          </a:p>
          <a:p>
            <a:r>
              <a:rPr lang="en-US" dirty="0" smtClean="0"/>
              <a:t>Software maintenance</a:t>
            </a:r>
          </a:p>
          <a:p>
            <a:pPr lvl="1"/>
            <a:r>
              <a:rPr lang="en-US" dirty="0" smtClean="0"/>
              <a:t>Making changes to operational software systems</a:t>
            </a:r>
            <a:endParaRPr lang="en-GB" dirty="0" smtClean="0"/>
          </a:p>
          <a:p>
            <a:r>
              <a:rPr lang="en-US" dirty="0" smtClean="0"/>
              <a:t>Legacy system management</a:t>
            </a:r>
          </a:p>
          <a:p>
            <a:pPr lvl="1"/>
            <a:r>
              <a:rPr lang="en-US" dirty="0" smtClean="0"/>
              <a:t>Making decisions about software change</a:t>
            </a:r>
            <a:r>
              <a:rPr lang="en-GB" dirty="0" smtClean="0"/>
              <a:t> </a:t>
            </a:r>
            <a:endParaRPr lang="en-US" dirty="0"/>
          </a:p>
        </p:txBody>
      </p:sp>
      <p:sp>
        <p:nvSpPr>
          <p:cNvPr id="6" name="Slide Number Placeholder 5"/>
          <p:cNvSpPr>
            <a:spLocks noGrp="1"/>
          </p:cNvSpPr>
          <p:nvPr>
            <p:ph type="sldNum" sz="quarter" idx="12"/>
          </p:nvPr>
        </p:nvSpPr>
        <p:spPr/>
        <p:txBody>
          <a:bodyPr/>
          <a:lstStyle/>
          <a:p>
            <a:fld id="{C8735F24-F0A4-DB4E-AAD6-0E2C6B4C4636}" type="slidenum">
              <a:rPr lang="en-US" smtClean="0"/>
              <a:pPr/>
              <a:t>2</a:t>
            </a:fld>
            <a:endParaRPr lang="en-US"/>
          </a:p>
        </p:txBody>
      </p:sp>
      <p:sp>
        <p:nvSpPr>
          <p:cNvPr id="7" name="Footer Placeholder 6"/>
          <p:cNvSpPr>
            <a:spLocks noGrp="1"/>
          </p:cNvSpPr>
          <p:nvPr>
            <p:ph type="ftr" sz="quarter" idx="11"/>
          </p:nvPr>
        </p:nvSpPr>
        <p:spPr/>
        <p:txBody>
          <a:bodyPr/>
          <a:lstStyle/>
          <a:p>
            <a:r>
              <a:rPr lang="en-US" smtClean="0"/>
              <a:t>Chapter 9 Software evolution</a:t>
            </a:r>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Lehman’s laws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071572723"/>
              </p:ext>
            </p:extLst>
          </p:nvPr>
        </p:nvGraphicFramePr>
        <p:xfrm>
          <a:off x="0" y="1720645"/>
          <a:ext cx="9144000" cy="4651846"/>
        </p:xfrm>
        <a:graphic>
          <a:graphicData uri="http://schemas.openxmlformats.org/drawingml/2006/table">
            <a:tbl>
              <a:tblPr firstRow="1" bandRow="1">
                <a:tableStyleId>{5C22544A-7EE6-4342-B048-85BDC9FD1C3A}</a:tableStyleId>
              </a:tblPr>
              <a:tblGrid>
                <a:gridCol w="2779832">
                  <a:extLst>
                    <a:ext uri="{9D8B030D-6E8A-4147-A177-3AD203B41FA5}">
                      <a16:colId xmlns:a16="http://schemas.microsoft.com/office/drawing/2014/main" val="20000"/>
                    </a:ext>
                  </a:extLst>
                </a:gridCol>
                <a:gridCol w="6364168">
                  <a:extLst>
                    <a:ext uri="{9D8B030D-6E8A-4147-A177-3AD203B41FA5}">
                      <a16:colId xmlns:a16="http://schemas.microsoft.com/office/drawing/2014/main" val="20001"/>
                    </a:ext>
                  </a:extLst>
                </a:gridCol>
              </a:tblGrid>
              <a:tr h="589516">
                <a:tc>
                  <a:txBody>
                    <a:bodyPr/>
                    <a:lstStyle/>
                    <a:p>
                      <a:r>
                        <a:rPr lang="en-US" sz="2000" dirty="0" smtClean="0">
                          <a:latin typeface="Arial"/>
                          <a:cs typeface="Arial"/>
                        </a:rPr>
                        <a:t>Law</a:t>
                      </a:r>
                      <a:endParaRPr lang="en-US" sz="2000" dirty="0">
                        <a:latin typeface="Arial"/>
                        <a:cs typeface="Arial"/>
                      </a:endParaRPr>
                    </a:p>
                  </a:txBody>
                  <a:tcPr/>
                </a:tc>
                <a:tc>
                  <a:txBody>
                    <a:bodyPr/>
                    <a:lstStyle/>
                    <a:p>
                      <a:r>
                        <a:rPr lang="en-US" sz="2000" dirty="0" smtClean="0">
                          <a:latin typeface="Arial"/>
                          <a:cs typeface="Arial"/>
                        </a:rPr>
                        <a:t>Description</a:t>
                      </a:r>
                      <a:endParaRPr lang="en-US" sz="2000" dirty="0">
                        <a:latin typeface="Arial"/>
                        <a:cs typeface="Arial"/>
                      </a:endParaRPr>
                    </a:p>
                  </a:txBody>
                  <a:tcPr/>
                </a:tc>
                <a:extLst>
                  <a:ext uri="{0D108BD9-81ED-4DB2-BD59-A6C34878D82A}">
                    <a16:rowId xmlns:a16="http://schemas.microsoft.com/office/drawing/2014/main" val="10000"/>
                  </a:ext>
                </a:extLst>
              </a:tr>
              <a:tr h="891340">
                <a:tc>
                  <a:txBody>
                    <a:bodyPr/>
                    <a:lstStyle/>
                    <a:p>
                      <a:pPr>
                        <a:spcAft>
                          <a:spcPts val="600"/>
                        </a:spcAft>
                      </a:pPr>
                      <a:r>
                        <a:rPr lang="en-US" sz="2000" dirty="0">
                          <a:latin typeface="Arial"/>
                          <a:ea typeface="Calibri"/>
                          <a:cs typeface="Arial"/>
                        </a:rPr>
                        <a:t>Conservation of familiarity</a:t>
                      </a:r>
                      <a:endParaRPr lang="en-GB" sz="2000" dirty="0">
                        <a:latin typeface="Arial"/>
                        <a:ea typeface="Calibri"/>
                        <a:cs typeface="Arial"/>
                      </a:endParaRPr>
                    </a:p>
                  </a:txBody>
                  <a:tcPr marL="54610" marR="54610" marT="0" marB="73025"/>
                </a:tc>
                <a:tc>
                  <a:txBody>
                    <a:bodyPr/>
                    <a:lstStyle/>
                    <a:p>
                      <a:pPr>
                        <a:spcAft>
                          <a:spcPts val="600"/>
                        </a:spcAft>
                      </a:pPr>
                      <a:r>
                        <a:rPr lang="en-US" sz="2000">
                          <a:latin typeface="Arial"/>
                          <a:ea typeface="Calibri"/>
                          <a:cs typeface="Arial"/>
                        </a:rPr>
                        <a:t>Over the lifetime of a system, the incremental change in each release is approximately constant.</a:t>
                      </a:r>
                      <a:endParaRPr lang="en-GB" sz="2000">
                        <a:latin typeface="Arial"/>
                        <a:ea typeface="Calibri"/>
                        <a:cs typeface="Arial"/>
                      </a:endParaRPr>
                    </a:p>
                  </a:txBody>
                  <a:tcPr marL="54610" marR="54610" marT="0" marB="73025"/>
                </a:tc>
                <a:extLst>
                  <a:ext uri="{0D108BD9-81ED-4DB2-BD59-A6C34878D82A}">
                    <a16:rowId xmlns:a16="http://schemas.microsoft.com/office/drawing/2014/main" val="10001"/>
                  </a:ext>
                </a:extLst>
              </a:tr>
              <a:tr h="891340">
                <a:tc>
                  <a:txBody>
                    <a:bodyPr/>
                    <a:lstStyle/>
                    <a:p>
                      <a:pPr>
                        <a:spcAft>
                          <a:spcPts val="600"/>
                        </a:spcAft>
                      </a:pPr>
                      <a:r>
                        <a:rPr lang="en-US" sz="2000">
                          <a:latin typeface="Arial"/>
                          <a:ea typeface="Calibri"/>
                          <a:cs typeface="Arial"/>
                        </a:rPr>
                        <a:t>Continuing growth</a:t>
                      </a:r>
                      <a:endParaRPr lang="en-GB" sz="2000">
                        <a:latin typeface="Arial"/>
                        <a:ea typeface="Calibri"/>
                        <a:cs typeface="Arial"/>
                      </a:endParaRPr>
                    </a:p>
                  </a:txBody>
                  <a:tcPr marL="54610" marR="54610" marT="0" marB="73025"/>
                </a:tc>
                <a:tc>
                  <a:txBody>
                    <a:bodyPr/>
                    <a:lstStyle/>
                    <a:p>
                      <a:pPr>
                        <a:spcAft>
                          <a:spcPts val="600"/>
                        </a:spcAft>
                      </a:pPr>
                      <a:r>
                        <a:rPr lang="en-US" sz="2000" dirty="0">
                          <a:latin typeface="Arial"/>
                          <a:ea typeface="Calibri"/>
                          <a:cs typeface="Arial"/>
                        </a:rPr>
                        <a:t>The functionality offered by systems has to continually increase to maintain user satisfaction.</a:t>
                      </a:r>
                      <a:endParaRPr lang="en-GB" sz="2000" dirty="0">
                        <a:latin typeface="Arial"/>
                        <a:ea typeface="Calibri"/>
                        <a:cs typeface="Arial"/>
                      </a:endParaRPr>
                    </a:p>
                  </a:txBody>
                  <a:tcPr marL="54610" marR="54610" marT="0" marB="73025"/>
                </a:tc>
                <a:extLst>
                  <a:ext uri="{0D108BD9-81ED-4DB2-BD59-A6C34878D82A}">
                    <a16:rowId xmlns:a16="http://schemas.microsoft.com/office/drawing/2014/main" val="10002"/>
                  </a:ext>
                </a:extLst>
              </a:tr>
              <a:tr h="891340">
                <a:tc>
                  <a:txBody>
                    <a:bodyPr/>
                    <a:lstStyle/>
                    <a:p>
                      <a:pPr>
                        <a:spcAft>
                          <a:spcPts val="600"/>
                        </a:spcAft>
                      </a:pPr>
                      <a:r>
                        <a:rPr lang="en-US" sz="2000">
                          <a:latin typeface="Arial"/>
                          <a:ea typeface="Calibri"/>
                          <a:cs typeface="Arial"/>
                        </a:rPr>
                        <a:t>Declining quality</a:t>
                      </a:r>
                      <a:endParaRPr lang="en-GB" sz="2000">
                        <a:latin typeface="Arial"/>
                        <a:ea typeface="Calibri"/>
                        <a:cs typeface="Arial"/>
                      </a:endParaRPr>
                    </a:p>
                  </a:txBody>
                  <a:tcPr marL="54610" marR="54610" marT="0" marB="73025"/>
                </a:tc>
                <a:tc>
                  <a:txBody>
                    <a:bodyPr/>
                    <a:lstStyle/>
                    <a:p>
                      <a:pPr>
                        <a:spcAft>
                          <a:spcPts val="600"/>
                        </a:spcAft>
                      </a:pPr>
                      <a:r>
                        <a:rPr lang="en-US" sz="2000" dirty="0">
                          <a:latin typeface="Arial"/>
                          <a:ea typeface="Calibri"/>
                          <a:cs typeface="Arial"/>
                        </a:rPr>
                        <a:t>The quality of systems will decline unless they are modified to reflect changes in their operational environment.</a:t>
                      </a:r>
                      <a:endParaRPr lang="en-GB" sz="2000" dirty="0">
                        <a:latin typeface="Arial"/>
                        <a:ea typeface="Calibri"/>
                        <a:cs typeface="Arial"/>
                      </a:endParaRPr>
                    </a:p>
                  </a:txBody>
                  <a:tcPr marL="54610" marR="54610" marT="0" marB="73025"/>
                </a:tc>
                <a:extLst>
                  <a:ext uri="{0D108BD9-81ED-4DB2-BD59-A6C34878D82A}">
                    <a16:rowId xmlns:a16="http://schemas.microsoft.com/office/drawing/2014/main" val="10003"/>
                  </a:ext>
                </a:extLst>
              </a:tr>
              <a:tr h="1278967">
                <a:tc>
                  <a:txBody>
                    <a:bodyPr/>
                    <a:lstStyle/>
                    <a:p>
                      <a:pPr>
                        <a:spcAft>
                          <a:spcPts val="600"/>
                        </a:spcAft>
                      </a:pPr>
                      <a:r>
                        <a:rPr lang="en-US" sz="2000">
                          <a:latin typeface="Arial"/>
                          <a:ea typeface="Calibri"/>
                          <a:cs typeface="Arial"/>
                        </a:rPr>
                        <a:t>Feedback system</a:t>
                      </a:r>
                      <a:endParaRPr lang="en-GB" sz="2000">
                        <a:latin typeface="Arial"/>
                        <a:ea typeface="Calibri"/>
                        <a:cs typeface="Arial"/>
                      </a:endParaRPr>
                    </a:p>
                  </a:txBody>
                  <a:tcPr marL="54610" marR="54610" marT="0" marB="73025"/>
                </a:tc>
                <a:tc>
                  <a:txBody>
                    <a:bodyPr/>
                    <a:lstStyle/>
                    <a:p>
                      <a:pPr>
                        <a:spcAft>
                          <a:spcPts val="600"/>
                        </a:spcAft>
                      </a:pPr>
                      <a:r>
                        <a:rPr lang="en-US" sz="2000" dirty="0">
                          <a:latin typeface="Arial"/>
                          <a:ea typeface="Calibri"/>
                          <a:cs typeface="Arial"/>
                        </a:rPr>
                        <a:t>Evolution processes incorporate </a:t>
                      </a:r>
                      <a:r>
                        <a:rPr lang="en-US" sz="2000" dirty="0" err="1">
                          <a:latin typeface="Arial"/>
                          <a:ea typeface="Calibri"/>
                          <a:cs typeface="Arial"/>
                        </a:rPr>
                        <a:t>multiagent</a:t>
                      </a:r>
                      <a:r>
                        <a:rPr lang="en-US" sz="2000" dirty="0">
                          <a:latin typeface="Arial"/>
                          <a:ea typeface="Calibri"/>
                          <a:cs typeface="Arial"/>
                        </a:rPr>
                        <a:t>, </a:t>
                      </a:r>
                      <a:r>
                        <a:rPr lang="en-US" sz="2000" dirty="0" err="1">
                          <a:latin typeface="Arial"/>
                          <a:ea typeface="Calibri"/>
                          <a:cs typeface="Arial"/>
                        </a:rPr>
                        <a:t>multiloop</a:t>
                      </a:r>
                      <a:r>
                        <a:rPr lang="en-US" sz="2000" dirty="0">
                          <a:latin typeface="Arial"/>
                          <a:ea typeface="Calibri"/>
                          <a:cs typeface="Arial"/>
                        </a:rPr>
                        <a:t> feedback systems and you have to treat them as feedback systems to achieve significant product improvement</a:t>
                      </a:r>
                      <a:r>
                        <a:rPr lang="en-US" sz="2000" dirty="0" smtClean="0">
                          <a:latin typeface="Arial"/>
                          <a:ea typeface="Calibri"/>
                          <a:cs typeface="Arial"/>
                        </a:rPr>
                        <a:t>.</a:t>
                      </a:r>
                      <a:endParaRPr lang="en-GB" sz="2000" dirty="0">
                        <a:latin typeface="Arial"/>
                        <a:ea typeface="Calibri"/>
                        <a:cs typeface="Arial"/>
                      </a:endParaRPr>
                    </a:p>
                  </a:txBody>
                  <a:tcPr marL="54610" marR="54610" marT="0" marB="73025"/>
                </a:tc>
                <a:extLst>
                  <a:ext uri="{0D108BD9-81ED-4DB2-BD59-A6C34878D82A}">
                    <a16:rowId xmlns:a16="http://schemas.microsoft.com/office/drawing/2014/main" val="10004"/>
                  </a:ext>
                </a:extLst>
              </a:tr>
            </a:tbl>
          </a:graphicData>
        </a:graphic>
      </p:graphicFrame>
      <p:sp>
        <p:nvSpPr>
          <p:cNvPr id="7" name="Slide Number Placeholder 6"/>
          <p:cNvSpPr>
            <a:spLocks noGrp="1"/>
          </p:cNvSpPr>
          <p:nvPr>
            <p:ph type="sldNum" sz="quarter" idx="12"/>
          </p:nvPr>
        </p:nvSpPr>
        <p:spPr/>
        <p:txBody>
          <a:bodyPr/>
          <a:lstStyle/>
          <a:p>
            <a:fld id="{C8735F24-F0A4-DB4E-AAD6-0E2C6B4C4636}" type="slidenum">
              <a:rPr lang="en-US" smtClean="0"/>
              <a:pPr/>
              <a:t>20</a:t>
            </a:fld>
            <a:endParaRPr lang="en-US"/>
          </a:p>
        </p:txBody>
      </p:sp>
      <p:sp>
        <p:nvSpPr>
          <p:cNvPr id="8" name="Footer Placeholder 7"/>
          <p:cNvSpPr>
            <a:spLocks noGrp="1"/>
          </p:cNvSpPr>
          <p:nvPr>
            <p:ph type="ftr" sz="quarter" idx="11"/>
          </p:nvPr>
        </p:nvSpPr>
        <p:spPr/>
        <p:txBody>
          <a:bodyPr/>
          <a:lstStyle/>
          <a:p>
            <a:r>
              <a:rPr lang="en-US" smtClean="0"/>
              <a:t>Chapter 9 Software evolution</a:t>
            </a:r>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r>
              <a:rPr lang="en-GB" smtClean="0"/>
              <a:t>Applicability of Lehman’s laws</a:t>
            </a:r>
            <a:endParaRPr lang="en-GB"/>
          </a:p>
        </p:txBody>
      </p:sp>
      <p:sp>
        <p:nvSpPr>
          <p:cNvPr id="68611" name="Rectangle 3"/>
          <p:cNvSpPr>
            <a:spLocks noGrp="1" noChangeArrowheads="1"/>
          </p:cNvSpPr>
          <p:nvPr>
            <p:ph type="body" idx="1"/>
          </p:nvPr>
        </p:nvSpPr>
        <p:spPr/>
        <p:txBody>
          <a:bodyPr/>
          <a:lstStyle/>
          <a:p>
            <a:r>
              <a:rPr lang="en-GB" dirty="0" smtClean="0"/>
              <a:t>Lehman’s laws seem to be generally applicable to large, tailored systems developed by large organisations.</a:t>
            </a:r>
          </a:p>
          <a:p>
            <a:pPr lvl="1"/>
            <a:r>
              <a:rPr lang="en-GB" dirty="0" smtClean="0"/>
              <a:t>Confirmed in early 2000’s by work by Lehman on the FEAST project.</a:t>
            </a:r>
          </a:p>
          <a:p>
            <a:r>
              <a:rPr lang="en-GB" dirty="0" smtClean="0"/>
              <a:t>It is not clear how they should be modified for</a:t>
            </a:r>
          </a:p>
          <a:p>
            <a:pPr lvl="1"/>
            <a:r>
              <a:rPr lang="en-GB" dirty="0" smtClean="0"/>
              <a:t>Shrink-wrapped software products;</a:t>
            </a:r>
          </a:p>
          <a:p>
            <a:pPr lvl="1"/>
            <a:r>
              <a:rPr lang="en-GB" dirty="0" smtClean="0"/>
              <a:t>Systems that incorporate a significant number of COTS components;</a:t>
            </a:r>
          </a:p>
          <a:p>
            <a:pPr lvl="1"/>
            <a:r>
              <a:rPr lang="en-GB" dirty="0" smtClean="0"/>
              <a:t>Small organisations;</a:t>
            </a:r>
          </a:p>
          <a:p>
            <a:pPr lvl="1"/>
            <a:r>
              <a:rPr lang="en-GB" dirty="0" smtClean="0"/>
              <a:t>Medium sized systems.</a:t>
            </a:r>
            <a:endParaRPr lang="en-GB" dirty="0"/>
          </a:p>
        </p:txBody>
      </p:sp>
      <p:sp>
        <p:nvSpPr>
          <p:cNvPr id="8" name="Slide Number Placeholder 7"/>
          <p:cNvSpPr>
            <a:spLocks noGrp="1"/>
          </p:cNvSpPr>
          <p:nvPr>
            <p:ph type="sldNum" sz="quarter" idx="12"/>
          </p:nvPr>
        </p:nvSpPr>
        <p:spPr/>
        <p:txBody>
          <a:bodyPr/>
          <a:lstStyle/>
          <a:p>
            <a:fld id="{C8735F24-F0A4-DB4E-AAD6-0E2C6B4C4636}" type="slidenum">
              <a:rPr lang="en-US" smtClean="0"/>
              <a:pPr/>
              <a:t>21</a:t>
            </a:fld>
            <a:endParaRPr lang="en-US"/>
          </a:p>
        </p:txBody>
      </p:sp>
      <p:sp>
        <p:nvSpPr>
          <p:cNvPr id="9" name="Footer Placeholder 8"/>
          <p:cNvSpPr>
            <a:spLocks noGrp="1"/>
          </p:cNvSpPr>
          <p:nvPr>
            <p:ph type="ftr" sz="quarter" idx="11"/>
          </p:nvPr>
        </p:nvSpPr>
        <p:spPr/>
        <p:txBody>
          <a:bodyPr/>
          <a:lstStyle/>
          <a:p>
            <a:r>
              <a:rPr lang="en-US" smtClean="0"/>
              <a:t>Chapter 9 Software evolution</a:t>
            </a:r>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p:txBody>
          <a:bodyPr/>
          <a:lstStyle/>
          <a:p>
            <a:r>
              <a:rPr lang="en-US" dirty="0" smtClean="0"/>
              <a:t>Software development and evolution can be thought of as an integrated, iterative process that can be represented using a spiral model.</a:t>
            </a:r>
            <a:endParaRPr lang="en-GB" dirty="0" smtClean="0"/>
          </a:p>
          <a:p>
            <a:r>
              <a:rPr lang="en-US" dirty="0" smtClean="0"/>
              <a:t>For custom systems, the costs of software maintenance usually exceed the software development costs.</a:t>
            </a:r>
            <a:endParaRPr lang="en-GB" dirty="0" smtClean="0"/>
          </a:p>
          <a:p>
            <a:r>
              <a:rPr lang="en-US" dirty="0" smtClean="0"/>
              <a:t>The process of software evolution is driven by requests for changes and includes change impact analysis, release planning and change implementation. </a:t>
            </a:r>
            <a:endParaRPr lang="en-GB" dirty="0" smtClean="0"/>
          </a:p>
          <a:p>
            <a:r>
              <a:rPr lang="en-US" dirty="0" smtClean="0"/>
              <a:t>Lehman’s laws, such as the notion that change is continuous, describe a number of insights derived from long-term studies of system evolution.</a:t>
            </a:r>
            <a:endParaRPr lang="en-GB" dirty="0" smtClean="0"/>
          </a:p>
          <a:p>
            <a:endParaRPr lang="en-US" dirty="0"/>
          </a:p>
        </p:txBody>
      </p:sp>
      <p:sp>
        <p:nvSpPr>
          <p:cNvPr id="6" name="Slide Number Placeholder 5"/>
          <p:cNvSpPr>
            <a:spLocks noGrp="1"/>
          </p:cNvSpPr>
          <p:nvPr>
            <p:ph type="sldNum" sz="quarter" idx="12"/>
          </p:nvPr>
        </p:nvSpPr>
        <p:spPr/>
        <p:txBody>
          <a:bodyPr/>
          <a:lstStyle/>
          <a:p>
            <a:fld id="{C8735F24-F0A4-DB4E-AAD6-0E2C6B4C4636}" type="slidenum">
              <a:rPr lang="en-US" smtClean="0"/>
              <a:pPr/>
              <a:t>22</a:t>
            </a:fld>
            <a:endParaRPr lang="en-US"/>
          </a:p>
        </p:txBody>
      </p:sp>
      <p:sp>
        <p:nvSpPr>
          <p:cNvPr id="7" name="Footer Placeholder 6"/>
          <p:cNvSpPr>
            <a:spLocks noGrp="1"/>
          </p:cNvSpPr>
          <p:nvPr>
            <p:ph type="ftr" sz="quarter" idx="11"/>
          </p:nvPr>
        </p:nvSpPr>
        <p:spPr/>
        <p:txBody>
          <a:bodyPr/>
          <a:lstStyle/>
          <a:p>
            <a:r>
              <a:rPr lang="en-US" smtClean="0"/>
              <a:t>Chapter 9 Software evolution</a:t>
            </a:r>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Chapter 9 – Software Evolution</a:t>
            </a:r>
            <a:endParaRPr lang="en-US" dirty="0"/>
          </a:p>
        </p:txBody>
      </p:sp>
      <p:sp>
        <p:nvSpPr>
          <p:cNvPr id="3" name="Subtitle 2"/>
          <p:cNvSpPr>
            <a:spLocks noGrp="1"/>
          </p:cNvSpPr>
          <p:nvPr>
            <p:ph type="subTitle" idx="1"/>
          </p:nvPr>
        </p:nvSpPr>
        <p:spPr/>
        <p:txBody>
          <a:bodyPr/>
          <a:lstStyle/>
          <a:p>
            <a:r>
              <a:rPr lang="en-US" dirty="0" smtClean="0"/>
              <a:t>Lecture 2</a:t>
            </a:r>
            <a:endParaRPr lang="en-US" dirty="0"/>
          </a:p>
        </p:txBody>
      </p:sp>
      <p:sp>
        <p:nvSpPr>
          <p:cNvPr id="4" name="Slide Number Placeholder 3"/>
          <p:cNvSpPr>
            <a:spLocks noGrp="1"/>
          </p:cNvSpPr>
          <p:nvPr>
            <p:ph type="sldNum" sz="quarter" idx="12"/>
          </p:nvPr>
        </p:nvSpPr>
        <p:spPr/>
        <p:txBody>
          <a:bodyPr/>
          <a:lstStyle/>
          <a:p>
            <a:fld id="{C8735F24-F0A4-DB4E-AAD6-0E2C6B4C4636}" type="slidenum">
              <a:rPr lang="en-US" smtClean="0"/>
              <a:pPr/>
              <a:t>23</a:t>
            </a:fld>
            <a:endParaRPr lang="en-US"/>
          </a:p>
        </p:txBody>
      </p:sp>
      <p:sp>
        <p:nvSpPr>
          <p:cNvPr id="5" name="Footer Placeholder 4"/>
          <p:cNvSpPr>
            <a:spLocks noGrp="1"/>
          </p:cNvSpPr>
          <p:nvPr>
            <p:ph type="ftr" sz="quarter" idx="11"/>
          </p:nvPr>
        </p:nvSpPr>
        <p:spPr/>
        <p:txBody>
          <a:bodyPr/>
          <a:lstStyle/>
          <a:p>
            <a:r>
              <a:rPr lang="en-US" smtClean="0"/>
              <a:t>Chapter 9 Software evolution</a:t>
            </a:r>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body" idx="1"/>
          </p:nvPr>
        </p:nvSpPr>
        <p:spPr>
          <a:noFill/>
          <a:ln/>
        </p:spPr>
        <p:txBody>
          <a:bodyPr lIns="90840" tIns="44623" rIns="90840" bIns="44623"/>
          <a:lstStyle/>
          <a:p>
            <a:r>
              <a:rPr lang="en-GB" dirty="0"/>
              <a:t>Modifying a program after it has been put into use</a:t>
            </a:r>
            <a:r>
              <a:rPr lang="en-GB" dirty="0" smtClean="0"/>
              <a:t>.</a:t>
            </a:r>
          </a:p>
          <a:p>
            <a:r>
              <a:rPr lang="en-GB" dirty="0" smtClean="0"/>
              <a:t>The term is mostly used for changing custom software. Generic software products are said to evolve to create new versions.</a:t>
            </a:r>
          </a:p>
          <a:p>
            <a:r>
              <a:rPr lang="en-GB" dirty="0"/>
              <a:t>Maintenance does not normally involve major changes to the system’s architecture.</a:t>
            </a:r>
          </a:p>
          <a:p>
            <a:r>
              <a:rPr lang="en-GB" dirty="0"/>
              <a:t>Changes are implemented by modifying existing components and adding new components to the system.</a:t>
            </a:r>
          </a:p>
        </p:txBody>
      </p:sp>
      <p:sp>
        <p:nvSpPr>
          <p:cNvPr id="8195" name="Rectangle 3"/>
          <p:cNvSpPr>
            <a:spLocks noGrp="1" noChangeArrowheads="1"/>
          </p:cNvSpPr>
          <p:nvPr>
            <p:ph type="title"/>
          </p:nvPr>
        </p:nvSpPr>
        <p:spPr>
          <a:noFill/>
          <a:ln/>
        </p:spPr>
        <p:txBody>
          <a:bodyPr lIns="90840" tIns="44623" rIns="90840" bIns="44623"/>
          <a:lstStyle/>
          <a:p>
            <a:r>
              <a:rPr lang="en-GB"/>
              <a:t>Software maintenance</a:t>
            </a:r>
          </a:p>
        </p:txBody>
      </p:sp>
      <p:sp>
        <p:nvSpPr>
          <p:cNvPr id="6" name="Slide Number Placeholder 5"/>
          <p:cNvSpPr>
            <a:spLocks noGrp="1"/>
          </p:cNvSpPr>
          <p:nvPr>
            <p:ph type="sldNum" sz="quarter" idx="12"/>
          </p:nvPr>
        </p:nvSpPr>
        <p:spPr/>
        <p:txBody>
          <a:bodyPr/>
          <a:lstStyle/>
          <a:p>
            <a:fld id="{C8735F24-F0A4-DB4E-AAD6-0E2C6B4C4636}" type="slidenum">
              <a:rPr lang="en-US" smtClean="0"/>
              <a:pPr/>
              <a:t>24</a:t>
            </a:fld>
            <a:endParaRPr lang="en-US"/>
          </a:p>
        </p:txBody>
      </p:sp>
      <p:sp>
        <p:nvSpPr>
          <p:cNvPr id="7" name="Footer Placeholder 6"/>
          <p:cNvSpPr>
            <a:spLocks noGrp="1"/>
          </p:cNvSpPr>
          <p:nvPr>
            <p:ph type="ftr" sz="quarter" idx="11"/>
          </p:nvPr>
        </p:nvSpPr>
        <p:spPr/>
        <p:txBody>
          <a:bodyPr/>
          <a:lstStyle/>
          <a:p>
            <a:r>
              <a:rPr lang="en-US" smtClean="0"/>
              <a:t>Chapter 9 Software evolution</a:t>
            </a:r>
            <a:endParaRPr lang="en-US"/>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body" idx="1"/>
          </p:nvPr>
        </p:nvSpPr>
        <p:spPr>
          <a:noFill/>
          <a:ln/>
        </p:spPr>
        <p:txBody>
          <a:bodyPr lIns="90840" tIns="44623" rIns="90840" bIns="44623"/>
          <a:lstStyle/>
          <a:p>
            <a:r>
              <a:rPr lang="en-GB" sz="2400"/>
              <a:t>Maintenance to repair software faults</a:t>
            </a:r>
          </a:p>
          <a:p>
            <a:pPr lvl="1"/>
            <a:r>
              <a:rPr lang="en-GB" sz="2000"/>
              <a:t>Changing a system to correct deficiencies in the way meets its requirements.</a:t>
            </a:r>
          </a:p>
          <a:p>
            <a:r>
              <a:rPr lang="en-GB" sz="2400"/>
              <a:t>Maintenance to adapt software to a different operating environment</a:t>
            </a:r>
          </a:p>
          <a:p>
            <a:pPr lvl="1"/>
            <a:r>
              <a:rPr lang="en-GB" sz="2000"/>
              <a:t>Changing a system so that it operates in a different environment (computer, OS, etc.) from its initial implementation.</a:t>
            </a:r>
          </a:p>
          <a:p>
            <a:r>
              <a:rPr lang="en-GB" sz="2400"/>
              <a:t>Maintenance to add to or modify the system’s functionality</a:t>
            </a:r>
          </a:p>
          <a:p>
            <a:pPr lvl="1"/>
            <a:r>
              <a:rPr lang="en-GB" sz="2000"/>
              <a:t>Modifying the system to satisfy new requirements.</a:t>
            </a:r>
          </a:p>
        </p:txBody>
      </p:sp>
      <p:sp>
        <p:nvSpPr>
          <p:cNvPr id="12291" name="Rectangle 3"/>
          <p:cNvSpPr>
            <a:spLocks noGrp="1" noChangeArrowheads="1"/>
          </p:cNvSpPr>
          <p:nvPr>
            <p:ph type="title"/>
          </p:nvPr>
        </p:nvSpPr>
        <p:spPr>
          <a:noFill/>
          <a:ln/>
        </p:spPr>
        <p:txBody>
          <a:bodyPr lIns="90840" tIns="44623" rIns="90840" bIns="44623"/>
          <a:lstStyle/>
          <a:p>
            <a:r>
              <a:rPr lang="en-GB"/>
              <a:t>Types of maintenance</a:t>
            </a:r>
          </a:p>
        </p:txBody>
      </p:sp>
      <p:sp>
        <p:nvSpPr>
          <p:cNvPr id="6" name="Slide Number Placeholder 5"/>
          <p:cNvSpPr>
            <a:spLocks noGrp="1"/>
          </p:cNvSpPr>
          <p:nvPr>
            <p:ph type="sldNum" sz="quarter" idx="12"/>
          </p:nvPr>
        </p:nvSpPr>
        <p:spPr/>
        <p:txBody>
          <a:bodyPr/>
          <a:lstStyle/>
          <a:p>
            <a:fld id="{C8735F24-F0A4-DB4E-AAD6-0E2C6B4C4636}" type="slidenum">
              <a:rPr lang="en-US" smtClean="0"/>
              <a:pPr/>
              <a:t>25</a:t>
            </a:fld>
            <a:endParaRPr lang="en-US"/>
          </a:p>
        </p:txBody>
      </p:sp>
      <p:sp>
        <p:nvSpPr>
          <p:cNvPr id="7" name="Footer Placeholder 6"/>
          <p:cNvSpPr>
            <a:spLocks noGrp="1"/>
          </p:cNvSpPr>
          <p:nvPr>
            <p:ph type="ftr" sz="quarter" idx="11"/>
          </p:nvPr>
        </p:nvSpPr>
        <p:spPr/>
        <p:txBody>
          <a:bodyPr/>
          <a:lstStyle/>
          <a:p>
            <a:r>
              <a:rPr lang="en-US" smtClean="0"/>
              <a:t>Chapter 9 Software evolution</a:t>
            </a:r>
            <a:endParaRPr lang="en-US"/>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Figure 9.8</a:t>
            </a:r>
            <a:r>
              <a:rPr lang="en-US" dirty="0" smtClean="0"/>
              <a:t> </a:t>
            </a:r>
            <a:r>
              <a:rPr lang="en-US" dirty="0"/>
              <a:t> </a:t>
            </a:r>
            <a:r>
              <a:rPr lang="en-US" dirty="0" smtClean="0"/>
              <a:t>Maintenance </a:t>
            </a:r>
            <a:r>
              <a:rPr lang="en-US" dirty="0"/>
              <a:t>effort distribution</a:t>
            </a:r>
            <a:r>
              <a:rPr lang="en-GB" dirty="0" smtClean="0"/>
              <a:t> </a:t>
            </a:r>
            <a:endParaRPr lang="en-US" dirty="0"/>
          </a:p>
        </p:txBody>
      </p:sp>
      <p:pic>
        <p:nvPicPr>
          <p:cNvPr id="4" name="Content Placeholder 3" descr="9.8 MaintEffort.eps"/>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rcRect l="-40915" r="-40915"/>
              <a:stretch>
                <a:fillRect/>
              </a:stretch>
            </p:blipFill>
          </mc:Choice>
          <mc:Fallback>
            <p:blipFill>
              <a:blip r:embed="rId3"/>
              <a:srcRect l="-40915" r="-40915"/>
              <a:stretch>
                <a:fillRect/>
              </a:stretch>
            </p:blipFill>
          </mc:Fallback>
        </mc:AlternateContent>
        <p:spPr>
          <a:xfrm>
            <a:off x="1258051" y="1989226"/>
            <a:ext cx="6029691" cy="3316098"/>
          </a:xfrm>
        </p:spPr>
      </p:pic>
      <p:sp>
        <p:nvSpPr>
          <p:cNvPr id="7" name="Slide Number Placeholder 6"/>
          <p:cNvSpPr>
            <a:spLocks noGrp="1"/>
          </p:cNvSpPr>
          <p:nvPr>
            <p:ph type="sldNum" sz="quarter" idx="12"/>
          </p:nvPr>
        </p:nvSpPr>
        <p:spPr/>
        <p:txBody>
          <a:bodyPr/>
          <a:lstStyle/>
          <a:p>
            <a:fld id="{C8735F24-F0A4-DB4E-AAD6-0E2C6B4C4636}" type="slidenum">
              <a:rPr lang="en-US" smtClean="0"/>
              <a:pPr/>
              <a:t>26</a:t>
            </a:fld>
            <a:endParaRPr lang="en-US"/>
          </a:p>
        </p:txBody>
      </p:sp>
      <p:sp>
        <p:nvSpPr>
          <p:cNvPr id="8" name="Footer Placeholder 7"/>
          <p:cNvSpPr>
            <a:spLocks noGrp="1"/>
          </p:cNvSpPr>
          <p:nvPr>
            <p:ph type="ftr" sz="quarter" idx="11"/>
          </p:nvPr>
        </p:nvSpPr>
        <p:spPr/>
        <p:txBody>
          <a:bodyPr/>
          <a:lstStyle/>
          <a:p>
            <a:r>
              <a:rPr lang="en-US" smtClean="0"/>
              <a:t>Chapter 9 Software evolution</a:t>
            </a:r>
            <a:endParaRPr lang="en-US"/>
          </a:p>
        </p:txBody>
      </p:sp>
      <p:pic>
        <p:nvPicPr>
          <p:cNvPr id="3" name="Resim 2"/>
          <p:cNvPicPr>
            <a:picLocks noChangeAspect="1"/>
          </p:cNvPicPr>
          <p:nvPr/>
        </p:nvPicPr>
        <p:blipFill>
          <a:blip r:embed="rId4"/>
          <a:stretch>
            <a:fillRect/>
          </a:stretch>
        </p:blipFill>
        <p:spPr>
          <a:xfrm>
            <a:off x="1547702" y="1564526"/>
            <a:ext cx="5112228" cy="4791824"/>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body" idx="1"/>
          </p:nvPr>
        </p:nvSpPr>
        <p:spPr>
          <a:noFill/>
          <a:ln/>
        </p:spPr>
        <p:txBody>
          <a:bodyPr lIns="90840" tIns="44623" rIns="90840" bIns="44623"/>
          <a:lstStyle/>
          <a:p>
            <a:r>
              <a:rPr lang="en-GB" sz="2400"/>
              <a:t>Usually greater than development costs (2* to </a:t>
            </a:r>
            <a:br>
              <a:rPr lang="en-GB" sz="2400"/>
            </a:br>
            <a:r>
              <a:rPr lang="en-GB" sz="2400"/>
              <a:t>100* depending on the application).</a:t>
            </a:r>
          </a:p>
          <a:p>
            <a:r>
              <a:rPr lang="en-GB" sz="2400"/>
              <a:t>Affected by both technical and non-technical </a:t>
            </a:r>
            <a:br>
              <a:rPr lang="en-GB" sz="2400"/>
            </a:br>
            <a:r>
              <a:rPr lang="en-GB" sz="2400"/>
              <a:t>factors.</a:t>
            </a:r>
          </a:p>
          <a:p>
            <a:r>
              <a:rPr lang="en-GB" sz="2400"/>
              <a:t>Increases as software is maintained. </a:t>
            </a:r>
            <a:br>
              <a:rPr lang="en-GB" sz="2400"/>
            </a:br>
            <a:r>
              <a:rPr lang="en-GB" sz="2400"/>
              <a:t>Maintenance corrupts the software structure so </a:t>
            </a:r>
            <a:br>
              <a:rPr lang="en-GB" sz="2400"/>
            </a:br>
            <a:r>
              <a:rPr lang="en-GB" sz="2400"/>
              <a:t>makes further maintenance more difficult.</a:t>
            </a:r>
          </a:p>
          <a:p>
            <a:r>
              <a:rPr lang="en-GB" sz="2400"/>
              <a:t>Ageing software can have high support costs </a:t>
            </a:r>
            <a:br>
              <a:rPr lang="en-GB" sz="2400"/>
            </a:br>
            <a:r>
              <a:rPr lang="en-GB" sz="2400"/>
              <a:t>(e.g. old languages, compilers etc.).</a:t>
            </a:r>
          </a:p>
        </p:txBody>
      </p:sp>
      <p:sp>
        <p:nvSpPr>
          <p:cNvPr id="30723" name="Rectangle 3"/>
          <p:cNvSpPr>
            <a:spLocks noGrp="1" noChangeArrowheads="1"/>
          </p:cNvSpPr>
          <p:nvPr>
            <p:ph type="title"/>
          </p:nvPr>
        </p:nvSpPr>
        <p:spPr>
          <a:noFill/>
          <a:ln/>
        </p:spPr>
        <p:txBody>
          <a:bodyPr lIns="90840" tIns="44623" rIns="90840" bIns="44623"/>
          <a:lstStyle/>
          <a:p>
            <a:r>
              <a:rPr lang="en-GB"/>
              <a:t>Maintenance costs</a:t>
            </a:r>
          </a:p>
        </p:txBody>
      </p:sp>
      <p:sp>
        <p:nvSpPr>
          <p:cNvPr id="6" name="Slide Number Placeholder 5"/>
          <p:cNvSpPr>
            <a:spLocks noGrp="1"/>
          </p:cNvSpPr>
          <p:nvPr>
            <p:ph type="sldNum" sz="quarter" idx="12"/>
          </p:nvPr>
        </p:nvSpPr>
        <p:spPr/>
        <p:txBody>
          <a:bodyPr/>
          <a:lstStyle/>
          <a:p>
            <a:fld id="{C8735F24-F0A4-DB4E-AAD6-0E2C6B4C4636}" type="slidenum">
              <a:rPr lang="en-US" smtClean="0"/>
              <a:pPr/>
              <a:t>27</a:t>
            </a:fld>
            <a:endParaRPr lang="en-US"/>
          </a:p>
        </p:txBody>
      </p:sp>
      <p:sp>
        <p:nvSpPr>
          <p:cNvPr id="7" name="Footer Placeholder 6"/>
          <p:cNvSpPr>
            <a:spLocks noGrp="1"/>
          </p:cNvSpPr>
          <p:nvPr>
            <p:ph type="ftr" sz="quarter" idx="11"/>
          </p:nvPr>
        </p:nvSpPr>
        <p:spPr/>
        <p:txBody>
          <a:bodyPr/>
          <a:lstStyle/>
          <a:p>
            <a:r>
              <a:rPr lang="en-US" smtClean="0"/>
              <a:t>Chapter 9 Software evolution</a:t>
            </a:r>
            <a:endParaRPr lang="en-US"/>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Figure 9.9</a:t>
            </a:r>
            <a:r>
              <a:rPr lang="en-US" dirty="0" smtClean="0"/>
              <a:t> </a:t>
            </a:r>
            <a:r>
              <a:rPr lang="en-US" dirty="0"/>
              <a:t> </a:t>
            </a:r>
            <a:r>
              <a:rPr lang="en-US" dirty="0" smtClean="0"/>
              <a:t>Development </a:t>
            </a:r>
            <a:r>
              <a:rPr lang="en-US" dirty="0"/>
              <a:t>and maintenance costs</a:t>
            </a:r>
            <a:r>
              <a:rPr lang="en-GB" dirty="0" smtClean="0"/>
              <a:t> </a:t>
            </a:r>
            <a:endParaRPr lang="en-US" dirty="0"/>
          </a:p>
        </p:txBody>
      </p:sp>
      <p:pic>
        <p:nvPicPr>
          <p:cNvPr id="4" name="Content Placeholder 3" descr="9.9 DevMaintCosts.eps"/>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rcRect t="-17580" b="-17580"/>
              <a:stretch>
                <a:fillRect/>
              </a:stretch>
            </p:blipFill>
          </mc:Choice>
          <mc:Fallback>
            <p:blipFill>
              <a:blip r:embed="rId3"/>
              <a:srcRect t="-17580" b="-17580"/>
              <a:stretch>
                <a:fillRect/>
              </a:stretch>
            </p:blipFill>
          </mc:Fallback>
        </mc:AlternateContent>
        <p:spPr>
          <a:xfrm>
            <a:off x="1292373" y="1932016"/>
            <a:ext cx="6578846" cy="3618112"/>
          </a:xfrm>
        </p:spPr>
      </p:pic>
      <p:sp>
        <p:nvSpPr>
          <p:cNvPr id="7" name="Slide Number Placeholder 6"/>
          <p:cNvSpPr>
            <a:spLocks noGrp="1"/>
          </p:cNvSpPr>
          <p:nvPr>
            <p:ph type="sldNum" sz="quarter" idx="12"/>
          </p:nvPr>
        </p:nvSpPr>
        <p:spPr/>
        <p:txBody>
          <a:bodyPr/>
          <a:lstStyle/>
          <a:p>
            <a:fld id="{C8735F24-F0A4-DB4E-AAD6-0E2C6B4C4636}" type="slidenum">
              <a:rPr lang="en-US" smtClean="0"/>
              <a:pPr/>
              <a:t>28</a:t>
            </a:fld>
            <a:endParaRPr lang="en-US"/>
          </a:p>
        </p:txBody>
      </p:sp>
      <p:sp>
        <p:nvSpPr>
          <p:cNvPr id="8" name="Footer Placeholder 7"/>
          <p:cNvSpPr>
            <a:spLocks noGrp="1"/>
          </p:cNvSpPr>
          <p:nvPr>
            <p:ph type="ftr" sz="quarter" idx="11"/>
          </p:nvPr>
        </p:nvSpPr>
        <p:spPr/>
        <p:txBody>
          <a:bodyPr/>
          <a:lstStyle/>
          <a:p>
            <a:r>
              <a:rPr lang="en-US" smtClean="0"/>
              <a:t>Chapter 9 Software evolution</a:t>
            </a:r>
            <a:endParaRPr lang="en-US"/>
          </a:p>
        </p:txBody>
      </p:sp>
      <p:pic>
        <p:nvPicPr>
          <p:cNvPr id="3" name="Resim 2"/>
          <p:cNvPicPr>
            <a:picLocks noChangeAspect="1"/>
          </p:cNvPicPr>
          <p:nvPr/>
        </p:nvPicPr>
        <p:blipFill>
          <a:blip r:embed="rId4"/>
          <a:stretch>
            <a:fillRect/>
          </a:stretch>
        </p:blipFill>
        <p:spPr>
          <a:xfrm>
            <a:off x="1" y="1932016"/>
            <a:ext cx="9144000" cy="3953722"/>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body" idx="1"/>
          </p:nvPr>
        </p:nvSpPr>
        <p:spPr>
          <a:xfrm>
            <a:off x="534988" y="1530350"/>
            <a:ext cx="8112125" cy="4359275"/>
          </a:xfrm>
          <a:noFill/>
          <a:ln/>
        </p:spPr>
        <p:txBody>
          <a:bodyPr lIns="90840" tIns="44623" rIns="90840" bIns="44623"/>
          <a:lstStyle/>
          <a:p>
            <a:pPr>
              <a:lnSpc>
                <a:spcPct val="90000"/>
              </a:lnSpc>
            </a:pPr>
            <a:r>
              <a:rPr lang="en-GB" sz="2400"/>
              <a:t>Team stability</a:t>
            </a:r>
          </a:p>
          <a:p>
            <a:pPr lvl="1">
              <a:lnSpc>
                <a:spcPct val="90000"/>
              </a:lnSpc>
            </a:pPr>
            <a:r>
              <a:rPr lang="en-GB" sz="2000"/>
              <a:t>Maintenance costs are reduced if the same staff are involved with them for some time.</a:t>
            </a:r>
          </a:p>
          <a:p>
            <a:pPr>
              <a:lnSpc>
                <a:spcPct val="90000"/>
              </a:lnSpc>
            </a:pPr>
            <a:r>
              <a:rPr lang="en-GB" sz="2400"/>
              <a:t>Contractual responsibility</a:t>
            </a:r>
          </a:p>
          <a:p>
            <a:pPr lvl="1">
              <a:lnSpc>
                <a:spcPct val="90000"/>
              </a:lnSpc>
            </a:pPr>
            <a:r>
              <a:rPr lang="en-GB" sz="2000"/>
              <a:t>The developers of a system may have no contractual responsibility for maintenance so there is no incentive to design for future change.</a:t>
            </a:r>
          </a:p>
          <a:p>
            <a:pPr>
              <a:lnSpc>
                <a:spcPct val="90000"/>
              </a:lnSpc>
            </a:pPr>
            <a:r>
              <a:rPr lang="en-GB" sz="2400"/>
              <a:t>Staff skills</a:t>
            </a:r>
          </a:p>
          <a:p>
            <a:pPr lvl="1">
              <a:lnSpc>
                <a:spcPct val="90000"/>
              </a:lnSpc>
            </a:pPr>
            <a:r>
              <a:rPr lang="en-GB" sz="2000"/>
              <a:t>Maintenance staff are often inexperienced and have limited domain knowledge.</a:t>
            </a:r>
          </a:p>
          <a:p>
            <a:pPr>
              <a:lnSpc>
                <a:spcPct val="90000"/>
              </a:lnSpc>
            </a:pPr>
            <a:r>
              <a:rPr lang="en-GB" sz="2400"/>
              <a:t>Program age and structure</a:t>
            </a:r>
          </a:p>
          <a:p>
            <a:pPr lvl="1">
              <a:lnSpc>
                <a:spcPct val="90000"/>
              </a:lnSpc>
            </a:pPr>
            <a:r>
              <a:rPr lang="en-GB" sz="2000"/>
              <a:t>As programs age, their structure is degraded and they become harder to understand and change.</a:t>
            </a:r>
          </a:p>
        </p:txBody>
      </p:sp>
      <p:sp>
        <p:nvSpPr>
          <p:cNvPr id="35843" name="Rectangle 3"/>
          <p:cNvSpPr>
            <a:spLocks noGrp="1" noChangeArrowheads="1"/>
          </p:cNvSpPr>
          <p:nvPr>
            <p:ph type="title"/>
          </p:nvPr>
        </p:nvSpPr>
        <p:spPr>
          <a:noFill/>
          <a:ln/>
        </p:spPr>
        <p:txBody>
          <a:bodyPr lIns="90840" tIns="44623" rIns="90840" bIns="44623"/>
          <a:lstStyle/>
          <a:p>
            <a:r>
              <a:rPr lang="en-GB"/>
              <a:t>Maintenance cost factors</a:t>
            </a:r>
          </a:p>
        </p:txBody>
      </p:sp>
      <p:sp>
        <p:nvSpPr>
          <p:cNvPr id="6" name="Slide Number Placeholder 5"/>
          <p:cNvSpPr>
            <a:spLocks noGrp="1"/>
          </p:cNvSpPr>
          <p:nvPr>
            <p:ph type="sldNum" sz="quarter" idx="12"/>
          </p:nvPr>
        </p:nvSpPr>
        <p:spPr/>
        <p:txBody>
          <a:bodyPr/>
          <a:lstStyle/>
          <a:p>
            <a:fld id="{C8735F24-F0A4-DB4E-AAD6-0E2C6B4C4636}" type="slidenum">
              <a:rPr lang="en-US" smtClean="0"/>
              <a:pPr/>
              <a:t>29</a:t>
            </a:fld>
            <a:endParaRPr lang="en-US"/>
          </a:p>
        </p:txBody>
      </p:sp>
      <p:sp>
        <p:nvSpPr>
          <p:cNvPr id="7" name="Footer Placeholder 6"/>
          <p:cNvSpPr>
            <a:spLocks noGrp="1"/>
          </p:cNvSpPr>
          <p:nvPr>
            <p:ph type="ftr" sz="quarter" idx="11"/>
          </p:nvPr>
        </p:nvSpPr>
        <p:spPr/>
        <p:txBody>
          <a:bodyPr/>
          <a:lstStyle/>
          <a:p>
            <a:r>
              <a:rPr lang="en-US" smtClean="0"/>
              <a:t>Chapter 9 Software evolution</a:t>
            </a:r>
            <a:endParaRPr lang="en-US"/>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r>
              <a:rPr lang="en-GB"/>
              <a:t>Software change</a:t>
            </a:r>
          </a:p>
        </p:txBody>
      </p:sp>
      <p:sp>
        <p:nvSpPr>
          <p:cNvPr id="66563" name="Rectangle 3"/>
          <p:cNvSpPr>
            <a:spLocks noGrp="1" noChangeArrowheads="1"/>
          </p:cNvSpPr>
          <p:nvPr>
            <p:ph type="body" idx="1"/>
          </p:nvPr>
        </p:nvSpPr>
        <p:spPr/>
        <p:txBody>
          <a:bodyPr/>
          <a:lstStyle/>
          <a:p>
            <a:r>
              <a:rPr lang="en-GB" sz="2400" dirty="0"/>
              <a:t>Software change is inevitable</a:t>
            </a:r>
          </a:p>
          <a:p>
            <a:pPr lvl="1"/>
            <a:r>
              <a:rPr lang="en-GB" sz="2000" dirty="0"/>
              <a:t>New requirements emerge when the software is used;</a:t>
            </a:r>
          </a:p>
          <a:p>
            <a:pPr lvl="1"/>
            <a:r>
              <a:rPr lang="en-GB" sz="2000" dirty="0"/>
              <a:t>The business environment changes;</a:t>
            </a:r>
          </a:p>
          <a:p>
            <a:pPr lvl="1"/>
            <a:r>
              <a:rPr lang="en-GB" sz="2000" dirty="0"/>
              <a:t>Errors must be repaired;</a:t>
            </a:r>
          </a:p>
          <a:p>
            <a:pPr lvl="1"/>
            <a:r>
              <a:rPr lang="en-GB" sz="2000" dirty="0"/>
              <a:t>New computers and equipment is added to the system;</a:t>
            </a:r>
          </a:p>
          <a:p>
            <a:pPr lvl="1"/>
            <a:r>
              <a:rPr lang="en-GB" sz="2000" dirty="0"/>
              <a:t>The performance or reliability of the system may have to be improved.</a:t>
            </a:r>
          </a:p>
          <a:p>
            <a:r>
              <a:rPr lang="en-GB" sz="2400" dirty="0"/>
              <a:t>A key problem for</a:t>
            </a:r>
            <a:r>
              <a:rPr lang="en-GB" sz="2400" dirty="0" smtClean="0"/>
              <a:t> all organizations </a:t>
            </a:r>
            <a:r>
              <a:rPr lang="en-GB" sz="2400" dirty="0"/>
              <a:t>is implementing and managing change to their existing software systems.</a:t>
            </a:r>
          </a:p>
        </p:txBody>
      </p:sp>
      <p:sp>
        <p:nvSpPr>
          <p:cNvPr id="6" name="Slide Number Placeholder 5"/>
          <p:cNvSpPr>
            <a:spLocks noGrp="1"/>
          </p:cNvSpPr>
          <p:nvPr>
            <p:ph type="sldNum" sz="quarter" idx="12"/>
          </p:nvPr>
        </p:nvSpPr>
        <p:spPr/>
        <p:txBody>
          <a:bodyPr/>
          <a:lstStyle/>
          <a:p>
            <a:fld id="{C8735F24-F0A4-DB4E-AAD6-0E2C6B4C4636}" type="slidenum">
              <a:rPr lang="en-US" smtClean="0"/>
              <a:pPr/>
              <a:t>3</a:t>
            </a:fld>
            <a:endParaRPr lang="en-US"/>
          </a:p>
        </p:txBody>
      </p:sp>
      <p:sp>
        <p:nvSpPr>
          <p:cNvPr id="7" name="Footer Placeholder 6"/>
          <p:cNvSpPr>
            <a:spLocks noGrp="1"/>
          </p:cNvSpPr>
          <p:nvPr>
            <p:ph type="ftr" sz="quarter" idx="11"/>
          </p:nvPr>
        </p:nvSpPr>
        <p:spPr/>
        <p:txBody>
          <a:bodyPr/>
          <a:lstStyle/>
          <a:p>
            <a:r>
              <a:rPr lang="en-US" smtClean="0"/>
              <a:t>Chapter 9 Software evolution</a:t>
            </a:r>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r>
              <a:rPr lang="en-GB"/>
              <a:t>Maintenance prediction</a:t>
            </a:r>
          </a:p>
        </p:txBody>
      </p:sp>
      <p:sp>
        <p:nvSpPr>
          <p:cNvPr id="73731" name="Rectangle 3"/>
          <p:cNvSpPr>
            <a:spLocks noGrp="1" noChangeArrowheads="1"/>
          </p:cNvSpPr>
          <p:nvPr>
            <p:ph type="body" idx="1"/>
          </p:nvPr>
        </p:nvSpPr>
        <p:spPr/>
        <p:txBody>
          <a:bodyPr/>
          <a:lstStyle/>
          <a:p>
            <a:r>
              <a:rPr lang="en-GB" sz="2400"/>
              <a:t>Maintenance prediction is concerned with assessing which parts of the system may cause problems and have high maintenance costs</a:t>
            </a:r>
          </a:p>
          <a:p>
            <a:pPr lvl="1"/>
            <a:r>
              <a:rPr lang="en-GB" sz="2000"/>
              <a:t>Change acceptance depends on the maintainability of the components affected by the change;</a:t>
            </a:r>
          </a:p>
          <a:p>
            <a:pPr lvl="1"/>
            <a:r>
              <a:rPr lang="en-GB" sz="2000"/>
              <a:t>Implementing changes degrades the system and reduces its maintainability;</a:t>
            </a:r>
          </a:p>
          <a:p>
            <a:pPr lvl="1"/>
            <a:r>
              <a:rPr lang="en-GB" sz="2000"/>
              <a:t>Maintenance costs depend on the number of changes and costs of change depend on maintainability.</a:t>
            </a:r>
          </a:p>
        </p:txBody>
      </p:sp>
      <p:sp>
        <p:nvSpPr>
          <p:cNvPr id="6" name="Slide Number Placeholder 5"/>
          <p:cNvSpPr>
            <a:spLocks noGrp="1"/>
          </p:cNvSpPr>
          <p:nvPr>
            <p:ph type="sldNum" sz="quarter" idx="12"/>
          </p:nvPr>
        </p:nvSpPr>
        <p:spPr/>
        <p:txBody>
          <a:bodyPr/>
          <a:lstStyle/>
          <a:p>
            <a:fld id="{C8735F24-F0A4-DB4E-AAD6-0E2C6B4C4636}" type="slidenum">
              <a:rPr lang="en-US" smtClean="0"/>
              <a:pPr/>
              <a:t>30</a:t>
            </a:fld>
            <a:endParaRPr lang="en-US"/>
          </a:p>
        </p:txBody>
      </p:sp>
      <p:sp>
        <p:nvSpPr>
          <p:cNvPr id="7" name="Footer Placeholder 6"/>
          <p:cNvSpPr>
            <a:spLocks noGrp="1"/>
          </p:cNvSpPr>
          <p:nvPr>
            <p:ph type="ftr" sz="quarter" idx="11"/>
          </p:nvPr>
        </p:nvSpPr>
        <p:spPr/>
        <p:txBody>
          <a:bodyPr/>
          <a:lstStyle/>
          <a:p>
            <a:r>
              <a:rPr lang="en-US" smtClean="0"/>
              <a:t>Chapter 9 Software evolution</a:t>
            </a:r>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Maintenance </a:t>
            </a:r>
            <a:r>
              <a:rPr lang="en-US" dirty="0"/>
              <a:t>prediction</a:t>
            </a:r>
            <a:r>
              <a:rPr lang="en-GB" dirty="0" smtClean="0"/>
              <a:t> </a:t>
            </a:r>
            <a:endParaRPr lang="en-US" dirty="0"/>
          </a:p>
        </p:txBody>
      </p:sp>
      <p:pic>
        <p:nvPicPr>
          <p:cNvPr id="4" name="Content Placeholder 3" descr="9.10 MaintPredict.eps"/>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rcRect t="-5549" b="-5549"/>
              <a:stretch>
                <a:fillRect/>
              </a:stretch>
            </p:blipFill>
          </mc:Choice>
          <mc:Fallback>
            <p:blipFill>
              <a:blip r:embed="rId3"/>
              <a:srcRect t="-5549" b="-5549"/>
              <a:stretch>
                <a:fillRect/>
              </a:stretch>
            </p:blipFill>
          </mc:Fallback>
        </mc:AlternateContent>
        <p:spPr/>
      </p:pic>
      <p:sp>
        <p:nvSpPr>
          <p:cNvPr id="7" name="Slide Number Placeholder 6"/>
          <p:cNvSpPr>
            <a:spLocks noGrp="1"/>
          </p:cNvSpPr>
          <p:nvPr>
            <p:ph type="sldNum" sz="quarter" idx="12"/>
          </p:nvPr>
        </p:nvSpPr>
        <p:spPr/>
        <p:txBody>
          <a:bodyPr/>
          <a:lstStyle/>
          <a:p>
            <a:fld id="{C8735F24-F0A4-DB4E-AAD6-0E2C6B4C4636}" type="slidenum">
              <a:rPr lang="en-US" smtClean="0"/>
              <a:pPr/>
              <a:t>31</a:t>
            </a:fld>
            <a:endParaRPr lang="en-US"/>
          </a:p>
        </p:txBody>
      </p:sp>
      <p:sp>
        <p:nvSpPr>
          <p:cNvPr id="8" name="Footer Placeholder 7"/>
          <p:cNvSpPr>
            <a:spLocks noGrp="1"/>
          </p:cNvSpPr>
          <p:nvPr>
            <p:ph type="ftr" sz="quarter" idx="11"/>
          </p:nvPr>
        </p:nvSpPr>
        <p:spPr/>
        <p:txBody>
          <a:bodyPr/>
          <a:lstStyle/>
          <a:p>
            <a:r>
              <a:rPr lang="en-US" smtClean="0"/>
              <a:t>Chapter 9 Software evolution</a:t>
            </a:r>
            <a:endParaRPr lang="en-US"/>
          </a:p>
        </p:txBody>
      </p:sp>
      <p:pic>
        <p:nvPicPr>
          <p:cNvPr id="3" name="Resim 2"/>
          <p:cNvPicPr>
            <a:picLocks noChangeAspect="1"/>
          </p:cNvPicPr>
          <p:nvPr/>
        </p:nvPicPr>
        <p:blipFill>
          <a:blip r:embed="rId4"/>
          <a:stretch>
            <a:fillRect/>
          </a:stretch>
        </p:blipFill>
        <p:spPr>
          <a:xfrm>
            <a:off x="37613" y="1640387"/>
            <a:ext cx="9068773" cy="4583431"/>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r>
              <a:rPr lang="en-GB"/>
              <a:t>Change prediction</a:t>
            </a:r>
          </a:p>
        </p:txBody>
      </p:sp>
      <p:sp>
        <p:nvSpPr>
          <p:cNvPr id="74755" name="Rectangle 3"/>
          <p:cNvSpPr>
            <a:spLocks noGrp="1" noChangeArrowheads="1"/>
          </p:cNvSpPr>
          <p:nvPr>
            <p:ph type="body" idx="1"/>
          </p:nvPr>
        </p:nvSpPr>
        <p:spPr/>
        <p:txBody>
          <a:bodyPr/>
          <a:lstStyle/>
          <a:p>
            <a:r>
              <a:rPr lang="en-GB" sz="2400"/>
              <a:t>Predicting the number of changes requires and understanding of the relationships between a system and its environment.</a:t>
            </a:r>
          </a:p>
          <a:p>
            <a:r>
              <a:rPr lang="en-GB" sz="2400"/>
              <a:t>Tightly coupled systems require changes whenever the environment is changed.</a:t>
            </a:r>
          </a:p>
          <a:p>
            <a:r>
              <a:rPr lang="en-GB" sz="2400"/>
              <a:t>Factors influencing this relationship are</a:t>
            </a:r>
          </a:p>
          <a:p>
            <a:pPr lvl="1"/>
            <a:r>
              <a:rPr lang="en-GB" sz="2000"/>
              <a:t>Number and complexity of system interfaces;</a:t>
            </a:r>
          </a:p>
          <a:p>
            <a:pPr lvl="1"/>
            <a:r>
              <a:rPr lang="en-GB" sz="2000"/>
              <a:t>Number of inherently volatile system requirements;</a:t>
            </a:r>
          </a:p>
          <a:p>
            <a:pPr lvl="1"/>
            <a:r>
              <a:rPr lang="en-GB" sz="2000"/>
              <a:t>The business processes where the system is used.</a:t>
            </a:r>
          </a:p>
        </p:txBody>
      </p:sp>
      <p:sp>
        <p:nvSpPr>
          <p:cNvPr id="6" name="Slide Number Placeholder 5"/>
          <p:cNvSpPr>
            <a:spLocks noGrp="1"/>
          </p:cNvSpPr>
          <p:nvPr>
            <p:ph type="sldNum" sz="quarter" idx="12"/>
          </p:nvPr>
        </p:nvSpPr>
        <p:spPr/>
        <p:txBody>
          <a:bodyPr/>
          <a:lstStyle/>
          <a:p>
            <a:fld id="{C8735F24-F0A4-DB4E-AAD6-0E2C6B4C4636}" type="slidenum">
              <a:rPr lang="en-US" smtClean="0"/>
              <a:pPr/>
              <a:t>32</a:t>
            </a:fld>
            <a:endParaRPr lang="en-US"/>
          </a:p>
        </p:txBody>
      </p:sp>
      <p:sp>
        <p:nvSpPr>
          <p:cNvPr id="7" name="Footer Placeholder 6"/>
          <p:cNvSpPr>
            <a:spLocks noGrp="1"/>
          </p:cNvSpPr>
          <p:nvPr>
            <p:ph type="ftr" sz="quarter" idx="11"/>
          </p:nvPr>
        </p:nvSpPr>
        <p:spPr/>
        <p:txBody>
          <a:bodyPr/>
          <a:lstStyle/>
          <a:p>
            <a:r>
              <a:rPr lang="en-US" smtClean="0"/>
              <a:t>Chapter 9 Software evolution</a:t>
            </a:r>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r>
              <a:rPr lang="en-GB"/>
              <a:t>Complexity metrics</a:t>
            </a:r>
          </a:p>
        </p:txBody>
      </p:sp>
      <p:sp>
        <p:nvSpPr>
          <p:cNvPr id="75779" name="Rectangle 3"/>
          <p:cNvSpPr>
            <a:spLocks noGrp="1" noChangeArrowheads="1"/>
          </p:cNvSpPr>
          <p:nvPr>
            <p:ph type="body" idx="1"/>
          </p:nvPr>
        </p:nvSpPr>
        <p:spPr/>
        <p:txBody>
          <a:bodyPr/>
          <a:lstStyle/>
          <a:p>
            <a:r>
              <a:rPr lang="en-GB" sz="2400"/>
              <a:t>Predictions of maintainability can be made by assessing the complexity of system components.</a:t>
            </a:r>
          </a:p>
          <a:p>
            <a:r>
              <a:rPr lang="en-GB" sz="2400"/>
              <a:t>Studies have shown that most maintenance effort is spent on a relatively small number of system components.</a:t>
            </a:r>
          </a:p>
          <a:p>
            <a:r>
              <a:rPr lang="en-GB" sz="2400"/>
              <a:t>Complexity depends on</a:t>
            </a:r>
          </a:p>
          <a:p>
            <a:pPr lvl="1"/>
            <a:r>
              <a:rPr lang="en-GB" sz="2000"/>
              <a:t>Complexity of control structures;</a:t>
            </a:r>
          </a:p>
          <a:p>
            <a:pPr lvl="1"/>
            <a:r>
              <a:rPr lang="en-GB" sz="2000"/>
              <a:t>Complexity of data structures;</a:t>
            </a:r>
          </a:p>
          <a:p>
            <a:pPr lvl="1"/>
            <a:r>
              <a:rPr lang="en-GB" sz="2000"/>
              <a:t>Object, method (procedure) and module size.</a:t>
            </a:r>
          </a:p>
        </p:txBody>
      </p:sp>
      <p:sp>
        <p:nvSpPr>
          <p:cNvPr id="6" name="Slide Number Placeholder 5"/>
          <p:cNvSpPr>
            <a:spLocks noGrp="1"/>
          </p:cNvSpPr>
          <p:nvPr>
            <p:ph type="sldNum" sz="quarter" idx="12"/>
          </p:nvPr>
        </p:nvSpPr>
        <p:spPr/>
        <p:txBody>
          <a:bodyPr/>
          <a:lstStyle/>
          <a:p>
            <a:fld id="{C8735F24-F0A4-DB4E-AAD6-0E2C6B4C4636}" type="slidenum">
              <a:rPr lang="en-US" smtClean="0"/>
              <a:pPr/>
              <a:t>33</a:t>
            </a:fld>
            <a:endParaRPr lang="en-US"/>
          </a:p>
        </p:txBody>
      </p:sp>
      <p:sp>
        <p:nvSpPr>
          <p:cNvPr id="7" name="Footer Placeholder 6"/>
          <p:cNvSpPr>
            <a:spLocks noGrp="1"/>
          </p:cNvSpPr>
          <p:nvPr>
            <p:ph type="ftr" sz="quarter" idx="11"/>
          </p:nvPr>
        </p:nvSpPr>
        <p:spPr/>
        <p:txBody>
          <a:bodyPr/>
          <a:lstStyle/>
          <a:p>
            <a:r>
              <a:rPr lang="en-US" smtClean="0"/>
              <a:t>Chapter 9 Software evolution</a:t>
            </a:r>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noFill/>
          <a:ln/>
        </p:spPr>
        <p:txBody>
          <a:bodyPr lIns="90840" tIns="44623" rIns="90840" bIns="44623"/>
          <a:lstStyle/>
          <a:p>
            <a:r>
              <a:rPr lang="en-GB"/>
              <a:t>Process metrics</a:t>
            </a:r>
          </a:p>
        </p:txBody>
      </p:sp>
      <p:sp>
        <p:nvSpPr>
          <p:cNvPr id="50179" name="Rectangle 3"/>
          <p:cNvSpPr>
            <a:spLocks noGrp="1" noChangeArrowheads="1"/>
          </p:cNvSpPr>
          <p:nvPr>
            <p:ph type="body" idx="1"/>
          </p:nvPr>
        </p:nvSpPr>
        <p:spPr>
          <a:noFill/>
          <a:ln/>
        </p:spPr>
        <p:txBody>
          <a:bodyPr lIns="90840" tIns="44623" rIns="90840" bIns="44623"/>
          <a:lstStyle/>
          <a:p>
            <a:r>
              <a:rPr lang="en-GB" dirty="0"/>
              <a:t>Process</a:t>
            </a:r>
            <a:r>
              <a:rPr lang="en-GB" dirty="0" smtClean="0"/>
              <a:t> metrics may </a:t>
            </a:r>
            <a:r>
              <a:rPr lang="en-GB" dirty="0"/>
              <a:t>be used to assess maintainability</a:t>
            </a:r>
          </a:p>
          <a:p>
            <a:pPr lvl="1"/>
            <a:r>
              <a:rPr lang="en-GB" dirty="0"/>
              <a:t>Number of requests for corrective maintenance;</a:t>
            </a:r>
          </a:p>
          <a:p>
            <a:pPr lvl="1"/>
            <a:r>
              <a:rPr lang="en-GB" dirty="0"/>
              <a:t>Average time required for impact analysis;</a:t>
            </a:r>
          </a:p>
          <a:p>
            <a:pPr lvl="1"/>
            <a:r>
              <a:rPr lang="en-GB" dirty="0"/>
              <a:t>Average time taken to implement a change request;</a:t>
            </a:r>
          </a:p>
          <a:p>
            <a:pPr lvl="1"/>
            <a:r>
              <a:rPr lang="en-GB" dirty="0"/>
              <a:t>Number of outstanding change requests.</a:t>
            </a:r>
          </a:p>
          <a:p>
            <a:r>
              <a:rPr lang="en-GB" dirty="0"/>
              <a:t>If any or all of these is increasing, this may indicate a decline in maintainability.</a:t>
            </a:r>
          </a:p>
        </p:txBody>
      </p:sp>
      <p:sp>
        <p:nvSpPr>
          <p:cNvPr id="6" name="Slide Number Placeholder 5"/>
          <p:cNvSpPr>
            <a:spLocks noGrp="1"/>
          </p:cNvSpPr>
          <p:nvPr>
            <p:ph type="sldNum" sz="quarter" idx="12"/>
          </p:nvPr>
        </p:nvSpPr>
        <p:spPr/>
        <p:txBody>
          <a:bodyPr/>
          <a:lstStyle/>
          <a:p>
            <a:fld id="{C8735F24-F0A4-DB4E-AAD6-0E2C6B4C4636}" type="slidenum">
              <a:rPr lang="en-US" smtClean="0"/>
              <a:pPr/>
              <a:t>34</a:t>
            </a:fld>
            <a:endParaRPr lang="en-US"/>
          </a:p>
        </p:txBody>
      </p:sp>
      <p:sp>
        <p:nvSpPr>
          <p:cNvPr id="7" name="Footer Placeholder 6"/>
          <p:cNvSpPr>
            <a:spLocks noGrp="1"/>
          </p:cNvSpPr>
          <p:nvPr>
            <p:ph type="ftr" sz="quarter" idx="11"/>
          </p:nvPr>
        </p:nvSpPr>
        <p:spPr/>
        <p:txBody>
          <a:bodyPr/>
          <a:lstStyle/>
          <a:p>
            <a:r>
              <a:rPr lang="en-US" smtClean="0"/>
              <a:t>Chapter 9 Software evolution</a:t>
            </a:r>
            <a:endParaRPr lang="en-US"/>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p:txBody>
          <a:bodyPr/>
          <a:lstStyle/>
          <a:p>
            <a:r>
              <a:rPr lang="en-US"/>
              <a:t>System re-engineering</a:t>
            </a:r>
          </a:p>
        </p:txBody>
      </p:sp>
      <p:sp>
        <p:nvSpPr>
          <p:cNvPr id="98307" name="Rectangle 3"/>
          <p:cNvSpPr>
            <a:spLocks noGrp="1" noChangeArrowheads="1"/>
          </p:cNvSpPr>
          <p:nvPr>
            <p:ph type="body" idx="1"/>
          </p:nvPr>
        </p:nvSpPr>
        <p:spPr/>
        <p:txBody>
          <a:bodyPr/>
          <a:lstStyle/>
          <a:p>
            <a:r>
              <a:rPr lang="en-GB" sz="2400"/>
              <a:t>Re-structuring or re-writing part or all of a </a:t>
            </a:r>
            <a:br>
              <a:rPr lang="en-GB" sz="2400"/>
            </a:br>
            <a:r>
              <a:rPr lang="en-GB" sz="2400"/>
              <a:t>legacy system without changing its </a:t>
            </a:r>
            <a:br>
              <a:rPr lang="en-GB" sz="2400"/>
            </a:br>
            <a:r>
              <a:rPr lang="en-GB" sz="2400"/>
              <a:t>functionality.</a:t>
            </a:r>
          </a:p>
          <a:p>
            <a:r>
              <a:rPr lang="en-GB" sz="2400"/>
              <a:t>Applicable where some but not all sub-systems </a:t>
            </a:r>
            <a:br>
              <a:rPr lang="en-GB" sz="2400"/>
            </a:br>
            <a:r>
              <a:rPr lang="en-GB" sz="2400"/>
              <a:t>of a larger system require frequent </a:t>
            </a:r>
            <a:br>
              <a:rPr lang="en-GB" sz="2400"/>
            </a:br>
            <a:r>
              <a:rPr lang="en-GB" sz="2400"/>
              <a:t>maintenance.</a:t>
            </a:r>
          </a:p>
          <a:p>
            <a:r>
              <a:rPr lang="en-GB" sz="2400"/>
              <a:t>Re-engineering involves adding effort to make </a:t>
            </a:r>
            <a:br>
              <a:rPr lang="en-GB" sz="2400"/>
            </a:br>
            <a:r>
              <a:rPr lang="en-GB" sz="2400"/>
              <a:t>them easier to maintain. The system may be re-structured and re-documented.</a:t>
            </a:r>
          </a:p>
          <a:p>
            <a:endParaRPr lang="en-US" sz="2400"/>
          </a:p>
        </p:txBody>
      </p:sp>
      <p:sp>
        <p:nvSpPr>
          <p:cNvPr id="6" name="Slide Number Placeholder 5"/>
          <p:cNvSpPr>
            <a:spLocks noGrp="1"/>
          </p:cNvSpPr>
          <p:nvPr>
            <p:ph type="sldNum" sz="quarter" idx="12"/>
          </p:nvPr>
        </p:nvSpPr>
        <p:spPr/>
        <p:txBody>
          <a:bodyPr/>
          <a:lstStyle/>
          <a:p>
            <a:fld id="{C8735F24-F0A4-DB4E-AAD6-0E2C6B4C4636}" type="slidenum">
              <a:rPr lang="en-US" smtClean="0"/>
              <a:pPr/>
              <a:t>35</a:t>
            </a:fld>
            <a:endParaRPr lang="en-US"/>
          </a:p>
        </p:txBody>
      </p:sp>
      <p:sp>
        <p:nvSpPr>
          <p:cNvPr id="7" name="Footer Placeholder 6"/>
          <p:cNvSpPr>
            <a:spLocks noGrp="1"/>
          </p:cNvSpPr>
          <p:nvPr>
            <p:ph type="ftr" sz="quarter" idx="11"/>
          </p:nvPr>
        </p:nvSpPr>
        <p:spPr/>
        <p:txBody>
          <a:bodyPr/>
          <a:lstStyle/>
          <a:p>
            <a:r>
              <a:rPr lang="en-US" smtClean="0"/>
              <a:t>Chapter 9 Software evolution</a:t>
            </a:r>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p:txBody>
          <a:bodyPr/>
          <a:lstStyle/>
          <a:p>
            <a:r>
              <a:rPr lang="en-US"/>
              <a:t>Advantages of reengineering</a:t>
            </a:r>
          </a:p>
        </p:txBody>
      </p:sp>
      <p:sp>
        <p:nvSpPr>
          <p:cNvPr id="105475" name="Rectangle 3"/>
          <p:cNvSpPr>
            <a:spLocks noGrp="1" noChangeArrowheads="1"/>
          </p:cNvSpPr>
          <p:nvPr>
            <p:ph type="body" idx="1"/>
          </p:nvPr>
        </p:nvSpPr>
        <p:spPr/>
        <p:txBody>
          <a:bodyPr/>
          <a:lstStyle/>
          <a:p>
            <a:r>
              <a:rPr lang="en-GB"/>
              <a:t>Reduced risk</a:t>
            </a:r>
          </a:p>
          <a:p>
            <a:pPr lvl="1"/>
            <a:r>
              <a:rPr lang="en-GB"/>
              <a:t>There is a high risk in new software development. There may be development problems, staffing problems and specification problems.</a:t>
            </a:r>
          </a:p>
          <a:p>
            <a:r>
              <a:rPr lang="en-GB"/>
              <a:t>Reduced cost</a:t>
            </a:r>
          </a:p>
          <a:p>
            <a:pPr lvl="1"/>
            <a:r>
              <a:rPr lang="en-GB"/>
              <a:t>The cost of re-engineering is often significantly less than the costs of developing new software.</a:t>
            </a:r>
          </a:p>
          <a:p>
            <a:endParaRPr lang="en-US"/>
          </a:p>
        </p:txBody>
      </p:sp>
      <p:sp>
        <p:nvSpPr>
          <p:cNvPr id="6" name="Slide Number Placeholder 5"/>
          <p:cNvSpPr>
            <a:spLocks noGrp="1"/>
          </p:cNvSpPr>
          <p:nvPr>
            <p:ph type="sldNum" sz="quarter" idx="12"/>
          </p:nvPr>
        </p:nvSpPr>
        <p:spPr/>
        <p:txBody>
          <a:bodyPr/>
          <a:lstStyle/>
          <a:p>
            <a:fld id="{C8735F24-F0A4-DB4E-AAD6-0E2C6B4C4636}" type="slidenum">
              <a:rPr lang="en-US" smtClean="0"/>
              <a:pPr/>
              <a:t>36</a:t>
            </a:fld>
            <a:endParaRPr lang="en-US"/>
          </a:p>
        </p:txBody>
      </p:sp>
      <p:sp>
        <p:nvSpPr>
          <p:cNvPr id="7" name="Footer Placeholder 6"/>
          <p:cNvSpPr>
            <a:spLocks noGrp="1"/>
          </p:cNvSpPr>
          <p:nvPr>
            <p:ph type="ftr" sz="quarter" idx="11"/>
          </p:nvPr>
        </p:nvSpPr>
        <p:spPr/>
        <p:txBody>
          <a:bodyPr/>
          <a:lstStyle/>
          <a:p>
            <a:r>
              <a:rPr lang="en-US" smtClean="0"/>
              <a:t>Chapter 9 Software evolution</a:t>
            </a:r>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a:t>reengineering process</a:t>
            </a:r>
            <a:r>
              <a:rPr lang="en-GB" dirty="0" smtClean="0"/>
              <a:t> </a:t>
            </a:r>
            <a:endParaRPr lang="en-US" dirty="0"/>
          </a:p>
        </p:txBody>
      </p:sp>
      <p:pic>
        <p:nvPicPr>
          <p:cNvPr id="4" name="Content Placeholder 3" descr="9.11 Re-EngProcess.eps"/>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rcRect t="-12696" b="-12696"/>
              <a:stretch>
                <a:fillRect/>
              </a:stretch>
            </p:blipFill>
          </mc:Choice>
          <mc:Fallback>
            <p:blipFill>
              <a:blip r:embed="rId3"/>
              <a:srcRect t="-12696" b="-12696"/>
              <a:stretch>
                <a:fillRect/>
              </a:stretch>
            </p:blipFill>
          </mc:Fallback>
        </mc:AlternateContent>
        <p:spPr/>
      </p:pic>
      <p:sp>
        <p:nvSpPr>
          <p:cNvPr id="7" name="Slide Number Placeholder 6"/>
          <p:cNvSpPr>
            <a:spLocks noGrp="1"/>
          </p:cNvSpPr>
          <p:nvPr>
            <p:ph type="sldNum" sz="quarter" idx="12"/>
          </p:nvPr>
        </p:nvSpPr>
        <p:spPr/>
        <p:txBody>
          <a:bodyPr/>
          <a:lstStyle/>
          <a:p>
            <a:fld id="{C8735F24-F0A4-DB4E-AAD6-0E2C6B4C4636}" type="slidenum">
              <a:rPr lang="en-US" smtClean="0"/>
              <a:pPr/>
              <a:t>37</a:t>
            </a:fld>
            <a:endParaRPr lang="en-US"/>
          </a:p>
        </p:txBody>
      </p:sp>
      <p:sp>
        <p:nvSpPr>
          <p:cNvPr id="8" name="Footer Placeholder 7"/>
          <p:cNvSpPr>
            <a:spLocks noGrp="1"/>
          </p:cNvSpPr>
          <p:nvPr>
            <p:ph type="ftr" sz="quarter" idx="11"/>
          </p:nvPr>
        </p:nvSpPr>
        <p:spPr/>
        <p:txBody>
          <a:bodyPr/>
          <a:lstStyle/>
          <a:p>
            <a:r>
              <a:rPr lang="en-US" smtClean="0"/>
              <a:t>Chapter 9 Software evolution</a:t>
            </a:r>
            <a:endParaRPr lang="en-US"/>
          </a:p>
        </p:txBody>
      </p:sp>
      <p:pic>
        <p:nvPicPr>
          <p:cNvPr id="3" name="Resim 2"/>
          <p:cNvPicPr>
            <a:picLocks noChangeAspect="1"/>
          </p:cNvPicPr>
          <p:nvPr/>
        </p:nvPicPr>
        <p:blipFill>
          <a:blip r:embed="rId4"/>
          <a:stretch>
            <a:fillRect/>
          </a:stretch>
        </p:blipFill>
        <p:spPr>
          <a:xfrm>
            <a:off x="44245" y="1812198"/>
            <a:ext cx="9055510" cy="4101966"/>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p:txBody>
          <a:bodyPr/>
          <a:lstStyle/>
          <a:p>
            <a:r>
              <a:rPr lang="en-US"/>
              <a:t>Reengineering process activities</a:t>
            </a:r>
          </a:p>
        </p:txBody>
      </p:sp>
      <p:sp>
        <p:nvSpPr>
          <p:cNvPr id="106499" name="Rectangle 3"/>
          <p:cNvSpPr>
            <a:spLocks noGrp="1" noChangeArrowheads="1"/>
          </p:cNvSpPr>
          <p:nvPr>
            <p:ph type="body" idx="1"/>
          </p:nvPr>
        </p:nvSpPr>
        <p:spPr/>
        <p:txBody>
          <a:bodyPr/>
          <a:lstStyle/>
          <a:p>
            <a:r>
              <a:rPr lang="en-US" sz="2400"/>
              <a:t>Source code translation</a:t>
            </a:r>
          </a:p>
          <a:p>
            <a:pPr lvl="1"/>
            <a:r>
              <a:rPr lang="en-US" sz="2000"/>
              <a:t>Convert code to a new language.</a:t>
            </a:r>
          </a:p>
          <a:p>
            <a:r>
              <a:rPr lang="en-US" sz="2400"/>
              <a:t>Reverse engineering</a:t>
            </a:r>
          </a:p>
          <a:p>
            <a:pPr lvl="1"/>
            <a:r>
              <a:rPr lang="en-US" sz="2000"/>
              <a:t>Analyse the program to understand it;</a:t>
            </a:r>
          </a:p>
          <a:p>
            <a:r>
              <a:rPr lang="en-US" sz="2400"/>
              <a:t>Program structure improvement</a:t>
            </a:r>
          </a:p>
          <a:p>
            <a:pPr lvl="1"/>
            <a:r>
              <a:rPr lang="en-US" sz="2000"/>
              <a:t>Restructure automatically for understandability;</a:t>
            </a:r>
          </a:p>
          <a:p>
            <a:r>
              <a:rPr lang="en-US" sz="2400"/>
              <a:t>Program modularisation</a:t>
            </a:r>
          </a:p>
          <a:p>
            <a:pPr lvl="1"/>
            <a:r>
              <a:rPr lang="en-US" sz="2000"/>
              <a:t>Reorganise the program structure;</a:t>
            </a:r>
          </a:p>
          <a:p>
            <a:r>
              <a:rPr lang="en-US" sz="2400"/>
              <a:t>Data reengineering</a:t>
            </a:r>
          </a:p>
          <a:p>
            <a:pPr lvl="1"/>
            <a:r>
              <a:rPr lang="en-US" sz="2000"/>
              <a:t>Clean-up and restructure system data.</a:t>
            </a:r>
          </a:p>
        </p:txBody>
      </p:sp>
      <p:sp>
        <p:nvSpPr>
          <p:cNvPr id="6" name="Slide Number Placeholder 5"/>
          <p:cNvSpPr>
            <a:spLocks noGrp="1"/>
          </p:cNvSpPr>
          <p:nvPr>
            <p:ph type="sldNum" sz="quarter" idx="12"/>
          </p:nvPr>
        </p:nvSpPr>
        <p:spPr/>
        <p:txBody>
          <a:bodyPr/>
          <a:lstStyle/>
          <a:p>
            <a:fld id="{C8735F24-F0A4-DB4E-AAD6-0E2C6B4C4636}" type="slidenum">
              <a:rPr lang="en-US" smtClean="0"/>
              <a:pPr/>
              <a:t>38</a:t>
            </a:fld>
            <a:endParaRPr lang="en-US"/>
          </a:p>
        </p:txBody>
      </p:sp>
      <p:sp>
        <p:nvSpPr>
          <p:cNvPr id="7" name="Footer Placeholder 6"/>
          <p:cNvSpPr>
            <a:spLocks noGrp="1"/>
          </p:cNvSpPr>
          <p:nvPr>
            <p:ph type="ftr" sz="quarter" idx="11"/>
          </p:nvPr>
        </p:nvSpPr>
        <p:spPr/>
        <p:txBody>
          <a:bodyPr/>
          <a:lstStyle/>
          <a:p>
            <a:r>
              <a:rPr lang="en-US" smtClean="0"/>
              <a:t>Chapter 9 Software evolution</a:t>
            </a:r>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Figure </a:t>
            </a:r>
            <a:r>
              <a:rPr lang="en-US" dirty="0"/>
              <a:t>9.12</a:t>
            </a:r>
            <a:r>
              <a:rPr lang="en-US" dirty="0" smtClean="0"/>
              <a:t> Reengineering </a:t>
            </a:r>
            <a:r>
              <a:rPr lang="en-US" dirty="0"/>
              <a:t>approaches</a:t>
            </a:r>
            <a:r>
              <a:rPr lang="en-GB" dirty="0" smtClean="0"/>
              <a:t> </a:t>
            </a:r>
            <a:endParaRPr lang="en-US" dirty="0"/>
          </a:p>
        </p:txBody>
      </p:sp>
      <p:pic>
        <p:nvPicPr>
          <p:cNvPr id="4" name="Content Placeholder 3" descr="9.12 Re-EngApproaches.eps"/>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rcRect t="-25178" b="-25178"/>
              <a:stretch>
                <a:fillRect/>
              </a:stretch>
            </p:blipFill>
          </mc:Choice>
          <mc:Fallback>
            <p:blipFill>
              <a:blip r:embed="rId3"/>
              <a:srcRect t="-25178" b="-25178"/>
              <a:stretch>
                <a:fillRect/>
              </a:stretch>
            </p:blipFill>
          </mc:Fallback>
        </mc:AlternateContent>
        <p:spPr>
          <a:xfrm>
            <a:off x="1143643" y="1851923"/>
            <a:ext cx="6933509" cy="3813163"/>
          </a:xfrm>
        </p:spPr>
      </p:pic>
      <p:sp>
        <p:nvSpPr>
          <p:cNvPr id="7" name="Slide Number Placeholder 6"/>
          <p:cNvSpPr>
            <a:spLocks noGrp="1"/>
          </p:cNvSpPr>
          <p:nvPr>
            <p:ph type="sldNum" sz="quarter" idx="12"/>
          </p:nvPr>
        </p:nvSpPr>
        <p:spPr/>
        <p:txBody>
          <a:bodyPr/>
          <a:lstStyle/>
          <a:p>
            <a:fld id="{C8735F24-F0A4-DB4E-AAD6-0E2C6B4C4636}" type="slidenum">
              <a:rPr lang="en-US" smtClean="0"/>
              <a:pPr/>
              <a:t>39</a:t>
            </a:fld>
            <a:endParaRPr lang="en-US"/>
          </a:p>
        </p:txBody>
      </p:sp>
      <p:sp>
        <p:nvSpPr>
          <p:cNvPr id="8" name="Footer Placeholder 7"/>
          <p:cNvSpPr>
            <a:spLocks noGrp="1"/>
          </p:cNvSpPr>
          <p:nvPr>
            <p:ph type="ftr" sz="quarter" idx="11"/>
          </p:nvPr>
        </p:nvSpPr>
        <p:spPr/>
        <p:txBody>
          <a:bodyPr/>
          <a:lstStyle/>
          <a:p>
            <a:r>
              <a:rPr lang="en-US" smtClean="0"/>
              <a:t>Chapter 9 Software evolution</a:t>
            </a:r>
            <a:endParaRPr lang="en-US"/>
          </a:p>
        </p:txBody>
      </p:sp>
      <p:pic>
        <p:nvPicPr>
          <p:cNvPr id="3" name="Resim 2"/>
          <p:cNvPicPr>
            <a:picLocks noChangeAspect="1"/>
          </p:cNvPicPr>
          <p:nvPr/>
        </p:nvPicPr>
        <p:blipFill>
          <a:blip r:embed="rId4"/>
          <a:stretch>
            <a:fillRect/>
          </a:stretch>
        </p:blipFill>
        <p:spPr>
          <a:xfrm>
            <a:off x="-47716" y="2226523"/>
            <a:ext cx="9191716" cy="3507146"/>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en-US"/>
              <a:t>Importance of evolution</a:t>
            </a:r>
          </a:p>
        </p:txBody>
      </p:sp>
      <p:sp>
        <p:nvSpPr>
          <p:cNvPr id="91139" name="Rectangle 3"/>
          <p:cNvSpPr>
            <a:spLocks noGrp="1" noChangeArrowheads="1"/>
          </p:cNvSpPr>
          <p:nvPr>
            <p:ph type="body" idx="1"/>
          </p:nvPr>
        </p:nvSpPr>
        <p:spPr/>
        <p:txBody>
          <a:bodyPr/>
          <a:lstStyle/>
          <a:p>
            <a:pPr>
              <a:lnSpc>
                <a:spcPct val="90000"/>
              </a:lnSpc>
            </a:pPr>
            <a:r>
              <a:rPr lang="en-US" dirty="0" smtClean="0"/>
              <a:t>Organizations </a:t>
            </a:r>
            <a:r>
              <a:rPr lang="en-US" dirty="0"/>
              <a:t>have huge investments in their software systems - they are critical business assets.</a:t>
            </a:r>
          </a:p>
          <a:p>
            <a:pPr>
              <a:lnSpc>
                <a:spcPct val="90000"/>
              </a:lnSpc>
            </a:pPr>
            <a:r>
              <a:rPr lang="en-US" dirty="0"/>
              <a:t>To maintain the value of these assets to the business, they must be changed and updated.</a:t>
            </a:r>
          </a:p>
          <a:p>
            <a:pPr>
              <a:lnSpc>
                <a:spcPct val="90000"/>
              </a:lnSpc>
            </a:pPr>
            <a:r>
              <a:rPr lang="en-US" dirty="0"/>
              <a:t>The majority of the software budget in large companies is devoted to</a:t>
            </a:r>
            <a:r>
              <a:rPr lang="en-US" dirty="0" smtClean="0"/>
              <a:t> changing and evolving </a:t>
            </a:r>
            <a:r>
              <a:rPr lang="en-US" dirty="0"/>
              <a:t>existing software rather than developing new software.</a:t>
            </a:r>
          </a:p>
        </p:txBody>
      </p:sp>
      <p:sp>
        <p:nvSpPr>
          <p:cNvPr id="6" name="Slide Number Placeholder 5"/>
          <p:cNvSpPr>
            <a:spLocks noGrp="1"/>
          </p:cNvSpPr>
          <p:nvPr>
            <p:ph type="sldNum" sz="quarter" idx="12"/>
          </p:nvPr>
        </p:nvSpPr>
        <p:spPr/>
        <p:txBody>
          <a:bodyPr/>
          <a:lstStyle/>
          <a:p>
            <a:fld id="{C8735F24-F0A4-DB4E-AAD6-0E2C6B4C4636}" type="slidenum">
              <a:rPr lang="en-US" smtClean="0"/>
              <a:pPr/>
              <a:t>4</a:t>
            </a:fld>
            <a:endParaRPr lang="en-US"/>
          </a:p>
        </p:txBody>
      </p:sp>
      <p:sp>
        <p:nvSpPr>
          <p:cNvPr id="7" name="Footer Placeholder 6"/>
          <p:cNvSpPr>
            <a:spLocks noGrp="1"/>
          </p:cNvSpPr>
          <p:nvPr>
            <p:ph type="ftr" sz="quarter" idx="11"/>
          </p:nvPr>
        </p:nvSpPr>
        <p:spPr/>
        <p:txBody>
          <a:bodyPr/>
          <a:lstStyle/>
          <a:p>
            <a:r>
              <a:rPr lang="en-US" smtClean="0"/>
              <a:t>Chapter 9 Software evolution</a:t>
            </a:r>
            <a:endParaRPr 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r>
              <a:rPr lang="en-US"/>
              <a:t>Reengineering cost factors</a:t>
            </a:r>
          </a:p>
        </p:txBody>
      </p:sp>
      <p:sp>
        <p:nvSpPr>
          <p:cNvPr id="107523" name="Rectangle 3"/>
          <p:cNvSpPr>
            <a:spLocks noGrp="1" noChangeArrowheads="1"/>
          </p:cNvSpPr>
          <p:nvPr>
            <p:ph type="body" idx="1"/>
          </p:nvPr>
        </p:nvSpPr>
        <p:spPr/>
        <p:txBody>
          <a:bodyPr/>
          <a:lstStyle/>
          <a:p>
            <a:pPr>
              <a:lnSpc>
                <a:spcPct val="90000"/>
              </a:lnSpc>
            </a:pPr>
            <a:r>
              <a:rPr lang="en-GB"/>
              <a:t>The quality of the software to be reengineered.</a:t>
            </a:r>
          </a:p>
          <a:p>
            <a:pPr>
              <a:lnSpc>
                <a:spcPct val="90000"/>
              </a:lnSpc>
            </a:pPr>
            <a:r>
              <a:rPr lang="en-GB"/>
              <a:t>The tool support available for reengineering.</a:t>
            </a:r>
          </a:p>
          <a:p>
            <a:pPr>
              <a:lnSpc>
                <a:spcPct val="90000"/>
              </a:lnSpc>
            </a:pPr>
            <a:r>
              <a:rPr lang="en-GB"/>
              <a:t>The extent of the data conversion which is required.</a:t>
            </a:r>
          </a:p>
          <a:p>
            <a:pPr>
              <a:lnSpc>
                <a:spcPct val="90000"/>
              </a:lnSpc>
            </a:pPr>
            <a:r>
              <a:rPr lang="en-GB"/>
              <a:t>The availability of expert staff for reengineering. </a:t>
            </a:r>
          </a:p>
          <a:p>
            <a:pPr lvl="1">
              <a:lnSpc>
                <a:spcPct val="90000"/>
              </a:lnSpc>
            </a:pPr>
            <a:r>
              <a:rPr lang="en-GB"/>
              <a:t>This can be a problem with old systems based on technology that is no longer widely used.</a:t>
            </a:r>
            <a:endParaRPr lang="en-US"/>
          </a:p>
        </p:txBody>
      </p:sp>
      <p:sp>
        <p:nvSpPr>
          <p:cNvPr id="6" name="Slide Number Placeholder 5"/>
          <p:cNvSpPr>
            <a:spLocks noGrp="1"/>
          </p:cNvSpPr>
          <p:nvPr>
            <p:ph type="sldNum" sz="quarter" idx="12"/>
          </p:nvPr>
        </p:nvSpPr>
        <p:spPr/>
        <p:txBody>
          <a:bodyPr/>
          <a:lstStyle/>
          <a:p>
            <a:fld id="{C8735F24-F0A4-DB4E-AAD6-0E2C6B4C4636}" type="slidenum">
              <a:rPr lang="en-US" smtClean="0"/>
              <a:pPr/>
              <a:t>40</a:t>
            </a:fld>
            <a:endParaRPr lang="en-US"/>
          </a:p>
        </p:txBody>
      </p:sp>
      <p:sp>
        <p:nvSpPr>
          <p:cNvPr id="7" name="Footer Placeholder 6"/>
          <p:cNvSpPr>
            <a:spLocks noGrp="1"/>
          </p:cNvSpPr>
          <p:nvPr>
            <p:ph type="ftr" sz="quarter" idx="11"/>
          </p:nvPr>
        </p:nvSpPr>
        <p:spPr/>
        <p:txBody>
          <a:bodyPr/>
          <a:lstStyle/>
          <a:p>
            <a:r>
              <a:rPr lang="en-US" smtClean="0"/>
              <a:t>Chapter 9 Software evolution</a:t>
            </a:r>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Preventative maintenance by refactoring</a:t>
            </a:r>
            <a:endParaRPr lang="en-US" dirty="0"/>
          </a:p>
        </p:txBody>
      </p:sp>
      <p:sp>
        <p:nvSpPr>
          <p:cNvPr id="3" name="Content Placeholder 2"/>
          <p:cNvSpPr>
            <a:spLocks noGrp="1"/>
          </p:cNvSpPr>
          <p:nvPr>
            <p:ph idx="1"/>
          </p:nvPr>
        </p:nvSpPr>
        <p:spPr/>
        <p:txBody>
          <a:bodyPr/>
          <a:lstStyle/>
          <a:p>
            <a:r>
              <a:rPr lang="en-US" dirty="0" smtClean="0"/>
              <a:t>Refactoring is the process of making improvements to a program to slow down degradation through change.</a:t>
            </a:r>
          </a:p>
          <a:p>
            <a:r>
              <a:rPr lang="en-US" dirty="0" smtClean="0"/>
              <a:t>You can think of refactoring as ‘preventative maintenance’ that reduces the problems of future change. </a:t>
            </a:r>
          </a:p>
          <a:p>
            <a:r>
              <a:rPr lang="en-US" dirty="0" smtClean="0"/>
              <a:t>Refactoring involves modifying a program to improve its structure, reduce its complexity or make it easier to understand. </a:t>
            </a:r>
          </a:p>
          <a:p>
            <a:r>
              <a:rPr lang="en-US" dirty="0" smtClean="0"/>
              <a:t>When you </a:t>
            </a:r>
            <a:r>
              <a:rPr lang="en-US" dirty="0" err="1" smtClean="0"/>
              <a:t>refactor</a:t>
            </a:r>
            <a:r>
              <a:rPr lang="en-US" dirty="0" smtClean="0"/>
              <a:t> a program, you should not add functionality but rather concentrate on program improvement. </a:t>
            </a:r>
            <a:endParaRPr lang="en-US" dirty="0"/>
          </a:p>
        </p:txBody>
      </p:sp>
      <p:sp>
        <p:nvSpPr>
          <p:cNvPr id="6" name="Slide Number Placeholder 5"/>
          <p:cNvSpPr>
            <a:spLocks noGrp="1"/>
          </p:cNvSpPr>
          <p:nvPr>
            <p:ph type="sldNum" sz="quarter" idx="12"/>
          </p:nvPr>
        </p:nvSpPr>
        <p:spPr/>
        <p:txBody>
          <a:bodyPr/>
          <a:lstStyle/>
          <a:p>
            <a:fld id="{C8735F24-F0A4-DB4E-AAD6-0E2C6B4C4636}" type="slidenum">
              <a:rPr lang="en-US" smtClean="0"/>
              <a:pPr/>
              <a:t>41</a:t>
            </a:fld>
            <a:endParaRPr lang="en-US"/>
          </a:p>
        </p:txBody>
      </p:sp>
      <p:sp>
        <p:nvSpPr>
          <p:cNvPr id="7" name="Footer Placeholder 6"/>
          <p:cNvSpPr>
            <a:spLocks noGrp="1"/>
          </p:cNvSpPr>
          <p:nvPr>
            <p:ph type="ftr" sz="quarter" idx="11"/>
          </p:nvPr>
        </p:nvSpPr>
        <p:spPr/>
        <p:txBody>
          <a:bodyPr/>
          <a:lstStyle/>
          <a:p>
            <a:r>
              <a:rPr lang="en-US" smtClean="0"/>
              <a:t>Chapter 9 Software evolution</a:t>
            </a:r>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Refactoring and reengineering</a:t>
            </a:r>
            <a:endParaRPr lang="en-US" dirty="0"/>
          </a:p>
        </p:txBody>
      </p:sp>
      <p:sp>
        <p:nvSpPr>
          <p:cNvPr id="3" name="Content Placeholder 2"/>
          <p:cNvSpPr>
            <a:spLocks noGrp="1"/>
          </p:cNvSpPr>
          <p:nvPr>
            <p:ph idx="1"/>
          </p:nvPr>
        </p:nvSpPr>
        <p:spPr/>
        <p:txBody>
          <a:bodyPr/>
          <a:lstStyle/>
          <a:p>
            <a:r>
              <a:rPr lang="en-US" dirty="0" smtClean="0"/>
              <a:t>Re-engineering takes place after a system has been maintained for some time and maintenance costs are increasing. You use automated tools to process and re-engineer a legacy system to create a new system that is more maintainable. </a:t>
            </a:r>
          </a:p>
          <a:p>
            <a:r>
              <a:rPr lang="en-US" dirty="0" smtClean="0"/>
              <a:t>Refactoring is a continuous process of improvement throughout the development and evolution process. It is intended to avoid the structure and code degradation that increases the costs and difficulties of maintaining a system.</a:t>
            </a:r>
            <a:r>
              <a:rPr lang="en-GB" dirty="0" smtClean="0"/>
              <a:t> </a:t>
            </a:r>
            <a:endParaRPr lang="en-US" dirty="0"/>
          </a:p>
        </p:txBody>
      </p:sp>
      <p:sp>
        <p:nvSpPr>
          <p:cNvPr id="6" name="Slide Number Placeholder 5"/>
          <p:cNvSpPr>
            <a:spLocks noGrp="1"/>
          </p:cNvSpPr>
          <p:nvPr>
            <p:ph type="sldNum" sz="quarter" idx="12"/>
          </p:nvPr>
        </p:nvSpPr>
        <p:spPr/>
        <p:txBody>
          <a:bodyPr/>
          <a:lstStyle/>
          <a:p>
            <a:fld id="{C8735F24-F0A4-DB4E-AAD6-0E2C6B4C4636}" type="slidenum">
              <a:rPr lang="en-US" smtClean="0"/>
              <a:pPr/>
              <a:t>42</a:t>
            </a:fld>
            <a:endParaRPr lang="en-US"/>
          </a:p>
        </p:txBody>
      </p:sp>
      <p:sp>
        <p:nvSpPr>
          <p:cNvPr id="7" name="Footer Placeholder 6"/>
          <p:cNvSpPr>
            <a:spLocks noGrp="1"/>
          </p:cNvSpPr>
          <p:nvPr>
            <p:ph type="ftr" sz="quarter" idx="11"/>
          </p:nvPr>
        </p:nvSpPr>
        <p:spPr/>
        <p:txBody>
          <a:bodyPr/>
          <a:lstStyle/>
          <a:p>
            <a:r>
              <a:rPr lang="en-US" smtClean="0"/>
              <a:t>Chapter 9 Software evolution</a:t>
            </a:r>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‘Bad smells’ in program code</a:t>
            </a:r>
            <a:endParaRPr lang="en-US" dirty="0"/>
          </a:p>
        </p:txBody>
      </p:sp>
      <p:sp>
        <p:nvSpPr>
          <p:cNvPr id="3" name="Content Placeholder 2"/>
          <p:cNvSpPr>
            <a:spLocks noGrp="1"/>
          </p:cNvSpPr>
          <p:nvPr>
            <p:ph idx="1"/>
          </p:nvPr>
        </p:nvSpPr>
        <p:spPr/>
        <p:txBody>
          <a:bodyPr/>
          <a:lstStyle/>
          <a:p>
            <a:r>
              <a:rPr lang="en-US" dirty="0" smtClean="0"/>
              <a:t>Duplicate code </a:t>
            </a:r>
          </a:p>
          <a:p>
            <a:pPr lvl="1"/>
            <a:r>
              <a:rPr lang="en-US" dirty="0" smtClean="0"/>
              <a:t>The same or very similar code may be included at different places in a program. This can be removed and implemented as a single method or function that is called as required.</a:t>
            </a:r>
            <a:endParaRPr lang="en-GB" dirty="0" smtClean="0"/>
          </a:p>
          <a:p>
            <a:r>
              <a:rPr lang="en-US" dirty="0" smtClean="0"/>
              <a:t>Long methods</a:t>
            </a:r>
          </a:p>
          <a:p>
            <a:pPr lvl="1"/>
            <a:r>
              <a:rPr lang="en-US" dirty="0" smtClean="0"/>
              <a:t> If a method is too long, it should be redesigned as a number of shorter methods.</a:t>
            </a:r>
            <a:endParaRPr lang="en-GB" dirty="0" smtClean="0"/>
          </a:p>
          <a:p>
            <a:r>
              <a:rPr lang="en-US" dirty="0" smtClean="0"/>
              <a:t>Switch (case) statements </a:t>
            </a:r>
          </a:p>
          <a:p>
            <a:pPr lvl="1"/>
            <a:r>
              <a:rPr lang="en-US" dirty="0" smtClean="0"/>
              <a:t>These often involve duplication, where the switch depends on the type of a value. The switch statements may be scattered around a program. In object-oriented languages, you can often use polymorphism to achieve the same thing.</a:t>
            </a:r>
            <a:endParaRPr lang="en-GB" dirty="0" smtClean="0"/>
          </a:p>
        </p:txBody>
      </p:sp>
      <p:sp>
        <p:nvSpPr>
          <p:cNvPr id="6" name="Slide Number Placeholder 5"/>
          <p:cNvSpPr>
            <a:spLocks noGrp="1"/>
          </p:cNvSpPr>
          <p:nvPr>
            <p:ph type="sldNum" sz="quarter" idx="12"/>
          </p:nvPr>
        </p:nvSpPr>
        <p:spPr/>
        <p:txBody>
          <a:bodyPr/>
          <a:lstStyle/>
          <a:p>
            <a:fld id="{C8735F24-F0A4-DB4E-AAD6-0E2C6B4C4636}" type="slidenum">
              <a:rPr lang="en-US" smtClean="0"/>
              <a:pPr/>
              <a:t>43</a:t>
            </a:fld>
            <a:endParaRPr lang="en-US"/>
          </a:p>
        </p:txBody>
      </p:sp>
      <p:sp>
        <p:nvSpPr>
          <p:cNvPr id="7" name="Footer Placeholder 6"/>
          <p:cNvSpPr>
            <a:spLocks noGrp="1"/>
          </p:cNvSpPr>
          <p:nvPr>
            <p:ph type="ftr" sz="quarter" idx="11"/>
          </p:nvPr>
        </p:nvSpPr>
        <p:spPr/>
        <p:txBody>
          <a:bodyPr/>
          <a:lstStyle/>
          <a:p>
            <a:r>
              <a:rPr lang="en-US" smtClean="0"/>
              <a:t>Chapter 9 Software evolution</a:t>
            </a:r>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‘Bad smells’ in program code</a:t>
            </a:r>
            <a:endParaRPr lang="en-US" dirty="0"/>
          </a:p>
        </p:txBody>
      </p:sp>
      <p:sp>
        <p:nvSpPr>
          <p:cNvPr id="3" name="Content Placeholder 2"/>
          <p:cNvSpPr>
            <a:spLocks noGrp="1"/>
          </p:cNvSpPr>
          <p:nvPr>
            <p:ph idx="1"/>
          </p:nvPr>
        </p:nvSpPr>
        <p:spPr/>
        <p:txBody>
          <a:bodyPr/>
          <a:lstStyle/>
          <a:p>
            <a:r>
              <a:rPr lang="en-US" dirty="0" smtClean="0"/>
              <a:t>Data clumping </a:t>
            </a:r>
          </a:p>
          <a:p>
            <a:pPr lvl="1"/>
            <a:r>
              <a:rPr lang="en-US" dirty="0" smtClean="0"/>
              <a:t>Data clumps occur when the same group of data items (fields in classes, parameters in methods) re-occur in several places in a program. These can often be replaced with an object that encapsulates all of the data.</a:t>
            </a:r>
            <a:endParaRPr lang="en-GB" dirty="0" smtClean="0"/>
          </a:p>
          <a:p>
            <a:r>
              <a:rPr lang="en-US" dirty="0" smtClean="0"/>
              <a:t>Speculative generality </a:t>
            </a:r>
          </a:p>
          <a:p>
            <a:pPr lvl="1"/>
            <a:r>
              <a:rPr lang="en-US" dirty="0" smtClean="0"/>
              <a:t>This occurs when developers include generality in a program in case it is required in the future. This can often simply be removed.</a:t>
            </a:r>
            <a:r>
              <a:rPr lang="en-GB" dirty="0" smtClean="0"/>
              <a:t> </a:t>
            </a:r>
            <a:endParaRPr lang="en-US" dirty="0" smtClean="0"/>
          </a:p>
          <a:p>
            <a:endParaRPr lang="en-US" dirty="0"/>
          </a:p>
        </p:txBody>
      </p:sp>
      <p:sp>
        <p:nvSpPr>
          <p:cNvPr id="6" name="Slide Number Placeholder 5"/>
          <p:cNvSpPr>
            <a:spLocks noGrp="1"/>
          </p:cNvSpPr>
          <p:nvPr>
            <p:ph type="sldNum" sz="quarter" idx="12"/>
          </p:nvPr>
        </p:nvSpPr>
        <p:spPr/>
        <p:txBody>
          <a:bodyPr/>
          <a:lstStyle/>
          <a:p>
            <a:fld id="{C8735F24-F0A4-DB4E-AAD6-0E2C6B4C4636}" type="slidenum">
              <a:rPr lang="en-US" smtClean="0"/>
              <a:pPr/>
              <a:t>44</a:t>
            </a:fld>
            <a:endParaRPr lang="en-US"/>
          </a:p>
        </p:txBody>
      </p:sp>
      <p:sp>
        <p:nvSpPr>
          <p:cNvPr id="7" name="Footer Placeholder 6"/>
          <p:cNvSpPr>
            <a:spLocks noGrp="1"/>
          </p:cNvSpPr>
          <p:nvPr>
            <p:ph type="ftr" sz="quarter" idx="11"/>
          </p:nvPr>
        </p:nvSpPr>
        <p:spPr/>
        <p:txBody>
          <a:bodyPr/>
          <a:lstStyle/>
          <a:p>
            <a:r>
              <a:rPr lang="en-US" smtClean="0"/>
              <a:t>Chapter 9 Software evolution</a:t>
            </a:r>
            <a:endParaRPr 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r>
              <a:rPr lang="en-GB" dirty="0"/>
              <a:t>Legacy system</a:t>
            </a:r>
            <a:r>
              <a:rPr lang="en-GB" dirty="0" smtClean="0"/>
              <a:t> management</a:t>
            </a:r>
            <a:endParaRPr lang="en-GB" dirty="0"/>
          </a:p>
        </p:txBody>
      </p:sp>
      <p:sp>
        <p:nvSpPr>
          <p:cNvPr id="81923" name="Rectangle 3"/>
          <p:cNvSpPr>
            <a:spLocks noGrp="1" noChangeArrowheads="1"/>
          </p:cNvSpPr>
          <p:nvPr>
            <p:ph type="body" idx="1"/>
          </p:nvPr>
        </p:nvSpPr>
        <p:spPr/>
        <p:txBody>
          <a:bodyPr/>
          <a:lstStyle/>
          <a:p>
            <a:r>
              <a:rPr lang="en-GB" sz="2400"/>
              <a:t>Organisations that rely on legacy systems must choose a strategy for evolving these systems</a:t>
            </a:r>
          </a:p>
          <a:p>
            <a:pPr lvl="1"/>
            <a:r>
              <a:rPr lang="en-GB" sz="2000"/>
              <a:t>Scrap the system completely and modify business processes so that it is no longer required;</a:t>
            </a:r>
          </a:p>
          <a:p>
            <a:pPr lvl="1"/>
            <a:r>
              <a:rPr lang="en-GB" sz="2000"/>
              <a:t>Continue maintaining the system;</a:t>
            </a:r>
          </a:p>
          <a:p>
            <a:pPr lvl="1"/>
            <a:r>
              <a:rPr lang="en-GB" sz="2000"/>
              <a:t>Transform the system by re-engineering to improve its maintainability;</a:t>
            </a:r>
          </a:p>
          <a:p>
            <a:pPr lvl="1"/>
            <a:r>
              <a:rPr lang="en-GB" sz="2000"/>
              <a:t>Replace the system with a new system.</a:t>
            </a:r>
          </a:p>
          <a:p>
            <a:r>
              <a:rPr lang="en-GB" sz="2400"/>
              <a:t>The strategy chosen should depend on the system quality and its business value.</a:t>
            </a:r>
          </a:p>
        </p:txBody>
      </p:sp>
      <p:sp>
        <p:nvSpPr>
          <p:cNvPr id="6" name="Slide Number Placeholder 5"/>
          <p:cNvSpPr>
            <a:spLocks noGrp="1"/>
          </p:cNvSpPr>
          <p:nvPr>
            <p:ph type="sldNum" sz="quarter" idx="12"/>
          </p:nvPr>
        </p:nvSpPr>
        <p:spPr/>
        <p:txBody>
          <a:bodyPr/>
          <a:lstStyle/>
          <a:p>
            <a:fld id="{C8735F24-F0A4-DB4E-AAD6-0E2C6B4C4636}" type="slidenum">
              <a:rPr lang="en-US" smtClean="0"/>
              <a:pPr/>
              <a:t>45</a:t>
            </a:fld>
            <a:endParaRPr lang="en-US"/>
          </a:p>
        </p:txBody>
      </p:sp>
      <p:sp>
        <p:nvSpPr>
          <p:cNvPr id="7" name="Footer Placeholder 6"/>
          <p:cNvSpPr>
            <a:spLocks noGrp="1"/>
          </p:cNvSpPr>
          <p:nvPr>
            <p:ph type="ftr" sz="quarter" idx="11"/>
          </p:nvPr>
        </p:nvSpPr>
        <p:spPr/>
        <p:txBody>
          <a:bodyPr/>
          <a:lstStyle/>
          <a:p>
            <a:r>
              <a:rPr lang="en-US" smtClean="0"/>
              <a:t>Chapter 9 Software evolution</a:t>
            </a:r>
            <a:endParaRPr 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Figure 9.13</a:t>
            </a:r>
            <a:r>
              <a:rPr lang="en-US" dirty="0" smtClean="0"/>
              <a:t>  An </a:t>
            </a:r>
            <a:r>
              <a:rPr lang="en-US" dirty="0"/>
              <a:t>example of a legacy system assessment</a:t>
            </a:r>
            <a:r>
              <a:rPr lang="en-GB" dirty="0" smtClean="0"/>
              <a:t> </a:t>
            </a:r>
            <a:endParaRPr lang="en-US" dirty="0"/>
          </a:p>
        </p:txBody>
      </p:sp>
      <p:pic>
        <p:nvPicPr>
          <p:cNvPr id="4" name="Content Placeholder 3" descr="9.13 LegacySysAss.eps"/>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rcRect l="-10967" r="-10967"/>
              <a:stretch>
                <a:fillRect/>
              </a:stretch>
            </p:blipFill>
          </mc:Choice>
          <mc:Fallback>
            <p:blipFill>
              <a:blip r:embed="rId3"/>
              <a:srcRect l="-10967" r="-10967"/>
              <a:stretch>
                <a:fillRect/>
              </a:stretch>
            </p:blipFill>
          </mc:Fallback>
        </mc:AlternateContent>
        <p:spPr>
          <a:xfrm>
            <a:off x="914829" y="1886248"/>
            <a:ext cx="6931080" cy="3811827"/>
          </a:xfrm>
        </p:spPr>
      </p:pic>
      <p:sp>
        <p:nvSpPr>
          <p:cNvPr id="7" name="Slide Number Placeholder 6"/>
          <p:cNvSpPr>
            <a:spLocks noGrp="1"/>
          </p:cNvSpPr>
          <p:nvPr>
            <p:ph type="sldNum" sz="quarter" idx="12"/>
          </p:nvPr>
        </p:nvSpPr>
        <p:spPr/>
        <p:txBody>
          <a:bodyPr/>
          <a:lstStyle/>
          <a:p>
            <a:fld id="{C8735F24-F0A4-DB4E-AAD6-0E2C6B4C4636}" type="slidenum">
              <a:rPr lang="en-US" smtClean="0"/>
              <a:pPr/>
              <a:t>46</a:t>
            </a:fld>
            <a:endParaRPr lang="en-US"/>
          </a:p>
        </p:txBody>
      </p:sp>
      <p:sp>
        <p:nvSpPr>
          <p:cNvPr id="8" name="Footer Placeholder 7"/>
          <p:cNvSpPr>
            <a:spLocks noGrp="1"/>
          </p:cNvSpPr>
          <p:nvPr>
            <p:ph type="ftr" sz="quarter" idx="11"/>
          </p:nvPr>
        </p:nvSpPr>
        <p:spPr/>
        <p:txBody>
          <a:bodyPr/>
          <a:lstStyle/>
          <a:p>
            <a:r>
              <a:rPr lang="en-US" smtClean="0"/>
              <a:t>Chapter 9 Software evolution</a:t>
            </a:r>
            <a:endParaRPr lang="en-US"/>
          </a:p>
        </p:txBody>
      </p:sp>
      <p:pic>
        <p:nvPicPr>
          <p:cNvPr id="3" name="Resim 2"/>
          <p:cNvPicPr>
            <a:picLocks noChangeAspect="1"/>
          </p:cNvPicPr>
          <p:nvPr/>
        </p:nvPicPr>
        <p:blipFill>
          <a:blip r:embed="rId4"/>
          <a:stretch>
            <a:fillRect/>
          </a:stretch>
        </p:blipFill>
        <p:spPr>
          <a:xfrm>
            <a:off x="1173312" y="1627128"/>
            <a:ext cx="6797375" cy="4729222"/>
          </a:xfrm>
          <a:prstGeom prst="rect">
            <a:avLst/>
          </a:prstGeom>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r>
              <a:rPr lang="en-GB"/>
              <a:t>Legacy system categories</a:t>
            </a:r>
          </a:p>
        </p:txBody>
      </p:sp>
      <p:sp>
        <p:nvSpPr>
          <p:cNvPr id="83971" name="Rectangle 3"/>
          <p:cNvSpPr>
            <a:spLocks noGrp="1" noChangeArrowheads="1"/>
          </p:cNvSpPr>
          <p:nvPr>
            <p:ph type="body" idx="1"/>
          </p:nvPr>
        </p:nvSpPr>
        <p:spPr/>
        <p:txBody>
          <a:bodyPr/>
          <a:lstStyle/>
          <a:p>
            <a:r>
              <a:rPr lang="en-GB" sz="2400"/>
              <a:t>Low quality, low business value</a:t>
            </a:r>
          </a:p>
          <a:p>
            <a:pPr lvl="1"/>
            <a:r>
              <a:rPr lang="en-GB" sz="2000"/>
              <a:t>These systems should be scrapped. </a:t>
            </a:r>
          </a:p>
          <a:p>
            <a:r>
              <a:rPr lang="en-GB" sz="2400"/>
              <a:t>Low-quality, high-business value</a:t>
            </a:r>
          </a:p>
          <a:p>
            <a:pPr lvl="1"/>
            <a:r>
              <a:rPr lang="en-GB" sz="2000"/>
              <a:t>These make an important business contribution but are expensive to maintain. Should be re-engineered or replaced if a suitable system is available.</a:t>
            </a:r>
          </a:p>
          <a:p>
            <a:r>
              <a:rPr lang="en-GB" sz="2400"/>
              <a:t>High-quality, low-business value</a:t>
            </a:r>
          </a:p>
          <a:p>
            <a:pPr lvl="1"/>
            <a:r>
              <a:rPr lang="en-GB" sz="2000"/>
              <a:t>Replace with COTS, scrap completely or maintain.</a:t>
            </a:r>
          </a:p>
          <a:p>
            <a:r>
              <a:rPr lang="en-GB" sz="2400"/>
              <a:t>High-quality, high business value</a:t>
            </a:r>
          </a:p>
          <a:p>
            <a:pPr lvl="1"/>
            <a:r>
              <a:rPr lang="en-GB" sz="2000"/>
              <a:t>Continue in operation using normal system maintenance.</a:t>
            </a:r>
          </a:p>
        </p:txBody>
      </p:sp>
      <p:sp>
        <p:nvSpPr>
          <p:cNvPr id="6" name="Slide Number Placeholder 5"/>
          <p:cNvSpPr>
            <a:spLocks noGrp="1"/>
          </p:cNvSpPr>
          <p:nvPr>
            <p:ph type="sldNum" sz="quarter" idx="12"/>
          </p:nvPr>
        </p:nvSpPr>
        <p:spPr/>
        <p:txBody>
          <a:bodyPr/>
          <a:lstStyle/>
          <a:p>
            <a:fld id="{C8735F24-F0A4-DB4E-AAD6-0E2C6B4C4636}" type="slidenum">
              <a:rPr lang="en-US" smtClean="0"/>
              <a:pPr/>
              <a:t>47</a:t>
            </a:fld>
            <a:endParaRPr lang="en-US"/>
          </a:p>
        </p:txBody>
      </p:sp>
      <p:sp>
        <p:nvSpPr>
          <p:cNvPr id="7" name="Footer Placeholder 6"/>
          <p:cNvSpPr>
            <a:spLocks noGrp="1"/>
          </p:cNvSpPr>
          <p:nvPr>
            <p:ph type="ftr" sz="quarter" idx="11"/>
          </p:nvPr>
        </p:nvSpPr>
        <p:spPr/>
        <p:txBody>
          <a:bodyPr/>
          <a:lstStyle/>
          <a:p>
            <a:r>
              <a:rPr lang="en-US" smtClean="0"/>
              <a:t>Chapter 9 Software evolution</a:t>
            </a:r>
            <a:endParaRPr 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r>
              <a:rPr lang="en-GB"/>
              <a:t>Business value assessment</a:t>
            </a:r>
          </a:p>
        </p:txBody>
      </p:sp>
      <p:sp>
        <p:nvSpPr>
          <p:cNvPr id="84995" name="Rectangle 3"/>
          <p:cNvSpPr>
            <a:spLocks noGrp="1" noChangeArrowheads="1"/>
          </p:cNvSpPr>
          <p:nvPr>
            <p:ph type="body" idx="1"/>
          </p:nvPr>
        </p:nvSpPr>
        <p:spPr/>
        <p:txBody>
          <a:bodyPr/>
          <a:lstStyle/>
          <a:p>
            <a:r>
              <a:rPr lang="en-GB"/>
              <a:t>Assessment should take different viewpoints into account</a:t>
            </a:r>
          </a:p>
          <a:p>
            <a:pPr lvl="1"/>
            <a:r>
              <a:rPr lang="en-GB"/>
              <a:t>System end-users;</a:t>
            </a:r>
          </a:p>
          <a:p>
            <a:pPr lvl="1"/>
            <a:r>
              <a:rPr lang="en-GB"/>
              <a:t>Business customers;</a:t>
            </a:r>
          </a:p>
          <a:p>
            <a:pPr lvl="1"/>
            <a:r>
              <a:rPr lang="en-GB"/>
              <a:t>Line managers;</a:t>
            </a:r>
          </a:p>
          <a:p>
            <a:pPr lvl="1"/>
            <a:r>
              <a:rPr lang="en-GB"/>
              <a:t>IT managers;</a:t>
            </a:r>
          </a:p>
          <a:p>
            <a:pPr lvl="1"/>
            <a:r>
              <a:rPr lang="en-GB"/>
              <a:t>Senior managers.</a:t>
            </a:r>
          </a:p>
          <a:p>
            <a:r>
              <a:rPr lang="en-GB"/>
              <a:t>Interview different stakeholders and collate results.</a:t>
            </a:r>
          </a:p>
        </p:txBody>
      </p:sp>
      <p:sp>
        <p:nvSpPr>
          <p:cNvPr id="6" name="Slide Number Placeholder 5"/>
          <p:cNvSpPr>
            <a:spLocks noGrp="1"/>
          </p:cNvSpPr>
          <p:nvPr>
            <p:ph type="sldNum" sz="quarter" idx="12"/>
          </p:nvPr>
        </p:nvSpPr>
        <p:spPr/>
        <p:txBody>
          <a:bodyPr/>
          <a:lstStyle/>
          <a:p>
            <a:fld id="{C8735F24-F0A4-DB4E-AAD6-0E2C6B4C4636}" type="slidenum">
              <a:rPr lang="en-US" smtClean="0"/>
              <a:pPr/>
              <a:t>48</a:t>
            </a:fld>
            <a:endParaRPr lang="en-US"/>
          </a:p>
        </p:txBody>
      </p:sp>
      <p:sp>
        <p:nvSpPr>
          <p:cNvPr id="7" name="Footer Placeholder 6"/>
          <p:cNvSpPr>
            <a:spLocks noGrp="1"/>
          </p:cNvSpPr>
          <p:nvPr>
            <p:ph type="ftr" sz="quarter" idx="11"/>
          </p:nvPr>
        </p:nvSpPr>
        <p:spPr/>
        <p:txBody>
          <a:bodyPr/>
          <a:lstStyle/>
          <a:p>
            <a:r>
              <a:rPr lang="en-US" smtClean="0"/>
              <a:t>Chapter 9 Software evolution</a:t>
            </a:r>
            <a:endParaRPr 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Issues in business value assessment</a:t>
            </a:r>
            <a:endParaRPr lang="en-US" dirty="0"/>
          </a:p>
        </p:txBody>
      </p:sp>
      <p:sp>
        <p:nvSpPr>
          <p:cNvPr id="3" name="Content Placeholder 2"/>
          <p:cNvSpPr>
            <a:spLocks noGrp="1"/>
          </p:cNvSpPr>
          <p:nvPr>
            <p:ph idx="1"/>
          </p:nvPr>
        </p:nvSpPr>
        <p:spPr>
          <a:xfrm>
            <a:off x="457200" y="1532650"/>
            <a:ext cx="8229600" cy="4525963"/>
          </a:xfrm>
        </p:spPr>
        <p:txBody>
          <a:bodyPr/>
          <a:lstStyle/>
          <a:p>
            <a:r>
              <a:rPr lang="en-US" dirty="0" smtClean="0"/>
              <a:t>The use of the system </a:t>
            </a:r>
          </a:p>
          <a:p>
            <a:pPr lvl="1"/>
            <a:r>
              <a:rPr lang="en-US" dirty="0" smtClean="0"/>
              <a:t>If systems are only used occasionally or by a small number of people, they may have a low business value. </a:t>
            </a:r>
            <a:endParaRPr lang="en-GB" dirty="0" smtClean="0"/>
          </a:p>
          <a:p>
            <a:r>
              <a:rPr lang="en-US" dirty="0" smtClean="0"/>
              <a:t>The business processes that are supported </a:t>
            </a:r>
          </a:p>
          <a:p>
            <a:pPr lvl="1"/>
            <a:r>
              <a:rPr lang="en-US" dirty="0" smtClean="0"/>
              <a:t>A system may have a low business value if it forces the use of inefficient business processes. </a:t>
            </a:r>
            <a:endParaRPr lang="en-GB" dirty="0" smtClean="0"/>
          </a:p>
          <a:p>
            <a:r>
              <a:rPr lang="en-US" dirty="0" smtClean="0"/>
              <a:t>System dependability </a:t>
            </a:r>
          </a:p>
          <a:p>
            <a:pPr lvl="1"/>
            <a:r>
              <a:rPr lang="en-US" dirty="0" smtClean="0"/>
              <a:t>If a system is not dependable and the problems directly affect business customers, the system has a low business value.</a:t>
            </a:r>
            <a:endParaRPr lang="en-GB" dirty="0" smtClean="0"/>
          </a:p>
          <a:p>
            <a:r>
              <a:rPr lang="en-US" dirty="0" smtClean="0"/>
              <a:t>The system outputs </a:t>
            </a:r>
          </a:p>
          <a:p>
            <a:pPr lvl="1"/>
            <a:r>
              <a:rPr lang="en-US" dirty="0" smtClean="0"/>
              <a:t>If the business depends on system outputs, then the system has a high business value. </a:t>
            </a:r>
            <a:endParaRPr lang="en-GB" dirty="0" smtClean="0"/>
          </a:p>
          <a:p>
            <a:endParaRPr lang="en-US" dirty="0"/>
          </a:p>
        </p:txBody>
      </p:sp>
      <p:sp>
        <p:nvSpPr>
          <p:cNvPr id="6" name="Slide Number Placeholder 5"/>
          <p:cNvSpPr>
            <a:spLocks noGrp="1"/>
          </p:cNvSpPr>
          <p:nvPr>
            <p:ph type="sldNum" sz="quarter" idx="12"/>
          </p:nvPr>
        </p:nvSpPr>
        <p:spPr/>
        <p:txBody>
          <a:bodyPr/>
          <a:lstStyle/>
          <a:p>
            <a:fld id="{C8735F24-F0A4-DB4E-AAD6-0E2C6B4C4636}" type="slidenum">
              <a:rPr lang="en-US" smtClean="0"/>
              <a:pPr/>
              <a:t>49</a:t>
            </a:fld>
            <a:endParaRPr lang="en-US"/>
          </a:p>
        </p:txBody>
      </p:sp>
      <p:sp>
        <p:nvSpPr>
          <p:cNvPr id="7" name="Footer Placeholder 6"/>
          <p:cNvSpPr>
            <a:spLocks noGrp="1"/>
          </p:cNvSpPr>
          <p:nvPr>
            <p:ph type="ftr" sz="quarter" idx="11"/>
          </p:nvPr>
        </p:nvSpPr>
        <p:spPr/>
        <p:txBody>
          <a:bodyPr/>
          <a:lstStyle/>
          <a:p>
            <a:r>
              <a:rPr lang="en-US" smtClean="0"/>
              <a:t>Chapter 9 Software evolution</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a:t>
            </a:r>
            <a:r>
              <a:rPr lang="en-US" dirty="0"/>
              <a:t>spiral model of development and evolution</a:t>
            </a:r>
            <a:r>
              <a:rPr lang="en-GB" dirty="0" smtClean="0"/>
              <a:t> </a:t>
            </a:r>
            <a:endParaRPr lang="en-US" dirty="0"/>
          </a:p>
        </p:txBody>
      </p:sp>
      <p:pic>
        <p:nvPicPr>
          <p:cNvPr id="4" name="Content Placeholder 3" descr="9.1 SpiralEvolution.eps"/>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rcRect l="-7970" r="-7970"/>
              <a:stretch>
                <a:fillRect/>
              </a:stretch>
            </p:blipFill>
          </mc:Choice>
          <mc:Fallback>
            <p:blipFill>
              <a:blip r:embed="rId3"/>
              <a:srcRect l="-7970" r="-7970"/>
              <a:stretch>
                <a:fillRect/>
              </a:stretch>
            </p:blipFill>
          </mc:Fallback>
        </mc:AlternateContent>
        <p:spPr/>
      </p:pic>
      <p:sp>
        <p:nvSpPr>
          <p:cNvPr id="7" name="Slide Number Placeholder 6"/>
          <p:cNvSpPr>
            <a:spLocks noGrp="1"/>
          </p:cNvSpPr>
          <p:nvPr>
            <p:ph type="sldNum" sz="quarter" idx="12"/>
          </p:nvPr>
        </p:nvSpPr>
        <p:spPr/>
        <p:txBody>
          <a:bodyPr/>
          <a:lstStyle/>
          <a:p>
            <a:fld id="{C8735F24-F0A4-DB4E-AAD6-0E2C6B4C4636}" type="slidenum">
              <a:rPr lang="en-US" smtClean="0"/>
              <a:pPr/>
              <a:t>5</a:t>
            </a:fld>
            <a:endParaRPr lang="en-US"/>
          </a:p>
        </p:txBody>
      </p:sp>
      <p:sp>
        <p:nvSpPr>
          <p:cNvPr id="8" name="Footer Placeholder 7"/>
          <p:cNvSpPr>
            <a:spLocks noGrp="1"/>
          </p:cNvSpPr>
          <p:nvPr>
            <p:ph type="ftr" sz="quarter" idx="11"/>
          </p:nvPr>
        </p:nvSpPr>
        <p:spPr/>
        <p:txBody>
          <a:bodyPr/>
          <a:lstStyle/>
          <a:p>
            <a:r>
              <a:rPr lang="en-US" smtClean="0"/>
              <a:t>Chapter 9 Software evolution</a:t>
            </a:r>
            <a:endParaRPr lang="en-US"/>
          </a:p>
        </p:txBody>
      </p:sp>
      <p:pic>
        <p:nvPicPr>
          <p:cNvPr id="3" name="Resim 2"/>
          <p:cNvPicPr>
            <a:picLocks noChangeAspect="1"/>
          </p:cNvPicPr>
          <p:nvPr/>
        </p:nvPicPr>
        <p:blipFill>
          <a:blip r:embed="rId4"/>
          <a:stretch>
            <a:fillRect/>
          </a:stretch>
        </p:blipFill>
        <p:spPr>
          <a:xfrm>
            <a:off x="858940" y="1421622"/>
            <a:ext cx="7426120" cy="4704541"/>
          </a:xfrm>
          <a:prstGeom prst="rect">
            <a:avLst/>
          </a:prstGeom>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r>
              <a:rPr lang="en-GB"/>
              <a:t>System quality assessment</a:t>
            </a:r>
          </a:p>
        </p:txBody>
      </p:sp>
      <p:sp>
        <p:nvSpPr>
          <p:cNvPr id="86019" name="Rectangle 3"/>
          <p:cNvSpPr>
            <a:spLocks noGrp="1" noChangeArrowheads="1"/>
          </p:cNvSpPr>
          <p:nvPr>
            <p:ph type="body" idx="1"/>
          </p:nvPr>
        </p:nvSpPr>
        <p:spPr/>
        <p:txBody>
          <a:bodyPr/>
          <a:lstStyle/>
          <a:p>
            <a:r>
              <a:rPr lang="en-GB"/>
              <a:t>Business process assessment</a:t>
            </a:r>
          </a:p>
          <a:p>
            <a:pPr lvl="1"/>
            <a:r>
              <a:rPr lang="en-GB"/>
              <a:t>How well does the business process support the current goals of the business?</a:t>
            </a:r>
          </a:p>
          <a:p>
            <a:r>
              <a:rPr lang="en-GB"/>
              <a:t>Environment assessment</a:t>
            </a:r>
          </a:p>
          <a:p>
            <a:pPr lvl="1"/>
            <a:r>
              <a:rPr lang="en-GB"/>
              <a:t>How effective is the system’s environment and how expensive is it to maintain?</a:t>
            </a:r>
          </a:p>
          <a:p>
            <a:r>
              <a:rPr lang="en-GB"/>
              <a:t>Application assessment</a:t>
            </a:r>
          </a:p>
          <a:p>
            <a:pPr lvl="1"/>
            <a:r>
              <a:rPr lang="en-GB"/>
              <a:t>What is the quality of the application software system?</a:t>
            </a:r>
          </a:p>
        </p:txBody>
      </p:sp>
      <p:sp>
        <p:nvSpPr>
          <p:cNvPr id="6" name="Slide Number Placeholder 5"/>
          <p:cNvSpPr>
            <a:spLocks noGrp="1"/>
          </p:cNvSpPr>
          <p:nvPr>
            <p:ph type="sldNum" sz="quarter" idx="12"/>
          </p:nvPr>
        </p:nvSpPr>
        <p:spPr/>
        <p:txBody>
          <a:bodyPr/>
          <a:lstStyle/>
          <a:p>
            <a:fld id="{C8735F24-F0A4-DB4E-AAD6-0E2C6B4C4636}" type="slidenum">
              <a:rPr lang="en-US" smtClean="0"/>
              <a:pPr/>
              <a:t>50</a:t>
            </a:fld>
            <a:endParaRPr lang="en-US"/>
          </a:p>
        </p:txBody>
      </p:sp>
      <p:sp>
        <p:nvSpPr>
          <p:cNvPr id="7" name="Footer Placeholder 6"/>
          <p:cNvSpPr>
            <a:spLocks noGrp="1"/>
          </p:cNvSpPr>
          <p:nvPr>
            <p:ph type="ftr" sz="quarter" idx="11"/>
          </p:nvPr>
        </p:nvSpPr>
        <p:spPr/>
        <p:txBody>
          <a:bodyPr/>
          <a:lstStyle/>
          <a:p>
            <a:r>
              <a:rPr lang="en-US" smtClean="0"/>
              <a:t>Chapter 9 Software evolution</a:t>
            </a:r>
            <a:endParaRPr 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r>
              <a:rPr lang="en-GB"/>
              <a:t>Business process assessment</a:t>
            </a:r>
          </a:p>
        </p:txBody>
      </p:sp>
      <p:sp>
        <p:nvSpPr>
          <p:cNvPr id="87043" name="Rectangle 3"/>
          <p:cNvSpPr>
            <a:spLocks noGrp="1" noChangeArrowheads="1"/>
          </p:cNvSpPr>
          <p:nvPr>
            <p:ph type="body" idx="1"/>
          </p:nvPr>
        </p:nvSpPr>
        <p:spPr/>
        <p:txBody>
          <a:bodyPr/>
          <a:lstStyle/>
          <a:p>
            <a:pPr>
              <a:lnSpc>
                <a:spcPct val="90000"/>
              </a:lnSpc>
            </a:pPr>
            <a:r>
              <a:rPr lang="en-GB" sz="2400"/>
              <a:t>Use a viewpoint-oriented approach and seek answers from system stakeholders</a:t>
            </a:r>
          </a:p>
          <a:p>
            <a:pPr lvl="1">
              <a:lnSpc>
                <a:spcPct val="90000"/>
              </a:lnSpc>
            </a:pPr>
            <a:r>
              <a:rPr lang="en-GB" sz="2000"/>
              <a:t>Is there a defined process model and is it followed?</a:t>
            </a:r>
          </a:p>
          <a:p>
            <a:pPr lvl="1">
              <a:lnSpc>
                <a:spcPct val="90000"/>
              </a:lnSpc>
            </a:pPr>
            <a:r>
              <a:rPr lang="en-GB" sz="2000"/>
              <a:t>Do different parts of the organisation use different processes for the same function?</a:t>
            </a:r>
          </a:p>
          <a:p>
            <a:pPr lvl="1">
              <a:lnSpc>
                <a:spcPct val="90000"/>
              </a:lnSpc>
            </a:pPr>
            <a:r>
              <a:rPr lang="en-GB" sz="2000"/>
              <a:t>How has the process been adapted?</a:t>
            </a:r>
          </a:p>
          <a:p>
            <a:pPr lvl="1">
              <a:lnSpc>
                <a:spcPct val="90000"/>
              </a:lnSpc>
            </a:pPr>
            <a:r>
              <a:rPr lang="en-GB" sz="2000"/>
              <a:t>What are the relationships with other business processes and are these necessary?</a:t>
            </a:r>
          </a:p>
          <a:p>
            <a:pPr lvl="1">
              <a:lnSpc>
                <a:spcPct val="90000"/>
              </a:lnSpc>
            </a:pPr>
            <a:r>
              <a:rPr lang="en-GB" sz="2000"/>
              <a:t>Is the process effectively supported by the legacy application software?</a:t>
            </a:r>
          </a:p>
          <a:p>
            <a:pPr>
              <a:lnSpc>
                <a:spcPct val="90000"/>
              </a:lnSpc>
            </a:pPr>
            <a:r>
              <a:rPr lang="en-GB" sz="2400"/>
              <a:t>Example - a travel ordering system may have a low business value because of the widespread use of web-based ordering.</a:t>
            </a:r>
          </a:p>
        </p:txBody>
      </p:sp>
      <p:sp>
        <p:nvSpPr>
          <p:cNvPr id="6" name="Slide Number Placeholder 5"/>
          <p:cNvSpPr>
            <a:spLocks noGrp="1"/>
          </p:cNvSpPr>
          <p:nvPr>
            <p:ph type="sldNum" sz="quarter" idx="12"/>
          </p:nvPr>
        </p:nvSpPr>
        <p:spPr/>
        <p:txBody>
          <a:bodyPr/>
          <a:lstStyle/>
          <a:p>
            <a:fld id="{C8735F24-F0A4-DB4E-AAD6-0E2C6B4C4636}" type="slidenum">
              <a:rPr lang="en-US" smtClean="0"/>
              <a:pPr/>
              <a:t>51</a:t>
            </a:fld>
            <a:endParaRPr lang="en-US"/>
          </a:p>
        </p:txBody>
      </p:sp>
      <p:sp>
        <p:nvSpPr>
          <p:cNvPr id="7" name="Footer Placeholder 6"/>
          <p:cNvSpPr>
            <a:spLocks noGrp="1"/>
          </p:cNvSpPr>
          <p:nvPr>
            <p:ph type="ftr" sz="quarter" idx="11"/>
          </p:nvPr>
        </p:nvSpPr>
        <p:spPr/>
        <p:txBody>
          <a:bodyPr/>
          <a:lstStyle/>
          <a:p>
            <a:r>
              <a:rPr lang="en-US" smtClean="0"/>
              <a:t>Chapter 9 Software evolution</a:t>
            </a:r>
            <a:endParaRPr 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Factors </a:t>
            </a:r>
            <a:r>
              <a:rPr lang="en-US" dirty="0"/>
              <a:t>used in environment assessment</a:t>
            </a:r>
            <a:r>
              <a:rPr lang="en-GB" dirty="0" smtClean="0"/>
              <a:t> </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728619873"/>
              </p:ext>
            </p:extLst>
          </p:nvPr>
        </p:nvGraphicFramePr>
        <p:xfrm>
          <a:off x="0" y="1710813"/>
          <a:ext cx="9144000" cy="4562169"/>
        </p:xfrm>
        <a:graphic>
          <a:graphicData uri="http://schemas.openxmlformats.org/drawingml/2006/table">
            <a:tbl>
              <a:tblPr firstRow="1" bandRow="1">
                <a:tableStyleId>{5C22544A-7EE6-4342-B048-85BDC9FD1C3A}</a:tableStyleId>
              </a:tblPr>
              <a:tblGrid>
                <a:gridCol w="1984146">
                  <a:extLst>
                    <a:ext uri="{9D8B030D-6E8A-4147-A177-3AD203B41FA5}">
                      <a16:colId xmlns:a16="http://schemas.microsoft.com/office/drawing/2014/main" val="20000"/>
                    </a:ext>
                  </a:extLst>
                </a:gridCol>
                <a:gridCol w="7159854">
                  <a:extLst>
                    <a:ext uri="{9D8B030D-6E8A-4147-A177-3AD203B41FA5}">
                      <a16:colId xmlns:a16="http://schemas.microsoft.com/office/drawing/2014/main" val="20001"/>
                    </a:ext>
                  </a:extLst>
                </a:gridCol>
              </a:tblGrid>
              <a:tr h="528723">
                <a:tc>
                  <a:txBody>
                    <a:bodyPr/>
                    <a:lstStyle/>
                    <a:p>
                      <a:pPr>
                        <a:spcAft>
                          <a:spcPts val="600"/>
                        </a:spcAft>
                      </a:pPr>
                      <a:r>
                        <a:rPr lang="en-US" sz="1800" dirty="0" smtClean="0">
                          <a:latin typeface="Arial"/>
                          <a:ea typeface="Calibri"/>
                          <a:cs typeface="Times New Roman"/>
                        </a:rPr>
                        <a:t>Factor</a:t>
                      </a:r>
                      <a:endParaRPr lang="en-GB" sz="1800" dirty="0">
                        <a:latin typeface="Arial"/>
                        <a:ea typeface="Calibri"/>
                        <a:cs typeface="Times New Roman"/>
                      </a:endParaRPr>
                    </a:p>
                  </a:txBody>
                  <a:tcPr marL="73025" marR="73025" marT="73025" marB="73025"/>
                </a:tc>
                <a:tc>
                  <a:txBody>
                    <a:bodyPr/>
                    <a:lstStyle/>
                    <a:p>
                      <a:pPr>
                        <a:spcAft>
                          <a:spcPts val="600"/>
                        </a:spcAft>
                      </a:pPr>
                      <a:r>
                        <a:rPr lang="en-US" sz="1800" dirty="0" smtClean="0">
                          <a:latin typeface="Arial"/>
                          <a:ea typeface="Calibri"/>
                          <a:cs typeface="Times New Roman"/>
                        </a:rPr>
                        <a:t>Questions</a:t>
                      </a:r>
                      <a:endParaRPr lang="en-GB" sz="1800" dirty="0">
                        <a:latin typeface="Arial"/>
                        <a:ea typeface="Calibri"/>
                        <a:cs typeface="Times New Roman"/>
                      </a:endParaRPr>
                    </a:p>
                  </a:txBody>
                  <a:tcPr marL="73025" marR="73025" marT="73025" marB="73025"/>
                </a:tc>
                <a:extLst>
                  <a:ext uri="{0D108BD9-81ED-4DB2-BD59-A6C34878D82A}">
                    <a16:rowId xmlns:a16="http://schemas.microsoft.com/office/drawing/2014/main" val="10000"/>
                  </a:ext>
                </a:extLst>
              </a:tr>
              <a:tr h="1091028">
                <a:tc>
                  <a:txBody>
                    <a:bodyPr/>
                    <a:lstStyle/>
                    <a:p>
                      <a:pPr>
                        <a:spcAft>
                          <a:spcPts val="600"/>
                        </a:spcAft>
                      </a:pPr>
                      <a:r>
                        <a:rPr lang="en-US" sz="1800" dirty="0" smtClean="0">
                          <a:latin typeface="Arial"/>
                          <a:ea typeface="Calibri"/>
                          <a:cs typeface="Times New Roman"/>
                        </a:rPr>
                        <a:t>Supplier </a:t>
                      </a:r>
                      <a:r>
                        <a:rPr lang="en-US" sz="1800" dirty="0">
                          <a:latin typeface="Arial"/>
                          <a:ea typeface="Calibri"/>
                          <a:cs typeface="Times New Roman"/>
                        </a:rPr>
                        <a:t>stability</a:t>
                      </a:r>
                      <a:endParaRPr lang="en-GB" sz="1800" dirty="0">
                        <a:latin typeface="Arial"/>
                        <a:ea typeface="Calibri"/>
                        <a:cs typeface="Times New Roman"/>
                      </a:endParaRPr>
                    </a:p>
                  </a:txBody>
                  <a:tcPr marL="73025" marR="73025" marT="0" marB="73025"/>
                </a:tc>
                <a:tc>
                  <a:txBody>
                    <a:bodyPr/>
                    <a:lstStyle/>
                    <a:p>
                      <a:pPr>
                        <a:spcAft>
                          <a:spcPts val="600"/>
                        </a:spcAft>
                      </a:pPr>
                      <a:r>
                        <a:rPr lang="en-US" sz="1800" dirty="0">
                          <a:latin typeface="Arial"/>
                          <a:ea typeface="Calibri"/>
                          <a:cs typeface="Times New Roman"/>
                        </a:rPr>
                        <a:t>Is the supplier still in existence? Is the supplier financially stable and likely to continue in existence? If the supplier is no longer in business, does someone else maintain the systems? </a:t>
                      </a:r>
                      <a:endParaRPr lang="en-GB" sz="1800" dirty="0">
                        <a:latin typeface="Arial"/>
                        <a:ea typeface="Calibri"/>
                        <a:cs typeface="Times New Roman"/>
                      </a:endParaRPr>
                    </a:p>
                  </a:txBody>
                  <a:tcPr marL="73025" marR="73025" marT="0" marB="73025"/>
                </a:tc>
                <a:extLst>
                  <a:ext uri="{0D108BD9-81ED-4DB2-BD59-A6C34878D82A}">
                    <a16:rowId xmlns:a16="http://schemas.microsoft.com/office/drawing/2014/main" val="10001"/>
                  </a:ext>
                </a:extLst>
              </a:tr>
              <a:tr h="760362">
                <a:tc>
                  <a:txBody>
                    <a:bodyPr/>
                    <a:lstStyle/>
                    <a:p>
                      <a:pPr>
                        <a:spcAft>
                          <a:spcPts val="600"/>
                        </a:spcAft>
                      </a:pPr>
                      <a:r>
                        <a:rPr lang="en-US" sz="1800">
                          <a:latin typeface="Arial"/>
                          <a:ea typeface="Calibri"/>
                          <a:cs typeface="Times New Roman"/>
                        </a:rPr>
                        <a:t>Failure rate</a:t>
                      </a:r>
                      <a:endParaRPr lang="en-GB" sz="1800">
                        <a:latin typeface="Arial"/>
                        <a:ea typeface="Calibri"/>
                        <a:cs typeface="Times New Roman"/>
                      </a:endParaRPr>
                    </a:p>
                  </a:txBody>
                  <a:tcPr marL="73025" marR="73025" marT="0" marB="73025"/>
                </a:tc>
                <a:tc>
                  <a:txBody>
                    <a:bodyPr/>
                    <a:lstStyle/>
                    <a:p>
                      <a:pPr>
                        <a:spcAft>
                          <a:spcPts val="600"/>
                        </a:spcAft>
                      </a:pPr>
                      <a:r>
                        <a:rPr lang="en-US" sz="1800" dirty="0">
                          <a:latin typeface="Arial"/>
                          <a:ea typeface="Calibri"/>
                          <a:cs typeface="Times New Roman"/>
                        </a:rPr>
                        <a:t>Does the hardware have a high rate of reported failures? Does the support software crash and force system restarts? </a:t>
                      </a:r>
                      <a:endParaRPr lang="en-GB" sz="1800" dirty="0">
                        <a:latin typeface="Arial"/>
                        <a:ea typeface="Calibri"/>
                        <a:cs typeface="Times New Roman"/>
                      </a:endParaRPr>
                    </a:p>
                  </a:txBody>
                  <a:tcPr marL="73025" marR="73025" marT="0" marB="73025"/>
                </a:tc>
                <a:extLst>
                  <a:ext uri="{0D108BD9-81ED-4DB2-BD59-A6C34878D82A}">
                    <a16:rowId xmlns:a16="http://schemas.microsoft.com/office/drawing/2014/main" val="10002"/>
                  </a:ext>
                </a:extLst>
              </a:tr>
              <a:tr h="1421694">
                <a:tc>
                  <a:txBody>
                    <a:bodyPr/>
                    <a:lstStyle/>
                    <a:p>
                      <a:pPr>
                        <a:spcAft>
                          <a:spcPts val="600"/>
                        </a:spcAft>
                      </a:pPr>
                      <a:r>
                        <a:rPr lang="en-US" sz="1800">
                          <a:latin typeface="Arial"/>
                          <a:ea typeface="Calibri"/>
                          <a:cs typeface="Times New Roman"/>
                        </a:rPr>
                        <a:t>Age</a:t>
                      </a:r>
                      <a:endParaRPr lang="en-GB" sz="1800">
                        <a:latin typeface="Arial"/>
                        <a:ea typeface="Calibri"/>
                        <a:cs typeface="Times New Roman"/>
                      </a:endParaRPr>
                    </a:p>
                  </a:txBody>
                  <a:tcPr marL="73025" marR="73025" marT="0" marB="73025"/>
                </a:tc>
                <a:tc>
                  <a:txBody>
                    <a:bodyPr/>
                    <a:lstStyle/>
                    <a:p>
                      <a:pPr>
                        <a:spcAft>
                          <a:spcPts val="600"/>
                        </a:spcAft>
                      </a:pPr>
                      <a:r>
                        <a:rPr lang="en-US" sz="1800" dirty="0">
                          <a:latin typeface="Arial"/>
                          <a:ea typeface="Calibri"/>
                          <a:cs typeface="Times New Roman"/>
                        </a:rPr>
                        <a:t>How old is the hardware and software? The older the hardware and support software, the more obsolete it will be. It may still function correctly but there could be significant economic and business benefits to moving to a more modern system.</a:t>
                      </a:r>
                      <a:endParaRPr lang="en-GB" sz="1800" dirty="0">
                        <a:latin typeface="Arial"/>
                        <a:ea typeface="Calibri"/>
                        <a:cs typeface="Times New Roman"/>
                      </a:endParaRPr>
                    </a:p>
                  </a:txBody>
                  <a:tcPr marL="73025" marR="73025" marT="0" marB="73025"/>
                </a:tc>
                <a:extLst>
                  <a:ext uri="{0D108BD9-81ED-4DB2-BD59-A6C34878D82A}">
                    <a16:rowId xmlns:a16="http://schemas.microsoft.com/office/drawing/2014/main" val="10003"/>
                  </a:ext>
                </a:extLst>
              </a:tr>
              <a:tr h="760362">
                <a:tc>
                  <a:txBody>
                    <a:bodyPr/>
                    <a:lstStyle/>
                    <a:p>
                      <a:pPr>
                        <a:spcAft>
                          <a:spcPts val="600"/>
                        </a:spcAft>
                      </a:pPr>
                      <a:r>
                        <a:rPr lang="en-US" sz="1800">
                          <a:latin typeface="Arial"/>
                          <a:ea typeface="Calibri"/>
                          <a:cs typeface="Times New Roman"/>
                        </a:rPr>
                        <a:t>Performance</a:t>
                      </a:r>
                      <a:endParaRPr lang="en-GB" sz="1800">
                        <a:latin typeface="Arial"/>
                        <a:ea typeface="Calibri"/>
                        <a:cs typeface="Times New Roman"/>
                      </a:endParaRPr>
                    </a:p>
                  </a:txBody>
                  <a:tcPr marL="73025" marR="73025" marT="0" marB="73025"/>
                </a:tc>
                <a:tc>
                  <a:txBody>
                    <a:bodyPr/>
                    <a:lstStyle/>
                    <a:p>
                      <a:pPr>
                        <a:spcAft>
                          <a:spcPts val="600"/>
                        </a:spcAft>
                      </a:pPr>
                      <a:r>
                        <a:rPr lang="en-US" sz="1800" dirty="0">
                          <a:latin typeface="Arial"/>
                          <a:ea typeface="Calibri"/>
                          <a:cs typeface="Times New Roman"/>
                        </a:rPr>
                        <a:t>Is the performance of the system adequate? Do performance problems have a significant effect on system users?</a:t>
                      </a:r>
                      <a:endParaRPr lang="en-GB" sz="1800" dirty="0">
                        <a:latin typeface="Arial"/>
                        <a:ea typeface="Calibri"/>
                        <a:cs typeface="Times New Roman"/>
                      </a:endParaRPr>
                    </a:p>
                  </a:txBody>
                  <a:tcPr marL="73025" marR="73025" marT="0" marB="73025"/>
                </a:tc>
                <a:extLst>
                  <a:ext uri="{0D108BD9-81ED-4DB2-BD59-A6C34878D82A}">
                    <a16:rowId xmlns:a16="http://schemas.microsoft.com/office/drawing/2014/main" val="10004"/>
                  </a:ext>
                </a:extLst>
              </a:tr>
            </a:tbl>
          </a:graphicData>
        </a:graphic>
      </p:graphicFrame>
      <p:sp>
        <p:nvSpPr>
          <p:cNvPr id="7" name="Slide Number Placeholder 6"/>
          <p:cNvSpPr>
            <a:spLocks noGrp="1"/>
          </p:cNvSpPr>
          <p:nvPr>
            <p:ph type="sldNum" sz="quarter" idx="12"/>
          </p:nvPr>
        </p:nvSpPr>
        <p:spPr/>
        <p:txBody>
          <a:bodyPr/>
          <a:lstStyle/>
          <a:p>
            <a:fld id="{C8735F24-F0A4-DB4E-AAD6-0E2C6B4C4636}" type="slidenum">
              <a:rPr lang="en-US" smtClean="0"/>
              <a:pPr/>
              <a:t>52</a:t>
            </a:fld>
            <a:endParaRPr lang="en-US"/>
          </a:p>
        </p:txBody>
      </p:sp>
      <p:sp>
        <p:nvSpPr>
          <p:cNvPr id="8" name="Footer Placeholder 7"/>
          <p:cNvSpPr>
            <a:spLocks noGrp="1"/>
          </p:cNvSpPr>
          <p:nvPr>
            <p:ph type="ftr" sz="quarter" idx="11"/>
          </p:nvPr>
        </p:nvSpPr>
        <p:spPr/>
        <p:txBody>
          <a:bodyPr/>
          <a:lstStyle/>
          <a:p>
            <a:r>
              <a:rPr lang="en-US" smtClean="0"/>
              <a:t>Chapter 9 Software evolution</a:t>
            </a:r>
            <a:endParaRPr 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Factors used in environment assessment</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41294949"/>
              </p:ext>
            </p:extLst>
          </p:nvPr>
        </p:nvGraphicFramePr>
        <p:xfrm>
          <a:off x="0" y="1877886"/>
          <a:ext cx="9144000" cy="4087274"/>
        </p:xfrm>
        <a:graphic>
          <a:graphicData uri="http://schemas.openxmlformats.org/drawingml/2006/table">
            <a:tbl>
              <a:tblPr firstRow="1" bandRow="1">
                <a:tableStyleId>{5C22544A-7EE6-4342-B048-85BDC9FD1C3A}</a:tableStyleId>
              </a:tblPr>
              <a:tblGrid>
                <a:gridCol w="2944974">
                  <a:extLst>
                    <a:ext uri="{9D8B030D-6E8A-4147-A177-3AD203B41FA5}">
                      <a16:colId xmlns:a16="http://schemas.microsoft.com/office/drawing/2014/main" val="20000"/>
                    </a:ext>
                  </a:extLst>
                </a:gridCol>
                <a:gridCol w="6199026">
                  <a:extLst>
                    <a:ext uri="{9D8B030D-6E8A-4147-A177-3AD203B41FA5}">
                      <a16:colId xmlns:a16="http://schemas.microsoft.com/office/drawing/2014/main" val="20001"/>
                    </a:ext>
                  </a:extLst>
                </a:gridCol>
              </a:tblGrid>
              <a:tr h="486439">
                <a:tc>
                  <a:txBody>
                    <a:bodyPr/>
                    <a:lstStyle/>
                    <a:p>
                      <a:r>
                        <a:rPr lang="en-US" sz="2000" dirty="0" smtClean="0"/>
                        <a:t>Factor</a:t>
                      </a:r>
                      <a:endParaRPr lang="en-US" sz="2000" dirty="0"/>
                    </a:p>
                  </a:txBody>
                  <a:tcPr/>
                </a:tc>
                <a:tc>
                  <a:txBody>
                    <a:bodyPr/>
                    <a:lstStyle/>
                    <a:p>
                      <a:r>
                        <a:rPr lang="en-US" sz="2000" dirty="0" smtClean="0"/>
                        <a:t>Questions</a:t>
                      </a:r>
                      <a:endParaRPr lang="en-US" sz="2000" dirty="0"/>
                    </a:p>
                  </a:txBody>
                  <a:tcPr/>
                </a:tc>
                <a:extLst>
                  <a:ext uri="{0D108BD9-81ED-4DB2-BD59-A6C34878D82A}">
                    <a16:rowId xmlns:a16="http://schemas.microsoft.com/office/drawing/2014/main" val="10000"/>
                  </a:ext>
                </a:extLst>
              </a:tr>
              <a:tr h="1055340">
                <a:tc>
                  <a:txBody>
                    <a:bodyPr/>
                    <a:lstStyle/>
                    <a:p>
                      <a:pPr>
                        <a:spcAft>
                          <a:spcPts val="600"/>
                        </a:spcAft>
                      </a:pPr>
                      <a:r>
                        <a:rPr lang="en-US" sz="1800" dirty="0">
                          <a:latin typeface="Arial"/>
                          <a:ea typeface="Calibri"/>
                          <a:cs typeface="Times New Roman"/>
                        </a:rPr>
                        <a:t>Support requirements</a:t>
                      </a:r>
                      <a:endParaRPr lang="en-GB" sz="1800" dirty="0">
                        <a:latin typeface="Arial"/>
                        <a:ea typeface="Calibri"/>
                        <a:cs typeface="Times New Roman"/>
                      </a:endParaRPr>
                    </a:p>
                  </a:txBody>
                  <a:tcPr marL="73025" marR="73025" marT="0" marB="73025"/>
                </a:tc>
                <a:tc>
                  <a:txBody>
                    <a:bodyPr/>
                    <a:lstStyle/>
                    <a:p>
                      <a:pPr>
                        <a:spcAft>
                          <a:spcPts val="600"/>
                        </a:spcAft>
                      </a:pPr>
                      <a:r>
                        <a:rPr lang="en-US" sz="1800" dirty="0">
                          <a:latin typeface="Arial"/>
                          <a:ea typeface="Calibri"/>
                          <a:cs typeface="Times New Roman"/>
                        </a:rPr>
                        <a:t>What local support is required by the hardware and software? If there are high costs associated with this support, it may be worth considering system replacement.</a:t>
                      </a:r>
                      <a:endParaRPr lang="en-GB" sz="1800" dirty="0">
                        <a:latin typeface="Arial"/>
                        <a:ea typeface="Calibri"/>
                        <a:cs typeface="Times New Roman"/>
                      </a:endParaRPr>
                    </a:p>
                  </a:txBody>
                  <a:tcPr marL="73025" marR="73025" marT="0" marB="73025"/>
                </a:tc>
                <a:extLst>
                  <a:ext uri="{0D108BD9-81ED-4DB2-BD59-A6C34878D82A}">
                    <a16:rowId xmlns:a16="http://schemas.microsoft.com/office/drawing/2014/main" val="10001"/>
                  </a:ext>
                </a:extLst>
              </a:tr>
              <a:tr h="1375190">
                <a:tc>
                  <a:txBody>
                    <a:bodyPr/>
                    <a:lstStyle/>
                    <a:p>
                      <a:pPr>
                        <a:spcAft>
                          <a:spcPts val="600"/>
                        </a:spcAft>
                      </a:pPr>
                      <a:r>
                        <a:rPr lang="en-US" sz="1800">
                          <a:latin typeface="Arial"/>
                          <a:ea typeface="Calibri"/>
                          <a:cs typeface="Times New Roman"/>
                        </a:rPr>
                        <a:t>Maintenance costs</a:t>
                      </a:r>
                      <a:endParaRPr lang="en-GB" sz="1800">
                        <a:latin typeface="Arial"/>
                        <a:ea typeface="Calibri"/>
                        <a:cs typeface="Times New Roman"/>
                      </a:endParaRPr>
                    </a:p>
                  </a:txBody>
                  <a:tcPr marL="73025" marR="73025" marT="0" marB="73025"/>
                </a:tc>
                <a:tc>
                  <a:txBody>
                    <a:bodyPr/>
                    <a:lstStyle/>
                    <a:p>
                      <a:pPr>
                        <a:spcAft>
                          <a:spcPts val="600"/>
                        </a:spcAft>
                      </a:pPr>
                      <a:r>
                        <a:rPr lang="en-US" sz="1800" dirty="0">
                          <a:latin typeface="Arial"/>
                          <a:ea typeface="Calibri"/>
                          <a:cs typeface="Times New Roman"/>
                        </a:rPr>
                        <a:t>What are the costs of hardware maintenance and support software </a:t>
                      </a:r>
                      <a:r>
                        <a:rPr lang="en-US" sz="1800" dirty="0" smtClean="0">
                          <a:latin typeface="Arial"/>
                          <a:ea typeface="Calibri"/>
                          <a:cs typeface="Times New Roman"/>
                        </a:rPr>
                        <a:t>licenses? </a:t>
                      </a:r>
                      <a:r>
                        <a:rPr lang="en-US" sz="1800" dirty="0">
                          <a:latin typeface="Arial"/>
                          <a:ea typeface="Calibri"/>
                          <a:cs typeface="Times New Roman"/>
                        </a:rPr>
                        <a:t>Older hardware may have higher maintenance costs than modern systems. Support software may have high annual licensing costs.</a:t>
                      </a:r>
                      <a:endParaRPr lang="en-GB" sz="1800" dirty="0">
                        <a:latin typeface="Arial"/>
                        <a:ea typeface="Calibri"/>
                        <a:cs typeface="Times New Roman"/>
                      </a:endParaRPr>
                    </a:p>
                  </a:txBody>
                  <a:tcPr marL="73025" marR="73025" marT="0" marB="73025"/>
                </a:tc>
                <a:extLst>
                  <a:ext uri="{0D108BD9-81ED-4DB2-BD59-A6C34878D82A}">
                    <a16:rowId xmlns:a16="http://schemas.microsoft.com/office/drawing/2014/main" val="10002"/>
                  </a:ext>
                </a:extLst>
              </a:tr>
              <a:tr h="1055340">
                <a:tc>
                  <a:txBody>
                    <a:bodyPr/>
                    <a:lstStyle/>
                    <a:p>
                      <a:pPr>
                        <a:spcAft>
                          <a:spcPts val="600"/>
                        </a:spcAft>
                      </a:pPr>
                      <a:r>
                        <a:rPr lang="en-US" sz="1800">
                          <a:latin typeface="Arial"/>
                          <a:ea typeface="Calibri"/>
                          <a:cs typeface="Times New Roman"/>
                        </a:rPr>
                        <a:t>Interoperability</a:t>
                      </a:r>
                      <a:endParaRPr lang="en-GB" sz="1800">
                        <a:latin typeface="Arial"/>
                        <a:ea typeface="Calibri"/>
                        <a:cs typeface="Times New Roman"/>
                      </a:endParaRPr>
                    </a:p>
                  </a:txBody>
                  <a:tcPr marL="73025" marR="73025" marT="0" marB="73025"/>
                </a:tc>
                <a:tc>
                  <a:txBody>
                    <a:bodyPr/>
                    <a:lstStyle/>
                    <a:p>
                      <a:pPr>
                        <a:spcAft>
                          <a:spcPts val="600"/>
                        </a:spcAft>
                      </a:pPr>
                      <a:r>
                        <a:rPr lang="en-US" sz="1800" dirty="0">
                          <a:latin typeface="Arial"/>
                          <a:ea typeface="Calibri"/>
                          <a:cs typeface="Times New Roman"/>
                        </a:rPr>
                        <a:t>Are there problems interfacing the system to other systems? Can compilers, for example, be used with current versions of the operating system? Is hardware emulation required</a:t>
                      </a:r>
                      <a:r>
                        <a:rPr lang="en-US" sz="1800" dirty="0" smtClean="0">
                          <a:latin typeface="Arial"/>
                          <a:ea typeface="Calibri"/>
                          <a:cs typeface="Times New Roman"/>
                        </a:rPr>
                        <a:t>?</a:t>
                      </a:r>
                      <a:endParaRPr lang="en-GB" sz="1800" dirty="0">
                        <a:latin typeface="Arial"/>
                        <a:ea typeface="Calibri"/>
                        <a:cs typeface="Times New Roman"/>
                      </a:endParaRPr>
                    </a:p>
                  </a:txBody>
                  <a:tcPr marL="73025" marR="73025" marT="0" marB="73025"/>
                </a:tc>
                <a:extLst>
                  <a:ext uri="{0D108BD9-81ED-4DB2-BD59-A6C34878D82A}">
                    <a16:rowId xmlns:a16="http://schemas.microsoft.com/office/drawing/2014/main" val="10003"/>
                  </a:ext>
                </a:extLst>
              </a:tr>
            </a:tbl>
          </a:graphicData>
        </a:graphic>
      </p:graphicFrame>
      <p:sp>
        <p:nvSpPr>
          <p:cNvPr id="7" name="Slide Number Placeholder 6"/>
          <p:cNvSpPr>
            <a:spLocks noGrp="1"/>
          </p:cNvSpPr>
          <p:nvPr>
            <p:ph type="sldNum" sz="quarter" idx="12"/>
          </p:nvPr>
        </p:nvSpPr>
        <p:spPr/>
        <p:txBody>
          <a:bodyPr/>
          <a:lstStyle/>
          <a:p>
            <a:fld id="{C8735F24-F0A4-DB4E-AAD6-0E2C6B4C4636}" type="slidenum">
              <a:rPr lang="en-US" smtClean="0"/>
              <a:pPr/>
              <a:t>53</a:t>
            </a:fld>
            <a:endParaRPr lang="en-US"/>
          </a:p>
        </p:txBody>
      </p:sp>
      <p:sp>
        <p:nvSpPr>
          <p:cNvPr id="8" name="Footer Placeholder 7"/>
          <p:cNvSpPr>
            <a:spLocks noGrp="1"/>
          </p:cNvSpPr>
          <p:nvPr>
            <p:ph type="ftr" sz="quarter" idx="11"/>
          </p:nvPr>
        </p:nvSpPr>
        <p:spPr/>
        <p:txBody>
          <a:bodyPr/>
          <a:lstStyle/>
          <a:p>
            <a:r>
              <a:rPr lang="en-US" smtClean="0"/>
              <a:t>Chapter 9 Software evolution</a:t>
            </a:r>
            <a:endParaRPr 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9538"/>
            <a:ext cx="8229600" cy="1143000"/>
          </a:xfrm>
        </p:spPr>
        <p:txBody>
          <a:bodyPr/>
          <a:lstStyle/>
          <a:p>
            <a:r>
              <a:rPr lang="en-US" dirty="0" smtClean="0"/>
              <a:t>Factors </a:t>
            </a:r>
            <a:r>
              <a:rPr lang="en-US" dirty="0"/>
              <a:t>used in application assessment</a:t>
            </a:r>
            <a:r>
              <a:rPr lang="en-GB" dirty="0" smtClean="0"/>
              <a:t> </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006217494"/>
              </p:ext>
            </p:extLst>
          </p:nvPr>
        </p:nvGraphicFramePr>
        <p:xfrm>
          <a:off x="-1" y="1917289"/>
          <a:ext cx="9144001" cy="4178713"/>
        </p:xfrm>
        <a:graphic>
          <a:graphicData uri="http://schemas.openxmlformats.org/drawingml/2006/table">
            <a:tbl>
              <a:tblPr firstRow="1" bandRow="1">
                <a:tableStyleId>{5C22544A-7EE6-4342-B048-85BDC9FD1C3A}</a:tableStyleId>
              </a:tblPr>
              <a:tblGrid>
                <a:gridCol w="2359471">
                  <a:extLst>
                    <a:ext uri="{9D8B030D-6E8A-4147-A177-3AD203B41FA5}">
                      <a16:colId xmlns:a16="http://schemas.microsoft.com/office/drawing/2014/main" val="20000"/>
                    </a:ext>
                  </a:extLst>
                </a:gridCol>
                <a:gridCol w="6784530">
                  <a:extLst>
                    <a:ext uri="{9D8B030D-6E8A-4147-A177-3AD203B41FA5}">
                      <a16:colId xmlns:a16="http://schemas.microsoft.com/office/drawing/2014/main" val="20001"/>
                    </a:ext>
                  </a:extLst>
                </a:gridCol>
              </a:tblGrid>
              <a:tr h="522127">
                <a:tc>
                  <a:txBody>
                    <a:bodyPr/>
                    <a:lstStyle/>
                    <a:p>
                      <a:pPr>
                        <a:spcAft>
                          <a:spcPts val="600"/>
                        </a:spcAft>
                      </a:pPr>
                      <a:r>
                        <a:rPr lang="en-US" sz="1800" dirty="0" smtClean="0">
                          <a:latin typeface="Arial"/>
                          <a:ea typeface="Calibri"/>
                          <a:cs typeface="Arial"/>
                        </a:rPr>
                        <a:t>Factor</a:t>
                      </a:r>
                      <a:endParaRPr lang="en-GB" sz="1800" dirty="0">
                        <a:latin typeface="Arial"/>
                        <a:ea typeface="Calibri"/>
                        <a:cs typeface="Arial"/>
                      </a:endParaRPr>
                    </a:p>
                  </a:txBody>
                  <a:tcPr marL="73025" marR="73025" marT="73025" marB="73025"/>
                </a:tc>
                <a:tc>
                  <a:txBody>
                    <a:bodyPr/>
                    <a:lstStyle/>
                    <a:p>
                      <a:pPr>
                        <a:spcAft>
                          <a:spcPts val="600"/>
                        </a:spcAft>
                      </a:pPr>
                      <a:r>
                        <a:rPr lang="en-US" sz="1800" dirty="0" smtClean="0">
                          <a:latin typeface="Arial"/>
                          <a:ea typeface="Calibri"/>
                          <a:cs typeface="Arial"/>
                        </a:rPr>
                        <a:t>Questions</a:t>
                      </a:r>
                      <a:endParaRPr lang="en-GB" sz="1800" dirty="0">
                        <a:latin typeface="Arial"/>
                        <a:ea typeface="Calibri"/>
                        <a:cs typeface="Arial"/>
                      </a:endParaRPr>
                    </a:p>
                  </a:txBody>
                  <a:tcPr marL="73025" marR="73025" marT="73025" marB="73025"/>
                </a:tc>
                <a:extLst>
                  <a:ext uri="{0D108BD9-81ED-4DB2-BD59-A6C34878D82A}">
                    <a16:rowId xmlns:a16="http://schemas.microsoft.com/office/drawing/2014/main" val="10000"/>
                  </a:ext>
                </a:extLst>
              </a:tr>
              <a:tr h="1077417">
                <a:tc>
                  <a:txBody>
                    <a:bodyPr/>
                    <a:lstStyle/>
                    <a:p>
                      <a:pPr>
                        <a:spcAft>
                          <a:spcPts val="600"/>
                        </a:spcAft>
                      </a:pPr>
                      <a:r>
                        <a:rPr lang="en-US" sz="1800" dirty="0" smtClean="0">
                          <a:latin typeface="Arial"/>
                          <a:ea typeface="Calibri"/>
                          <a:cs typeface="Arial"/>
                        </a:rPr>
                        <a:t>Understandability</a:t>
                      </a:r>
                      <a:endParaRPr lang="en-GB" sz="1800" dirty="0">
                        <a:latin typeface="Arial"/>
                        <a:ea typeface="Calibri"/>
                        <a:cs typeface="Arial"/>
                      </a:endParaRPr>
                    </a:p>
                  </a:txBody>
                  <a:tcPr marL="73025" marR="73025" marT="0" marB="73025"/>
                </a:tc>
                <a:tc>
                  <a:txBody>
                    <a:bodyPr/>
                    <a:lstStyle/>
                    <a:p>
                      <a:pPr>
                        <a:spcAft>
                          <a:spcPts val="600"/>
                        </a:spcAft>
                      </a:pPr>
                      <a:r>
                        <a:rPr lang="en-US" sz="1800">
                          <a:latin typeface="Arial"/>
                          <a:ea typeface="Calibri"/>
                          <a:cs typeface="Arial"/>
                        </a:rPr>
                        <a:t>How difficult is it to understand the source code of the current system? How complex are the control structures that are used? Do variables have meaningful names that reflect their function?</a:t>
                      </a:r>
                      <a:endParaRPr lang="en-GB" sz="1800">
                        <a:latin typeface="Arial"/>
                        <a:ea typeface="Calibri"/>
                        <a:cs typeface="Arial"/>
                      </a:endParaRPr>
                    </a:p>
                  </a:txBody>
                  <a:tcPr marL="73025" marR="73025" marT="0" marB="73025"/>
                </a:tc>
                <a:extLst>
                  <a:ext uri="{0D108BD9-81ED-4DB2-BD59-A6C34878D82A}">
                    <a16:rowId xmlns:a16="http://schemas.microsoft.com/office/drawing/2014/main" val="10001"/>
                  </a:ext>
                </a:extLst>
              </a:tr>
              <a:tr h="750876">
                <a:tc>
                  <a:txBody>
                    <a:bodyPr/>
                    <a:lstStyle/>
                    <a:p>
                      <a:pPr>
                        <a:spcAft>
                          <a:spcPts val="600"/>
                        </a:spcAft>
                      </a:pPr>
                      <a:r>
                        <a:rPr lang="en-US" sz="1800">
                          <a:latin typeface="Arial"/>
                          <a:ea typeface="Calibri"/>
                          <a:cs typeface="Arial"/>
                        </a:rPr>
                        <a:t>Documentation</a:t>
                      </a:r>
                      <a:endParaRPr lang="en-GB" sz="1800">
                        <a:latin typeface="Arial"/>
                        <a:ea typeface="Calibri"/>
                        <a:cs typeface="Arial"/>
                      </a:endParaRPr>
                    </a:p>
                  </a:txBody>
                  <a:tcPr marL="73025" marR="73025" marT="0" marB="73025"/>
                </a:tc>
                <a:tc>
                  <a:txBody>
                    <a:bodyPr/>
                    <a:lstStyle/>
                    <a:p>
                      <a:pPr>
                        <a:spcAft>
                          <a:spcPts val="600"/>
                        </a:spcAft>
                      </a:pPr>
                      <a:r>
                        <a:rPr lang="en-US" sz="1800">
                          <a:latin typeface="Arial"/>
                          <a:ea typeface="Calibri"/>
                          <a:cs typeface="Arial"/>
                        </a:rPr>
                        <a:t>What system documentation is available? Is the documentation complete, consistent, and current?</a:t>
                      </a:r>
                      <a:endParaRPr lang="en-GB" sz="1800">
                        <a:latin typeface="Arial"/>
                        <a:ea typeface="Calibri"/>
                        <a:cs typeface="Arial"/>
                      </a:endParaRPr>
                    </a:p>
                  </a:txBody>
                  <a:tcPr marL="73025" marR="73025" marT="0" marB="73025"/>
                </a:tc>
                <a:extLst>
                  <a:ext uri="{0D108BD9-81ED-4DB2-BD59-A6C34878D82A}">
                    <a16:rowId xmlns:a16="http://schemas.microsoft.com/office/drawing/2014/main" val="10002"/>
                  </a:ext>
                </a:extLst>
              </a:tr>
              <a:tr h="1077417">
                <a:tc>
                  <a:txBody>
                    <a:bodyPr/>
                    <a:lstStyle/>
                    <a:p>
                      <a:pPr>
                        <a:spcAft>
                          <a:spcPts val="600"/>
                        </a:spcAft>
                      </a:pPr>
                      <a:r>
                        <a:rPr lang="en-US" sz="1800">
                          <a:latin typeface="Arial"/>
                          <a:ea typeface="Calibri"/>
                          <a:cs typeface="Arial"/>
                        </a:rPr>
                        <a:t>Data</a:t>
                      </a:r>
                      <a:endParaRPr lang="en-GB" sz="1800">
                        <a:latin typeface="Arial"/>
                        <a:ea typeface="Calibri"/>
                        <a:cs typeface="Arial"/>
                      </a:endParaRPr>
                    </a:p>
                  </a:txBody>
                  <a:tcPr marL="73025" marR="73025" marT="0" marB="73025"/>
                </a:tc>
                <a:tc>
                  <a:txBody>
                    <a:bodyPr/>
                    <a:lstStyle/>
                    <a:p>
                      <a:pPr>
                        <a:spcAft>
                          <a:spcPts val="600"/>
                        </a:spcAft>
                      </a:pPr>
                      <a:r>
                        <a:rPr lang="en-US" sz="1800">
                          <a:latin typeface="Arial"/>
                          <a:ea typeface="Calibri"/>
                          <a:cs typeface="Arial"/>
                        </a:rPr>
                        <a:t>Is there an explicit data model for the system? To what extent is data duplicated across files? Is the data used by the system up to date and consistent?</a:t>
                      </a:r>
                      <a:endParaRPr lang="en-GB" sz="1800">
                        <a:latin typeface="Arial"/>
                        <a:ea typeface="Calibri"/>
                        <a:cs typeface="Arial"/>
                      </a:endParaRPr>
                    </a:p>
                  </a:txBody>
                  <a:tcPr marL="73025" marR="73025" marT="0" marB="73025"/>
                </a:tc>
                <a:extLst>
                  <a:ext uri="{0D108BD9-81ED-4DB2-BD59-A6C34878D82A}">
                    <a16:rowId xmlns:a16="http://schemas.microsoft.com/office/drawing/2014/main" val="10003"/>
                  </a:ext>
                </a:extLst>
              </a:tr>
              <a:tr h="750876">
                <a:tc>
                  <a:txBody>
                    <a:bodyPr/>
                    <a:lstStyle/>
                    <a:p>
                      <a:pPr>
                        <a:spcAft>
                          <a:spcPts val="600"/>
                        </a:spcAft>
                      </a:pPr>
                      <a:r>
                        <a:rPr lang="en-US" sz="1800">
                          <a:latin typeface="Arial"/>
                          <a:ea typeface="Calibri"/>
                          <a:cs typeface="Arial"/>
                        </a:rPr>
                        <a:t>Performance</a:t>
                      </a:r>
                      <a:endParaRPr lang="en-GB" sz="1800">
                        <a:latin typeface="Arial"/>
                        <a:ea typeface="Calibri"/>
                        <a:cs typeface="Arial"/>
                      </a:endParaRPr>
                    </a:p>
                  </a:txBody>
                  <a:tcPr marL="73025" marR="73025" marT="0" marB="73025"/>
                </a:tc>
                <a:tc>
                  <a:txBody>
                    <a:bodyPr/>
                    <a:lstStyle/>
                    <a:p>
                      <a:pPr>
                        <a:spcAft>
                          <a:spcPts val="600"/>
                        </a:spcAft>
                      </a:pPr>
                      <a:r>
                        <a:rPr lang="en-US" sz="1800" dirty="0">
                          <a:latin typeface="Arial"/>
                          <a:ea typeface="Calibri"/>
                          <a:cs typeface="Arial"/>
                        </a:rPr>
                        <a:t>Is the performance of the application adequate? Do performance problems have a significant effect on system users?</a:t>
                      </a:r>
                      <a:endParaRPr lang="en-GB" sz="1800" dirty="0">
                        <a:latin typeface="Arial"/>
                        <a:ea typeface="Calibri"/>
                        <a:cs typeface="Arial"/>
                      </a:endParaRPr>
                    </a:p>
                  </a:txBody>
                  <a:tcPr marL="73025" marR="73025" marT="0" marB="73025"/>
                </a:tc>
                <a:extLst>
                  <a:ext uri="{0D108BD9-81ED-4DB2-BD59-A6C34878D82A}">
                    <a16:rowId xmlns:a16="http://schemas.microsoft.com/office/drawing/2014/main" val="10004"/>
                  </a:ext>
                </a:extLst>
              </a:tr>
            </a:tbl>
          </a:graphicData>
        </a:graphic>
      </p:graphicFrame>
      <p:sp>
        <p:nvSpPr>
          <p:cNvPr id="7" name="Slide Number Placeholder 6"/>
          <p:cNvSpPr>
            <a:spLocks noGrp="1"/>
          </p:cNvSpPr>
          <p:nvPr>
            <p:ph type="sldNum" sz="quarter" idx="12"/>
          </p:nvPr>
        </p:nvSpPr>
        <p:spPr/>
        <p:txBody>
          <a:bodyPr/>
          <a:lstStyle/>
          <a:p>
            <a:fld id="{C8735F24-F0A4-DB4E-AAD6-0E2C6B4C4636}" type="slidenum">
              <a:rPr lang="en-US" smtClean="0"/>
              <a:pPr/>
              <a:t>54</a:t>
            </a:fld>
            <a:endParaRPr lang="en-US"/>
          </a:p>
        </p:txBody>
      </p:sp>
      <p:sp>
        <p:nvSpPr>
          <p:cNvPr id="8" name="Footer Placeholder 7"/>
          <p:cNvSpPr>
            <a:spLocks noGrp="1"/>
          </p:cNvSpPr>
          <p:nvPr>
            <p:ph type="ftr" sz="quarter" idx="11"/>
          </p:nvPr>
        </p:nvSpPr>
        <p:spPr/>
        <p:txBody>
          <a:bodyPr/>
          <a:lstStyle/>
          <a:p>
            <a:r>
              <a:rPr lang="en-US" smtClean="0"/>
              <a:t>Chapter 9 Software evolution</a:t>
            </a:r>
            <a:endParaRPr lang="en-US"/>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Factors used in application assessment</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195651352"/>
              </p:ext>
            </p:extLst>
          </p:nvPr>
        </p:nvGraphicFramePr>
        <p:xfrm>
          <a:off x="0" y="1799303"/>
          <a:ext cx="9144000" cy="4557046"/>
        </p:xfrm>
        <a:graphic>
          <a:graphicData uri="http://schemas.openxmlformats.org/drawingml/2006/table">
            <a:tbl>
              <a:tblPr firstRow="1" bandRow="1">
                <a:tableStyleId>{5C22544A-7EE6-4342-B048-85BDC9FD1C3A}</a:tableStyleId>
              </a:tblPr>
              <a:tblGrid>
                <a:gridCol w="2854897">
                  <a:extLst>
                    <a:ext uri="{9D8B030D-6E8A-4147-A177-3AD203B41FA5}">
                      <a16:colId xmlns:a16="http://schemas.microsoft.com/office/drawing/2014/main" val="20000"/>
                    </a:ext>
                  </a:extLst>
                </a:gridCol>
                <a:gridCol w="6289103">
                  <a:extLst>
                    <a:ext uri="{9D8B030D-6E8A-4147-A177-3AD203B41FA5}">
                      <a16:colId xmlns:a16="http://schemas.microsoft.com/office/drawing/2014/main" val="20001"/>
                    </a:ext>
                  </a:extLst>
                </a:gridCol>
              </a:tblGrid>
              <a:tr h="440907">
                <a:tc>
                  <a:txBody>
                    <a:bodyPr/>
                    <a:lstStyle/>
                    <a:p>
                      <a:r>
                        <a:rPr lang="en-US" sz="2000" dirty="0" smtClean="0"/>
                        <a:t>Factor</a:t>
                      </a:r>
                      <a:endParaRPr lang="en-US" sz="2000" dirty="0"/>
                    </a:p>
                  </a:txBody>
                  <a:tcPr/>
                </a:tc>
                <a:tc>
                  <a:txBody>
                    <a:bodyPr/>
                    <a:lstStyle/>
                    <a:p>
                      <a:r>
                        <a:rPr lang="en-US" sz="2000" dirty="0" smtClean="0"/>
                        <a:t>Questions</a:t>
                      </a:r>
                      <a:endParaRPr lang="en-US" sz="2000" dirty="0"/>
                    </a:p>
                  </a:txBody>
                  <a:tcPr/>
                </a:tc>
                <a:extLst>
                  <a:ext uri="{0D108BD9-81ED-4DB2-BD59-A6C34878D82A}">
                    <a16:rowId xmlns:a16="http://schemas.microsoft.com/office/drawing/2014/main" val="10000"/>
                  </a:ext>
                </a:extLst>
              </a:tr>
              <a:tr h="956557">
                <a:tc>
                  <a:txBody>
                    <a:bodyPr/>
                    <a:lstStyle/>
                    <a:p>
                      <a:pPr>
                        <a:spcAft>
                          <a:spcPts val="600"/>
                        </a:spcAft>
                      </a:pPr>
                      <a:r>
                        <a:rPr lang="en-US" sz="1800" dirty="0">
                          <a:latin typeface="Arial"/>
                          <a:ea typeface="Calibri"/>
                          <a:cs typeface="Arial"/>
                        </a:rPr>
                        <a:t>Programming language</a:t>
                      </a:r>
                      <a:endParaRPr lang="en-GB" sz="1800" dirty="0">
                        <a:latin typeface="Arial"/>
                        <a:ea typeface="Calibri"/>
                        <a:cs typeface="Arial"/>
                      </a:endParaRPr>
                    </a:p>
                  </a:txBody>
                  <a:tcPr marL="73025" marR="73025" marT="0" marB="73025"/>
                </a:tc>
                <a:tc>
                  <a:txBody>
                    <a:bodyPr/>
                    <a:lstStyle/>
                    <a:p>
                      <a:pPr>
                        <a:spcAft>
                          <a:spcPts val="600"/>
                        </a:spcAft>
                      </a:pPr>
                      <a:r>
                        <a:rPr lang="en-US" sz="1800">
                          <a:latin typeface="Arial"/>
                          <a:ea typeface="Calibri"/>
                          <a:cs typeface="Arial"/>
                        </a:rPr>
                        <a:t>Are modern compilers available for the programming language used to develop the system? Is the programming language still used for new system development?</a:t>
                      </a:r>
                      <a:endParaRPr lang="en-GB" sz="1800">
                        <a:latin typeface="Arial"/>
                        <a:ea typeface="Calibri"/>
                        <a:cs typeface="Arial"/>
                      </a:endParaRPr>
                    </a:p>
                  </a:txBody>
                  <a:tcPr marL="73025" marR="73025" marT="0" marB="73025"/>
                </a:tc>
                <a:extLst>
                  <a:ext uri="{0D108BD9-81ED-4DB2-BD59-A6C34878D82A}">
                    <a16:rowId xmlns:a16="http://schemas.microsoft.com/office/drawing/2014/main" val="10001"/>
                  </a:ext>
                </a:extLst>
              </a:tr>
              <a:tr h="1246468">
                <a:tc>
                  <a:txBody>
                    <a:bodyPr/>
                    <a:lstStyle/>
                    <a:p>
                      <a:pPr>
                        <a:spcAft>
                          <a:spcPts val="600"/>
                        </a:spcAft>
                      </a:pPr>
                      <a:r>
                        <a:rPr lang="en-US" sz="1800" dirty="0">
                          <a:latin typeface="Arial"/>
                          <a:ea typeface="Calibri"/>
                          <a:cs typeface="Arial"/>
                        </a:rPr>
                        <a:t>Configuration management</a:t>
                      </a:r>
                      <a:endParaRPr lang="en-GB" sz="1800" dirty="0">
                        <a:latin typeface="Arial"/>
                        <a:ea typeface="Calibri"/>
                        <a:cs typeface="Arial"/>
                      </a:endParaRPr>
                    </a:p>
                  </a:txBody>
                  <a:tcPr marL="73025" marR="73025" marT="0" marB="73025"/>
                </a:tc>
                <a:tc>
                  <a:txBody>
                    <a:bodyPr/>
                    <a:lstStyle/>
                    <a:p>
                      <a:pPr>
                        <a:spcAft>
                          <a:spcPts val="600"/>
                        </a:spcAft>
                      </a:pPr>
                      <a:r>
                        <a:rPr lang="en-US" sz="1800">
                          <a:latin typeface="Arial"/>
                          <a:ea typeface="Calibri"/>
                          <a:cs typeface="Arial"/>
                        </a:rPr>
                        <a:t>Are all versions of all parts of the system managed by a configuration management system? Is there an explicit description of the versions of components that are used in the current system?</a:t>
                      </a:r>
                      <a:endParaRPr lang="en-GB" sz="1800">
                        <a:latin typeface="Arial"/>
                        <a:ea typeface="Calibri"/>
                        <a:cs typeface="Arial"/>
                      </a:endParaRPr>
                    </a:p>
                  </a:txBody>
                  <a:tcPr marL="73025" marR="73025" marT="0" marB="73025"/>
                </a:tc>
                <a:extLst>
                  <a:ext uri="{0D108BD9-81ED-4DB2-BD59-A6C34878D82A}">
                    <a16:rowId xmlns:a16="http://schemas.microsoft.com/office/drawing/2014/main" val="10002"/>
                  </a:ext>
                </a:extLst>
              </a:tr>
              <a:tr h="956557">
                <a:tc>
                  <a:txBody>
                    <a:bodyPr/>
                    <a:lstStyle/>
                    <a:p>
                      <a:pPr>
                        <a:spcAft>
                          <a:spcPts val="600"/>
                        </a:spcAft>
                      </a:pPr>
                      <a:r>
                        <a:rPr lang="en-US" sz="1800">
                          <a:latin typeface="Arial"/>
                          <a:ea typeface="Calibri"/>
                          <a:cs typeface="Arial"/>
                        </a:rPr>
                        <a:t>Test data</a:t>
                      </a:r>
                      <a:endParaRPr lang="en-GB" sz="1800">
                        <a:latin typeface="Arial"/>
                        <a:ea typeface="Calibri"/>
                        <a:cs typeface="Arial"/>
                      </a:endParaRPr>
                    </a:p>
                  </a:txBody>
                  <a:tcPr marL="73025" marR="73025" marT="0" marB="73025"/>
                </a:tc>
                <a:tc>
                  <a:txBody>
                    <a:bodyPr/>
                    <a:lstStyle/>
                    <a:p>
                      <a:pPr>
                        <a:spcAft>
                          <a:spcPts val="600"/>
                        </a:spcAft>
                      </a:pPr>
                      <a:r>
                        <a:rPr lang="en-US" sz="1800">
                          <a:latin typeface="Arial"/>
                          <a:ea typeface="Calibri"/>
                          <a:cs typeface="Arial"/>
                        </a:rPr>
                        <a:t>Does test data for the system exist? Is there a record of regression tests carried out when new features have been added to the system? </a:t>
                      </a:r>
                      <a:endParaRPr lang="en-GB" sz="1800">
                        <a:latin typeface="Arial"/>
                        <a:ea typeface="Calibri"/>
                        <a:cs typeface="Arial"/>
                      </a:endParaRPr>
                    </a:p>
                  </a:txBody>
                  <a:tcPr marL="73025" marR="73025" marT="0" marB="73025"/>
                </a:tc>
                <a:extLst>
                  <a:ext uri="{0D108BD9-81ED-4DB2-BD59-A6C34878D82A}">
                    <a16:rowId xmlns:a16="http://schemas.microsoft.com/office/drawing/2014/main" val="10003"/>
                  </a:ext>
                </a:extLst>
              </a:tr>
              <a:tr h="956557">
                <a:tc>
                  <a:txBody>
                    <a:bodyPr/>
                    <a:lstStyle/>
                    <a:p>
                      <a:pPr>
                        <a:spcAft>
                          <a:spcPts val="600"/>
                        </a:spcAft>
                      </a:pPr>
                      <a:r>
                        <a:rPr lang="en-US" sz="1800">
                          <a:latin typeface="Arial"/>
                          <a:ea typeface="Calibri"/>
                          <a:cs typeface="Arial"/>
                        </a:rPr>
                        <a:t>Personnel skills</a:t>
                      </a:r>
                      <a:endParaRPr lang="en-GB" sz="1800">
                        <a:latin typeface="Arial"/>
                        <a:ea typeface="Calibri"/>
                        <a:cs typeface="Arial"/>
                      </a:endParaRPr>
                    </a:p>
                  </a:txBody>
                  <a:tcPr marL="73025" marR="73025" marT="0" marB="73025"/>
                </a:tc>
                <a:tc>
                  <a:txBody>
                    <a:bodyPr/>
                    <a:lstStyle/>
                    <a:p>
                      <a:pPr>
                        <a:spcAft>
                          <a:spcPts val="600"/>
                        </a:spcAft>
                      </a:pPr>
                      <a:r>
                        <a:rPr lang="en-US" sz="1800" dirty="0">
                          <a:latin typeface="Arial"/>
                          <a:ea typeface="Calibri"/>
                          <a:cs typeface="Arial"/>
                        </a:rPr>
                        <a:t>Are there people available who have the skills to maintain the application? Are there people available who have experience with the system?</a:t>
                      </a:r>
                      <a:r>
                        <a:rPr lang="en-US" sz="1800" dirty="0" smtClean="0">
                          <a:latin typeface="Arial"/>
                          <a:ea typeface="Calibri"/>
                          <a:cs typeface="Arial"/>
                        </a:rPr>
                        <a:t> </a:t>
                      </a:r>
                      <a:endParaRPr lang="en-GB" sz="1800" dirty="0">
                        <a:latin typeface="Arial"/>
                        <a:ea typeface="Calibri"/>
                        <a:cs typeface="Arial"/>
                      </a:endParaRPr>
                    </a:p>
                  </a:txBody>
                  <a:tcPr marL="73025" marR="73025" marT="0" marB="73025"/>
                </a:tc>
                <a:extLst>
                  <a:ext uri="{0D108BD9-81ED-4DB2-BD59-A6C34878D82A}">
                    <a16:rowId xmlns:a16="http://schemas.microsoft.com/office/drawing/2014/main" val="10004"/>
                  </a:ext>
                </a:extLst>
              </a:tr>
            </a:tbl>
          </a:graphicData>
        </a:graphic>
      </p:graphicFrame>
      <p:sp>
        <p:nvSpPr>
          <p:cNvPr id="7" name="Slide Number Placeholder 6"/>
          <p:cNvSpPr>
            <a:spLocks noGrp="1"/>
          </p:cNvSpPr>
          <p:nvPr>
            <p:ph type="sldNum" sz="quarter" idx="12"/>
          </p:nvPr>
        </p:nvSpPr>
        <p:spPr/>
        <p:txBody>
          <a:bodyPr/>
          <a:lstStyle/>
          <a:p>
            <a:fld id="{C8735F24-F0A4-DB4E-AAD6-0E2C6B4C4636}" type="slidenum">
              <a:rPr lang="en-US" smtClean="0"/>
              <a:pPr/>
              <a:t>55</a:t>
            </a:fld>
            <a:endParaRPr lang="en-US"/>
          </a:p>
        </p:txBody>
      </p:sp>
      <p:sp>
        <p:nvSpPr>
          <p:cNvPr id="8" name="Footer Placeholder 7"/>
          <p:cNvSpPr>
            <a:spLocks noGrp="1"/>
          </p:cNvSpPr>
          <p:nvPr>
            <p:ph type="ftr" sz="quarter" idx="11"/>
          </p:nvPr>
        </p:nvSpPr>
        <p:spPr/>
        <p:txBody>
          <a:bodyPr/>
          <a:lstStyle/>
          <a:p>
            <a:r>
              <a:rPr lang="en-US" smtClean="0"/>
              <a:t>Chapter 9 Software evolution</a:t>
            </a:r>
            <a:endParaRPr lang="en-US"/>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r>
              <a:rPr lang="en-GB"/>
              <a:t>System measurement</a:t>
            </a:r>
          </a:p>
        </p:txBody>
      </p:sp>
      <p:sp>
        <p:nvSpPr>
          <p:cNvPr id="90115" name="Rectangle 3"/>
          <p:cNvSpPr>
            <a:spLocks noGrp="1" noChangeArrowheads="1"/>
          </p:cNvSpPr>
          <p:nvPr>
            <p:ph type="body" idx="1"/>
          </p:nvPr>
        </p:nvSpPr>
        <p:spPr/>
        <p:txBody>
          <a:bodyPr/>
          <a:lstStyle/>
          <a:p>
            <a:r>
              <a:rPr lang="en-GB"/>
              <a:t>You may collect quantitative data to make an assessment of the quality of the application system</a:t>
            </a:r>
          </a:p>
          <a:p>
            <a:pPr lvl="1"/>
            <a:r>
              <a:rPr lang="en-GB"/>
              <a:t>The number of system change requests; </a:t>
            </a:r>
          </a:p>
          <a:p>
            <a:pPr lvl="1"/>
            <a:r>
              <a:rPr lang="en-GB"/>
              <a:t>The number of different user interfaces used by the system;</a:t>
            </a:r>
          </a:p>
          <a:p>
            <a:pPr lvl="1"/>
            <a:r>
              <a:rPr lang="en-GB"/>
              <a:t>The volume of data used by the system.</a:t>
            </a:r>
          </a:p>
        </p:txBody>
      </p:sp>
      <p:sp>
        <p:nvSpPr>
          <p:cNvPr id="6" name="Slide Number Placeholder 5"/>
          <p:cNvSpPr>
            <a:spLocks noGrp="1"/>
          </p:cNvSpPr>
          <p:nvPr>
            <p:ph type="sldNum" sz="quarter" idx="12"/>
          </p:nvPr>
        </p:nvSpPr>
        <p:spPr/>
        <p:txBody>
          <a:bodyPr/>
          <a:lstStyle/>
          <a:p>
            <a:fld id="{C8735F24-F0A4-DB4E-AAD6-0E2C6B4C4636}" type="slidenum">
              <a:rPr lang="en-US" smtClean="0"/>
              <a:pPr/>
              <a:t>56</a:t>
            </a:fld>
            <a:endParaRPr lang="en-US"/>
          </a:p>
        </p:txBody>
      </p:sp>
      <p:sp>
        <p:nvSpPr>
          <p:cNvPr id="7" name="Footer Placeholder 6"/>
          <p:cNvSpPr>
            <a:spLocks noGrp="1"/>
          </p:cNvSpPr>
          <p:nvPr>
            <p:ph type="ftr" sz="quarter" idx="11"/>
          </p:nvPr>
        </p:nvSpPr>
        <p:spPr/>
        <p:txBody>
          <a:bodyPr/>
          <a:lstStyle/>
          <a:p>
            <a:r>
              <a:rPr lang="en-US" smtClean="0"/>
              <a:t>Chapter 9 Software evolution</a:t>
            </a:r>
            <a:endParaRPr 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p:txBody>
          <a:bodyPr/>
          <a:lstStyle/>
          <a:p>
            <a:r>
              <a:rPr lang="en-US" dirty="0" smtClean="0"/>
              <a:t>There are 3 types of software maintenance, namely bug fixing, modifying software to work in a new environment, and implementing new or changed requirements.</a:t>
            </a:r>
            <a:endParaRPr lang="en-GB" dirty="0" smtClean="0"/>
          </a:p>
          <a:p>
            <a:r>
              <a:rPr lang="en-US" dirty="0" smtClean="0"/>
              <a:t>Software re-engineering is concerned with re-structuring and re-documenting software to make it easier to understand and change. </a:t>
            </a:r>
            <a:endParaRPr lang="en-GB" dirty="0" smtClean="0"/>
          </a:p>
          <a:p>
            <a:r>
              <a:rPr lang="en-US" dirty="0" smtClean="0"/>
              <a:t>Refactoring, making program changes that preserve functionality, is a form of preventative maintenance.</a:t>
            </a:r>
            <a:endParaRPr lang="en-GB" dirty="0" smtClean="0"/>
          </a:p>
          <a:p>
            <a:r>
              <a:rPr lang="en-US" dirty="0" smtClean="0"/>
              <a:t>The business value of a legacy system and the quality of the application should be assessed to help decide if a system should be replaced, transformed or maintained.</a:t>
            </a:r>
            <a:r>
              <a:rPr lang="en-GB" dirty="0" smtClean="0"/>
              <a:t> </a:t>
            </a:r>
            <a:endParaRPr lang="en-US" dirty="0"/>
          </a:p>
        </p:txBody>
      </p:sp>
      <p:sp>
        <p:nvSpPr>
          <p:cNvPr id="6" name="Slide Number Placeholder 5"/>
          <p:cNvSpPr>
            <a:spLocks noGrp="1"/>
          </p:cNvSpPr>
          <p:nvPr>
            <p:ph type="sldNum" sz="quarter" idx="12"/>
          </p:nvPr>
        </p:nvSpPr>
        <p:spPr/>
        <p:txBody>
          <a:bodyPr/>
          <a:lstStyle/>
          <a:p>
            <a:fld id="{C8735F24-F0A4-DB4E-AAD6-0E2C6B4C4636}" type="slidenum">
              <a:rPr lang="en-US" smtClean="0"/>
              <a:pPr/>
              <a:t>57</a:t>
            </a:fld>
            <a:endParaRPr lang="en-US"/>
          </a:p>
        </p:txBody>
      </p:sp>
      <p:sp>
        <p:nvSpPr>
          <p:cNvPr id="7" name="Footer Placeholder 6"/>
          <p:cNvSpPr>
            <a:spLocks noGrp="1"/>
          </p:cNvSpPr>
          <p:nvPr>
            <p:ph type="ftr" sz="quarter" idx="11"/>
          </p:nvPr>
        </p:nvSpPr>
        <p:spPr/>
        <p:txBody>
          <a:bodyPr/>
          <a:lstStyle/>
          <a:p>
            <a:r>
              <a:rPr lang="en-US" smtClean="0"/>
              <a:t>Chapter 9 Software evolution</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Evolution </a:t>
            </a:r>
            <a:r>
              <a:rPr lang="en-US" dirty="0"/>
              <a:t>and servicing</a:t>
            </a:r>
            <a:r>
              <a:rPr lang="en-GB" dirty="0" smtClean="0"/>
              <a:t> </a:t>
            </a:r>
            <a:endParaRPr lang="en-US" dirty="0"/>
          </a:p>
        </p:txBody>
      </p:sp>
      <p:pic>
        <p:nvPicPr>
          <p:cNvPr id="4" name="Content Placeholder 3" descr="9.2 EvolutionServicing.eps"/>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rcRect t="-123809" b="-123809"/>
              <a:stretch>
                <a:fillRect/>
              </a:stretch>
            </p:blipFill>
          </mc:Choice>
          <mc:Fallback>
            <p:blipFill>
              <a:blip r:embed="rId3"/>
              <a:srcRect t="-123809" b="-123809"/>
              <a:stretch>
                <a:fillRect/>
              </a:stretch>
            </p:blipFill>
          </mc:Fallback>
        </mc:AlternateContent>
        <p:spPr>
          <a:xfrm>
            <a:off x="788981" y="1600200"/>
            <a:ext cx="7576034" cy="4166527"/>
          </a:xfrm>
        </p:spPr>
      </p:pic>
      <p:sp>
        <p:nvSpPr>
          <p:cNvPr id="7" name="Slide Number Placeholder 6"/>
          <p:cNvSpPr>
            <a:spLocks noGrp="1"/>
          </p:cNvSpPr>
          <p:nvPr>
            <p:ph type="sldNum" sz="quarter" idx="12"/>
          </p:nvPr>
        </p:nvSpPr>
        <p:spPr/>
        <p:txBody>
          <a:bodyPr/>
          <a:lstStyle/>
          <a:p>
            <a:fld id="{C8735F24-F0A4-DB4E-AAD6-0E2C6B4C4636}" type="slidenum">
              <a:rPr lang="en-US" smtClean="0"/>
              <a:pPr/>
              <a:t>6</a:t>
            </a:fld>
            <a:endParaRPr lang="en-US"/>
          </a:p>
        </p:txBody>
      </p:sp>
      <p:sp>
        <p:nvSpPr>
          <p:cNvPr id="8" name="Footer Placeholder 7"/>
          <p:cNvSpPr>
            <a:spLocks noGrp="1"/>
          </p:cNvSpPr>
          <p:nvPr>
            <p:ph type="ftr" sz="quarter" idx="11"/>
          </p:nvPr>
        </p:nvSpPr>
        <p:spPr/>
        <p:txBody>
          <a:bodyPr/>
          <a:lstStyle/>
          <a:p>
            <a:r>
              <a:rPr lang="en-US" smtClean="0"/>
              <a:t>Chapter 9 Software evolution</a:t>
            </a:r>
            <a:endParaRPr lang="en-US"/>
          </a:p>
        </p:txBody>
      </p:sp>
      <p:pic>
        <p:nvPicPr>
          <p:cNvPr id="3" name="Resim 2"/>
          <p:cNvPicPr>
            <a:picLocks noChangeAspect="1"/>
          </p:cNvPicPr>
          <p:nvPr/>
        </p:nvPicPr>
        <p:blipFill>
          <a:blip r:embed="rId4"/>
          <a:stretch>
            <a:fillRect/>
          </a:stretch>
        </p:blipFill>
        <p:spPr>
          <a:xfrm>
            <a:off x="43381" y="3054966"/>
            <a:ext cx="9100619" cy="1359717"/>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Evolution and servicing</a:t>
            </a:r>
            <a:endParaRPr lang="en-US" dirty="0"/>
          </a:p>
        </p:txBody>
      </p:sp>
      <p:sp>
        <p:nvSpPr>
          <p:cNvPr id="3" name="Content Placeholder 2"/>
          <p:cNvSpPr>
            <a:spLocks noGrp="1"/>
          </p:cNvSpPr>
          <p:nvPr>
            <p:ph idx="1"/>
          </p:nvPr>
        </p:nvSpPr>
        <p:spPr/>
        <p:txBody>
          <a:bodyPr/>
          <a:lstStyle/>
          <a:p>
            <a:r>
              <a:rPr lang="en-US" dirty="0" smtClean="0"/>
              <a:t>Evolution</a:t>
            </a:r>
          </a:p>
          <a:p>
            <a:pPr lvl="1"/>
            <a:r>
              <a:rPr lang="en-US" dirty="0" smtClean="0"/>
              <a:t>The stage in a software system’s life cycle where it is in operational use and is evolving as new requirements are proposed and implemented in the system.</a:t>
            </a:r>
          </a:p>
          <a:p>
            <a:r>
              <a:rPr lang="en-US" dirty="0" smtClean="0"/>
              <a:t>Servicing</a:t>
            </a:r>
          </a:p>
          <a:p>
            <a:pPr lvl="1"/>
            <a:r>
              <a:rPr lang="en-US" dirty="0" smtClean="0"/>
              <a:t>At this stage, the software remains useful but the only changes made are those required to keep it operational i.e. bug fixes and changes to reflect changes in the software’s environment. No new functionality is added.</a:t>
            </a:r>
          </a:p>
          <a:p>
            <a:r>
              <a:rPr lang="en-US" dirty="0" smtClean="0"/>
              <a:t>Phase-out</a:t>
            </a:r>
          </a:p>
          <a:p>
            <a:pPr lvl="1"/>
            <a:r>
              <a:rPr lang="en-US" dirty="0" smtClean="0"/>
              <a:t>The software may still be used but no further changes are made to it.</a:t>
            </a:r>
            <a:endParaRPr lang="en-US" dirty="0"/>
          </a:p>
        </p:txBody>
      </p:sp>
      <p:sp>
        <p:nvSpPr>
          <p:cNvPr id="6" name="Slide Number Placeholder 5"/>
          <p:cNvSpPr>
            <a:spLocks noGrp="1"/>
          </p:cNvSpPr>
          <p:nvPr>
            <p:ph type="sldNum" sz="quarter" idx="12"/>
          </p:nvPr>
        </p:nvSpPr>
        <p:spPr/>
        <p:txBody>
          <a:bodyPr/>
          <a:lstStyle/>
          <a:p>
            <a:fld id="{C8735F24-F0A4-DB4E-AAD6-0E2C6B4C4636}" type="slidenum">
              <a:rPr lang="en-US" smtClean="0"/>
              <a:pPr/>
              <a:t>7</a:t>
            </a:fld>
            <a:endParaRPr lang="en-US"/>
          </a:p>
        </p:txBody>
      </p:sp>
      <p:sp>
        <p:nvSpPr>
          <p:cNvPr id="7" name="Footer Placeholder 6"/>
          <p:cNvSpPr>
            <a:spLocks noGrp="1"/>
          </p:cNvSpPr>
          <p:nvPr>
            <p:ph type="ftr" sz="quarter" idx="11"/>
          </p:nvPr>
        </p:nvSpPr>
        <p:spPr/>
        <p:txBody>
          <a:bodyPr/>
          <a:lstStyle/>
          <a:p>
            <a:r>
              <a:rPr lang="en-US" smtClean="0"/>
              <a:t>Chapter 9 Software evolution</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r>
              <a:rPr lang="en-US"/>
              <a:t>Evolution processes</a:t>
            </a:r>
          </a:p>
        </p:txBody>
      </p:sp>
      <p:sp>
        <p:nvSpPr>
          <p:cNvPr id="93187" name="Rectangle 3"/>
          <p:cNvSpPr>
            <a:spLocks noGrp="1" noChangeArrowheads="1"/>
          </p:cNvSpPr>
          <p:nvPr>
            <p:ph type="body" idx="1"/>
          </p:nvPr>
        </p:nvSpPr>
        <p:spPr/>
        <p:txBody>
          <a:bodyPr/>
          <a:lstStyle/>
          <a:p>
            <a:r>
              <a:rPr lang="en-US" dirty="0" smtClean="0"/>
              <a:t>Software evolution </a:t>
            </a:r>
            <a:r>
              <a:rPr lang="en-US" dirty="0"/>
              <a:t>processes depend on</a:t>
            </a:r>
          </a:p>
          <a:p>
            <a:pPr lvl="1"/>
            <a:r>
              <a:rPr lang="en-US" dirty="0"/>
              <a:t>The type of software being maintained;</a:t>
            </a:r>
          </a:p>
          <a:p>
            <a:pPr lvl="1"/>
            <a:r>
              <a:rPr lang="en-US" dirty="0"/>
              <a:t>The development processes used;</a:t>
            </a:r>
          </a:p>
          <a:p>
            <a:pPr lvl="1"/>
            <a:r>
              <a:rPr lang="en-US" dirty="0"/>
              <a:t>The skills and experience of the people involved.</a:t>
            </a:r>
          </a:p>
          <a:p>
            <a:r>
              <a:rPr lang="en-US" dirty="0"/>
              <a:t>Proposals for change are the driver for system </a:t>
            </a:r>
            <a:r>
              <a:rPr lang="en-US" dirty="0" smtClean="0"/>
              <a:t>evolution.</a:t>
            </a:r>
          </a:p>
          <a:p>
            <a:pPr lvl="1"/>
            <a:r>
              <a:rPr lang="en-US" dirty="0" smtClean="0"/>
              <a:t>Should be linked with components that are affected by the change, thus allowing the cost and impact of the change to be estimated.</a:t>
            </a:r>
          </a:p>
          <a:p>
            <a:r>
              <a:rPr lang="en-US" dirty="0" smtClean="0"/>
              <a:t>Change </a:t>
            </a:r>
            <a:r>
              <a:rPr lang="en-US" dirty="0"/>
              <a:t>identification and evolution </a:t>
            </a:r>
            <a:r>
              <a:rPr lang="en-US" dirty="0" smtClean="0"/>
              <a:t>continues </a:t>
            </a:r>
            <a:r>
              <a:rPr lang="en-US" dirty="0"/>
              <a:t>throughout the system lifetime.</a:t>
            </a:r>
          </a:p>
        </p:txBody>
      </p:sp>
      <p:sp>
        <p:nvSpPr>
          <p:cNvPr id="6" name="Slide Number Placeholder 5"/>
          <p:cNvSpPr>
            <a:spLocks noGrp="1"/>
          </p:cNvSpPr>
          <p:nvPr>
            <p:ph type="sldNum" sz="quarter" idx="12"/>
          </p:nvPr>
        </p:nvSpPr>
        <p:spPr/>
        <p:txBody>
          <a:bodyPr/>
          <a:lstStyle/>
          <a:p>
            <a:fld id="{C8735F24-F0A4-DB4E-AAD6-0E2C6B4C4636}" type="slidenum">
              <a:rPr lang="en-US" smtClean="0"/>
              <a:pPr/>
              <a:t>8</a:t>
            </a:fld>
            <a:endParaRPr lang="en-US"/>
          </a:p>
        </p:txBody>
      </p:sp>
      <p:sp>
        <p:nvSpPr>
          <p:cNvPr id="7" name="Footer Placeholder 6"/>
          <p:cNvSpPr>
            <a:spLocks noGrp="1"/>
          </p:cNvSpPr>
          <p:nvPr>
            <p:ph type="ftr" sz="quarter" idx="11"/>
          </p:nvPr>
        </p:nvSpPr>
        <p:spPr/>
        <p:txBody>
          <a:bodyPr/>
          <a:lstStyle/>
          <a:p>
            <a:r>
              <a:rPr lang="en-US" smtClean="0"/>
              <a:t>Chapter 9 Software evolution</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Change </a:t>
            </a:r>
            <a:r>
              <a:rPr lang="en-US" dirty="0"/>
              <a:t>identification and evolution processes</a:t>
            </a:r>
            <a:r>
              <a:rPr lang="en-GB" dirty="0" smtClean="0"/>
              <a:t> </a:t>
            </a:r>
            <a:endParaRPr lang="en-US" dirty="0"/>
          </a:p>
        </p:txBody>
      </p:sp>
      <p:pic>
        <p:nvPicPr>
          <p:cNvPr id="4" name="Content Placeholder 3" descr="9.3 ChangeEvolProc.eps"/>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rcRect l="-7888" r="-7888"/>
              <a:stretch>
                <a:fillRect/>
              </a:stretch>
            </p:blipFill>
          </mc:Choice>
          <mc:Fallback>
            <p:blipFill>
              <a:blip r:embed="rId3"/>
              <a:srcRect l="-7888" r="-7888"/>
              <a:stretch>
                <a:fillRect/>
              </a:stretch>
            </p:blipFill>
          </mc:Fallback>
        </mc:AlternateContent>
        <p:spPr>
          <a:xfrm>
            <a:off x="1200848" y="1966341"/>
            <a:ext cx="6350032" cy="3492273"/>
          </a:xfrm>
        </p:spPr>
      </p:pic>
      <p:sp>
        <p:nvSpPr>
          <p:cNvPr id="7" name="Slide Number Placeholder 6"/>
          <p:cNvSpPr>
            <a:spLocks noGrp="1"/>
          </p:cNvSpPr>
          <p:nvPr>
            <p:ph type="sldNum" sz="quarter" idx="12"/>
          </p:nvPr>
        </p:nvSpPr>
        <p:spPr/>
        <p:txBody>
          <a:bodyPr/>
          <a:lstStyle/>
          <a:p>
            <a:fld id="{C8735F24-F0A4-DB4E-AAD6-0E2C6B4C4636}" type="slidenum">
              <a:rPr lang="en-US" smtClean="0"/>
              <a:pPr/>
              <a:t>9</a:t>
            </a:fld>
            <a:endParaRPr lang="en-US"/>
          </a:p>
        </p:txBody>
      </p:sp>
      <p:sp>
        <p:nvSpPr>
          <p:cNvPr id="8" name="Footer Placeholder 7"/>
          <p:cNvSpPr>
            <a:spLocks noGrp="1"/>
          </p:cNvSpPr>
          <p:nvPr>
            <p:ph type="ftr" sz="quarter" idx="11"/>
          </p:nvPr>
        </p:nvSpPr>
        <p:spPr/>
        <p:txBody>
          <a:bodyPr/>
          <a:lstStyle/>
          <a:p>
            <a:r>
              <a:rPr lang="en-US" smtClean="0"/>
              <a:t>Chapter 9 Software evolution</a:t>
            </a:r>
            <a:endParaRPr lang="en-US"/>
          </a:p>
        </p:txBody>
      </p:sp>
      <p:pic>
        <p:nvPicPr>
          <p:cNvPr id="3" name="Resim 2"/>
          <p:cNvPicPr>
            <a:picLocks noChangeAspect="1"/>
          </p:cNvPicPr>
          <p:nvPr/>
        </p:nvPicPr>
        <p:blipFill>
          <a:blip r:embed="rId4"/>
          <a:stretch>
            <a:fillRect/>
          </a:stretch>
        </p:blipFill>
        <p:spPr>
          <a:xfrm>
            <a:off x="950376" y="1510128"/>
            <a:ext cx="6850976" cy="4930001"/>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SE9">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SE9.thmx</Template>
  <TotalTime>123</TotalTime>
  <Words>3398</Words>
  <Application>Microsoft Office PowerPoint</Application>
  <PresentationFormat>Ekran Gösterisi (4:3)</PresentationFormat>
  <Paragraphs>427</Paragraphs>
  <Slides>57</Slides>
  <Notes>6</Notes>
  <HiddenSlides>0</HiddenSlides>
  <MMClips>0</MMClips>
  <ScaleCrop>false</ScaleCrop>
  <HeadingPairs>
    <vt:vector size="6" baseType="variant">
      <vt:variant>
        <vt:lpstr>Kullanılan Yazı Tipleri</vt:lpstr>
      </vt:variant>
      <vt:variant>
        <vt:i4>5</vt:i4>
      </vt:variant>
      <vt:variant>
        <vt:lpstr>Tema</vt:lpstr>
      </vt:variant>
      <vt:variant>
        <vt:i4>1</vt:i4>
      </vt:variant>
      <vt:variant>
        <vt:lpstr>Slayt Başlıkları</vt:lpstr>
      </vt:variant>
      <vt:variant>
        <vt:i4>57</vt:i4>
      </vt:variant>
    </vt:vector>
  </HeadingPairs>
  <TitlesOfParts>
    <vt:vector size="63" baseType="lpstr">
      <vt:lpstr>ＭＳ Ｐゴシック</vt:lpstr>
      <vt:lpstr>Arial</vt:lpstr>
      <vt:lpstr>Calibri</vt:lpstr>
      <vt:lpstr>Times New Roman</vt:lpstr>
      <vt:lpstr>Wingdings</vt:lpstr>
      <vt:lpstr>SE9</vt:lpstr>
      <vt:lpstr>Chapter 9 – Software Evolution</vt:lpstr>
      <vt:lpstr>Topics covered</vt:lpstr>
      <vt:lpstr>Software change</vt:lpstr>
      <vt:lpstr>Importance of evolution</vt:lpstr>
      <vt:lpstr>A spiral model of development and evolution </vt:lpstr>
      <vt:lpstr>Evolution and servicing </vt:lpstr>
      <vt:lpstr>Evolution and servicing</vt:lpstr>
      <vt:lpstr>Evolution processes</vt:lpstr>
      <vt:lpstr>Change identification and evolution processes </vt:lpstr>
      <vt:lpstr>The software evolution process </vt:lpstr>
      <vt:lpstr>Change implementation </vt:lpstr>
      <vt:lpstr>Change implementation</vt:lpstr>
      <vt:lpstr>Urgent change requests</vt:lpstr>
      <vt:lpstr>The emergency repair process</vt:lpstr>
      <vt:lpstr>Agile methods and evolution</vt:lpstr>
      <vt:lpstr>Handover problems</vt:lpstr>
      <vt:lpstr>Program evolution dynamics</vt:lpstr>
      <vt:lpstr>Change is inevitable</vt:lpstr>
      <vt:lpstr>Lehman’s laws </vt:lpstr>
      <vt:lpstr>Lehman’s laws</vt:lpstr>
      <vt:lpstr>Applicability of Lehman’s laws</vt:lpstr>
      <vt:lpstr>Key points</vt:lpstr>
      <vt:lpstr>Chapter 9 – Software Evolution</vt:lpstr>
      <vt:lpstr>Software maintenance</vt:lpstr>
      <vt:lpstr>Types of maintenance</vt:lpstr>
      <vt:lpstr>Figure 9.8  Maintenance effort distribution </vt:lpstr>
      <vt:lpstr>Maintenance costs</vt:lpstr>
      <vt:lpstr>Figure 9.9  Development and maintenance costs </vt:lpstr>
      <vt:lpstr>Maintenance cost factors</vt:lpstr>
      <vt:lpstr>Maintenance prediction</vt:lpstr>
      <vt:lpstr>Maintenance prediction </vt:lpstr>
      <vt:lpstr>Change prediction</vt:lpstr>
      <vt:lpstr>Complexity metrics</vt:lpstr>
      <vt:lpstr>Process metrics</vt:lpstr>
      <vt:lpstr>System re-engineering</vt:lpstr>
      <vt:lpstr>Advantages of reengineering</vt:lpstr>
      <vt:lpstr>The reengineering process </vt:lpstr>
      <vt:lpstr>Reengineering process activities</vt:lpstr>
      <vt:lpstr>Figure 9.12 Reengineering approaches </vt:lpstr>
      <vt:lpstr>Reengineering cost factors</vt:lpstr>
      <vt:lpstr>Preventative maintenance by refactoring</vt:lpstr>
      <vt:lpstr>Refactoring and reengineering</vt:lpstr>
      <vt:lpstr>‘Bad smells’ in program code</vt:lpstr>
      <vt:lpstr>‘Bad smells’ in program code</vt:lpstr>
      <vt:lpstr>Legacy system management</vt:lpstr>
      <vt:lpstr>Figure 9.13  An example of a legacy system assessment </vt:lpstr>
      <vt:lpstr>Legacy system categories</vt:lpstr>
      <vt:lpstr>Business value assessment</vt:lpstr>
      <vt:lpstr>Issues in business value assessment</vt:lpstr>
      <vt:lpstr>System quality assessment</vt:lpstr>
      <vt:lpstr>Business process assessment</vt:lpstr>
      <vt:lpstr>Factors used in environment assessment </vt:lpstr>
      <vt:lpstr>Factors used in environment assessment</vt:lpstr>
      <vt:lpstr>Factors used in application assessment </vt:lpstr>
      <vt:lpstr>Factors used in application assessment</vt:lpstr>
      <vt:lpstr>System measurement</vt:lpstr>
      <vt:lpstr>Key points</vt:lpstr>
    </vt:vector>
  </TitlesOfParts>
  <Company>St Andrews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9</dc:title>
  <dc:creator>Ian Sommerville</dc:creator>
  <cp:lastModifiedBy>Furkan Gözükara</cp:lastModifiedBy>
  <cp:revision>6</cp:revision>
  <dcterms:created xsi:type="dcterms:W3CDTF">2009-12-29T15:27:38Z</dcterms:created>
  <dcterms:modified xsi:type="dcterms:W3CDTF">2018-11-13T06:14:30Z</dcterms:modified>
</cp:coreProperties>
</file>