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4"/>
  </p:notesMasterIdLst>
  <p:handoutMasterIdLst>
    <p:handoutMasterId r:id="rId85"/>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15" r:id="rId33"/>
    <p:sldId id="320" r:id="rId34"/>
    <p:sldId id="265" r:id="rId35"/>
    <p:sldId id="338" r:id="rId36"/>
    <p:sldId id="321" r:id="rId37"/>
    <p:sldId id="324" r:id="rId38"/>
    <p:sldId id="323" r:id="rId39"/>
    <p:sldId id="266" r:id="rId40"/>
    <p:sldId id="322" r:id="rId41"/>
    <p:sldId id="325" r:id="rId42"/>
    <p:sldId id="332" r:id="rId43"/>
    <p:sldId id="331" r:id="rId44"/>
    <p:sldId id="326" r:id="rId45"/>
    <p:sldId id="268" r:id="rId46"/>
    <p:sldId id="302" r:id="rId47"/>
    <p:sldId id="269" r:id="rId48"/>
    <p:sldId id="303" r:id="rId49"/>
    <p:sldId id="304" r:id="rId50"/>
    <p:sldId id="333" r:id="rId51"/>
    <p:sldId id="270" r:id="rId52"/>
    <p:sldId id="340" r:id="rId53"/>
    <p:sldId id="339" r:id="rId54"/>
    <p:sldId id="341" r:id="rId55"/>
    <p:sldId id="342" r:id="rId56"/>
    <p:sldId id="335" r:id="rId57"/>
    <p:sldId id="343" r:id="rId58"/>
    <p:sldId id="344" r:id="rId59"/>
    <p:sldId id="336" r:id="rId60"/>
    <p:sldId id="345" r:id="rId61"/>
    <p:sldId id="346" r:id="rId62"/>
    <p:sldId id="305" r:id="rId63"/>
    <p:sldId id="271" r:id="rId64"/>
    <p:sldId id="306" r:id="rId65"/>
    <p:sldId id="272" r:id="rId66"/>
    <p:sldId id="292" r:id="rId67"/>
    <p:sldId id="294" r:id="rId68"/>
    <p:sldId id="293" r:id="rId69"/>
    <p:sldId id="273" r:id="rId70"/>
    <p:sldId id="295" r:id="rId71"/>
    <p:sldId id="296" r:id="rId72"/>
    <p:sldId id="297" r:id="rId73"/>
    <p:sldId id="298" r:id="rId74"/>
    <p:sldId id="299" r:id="rId75"/>
    <p:sldId id="301" r:id="rId76"/>
    <p:sldId id="347" r:id="rId77"/>
    <p:sldId id="348" r:id="rId78"/>
    <p:sldId id="274" r:id="rId79"/>
    <p:sldId id="349" r:id="rId80"/>
    <p:sldId id="350" r:id="rId81"/>
    <p:sldId id="275" r:id="rId82"/>
    <p:sldId id="309" r:id="rId83"/>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10/2/2018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10/2/2018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B7B8CCC-C6F6-C744-8767-7124C04F432F}"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6CDEEB-0315-E64A-962D-B94AA3A20008}"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9260568-3727-E744-9DC3-F092D60BBC91}"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904E52A-2476-1340-A5C3-5A2D80BAD226}"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C7F83E1-178D-8C43-BF4A-AE3EB8F3FFD3}" type="datetime1">
              <a:rPr lang="en-US" smtClean="0"/>
              <a:t>10/2/2018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33490DA-C9DF-CB45-8664-ABF7A824EA6C}"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DDC695B-01A5-4C45-BEA1-8984F49CB2EF}" type="datetime1">
              <a:rPr lang="en-US" smtClean="0"/>
              <a:t>10/2/2018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A413090-8E42-D147-A70A-C9AE1F079D69}" type="datetime1">
              <a:rPr lang="en-US" smtClean="0"/>
              <a:t>10/2/2018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5D02FA-23E5-9145-8D5A-9638243413AD}" type="datetime1">
              <a:rPr lang="en-US" smtClean="0"/>
              <a:t>10/2/2018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02FC95B-596E-0D40-A740-F50075B914A9}"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500769-F39E-4A4D-A4CE-92D09FFFECC9}" type="datetime1">
              <a:rPr lang="en-US" smtClean="0"/>
              <a:t>10/2/2018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4 Requirements engineering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C440C91-0FBE-0F48-8DA2-B770B0FEE374}" type="datetime1">
              <a:rPr lang="en-US" smtClean="0"/>
              <a:t>10/2/2018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4 Requirements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d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pd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d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a:t>
            </a:r>
            <a:r>
              <a:rPr lang="en-GB" dirty="0" smtClean="0"/>
              <a:t>do.</a:t>
            </a:r>
          </a:p>
          <a:p>
            <a:r>
              <a:rPr lang="en-GB" dirty="0" smtClean="0"/>
              <a:t>Functional </a:t>
            </a:r>
            <a:r>
              <a:rPr lang="en-GB" dirty="0"/>
              <a:t>system requirements should describe the system services in detail.</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Functional requirements for the MHC-PMS</a:t>
            </a:r>
            <a:endParaRPr lang="en-US" dirty="0"/>
          </a:p>
        </p:txBody>
      </p:sp>
      <p:sp>
        <p:nvSpPr>
          <p:cNvPr id="77827" name="Rectangle 3"/>
          <p:cNvSpPr>
            <a:spLocks noGrp="1" noChangeArrowheads="1"/>
          </p:cNvSpPr>
          <p:nvPr>
            <p:ph idx="1"/>
          </p:nvPr>
        </p:nvSpPr>
        <p:spPr/>
        <p:txBody>
          <a:bodyPr/>
          <a:lstStyle/>
          <a:p>
            <a:r>
              <a:rPr lang="en-US" dirty="0" smtClean="0"/>
              <a:t>A user shall be able to search the appointments lists for all clinics.</a:t>
            </a:r>
            <a:endParaRPr lang="en-GB" dirty="0" smtClean="0"/>
          </a:p>
          <a:p>
            <a:r>
              <a:rPr lang="en-US" dirty="0" smtClean="0"/>
              <a:t>The system shall generate each day, for each clinic, a list of patients who are expected to attend appointments that day. </a:t>
            </a:r>
            <a:endParaRPr lang="en-GB" dirty="0" smtClean="0"/>
          </a:p>
          <a:p>
            <a:r>
              <a:rPr lang="en-US" dirty="0" smtClean="0"/>
              <a:t>Each staff member using the system shall be uniquely identified by his or her 8-digit employee number.</a:t>
            </a:r>
            <a:r>
              <a:rPr lang="en-GB" dirty="0" smtClean="0"/>
              <a:t>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p:txBody>
          <a:bodyPr/>
          <a:lstStyle/>
          <a:p>
            <a:r>
              <a:rPr lang="en-GB" dirty="0"/>
              <a:t>Problems arise when requirements are not precisely stated.</a:t>
            </a:r>
          </a:p>
          <a:p>
            <a:r>
              <a:rPr lang="en-GB" dirty="0"/>
              <a:t>Ambiguous requirements may be interpreted in different ways by developers and users.</a:t>
            </a:r>
          </a:p>
          <a:p>
            <a:r>
              <a:rPr lang="en-GB" dirty="0"/>
              <a:t>Consider the term </a:t>
            </a:r>
            <a:r>
              <a:rPr lang="en-GB" dirty="0" smtClean="0"/>
              <a:t>‘search’ in requirement 1</a:t>
            </a:r>
          </a:p>
          <a:p>
            <a:pPr lvl="1"/>
            <a:r>
              <a:rPr lang="en-GB" dirty="0"/>
              <a:t>User intention</a:t>
            </a:r>
            <a:r>
              <a:rPr lang="en-GB" dirty="0" smtClean="0"/>
              <a:t> – search for a patient name across all appointments in all clinics;</a:t>
            </a:r>
            <a:endParaRPr lang="en-GB" dirty="0"/>
          </a:p>
          <a:p>
            <a:pPr lvl="1"/>
            <a:r>
              <a:rPr lang="en-GB" dirty="0"/>
              <a:t>Developer interpretation</a:t>
            </a:r>
            <a:r>
              <a:rPr lang="en-GB" dirty="0" smtClean="0"/>
              <a:t> – search for a patient name in an individual clinic. User chooses clinic then search.</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a:t>In principle, requirements should be both complete and consistent.</a:t>
            </a:r>
          </a:p>
          <a:p>
            <a:r>
              <a:rPr lang="en-GB" sz="2400"/>
              <a:t>Complete</a:t>
            </a:r>
          </a:p>
          <a:p>
            <a:pPr lvl="1"/>
            <a:r>
              <a:rPr lang="en-GB"/>
              <a:t>They should include descriptions of all facilities required.</a:t>
            </a:r>
          </a:p>
          <a:p>
            <a:r>
              <a:rPr lang="en-GB" sz="2400"/>
              <a:t>Consistent</a:t>
            </a:r>
          </a:p>
          <a:p>
            <a:pPr lvl="1"/>
            <a:r>
              <a:rPr lang="en-GB"/>
              <a:t>There should be no conflicts or contradictions in the descriptions of the system facilities.</a:t>
            </a:r>
          </a:p>
          <a:p>
            <a:r>
              <a:rPr lang="en-GB" sz="2400"/>
              <a:t>In practice, it is impossible to produce a complete and consistent requirements document.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a:t>
            </a:r>
            <a:r>
              <a:rPr lang="en-GB" dirty="0" smtClean="0"/>
              <a:t> IDE, </a:t>
            </a:r>
            <a:r>
              <a:rPr lang="en-GB" dirty="0"/>
              <a:t>programming language or development method.</a:t>
            </a:r>
          </a:p>
          <a:p>
            <a:pPr>
              <a:lnSpc>
                <a:spcPct val="90000"/>
              </a:lnSpc>
            </a:pPr>
            <a:r>
              <a:rPr lang="en-GB" dirty="0"/>
              <a:t>Non-functional requirements may be more critical than functional requirements. If these are not met, the system</a:t>
            </a:r>
            <a:r>
              <a:rPr lang="en-GB" dirty="0" smtClean="0"/>
              <a:t> may be useless</a:t>
            </a:r>
            <a:r>
              <a:rPr lang="en-GB"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990600" y="1911350"/>
            <a:ext cx="6915549" cy="38798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348829" y="1572809"/>
            <a:ext cx="8199090" cy="45569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p:txBody>
          <a:bodyPr/>
          <a:lstStyle/>
          <a:p>
            <a:r>
              <a:rPr lang="en-US" dirty="0" smtClean="0"/>
              <a:t>Non-functional requirements may affect the overall architecture of a system rather than the individual components. </a:t>
            </a:r>
          </a:p>
          <a:p>
            <a:pPr lvl="1"/>
            <a:r>
              <a:rPr lang="en-US" dirty="0" smtClean="0"/>
              <a:t>For example, to ensure that performance requirements are met, you may have to organize the system to minimize communications between components.</a:t>
            </a:r>
            <a:endParaRPr lang="en-GB" dirty="0" smtClean="0"/>
          </a:p>
          <a:p>
            <a:r>
              <a:rPr lang="en-US" dirty="0" smtClean="0"/>
              <a:t>A single non-functional requirement, such as a security requirement, may generate a number of related functional requirements that define system services that are required. </a:t>
            </a:r>
          </a:p>
          <a:p>
            <a:pPr lvl="1"/>
            <a:r>
              <a:rPr lang="en-US" dirty="0" smtClean="0"/>
              <a:t>It may also generate requirements that restrict existing requirements. </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 in the MHC-PMS</a:t>
            </a:r>
            <a:r>
              <a:rPr lang="en-GB" dirty="0" smtClean="0"/>
              <a:t> </a:t>
            </a:r>
            <a:endParaRPr lang="en-US" dirty="0" smtClean="0"/>
          </a:p>
        </p:txBody>
      </p:sp>
      <p:graphicFrame>
        <p:nvGraphicFramePr>
          <p:cNvPr id="4" name="Table 3"/>
          <p:cNvGraphicFramePr>
            <a:graphicFrameLocks noGrp="1"/>
          </p:cNvGraphicFramePr>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smtClean="0"/>
                        <a:t>Product requirement</a:t>
                      </a:r>
                    </a:p>
                    <a:p>
                      <a:r>
                        <a:rPr lang="en-GB" sz="1800" b="0" kern="1200" dirty="0" smtClean="0"/>
                        <a:t>The MHC-PMS shall be available to all clinics during normal working hours (Mon–Fri, 0830–17.30). Downtime within normal working hours shall not exceed five seconds in any one day.</a:t>
                      </a:r>
                    </a:p>
                    <a:p>
                      <a:endParaRPr lang="en-GB" sz="1800" b="0" kern="1200" dirty="0" smtClean="0"/>
                    </a:p>
                    <a:p>
                      <a:r>
                        <a:rPr lang="en-GB" sz="1800" b="1" kern="1200" dirty="0" smtClean="0"/>
                        <a:t>Organizational requirement</a:t>
                      </a:r>
                      <a:r>
                        <a:rPr lang="en-GB" sz="1800" b="0" kern="1200" dirty="0" smtClean="0"/>
                        <a:t/>
                      </a:r>
                      <a:br>
                        <a:rPr lang="en-GB" sz="1800" b="0" kern="1200" dirty="0" smtClean="0"/>
                      </a:br>
                      <a:r>
                        <a:rPr lang="en-GB" sz="1800" b="0" kern="1200" dirty="0" smtClean="0"/>
                        <a:t>Users of the MHC-PMS system shall authenticate themselves using their health authority identity card.</a:t>
                      </a:r>
                    </a:p>
                    <a:p>
                      <a:endParaRPr lang="en-GB" sz="1800" b="0" kern="1200" dirty="0" smtClean="0"/>
                    </a:p>
                    <a:p>
                      <a:r>
                        <a:rPr lang="en-GB" sz="1800" b="1" kern="1200" dirty="0" smtClean="0"/>
                        <a:t>External requirement</a:t>
                      </a:r>
                      <a:r>
                        <a:rPr lang="en-GB" sz="1800" b="0" kern="1200" dirty="0" smtClean="0"/>
                        <a:t/>
                      </a:r>
                      <a:br>
                        <a:rPr lang="en-GB" sz="1800" b="0" kern="1200" dirty="0" smtClean="0"/>
                      </a:br>
                      <a:r>
                        <a:rPr lang="en-GB" sz="1800" b="0" kern="1200" dirty="0" smtClean="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type="body"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Functional and non-functional requirements</a:t>
            </a:r>
            <a:endParaRPr lang="en-GB" dirty="0" smtClean="0"/>
          </a:p>
          <a:p>
            <a:r>
              <a:rPr lang="en-US" dirty="0" smtClean="0"/>
              <a:t>The software requirements document </a:t>
            </a:r>
            <a:endParaRPr lang="en-GB" dirty="0" smtClean="0"/>
          </a:p>
          <a:p>
            <a:r>
              <a:rPr lang="en-US" dirty="0" smtClean="0"/>
              <a:t>Requirements specification</a:t>
            </a:r>
            <a:endParaRPr lang="en-GB" dirty="0" smtClean="0"/>
          </a:p>
          <a:p>
            <a:r>
              <a:rPr lang="en-US" dirty="0" smtClean="0"/>
              <a:t>Requirements engineering processes</a:t>
            </a:r>
            <a:endParaRPr lang="en-GB" dirty="0" smtClean="0"/>
          </a:p>
          <a:p>
            <a:r>
              <a:rPr lang="en-US" dirty="0" smtClean="0"/>
              <a:t>Requirements elicitation and analysis</a:t>
            </a:r>
            <a:endParaRPr lang="en-GB" dirty="0" smtClean="0"/>
          </a:p>
          <a:p>
            <a:r>
              <a:rPr lang="en-US" dirty="0" smtClean="0"/>
              <a:t>Requirements validation</a:t>
            </a:r>
            <a:endParaRPr lang="en-GB" dirty="0" smtClean="0"/>
          </a:p>
          <a:p>
            <a:r>
              <a:rPr lang="en-US" dirty="0" smtClean="0"/>
              <a:t>Requirements management</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p:txBody>
          <a:bodyPr/>
          <a:lstStyle/>
          <a:p>
            <a:r>
              <a:rPr lang="en-US" dirty="0" smtClean="0"/>
              <a:t>The system should be easy to use by medical staff and should be organized in such a way that user errors are minimized. (Goal)</a:t>
            </a:r>
          </a:p>
          <a:p>
            <a:r>
              <a:rPr lang="en-US" dirty="0" smtClean="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smtClean="0"/>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extLst>
              <p:ext uri="{D42A27DB-BD31-4B8C-83A1-F6EECF244321}">
                <p14:modId xmlns:p14="http://schemas.microsoft.com/office/powerpoint/2010/main" val="4103274332"/>
              </p:ext>
            </p:extLst>
          </p:nvPr>
        </p:nvGraphicFramePr>
        <p:xfrm>
          <a:off x="1" y="1600200"/>
          <a:ext cx="9143999" cy="4876800"/>
        </p:xfrm>
        <a:graphic>
          <a:graphicData uri="http://schemas.openxmlformats.org/drawingml/2006/table">
            <a:tbl>
              <a:tblPr/>
              <a:tblGrid>
                <a:gridCol w="3543299">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p:txBody>
          <a:bodyPr/>
          <a:lstStyle/>
          <a:p>
            <a:r>
              <a:rPr lang="en-GB" dirty="0" smtClean="0"/>
              <a:t>The system’s operational domain imposes requirements on the system.</a:t>
            </a:r>
          </a:p>
          <a:p>
            <a:pPr lvl="1"/>
            <a:r>
              <a:rPr lang="en-GB" dirty="0" smtClean="0"/>
              <a:t>For example, a train control system has to take into account the braking characteristics in different weather conditions.</a:t>
            </a:r>
          </a:p>
          <a:p>
            <a:r>
              <a:rPr lang="en-GB" dirty="0"/>
              <a:t>Domain requirements be new functional requirements, constraints on existing requirements or define specific computations.</a:t>
            </a:r>
          </a:p>
          <a:p>
            <a:r>
              <a:rPr lang="en-GB" dirty="0"/>
              <a:t>If domain requirements are not satisfied, the system may be unworkable.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p:txBody>
          <a:bodyPr/>
          <a:lstStyle/>
          <a:p>
            <a:r>
              <a:rPr lang="en-GB" dirty="0" smtClean="0"/>
              <a:t>This is a domain requirement for a train protection system:</a:t>
            </a:r>
          </a:p>
          <a:p>
            <a:r>
              <a:rPr lang="en-GB" dirty="0" smtClean="0"/>
              <a:t>The deceleration of the train shall be computed as:</a:t>
            </a:r>
          </a:p>
          <a:p>
            <a:pPr lvl="1"/>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lvl="1"/>
            <a:endParaRPr lang="en-GB" dirty="0" smtClean="0"/>
          </a:p>
          <a:p>
            <a:pPr lvl="1"/>
            <a:r>
              <a:rPr lang="en-GB" dirty="0" smtClean="0"/>
              <a:t>where </a:t>
            </a:r>
            <a:r>
              <a:rPr lang="en-GB" dirty="0" err="1" smtClean="0"/>
              <a:t>Dgradient</a:t>
            </a:r>
            <a:r>
              <a:rPr lang="en-GB" dirty="0" smtClean="0"/>
              <a:t> is 9.81ms2 * compensated gradient/alpha and where the values of 9.81ms2 /alpha are known for different types of train.</a:t>
            </a:r>
          </a:p>
          <a:p>
            <a:r>
              <a:rPr lang="en-GB" dirty="0" smtClean="0"/>
              <a:t>It is difficult for a non-specialist to understand the implications of this and how it interacts with other requirements.</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p:txBody>
          <a:bodyPr/>
          <a:lstStyle/>
          <a:p>
            <a:r>
              <a:rPr lang="en-GB"/>
              <a:t>Understandability</a:t>
            </a:r>
          </a:p>
          <a:p>
            <a:pPr lvl="1"/>
            <a:r>
              <a:rPr lang="en-GB"/>
              <a:t>Requirements are expressed in the language of the application domain;</a:t>
            </a:r>
          </a:p>
          <a:p>
            <a:pPr lvl="1"/>
            <a:r>
              <a:rPr lang="en-GB"/>
              <a:t>This is often not understood by software engineers developing the system.</a:t>
            </a:r>
          </a:p>
          <a:p>
            <a:r>
              <a:rPr lang="en-GB"/>
              <a:t>Implicitness</a:t>
            </a:r>
          </a:p>
          <a:p>
            <a:pPr lvl="1"/>
            <a:r>
              <a:rPr lang="en-GB"/>
              <a:t>Domain specialists understand the area so well that they do not think of making the domain requirements explicit.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Requirements for a software system set out what the system should do and define constraints on its operation and implementation.</a:t>
            </a:r>
            <a:endParaRPr lang="en-GB" dirty="0" smtClean="0"/>
          </a:p>
          <a:p>
            <a:r>
              <a:rPr lang="en-US" dirty="0" smtClean="0"/>
              <a:t>Functional requirements are statements of the services that the system must provide or are descriptions of how some computations must be carried out. </a:t>
            </a:r>
            <a:endParaRPr lang="en-GB" dirty="0" smtClean="0"/>
          </a:p>
          <a:p>
            <a:r>
              <a:rPr lang="en-US" dirty="0" smtClean="0"/>
              <a:t>Non-functional requirements often constrain the system being developed and the development process being used. </a:t>
            </a:r>
          </a:p>
          <a:p>
            <a:r>
              <a:rPr lang="en-US" dirty="0" smtClean="0"/>
              <a:t>They often relate to the emergent properties of the system and therefore apply to the system as a whole.</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noFill/>
          <a:ln/>
        </p:spPr>
        <p:txBody>
          <a:bodyPr lIns="90487" tIns="44450" rIns="90487" bIns="44450"/>
          <a:lstStyle/>
          <a:p>
            <a:r>
              <a:rPr lang="en-GB" dirty="0"/>
              <a:t>The</a:t>
            </a:r>
            <a:r>
              <a:rPr lang="en-GB" dirty="0" smtClean="0"/>
              <a:t> software requirements </a:t>
            </a:r>
            <a:r>
              <a:rPr lang="en-GB" dirty="0"/>
              <a:t>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a:t>
            </a:r>
            <a:r>
              <a:rPr lang="en-GB" dirty="0" smtClean="0"/>
              <a:t>it.</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requirements</a:t>
            </a:r>
            <a:endParaRPr lang="en-US" dirty="0"/>
          </a:p>
        </p:txBody>
      </p:sp>
      <p:sp>
        <p:nvSpPr>
          <p:cNvPr id="3" name="Content Placeholder 2"/>
          <p:cNvSpPr>
            <a:spLocks noGrp="1"/>
          </p:cNvSpPr>
          <p:nvPr>
            <p:ph idx="1"/>
          </p:nvPr>
        </p:nvSpPr>
        <p:spPr/>
        <p:txBody>
          <a:bodyPr/>
          <a:lstStyle/>
          <a:p>
            <a:r>
              <a:rPr lang="en-US" dirty="0" smtClean="0"/>
              <a:t>Many agile methods argue that producing a requirements document is a waste of time as requirements change so quickly.</a:t>
            </a:r>
          </a:p>
          <a:p>
            <a:r>
              <a:rPr lang="en-US" dirty="0" smtClean="0"/>
              <a:t>The document is therefore always out of date.</a:t>
            </a:r>
          </a:p>
          <a:p>
            <a:r>
              <a:rPr lang="en-US" dirty="0" smtClean="0"/>
              <a:t>Methods such as XP use incremental requirements engineering and express requirements as ‘user stories’ (discussed in Chapter 3).</a:t>
            </a:r>
          </a:p>
          <a:p>
            <a:r>
              <a:rPr lang="en-US" dirty="0" smtClean="0"/>
              <a:t>This is practical for business systems but problematic for systems that require a lot of pre-delivery analysis (e.g. critical systems) or systems developed by several teams.</a:t>
            </a:r>
            <a:endParaRPr lang="en-US"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smtClean="0"/>
              <a:t>Users of a requirements document</a:t>
            </a:r>
            <a:r>
              <a:rPr lang="en-GB" dirty="0" smtClean="0"/>
              <a:t> </a:t>
            </a:r>
            <a:endParaRPr lang="en-US" dirty="0" smtClean="0"/>
          </a:p>
        </p:txBody>
      </p:sp>
      <p:pic>
        <p:nvPicPr>
          <p:cNvPr id="4" name="Picture 3" descr="4.6 ReqDocUs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514600" y="1486176"/>
            <a:ext cx="3810000" cy="4870174"/>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2442002" y="1486176"/>
            <a:ext cx="4218230" cy="497442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a:t>The process of establishing the services that the customer requires from a system and the constraints under which it operates and is developed.</a:t>
            </a:r>
          </a:p>
          <a:p>
            <a:r>
              <a:rPr lang="en-GB"/>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type of system and the approach to development used.</a:t>
            </a:r>
          </a:p>
          <a:p>
            <a:r>
              <a:rPr lang="en-US" dirty="0" smtClean="0"/>
              <a:t>Systems developed incrementally will, typically, have less detail in the requirements document.</a:t>
            </a:r>
          </a:p>
          <a:p>
            <a:r>
              <a:rPr lang="en-US" dirty="0" smtClean="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smtClean="0"/>
              <a:t>The structure of a requirements</a:t>
            </a:r>
            <a:r>
              <a:rPr lang="en-US" b="1" dirty="0" smtClean="0"/>
              <a:t> </a:t>
            </a:r>
            <a:r>
              <a:rPr lang="en-US" dirty="0" smtClean="0"/>
              <a:t>document</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159582479"/>
              </p:ext>
            </p:extLst>
          </p:nvPr>
        </p:nvGraphicFramePr>
        <p:xfrm>
          <a:off x="0" y="1700807"/>
          <a:ext cx="9108504" cy="4754880"/>
        </p:xfrm>
        <a:graphic>
          <a:graphicData uri="http://schemas.openxmlformats.org/drawingml/2006/table">
            <a:tbl>
              <a:tblPr/>
              <a:tblGrid>
                <a:gridCol w="2189544">
                  <a:extLst>
                    <a:ext uri="{9D8B030D-6E8A-4147-A177-3AD203B41FA5}">
                      <a16:colId xmlns:a16="http://schemas.microsoft.com/office/drawing/2014/main" val="20000"/>
                    </a:ext>
                  </a:extLst>
                </a:gridCol>
                <a:gridCol w="6918960">
                  <a:extLst>
                    <a:ext uri="{9D8B030D-6E8A-4147-A177-3AD203B41FA5}">
                      <a16:colId xmlns:a16="http://schemas.microsoft.com/office/drawing/2014/main" val="20001"/>
                    </a:ext>
                  </a:extLst>
                </a:gridCol>
              </a:tblGrid>
              <a:tr h="4075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charset="0"/>
                          <a:ea typeface="Times New Roman" charset="0"/>
                          <a:cs typeface="Times New Roman" charset="0"/>
                        </a:rPr>
                        <a:t>Chapter</a:t>
                      </a:r>
                      <a:endParaRPr kumimoji="0" lang="en-GB" sz="15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500" b="0"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718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296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19132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5241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a requirements document</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2263337"/>
              </p:ext>
            </p:extLst>
          </p:nvPr>
        </p:nvGraphicFramePr>
        <p:xfrm>
          <a:off x="0" y="1556793"/>
          <a:ext cx="9144000" cy="4847666"/>
        </p:xfrm>
        <a:graphic>
          <a:graphicData uri="http://schemas.openxmlformats.org/drawingml/2006/table">
            <a:tbl>
              <a:tblPr firstRow="1" bandRow="1">
                <a:tableStyleId>{5C22544A-7EE6-4342-B048-85BDC9FD1C3A}</a:tableStyleId>
              </a:tblPr>
              <a:tblGrid>
                <a:gridCol w="1862666">
                  <a:extLst>
                    <a:ext uri="{9D8B030D-6E8A-4147-A177-3AD203B41FA5}">
                      <a16:colId xmlns:a16="http://schemas.microsoft.com/office/drawing/2014/main" val="20000"/>
                    </a:ext>
                  </a:extLst>
                </a:gridCol>
                <a:gridCol w="7281334">
                  <a:extLst>
                    <a:ext uri="{9D8B030D-6E8A-4147-A177-3AD203B41FA5}">
                      <a16:colId xmlns:a16="http://schemas.microsoft.com/office/drawing/2014/main" val="20001"/>
                    </a:ext>
                  </a:extLst>
                </a:gridCol>
              </a:tblGrid>
              <a:tr h="328093">
                <a:tc>
                  <a:txBody>
                    <a:bodyPr/>
                    <a:lstStyle/>
                    <a:p>
                      <a:r>
                        <a:rPr lang="en-US" sz="1500" dirty="0" smtClean="0">
                          <a:solidFill>
                            <a:schemeClr val="tx1"/>
                          </a:solidFill>
                          <a:latin typeface="Arial"/>
                          <a:cs typeface="Arial"/>
                        </a:rPr>
                        <a:t>Chapter</a:t>
                      </a:r>
                      <a:endParaRPr lang="en-US" sz="1500" dirty="0">
                        <a:solidFill>
                          <a:schemeClr val="tx1"/>
                        </a:solidFill>
                        <a:latin typeface="Arial"/>
                        <a:cs typeface="Arial"/>
                      </a:endParaRPr>
                    </a:p>
                  </a:txBody>
                  <a:tcPr/>
                </a:tc>
                <a:tc>
                  <a:txBody>
                    <a:bodyPr/>
                    <a:lstStyle/>
                    <a:p>
                      <a:r>
                        <a:rPr lang="en-US" sz="1500" dirty="0" smtClean="0">
                          <a:solidFill>
                            <a:schemeClr val="tx1"/>
                          </a:solidFill>
                          <a:latin typeface="Arial"/>
                          <a:cs typeface="Arial"/>
                        </a:rPr>
                        <a:t>Description</a:t>
                      </a:r>
                      <a:endParaRPr lang="en-US" sz="1500" dirty="0">
                        <a:solidFill>
                          <a:schemeClr val="tx1"/>
                        </a:solidFill>
                        <a:latin typeface="Arial"/>
                        <a:cs typeface="Arial"/>
                      </a:endParaRPr>
                    </a:p>
                  </a:txBody>
                  <a:tcPr/>
                </a:tc>
                <a:extLst>
                  <a:ext uri="{0D108BD9-81ED-4DB2-BD59-A6C34878D82A}">
                    <a16:rowId xmlns:a16="http://schemas.microsoft.com/office/drawing/2014/main" val="10000"/>
                  </a:ext>
                </a:extLst>
              </a:tr>
              <a:tr h="7500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359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models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0247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System evolution</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2134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Appendices</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4719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Index</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p:txBody>
          <a:bodyPr/>
          <a:lstStyle/>
          <a:p>
            <a:r>
              <a:rPr lang="en-US" dirty="0" smtClean="0"/>
              <a:t>The process of writing don the user and system requirements in a requirements document.</a:t>
            </a:r>
          </a:p>
          <a:p>
            <a:r>
              <a:rPr lang="en-US" dirty="0" smtClean="0"/>
              <a:t>User requirements have to be understandable by end-users and customers who do not have a technical background.</a:t>
            </a:r>
          </a:p>
          <a:p>
            <a:r>
              <a:rPr lang="en-US" dirty="0" smtClean="0"/>
              <a:t>System requirements are more detailed requirements and may include more technical information.</a:t>
            </a:r>
          </a:p>
          <a:p>
            <a:r>
              <a:rPr lang="en-US" dirty="0" smtClean="0"/>
              <a:t>The requirements may be part of a contract for the system development</a:t>
            </a:r>
          </a:p>
          <a:p>
            <a:pPr lvl="1"/>
            <a:r>
              <a:rPr lang="en-US" dirty="0" smtClean="0"/>
              <a:t>It is therefore important that these are as complete as possible.</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502555849"/>
              </p:ext>
            </p:extLst>
          </p:nvPr>
        </p:nvGraphicFramePr>
        <p:xfrm>
          <a:off x="0" y="1484784"/>
          <a:ext cx="9144000" cy="5074122"/>
        </p:xfrm>
        <a:graphic>
          <a:graphicData uri="http://schemas.openxmlformats.org/drawingml/2006/table">
            <a:tbl>
              <a:tblPr/>
              <a:tblGrid>
                <a:gridCol w="2000250">
                  <a:extLst>
                    <a:ext uri="{9D8B030D-6E8A-4147-A177-3AD203B41FA5}">
                      <a16:colId xmlns:a16="http://schemas.microsoft.com/office/drawing/2014/main" val="20000"/>
                    </a:ext>
                  </a:extLst>
                </a:gridCol>
                <a:gridCol w="7143750">
                  <a:extLst>
                    <a:ext uri="{9D8B030D-6E8A-4147-A177-3AD203B41FA5}">
                      <a16:colId xmlns:a16="http://schemas.microsoft.com/office/drawing/2014/main" val="20001"/>
                    </a:ext>
                  </a:extLst>
                </a:gridCol>
              </a:tblGrid>
              <a:tr h="4053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Notation</a:t>
                      </a:r>
                      <a:endParaRPr kumimoji="0" lang="en-US" sz="16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230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0463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837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669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endParaRPr lang="en-GB" sz="1800" dirty="0" smtClean="0"/>
          </a:p>
          <a:p>
            <a:pPr lvl="1">
              <a:lnSpc>
                <a:spcPct val="90000"/>
              </a:lnSpc>
            </a:pPr>
            <a:r>
              <a:rPr lang="en-GB" sz="1800" dirty="0" smtClean="0"/>
              <a:t>This may be the consequence of a regulatory requirement.</a:t>
            </a:r>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r>
              <a:rPr lang="en-US" dirty="0" smtClean="0"/>
              <a:t>Used for writing requirements because it is expressive, intuitive and universal. This means that the requirements  can be understood by users and customers.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type="body"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r>
              <a:rPr lang="en-GB" dirty="0" smtClean="0"/>
              <a:t>.</a:t>
            </a:r>
          </a:p>
          <a:p>
            <a:r>
              <a:rPr lang="en-GB" dirty="0" smtClean="0"/>
              <a:t>Include an explanation (rationale) of why a requirement is necessary.</a:t>
            </a:r>
            <a:endParaRPr lang="en-GB"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r>
              <a:rPr lang="en-US" dirty="0" smtClean="0"/>
              <a:t>This works well for some types of requirements e.g. requirements for embedded control system but is sometimes too rigid for writing business system requirements.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endParaRPr lang="en-GB" dirty="0" smtClean="0"/>
          </a:p>
          <a:p>
            <a:r>
              <a:rPr lang="en-GB" dirty="0" smtClean="0"/>
              <a:t>Information about the information needed for the computation and other entities used.</a:t>
            </a:r>
          </a:p>
          <a:p>
            <a:r>
              <a:rPr lang="en-GB" dirty="0" smtClean="0"/>
              <a:t>Description of the action to be taken.</a:t>
            </a:r>
          </a:p>
          <a:p>
            <a:r>
              <a:rPr lang="en-GB" dirty="0"/>
              <a:t>Pre and post conditions (if appropriate).</a:t>
            </a:r>
          </a:p>
          <a:p>
            <a:r>
              <a:rPr lang="en-GB" dirty="0"/>
              <a:t>The side effects (if any) of the function.</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0" y="1415952"/>
            <a:ext cx="9195707" cy="482136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28099" y="2132856"/>
            <a:ext cx="8991942" cy="3024336"/>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p>
          <a:p>
            <a:r>
              <a:rPr lang="en-US" dirty="0"/>
              <a:t>Particularly useful when you have to define a number of possible alternative courses of action</a:t>
            </a:r>
            <a:r>
              <a:rPr lang="en-US" dirty="0" smtClean="0"/>
              <a:t>.</a:t>
            </a:r>
          </a:p>
          <a:p>
            <a:r>
              <a:rPr lang="en-US" dirty="0" smtClean="0"/>
              <a:t>For example, the insulin pump systems bases its computations on the rate of change of blood sugar level and the tabular specification explains how to calculate the insulin requirement for different scenarios.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520106673"/>
              </p:ext>
            </p:extLst>
          </p:nvPr>
        </p:nvGraphicFramePr>
        <p:xfrm>
          <a:off x="179512" y="1772815"/>
          <a:ext cx="8856984" cy="4464496"/>
        </p:xfrm>
        <a:graphic>
          <a:graphicData uri="http://schemas.openxmlformats.org/drawingml/2006/table">
            <a:tbl>
              <a:tblPr/>
              <a:tblGrid>
                <a:gridCol w="5222791">
                  <a:extLst>
                    <a:ext uri="{9D8B030D-6E8A-4147-A177-3AD203B41FA5}">
                      <a16:colId xmlns:a16="http://schemas.microsoft.com/office/drawing/2014/main" val="20000"/>
                    </a:ext>
                  </a:extLst>
                </a:gridCol>
                <a:gridCol w="3634193">
                  <a:extLst>
                    <a:ext uri="{9D8B030D-6E8A-4147-A177-3AD203B41FA5}">
                      <a16:colId xmlns:a16="http://schemas.microsoft.com/office/drawing/2014/main" val="20001"/>
                    </a:ext>
                  </a:extLst>
                </a:gridCol>
              </a:tblGrid>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rgbClr val="000000"/>
                          </a:solidFill>
                          <a:effectLst/>
                          <a:latin typeface="Arial"/>
                          <a:ea typeface="Times New Roman" charset="0"/>
                          <a:cs typeface="Arial"/>
                        </a:rPr>
                        <a:t>Action</a:t>
                      </a:r>
                      <a:endParaRPr kumimoji="0" lang="en-GB" sz="20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57613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5535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68075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a:t>
                      </a:r>
                      <a:r>
                        <a:rPr kumimoji="0" lang="en-GB" sz="20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a:t>
                      </a:r>
                      <a:r>
                        <a:rPr kumimoji="0" lang="en-GB" sz="2000" b="0" i="0" u="none" strike="noStrike" cap="none" normalizeH="0" baseline="0" dirty="0" smtClean="0">
                          <a:ln>
                            <a:noFill/>
                          </a:ln>
                          <a:solidFill>
                            <a:srgbClr val="000000"/>
                          </a:solidFill>
                          <a:effectLst/>
                          <a:latin typeface="Arial"/>
                          <a:ea typeface="Times New Roman" charset="0"/>
                          <a:cs typeface="Arial"/>
                        </a:rPr>
                        <a:t> </a:t>
                      </a:r>
                      <a:br>
                        <a:rPr kumimoji="0" lang="en-GB" sz="2000" b="0" i="0" u="none" strike="noStrike" cap="none" normalizeH="0" baseline="0" dirty="0" smtClean="0">
                          <a:ln>
                            <a:noFill/>
                          </a:ln>
                          <a:solidFill>
                            <a:srgbClr val="000000"/>
                          </a:solidFill>
                          <a:effectLst/>
                          <a:latin typeface="Arial"/>
                          <a:ea typeface="Times New Roman" charset="0"/>
                          <a:cs typeface="Arial"/>
                        </a:rPr>
                      </a:br>
                      <a:r>
                        <a:rPr kumimoji="0" lang="en-GB" sz="2000" b="0" i="0" u="none" strike="noStrike" cap="none" normalizeH="0" baseline="0" dirty="0" smtClean="0">
                          <a:ln>
                            <a:noFill/>
                          </a:ln>
                          <a:solidFill>
                            <a:srgbClr val="000000"/>
                          </a:solidFill>
                          <a:effectLst/>
                          <a:latin typeface="Arial"/>
                          <a:ea typeface="Times New Roman" charset="0"/>
                          <a:cs typeface="Arial"/>
                        </a:rPr>
                        <a:t>      round </a:t>
                      </a:r>
                      <a:r>
                        <a:rPr kumimoji="0" lang="en-GB" sz="20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err="1">
                          <a:ln>
                            <a:noFill/>
                          </a:ln>
                          <a:solidFill>
                            <a:srgbClr val="000000"/>
                          </a:solidFill>
                          <a:effectLst/>
                          <a:latin typeface="Arial"/>
                          <a:ea typeface="Times New Roman" charset="0"/>
                          <a:cs typeface="Arial"/>
                        </a:rPr>
                        <a:t>CompDose</a:t>
                      </a:r>
                      <a:r>
                        <a:rPr kumimoji="0" lang="en-GB" sz="2000" b="0" i="0" u="none" strike="noStrike" cap="none" normalizeH="0" baseline="0" dirty="0">
                          <a:ln>
                            <a:noFill/>
                          </a:ln>
                          <a:solidFill>
                            <a:srgbClr val="000000"/>
                          </a:solidFill>
                          <a:effectLst/>
                          <a:latin typeface="Arial"/>
                          <a:ea typeface="Times New Roman" charset="0"/>
                          <a:cs typeface="Arial"/>
                        </a:rPr>
                        <a:t> = </a:t>
                      </a:r>
                      <a:r>
                        <a:rPr kumimoji="0" lang="en-GB" sz="2000" b="0" i="0" u="none" strike="noStrike" cap="none" normalizeH="0" baseline="0" dirty="0" err="1">
                          <a:ln>
                            <a:noFill/>
                          </a:ln>
                          <a:solidFill>
                            <a:srgbClr val="000000"/>
                          </a:solidFill>
                          <a:effectLst/>
                          <a:latin typeface="Arial"/>
                          <a:ea typeface="Times New Roman" charset="0"/>
                          <a:cs typeface="Arial"/>
                        </a:rPr>
                        <a:t>MinimumDose</a:t>
                      </a:r>
                      <a:endParaRPr kumimoji="0" lang="en-GB" sz="20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r>
              <a:rPr lang="en-GB" dirty="0" smtClean="0"/>
              <a:t>.</a:t>
            </a:r>
          </a:p>
          <a:p>
            <a:pPr>
              <a:lnSpc>
                <a:spcPct val="90000"/>
              </a:lnSpc>
            </a:pPr>
            <a:r>
              <a:rPr lang="en-GB" dirty="0" smtClean="0"/>
              <a:t>In practice, RE is an iterative activity in which these processes are interleaved.</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smtClean="0"/>
              <a:t>A spiral view of the requirements engineering process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362254" y="1537664"/>
            <a:ext cx="5483124" cy="484951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
        <p:nvSpPr>
          <p:cNvPr id="8195" name="Rectangle 3"/>
          <p:cNvSpPr>
            <a:spLocks noGrp="1" noChangeArrowheads="1"/>
          </p:cNvSpPr>
          <p:nvPr>
            <p:ph type="body"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a:t>
            </a:r>
            <a:r>
              <a:rPr lang="en-GB" sz="2400" dirty="0" smtClean="0"/>
              <a:t> may change</a:t>
            </a:r>
            <a:r>
              <a:rPr lang="en-GB" sz="24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2862322"/>
          </a:xfrm>
          <a:prstGeom prst="rect">
            <a:avLst/>
          </a:prstGeom>
        </p:spPr>
        <p:txBody>
          <a:bodyPr wrap="square">
            <a:spAutoFit/>
          </a:bodyPr>
          <a:lstStyle/>
          <a:p>
            <a:r>
              <a:rPr lang="en-US" sz="2000" dirty="0" smtClean="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p:txBody>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p>
          <a:p>
            <a:r>
              <a:rPr lang="en-US" dirty="0" smtClean="0"/>
              <a:t>Stages include:</a:t>
            </a:r>
          </a:p>
          <a:p>
            <a:pPr lvl="1"/>
            <a:r>
              <a:rPr lang="en-US" dirty="0" smtClean="0"/>
              <a:t>Requirements discovery,</a:t>
            </a:r>
          </a:p>
          <a:p>
            <a:pPr lvl="1"/>
            <a:r>
              <a:rPr lang="en-US" dirty="0" smtClean="0"/>
              <a:t>Requirements classification and organization,</a:t>
            </a:r>
          </a:p>
          <a:p>
            <a:pPr lvl="1"/>
            <a:r>
              <a:rPr lang="en-US" dirty="0" smtClean="0"/>
              <a:t>Requirements prioritization and negotiation,</a:t>
            </a:r>
          </a:p>
          <a:p>
            <a:pPr lvl="1"/>
            <a:r>
              <a:rPr lang="en-US" dirty="0" smtClean="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1147150" y="1628800"/>
            <a:ext cx="6849699" cy="47894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type="body"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a:t>
            </a:r>
            <a:r>
              <a:rPr lang="en-GB" sz="2400" dirty="0" smtClean="0"/>
              <a:t> specification</a:t>
            </a:r>
          </a:p>
          <a:p>
            <a:pPr lvl="1">
              <a:lnSpc>
                <a:spcPct val="90000"/>
              </a:lnSpc>
            </a:pPr>
            <a:r>
              <a:rPr lang="en-GB" sz="2000" dirty="0"/>
              <a:t>Requirements are documented and input into the next round of the spiral.</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a:t>
            </a:r>
            <a:r>
              <a:rPr lang="en-GB" dirty="0" smtClean="0"/>
              <a:t> elicitation</a:t>
            </a:r>
            <a:endParaRPr lang="en-GB" dirty="0"/>
          </a:p>
        </p:txBody>
      </p:sp>
      <p:sp>
        <p:nvSpPr>
          <p:cNvPr id="8195" name="Rectangle 3"/>
          <p:cNvSpPr>
            <a:spLocks noGrp="1" noChangeArrowheads="1"/>
          </p:cNvSpPr>
          <p:nvPr>
            <p:ph type="body" idx="1"/>
          </p:nvPr>
        </p:nvSpPr>
        <p:spPr>
          <a:noFill/>
          <a:ln/>
        </p:spPr>
        <p:txBody>
          <a:bodyPr lIns="90487" tIns="44450" rIns="90487" bIns="44450"/>
          <a:lstStyle/>
          <a:p>
            <a:r>
              <a:rPr lang="en-GB" sz="2400"/>
              <a:t>Stakeholders don’t know what they really want.</a:t>
            </a:r>
          </a:p>
          <a:p>
            <a:r>
              <a:rPr lang="en-GB" sz="2400"/>
              <a:t>Stakeholders express requirements in their own terms.</a:t>
            </a:r>
          </a:p>
          <a:p>
            <a:r>
              <a:rPr lang="en-GB" sz="2400"/>
              <a:t>Different stakeholders may have conflicting requirements.</a:t>
            </a:r>
          </a:p>
          <a:p>
            <a:r>
              <a:rPr lang="en-GB" sz="2400"/>
              <a:t>Organisational and political factors may influence the system requirements.</a:t>
            </a:r>
          </a:p>
          <a:p>
            <a:r>
              <a:rPr lang="en-GB" sz="2400"/>
              <a:t>The requirements change during the analysis process. New stakeholders may emerge and the business environment change.</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smtClean="0"/>
              <a:t>The software requirements document is an agreed statement of the system requirements. It should be organized so that both system customers and software developers can use it.</a:t>
            </a:r>
            <a:endParaRPr lang="en-GB" dirty="0" smtClean="0"/>
          </a:p>
          <a:p>
            <a:r>
              <a:rPr lang="en-US" dirty="0" smtClean="0"/>
              <a:t>The requirements engineering process is an iterative process including requirements elicitation, specification and validation.</a:t>
            </a:r>
            <a:endParaRPr lang="en-GB" dirty="0" smtClean="0"/>
          </a:p>
          <a:p>
            <a:r>
              <a:rPr lang="en-US" dirty="0" smtClean="0"/>
              <a:t>Requirements elicitation and analysis is an iterative process that can be represented as a spiral of activities – requirements discovery, requirements classification and organization, requirements negotiation and requirements documentation.</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smtClean="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3</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discovery</a:t>
            </a:r>
            <a:endParaRPr lang="en-US" dirty="0"/>
          </a:p>
        </p:txBody>
      </p:sp>
      <p:sp>
        <p:nvSpPr>
          <p:cNvPr id="3" name="Content Placeholder 2"/>
          <p:cNvSpPr>
            <a:spLocks noGrp="1"/>
          </p:cNvSpPr>
          <p:nvPr>
            <p:ph idx="1"/>
          </p:nvPr>
        </p:nvSpPr>
        <p:spPr/>
        <p:txBody>
          <a:bodyPr/>
          <a:lstStyle/>
          <a:p>
            <a:r>
              <a:rPr lang="en-US" dirty="0" smtClean="0"/>
              <a:t>The process of gathering information about the required and existing systems and distilling the user and system requirements from this information.</a:t>
            </a:r>
          </a:p>
          <a:p>
            <a:r>
              <a:rPr lang="en-US" dirty="0" smtClean="0"/>
              <a:t>Interaction is with system stakeholders from managers to external regulators.</a:t>
            </a:r>
          </a:p>
          <a:p>
            <a:r>
              <a:rPr lang="en-US" dirty="0" smtClean="0"/>
              <a:t>Systems normally have a range of stakeholders.</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Patients</a:t>
            </a:r>
            <a:r>
              <a:rPr lang="en-US" i="1" dirty="0" smtClean="0"/>
              <a:t> </a:t>
            </a:r>
            <a:r>
              <a:rPr lang="en-US" dirty="0" smtClean="0"/>
              <a:t>whose information is recorded in the system.</a:t>
            </a:r>
            <a:endParaRPr lang="en-GB" dirty="0" smtClean="0"/>
          </a:p>
          <a:p>
            <a:r>
              <a:rPr lang="en-US" dirty="0" smtClean="0"/>
              <a:t>Doctors</a:t>
            </a:r>
            <a:r>
              <a:rPr lang="en-US" i="1" dirty="0" smtClean="0"/>
              <a:t> </a:t>
            </a:r>
            <a:r>
              <a:rPr lang="en-US" dirty="0" smtClean="0"/>
              <a:t>who are responsible for assessing and treating patients.</a:t>
            </a:r>
            <a:endParaRPr lang="en-GB" dirty="0" smtClean="0"/>
          </a:p>
          <a:p>
            <a:r>
              <a:rPr lang="en-US" dirty="0" smtClean="0"/>
              <a:t>Nurses who coordinate the consultations with doctors and administer some treatments.</a:t>
            </a:r>
            <a:endParaRPr lang="en-GB" dirty="0" smtClean="0"/>
          </a:p>
          <a:p>
            <a:r>
              <a:rPr lang="en-US" dirty="0" smtClean="0"/>
              <a:t>Medical receptionists</a:t>
            </a:r>
            <a:r>
              <a:rPr lang="en-US" i="1" dirty="0" smtClean="0"/>
              <a:t> </a:t>
            </a:r>
            <a:r>
              <a:rPr lang="en-US" dirty="0" smtClean="0"/>
              <a:t>who manage patients’ appointments.</a:t>
            </a:r>
            <a:endParaRPr lang="en-GB" dirty="0" smtClean="0"/>
          </a:p>
          <a:p>
            <a:r>
              <a:rPr lang="en-US" dirty="0" smtClean="0"/>
              <a:t>IT staff who are responsible for installing and maintaining the system.</a:t>
            </a:r>
            <a:endParaRPr lang="en-GB" dirty="0" smtClean="0"/>
          </a:p>
          <a:p>
            <a:pPr>
              <a:buNone/>
            </a:pPr>
            <a:r>
              <a:rPr lang="en-US" dirty="0" smtClean="0"/>
              <a:t>	</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MHC-PMS</a:t>
            </a:r>
            <a:endParaRPr lang="en-US" dirty="0"/>
          </a:p>
        </p:txBody>
      </p:sp>
      <p:sp>
        <p:nvSpPr>
          <p:cNvPr id="3" name="Content Placeholder 2"/>
          <p:cNvSpPr>
            <a:spLocks noGrp="1"/>
          </p:cNvSpPr>
          <p:nvPr>
            <p:ph idx="1"/>
          </p:nvPr>
        </p:nvSpPr>
        <p:spPr/>
        <p:txBody>
          <a:bodyPr/>
          <a:lstStyle/>
          <a:p>
            <a:r>
              <a:rPr lang="en-US" dirty="0" smtClean="0"/>
              <a:t>A medical ethics manager who must ensure that the system meets current ethical guidelines for patient care.</a:t>
            </a:r>
            <a:endParaRPr lang="en-GB" dirty="0" smtClean="0"/>
          </a:p>
          <a:p>
            <a:r>
              <a:rPr lang="en-US" dirty="0" smtClean="0"/>
              <a:t>Health care managers</a:t>
            </a:r>
            <a:r>
              <a:rPr lang="en-US" i="1" dirty="0" smtClean="0"/>
              <a:t> </a:t>
            </a:r>
            <a:r>
              <a:rPr lang="en-US" dirty="0" smtClean="0"/>
              <a:t>who obtain management information from the system.</a:t>
            </a:r>
            <a:endParaRPr lang="en-GB" dirty="0" smtClean="0"/>
          </a:p>
          <a:p>
            <a:r>
              <a:rPr lang="en-US" dirty="0" smtClean="0"/>
              <a:t>Medical records staff</a:t>
            </a:r>
            <a:r>
              <a:rPr lang="en-US" i="1" dirty="0" smtClean="0"/>
              <a:t> </a:t>
            </a:r>
            <a:r>
              <a:rPr lang="en-US" dirty="0" smtClean="0"/>
              <a:t>who are responsible for ensuring that system information can be maintained and preserved, and that record keeping procedures have been properly implemented.</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Interviewing</a:t>
            </a:r>
            <a:endParaRPr lang="en-US" dirty="0"/>
          </a:p>
        </p:txBody>
      </p:sp>
      <p:sp>
        <p:nvSpPr>
          <p:cNvPr id="3" name="Content Placeholder 2"/>
          <p:cNvSpPr>
            <a:spLocks noGrp="1"/>
          </p:cNvSpPr>
          <p:nvPr>
            <p:ph idx="1"/>
          </p:nvPr>
        </p:nvSpPr>
        <p:spPr/>
        <p:txBody>
          <a:bodyPr/>
          <a:lstStyle/>
          <a:p>
            <a:r>
              <a:rPr lang="en-US" dirty="0" smtClean="0"/>
              <a:t>Formal or informal interviews with stakeholders are part of most RE processes.</a:t>
            </a:r>
          </a:p>
          <a:p>
            <a:r>
              <a:rPr lang="en-US" dirty="0" smtClean="0"/>
              <a:t>Types of interview</a:t>
            </a:r>
          </a:p>
          <a:p>
            <a:pPr lvl="1"/>
            <a:r>
              <a:rPr lang="en-US" dirty="0" smtClean="0"/>
              <a:t>Closed interviews based on pre-determined list of questions</a:t>
            </a:r>
          </a:p>
          <a:p>
            <a:pPr lvl="1"/>
            <a:r>
              <a:rPr lang="en-US" dirty="0" smtClean="0"/>
              <a:t>Open interviews where various issues are explored with stakeholders.</a:t>
            </a:r>
          </a:p>
          <a:p>
            <a:r>
              <a:rPr lang="en-US" dirty="0" smtClean="0"/>
              <a:t>Effective interviewing</a:t>
            </a:r>
          </a:p>
          <a:p>
            <a:pPr lvl="1"/>
            <a:r>
              <a:rPr lang="en-US" dirty="0" smtClean="0"/>
              <a:t>Be open-minded, avoid pre-conceived ideas about the requirements and are willing to listen to stakeholders. </a:t>
            </a:r>
            <a:endParaRPr lang="en-GB" dirty="0" smtClean="0"/>
          </a:p>
          <a:p>
            <a:pPr lvl="1"/>
            <a:r>
              <a:rPr lang="en-US" dirty="0" smtClean="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type="body"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Scenarios</a:t>
            </a:r>
          </a:p>
        </p:txBody>
      </p:sp>
      <p:sp>
        <p:nvSpPr>
          <p:cNvPr id="90115" name="Rectangle 3"/>
          <p:cNvSpPr>
            <a:spLocks noGrp="1" noChangeArrowheads="1"/>
          </p:cNvSpPr>
          <p:nvPr>
            <p:ph type="body"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29665" y="1988840"/>
            <a:ext cx="8889715" cy="2808312"/>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itle 1"/>
          <p:cNvSpPr>
            <a:spLocks noGrp="1"/>
          </p:cNvSpPr>
          <p:nvPr>
            <p:ph type="title"/>
          </p:nvPr>
        </p:nvSpPr>
        <p:spPr/>
        <p:txBody>
          <a:bodyPr/>
          <a:lstStyle/>
          <a:p>
            <a:pPr eaLnBrk="1" hangingPunct="1"/>
            <a:r>
              <a:rPr lang="en-US" dirty="0" smtClean="0"/>
              <a:t>Scenario for collecting medical history in MHC-PMS</a:t>
            </a:r>
            <a:r>
              <a:rPr lang="en-GB" dirty="0" smtClean="0"/>
              <a:t> </a:t>
            </a:r>
            <a:endParaRPr lang="en-US"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69957" y="2060848"/>
            <a:ext cx="9004087" cy="388843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type="body"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r>
              <a:rPr lang="en-GB" dirty="0" smtClean="0"/>
              <a:t>.</a:t>
            </a:r>
          </a:p>
          <a:p>
            <a:r>
              <a:rPr lang="en-GB" dirty="0" smtClean="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Use cases for the MHC-PMS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554437" y="1560705"/>
            <a:ext cx="8035127" cy="480970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type="body" idx="1"/>
          </p:nvPr>
        </p:nvSpPr>
        <p:spPr>
          <a:noFill/>
          <a:ln/>
        </p:spPr>
        <p:txBody>
          <a:bodyPr lIns="90487" tIns="44450" rIns="90487" bIns="44450"/>
          <a:lstStyle/>
          <a:p>
            <a:r>
              <a:rPr lang="en-GB" sz="2400" dirty="0"/>
              <a:t>A social </a:t>
            </a:r>
            <a:r>
              <a:rPr lang="en-GB" sz="2400" dirty="0" smtClean="0"/>
              <a:t>scientist </a:t>
            </a:r>
            <a:r>
              <a:rPr lang="en-GB" sz="2400" dirty="0"/>
              <a:t>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type="body"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r>
              <a:rPr lang="en-GB" dirty="0" smtClean="0"/>
              <a:t>.</a:t>
            </a:r>
          </a:p>
          <a:p>
            <a:pPr lvl="1"/>
            <a:r>
              <a:rPr lang="en-GB" dirty="0" smtClean="0"/>
              <a:t>Awareness of what other people are doing leads to changes in the ways in which we do things.</a:t>
            </a:r>
          </a:p>
          <a:p>
            <a:r>
              <a:rPr lang="en-GB" dirty="0" smtClean="0"/>
              <a:t>Ethnography is effective for understanding existing processes but cannot identify new features that should be added to a system.</a:t>
            </a: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type="body"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smtClean="0"/>
              <a:t>Ethnography and prototyping for requirements analysis</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2"/>
          <a:stretch>
            <a:fillRect/>
          </a:stretch>
        </p:blipFill>
        <p:spPr>
          <a:xfrm>
            <a:off x="123875" y="2640516"/>
            <a:ext cx="8562925" cy="25146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User and system requirements</a:t>
            </a:r>
            <a:r>
              <a:rPr lang="en-GB" dirty="0" smtClean="0"/>
              <a:t> </a:t>
            </a:r>
            <a:endParaRPr lang="en-US" dirty="0" smtClean="0"/>
          </a:p>
        </p:txBody>
      </p:sp>
      <p:pic>
        <p:nvPicPr>
          <p:cNvPr id="4" name="Picture 3" descr="4.1 UserSysReq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1626233"/>
            <a:ext cx="6553200" cy="4850767"/>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1027220" y="1531332"/>
            <a:ext cx="6784760" cy="494566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type="body"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type="body" idx="1"/>
          </p:nvPr>
        </p:nvSpPr>
        <p:spPr>
          <a:noFill/>
          <a:ln/>
        </p:spPr>
        <p:txBody>
          <a:bodyPr lIns="90487" tIns="44450" rIns="90487" bIns="44450"/>
          <a:lstStyle/>
          <a:p>
            <a:r>
              <a:rPr lang="en-GB" sz="2400" dirty="0">
                <a:solidFill>
                  <a:srgbClr val="FF0000"/>
                </a:solidFill>
              </a:rPr>
              <a:t>Validity</a:t>
            </a:r>
            <a:r>
              <a:rPr lang="en-GB" sz="2400" dirty="0"/>
              <a:t>.</a:t>
            </a:r>
            <a:r>
              <a:rPr lang="en-GB" sz="2400" dirty="0" smtClean="0"/>
              <a:t> Does </a:t>
            </a:r>
            <a:r>
              <a:rPr lang="en-GB" sz="2400" dirty="0"/>
              <a:t>the system provide the functions which best support the customer’s needs?</a:t>
            </a:r>
          </a:p>
          <a:p>
            <a:r>
              <a:rPr lang="en-GB" sz="2400" dirty="0">
                <a:solidFill>
                  <a:srgbClr val="FF0000"/>
                </a:solidFill>
              </a:rPr>
              <a:t>Consistency</a:t>
            </a:r>
            <a:r>
              <a:rPr lang="en-GB" sz="2400" dirty="0" smtClean="0"/>
              <a:t>. </a:t>
            </a:r>
            <a:r>
              <a:rPr lang="en-GB" sz="2400" dirty="0"/>
              <a:t>Are there any requirements conflicts?</a:t>
            </a:r>
          </a:p>
          <a:p>
            <a:r>
              <a:rPr lang="en-GB" sz="2400" dirty="0" smtClean="0">
                <a:solidFill>
                  <a:srgbClr val="FF0000"/>
                </a:solidFill>
              </a:rPr>
              <a:t>Completeness</a:t>
            </a:r>
            <a:r>
              <a:rPr lang="en-GB" sz="2400" dirty="0" smtClean="0"/>
              <a:t>. Are </a:t>
            </a:r>
            <a:r>
              <a:rPr lang="en-GB" sz="2400" dirty="0"/>
              <a:t>all functions required by the customer included?</a:t>
            </a:r>
          </a:p>
          <a:p>
            <a:r>
              <a:rPr lang="en-GB" sz="2400" dirty="0" smtClean="0">
                <a:solidFill>
                  <a:srgbClr val="FF0000"/>
                </a:solidFill>
              </a:rPr>
              <a:t>Realism</a:t>
            </a:r>
            <a:r>
              <a:rPr lang="en-GB" sz="2400" dirty="0" smtClean="0"/>
              <a:t>. Can </a:t>
            </a:r>
            <a:r>
              <a:rPr lang="en-GB" sz="2400" dirty="0"/>
              <a:t>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type="body"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a:t>
            </a:r>
            <a:r>
              <a:rPr lang="en-GB" dirty="0" smtClean="0"/>
              <a:t> 2.</a:t>
            </a:r>
            <a:endParaRPr lang="en-GB" dirty="0"/>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type="body"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type="body" idx="1"/>
          </p:nvPr>
        </p:nvSpPr>
        <p:spPr>
          <a:noFill/>
          <a:ln/>
        </p:spPr>
        <p:txBody>
          <a:bodyPr lIns="90487" tIns="44450" rIns="90487" bIns="44450"/>
          <a:lstStyle/>
          <a:p>
            <a:pPr>
              <a:lnSpc>
                <a:spcPct val="90000"/>
              </a:lnSpc>
            </a:pPr>
            <a:r>
              <a:rPr lang="en-GB" dirty="0" smtClean="0">
                <a:solidFill>
                  <a:srgbClr val="FF0000"/>
                </a:solidFill>
              </a:rPr>
              <a:t>Verifiability</a:t>
            </a:r>
            <a:endParaRPr lang="en-GB" dirty="0" smtClean="0"/>
          </a:p>
          <a:p>
            <a:pPr lvl="1">
              <a:lnSpc>
                <a:spcPct val="90000"/>
              </a:lnSpc>
            </a:pPr>
            <a:r>
              <a:rPr lang="en-GB" dirty="0" smtClean="0"/>
              <a:t>Is </a:t>
            </a:r>
            <a:r>
              <a:rPr lang="en-GB" dirty="0"/>
              <a:t>the requirement realistically testable?</a:t>
            </a:r>
          </a:p>
          <a:p>
            <a:pPr>
              <a:lnSpc>
                <a:spcPct val="90000"/>
              </a:lnSpc>
            </a:pPr>
            <a:r>
              <a:rPr lang="en-GB" dirty="0" smtClean="0">
                <a:solidFill>
                  <a:srgbClr val="FF0000"/>
                </a:solidFill>
              </a:rPr>
              <a:t>Comprehensibility</a:t>
            </a:r>
            <a:endParaRPr lang="en-GB" dirty="0" smtClean="0"/>
          </a:p>
          <a:p>
            <a:pPr lvl="1">
              <a:lnSpc>
                <a:spcPct val="90000"/>
              </a:lnSpc>
            </a:pPr>
            <a:r>
              <a:rPr lang="en-GB" dirty="0" smtClean="0"/>
              <a:t>Is </a:t>
            </a:r>
            <a:r>
              <a:rPr lang="en-GB" dirty="0"/>
              <a:t>the requirement properly understood?</a:t>
            </a:r>
          </a:p>
          <a:p>
            <a:pPr>
              <a:lnSpc>
                <a:spcPct val="90000"/>
              </a:lnSpc>
            </a:pPr>
            <a:r>
              <a:rPr lang="en-GB" dirty="0" smtClean="0">
                <a:solidFill>
                  <a:srgbClr val="FF0000"/>
                </a:solidFill>
              </a:rPr>
              <a:t>Traceability</a:t>
            </a:r>
            <a:endParaRPr lang="en-GB" dirty="0" smtClean="0"/>
          </a:p>
          <a:p>
            <a:pPr lvl="1">
              <a:lnSpc>
                <a:spcPct val="90000"/>
              </a:lnSpc>
            </a:pPr>
            <a:r>
              <a:rPr lang="en-GB" dirty="0" smtClean="0"/>
              <a:t>Is </a:t>
            </a:r>
            <a:r>
              <a:rPr lang="en-GB" dirty="0"/>
              <a:t>the origin of the requirement clearly stated?</a:t>
            </a:r>
          </a:p>
          <a:p>
            <a:pPr>
              <a:lnSpc>
                <a:spcPct val="90000"/>
              </a:lnSpc>
            </a:pPr>
            <a:r>
              <a:rPr lang="en-GB" dirty="0" smtClean="0">
                <a:solidFill>
                  <a:srgbClr val="FF0000"/>
                </a:solidFill>
              </a:rPr>
              <a:t>Adaptability</a:t>
            </a:r>
            <a:endParaRPr lang="en-GB" dirty="0" smtClean="0"/>
          </a:p>
          <a:p>
            <a:pPr lvl="1">
              <a:lnSpc>
                <a:spcPct val="90000"/>
              </a:lnSpc>
            </a:pPr>
            <a:r>
              <a:rPr lang="en-GB" dirty="0" smtClean="0"/>
              <a:t>Can </a:t>
            </a:r>
            <a:r>
              <a:rPr lang="en-GB" dirty="0"/>
              <a:t>the requirement be changed without a large impact on other requirements?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type="body" idx="1"/>
          </p:nvPr>
        </p:nvSpPr>
        <p:spPr/>
        <p:txBody>
          <a:bodyPr/>
          <a:lstStyle/>
          <a:p>
            <a:r>
              <a:rPr lang="en-GB" sz="2400" dirty="0"/>
              <a:t>Requirements management is the process of managing changing requirements during the requirements engineering process and system development</a:t>
            </a:r>
            <a:r>
              <a:rPr lang="en-GB" sz="2400" dirty="0" smtClean="0"/>
              <a:t>.</a:t>
            </a:r>
          </a:p>
          <a:p>
            <a:r>
              <a:rPr lang="en-GB" dirty="0" smtClean="0"/>
              <a:t>New requirements emerge as a system is being developed and after it has gone into use.</a:t>
            </a:r>
          </a:p>
          <a:p>
            <a:r>
              <a:rPr lang="en-US" dirty="0" smtClean="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smtClean="0"/>
              <a:t> </a:t>
            </a:r>
            <a:endParaRPr lang="en-GB" sz="2400" dirty="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The business and technical environment of the system always changes after installation. </a:t>
            </a:r>
          </a:p>
          <a:p>
            <a:pPr lvl="1"/>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smtClean="0"/>
          </a:p>
          <a:p>
            <a:r>
              <a:rPr lang="en-US" dirty="0" smtClean="0"/>
              <a:t>The people who pay for a system and the users of that system are rarely the same people. </a:t>
            </a:r>
          </a:p>
          <a:p>
            <a:pPr lvl="1"/>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GB" dirty="0" smtClean="0"/>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requirements</a:t>
            </a:r>
            <a:endParaRPr lang="en-US" dirty="0"/>
          </a:p>
        </p:txBody>
      </p:sp>
      <p:sp>
        <p:nvSpPr>
          <p:cNvPr id="3" name="Content Placeholder 2"/>
          <p:cNvSpPr>
            <a:spLocks noGrp="1"/>
          </p:cNvSpPr>
          <p:nvPr>
            <p:ph idx="1"/>
          </p:nvPr>
        </p:nvSpPr>
        <p:spPr/>
        <p:txBody>
          <a:bodyPr/>
          <a:lstStyle/>
          <a:p>
            <a:r>
              <a:rPr lang="en-US" dirty="0" smtClean="0"/>
              <a:t>Large systems usually have a diverse user community, with many users having different requirements and priorities that may be conflicting or contradictory. </a:t>
            </a:r>
          </a:p>
          <a:p>
            <a:pPr lvl="1"/>
            <a:r>
              <a:rPr lang="en-US" dirty="0" smtClean="0"/>
              <a:t>The final system requirements are inevitably a compromise between them and, with experience, it is often discovered that the balance of support given to different users has to be changed.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smtClean="0"/>
              <a:t>Requirements evolution</a:t>
            </a:r>
            <a:r>
              <a:rPr lang="en-GB" dirty="0" smtClean="0"/>
              <a:t> </a:t>
            </a:r>
            <a:endParaRPr lang="en-US" dirty="0" smtClean="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736112" y="1919287"/>
            <a:ext cx="7671776" cy="395798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management planning</a:t>
            </a:r>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smtClean="0"/>
              <a:t>Establishes the level of requirements management detail that is required.</a:t>
            </a:r>
          </a:p>
          <a:p>
            <a:r>
              <a:rPr lang="en-US" dirty="0" smtClean="0"/>
              <a:t>Requirements management decisions:</a:t>
            </a:r>
          </a:p>
          <a:p>
            <a:pPr lvl="1"/>
            <a:r>
              <a:rPr lang="en-US" i="1" dirty="0" smtClean="0">
                <a:solidFill>
                  <a:srgbClr val="FF0000"/>
                </a:solidFill>
              </a:rPr>
              <a:t>Requirements identification</a:t>
            </a:r>
            <a:r>
              <a:rPr lang="en-US" dirty="0" smtClean="0">
                <a:solidFill>
                  <a:srgbClr val="FF0000"/>
                </a:solidFill>
              </a:rPr>
              <a:t> </a:t>
            </a:r>
            <a:r>
              <a:rPr lang="en-US" dirty="0" smtClean="0"/>
              <a:t>Each requirement must be uniquely identified so that it can be cross-referenced with other requirements. </a:t>
            </a:r>
            <a:endParaRPr lang="en-GB" dirty="0" smtClean="0"/>
          </a:p>
          <a:p>
            <a:pPr lvl="1"/>
            <a:r>
              <a:rPr lang="en-US" i="1" dirty="0" smtClean="0">
                <a:solidFill>
                  <a:srgbClr val="FF0000"/>
                </a:solidFill>
              </a:rPr>
              <a:t>A change management process</a:t>
            </a:r>
            <a:r>
              <a:rPr lang="en-US" dirty="0" smtClean="0">
                <a:solidFill>
                  <a:srgbClr val="FF0000"/>
                </a:solidFill>
              </a:rPr>
              <a:t> </a:t>
            </a:r>
            <a:r>
              <a:rPr lang="en-US" dirty="0" smtClean="0"/>
              <a:t>This is the set of activities that assess the impact and cost of changes. I discuss this process in more detail in the following section.</a:t>
            </a:r>
            <a:endParaRPr lang="en-GB" dirty="0" smtClean="0"/>
          </a:p>
          <a:p>
            <a:pPr lvl="1"/>
            <a:r>
              <a:rPr lang="en-US" i="1" dirty="0" smtClean="0">
                <a:solidFill>
                  <a:srgbClr val="FF0000"/>
                </a:solidFill>
              </a:rPr>
              <a:t>Traceability policies</a:t>
            </a:r>
            <a:r>
              <a:rPr lang="en-US" dirty="0" smtClean="0">
                <a:solidFill>
                  <a:srgbClr val="FF0000"/>
                </a:solidFill>
              </a:rPr>
              <a:t> </a:t>
            </a:r>
            <a:r>
              <a:rPr lang="en-US" dirty="0" smtClean="0"/>
              <a:t>These policies define the relationships between each requirement and between the requirements and the system design that should be recorded. </a:t>
            </a:r>
            <a:endParaRPr lang="en-GB" dirty="0" smtClean="0"/>
          </a:p>
          <a:p>
            <a:pPr lvl="1"/>
            <a:r>
              <a:rPr lang="en-US" i="1" dirty="0" smtClean="0">
                <a:solidFill>
                  <a:srgbClr val="FF0000"/>
                </a:solidFill>
              </a:rPr>
              <a:t>Tool support</a:t>
            </a:r>
            <a:r>
              <a:rPr lang="en-US" dirty="0" smtClean="0">
                <a:solidFill>
                  <a:srgbClr val="FF0000"/>
                </a:solidFill>
              </a:rPr>
              <a:t> </a:t>
            </a:r>
            <a:r>
              <a:rPr lang="en-US" dirty="0" smtClean="0"/>
              <a:t>Tools that may be used range from specialist requirements management systems to spreadsheets and simple database systems.</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smtClean="0"/>
              <a:t>Readers of different types of requirements specification</a:t>
            </a:r>
            <a:r>
              <a:rPr lang="en-GB" dirty="0" smtClean="0"/>
              <a:t> </a:t>
            </a:r>
            <a:endParaRPr lang="en-US" dirty="0" smtClean="0"/>
          </a:p>
        </p:txBody>
      </p:sp>
      <p:pic>
        <p:nvPicPr>
          <p:cNvPr id="4" name="Picture 3" descr="4.2 ReqReader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219200" y="2057400"/>
            <a:ext cx="6531232" cy="3651553"/>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312866" y="1489075"/>
            <a:ext cx="8343900" cy="4867275"/>
          </a:xfrm>
          <a:prstGeom prst="rect">
            <a:avLst/>
          </a:prstGeom>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change management</a:t>
            </a:r>
            <a:endParaRPr lang="en-US" dirty="0"/>
          </a:p>
        </p:txBody>
      </p:sp>
      <p:sp>
        <p:nvSpPr>
          <p:cNvPr id="3" name="Content Placeholder 2"/>
          <p:cNvSpPr>
            <a:spLocks noGrp="1"/>
          </p:cNvSpPr>
          <p:nvPr>
            <p:ph idx="1"/>
          </p:nvPr>
        </p:nvSpPr>
        <p:spPr/>
        <p:txBody>
          <a:bodyPr/>
          <a:lstStyle/>
          <a:p>
            <a:r>
              <a:rPr lang="en-US" dirty="0" smtClean="0"/>
              <a:t>Deciding if a requirements change should be accepted</a:t>
            </a:r>
          </a:p>
          <a:p>
            <a:pPr lvl="1"/>
            <a:r>
              <a:rPr lang="en-US" i="1" dirty="0" smtClean="0">
                <a:solidFill>
                  <a:srgbClr val="FF0000"/>
                </a:solidFill>
              </a:rPr>
              <a:t>Problem analysis and change specification</a:t>
            </a:r>
            <a:r>
              <a:rPr lang="en-US" dirty="0" smtClean="0">
                <a:solidFill>
                  <a:srgbClr val="FF0000"/>
                </a:solidFill>
              </a:rPr>
              <a:t> </a:t>
            </a:r>
          </a:p>
          <a:p>
            <a:pPr lvl="2"/>
            <a:r>
              <a:rPr lang="en-US" dirty="0" smtClean="0"/>
              <a:t>During this stage, the problem or the change proposal is analyzed to check that it is valid. This analysis is fed back to the change requestor who may respond with a more specific requirements change proposal, or decide to withdraw the request.</a:t>
            </a:r>
            <a:endParaRPr lang="en-GB" dirty="0" smtClean="0"/>
          </a:p>
          <a:p>
            <a:pPr lvl="1"/>
            <a:r>
              <a:rPr lang="en-US" i="1" dirty="0" smtClean="0">
                <a:solidFill>
                  <a:srgbClr val="FF0000"/>
                </a:solidFill>
              </a:rPr>
              <a:t>Change analysis and costing</a:t>
            </a:r>
            <a:r>
              <a:rPr lang="en-US" dirty="0" smtClean="0">
                <a:solidFill>
                  <a:srgbClr val="FF0000"/>
                </a:solidFill>
              </a:rPr>
              <a:t> </a:t>
            </a:r>
          </a:p>
          <a:p>
            <a:pPr lvl="2"/>
            <a:r>
              <a:rPr lang="en-US" dirty="0" smtClean="0"/>
              <a:t>The effect of the proposed change is assessed using traceability information and general knowledge of the system requirements. Once this analysis is completed, a decision is made whether or not to proceed with the requirements change.</a:t>
            </a:r>
            <a:endParaRPr lang="en-GB" dirty="0" smtClean="0"/>
          </a:p>
          <a:p>
            <a:pPr lvl="1"/>
            <a:r>
              <a:rPr lang="en-US" dirty="0" smtClean="0">
                <a:solidFill>
                  <a:srgbClr val="FF0000"/>
                </a:solidFill>
              </a:rPr>
              <a:t>Change implementation</a:t>
            </a:r>
            <a:r>
              <a:rPr lang="en-US" dirty="0" smtClean="0"/>
              <a:t> </a:t>
            </a:r>
          </a:p>
          <a:p>
            <a:pPr lvl="2"/>
            <a:r>
              <a:rPr lang="en-US" dirty="0" smtClean="0"/>
              <a:t>The requirements document and, where necessary, the system design and implementation, are modified. Ideally, the document should be organized so that changes can be easily implemented.</a:t>
            </a:r>
            <a:endParaRPr lang="en-US" dirty="0"/>
          </a:p>
        </p:txBody>
      </p:sp>
      <p:sp>
        <p:nvSpPr>
          <p:cNvPr id="4" name="Footer Placeholder 3"/>
          <p:cNvSpPr>
            <a:spLocks noGrp="1"/>
          </p:cNvSpPr>
          <p:nvPr>
            <p:ph type="ftr" sz="quarter" idx="11"/>
          </p:nvPr>
        </p:nvSpPr>
        <p:spPr/>
        <p:txBody>
          <a:bodyPr/>
          <a:lstStyle/>
          <a:p>
            <a:pPr>
              <a:defRPr/>
            </a:pPr>
            <a:r>
              <a:rPr lang="en-US" smtClean="0"/>
              <a:t>Chapter 4 Requirements engineering</a:t>
            </a:r>
            <a:endParaRPr lang="en-US"/>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Requirements change management</a:t>
            </a:r>
            <a:r>
              <a:rPr lang="en-GB" dirty="0" smtClean="0"/>
              <a:t> </a:t>
            </a:r>
            <a:endParaRPr lang="en-US" dirty="0" smtClean="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6" name="Footer Placeholder 5"/>
          <p:cNvSpPr>
            <a:spLocks noGrp="1"/>
          </p:cNvSpPr>
          <p:nvPr>
            <p:ph type="ftr" sz="quarter" idx="11"/>
          </p:nvPr>
        </p:nvSpPr>
        <p:spPr/>
        <p:txBody>
          <a:bodyPr/>
          <a:lstStyle/>
          <a:p>
            <a:pPr>
              <a:defRPr/>
            </a:pPr>
            <a:r>
              <a:rPr lang="en-US" smtClean="0"/>
              <a:t>Chapter 4 Requirements engineering</a:t>
            </a:r>
            <a:endParaRPr lang="en-US"/>
          </a:p>
        </p:txBody>
      </p:sp>
      <p:pic>
        <p:nvPicPr>
          <p:cNvPr id="2" name="Picture 1"/>
          <p:cNvPicPr>
            <a:picLocks noChangeAspect="1"/>
          </p:cNvPicPr>
          <p:nvPr/>
        </p:nvPicPr>
        <p:blipFill>
          <a:blip r:embed="rId4"/>
          <a:stretch>
            <a:fillRect/>
          </a:stretch>
        </p:blipFill>
        <p:spPr>
          <a:xfrm>
            <a:off x="0" y="2911125"/>
            <a:ext cx="9144000" cy="127987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3" name="Content Placeholder 2"/>
          <p:cNvSpPr>
            <a:spLocks noGrp="1"/>
          </p:cNvSpPr>
          <p:nvPr>
            <p:ph idx="1"/>
          </p:nvPr>
        </p:nvSpPr>
        <p:spPr/>
        <p:txBody>
          <a:bodyPr/>
          <a:lstStyle/>
          <a:p>
            <a:r>
              <a:rPr lang="en-US" dirty="0" smtClean="0"/>
              <a:t>You can use a range of techniques for requirements elicitation including interviews, scenarios, use-cases and ethnography.</a:t>
            </a:r>
          </a:p>
          <a:p>
            <a:r>
              <a:rPr lang="en-US" dirty="0" smtClean="0"/>
              <a:t>Requirements validation is the process of checking the requirements for validity, consistency, completeness, realism and verifiability. </a:t>
            </a:r>
            <a:endParaRPr lang="en-GB" dirty="0" smtClean="0"/>
          </a:p>
          <a:p>
            <a:r>
              <a:rPr lang="en-US" dirty="0" smtClean="0"/>
              <a:t>Business, organizational and technical changes inevitably lead to changes to the requirements for a software system. Requirements management is the process of managing and controlling these changes.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4 Requirements engineering</a:t>
            </a:r>
            <a:endParaRPr lang="en-US"/>
          </a:p>
        </p:txBody>
      </p:sp>
      <p:sp>
        <p:nvSpPr>
          <p:cNvPr id="4" name="Slide Number Placeholder 3"/>
          <p:cNvSpPr>
            <a:spLocks noGrp="1"/>
          </p:cNvSpPr>
          <p:nvPr>
            <p:ph type="sldNum" sz="quarter" idx="12"/>
          </p:nvPr>
        </p:nvSpPr>
        <p:spPr/>
        <p:txBody>
          <a:bodyPr/>
          <a:lstStyle/>
          <a:p>
            <a:fld id="{825F70CE-84E9-D04C-9B15-10C693AA0F2A}"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r>
              <a:rPr lang="en-GB" sz="2000" dirty="0" smtClean="0"/>
              <a:t>.</a:t>
            </a:r>
          </a:p>
          <a:p>
            <a:pPr lvl="1">
              <a:lnSpc>
                <a:spcPct val="90000"/>
              </a:lnSpc>
            </a:pPr>
            <a:r>
              <a:rPr lang="en-GB" dirty="0" smtClean="0"/>
              <a:t>May state what the system should not do.</a:t>
            </a:r>
            <a:endParaRPr lang="en-GB" sz="2000" dirty="0" smtClean="0"/>
          </a:p>
          <a:p>
            <a:pPr>
              <a:lnSpc>
                <a:spcPct val="90000"/>
              </a:lnSpc>
            </a:pPr>
            <a:r>
              <a:rPr lang="en-GB" sz="2400" dirty="0"/>
              <a:t>Non-functional requirements</a:t>
            </a:r>
            <a:endParaRPr lang="en-GB" sz="2400" dirty="0" smtClean="0"/>
          </a:p>
          <a:p>
            <a:pPr lvl="1">
              <a:lnSpc>
                <a:spcPct val="90000"/>
              </a:lnSpc>
            </a:pPr>
            <a:r>
              <a:rPr lang="en-GB" dirty="0"/>
              <a:t>C</a:t>
            </a:r>
            <a:r>
              <a:rPr lang="en-GB" sz="2000" dirty="0" smtClean="0"/>
              <a:t>onstraints </a:t>
            </a:r>
            <a:r>
              <a:rPr lang="en-GB" sz="2000" dirty="0"/>
              <a:t>on the services or functions offered by the system such as timing constraints, constraints on the development process, standards, etc</a:t>
            </a:r>
            <a:r>
              <a:rPr lang="en-GB" sz="2000" dirty="0" smtClean="0"/>
              <a:t>.</a:t>
            </a:r>
          </a:p>
          <a:p>
            <a:pPr lvl="1">
              <a:lnSpc>
                <a:spcPct val="90000"/>
              </a:lnSpc>
            </a:pPr>
            <a:r>
              <a:rPr lang="en-GB" dirty="0" smtClean="0"/>
              <a:t>Often apply to the system as a whole rather than individual features or services.</a:t>
            </a:r>
          </a:p>
          <a:p>
            <a:pPr>
              <a:lnSpc>
                <a:spcPct val="90000"/>
              </a:lnSpc>
            </a:pPr>
            <a:r>
              <a:rPr lang="en-GB" sz="2400" dirty="0" smtClean="0"/>
              <a:t>Domain requirements</a:t>
            </a:r>
          </a:p>
          <a:p>
            <a:pPr lvl="1">
              <a:lnSpc>
                <a:spcPct val="90000"/>
              </a:lnSpc>
            </a:pPr>
            <a:r>
              <a:rPr lang="en-GB" sz="2000" dirty="0" smtClean="0"/>
              <a:t>Constraints on the system from the domain </a:t>
            </a:r>
            <a:r>
              <a:rPr lang="en-GB" dirty="0" smtClean="0"/>
              <a:t>of operation</a:t>
            </a:r>
            <a:endParaRPr lang="en-GB" sz="2000" dirty="0" smtClean="0"/>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Chapter 4 Requirements engineering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4114</TotalTime>
  <Words>5216</Words>
  <Application>Microsoft Office PowerPoint</Application>
  <PresentationFormat>On-screen Show (4:3)</PresentationFormat>
  <Paragraphs>577</Paragraphs>
  <Slides>82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ＭＳ Ｐゴシック</vt:lpstr>
      <vt:lpstr>Arial</vt:lpstr>
      <vt:lpstr>Calibri</vt:lpstr>
      <vt:lpstr>Times New Roman</vt:lpstr>
      <vt:lpstr>Wingdings</vt:lpstr>
      <vt:lpstr>Zapf Dingbats</vt:lpstr>
      <vt:lpstr>SE9</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Furkan Gözükara</cp:lastModifiedBy>
  <cp:revision>21</cp:revision>
  <cp:lastPrinted>2010-01-11T10:54:43Z</cp:lastPrinted>
  <dcterms:created xsi:type="dcterms:W3CDTF">2010-01-08T19:43:52Z</dcterms:created>
  <dcterms:modified xsi:type="dcterms:W3CDTF">2018-10-02T06:17:42Z</dcterms:modified>
</cp:coreProperties>
</file>