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6"/>
  </p:notesMasterIdLst>
  <p:sldIdLst>
    <p:sldId id="437" r:id="rId2"/>
    <p:sldId id="359" r:id="rId3"/>
    <p:sldId id="389" r:id="rId4"/>
    <p:sldId id="391" r:id="rId5"/>
    <p:sldId id="360" r:id="rId6"/>
    <p:sldId id="361" r:id="rId7"/>
    <p:sldId id="362" r:id="rId8"/>
    <p:sldId id="363" r:id="rId9"/>
    <p:sldId id="364" r:id="rId10"/>
    <p:sldId id="365" r:id="rId11"/>
    <p:sldId id="392" r:id="rId12"/>
    <p:sldId id="393" r:id="rId13"/>
    <p:sldId id="366" r:id="rId14"/>
    <p:sldId id="367" r:id="rId15"/>
    <p:sldId id="394" r:id="rId16"/>
    <p:sldId id="368" r:id="rId17"/>
    <p:sldId id="369" r:id="rId18"/>
    <p:sldId id="436" r:id="rId19"/>
    <p:sldId id="370" r:id="rId20"/>
    <p:sldId id="376" r:id="rId21"/>
    <p:sldId id="377" r:id="rId22"/>
    <p:sldId id="378" r:id="rId23"/>
    <p:sldId id="395" r:id="rId24"/>
    <p:sldId id="396" r:id="rId25"/>
    <p:sldId id="413" r:id="rId26"/>
    <p:sldId id="397" r:id="rId27"/>
    <p:sldId id="398" r:id="rId28"/>
    <p:sldId id="399" r:id="rId29"/>
    <p:sldId id="404" r:id="rId30"/>
    <p:sldId id="405" r:id="rId31"/>
    <p:sldId id="406" r:id="rId32"/>
    <p:sldId id="407" r:id="rId33"/>
    <p:sldId id="408" r:id="rId34"/>
    <p:sldId id="432" r:id="rId35"/>
    <p:sldId id="409" r:id="rId36"/>
    <p:sldId id="410" r:id="rId37"/>
    <p:sldId id="434" r:id="rId38"/>
    <p:sldId id="411" r:id="rId39"/>
    <p:sldId id="412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567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05" r:id="rId109"/>
    <p:sldId id="506" r:id="rId110"/>
    <p:sldId id="507" r:id="rId111"/>
    <p:sldId id="509" r:id="rId112"/>
    <p:sldId id="510" r:id="rId113"/>
    <p:sldId id="511" r:id="rId114"/>
    <p:sldId id="512" r:id="rId1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5" autoAdjust="0"/>
    <p:restoredTop sz="84142" autoAdjust="0"/>
  </p:normalViewPr>
  <p:slideViewPr>
    <p:cSldViewPr snapToObjects="1">
      <p:cViewPr varScale="1">
        <p:scale>
          <a:sx n="69" d="100"/>
          <a:sy n="69" d="100"/>
        </p:scale>
        <p:origin x="185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5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chain rule!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chain rule!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EF8A-198E-B143-A48D-AD19FA951E3A}" type="slidenum">
              <a:rPr lang="en-US"/>
              <a:pPr/>
              <a:t>62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9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3B6B5-A1C1-8749-83CE-36D78FAC562E}" type="slidenum">
              <a:rPr lang="en-US"/>
              <a:pPr/>
              <a:t>63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1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DA3A3-C8D9-5843-B441-DA579E35369B}" type="slidenum">
              <a:rPr lang="en-US"/>
              <a:pPr/>
              <a:t>67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762" y="2417523"/>
            <a:ext cx="2394065" cy="188505"/>
          </a:xfrm>
          <a:noFill/>
          <a:ln/>
        </p:spPr>
        <p:txBody>
          <a:bodyPr lIns="61904" tIns="25396" rIns="61904" bIns="25396">
            <a:spAutoFit/>
          </a:bodyPr>
          <a:lstStyle/>
          <a:p>
            <a:pPr marL="331266" indent="-331266" defTabSz="881293">
              <a:lnSpc>
                <a:spcPct val="87000"/>
              </a:lnSpc>
              <a:spcBef>
                <a:spcPct val="42000"/>
              </a:spcBef>
            </a:pPr>
            <a:endParaRPr lang="en-US" sz="1000" dirty="0">
              <a:solidFill>
                <a:schemeClr val="tx2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for discrete, we could simply do a much</a:t>
            </a:r>
            <a:r>
              <a:rPr lang="en-US" baseline="0" dirty="0" smtClean="0"/>
              <a:t> larger table, but often that doesn’t capture everything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48439-3E75-2C43-8CBA-308B86917F4C}" type="slidenum">
              <a:rPr lang="en-US"/>
              <a:pPr/>
              <a:t>75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4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log is a strictly increasing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just squishes values but does not change their order, so the max of likelihood is still the max of log-likelihood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 involves</a:t>
            </a:r>
            <a:r>
              <a:rPr lang="en-US" baseline="0" dirty="0" smtClean="0"/>
              <a:t> iterating over the data and aggregating these counts!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although</a:t>
            </a:r>
            <a:r>
              <a:rPr lang="en-US" baseline="0" dirty="0" smtClean="0"/>
              <a:t> we don’t generally “generate” a document from a model, it’s often useful to look at the generative story of a model (i.e. how the model says a document was generate) to help us understand why the model assigns certain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B112-CED4-9448-B5B6-43255090C75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4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6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DBFC2-522B-3B49-866F-2B1D985C9663}" type="slidenum">
              <a:rPr lang="en-US"/>
              <a:pPr/>
              <a:t>111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58763" y="150813"/>
            <a:ext cx="2892425" cy="2170112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44" y="2404997"/>
            <a:ext cx="6434051" cy="673900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8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ED442-FB69-0642-AEE6-060C8D232A69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o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EE62A-B6B6-894F-87EA-26ABC6A085EA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1E0ED-91F4-9A49-815B-FA018103DD67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91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92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93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52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97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101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3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94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oleObject" Target="../embeddings/oleObject4.bin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4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5.emf"/><Relationship Id="rId2" Type="http://schemas.openxmlformats.org/officeDocument/2006/relationships/tags" Target="../tags/tag4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iteralminded.wordpress.com/2009/02/10/dougs-parasitic-ga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5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7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5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image" Target="../media/image54.png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image" Target="../media/image53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notesSlide" Target="../notesSlides/notesSlide16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9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epXtl9YKwc" TargetMode="External"/><Relationship Id="rId2" Type="http://schemas.openxmlformats.org/officeDocument/2006/relationships/hyperlink" Target="https://youtu.be/rzFX5NWojp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n6b9fCIUpM" TargetMode="External"/><Relationship Id="rId4" Type="http://schemas.openxmlformats.org/officeDocument/2006/relationships/hyperlink" Target="https://youtu.be/pYxNSUDSFH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0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maximum-likelihood-estimation-9fbff27ea12f" TargetMode="External"/><Relationship Id="rId2" Type="http://schemas.openxmlformats.org/officeDocument/2006/relationships/hyperlink" Target="https://towardsdatascience.com/probability-concepts-explained-maximum-likelihood-estimation-c7b4342fdbb1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YxNSUDSFH4&amp;feature=youtu.be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1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4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5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73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5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6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6.e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8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0.emf"/><Relationship Id="rId4" Type="http://schemas.openxmlformats.org/officeDocument/2006/relationships/oleObject" Target="../embeddings/oleObject86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5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Probability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56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10298"/>
              </p:ext>
            </p:extLst>
          </p:nvPr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</a:t>
            </a:r>
            <a:r>
              <a:rPr lang="en-US" sz="2800" dirty="0" err="1" smtClean="0">
                <a:solidFill>
                  <a:srgbClr val="FF0000"/>
                </a:solidFill>
              </a:rPr>
              <a:t>P(ENGPass</a:t>
            </a:r>
            <a:r>
              <a:rPr lang="en-US" sz="2800" dirty="0" smtClean="0">
                <a:solidFill>
                  <a:srgbClr val="FF0000"/>
                </a:solidFill>
              </a:rPr>
              <a:t>)?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2133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smtClean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smtClean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Font typeface="Wingdings"/>
              <a:buNone/>
            </a:pPr>
            <a:endParaRPr lang="en-US" sz="2400" i="1" smtClean="0">
              <a:solidFill>
                <a:srgbClr val="775F55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400" i="1" smtClean="0">
                <a:solidFill>
                  <a:srgbClr val="775F55"/>
                </a:solidFill>
              </a:rPr>
              <a:t>All</a:t>
            </a:r>
            <a:r>
              <a:rPr lang="en-US" sz="2400" smtClean="0">
                <a:solidFill>
                  <a:srgbClr val="775F55"/>
                </a:solidFill>
              </a:rPr>
              <a:t> questions/probabilities of the two variables can be calculate from the joint distribution</a:t>
            </a:r>
            <a:endParaRPr lang="en-US" sz="2400" dirty="0" smtClean="0">
              <a:solidFill>
                <a:srgbClr val="775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Story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385048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classify with </a:t>
            </a:r>
            <a:r>
              <a:rPr lang="en-US" sz="2400" dirty="0"/>
              <a:t>a model, we’re given </a:t>
            </a:r>
            <a:r>
              <a:rPr lang="en-US" sz="2400" dirty="0" smtClean="0"/>
              <a:t>an example and </a:t>
            </a:r>
            <a:r>
              <a:rPr lang="en-US" sz="2400" dirty="0"/>
              <a:t>we</a:t>
            </a:r>
            <a:r>
              <a:rPr lang="en-US" sz="2400" dirty="0" smtClean="0"/>
              <a:t> obtain the probability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can also ask </a:t>
            </a:r>
            <a:r>
              <a:rPr lang="en-US" sz="2400" dirty="0"/>
              <a:t>how a given model would </a:t>
            </a:r>
            <a:r>
              <a:rPr lang="en-US" sz="2400" i="1" dirty="0">
                <a:solidFill>
                  <a:srgbClr val="FF6600"/>
                </a:solidFill>
              </a:rPr>
              <a:t>generate</a:t>
            </a:r>
            <a:r>
              <a:rPr lang="en-US" sz="2400" dirty="0"/>
              <a:t> a document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the “generative story” for a </a:t>
            </a:r>
            <a:r>
              <a:rPr lang="en-US" sz="2400" dirty="0" smtClean="0"/>
              <a:t>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Looking at the generative story can help understand the model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also can use generative stories to help develop a model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generative 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0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3276600"/>
            <a:ext cx="595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generative story for the NB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generative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289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Pick a label according to p(y)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roll </a:t>
            </a:r>
            <a:r>
              <a:rPr lang="en-US" dirty="0"/>
              <a:t>a </a:t>
            </a:r>
            <a:r>
              <a:rPr lang="en-US" dirty="0" smtClean="0"/>
              <a:t>biased, </a:t>
            </a:r>
            <a:r>
              <a:rPr lang="en-US" dirty="0" err="1" smtClean="0"/>
              <a:t>num_labels</a:t>
            </a:r>
            <a:r>
              <a:rPr lang="en-US" dirty="0"/>
              <a:t>-sided </a:t>
            </a:r>
            <a:r>
              <a:rPr lang="en-US" dirty="0" smtClean="0"/>
              <a:t>die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each feature: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Flip a biased coin: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if heads, include the feature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if tails, don’t include the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54" name="Equation" r:id="rId4" imgW="990600" imgH="482600" progId="Equation.3">
                  <p:embed/>
                </p:oleObj>
              </mc:Choice>
              <mc:Fallback>
                <p:oleObj name="Equation" r:id="rId4" imgW="990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3052" y="5809376"/>
            <a:ext cx="508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about for modeling wine reviews?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decision boundary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34857" y="1752600"/>
            <a:ext cx="4404068" cy="922338"/>
            <a:chOff x="1664920" y="5181600"/>
            <a:chExt cx="4404068" cy="9223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432026" y="5181600"/>
            <a:ext cx="36369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78" name="Equation" r:id="rId4" imgW="1905000" imgH="482600" progId="Equation.3">
                    <p:embed/>
                  </p:oleObj>
                </mc:Choice>
                <mc:Fallback>
                  <p:oleObj name="Equation" r:id="rId4" imgW="1905000" imgH="4826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32026" y="5181600"/>
                          <a:ext cx="3636962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664920" y="5405735"/>
              <a:ext cx="81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label  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429000"/>
            <a:ext cx="586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the decision boundary for NB look like if the features are binary?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2400" y="1938789"/>
          <a:ext cx="4849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0" name="Equation" r:id="rId3" imgW="2540000" imgH="482600" progId="Equation.3">
                  <p:embed/>
                </p:oleObj>
              </mc:Choice>
              <mc:Fallback>
                <p:oleObj name="Equation" r:id="rId3" imgW="25400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38789"/>
                        <a:ext cx="48498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3005589"/>
          <a:ext cx="49704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1" name="Equation" r:id="rId5" imgW="2603500" imgH="457200" progId="Equation.3">
                  <p:embed/>
                </p:oleObj>
              </mc:Choice>
              <mc:Fallback>
                <p:oleObj name="Equation" r:id="rId5" imgW="26035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005589"/>
                        <a:ext cx="49704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39787" y="4267200"/>
          <a:ext cx="746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2" name="Equation" r:id="rId7" imgW="3911600" imgH="457200" progId="Equation.3">
                  <p:embed/>
                </p:oleObj>
              </mc:Choice>
              <mc:Fallback>
                <p:oleObj name="Equation" r:id="rId7" imgW="39116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787" y="4267200"/>
                        <a:ext cx="74660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371975" y="5257800"/>
          <a:ext cx="2873375" cy="8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3" name="Equation" r:id="rId9" imgW="1917700" imgH="571500" progId="Equation.3">
                  <p:embed/>
                </p:oleObj>
              </mc:Choice>
              <mc:Fallback>
                <p:oleObj name="Equation" r:id="rId9" imgW="1917700" imgH="5715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1975" y="5257800"/>
                        <a:ext cx="2873375" cy="858212"/>
                      </a:xfrm>
                      <a:prstGeom prst="rect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09550" y="1676400"/>
          <a:ext cx="8216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4" name="Equation" r:id="rId3" imgW="4305300" imgH="457200" progId="Equation.3">
                  <p:embed/>
                </p:oleObj>
              </mc:Choice>
              <mc:Fallback>
                <p:oleObj name="Equation" r:id="rId3" imgW="43053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" y="1676400"/>
                        <a:ext cx="8216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33450" y="4267200"/>
          <a:ext cx="7981950" cy="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5" name="Equation" r:id="rId5" imgW="4889500" imgH="457200" progId="Equation.3">
                  <p:embed/>
                </p:oleObj>
              </mc:Choice>
              <mc:Fallback>
                <p:oleObj name="Equation" r:id="rId5" imgW="48895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981950" cy="7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14400" y="2701925"/>
            <a:ext cx="7999412" cy="1108075"/>
            <a:chOff x="914400" y="2701925"/>
            <a:chExt cx="7999412" cy="11080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914400" y="2701925"/>
            <a:ext cx="7999412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6" name="Equation" r:id="rId7" imgW="4191000" imgH="457200" progId="Equation.3">
                    <p:embed/>
                  </p:oleObj>
                </mc:Choice>
                <mc:Fallback>
                  <p:oleObj name="Equation" r:id="rId7" imgW="4191000" imgH="4572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4400" y="2701925"/>
                          <a:ext cx="7999412" cy="873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39966" y="3409890"/>
              <a:ext cx="2558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(because x</a:t>
              </a:r>
              <a:r>
                <a:rPr lang="en-US" sz="2000" baseline="-25000" dirty="0" smtClean="0">
                  <a:solidFill>
                    <a:srgbClr val="FF6600"/>
                  </a:solidFill>
                </a:rPr>
                <a:t>i</a:t>
              </a:r>
              <a:r>
                <a:rPr lang="en-US" sz="2000" dirty="0" smtClean="0">
                  <a:solidFill>
                    <a:srgbClr val="FF6600"/>
                  </a:solidFill>
                </a:rPr>
                <a:t> are binary)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33450" y="5257800"/>
          <a:ext cx="72192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7" name="Equation" r:id="rId9" imgW="3937000" imgH="457200" progId="Equation.3">
                  <p:embed/>
                </p:oleObj>
              </mc:Choice>
              <mc:Fallback>
                <p:oleObj name="Equation" r:id="rId9" imgW="3937000" imgH="457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450" y="5257800"/>
                        <a:ext cx="72192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6055" y="4740604"/>
            <a:ext cx="323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68363" y="3200400"/>
          <a:ext cx="76152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6" name="Equation" r:id="rId3" imgW="4152900" imgH="457200" progId="Equation.3">
                  <p:embed/>
                </p:oleObj>
              </mc:Choice>
              <mc:Fallback>
                <p:oleObj name="Equation" r:id="rId3" imgW="41529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363" y="3200400"/>
                        <a:ext cx="76152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52400" y="1828800"/>
          <a:ext cx="7942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7" name="Equation" r:id="rId5" imgW="4330700" imgH="457200" progId="Equation.3">
                  <p:embed/>
                </p:oleObj>
              </mc:Choice>
              <mc:Fallback>
                <p:oleObj name="Equation" r:id="rId5" imgW="43307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1828800"/>
                        <a:ext cx="794226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3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1573"/>
            <a:ext cx="8153400" cy="990600"/>
          </a:xfrm>
        </p:spPr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2400" y="1828800"/>
          <a:ext cx="79422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0" name="Equation" r:id="rId3" imgW="4330700" imgH="457200" progId="Equation.3">
                  <p:embed/>
                </p:oleObj>
              </mc:Choice>
              <mc:Fallback>
                <p:oleObj name="Equation" r:id="rId3" imgW="43307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828800"/>
                        <a:ext cx="794226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68363" y="3200400"/>
          <a:ext cx="76152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1" name="Equation" r:id="rId5" imgW="4152900" imgH="457200" progId="Equation.3">
                  <p:embed/>
                </p:oleObj>
              </mc:Choice>
              <mc:Fallback>
                <p:oleObj name="Equation" r:id="rId5" imgW="415290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363" y="3200400"/>
                        <a:ext cx="761523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6019800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Linear model !!!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4038601" y="2438399"/>
            <a:ext cx="381000" cy="32766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33893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338935"/>
            <a:ext cx="96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 * </a:t>
            </a:r>
            <a:r>
              <a:rPr lang="en-US" sz="2400" dirty="0" err="1" smtClean="0">
                <a:solidFill>
                  <a:srgbClr val="0000FF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3389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5494652"/>
            <a:ext cx="1338502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w x + b</a:t>
            </a:r>
            <a:endParaRPr lang="en-US" sz="28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710535"/>
            <a:ext cx="29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as a linear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3099955"/>
          <a:ext cx="2590800" cy="86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8" name="Equation" r:id="rId3" imgW="1295400" imgH="431800" progId="Equation.3">
                  <p:embed/>
                </p:oleObj>
              </mc:Choice>
              <mc:Fallback>
                <p:oleObj name="Equation" r:id="rId3" imgW="1295400" imgH="431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3099955"/>
                        <a:ext cx="2590800" cy="86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likely this feature is to be </a:t>
            </a:r>
            <a:r>
              <a:rPr lang="en-US" sz="2400" dirty="0"/>
              <a:t>1</a:t>
            </a:r>
            <a:r>
              <a:rPr lang="en-US" sz="2400" dirty="0" smtClean="0"/>
              <a:t> given the label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likely this feature is to be </a:t>
            </a:r>
            <a:r>
              <a:rPr lang="en-US" sz="2400" dirty="0"/>
              <a:t>0</a:t>
            </a:r>
            <a:r>
              <a:rPr lang="en-US" sz="2400" dirty="0" smtClean="0"/>
              <a:t> given the label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562600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low weights indicate there isn’t much difference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larger weights (positive or negative) indicate feature is important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Intuitive</a:t>
            </a:r>
          </a:p>
          <a:p>
            <a:pPr marL="0" indent="0">
              <a:buNone/>
            </a:pPr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Sets the probabilities so as to maximize the probability of the training data</a:t>
            </a:r>
          </a:p>
          <a:p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Problems?</a:t>
            </a:r>
            <a:endParaRPr lang="en-US" dirty="0" smtClean="0">
              <a:solidFill>
                <a:srgbClr val="775F55"/>
              </a:solidFill>
            </a:endParaRPr>
          </a:p>
          <a:p>
            <a:pPr lvl="1"/>
            <a:r>
              <a:rPr lang="en-US" dirty="0" err="1" smtClean="0">
                <a:solidFill>
                  <a:srgbClr val="775F55"/>
                </a:solidFill>
              </a:rPr>
              <a:t>Overfitting</a:t>
            </a:r>
            <a:r>
              <a:rPr lang="en-US" dirty="0" smtClean="0">
                <a:solidFill>
                  <a:srgbClr val="775F55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775F55"/>
                </a:solidFill>
              </a:rPr>
              <a:t>Amount of data</a:t>
            </a:r>
          </a:p>
          <a:p>
            <a:pPr lvl="2"/>
            <a:r>
              <a:rPr lang="en-US" dirty="0" smtClean="0">
                <a:solidFill>
                  <a:srgbClr val="775F55"/>
                </a:solidFill>
              </a:rPr>
              <a:t>particularly problematic for rare events</a:t>
            </a:r>
          </a:p>
          <a:p>
            <a:pPr lvl="1"/>
            <a:r>
              <a:rPr lang="en-US" dirty="0" smtClean="0">
                <a:solidFill>
                  <a:srgbClr val="775F55"/>
                </a:solidFill>
              </a:rPr>
              <a:t>Is our training data representative</a:t>
            </a:r>
          </a:p>
          <a:p>
            <a:pPr lvl="1"/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Still a probability distribution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all values between 0 and 1, inclusive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all values sum to 1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75F55"/>
                </a:solidFill>
              </a:rPr>
              <a:t>All</a:t>
            </a:r>
            <a:r>
              <a:rPr lang="en-US" sz="2400" dirty="0" smtClean="0">
                <a:solidFill>
                  <a:srgbClr val="775F55"/>
                </a:solidFill>
              </a:rPr>
              <a:t> questions/probabilities of the two variables can be calculate from the joint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8768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did you figure that out?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4114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0.92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8650"/>
            <a:ext cx="8763000" cy="5238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9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Say the actual probability is 1/100,000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don’t know this, though, so we’re estimating it from a small data set of 10K sentences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is the probability that we have a parasitic gap sentence in our sample?</a:t>
            </a:r>
          </a:p>
        </p:txBody>
      </p:sp>
    </p:spTree>
    <p:extLst>
      <p:ext uri="{BB962C8B-B14F-4D97-AF65-F5344CB8AC3E}">
        <p14:creationId xmlns:p14="http://schemas.microsoft.com/office/powerpoint/2010/main" val="35977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775F55"/>
                </a:solidFill>
              </a:rPr>
              <a:t>p(not_parasitic</a:t>
            </a:r>
            <a:r>
              <a:rPr lang="en-US" sz="2400" dirty="0" smtClean="0">
                <a:solidFill>
                  <a:srgbClr val="775F55"/>
                </a:solidFill>
              </a:rPr>
              <a:t>) = 0.99999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p(not_parasitic)</a:t>
            </a:r>
            <a:r>
              <a:rPr lang="en-US" sz="2400" baseline="30000" dirty="0" smtClean="0">
                <a:solidFill>
                  <a:srgbClr val="775F55"/>
                </a:solidFill>
              </a:rPr>
              <a:t>10000</a:t>
            </a:r>
            <a:r>
              <a:rPr lang="en-US" sz="2400" dirty="0" smtClean="0">
                <a:solidFill>
                  <a:srgbClr val="775F55"/>
                </a:solidFill>
              </a:rPr>
              <a:t> ≈ 0.905 is the probability of us NOT finding one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So, probability of us finding one is ~10%, in which case we would incorrectly assume that the probability is 1/10,000 (10 times too large)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5744970"/>
            <a:ext cx="15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Coin1 data: 3 Heads and 1 Tail</a:t>
            </a:r>
          </a:p>
          <a:p>
            <a:pPr marL="0" indent="0">
              <a:buNone/>
            </a:pPr>
            <a:r>
              <a:rPr lang="en-US" dirty="0" smtClean="0"/>
              <a:t>Coin2 data: 30 Heads and 10 tails</a:t>
            </a:r>
          </a:p>
          <a:p>
            <a:pPr marL="0" indent="0">
              <a:buNone/>
            </a:pPr>
            <a:r>
              <a:rPr lang="en-US" dirty="0" smtClean="0"/>
              <a:t>Coin3 data: 2 Tails</a:t>
            </a:r>
          </a:p>
          <a:p>
            <a:pPr marL="0" indent="0">
              <a:buNone/>
            </a:pPr>
            <a:r>
              <a:rPr lang="en-US" dirty="0" smtClean="0"/>
              <a:t>Coin4 data:  497 Heads and 503 tails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someone asked you what the probability of heads was for each of these coins, what would you say?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1: ¾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2: ¾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3: 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4: 497/1000</a:t>
            </a:r>
          </a:p>
        </p:txBody>
      </p:sp>
    </p:spTree>
    <p:extLst>
      <p:ext uri="{BB962C8B-B14F-4D97-AF65-F5344CB8AC3E}">
        <p14:creationId xmlns:p14="http://schemas.microsoft.com/office/powerpoint/2010/main" val="28689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2000" y="2133600"/>
          <a:ext cx="264860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73" name="Equation" r:id="rId3" imgW="1066800" imgH="368300" progId="Equation.3">
                  <p:embed/>
                </p:oleObj>
              </mc:Choice>
              <mc:Fallback>
                <p:oleObj name="Equation" r:id="rId3" imgW="10668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64860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61248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As we learn more information, we can update our probability distribution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/>
            </a:r>
            <a:br>
              <a:rPr lang="en-US" sz="2400" dirty="0" smtClean="0">
                <a:solidFill>
                  <a:srgbClr val="775F55"/>
                </a:solidFill>
              </a:rPr>
            </a:br>
            <a:r>
              <a:rPr lang="en-US" sz="2400" dirty="0" smtClean="0">
                <a:solidFill>
                  <a:srgbClr val="775F55"/>
                </a:solidFill>
              </a:rPr>
              <a:t>P(X|Y) models this (read “probability of X </a:t>
            </a:r>
            <a:r>
              <a:rPr lang="en-US" sz="2400" i="1" dirty="0" smtClean="0">
                <a:solidFill>
                  <a:srgbClr val="775F55"/>
                </a:solidFill>
              </a:rPr>
              <a:t>given</a:t>
            </a:r>
            <a:r>
              <a:rPr lang="en-US" sz="2400" dirty="0" smtClean="0">
                <a:solidFill>
                  <a:srgbClr val="775F55"/>
                </a:solidFill>
              </a:rPr>
              <a:t> Y”)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of a heads </a:t>
            </a:r>
            <a:r>
              <a:rPr lang="en-US" sz="2000" i="1" dirty="0" smtClean="0">
                <a:solidFill>
                  <a:srgbClr val="775F55"/>
                </a:solidFill>
              </a:rPr>
              <a:t>given</a:t>
            </a:r>
            <a:r>
              <a:rPr lang="en-US" sz="2000" dirty="0" smtClean="0">
                <a:solidFill>
                  <a:srgbClr val="775F55"/>
                </a:solidFill>
              </a:rPr>
              <a:t> that both sides of the coin are heads?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the document is about chicken, given that it contains the word “meat”?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What is the probability of the word “fish” given that the sentence also contains the word “meat”?</a:t>
            </a:r>
            <a:endParaRPr lang="en-US" sz="2400" dirty="0" smtClean="0">
              <a:solidFill>
                <a:srgbClr val="775F55"/>
              </a:solidFill>
            </a:endParaRP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75F55"/>
                </a:solidFill>
              </a:rPr>
              <a:t>Notice that it is still a distribution over the values of X</a:t>
            </a:r>
          </a:p>
          <a:p>
            <a:pPr lvl="1"/>
            <a:endParaRPr lang="en-US" sz="2000" dirty="0">
              <a:solidFill>
                <a:srgbClr val="775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22438"/>
          <a:ext cx="24415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3" name="Equation" r:id="rId13" imgW="774700" imgH="177800" progId="Equation.3">
                  <p:embed/>
                </p:oleObj>
              </mc:Choice>
              <mc:Fallback>
                <p:oleObj name="Equation" r:id="rId13" imgW="774700" imgH="177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22438"/>
                        <a:ext cx="24415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6663" y="4419600"/>
            <a:ext cx="6703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terms of prior and joint distributions, what is the conditional probability distribution?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7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FF"/>
                </a:solidFill>
              </a:rPr>
              <a:t>Given that y has happened, in what proportion of those events does x also happen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22860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FF"/>
                </a:solidFill>
              </a:rPr>
              <a:t>Given that </a:t>
            </a:r>
            <a:r>
              <a:rPr lang="en-US" sz="2400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 has happened, what proportion of those events does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also happen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508331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What is: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p(</a:t>
            </a:r>
            <a:r>
              <a:rPr lang="en-US" sz="2000" dirty="0" err="1" smtClean="0">
                <a:solidFill>
                  <a:srgbClr val="FF0000"/>
                </a:solidFill>
              </a:rPr>
              <a:t>MLPass</a:t>
            </a:r>
            <a:r>
              <a:rPr lang="en-US" sz="2000" dirty="0" smtClean="0">
                <a:solidFill>
                  <a:srgbClr val="FF0000"/>
                </a:solidFill>
              </a:rPr>
              <a:t>=true | </a:t>
            </a:r>
            <a:r>
              <a:rPr lang="en-US" sz="2000" dirty="0" err="1" smtClean="0">
                <a:solidFill>
                  <a:srgbClr val="FF0000"/>
                </a:solidFill>
              </a:rPr>
              <a:t>EngPass</a:t>
            </a:r>
            <a:r>
              <a:rPr lang="en-US" sz="2000" dirty="0" smtClean="0">
                <a:solidFill>
                  <a:srgbClr val="FF0000"/>
                </a:solidFill>
              </a:rPr>
              <a:t>=false)?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44196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3955" name="Content Placeholder 3"/>
          <p:cNvGraphicFramePr>
            <a:graphicFrameLocks noChangeAspect="1"/>
          </p:cNvGraphicFramePr>
          <p:nvPr/>
        </p:nvGraphicFramePr>
        <p:xfrm>
          <a:off x="838200" y="16002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38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514600"/>
            <a:ext cx="4108450" cy="115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36663" y="2722563"/>
            <a:ext cx="1639887" cy="911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65325" y="2693988"/>
            <a:ext cx="2368550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045" y="3032786"/>
            <a:ext cx="252222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x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2150" y="2989263"/>
            <a:ext cx="256480" cy="309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92000"/>
              </a:lnSpc>
            </a:pPr>
            <a:r>
              <a:rPr lang="en-US" dirty="0" smtClean="0">
                <a:solidFill>
                  <a:schemeClr val="tx2"/>
                </a:solidFill>
                <a:latin typeface="Century Schoolbook" charset="0"/>
              </a:rPr>
              <a:t>y</a:t>
            </a:r>
            <a:endParaRPr lang="en-US" dirty="0">
              <a:solidFill>
                <a:schemeClr val="tx2"/>
              </a:solidFill>
              <a:latin typeface="Century Schoolbook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73275" y="3017838"/>
            <a:ext cx="33338" cy="18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39925" y="2876550"/>
            <a:ext cx="6953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973263" y="3008313"/>
            <a:ext cx="844550" cy="179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073275" y="3130550"/>
            <a:ext cx="811213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238375" y="3300413"/>
            <a:ext cx="596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2558554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What is: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p(</a:t>
            </a:r>
            <a:r>
              <a:rPr lang="en-US" sz="2000" dirty="0" err="1" smtClean="0">
                <a:solidFill>
                  <a:srgbClr val="FF0000"/>
                </a:solidFill>
              </a:rPr>
              <a:t>MLPass</a:t>
            </a:r>
            <a:r>
              <a:rPr lang="en-US" sz="2000" dirty="0" smtClean="0">
                <a:solidFill>
                  <a:srgbClr val="FF0000"/>
                </a:solidFill>
              </a:rPr>
              <a:t>=true | </a:t>
            </a:r>
            <a:r>
              <a:rPr lang="en-US" sz="2000" dirty="0" err="1" smtClean="0">
                <a:solidFill>
                  <a:srgbClr val="FF0000"/>
                </a:solidFill>
              </a:rPr>
              <a:t>EngPass</a:t>
            </a:r>
            <a:r>
              <a:rPr lang="en-US" sz="2000" dirty="0" smtClean="0">
                <a:solidFill>
                  <a:srgbClr val="FF0000"/>
                </a:solidFill>
              </a:rPr>
              <a:t>=false)?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45720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21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190500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2435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22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2435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1054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47345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0.125</a:t>
            </a:r>
            <a:endParaRPr lang="en-US" sz="2800" dirty="0"/>
          </a:p>
        </p:txBody>
      </p:sp>
      <p:graphicFrame>
        <p:nvGraphicFramePr>
          <p:cNvPr id="175109" name="Content Placeholder 3"/>
          <p:cNvGraphicFramePr>
            <a:graphicFrameLocks noChangeAspect="1"/>
          </p:cNvGraphicFramePr>
          <p:nvPr/>
        </p:nvGraphicFramePr>
        <p:xfrm>
          <a:off x="5562600" y="1633537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23" name="Equation" r:id="rId7" imgW="1193800" imgH="393700" progId="Equation.3">
                  <p:embed/>
                </p:oleObj>
              </mc:Choice>
              <mc:Fallback>
                <p:oleObj name="Equation" r:id="rId7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33537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2648" y="6091535"/>
            <a:ext cx="715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Notice this is very different than p(</a:t>
            </a:r>
            <a:r>
              <a:rPr lang="en-US" sz="2400" dirty="0" err="1" smtClean="0">
                <a:solidFill>
                  <a:srgbClr val="0000FF"/>
                </a:solidFill>
              </a:rPr>
              <a:t>MLPass</a:t>
            </a:r>
            <a:r>
              <a:rPr lang="en-US" sz="2400" dirty="0" smtClean="0">
                <a:solidFill>
                  <a:srgbClr val="0000FF"/>
                </a:solidFill>
              </a:rPr>
              <a:t>=true) = 0.89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are distributions over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74810"/>
            <a:ext cx="302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Conditional probability</a:t>
            </a:r>
            <a:endParaRPr lang="en-US" sz="2400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59163"/>
              </p:ext>
            </p:extLst>
          </p:nvPr>
        </p:nvGraphicFramePr>
        <p:xfrm>
          <a:off x="5994400" y="2971800"/>
          <a:ext cx="1090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7" name="Equation" r:id="rId3" imgW="533400" imgH="203200" progId="Equation.3">
                  <p:embed/>
                </p:oleObj>
              </mc:Choice>
              <mc:Fallback>
                <p:oleObj name="Equation" r:id="rId3" imgW="533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971800"/>
                        <a:ext cx="10906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759" y="1827210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Unconditional/prior</a:t>
            </a:r>
          </a:p>
          <a:p>
            <a:r>
              <a:rPr lang="en-US" sz="2400" dirty="0" smtClean="0"/>
              <a:t>probability</a:t>
            </a:r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16372"/>
              </p:ext>
            </p:extLst>
          </p:nvPr>
        </p:nvGraphicFramePr>
        <p:xfrm>
          <a:off x="1408112" y="2971800"/>
          <a:ext cx="727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8" name="Equation" r:id="rId5" imgW="355600" imgH="203200" progId="Equation.3">
                  <p:embed/>
                </p:oleObj>
              </mc:Choice>
              <mc:Fallback>
                <p:oleObj name="Equation" r:id="rId5" imgW="355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2971800"/>
                        <a:ext cx="727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5357"/>
              </p:ext>
            </p:extLst>
          </p:nvPr>
        </p:nvGraphicFramePr>
        <p:xfrm>
          <a:off x="787096" y="4114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26566"/>
              </p:ext>
            </p:extLst>
          </p:nvPr>
        </p:nvGraphicFramePr>
        <p:xfrm>
          <a:off x="5486400" y="4153104"/>
          <a:ext cx="32796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MLPass|EngPass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=false)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0.125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0.875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about notation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When talking about a particular assignment, you should technically write </a:t>
            </a:r>
            <a:r>
              <a:rPr lang="en-US" sz="2800" dirty="0" err="1" smtClean="0">
                <a:solidFill>
                  <a:srgbClr val="775F55"/>
                </a:solidFill>
              </a:rPr>
              <a:t>p(X</a:t>
            </a:r>
            <a:r>
              <a:rPr lang="en-US" sz="2800" dirty="0" smtClean="0">
                <a:solidFill>
                  <a:srgbClr val="775F55"/>
                </a:solidFill>
              </a:rPr>
              <a:t>=</a:t>
            </a:r>
            <a:r>
              <a:rPr lang="en-US" sz="2800" dirty="0" err="1" smtClean="0">
                <a:solidFill>
                  <a:srgbClr val="775F55"/>
                </a:solidFill>
              </a:rPr>
              <a:t>x</a:t>
            </a:r>
            <a:r>
              <a:rPr lang="en-US" sz="2800" dirty="0" smtClean="0">
                <a:solidFill>
                  <a:srgbClr val="775F55"/>
                </a:solidFill>
              </a:rPr>
              <a:t>), etc.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/>
            </a:r>
            <a:br>
              <a:rPr lang="en-US" sz="2800" dirty="0" smtClean="0">
                <a:solidFill>
                  <a:srgbClr val="775F55"/>
                </a:solidFill>
              </a:rPr>
            </a:br>
            <a:r>
              <a:rPr lang="en-US" sz="2800" dirty="0" smtClean="0">
                <a:solidFill>
                  <a:srgbClr val="775F55"/>
                </a:solidFill>
              </a:rPr>
              <a:t>However, when it’s clear , we’ll often shorten it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/>
            </a:r>
            <a:br>
              <a:rPr lang="en-US" sz="2800" dirty="0" smtClean="0">
                <a:solidFill>
                  <a:srgbClr val="775F55"/>
                </a:solidFill>
              </a:rPr>
            </a:br>
            <a:r>
              <a:rPr lang="en-US" sz="2800" dirty="0" smtClean="0">
                <a:solidFill>
                  <a:srgbClr val="775F55"/>
                </a:solidFill>
              </a:rPr>
              <a:t>Also, we may also say P(X) or p(x) to generically mean any particular value, i.e. P(X=</a:t>
            </a:r>
            <a:r>
              <a:rPr lang="en-US" sz="2800" dirty="0" err="1" smtClean="0">
                <a:solidFill>
                  <a:srgbClr val="775F55"/>
                </a:solidFill>
              </a:rPr>
              <a:t>x</a:t>
            </a:r>
            <a:r>
              <a:rPr lang="en-US" sz="2800" dirty="0" smtClean="0">
                <a:solidFill>
                  <a:srgbClr val="775F55"/>
                </a:solidFill>
              </a:rPr>
              <a:t>)</a:t>
            </a:r>
            <a:endParaRPr lang="en-US" sz="2800" dirty="0">
              <a:solidFill>
                <a:srgbClr val="775F55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38400" y="5029200"/>
          <a:ext cx="2744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5" name="Equation" r:id="rId3" imgW="1244600" imgH="177800" progId="Equation.3">
                  <p:embed/>
                </p:oleObj>
              </mc:Choice>
              <mc:Fallback>
                <p:oleObj name="Equation" r:id="rId3" imgW="12446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27447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871538" y="5700713"/>
          <a:ext cx="5432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6" name="Equation" r:id="rId5" imgW="2463800" imgH="177800" progId="Equation.3">
                  <p:embed/>
                </p:oleObj>
              </mc:Choice>
              <mc:Fallback>
                <p:oleObj name="Equation" r:id="rId5" imgW="2463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700713"/>
                        <a:ext cx="54324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>
            <a:off x="990600" y="5562600"/>
            <a:ext cx="52578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477000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0.125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3348" y="314958"/>
            <a:ext cx="8898252" cy="629916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sz="4000" dirty="0"/>
              <a:t>Basic Probability </a:t>
            </a:r>
            <a:r>
              <a:rPr lang="en-US" sz="4000" dirty="0" smtClean="0"/>
              <a:t>Theory: terminology</a:t>
            </a:r>
            <a:endParaRPr 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5806" y="2286000"/>
            <a:ext cx="8235950" cy="315430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An </a:t>
            </a:r>
            <a:r>
              <a:rPr lang="en-US" sz="2400" b="1" dirty="0">
                <a:solidFill>
                  <a:srgbClr val="FF6600"/>
                </a:solidFill>
              </a:rPr>
              <a:t>experiment</a:t>
            </a:r>
            <a:r>
              <a:rPr lang="en-US" sz="2400" dirty="0">
                <a:solidFill>
                  <a:schemeClr val="tx2"/>
                </a:solidFill>
              </a:rPr>
              <a:t> has a set of potential outcomes, e.g., throw a </a:t>
            </a:r>
            <a:r>
              <a:rPr lang="en-US" sz="2400" dirty="0" smtClean="0">
                <a:solidFill>
                  <a:schemeClr val="tx2"/>
                </a:solidFill>
              </a:rPr>
              <a:t>dice, “look at” another sentence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The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sample space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an experiment is the set of all possible outcomes, e.g., {1, 2, 3, 4, 5, 6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For machine learning the sample spaces can </a:t>
            </a:r>
            <a:r>
              <a:rPr lang="en-US" sz="2400" b="1" i="1" dirty="0" smtClean="0">
                <a:solidFill>
                  <a:schemeClr val="tx2"/>
                </a:solidFill>
              </a:rPr>
              <a:t>very</a:t>
            </a:r>
            <a:r>
              <a:rPr lang="en-US" sz="2400" dirty="0" smtClean="0">
                <a:solidFill>
                  <a:schemeClr val="tx2"/>
                </a:solidFill>
              </a:rPr>
              <a:t> large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probabilities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ea typeface="ＭＳ Ｐゴシック" charset="-128"/>
              </a:rPr>
              <a:t>P</a:t>
            </a:r>
            <a:r>
              <a:rPr lang="en-US" dirty="0">
                <a:ea typeface="ＭＳ Ｐゴシック" charset="-128"/>
              </a:rPr>
              <a:t>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sym typeface="Symbol" charset="2"/>
              </a:rPr>
              <a:t>or</a:t>
            </a:r>
            <a:r>
              <a:rPr lang="en-US" dirty="0" smtClean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</a:t>
            </a:r>
            <a:r>
              <a:rPr lang="en-US" dirty="0" smtClean="0">
                <a:ea typeface="ＭＳ Ｐゴシック" charset="-128"/>
              </a:rPr>
              <a:t> ?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4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probabilities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ea typeface="ＭＳ Ｐゴシック" charset="-128"/>
              </a:rPr>
              <a:t>P</a:t>
            </a:r>
            <a:r>
              <a:rPr lang="en-US" dirty="0">
                <a:ea typeface="ＭＳ Ｐゴシック" charset="-128"/>
              </a:rPr>
              <a:t>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i="1" dirty="0" smtClean="0">
                <a:ea typeface="ＭＳ Ｐゴシック" charset="-128"/>
                <a:sym typeface="Symbol" charset="2"/>
              </a:rPr>
              <a:t>or</a:t>
            </a:r>
            <a:r>
              <a:rPr lang="en-US" dirty="0" smtClean="0">
                <a:ea typeface="ＭＳ Ｐゴシック" charset="-128"/>
                <a:sym typeface="Symbol" charset="2"/>
              </a:rPr>
              <a:t> 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= P(</a:t>
            </a:r>
            <a:r>
              <a:rPr lang="en-US" i="1" dirty="0">
                <a:ea typeface="ＭＳ Ｐゴシック" charset="-128"/>
              </a:rPr>
              <a:t>A</a:t>
            </a:r>
            <a:r>
              <a:rPr lang="en-US" dirty="0">
                <a:ea typeface="ＭＳ Ｐゴシック" charset="-128"/>
              </a:rPr>
              <a:t>) + P(</a:t>
            </a:r>
            <a:r>
              <a:rPr lang="en-US" i="1" dirty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 - P(</a:t>
            </a:r>
            <a:r>
              <a:rPr lang="en-US" i="1" dirty="0" smtClean="0">
                <a:ea typeface="ＭＳ Ｐゴシック" charset="-128"/>
              </a:rPr>
              <a:t>A</a:t>
            </a:r>
            <a:r>
              <a:rPr lang="en-US" dirty="0" smtClean="0">
                <a:ea typeface="ＭＳ Ｐゴシック" charset="-128"/>
              </a:rPr>
              <a:t>,</a:t>
            </a:r>
            <a:r>
              <a:rPr lang="en-US" i="1" dirty="0" smtClean="0">
                <a:ea typeface="ＭＳ Ｐゴシック" charset="-128"/>
              </a:rPr>
              <a:t>B</a:t>
            </a:r>
            <a:r>
              <a:rPr lang="en-US" dirty="0">
                <a:ea typeface="ＭＳ Ｐゴシック" charset="-128"/>
              </a:rPr>
              <a:t>)</a:t>
            </a:r>
          </a:p>
        </p:txBody>
      </p:sp>
      <p:pic>
        <p:nvPicPr>
          <p:cNvPr id="52228" name="Picture 4" descr="axiom3-ve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438400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01650" y="336806"/>
            <a:ext cx="5337524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Properties of</a:t>
            </a:r>
            <a:r>
              <a:rPr lang="en-US" dirty="0" smtClean="0"/>
              <a:t> probabilities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676400"/>
            <a:ext cx="8382000" cy="3975755"/>
          </a:xfrm>
          <a:noFill/>
        </p:spPr>
        <p:txBody>
          <a:bodyPr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Symbol" charset="2"/>
              </a:rPr>
              <a:t>Ø</a:t>
            </a:r>
            <a:r>
              <a:rPr lang="en-US" sz="2800" dirty="0">
                <a:solidFill>
                  <a:schemeClr val="tx2"/>
                </a:solidFill>
              </a:rPr>
              <a:t>E) = 1– P(E)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More generally:</a:t>
            </a: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r>
              <a:rPr lang="en-US" sz="2500" dirty="0" smtClean="0">
                <a:solidFill>
                  <a:schemeClr val="tx2"/>
                </a:solidFill>
              </a:rPr>
              <a:t>Given events E = e</a:t>
            </a:r>
            <a:r>
              <a:rPr lang="en-US" sz="2500" baseline="-25000" dirty="0" smtClean="0">
                <a:solidFill>
                  <a:schemeClr val="tx2"/>
                </a:solidFill>
              </a:rPr>
              <a:t>1</a:t>
            </a:r>
            <a:r>
              <a:rPr lang="en-US" sz="2500" dirty="0" smtClean="0">
                <a:solidFill>
                  <a:schemeClr val="tx2"/>
                </a:solidFill>
              </a:rPr>
              <a:t>, e</a:t>
            </a:r>
            <a:r>
              <a:rPr lang="en-US" sz="2500" baseline="-25000" dirty="0" smtClean="0">
                <a:solidFill>
                  <a:schemeClr val="tx2"/>
                </a:solidFill>
              </a:rPr>
              <a:t>2</a:t>
            </a:r>
            <a:r>
              <a:rPr lang="en-US" sz="2500" dirty="0" smtClean="0">
                <a:solidFill>
                  <a:schemeClr val="tx2"/>
                </a:solidFill>
              </a:rPr>
              <a:t>, …, e</a:t>
            </a:r>
            <a:r>
              <a:rPr lang="en-US" sz="2500" baseline="-25000" dirty="0" smtClean="0">
                <a:solidFill>
                  <a:schemeClr val="tx2"/>
                </a:solidFill>
              </a:rPr>
              <a:t>n</a:t>
            </a:r>
            <a:endParaRPr lang="en-US" sz="2500" dirty="0" smtClean="0">
              <a:solidFill>
                <a:schemeClr val="tx2"/>
              </a:solidFill>
            </a:endParaRPr>
          </a:p>
          <a:p>
            <a:pPr lvl="1">
              <a:lnSpc>
                <a:spcPct val="94000"/>
              </a:lnSpc>
              <a:spcBef>
                <a:spcPct val="47000"/>
              </a:spcBef>
            </a:pPr>
            <a:endParaRPr lang="en-US" sz="25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4000"/>
              </a:lnSpc>
              <a:spcBef>
                <a:spcPct val="47000"/>
              </a:spcBef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(E1, E2</a:t>
            </a:r>
            <a:r>
              <a:rPr lang="en-US" sz="2800" dirty="0" smtClean="0">
                <a:solidFill>
                  <a:schemeClr val="tx2"/>
                </a:solidFill>
              </a:rPr>
              <a:t>) </a:t>
            </a:r>
            <a:r>
              <a:rPr lang="en-US" sz="2800" dirty="0" smtClean="0">
                <a:solidFill>
                  <a:schemeClr val="tx2"/>
                </a:solidFill>
                <a:ea typeface="Tahoma" charset="0"/>
                <a:cs typeface="Tahoma" charset="0"/>
              </a:rPr>
              <a:t>≤ </a:t>
            </a:r>
            <a:r>
              <a:rPr lang="en-US" sz="2800" dirty="0" smtClean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(E1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37268"/>
              </p:ext>
            </p:extLst>
          </p:nvPr>
        </p:nvGraphicFramePr>
        <p:xfrm>
          <a:off x="1715814" y="4038600"/>
          <a:ext cx="262758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5" name="Equation" r:id="rId6" imgW="1270000" imgH="368300" progId="Equation.3">
                  <p:embed/>
                </p:oleObj>
              </mc:Choice>
              <mc:Fallback>
                <p:oleObj name="Equation" r:id="rId6" imgW="12700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14" y="4038600"/>
                        <a:ext cx="262758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(aka product rule)</a:t>
            </a:r>
            <a:endParaRPr lang="en-US" dirty="0"/>
          </a:p>
        </p:txBody>
      </p:sp>
      <p:graphicFrame>
        <p:nvGraphicFramePr>
          <p:cNvPr id="177154" name="Content Placeholder 3"/>
          <p:cNvGraphicFramePr>
            <a:graphicFrameLocks noChangeAspect="1"/>
          </p:cNvGraphicFramePr>
          <p:nvPr/>
        </p:nvGraphicFramePr>
        <p:xfrm>
          <a:off x="796925" y="1752600"/>
          <a:ext cx="2441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01" name="Equation" r:id="rId3" imgW="1193800" imgH="393700" progId="Equation.3">
                  <p:embed/>
                </p:oleObj>
              </mc:Choice>
              <mc:Fallback>
                <p:oleObj name="Equation" r:id="rId3" imgW="1193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752600"/>
                        <a:ext cx="24415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5064125" y="1828800"/>
          <a:ext cx="3013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02" name="Equation" r:id="rId5" imgW="1473200" imgH="177800" progId="Equation.3">
                  <p:embed/>
                </p:oleObj>
              </mc:Choice>
              <mc:Fallback>
                <p:oleObj name="Equation" r:id="rId5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828800"/>
                        <a:ext cx="30130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692525" y="1828800"/>
            <a:ext cx="1066800" cy="533400"/>
          </a:xfrm>
          <a:prstGeom prst="rightArrow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0140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775F55"/>
                </a:solidFill>
              </a:rPr>
              <a:t>We can view calculating the probability of X </a:t>
            </a:r>
            <a:r>
              <a:rPr lang="en-US" sz="2400" i="1" dirty="0" smtClean="0">
                <a:solidFill>
                  <a:srgbClr val="775F55"/>
                </a:solidFill>
              </a:rPr>
              <a:t>AND</a:t>
            </a:r>
            <a:r>
              <a:rPr lang="en-US" sz="2400" dirty="0" smtClean="0">
                <a:solidFill>
                  <a:srgbClr val="775F55"/>
                </a:solidFill>
              </a:rPr>
              <a:t> Y occurring as two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75F55"/>
                </a:solidFill>
              </a:rPr>
              <a:t>Y occurs with some probability P(Y)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775F55"/>
                </a:solidFill>
              </a:rPr>
              <a:t>Then, X occurs, given that Y has occurred</a:t>
            </a:r>
          </a:p>
          <a:p>
            <a:pPr algn="l"/>
            <a:r>
              <a:rPr lang="en-US" sz="2400" dirty="0" smtClean="0">
                <a:solidFill>
                  <a:srgbClr val="775F55"/>
                </a:solidFill>
              </a:rPr>
              <a:t> </a:t>
            </a:r>
            <a:endParaRPr lang="en-US" sz="2400" dirty="0">
              <a:solidFill>
                <a:srgbClr val="775F5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5715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or you can just trust the math… 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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1707822"/>
            <a:ext cx="3241675" cy="60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graphicFrame>
        <p:nvGraphicFramePr>
          <p:cNvPr id="177155" name="Content Placeholder 3"/>
          <p:cNvGraphicFramePr>
            <a:graphicFrameLocks noChangeAspect="1"/>
          </p:cNvGraphicFramePr>
          <p:nvPr/>
        </p:nvGraphicFramePr>
        <p:xfrm>
          <a:off x="639763" y="1905000"/>
          <a:ext cx="38687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5" name="Equation" r:id="rId3" imgW="1892300" imgH="177800" progId="Equation.3">
                  <p:embed/>
                </p:oleObj>
              </mc:Choice>
              <mc:Fallback>
                <p:oleObj name="Equation" r:id="rId3" imgW="18923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905000"/>
                        <a:ext cx="386873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609600" y="2438400"/>
          <a:ext cx="3609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6" name="Equation" r:id="rId5" imgW="1765300" imgH="177800" progId="Equation.3">
                  <p:embed/>
                </p:oleObj>
              </mc:Choice>
              <mc:Fallback>
                <p:oleObj name="Equation" r:id="rId5" imgW="17653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6099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84200" y="3048000"/>
          <a:ext cx="4597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7" name="Equation" r:id="rId7" imgW="2247900" imgH="177800" progId="Equation.3">
                  <p:embed/>
                </p:oleObj>
              </mc:Choice>
              <mc:Fallback>
                <p:oleObj name="Equation" r:id="rId7" imgW="22479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48000"/>
                        <a:ext cx="45974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31825" y="3657600"/>
          <a:ext cx="3635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8" name="Equation" r:id="rId9" imgW="1778000" imgH="177800" progId="Equation.3">
                  <p:embed/>
                </p:oleObj>
              </mc:Choice>
              <mc:Fallback>
                <p:oleObj name="Equation" r:id="rId9" imgW="1778000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57600"/>
                        <a:ext cx="36353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89277"/>
              </p:ext>
            </p:extLst>
          </p:nvPr>
        </p:nvGraphicFramePr>
        <p:xfrm>
          <a:off x="1676400" y="4724400"/>
          <a:ext cx="5181600" cy="74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9" name="Equation" r:id="rId11" imgW="1244600" imgH="177800" progId="Equation.3">
                  <p:embed/>
                </p:oleObj>
              </mc:Choice>
              <mc:Fallback>
                <p:oleObj name="Equation" r:id="rId11" imgW="12446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5181600" cy="7402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chain rule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saw that we could calculate the individual prior probabilities using the joint distribution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if we don’t have the joint distribution, but do have conditional probability information:</a:t>
            </a:r>
          </a:p>
          <a:p>
            <a:pPr lvl="1"/>
            <a:r>
              <a:rPr lang="en-US" sz="2100" dirty="0" smtClean="0">
                <a:solidFill>
                  <a:srgbClr val="775F55"/>
                </a:solidFill>
              </a:rPr>
              <a:t>P(Y)</a:t>
            </a:r>
          </a:p>
          <a:p>
            <a:pPr lvl="1"/>
            <a:r>
              <a:rPr lang="en-US" sz="2100" dirty="0" smtClean="0">
                <a:solidFill>
                  <a:srgbClr val="775F55"/>
                </a:solidFill>
              </a:rPr>
              <a:t>P(X|Y) </a:t>
            </a:r>
            <a:endParaRPr lang="en-US" sz="2100" dirty="0">
              <a:solidFill>
                <a:srgbClr val="775F55"/>
              </a:solidFill>
            </a:endParaRPr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2527300" y="2514600"/>
          <a:ext cx="210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57" name="Equation" r:id="rId3" imgW="1054100" imgH="368300" progId="Equation.3">
                  <p:embed/>
                </p:oleObj>
              </mc:Choice>
              <mc:Fallback>
                <p:oleObj name="Equation" r:id="rId3" imgW="10541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14600"/>
                        <a:ext cx="2108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2222500" y="5334000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58" name="Equation" r:id="rId5" imgW="1384300" imgH="368300" progId="Equation.3">
                  <p:embed/>
                </p:oleObj>
              </mc:Choice>
              <mc:Fallback>
                <p:oleObj name="Equation" r:id="rId5" imgW="1384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334000"/>
                        <a:ext cx="2768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6019800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This is called “summing over” or “marginalizing out” a variable 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 (theorem)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905000"/>
            <a:ext cx="7342188" cy="2133600"/>
            <a:chOff x="762000" y="1905000"/>
            <a:chExt cx="7342188" cy="2133600"/>
          </a:xfrm>
        </p:grpSpPr>
        <p:graphicFrame>
          <p:nvGraphicFramePr>
            <p:cNvPr id="4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125975"/>
                </p:ext>
              </p:extLst>
            </p:nvPr>
          </p:nvGraphicFramePr>
          <p:xfrm>
            <a:off x="762000" y="1905000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89" name="Equation" r:id="rId3" imgW="1193800" imgH="393700" progId="Equation.3">
                    <p:embed/>
                  </p:oleObj>
                </mc:Choice>
                <mc:Fallback>
                  <p:oleObj name="Equation" r:id="rId3" imgW="1193800" imgH="393700" progId="Equation.3">
                    <p:embed/>
                    <p:pic>
                      <p:nvPicPr>
                        <p:cNvPr id="0" name="Content Placeholder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905000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812891"/>
                </p:ext>
              </p:extLst>
            </p:nvPr>
          </p:nvGraphicFramePr>
          <p:xfrm>
            <a:off x="5029200" y="1981200"/>
            <a:ext cx="30130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90" name="Equation" r:id="rId5" imgW="1473200" imgH="177800" progId="Equation.3">
                    <p:embed/>
                  </p:oleObj>
                </mc:Choice>
                <mc:Fallback>
                  <p:oleObj name="Equation" r:id="rId5" imgW="14732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981200"/>
                          <a:ext cx="3013075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ight Arrow 5"/>
            <p:cNvSpPr/>
            <p:nvPr/>
          </p:nvSpPr>
          <p:spPr bwMode="auto">
            <a:xfrm>
              <a:off x="3657600" y="1981200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923381"/>
                </p:ext>
              </p:extLst>
            </p:nvPr>
          </p:nvGraphicFramePr>
          <p:xfrm>
            <a:off x="796925" y="3233737"/>
            <a:ext cx="2441575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91" name="Equation" r:id="rId7" imgW="1193800" imgH="393700" progId="Equation.3">
                    <p:embed/>
                  </p:oleObj>
                </mc:Choice>
                <mc:Fallback>
                  <p:oleObj name="Equation" r:id="rId7" imgW="1193800" imgH="3937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5" y="3233737"/>
                          <a:ext cx="2441575" cy="804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10026"/>
                </p:ext>
              </p:extLst>
            </p:nvPr>
          </p:nvGraphicFramePr>
          <p:xfrm>
            <a:off x="5038725" y="3309938"/>
            <a:ext cx="306546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92" name="Equation" r:id="rId9" imgW="1498600" imgH="177800" progId="Equation.3">
                    <p:embed/>
                  </p:oleObj>
                </mc:Choice>
                <mc:Fallback>
                  <p:oleObj name="Equation" r:id="rId9" imgW="14986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725" y="3309938"/>
                          <a:ext cx="3065463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 bwMode="auto">
            <a:xfrm>
              <a:off x="3692525" y="3309937"/>
              <a:ext cx="1066800" cy="533400"/>
            </a:xfrm>
            <a:prstGeom prst="rightArrow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aphicFrame>
        <p:nvGraphicFramePr>
          <p:cNvPr id="250886" name="Content Placeholder 3"/>
          <p:cNvGraphicFramePr>
            <a:graphicFrameLocks noChangeAspect="1"/>
          </p:cNvGraphicFramePr>
          <p:nvPr/>
        </p:nvGraphicFramePr>
        <p:xfrm>
          <a:off x="2133600" y="4876800"/>
          <a:ext cx="426930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3" name="Equation" r:id="rId11" imgW="1574800" imgH="393700" progId="Equation.3">
                  <p:embed/>
                </p:oleObj>
              </mc:Choice>
              <mc:Fallback>
                <p:oleObj name="Equation" r:id="rId11" imgW="15748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4269301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Allows us to talk about P(Y|X) rather than P(X|Y)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Sometimes this can be more intuitive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51906" name="Content Placeholder 3"/>
          <p:cNvGraphicFramePr>
            <a:graphicFrameLocks noChangeAspect="1"/>
          </p:cNvGraphicFramePr>
          <p:nvPr/>
        </p:nvGraphicFramePr>
        <p:xfrm>
          <a:off x="2133600" y="4343400"/>
          <a:ext cx="426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3" name="Equation" r:id="rId3" imgW="1574800" imgH="393700" progId="Equation.3">
                  <p:embed/>
                </p:oleObj>
              </mc:Choice>
              <mc:Fallback>
                <p:oleObj name="Equation" r:id="rId3" imgW="15748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268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p(disease | symptoms)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For everyone who had those symptoms, how many had the disease?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p(</a:t>
            </a:r>
            <a:r>
              <a:rPr lang="en-US" sz="2000" dirty="0" err="1" smtClean="0">
                <a:solidFill>
                  <a:srgbClr val="775F55"/>
                </a:solidFill>
              </a:rPr>
              <a:t>symptoms|disease</a:t>
            </a:r>
            <a:r>
              <a:rPr lang="en-US" sz="2000" dirty="0" smtClean="0">
                <a:solidFill>
                  <a:srgbClr val="775F55"/>
                </a:solidFill>
              </a:rPr>
              <a:t>)</a:t>
            </a:r>
          </a:p>
          <a:p>
            <a:pPr lvl="2"/>
            <a:r>
              <a:rPr lang="en-US" sz="1800" dirty="0" smtClean="0">
                <a:solidFill>
                  <a:srgbClr val="775F55"/>
                </a:solidFill>
              </a:rPr>
              <a:t>For everyone that had the disease, how many had this symptom?</a:t>
            </a:r>
          </a:p>
          <a:p>
            <a:pPr lvl="2"/>
            <a:endParaRPr lang="en-US" sz="1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 label| features 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For all examples that had those features, how many had that label?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p(features | label)</a:t>
            </a:r>
          </a:p>
          <a:p>
            <a:pPr lvl="2"/>
            <a:r>
              <a:rPr lang="en-US" sz="1800" dirty="0" smtClean="0">
                <a:solidFill>
                  <a:srgbClr val="775F55"/>
                </a:solidFill>
              </a:rPr>
              <a:t>For all the examples with that label, how many had this feature</a:t>
            </a:r>
          </a:p>
          <a:p>
            <a:endParaRPr lang="en-US" sz="2400" dirty="0" smtClean="0">
              <a:solidFill>
                <a:srgbClr val="775F55"/>
              </a:solidFill>
            </a:endParaRPr>
          </a:p>
          <a:p>
            <a:r>
              <a:rPr lang="en-US" sz="2400" dirty="0" err="1" smtClean="0">
                <a:solidFill>
                  <a:srgbClr val="775F55"/>
                </a:solidFill>
              </a:rPr>
              <a:t>p(cause</a:t>
            </a:r>
            <a:r>
              <a:rPr lang="en-US" sz="2400" dirty="0" smtClean="0">
                <a:solidFill>
                  <a:srgbClr val="775F55"/>
                </a:solidFill>
              </a:rPr>
              <a:t> | effect) vs. </a:t>
            </a:r>
            <a:r>
              <a:rPr lang="en-US" sz="2400" dirty="0" err="1" smtClean="0">
                <a:solidFill>
                  <a:srgbClr val="775F55"/>
                </a:solidFill>
              </a:rPr>
              <a:t>p(effect</a:t>
            </a:r>
            <a:r>
              <a:rPr lang="en-US" sz="2400" dirty="0" smtClean="0">
                <a:solidFill>
                  <a:srgbClr val="775F55"/>
                </a:solidFill>
              </a:rPr>
              <a:t> | cause)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61176"/>
            <a:ext cx="457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just won’t put these away.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935848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These, I just won’t put away.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6200000">
            <a:off x="4063423" y="2668728"/>
            <a:ext cx="304801" cy="6592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3276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direct object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5435024"/>
            <a:ext cx="5867400" cy="584776"/>
            <a:chOff x="1752600" y="5435024"/>
            <a:chExt cx="5867400" cy="584776"/>
          </a:xfrm>
        </p:grpSpPr>
        <p:sp>
          <p:nvSpPr>
            <p:cNvPr id="9" name="TextBox 8"/>
            <p:cNvSpPr txBox="1"/>
            <p:nvPr/>
          </p:nvSpPr>
          <p:spPr>
            <a:xfrm>
              <a:off x="1752600" y="5435024"/>
              <a:ext cx="5867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 just won’t put       away.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191000" y="5867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67200" y="5943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90800" y="4520624"/>
            <a:ext cx="1954648" cy="1118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199" y="487680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filler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878" y="304800"/>
            <a:ext cx="9094787" cy="629916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sz="4000" dirty="0"/>
              <a:t>Basic Probability </a:t>
            </a:r>
            <a:r>
              <a:rPr lang="en-US" sz="4000" dirty="0" smtClean="0"/>
              <a:t>Theory: terminology</a:t>
            </a:r>
            <a:endParaRPr 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8235950" cy="477889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An </a:t>
            </a:r>
            <a:r>
              <a:rPr lang="en-US" sz="2000" b="1" dirty="0">
                <a:solidFill>
                  <a:srgbClr val="FF6600"/>
                </a:solidFill>
              </a:rPr>
              <a:t>event</a:t>
            </a:r>
            <a:r>
              <a:rPr lang="en-US" sz="2000" dirty="0">
                <a:solidFill>
                  <a:schemeClr val="tx2"/>
                </a:solidFill>
              </a:rPr>
              <a:t> is a subset of the sample </a:t>
            </a:r>
            <a:r>
              <a:rPr lang="en-US" sz="2000" dirty="0" smtClean="0">
                <a:solidFill>
                  <a:schemeClr val="tx2"/>
                </a:solidFill>
              </a:rPr>
              <a:t>space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Dice rolls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{2}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{3,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even = {2, 4, 6}</a:t>
            </a:r>
          </a:p>
          <a:p>
            <a:pPr marL="800100" lvl="1" indent="-342900" eaLnBrk="1" hangingPunct="1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  <a:ea typeface="ＭＳ Ｐゴシック" charset="-128"/>
              </a:rPr>
              <a:t>odd = {1, 3, 5</a:t>
            </a: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}</a:t>
            </a: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endParaRPr lang="en-US" sz="2000" dirty="0" smtClean="0">
              <a:solidFill>
                <a:schemeClr val="tx2"/>
              </a:solidFill>
              <a:ea typeface="ＭＳ Ｐゴシック" charset="-128"/>
            </a:endParaRPr>
          </a:p>
          <a:p>
            <a:pPr marL="13716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  <a:ea typeface="ＭＳ Ｐゴシック" charset="-128"/>
              </a:rPr>
              <a:t>Machine learning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A particular feature has a particular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An example, i.e. a particular setting of features values</a:t>
            </a:r>
          </a:p>
          <a:p>
            <a:pPr marL="800100" lvl="1" indent="-342900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  <a:ea typeface="ＭＳ Ｐゴシック" charset="-128"/>
              </a:rPr>
              <a:t>label = chicken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3500" y="17526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What</a:t>
            </a:r>
            <a:r>
              <a:rPr lang="en-US" sz="3200" dirty="0" smtClean="0"/>
              <a:t> did you put       away?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22098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586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socks </a:t>
            </a:r>
            <a:r>
              <a:rPr lang="en-US" sz="3200" dirty="0" smtClean="0">
                <a:solidFill>
                  <a:srgbClr val="0000FF"/>
                </a:solidFill>
              </a:rPr>
              <a:t>that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 </a:t>
            </a:r>
            <a:r>
              <a:rPr lang="en-US" sz="3200" dirty="0" smtClean="0"/>
              <a:t>put       away.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3960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034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Whose</a:t>
            </a:r>
            <a:r>
              <a:rPr lang="en-US" sz="3200" dirty="0" smtClean="0"/>
              <a:t> socks did you fold      and put       away?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82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24384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9" name="Down Arrow 8"/>
            <p:cNvSpPr/>
            <p:nvPr/>
          </p:nvSpPr>
          <p:spPr>
            <a:xfrm>
              <a:off x="4267200" y="3048000"/>
              <a:ext cx="762000" cy="914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" y="4114800"/>
              <a:ext cx="541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Whose</a:t>
              </a:r>
              <a:r>
                <a:rPr lang="en-US" sz="3200" dirty="0" smtClean="0"/>
                <a:t> socks did you fold       ?</a:t>
              </a:r>
              <a:endParaRPr lang="en-US" sz="32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24400" y="4635788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455958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gap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Whose</a:t>
              </a:r>
              <a:r>
                <a:rPr lang="en-US" sz="3200" dirty="0" smtClean="0"/>
                <a:t> socks did you put        away?</a:t>
              </a:r>
              <a:endParaRPr lang="en-US" sz="3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24400" y="5786735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24400" y="571053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gap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These</a:t>
            </a:r>
            <a:r>
              <a:rPr lang="en-US" sz="3200" dirty="0" smtClean="0"/>
              <a:t> I’ll put       away without folding       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24368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81800" y="2433935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23577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3400" y="3048000"/>
            <a:ext cx="7315200" cy="3124200"/>
            <a:chOff x="533400" y="3048000"/>
            <a:chExt cx="7315200" cy="3124200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5265747"/>
              <a:ext cx="7315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These</a:t>
              </a:r>
              <a:r>
                <a:rPr lang="en-US" sz="3200" dirty="0" smtClean="0"/>
                <a:t> without folding         .</a:t>
              </a:r>
              <a:endParaRPr lang="en-US" sz="32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3400" y="3048000"/>
              <a:ext cx="5410200" cy="3124200"/>
              <a:chOff x="533400" y="3048000"/>
              <a:chExt cx="5410200" cy="3124200"/>
            </a:xfrm>
          </p:grpSpPr>
          <p:sp>
            <p:nvSpPr>
              <p:cNvPr id="9" name="Down Arrow 8"/>
              <p:cNvSpPr/>
              <p:nvPr/>
            </p:nvSpPr>
            <p:spPr>
              <a:xfrm>
                <a:off x="4267200" y="3048000"/>
                <a:ext cx="762000" cy="914400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400" y="4114800"/>
                <a:ext cx="54102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These</a:t>
                </a:r>
                <a:r>
                  <a:rPr lang="en-US" sz="3200" dirty="0" smtClean="0"/>
                  <a:t> I’ll put        away.</a:t>
                </a:r>
                <a:endParaRPr lang="en-US" sz="32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4635788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67000" y="4559588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gap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114800" y="5786735"/>
                <a:ext cx="6858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114800" y="5710535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gap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17412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       away without folding        .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622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23622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048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1. Cannot exist by themselves (parasitic)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576" y="37338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my pants away without folding        .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86600" y="41894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6600" y="41865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2. They’re optional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376" y="5562600"/>
            <a:ext cx="830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These</a:t>
            </a:r>
            <a:r>
              <a:rPr lang="en-US" sz="2800" dirty="0" smtClean="0"/>
              <a:t> I’ll put        away without folding them.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90800" y="6018212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6015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gap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http://literalminded.wordpress.com/2009/02/10/dougs-parasitic-gap/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parasitic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Parasitic gaps occur on average in 1/100,000 sentences</a:t>
            </a:r>
          </a:p>
          <a:p>
            <a:pPr marL="0" indent="0">
              <a:buNone/>
            </a:pPr>
            <a:endParaRPr lang="en-US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Problem: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775F55"/>
                </a:solidFill>
              </a:rPr>
              <a:t>Maggie Louise 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 smtClean="0">
                <a:solidFill>
                  <a:srgbClr val="FF0000"/>
                </a:solidFill>
              </a:rPr>
              <a:t>Suppose we run it on a sentence and the algorithm says it is a parasitic gap, what is the probability it actually is?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582418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question do we want to ask?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16340"/>
              </p:ext>
            </p:extLst>
          </p:nvPr>
        </p:nvGraphicFramePr>
        <p:xfrm>
          <a:off x="914400" y="3952875"/>
          <a:ext cx="1519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52875"/>
                        <a:ext cx="15192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743186"/>
          <a:ext cx="3006982" cy="90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65" name="Equation" r:id="rId3" imgW="1308100" imgH="393700" progId="Equation.3">
                  <p:embed/>
                </p:oleObj>
              </mc:Choice>
              <mc:Fallback>
                <p:oleObj name="Equation" r:id="rId3" imgW="1308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3186"/>
                        <a:ext cx="3006982" cy="905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1981200" y="4887912"/>
          <a:ext cx="24241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66" name="Equation" r:id="rId5" imgW="1054100" imgH="558800" progId="Equation.3">
                  <p:embed/>
                </p:oleObj>
              </mc:Choice>
              <mc:Fallback>
                <p:oleObj name="Equation" r:id="rId5" imgW="1054100" imgH="55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87912"/>
                        <a:ext cx="2424112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4648200" y="4913313"/>
          <a:ext cx="39433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67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13313"/>
                        <a:ext cx="39433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</a:t>
            </a:r>
            <a:r>
              <a:rPr lang="en-US" dirty="0" smtClean="0"/>
              <a:t> of parasitic gaps</a:t>
            </a:r>
            <a:endParaRPr lang="en-US" dirty="0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012825" y="3667125"/>
          <a:ext cx="4965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11" name="Equation" r:id="rId3" imgW="2159000" imgH="393700" progId="Equation.3">
                  <p:embed/>
                </p:oleObj>
              </mc:Choice>
              <mc:Fallback>
                <p:oleObj name="Equation" r:id="rId3" imgW="21590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667125"/>
                        <a:ext cx="49657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7624" y="3153728"/>
            <a:ext cx="205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 = gap</a:t>
            </a:r>
          </a:p>
          <a:p>
            <a:r>
              <a:rPr lang="en-US" sz="2000" dirty="0" smtClean="0"/>
              <a:t>T = test positive</a:t>
            </a:r>
            <a:endParaRPr lang="en-US" sz="2000" dirty="0"/>
          </a:p>
        </p:txBody>
      </p:sp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1981200" y="4981575"/>
          <a:ext cx="6016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12" name="Equation" r:id="rId5" imgW="2616200" imgH="368300" progId="Equation.3">
                  <p:embed/>
                </p:oleObj>
              </mc:Choice>
              <mc:Fallback>
                <p:oleObj name="Equation" r:id="rId5" imgW="26162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81575"/>
                        <a:ext cx="6016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676400"/>
            <a:ext cx="8461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75F55"/>
                </a:solidFill>
              </a:rPr>
              <a:t>Maggie </a:t>
            </a:r>
            <a:r>
              <a:rPr lang="en-US" dirty="0" smtClean="0">
                <a:solidFill>
                  <a:srgbClr val="775F55"/>
                </a:solidFill>
              </a:rPr>
              <a:t>Louise </a:t>
            </a:r>
            <a:r>
              <a:rPr lang="en-US" dirty="0">
                <a:solidFill>
                  <a:srgbClr val="775F55"/>
                </a:solidFill>
              </a:rPr>
              <a:t>Gal (aka “ML” Gal) has developed a machine learning approach to identify parasitic gaps.  If a sentence has a parasitic gap, it correctly identifies it 95% of the time.  If it doesn’t, it will incorrectly say it does with probability 0.005.  </a:t>
            </a:r>
            <a:r>
              <a:rPr lang="en-US" dirty="0">
                <a:solidFill>
                  <a:srgbClr val="FF0000"/>
                </a:solidFill>
              </a:rPr>
              <a:t>Suppose we run it on a sentence and the algorithm says it is a parasitic gap, what is the probability it actually is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We’re interested in probabilities of events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p({2})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p(label=survived)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p(label=chicken)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p(parasitic</a:t>
            </a:r>
            <a:r>
              <a:rPr lang="en-US" dirty="0" smtClean="0">
                <a:solidFill>
                  <a:schemeClr val="tx2"/>
                </a:solidFill>
              </a:rPr>
              <a:t> gap)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p(“meat” occurred)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12.1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Probabilistic Models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0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" name="Group 37"/>
          <p:cNvGrpSpPr/>
          <p:nvPr/>
        </p:nvGrpSpPr>
        <p:grpSpPr>
          <a:xfrm>
            <a:off x="2497357" y="3259400"/>
            <a:ext cx="1655653" cy="1371600"/>
            <a:chOff x="7380511" y="3505200"/>
            <a:chExt cx="1432277" cy="1371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the data with a probabilistic model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specifically, learn p(</a:t>
            </a:r>
            <a:r>
              <a:rPr lang="en-US" sz="2400" i="1" dirty="0" smtClean="0"/>
              <a:t>features,</a:t>
            </a:r>
            <a:r>
              <a:rPr lang="en-US" sz="2400" i="1" dirty="0"/>
              <a:t> </a:t>
            </a:r>
            <a:r>
              <a:rPr lang="en-US" sz="2400" i="1" dirty="0" smtClean="0"/>
              <a:t>label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p(</a:t>
            </a:r>
            <a:r>
              <a:rPr lang="en-US" sz="2400" i="1" dirty="0" smtClean="0"/>
              <a:t>features, label</a:t>
            </a:r>
            <a:r>
              <a:rPr lang="en-US" sz="2400" dirty="0" smtClean="0"/>
              <a:t>) tells us how likely these features and this example are</a:t>
            </a:r>
          </a:p>
        </p:txBody>
      </p:sp>
    </p:spTree>
    <p:extLst>
      <p:ext uri="{BB962C8B-B14F-4D97-AF65-F5344CB8AC3E}">
        <p14:creationId xmlns:p14="http://schemas.microsoft.com/office/powerpoint/2010/main" val="10744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example: classifying fruit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4991210" y="35272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6" name="Group 37"/>
          <p:cNvGrpSpPr/>
          <p:nvPr/>
        </p:nvGrpSpPr>
        <p:grpSpPr>
          <a:xfrm>
            <a:off x="5826983" y="3174508"/>
            <a:ext cx="2021617" cy="1371600"/>
            <a:chOff x="7391400" y="3505200"/>
            <a:chExt cx="1564417" cy="13716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3620974"/>
              <a:ext cx="156441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model: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p(</a:t>
              </a:r>
              <a:r>
                <a:rPr lang="en-US" sz="1400" i="1" dirty="0" smtClean="0"/>
                <a:t>features, label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 rot="19152411">
            <a:off x="5015746" y="2973514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7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05400" y="3785379"/>
            <a:ext cx="16764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4272872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95800" y="41148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858000" y="41344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426273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5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 vs. classifier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6002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72132" y="2506223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Probabilistic model: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Classifier: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660877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989975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banana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models: classification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24237" y="2891135"/>
            <a:ext cx="1666066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3378628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20256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813279" y="322055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3368491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5027" y="6193100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use a probabilistic model for classification/prediction?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4958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an unlabeled example: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8850" y="5497734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5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models define a </a:t>
            </a:r>
            <a:r>
              <a:rPr lang="en-US" i="1" dirty="0" smtClean="0">
                <a:solidFill>
                  <a:srgbClr val="FF6600"/>
                </a:solidFill>
              </a:rPr>
              <a:t>probability distribution</a:t>
            </a:r>
            <a:r>
              <a:rPr lang="en-US" dirty="0" smtClean="0"/>
              <a:t> over features and labels: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643612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09381" y="327935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0.004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Pick the label with the highest probability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apple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0.00002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4502370" y="385848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 vs. classifier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273323" y="2209800"/>
            <a:ext cx="1600200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2168" y="26972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89348" y="252691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873523" y="2539221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323" y="2687156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1" y="1768831"/>
            <a:ext cx="2973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Probabilistic model: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254" y="4290234"/>
            <a:ext cx="15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Classifier: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648" y="50292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20" name="Group 37"/>
          <p:cNvGrpSpPr/>
          <p:nvPr/>
        </p:nvGrpSpPr>
        <p:grpSpPr>
          <a:xfrm>
            <a:off x="5273323" y="4551844"/>
            <a:ext cx="1600200" cy="1371600"/>
            <a:chOff x="7391400" y="3505200"/>
            <a:chExt cx="1432277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45113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6873523" y="488126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9323" y="5029200"/>
            <a:ext cx="11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banana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1752" y="40386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1842" y="6258941"/>
            <a:ext cx="395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probabilistic models?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Probabilities are nice to work with</a:t>
            </a:r>
          </a:p>
          <a:p>
            <a:pPr lvl="1"/>
            <a:r>
              <a:rPr lang="en-US" dirty="0" smtClean="0"/>
              <a:t>range between 0 and 1</a:t>
            </a:r>
          </a:p>
          <a:p>
            <a:pPr lvl="1"/>
            <a:r>
              <a:rPr lang="en-US" dirty="0" smtClean="0"/>
              <a:t>can combine them in a well understood way</a:t>
            </a:r>
          </a:p>
          <a:p>
            <a:pPr lvl="1"/>
            <a:r>
              <a:rPr lang="en-US" dirty="0" smtClean="0"/>
              <a:t>lots of mathematical background/theory</a:t>
            </a:r>
          </a:p>
          <a:p>
            <a:pPr lvl="1"/>
            <a:r>
              <a:rPr lang="en-US" dirty="0" smtClean="0"/>
              <a:t>an aside: to get the benefit of probabilistic output you can sometimes </a:t>
            </a:r>
            <a:r>
              <a:rPr lang="en-US" dirty="0" smtClean="0">
                <a:solidFill>
                  <a:srgbClr val="FF6600"/>
                </a:solidFill>
              </a:rPr>
              <a:t>calibrate</a:t>
            </a:r>
            <a:r>
              <a:rPr lang="en-US" dirty="0" smtClean="0"/>
              <a:t> the confidence output of a non-probabilistic classifier</a:t>
            </a:r>
          </a:p>
          <a:p>
            <a:pPr lvl="1"/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Provide a strong, well-founded groundwork</a:t>
            </a:r>
          </a:p>
          <a:p>
            <a:pPr marL="822960" lvl="1" indent="-457200"/>
            <a:r>
              <a:rPr lang="en-US" dirty="0" smtClean="0"/>
              <a:t>Allow us to make clear decisions about things like regularization</a:t>
            </a:r>
          </a:p>
          <a:p>
            <a:pPr marL="822960" lvl="1" indent="-457200"/>
            <a:r>
              <a:rPr lang="en-US" dirty="0" smtClean="0"/>
              <a:t>Tend to be much less “heuristic” than the models we’ve seen</a:t>
            </a:r>
          </a:p>
          <a:p>
            <a:pPr marL="822960" lvl="1" indent="-457200"/>
            <a:r>
              <a:rPr lang="en-US" dirty="0" smtClean="0"/>
              <a:t>Different models have very clear meanings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models: big questions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25413"/>
            <a:ext cx="3849060" cy="5775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0850" y="1828800"/>
            <a:ext cx="8235950" cy="487538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A random variable is a mapping from the sample space to a number (think events)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It represents all the possible values of something we want to measure in an experiment</a:t>
            </a: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For example, random variable, </a:t>
            </a:r>
            <a:r>
              <a:rPr lang="en-US" sz="2400" i="1" dirty="0" smtClean="0">
                <a:solidFill>
                  <a:schemeClr val="tx2"/>
                </a:solidFill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, could be the number of heads for a coin</a:t>
            </a: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3000"/>
              </a:lnSpc>
              <a:spcBef>
                <a:spcPct val="47000"/>
              </a:spcBef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Really for notational convenience, since the event space can sometimes be irregular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744720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space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Same problems we’ve been dealing with so far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76989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32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632" y="1738595"/>
            <a:ext cx="213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ML in general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196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/>
          <p:cNvSpPr txBox="1">
            <a:spLocks/>
          </p:cNvSpPr>
          <p:nvPr/>
        </p:nvSpPr>
        <p:spPr>
          <a:xfrm>
            <a:off x="5181600" y="2514600"/>
            <a:ext cx="3461611" cy="4114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 smtClean="0"/>
              <a:t>Which model do we use (decision tree, linear model, non-parametric)</a:t>
            </a:r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How do train the model?</a:t>
            </a:r>
            <a:endParaRPr lang="en-US" sz="2400" dirty="0"/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How do we deal with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?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6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6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89" y="228600"/>
            <a:ext cx="837895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was the data generating distribution?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picking 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286000"/>
            <a:ext cx="7530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we’re really trying to do is model is the data generating distribution, that is how likely the feature/label combinations 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0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1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76600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2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4490110"/>
            <a:ext cx="177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rule?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4"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5" name="Equation" r:id="rId6" imgW="1155700" imgH="215900" progId="Equation.3">
                  <p:embed/>
                </p:oleObj>
              </mc:Choice>
              <mc:Fallback>
                <p:oleObj name="Equation" r:id="rId6" imgW="1155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6" name="Equation" r:id="rId8" imgW="1460500" imgH="215900" progId="Equation.3">
                  <p:embed/>
                </p:oleObj>
              </mc:Choice>
              <mc:Fallback>
                <p:oleObj name="Equation" r:id="rId8" imgW="1460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7" name="Equation" r:id="rId10" imgW="1930400" imgH="215900" progId="Equation.3">
                  <p:embed/>
                </p:oleObj>
              </mc:Choice>
              <mc:Fallback>
                <p:oleObj name="Equation" r:id="rId10" imgW="1930400" imgH="2159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8" name="Equation" r:id="rId12" imgW="1676400" imgH="482600" progId="Equation.3">
                  <p:embed/>
                </p:oleObj>
              </mc:Choice>
              <mc:Fallback>
                <p:oleObj name="Equation" r:id="rId12" imgW="1676400" imgH="482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9" name="Equation" r:id="rId14" imgW="2768600" imgH="215900" progId="Equation.3">
                  <p:embed/>
                </p:oleObj>
              </mc:Choice>
              <mc:Fallback>
                <p:oleObj name="Equation" r:id="rId14" imgW="27686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2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1: pick a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78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344" y="2376892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So, far we have made NO assumptions about the data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79" name="Equation" r:id="rId5" imgW="1358900" imgH="215900" progId="Equation.3">
                  <p:embed/>
                </p:oleObj>
              </mc:Choice>
              <mc:Fallback>
                <p:oleObj name="Equation" r:id="rId5" imgW="1358900" imgH="215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entries would the probability distribution table have if we tried to represent all possible values (e.g. for the wine data set)?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distribution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 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chicken </a:t>
            </a:r>
            <a:r>
              <a:rPr lang="en-US" sz="2400" dirty="0">
                <a:solidFill>
                  <a:schemeClr val="tx2"/>
                </a:solidFill>
              </a:rPr>
              <a:t>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 smtClean="0">
                <a:solidFill>
                  <a:schemeClr val="tx2"/>
                </a:solidFill>
              </a:rPr>
              <a:t>all </a:t>
            </a:r>
            <a:r>
              <a:rPr lang="en-US" sz="1800" dirty="0">
                <a:solidFill>
                  <a:schemeClr val="tx2"/>
                </a:solidFill>
              </a:rPr>
              <a:t>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33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7000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Any problems with this?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We’re interested in probability of the different values of a random variable</a:t>
            </a:r>
            <a:br>
              <a:rPr lang="en-US" sz="2400" dirty="0" smtClean="0">
                <a:solidFill>
                  <a:srgbClr val="775F55"/>
                </a:solidFill>
              </a:rPr>
            </a:br>
            <a:endParaRPr lang="en-US" sz="24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The definition of probabilities over </a:t>
            </a:r>
            <a:r>
              <a:rPr lang="en-US" sz="2400" i="1" dirty="0" smtClean="0">
                <a:solidFill>
                  <a:srgbClr val="775F55"/>
                </a:solidFill>
              </a:rPr>
              <a:t>all</a:t>
            </a:r>
            <a:r>
              <a:rPr lang="en-US" sz="2400" dirty="0" smtClean="0">
                <a:solidFill>
                  <a:srgbClr val="775F55"/>
                </a:solidFill>
              </a:rPr>
              <a:t> of the possible values of a random variable defines a </a:t>
            </a:r>
            <a:r>
              <a:rPr lang="en-US" sz="2400" b="1" dirty="0" smtClean="0">
                <a:solidFill>
                  <a:srgbClr val="FF6600"/>
                </a:solidFill>
              </a:rPr>
              <a:t>probability distribution  </a:t>
            </a:r>
            <a:endParaRPr lang="en-US" sz="2400" b="1" dirty="0">
              <a:solidFill>
                <a:srgbClr val="FF66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78900"/>
              </p:ext>
            </p:extLst>
          </p:nvPr>
        </p:nvGraphicFramePr>
        <p:xfrm>
          <a:off x="762000" y="3916167"/>
          <a:ext cx="7696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space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HTT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TTH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TTT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12553"/>
              </p:ext>
            </p:extLst>
          </p:nvPr>
        </p:nvGraphicFramePr>
        <p:xfrm>
          <a:off x="3048000" y="4805167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3/8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distribution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p( 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Storing a table of that size is impossible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How are we supposed to learn/estimate each entry in the table?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1: pick a model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2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895600"/>
            <a:ext cx="830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far we have made NO assumptions about the data</a:t>
            </a:r>
          </a:p>
          <a:p>
            <a:endParaRPr lang="en-US" sz="2400" dirty="0"/>
          </a:p>
          <a:p>
            <a:r>
              <a:rPr lang="en-US" sz="2400" dirty="0"/>
              <a:t>M</a:t>
            </a:r>
            <a:r>
              <a:rPr lang="en-US" sz="2400" dirty="0" smtClean="0"/>
              <a:t>odel selection involves making assumptions about the data</a:t>
            </a:r>
          </a:p>
          <a:p>
            <a:endParaRPr lang="en-US" sz="2400" dirty="0"/>
          </a:p>
          <a:p>
            <a:r>
              <a:rPr lang="en-US" sz="2400" dirty="0" smtClean="0"/>
              <a:t>We did this before, e.g. assume the data is linearly separable</a:t>
            </a:r>
          </a:p>
          <a:p>
            <a:endParaRPr lang="en-US" sz="2400" dirty="0"/>
          </a:p>
          <a:p>
            <a:r>
              <a:rPr lang="en-US" sz="2400" dirty="0" smtClean="0"/>
              <a:t>These assumptions allow us to represent the data more compactly and to estimate the parameters of the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0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aside: independence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1676400"/>
            <a:ext cx="8537448" cy="4495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Two variables </a:t>
            </a:r>
            <a:r>
              <a:rPr lang="en-US" sz="2800" dirty="0"/>
              <a:t>are independent if one has nothing whatever to do with</a:t>
            </a:r>
            <a:r>
              <a:rPr lang="en-US" sz="2800" dirty="0" smtClean="0"/>
              <a:t> the other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For </a:t>
            </a:r>
            <a:r>
              <a:rPr lang="en-US" sz="2800" dirty="0"/>
              <a:t>two independent</a:t>
            </a:r>
            <a:r>
              <a:rPr lang="en-US" sz="2800" dirty="0" smtClean="0"/>
              <a:t> variables, </a:t>
            </a:r>
            <a:r>
              <a:rPr lang="en-US" sz="2800" dirty="0"/>
              <a:t>knowing</a:t>
            </a:r>
            <a:r>
              <a:rPr lang="en-US" sz="2800" dirty="0" smtClean="0"/>
              <a:t> the value of one </a:t>
            </a:r>
            <a:r>
              <a:rPr lang="en-US" sz="2800" dirty="0"/>
              <a:t>does not change the </a:t>
            </a:r>
            <a:r>
              <a:rPr lang="en-US" sz="2800" dirty="0" smtClean="0"/>
              <a:t>probability distribution of the other variable (or the probability of any individual event)</a:t>
            </a:r>
          </a:p>
          <a:p>
            <a:pPr lvl="1" eaLnBrk="1" hangingPunct="1"/>
            <a:r>
              <a:rPr lang="en-US" sz="2400" dirty="0" smtClean="0">
                <a:ea typeface="ＭＳ Ｐゴシック" charset="-128"/>
              </a:rPr>
              <a:t>the result of the toss of a coin is independent of a roll of a dice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price of tea in England is independent of the </a:t>
            </a:r>
            <a:r>
              <a:rPr lang="en-US" sz="2400" dirty="0" smtClean="0">
                <a:ea typeface="ＭＳ Ｐゴシック" charset="-128"/>
              </a:rPr>
              <a:t>whether or not you pass AI</a:t>
            </a:r>
          </a:p>
          <a:p>
            <a:pPr lvl="1" eaLnBrk="1" hangingPunct="1"/>
            <a:endParaRPr 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373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203200"/>
            <a:ext cx="6352701" cy="6945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i</a:t>
            </a:r>
            <a:r>
              <a:rPr lang="en-US" dirty="0" smtClean="0"/>
              <a:t>ndependent </a:t>
            </a:r>
            <a:r>
              <a:rPr lang="en-US" dirty="0"/>
              <a:t>or </a:t>
            </a:r>
            <a:r>
              <a:rPr lang="en-US" dirty="0" smtClean="0"/>
              <a:t>dependent</a:t>
            </a:r>
            <a:r>
              <a:rPr lang="en-US" dirty="0"/>
              <a:t>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752600"/>
            <a:ext cx="8229600" cy="3320293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Catching a </a:t>
            </a:r>
            <a:r>
              <a:rPr lang="en-US" dirty="0"/>
              <a:t>cold and</a:t>
            </a:r>
            <a:r>
              <a:rPr lang="en-US" dirty="0" smtClean="0"/>
              <a:t> having </a:t>
            </a:r>
            <a:r>
              <a:rPr lang="en-US" dirty="0"/>
              <a:t>cat-allergy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Miles per gallon and driving habits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 smtClean="0"/>
              <a:t>Height and longevity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1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A and B are independent (written …)</a:t>
            </a:r>
          </a:p>
          <a:p>
            <a:pPr lvl="1"/>
            <a:r>
              <a:rPr lang="en-US" sz="2400" dirty="0" smtClean="0"/>
              <a:t>P(A,B)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 smtClean="0"/>
              <a:t>P(A|B)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 smtClean="0"/>
              <a:t>P(B|A) = 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5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A and B are independent (written …)</a:t>
            </a:r>
          </a:p>
          <a:p>
            <a:pPr lvl="1"/>
            <a:r>
              <a:rPr lang="en-US" sz="2400" dirty="0" smtClean="0"/>
              <a:t>P(A,B) = </a:t>
            </a:r>
            <a:r>
              <a:rPr lang="en-US" sz="2400" dirty="0" smtClean="0">
                <a:solidFill>
                  <a:srgbClr val="0000FF"/>
                </a:solidFill>
              </a:rPr>
              <a:t>P(A)P(B)</a:t>
            </a:r>
          </a:p>
          <a:p>
            <a:pPr lvl="1"/>
            <a:r>
              <a:rPr lang="en-US" sz="2400" dirty="0" smtClean="0"/>
              <a:t>P(A|B) = </a:t>
            </a:r>
            <a:r>
              <a:rPr lang="en-US" sz="2400" dirty="0" smtClean="0">
                <a:solidFill>
                  <a:srgbClr val="0000FF"/>
                </a:solidFill>
              </a:rPr>
              <a:t>P(A)</a:t>
            </a:r>
          </a:p>
          <a:p>
            <a:pPr lvl="1"/>
            <a:r>
              <a:rPr lang="en-US" sz="2400" dirty="0" smtClean="0"/>
              <a:t>P(B|A) = </a:t>
            </a:r>
            <a:r>
              <a:rPr lang="en-US" sz="2400" dirty="0" smtClean="0">
                <a:solidFill>
                  <a:srgbClr val="0000FF"/>
                </a:solidFill>
              </a:rPr>
              <a:t>P(B)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00200" y="2743200"/>
            <a:ext cx="4114800" cy="1828800"/>
            <a:chOff x="1600200" y="2286000"/>
            <a:chExt cx="4114800" cy="1828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600200" y="2286000"/>
              <a:ext cx="411480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05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1676400" cy="12192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4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19600" y="5791200"/>
            <a:ext cx="42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independence help us?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If A and B are independent</a:t>
            </a:r>
          </a:p>
          <a:p>
            <a:pPr lvl="1"/>
            <a:r>
              <a:rPr lang="en-US" sz="2400" dirty="0" smtClean="0"/>
              <a:t>P(A,B) = P(A)P(B)</a:t>
            </a:r>
          </a:p>
          <a:p>
            <a:pPr lvl="1"/>
            <a:r>
              <a:rPr lang="en-US" sz="2400" dirty="0" smtClean="0"/>
              <a:t>P(A|B) = P(A)</a:t>
            </a:r>
          </a:p>
          <a:p>
            <a:pPr lvl="1"/>
            <a:r>
              <a:rPr lang="en-US" sz="2400" dirty="0" smtClean="0"/>
              <a:t>P(B|A) = P(B)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57600"/>
            <a:ext cx="853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storage requirement for the distributions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complexity of the distribution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Reduces the number of probabilities we need to estimate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65100"/>
            <a:ext cx="5435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9584"/>
            <a:ext cx="8839200" cy="4797416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Dependent events can become independent given certain other </a:t>
            </a:r>
            <a:r>
              <a:rPr lang="en-US" sz="2400" dirty="0" smtClean="0"/>
              <a:t>events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Examples,</a:t>
            </a:r>
          </a:p>
          <a:p>
            <a:pPr marL="800100" lvl="1" indent="-342900" eaLnBrk="1" hangingPunct="1"/>
            <a:r>
              <a:rPr lang="en-US" sz="2000" dirty="0" smtClean="0">
                <a:ea typeface="ＭＳ Ｐゴシック" charset="-128"/>
              </a:rPr>
              <a:t>height and length of life</a:t>
            </a:r>
          </a:p>
          <a:p>
            <a:pPr marL="800100" lvl="1" indent="-342900" eaLnBrk="1" hangingPunct="1"/>
            <a:r>
              <a:rPr lang="en-US" sz="2000" dirty="0" smtClean="0">
                <a:ea typeface="ＭＳ Ｐゴシック" charset="-128"/>
              </a:rPr>
              <a:t>“correlation” studies</a:t>
            </a:r>
          </a:p>
          <a:p>
            <a:pPr marL="1200150" lvl="2" indent="-342900" eaLnBrk="1" hangingPunct="1"/>
            <a:r>
              <a:rPr lang="en-US" sz="1800" dirty="0" smtClean="0">
                <a:ea typeface="ＭＳ Ｐゴシック" charset="-128"/>
              </a:rPr>
              <a:t>size of your lawn and length of life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/>
              <a:t>A, B are conditionally independent</a:t>
            </a:r>
            <a:r>
              <a:rPr lang="en-US" sz="2400" dirty="0" smtClean="0"/>
              <a:t> of C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P(A,B|C) = P(A|C)P(B|C)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</a:t>
            </a:r>
            <a:r>
              <a:rPr lang="en-US" sz="2000" dirty="0">
                <a:ea typeface="ＭＳ Ｐゴシック" charset="-128"/>
              </a:rPr>
              <a:t>(A|B</a:t>
            </a:r>
            <a:r>
              <a:rPr lang="en-US" sz="2000" dirty="0" smtClean="0">
                <a:ea typeface="ＭＳ Ｐゴシック" charset="-128"/>
              </a:rPr>
              <a:t>,C</a:t>
            </a:r>
            <a:r>
              <a:rPr lang="en-US" sz="2000" dirty="0">
                <a:ea typeface="ＭＳ Ｐゴシック" charset="-128"/>
              </a:rPr>
              <a:t>) = P(A|C</a:t>
            </a:r>
            <a:r>
              <a:rPr lang="en-US" sz="2000" dirty="0" smtClean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P(B|A,C) = 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 smtClean="0">
                <a:ea typeface="ＭＳ Ｐゴシック" charset="-128"/>
              </a:rPr>
              <a:t>but P(A,B) ≠ P(A)P(B)</a:t>
            </a:r>
            <a:endParaRPr 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615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26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998" y="4459874"/>
            <a:ext cx="357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27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1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50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51" name="Equation" r:id="rId5" imgW="1879600" imgH="215900" progId="Equation.3">
                  <p:embed/>
                </p:oleObj>
              </mc:Choice>
              <mc:Fallback>
                <p:oleObj name="Equation" r:id="rId5" imgW="18796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419826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Assumes feature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 is independent of the the other features </a:t>
            </a:r>
            <a:r>
              <a:rPr lang="en-US" sz="2800" i="1" dirty="0" smtClean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075" y="5601220"/>
            <a:ext cx="4245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For the chicken problem?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To be explicit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A probability distribution assigns probability values to </a:t>
            </a:r>
            <a:r>
              <a:rPr lang="en-US" sz="2000" i="1" dirty="0" smtClean="0">
                <a:solidFill>
                  <a:schemeClr val="tx2"/>
                </a:solidFill>
              </a:rPr>
              <a:t>all possible values </a:t>
            </a:r>
            <a:r>
              <a:rPr lang="en-US" sz="2000" dirty="0" smtClean="0">
                <a:solidFill>
                  <a:schemeClr val="tx2"/>
                </a:solidFill>
              </a:rPr>
              <a:t>of a random variable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These values must be &gt;= 0 and &lt;= 1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These values must sum to 1 for all possible values of the random variable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2672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1/2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43434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P(X=3) = -1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P(X=2) =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P(X=1)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P(X=0)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= 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 flipV="1">
            <a:off x="914400" y="41148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953000" y="4191000"/>
            <a:ext cx="2895600" cy="2133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4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2590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Assumes feature </a:t>
            </a:r>
            <a:r>
              <a:rPr lang="en-US" sz="2800" dirty="0" err="1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 is independent of the the other features </a:t>
            </a:r>
            <a:r>
              <a:rPr lang="en-US" sz="2800" i="1" dirty="0" smtClean="0">
                <a:solidFill>
                  <a:srgbClr val="000000"/>
                </a:solidFill>
              </a:rPr>
              <a:t>given the label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657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Assumes the probability of a word occurring in a review is independent of the other words </a:t>
            </a:r>
            <a:r>
              <a:rPr lang="en-US" sz="2800" i="1" dirty="0" smtClean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8" y="4795249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For example, the probability of “fish” occurring is independent of whether or not “meat” occurs given that the review is about “chicken”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38" y="619592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assumption true?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assumption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8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2590800"/>
            <a:ext cx="8153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For most applications, this is not true!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For example, the fact that “chicken” occurs will probably make it </a:t>
            </a:r>
            <a:r>
              <a:rPr lang="en-US" sz="2800" i="1" dirty="0" smtClean="0">
                <a:solidFill>
                  <a:srgbClr val="000000"/>
                </a:solidFill>
              </a:rPr>
              <a:t>more likely</a:t>
            </a:r>
            <a:r>
              <a:rPr lang="en-US" sz="2800" dirty="0" smtClean="0">
                <a:solidFill>
                  <a:srgbClr val="000000"/>
                </a:solidFill>
              </a:rPr>
              <a:t> that “meat” occurs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However, this is often a reasonable approximation: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498318" y="5715000"/>
          <a:ext cx="4265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9" name="Equation" r:id="rId5" imgW="1892300" imgH="215900" progId="Equation.3">
                  <p:embed/>
                </p:oleObj>
              </mc:Choice>
              <mc:Fallback>
                <p:oleObj name="Equation" r:id="rId5" imgW="1892300" imgH="215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8318" y="5715000"/>
                        <a:ext cx="42656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0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2648" y="1828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2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48" y="1828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071813" y="3048000"/>
          <a:ext cx="24907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3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13" y="3048000"/>
                        <a:ext cx="249078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8804" y="3352800"/>
            <a:ext cx="23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naïve </a:t>
            </a:r>
            <a:r>
              <a:rPr lang="en-US" dirty="0" err="1" smtClean="0">
                <a:solidFill>
                  <a:srgbClr val="FF6600"/>
                </a:solidFill>
              </a:rPr>
              <a:t>bayes</a:t>
            </a:r>
            <a:r>
              <a:rPr lang="en-US" dirty="0" smtClean="0">
                <a:solidFill>
                  <a:srgbClr val="FF6600"/>
                </a:solidFill>
              </a:rPr>
              <a:t> assumption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model this?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binary features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discrete features, i.e. counts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for real valued features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8" y="4304071"/>
            <a:ext cx="86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|y</a:t>
            </a:r>
            <a:r>
              <a:rPr lang="en-US" sz="2400" dirty="0" smtClean="0"/>
              <a:t>) is the probability of a particular feature value given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6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Binary features: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74825" y="2185988"/>
          <a:ext cx="43211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6" name="Equation" r:id="rId4" imgW="1917700" imgH="571500" progId="Equation.3">
                  <p:embed/>
                </p:oleObj>
              </mc:Choice>
              <mc:Fallback>
                <p:oleObj name="Equation" r:id="rId4" imgW="1917700" imgH="571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4825" y="2185988"/>
                        <a:ext cx="4321175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0068" y="3535964"/>
            <a:ext cx="2892552" cy="585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Other features: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165179"/>
            <a:ext cx="739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Could use lookup table for each value, but doesn’t generalize well</a:t>
            </a:r>
          </a:p>
          <a:p>
            <a:endParaRPr lang="en-US" sz="2000" dirty="0" smtClean="0"/>
          </a:p>
          <a:p>
            <a:r>
              <a:rPr lang="en-US" sz="2000" dirty="0" smtClean="0"/>
              <a:t>Better, model as a distribution: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gaussian</a:t>
            </a:r>
            <a:r>
              <a:rPr lang="en-US" sz="2000" dirty="0" smtClean="0"/>
              <a:t> (i.e. normal) distribution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poisson</a:t>
            </a:r>
            <a:r>
              <a:rPr lang="en-US" sz="2000" dirty="0" smtClean="0"/>
              <a:t> distribution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multinomial distribution (more on this later)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84728" y="2571690"/>
            <a:ext cx="184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biased coin toss!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3657600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Obtaining probabilities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2588" y="3124200"/>
            <a:ext cx="8229600" cy="300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We’ve talked a lot about probabilities, but not where they come from</a:t>
            </a:r>
            <a:endParaRPr lang="en-US" sz="2000" dirty="0" smtClean="0">
              <a:solidFill>
                <a:srgbClr val="775F55"/>
              </a:solidFill>
            </a:endParaRP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How do we calculate p(</a:t>
            </a:r>
            <a:r>
              <a:rPr lang="en-US" sz="2500" dirty="0" err="1" smtClean="0">
                <a:solidFill>
                  <a:srgbClr val="775F55"/>
                </a:solidFill>
              </a:rPr>
              <a:t>x</a:t>
            </a:r>
            <a:r>
              <a:rPr lang="en-US" sz="2500" baseline="-25000" dirty="0" err="1" smtClean="0">
                <a:solidFill>
                  <a:srgbClr val="775F55"/>
                </a:solidFill>
              </a:rPr>
              <a:t>i</a:t>
            </a:r>
            <a:r>
              <a:rPr lang="en-US" sz="2500" dirty="0" err="1" smtClean="0">
                <a:solidFill>
                  <a:srgbClr val="775F55"/>
                </a:solidFill>
              </a:rPr>
              <a:t>|y</a:t>
            </a:r>
            <a:r>
              <a:rPr lang="en-US" sz="2500" dirty="0" smtClean="0">
                <a:solidFill>
                  <a:srgbClr val="775F55"/>
                </a:solidFill>
              </a:rPr>
              <a:t>) from training data?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that any review is about Pinot Noir?</a:t>
            </a:r>
          </a:p>
          <a:p>
            <a:pPr lvl="1"/>
            <a:r>
              <a:rPr lang="en-US" sz="2500" dirty="0" smtClean="0">
                <a:solidFill>
                  <a:srgbClr val="775F55"/>
                </a:solidFill>
              </a:rPr>
              <a:t>What is the probability that a particular review is about Pinot Noir?</a:t>
            </a:r>
          </a:p>
          <a:p>
            <a:pPr lvl="1"/>
            <a:endParaRPr lang="en-US" sz="2500" dirty="0" smtClean="0">
              <a:solidFill>
                <a:srgbClr val="775F55"/>
              </a:solidFill>
            </a:endParaRPr>
          </a:p>
        </p:txBody>
      </p:sp>
      <p:pic>
        <p:nvPicPr>
          <p:cNvPr id="4198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216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92150" y="19050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9" name="Picture 1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46101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303530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26695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2" name="Picture 1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95325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3" name="Picture 1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1460500" y="1944687"/>
            <a:ext cx="693738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4" name="Picture 16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46800" y="18288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5" name="Picture 1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38036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6" name="Picture 1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65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199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803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7638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9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95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0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324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61100" y="19050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01888" y="2020887"/>
            <a:ext cx="4016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3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9288" y="19812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4" name="Text Box 2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598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5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723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6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688" y="19050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386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probabilities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1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54" name="TextBox 53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9634" y="1998400"/>
            <a:ext cx="2623566" cy="1278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79846" y="4684817"/>
            <a:ext cx="2623566" cy="16397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/>
          </p:nvPr>
        </p:nvGraphicFramePr>
        <p:xfrm>
          <a:off x="4495800" y="3514125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0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58" name="Object 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514125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6553200" y="1998400"/>
            <a:ext cx="0" cy="43262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/>
          </p:nvPr>
        </p:nvGraphicFramePr>
        <p:xfrm>
          <a:off x="6705600" y="1988535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1" name="Equation" r:id="rId5" imgW="317500" imgH="203200" progId="Equation.3">
                  <p:embed/>
                </p:oleObj>
              </mc:Choice>
              <mc:Fallback>
                <p:oleObj name="Equation" r:id="rId5" imgW="317500" imgH="203200" progId="Equation.3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1988535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6704012" y="2759075"/>
          <a:ext cx="132021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2" name="Equation" r:id="rId7" imgW="520700" imgH="203200" progId="Equation.3">
                  <p:embed/>
                </p:oleObj>
              </mc:Choice>
              <mc:Fallback>
                <p:oleObj name="Equation" r:id="rId7" imgW="520700" imgH="2032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4012" y="2759075"/>
                        <a:ext cx="1320216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/>
          </p:nvPr>
        </p:nvGraphicFramePr>
        <p:xfrm>
          <a:off x="6680200" y="3514125"/>
          <a:ext cx="1405828" cy="5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3" name="Equation" r:id="rId9" imgW="533400" imgH="203200" progId="Equation.3">
                  <p:embed/>
                </p:oleObj>
              </mc:Choice>
              <mc:Fallback>
                <p:oleObj name="Equation" r:id="rId9" imgW="533400" imgH="2032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0200" y="3514125"/>
                        <a:ext cx="1405828" cy="5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/>
          </p:nvPr>
        </p:nvGraphicFramePr>
        <p:xfrm>
          <a:off x="6748138" y="5638800"/>
          <a:ext cx="1405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4" name="Equation" r:id="rId11" imgW="558800" imgH="215900" progId="Equation.3">
                  <p:embed/>
                </p:oleObj>
              </mc:Choice>
              <mc:Fallback>
                <p:oleObj name="Equation" r:id="rId11" imgW="558800" imgH="215900" progId="Equation.3">
                  <p:embed/>
                  <p:pic>
                    <p:nvPicPr>
                      <p:cNvPr id="65" name="Object 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8138" y="5638800"/>
                        <a:ext cx="14052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6995132" y="46062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3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probability of a chicken meat review?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We don’t know!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733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We can </a:t>
            </a:r>
            <a:r>
              <a:rPr lang="en-US" sz="2800" b="1" i="1" dirty="0" smtClean="0">
                <a:solidFill>
                  <a:srgbClr val="0000FF"/>
                </a:solidFill>
              </a:rPr>
              <a:t>estimate</a:t>
            </a:r>
            <a:r>
              <a:rPr lang="en-US" sz="2800" dirty="0" smtClean="0">
                <a:solidFill>
                  <a:srgbClr val="0000FF"/>
                </a:solidFill>
              </a:rPr>
              <a:t> that based on data, though: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8019" y="4665258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review labeled chicken meat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total number of reviews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5181600"/>
            <a:ext cx="388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263" y="6113058"/>
            <a:ext cx="690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called the </a:t>
            </a:r>
            <a:r>
              <a:rPr lang="en-US" sz="2400" dirty="0" smtClean="0">
                <a:solidFill>
                  <a:srgbClr val="FF6600"/>
                </a:solidFill>
              </a:rPr>
              <a:t>maximum likelihood estimation</a:t>
            </a:r>
            <a:r>
              <a:rPr lang="en-US" sz="2400" dirty="0" smtClean="0"/>
              <a:t>.  </a:t>
            </a:r>
            <a:r>
              <a:rPr lang="en-US" sz="2400" dirty="0" smtClean="0">
                <a:solidFill>
                  <a:srgbClr val="FF0000"/>
                </a:solidFill>
              </a:rPr>
              <a:t>Why?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Maximum likelihood estimation picks the values for the model parameters that maximize the likelihood of the training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You flip a coin 100 times.  60 times you get heads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MLE for heads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(head) = 0.60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Watch Videos to </a:t>
            </a:r>
            <a:r>
              <a:rPr lang="en-US" smtClean="0"/>
              <a:t>Understand Better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StatQuest</a:t>
            </a:r>
            <a:r>
              <a:rPr lang="en-US" dirty="0"/>
              <a:t>: The Normal Distribution, Clearly Explained</a:t>
            </a:r>
            <a:r>
              <a:rPr lang="en-US" dirty="0" smtClean="0"/>
              <a:t>!!! </a:t>
            </a:r>
            <a:r>
              <a:rPr lang="en-US" dirty="0"/>
              <a:t>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youtu.be/rzFX5NWojp0</a:t>
            </a:r>
            <a:endParaRPr lang="en-US" dirty="0" smtClean="0"/>
          </a:p>
          <a:p>
            <a:r>
              <a:rPr lang="en-US" dirty="0" err="1" smtClean="0"/>
              <a:t>StatQuest</a:t>
            </a:r>
            <a:r>
              <a:rPr lang="en-US" dirty="0"/>
              <a:t>: Maximum Likelihood, clearly explained</a:t>
            </a:r>
            <a:r>
              <a:rPr lang="en-US" dirty="0" smtClean="0"/>
              <a:t>!!! </a:t>
            </a:r>
            <a:r>
              <a:rPr lang="en-US" dirty="0"/>
              <a:t>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youtu.be/XepXtl9YKwc</a:t>
            </a:r>
            <a:endParaRPr lang="en-US" dirty="0" smtClean="0"/>
          </a:p>
          <a:p>
            <a:r>
              <a:rPr lang="en-US" dirty="0" err="1"/>
              <a:t>StatQuest</a:t>
            </a:r>
            <a:r>
              <a:rPr lang="en-US" dirty="0"/>
              <a:t>: Probability vs Likelihood &gt;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youtu.be/pYxNSUDSFH4</a:t>
            </a:r>
            <a:endParaRPr lang="en-US" dirty="0" smtClean="0"/>
          </a:p>
          <a:p>
            <a:r>
              <a:rPr lang="en-US" dirty="0"/>
              <a:t>Maximum Likelihood For the Normal Distribution, step-by-step</a:t>
            </a:r>
            <a:r>
              <a:rPr lang="en-US" dirty="0" smtClean="0"/>
              <a:t>! </a:t>
            </a:r>
            <a:r>
              <a:rPr lang="en-US" dirty="0"/>
              <a:t>&gt;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youtu.be/Dn6b9fCIUpM</a:t>
            </a:r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884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Unconditional/prior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Simplest form of probability is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P(X)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75F55"/>
                </a:solidFill>
              </a:rPr>
              <a:t>Prior probability: without any additional information, what is the probability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heads?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wine review containing the word “banana”?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What is the probability of a passenger on the titanic being under 21 years old?</a:t>
            </a:r>
          </a:p>
          <a:p>
            <a:pPr lvl="1"/>
            <a:r>
              <a:rPr lang="en-US" sz="2400" dirty="0" smtClean="0">
                <a:solidFill>
                  <a:srgbClr val="775F55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Maximum likelihood estimation picks the values for the model parameters that maximize the likelihood of the training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You flip a coin 100 times.  60 times you get heads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likelihood of the data under this model (each coin flip is a data point)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29000" y="4038600"/>
            <a:ext cx="1828800" cy="76200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9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You flip a coin 100 times.  60 times you get heads.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MLE for heads: p(head) = 0.60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likelihood of the data under this model (each coin flip is a data point)?</a:t>
            </a:r>
          </a:p>
          <a:p>
            <a:pPr lvl="1"/>
            <a:endParaRPr lang="en-US" dirty="0" smtClean="0"/>
          </a:p>
        </p:txBody>
      </p:sp>
      <p:graphicFrame>
        <p:nvGraphicFramePr>
          <p:cNvPr id="893954" name="Object 2"/>
          <p:cNvGraphicFramePr>
            <a:graphicFrameLocks noChangeAspect="1"/>
          </p:cNvGraphicFramePr>
          <p:nvPr>
            <p:extLst/>
          </p:nvPr>
        </p:nvGraphicFramePr>
        <p:xfrm>
          <a:off x="2624138" y="4803775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4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893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803775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561969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log(0.60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 smtClean="0">
                <a:solidFill>
                  <a:srgbClr val="0000FF"/>
                </a:solidFill>
              </a:rPr>
              <a:t>40</a:t>
            </a:r>
            <a:r>
              <a:rPr lang="en-US" sz="2400" dirty="0" smtClean="0">
                <a:solidFill>
                  <a:srgbClr val="0000FF"/>
                </a:solidFill>
              </a:rPr>
              <a:t>) = -67.3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we do any better?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p(heads</a:t>
            </a:r>
            <a:r>
              <a:rPr lang="en-US" dirty="0" smtClean="0"/>
              <a:t>) = 0.5</a:t>
            </a:r>
          </a:p>
          <a:p>
            <a:pPr marL="365760" lvl="1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log(0.50</a:t>
            </a:r>
            <a:r>
              <a:rPr lang="en-US" sz="2800" baseline="30000" dirty="0" smtClean="0">
                <a:solidFill>
                  <a:srgbClr val="0000FF"/>
                </a:solidFill>
              </a:rPr>
              <a:t>60</a:t>
            </a:r>
            <a:r>
              <a:rPr lang="en-US" sz="2800" dirty="0" smtClean="0">
                <a:solidFill>
                  <a:srgbClr val="0000FF"/>
                </a:solidFill>
              </a:rPr>
              <a:t> * 0.50</a:t>
            </a:r>
            <a:r>
              <a:rPr lang="en-US" sz="2800" baseline="30000" dirty="0" smtClean="0">
                <a:solidFill>
                  <a:srgbClr val="0000FF"/>
                </a:solidFill>
              </a:rPr>
              <a:t>40</a:t>
            </a:r>
            <a:r>
              <a:rPr lang="en-US" sz="2800" dirty="0" smtClean="0">
                <a:solidFill>
                  <a:srgbClr val="0000FF"/>
                </a:solidFill>
              </a:rPr>
              <a:t>) =-69.3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p(heads</a:t>
            </a:r>
            <a:r>
              <a:rPr lang="en-US" dirty="0" smtClean="0"/>
              <a:t>) = 0.7</a:t>
            </a:r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log(0.70</a:t>
            </a:r>
            <a:r>
              <a:rPr lang="en-US" sz="2800" baseline="30000" dirty="0" smtClean="0">
                <a:solidFill>
                  <a:srgbClr val="0000FF"/>
                </a:solidFill>
              </a:rPr>
              <a:t>60</a:t>
            </a:r>
            <a:r>
              <a:rPr lang="en-US" sz="2800" dirty="0" smtClean="0">
                <a:solidFill>
                  <a:srgbClr val="0000FF"/>
                </a:solidFill>
              </a:rPr>
              <a:t> * 0.30</a:t>
            </a:r>
            <a:r>
              <a:rPr lang="en-US" sz="2800" baseline="30000" dirty="0" smtClean="0">
                <a:solidFill>
                  <a:srgbClr val="0000FF"/>
                </a:solidFill>
              </a:rPr>
              <a:t>40</a:t>
            </a:r>
            <a:r>
              <a:rPr lang="en-US" sz="2800" dirty="0" smtClean="0">
                <a:solidFill>
                  <a:srgbClr val="0000FF"/>
                </a:solidFill>
              </a:rPr>
              <a:t>)=-69.5 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524000" y="2362200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8" name="Equation" r:id="rId3" imgW="1727200" imgH="292100" progId="Equation.3">
                  <p:embed/>
                </p:oleObj>
              </mc:Choice>
              <mc:Fallback>
                <p:oleObj name="Equation" r:id="rId3" imgW="1727200" imgH="2921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5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Articles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concepts explained: Maximum likelihood estimation 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towardsdatascience.com/probability-concepts-explained-maximum-likelihood-estimation-c7b4342fdbb1</a:t>
            </a:r>
            <a:endParaRPr lang="en-US" dirty="0" smtClean="0"/>
          </a:p>
          <a:p>
            <a:r>
              <a:rPr lang="en-US" dirty="0"/>
              <a:t>A Gentle Introduction to Maximum Likelihood Estimation &gt;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towardsdatascience.com/a-gentle-introduction-to-maximum-likelihood-estimation-9fbff27ea12f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57285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Video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StatQuest</a:t>
            </a:r>
            <a:r>
              <a:rPr lang="tr-TR" sz="3200" dirty="0"/>
              <a:t>: </a:t>
            </a:r>
            <a:r>
              <a:rPr lang="tr-TR" sz="3200" dirty="0" err="1"/>
              <a:t>Probability</a:t>
            </a:r>
            <a:r>
              <a:rPr lang="tr-TR" sz="3200" dirty="0"/>
              <a:t> </a:t>
            </a:r>
            <a:r>
              <a:rPr lang="tr-TR" sz="3200" dirty="0" err="1"/>
              <a:t>vs</a:t>
            </a:r>
            <a:r>
              <a:rPr lang="tr-TR" sz="3200" dirty="0"/>
              <a:t> </a:t>
            </a:r>
            <a:r>
              <a:rPr lang="tr-TR" sz="3200" dirty="0" err="1" smtClean="0"/>
              <a:t>Likelihood</a:t>
            </a:r>
            <a:r>
              <a:rPr lang="en-US" sz="3200" dirty="0"/>
              <a:t> &gt;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www.youtube.com/watch?v=pYxNSUDSFH4&amp;feature=youtu.be</a:t>
            </a:r>
            <a:endParaRPr lang="en-US" sz="3200" dirty="0" smtClean="0"/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5592740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12.2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Probabilistic Models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2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139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flip a coin 100 times.  60 times you get </a:t>
            </a:r>
            <a:r>
              <a:rPr lang="en-US" dirty="0" smtClean="0"/>
              <a:t>heads and 40 times you get 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the probability for </a:t>
            </a:r>
            <a:r>
              <a:rPr lang="en-US" dirty="0">
                <a:solidFill>
                  <a:srgbClr val="FF0000"/>
                </a:solidFill>
              </a:rPr>
              <a:t>heads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(head) = 0.60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i="1" dirty="0" smtClean="0">
                <a:solidFill>
                  <a:srgbClr val="FF6600"/>
                </a:solidFill>
              </a:rPr>
              <a:t>likelihood</a:t>
            </a:r>
            <a:r>
              <a:rPr lang="en-US" sz="2800" dirty="0" smtClean="0"/>
              <a:t> of a data set is the probability that a particular model (i.e. a model and estimated probabilities) assigns to the data</a:t>
            </a:r>
            <a:endParaRPr lang="en-US" sz="28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8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probable is it under the 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parameters (e.g. probability of heads)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2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probable is it under the model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model parameters (e.g. probability of heads)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 smtClean="0">
                <a:solidFill>
                  <a:srgbClr val="FF0000"/>
                </a:solidFill>
              </a:rPr>
              <a:t>Θ</a:t>
            </a:r>
            <a:r>
              <a:rPr lang="en-US" sz="2400" dirty="0" smtClean="0">
                <a:solidFill>
                  <a:srgbClr val="FF0000"/>
                </a:solidFill>
              </a:rPr>
              <a:t>=p(head) = 0.6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6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 smtClean="0">
                <a:solidFill>
                  <a:srgbClr val="FF0000"/>
                </a:solidFill>
              </a:rPr>
              <a:t>Θ</a:t>
            </a:r>
            <a:r>
              <a:rPr lang="en-US" sz="2400" dirty="0" smtClean="0">
                <a:solidFill>
                  <a:srgbClr val="FF0000"/>
                </a:solidFill>
              </a:rPr>
              <a:t>=p(head) = 0.6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9473" y="4948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885205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heads with p(head) = 0.6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5885205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 tails with p(tail) = 0.4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95400" y="5410200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29000" y="5410201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1"/>
            <a:ext cx="883920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We can also talk about probability distributions over multiple </a:t>
            </a:r>
            <a:r>
              <a:rPr lang="en-US" sz="2400" b="1" dirty="0" smtClean="0">
                <a:solidFill>
                  <a:srgbClr val="775F55"/>
                </a:solidFill>
              </a:rPr>
              <a:t>depended</a:t>
            </a:r>
            <a:r>
              <a:rPr lang="en-US" sz="2400" dirty="0" smtClean="0">
                <a:solidFill>
                  <a:srgbClr val="775F55"/>
                </a:solidFill>
              </a:rPr>
              <a:t> variables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5F55"/>
                </a:solidFill>
              </a:rPr>
              <a:t>P(X,Y)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 probability of X </a:t>
            </a:r>
            <a:r>
              <a:rPr lang="en-US" sz="2000" i="1" dirty="0" smtClean="0">
                <a:solidFill>
                  <a:srgbClr val="775F55"/>
                </a:solidFill>
              </a:rPr>
              <a:t>and</a:t>
            </a:r>
            <a:r>
              <a:rPr lang="en-US" sz="2000" dirty="0" smtClean="0">
                <a:solidFill>
                  <a:srgbClr val="775F55"/>
                </a:solidFill>
              </a:rPr>
              <a:t> Y</a:t>
            </a:r>
          </a:p>
          <a:p>
            <a:pPr lvl="1"/>
            <a:r>
              <a:rPr lang="en-US" sz="2000" dirty="0" smtClean="0">
                <a:solidFill>
                  <a:srgbClr val="775F55"/>
                </a:solidFill>
              </a:rPr>
              <a:t>a distribution over the cross product of possible values</a:t>
            </a:r>
            <a:endParaRPr lang="en-US" sz="2000" dirty="0">
              <a:solidFill>
                <a:srgbClr val="775F55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733800"/>
          <a:ext cx="2438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0.89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5334000"/>
          <a:ext cx="2971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P(EngPass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0.92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14800" y="4124960"/>
          <a:ext cx="4572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P(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MLPass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EngPass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.88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true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false, false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.07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16589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6600"/>
                </a:solidFill>
              </a:rPr>
              <a:t>maximum </a:t>
            </a:r>
            <a:r>
              <a:rPr lang="en-US" i="1" dirty="0">
                <a:solidFill>
                  <a:srgbClr val="FF6600"/>
                </a:solidFill>
              </a:rPr>
              <a:t>likelihood</a:t>
            </a:r>
            <a:r>
              <a:rPr lang="en-US" dirty="0"/>
              <a:t> </a:t>
            </a:r>
            <a:r>
              <a:rPr lang="en-US" dirty="0" smtClean="0"/>
              <a:t>estimate for a model parameter is the one </a:t>
            </a:r>
            <a:r>
              <a:rPr lang="en-US" dirty="0"/>
              <a:t>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2480730" y="3276600"/>
          <a:ext cx="3155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22" name="Equation" r:id="rId4" imgW="1625600" imgH="457200" progId="Equation.3">
                  <p:embed/>
                </p:oleObj>
              </mc:Choice>
              <mc:Fallback>
                <p:oleObj name="Equation" r:id="rId4" imgW="1625600" imgH="457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30" y="3276600"/>
                        <a:ext cx="3155950" cy="887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62000" y="4466708"/>
            <a:ext cx="5641975" cy="2184917"/>
            <a:chOff x="762000" y="4466708"/>
            <a:chExt cx="5641975" cy="2184917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4466708"/>
              <a:ext cx="4298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Often easier to work with log-likelihood:</a:t>
              </a:r>
              <a:endParaRPr lang="en-US" sz="2000" dirty="0"/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727325" y="4876800"/>
            <a:ext cx="367665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23" name="Equation" r:id="rId6" imgW="1892300" imgH="457200" progId="Equation.3">
                    <p:embed/>
                  </p:oleObj>
                </mc:Choice>
                <mc:Fallback>
                  <p:oleObj name="Equation" r:id="rId6" imgW="1892300" imgH="457200" progId="Equation.3">
                    <p:embed/>
                    <p:pic>
                      <p:nvPicPr>
                        <p:cNvPr id="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4876800"/>
                          <a:ext cx="3676650" cy="8874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386137" y="5764213"/>
            <a:ext cx="286226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24" name="Equation" r:id="rId8" imgW="1473200" imgH="457200" progId="Equation.3">
                    <p:embed/>
                  </p:oleObj>
                </mc:Choice>
                <mc:Fallback>
                  <p:oleObj name="Equation" r:id="rId8" imgW="1473200" imgH="457200" progId="Equation.3">
                    <p:embed/>
                    <p:pic>
                      <p:nvPicPr>
                        <p:cNvPr id="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7" y="5764213"/>
                          <a:ext cx="2862263" cy="8874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858000" y="5424417"/>
            <a:ext cx="170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Why is this ok?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6600"/>
                </a:solidFill>
              </a:rPr>
              <a:t>maximum </a:t>
            </a:r>
            <a:r>
              <a:rPr lang="en-US" i="1" dirty="0">
                <a:solidFill>
                  <a:srgbClr val="FF6600"/>
                </a:solidFill>
              </a:rPr>
              <a:t>likelihood</a:t>
            </a:r>
            <a:r>
              <a:rPr lang="en-US" dirty="0"/>
              <a:t> </a:t>
            </a:r>
            <a:r>
              <a:rPr lang="en-US" dirty="0" smtClean="0"/>
              <a:t>estimate for a model parameter is the one </a:t>
            </a:r>
            <a:r>
              <a:rPr lang="en-US" dirty="0"/>
              <a:t>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2514600" y="33528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4" name="Equation" r:id="rId3" imgW="1816100" imgH="457200" progId="Equation.3">
                  <p:embed/>
                </p:oleObj>
              </mc:Choice>
              <mc:Fallback>
                <p:oleObj name="Equation" r:id="rId3" imgW="1816100" imgH="4572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29013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7244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Given some training data, how do we calculate the MLE?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098" y="5410200"/>
            <a:ext cx="8180502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762000" y="22352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6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3651250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2599475" y="4191000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7" name="Equation" r:id="rId5" imgW="1574800" imgH="203200" progId="Equation.3">
                  <p:embed/>
                </p:oleObj>
              </mc:Choice>
              <mc:Fallback>
                <p:oleObj name="Equation" r:id="rId5" imgW="1574800" imgH="2032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75" y="4191000"/>
                        <a:ext cx="3059112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2590800" y="3429000"/>
          <a:ext cx="4341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8" name="Equation" r:id="rId7" imgW="2235200" imgH="203200" progId="Equation.3">
                  <p:embed/>
                </p:oleObj>
              </mc:Choice>
              <mc:Fallback>
                <p:oleObj name="Equation" r:id="rId7" imgW="2235200" imgH="2032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341813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1676400" y="5405301"/>
          <a:ext cx="481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9" name="Equation" r:id="rId9" imgW="2476500" imgH="215900" progId="Equation.3">
                  <p:embed/>
                </p:oleObj>
              </mc:Choice>
              <mc:Fallback>
                <p:oleObj name="Equation" r:id="rId9" imgW="2476500" imgH="2159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5301"/>
                        <a:ext cx="4811712" cy="41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2000" y="5035969"/>
            <a:ext cx="7315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1656" y="6180444"/>
            <a:ext cx="331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find the max?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049973" y="2209800"/>
          <a:ext cx="3652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2" name="Equation" r:id="rId3" imgW="1879600" imgH="393700" progId="Equation.3">
                  <p:embed/>
                </p:oleObj>
              </mc:Choice>
              <mc:Fallback>
                <p:oleObj name="Equation" r:id="rId3" imgW="1879600" imgH="3937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3" y="2209800"/>
                        <a:ext cx="3652837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3048000" y="2895600"/>
          <a:ext cx="1676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3" name="Equation" r:id="rId5" imgW="863600" imgH="393700" progId="Equation.3">
                  <p:embed/>
                </p:oleObj>
              </mc:Choice>
              <mc:Fallback>
                <p:oleObj name="Equation" r:id="rId5" imgW="863600" imgH="3937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6764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3670300" y="3730625"/>
          <a:ext cx="1282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4" name="Equation" r:id="rId7" imgW="660400" imgH="393700" progId="Equation.3">
                  <p:embed/>
                </p:oleObj>
              </mc:Choice>
              <mc:Fallback>
                <p:oleObj name="Equation" r:id="rId7" imgW="660400" imgH="3937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730625"/>
                        <a:ext cx="1282700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3799681" y="4724400"/>
          <a:ext cx="184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5" name="Equation" r:id="rId9" imgW="952500" imgH="177800" progId="Equation.3">
                  <p:embed/>
                </p:oleObj>
              </mc:Choice>
              <mc:Fallback>
                <p:oleObj name="Equation" r:id="rId9" imgW="952500" imgH="1778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1" y="4724400"/>
                        <a:ext cx="184943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3694112" y="5334000"/>
          <a:ext cx="1258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6" name="Equation" r:id="rId11" imgW="647700" imgH="177800" progId="Equation.3">
                  <p:embed/>
                </p:oleObj>
              </mc:Choice>
              <mc:Fallback>
                <p:oleObj name="Equation" r:id="rId11" imgW="647700" imgH="1778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2" y="5334000"/>
                        <a:ext cx="1258888" cy="34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3959225" y="5867400"/>
          <a:ext cx="98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7" name="Equation" r:id="rId13" imgW="508000" imgH="393700" progId="Equation.3">
                  <p:embed/>
                </p:oleObj>
              </mc:Choice>
              <mc:Fallback>
                <p:oleObj name="Equation" r:id="rId13" imgW="508000" imgH="3937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867400"/>
                        <a:ext cx="987425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6019800"/>
            <a:ext cx="71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Yay!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MLE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196975" y="2209800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2" name="Equation" r:id="rId3" imgW="1727200" imgH="393700" progId="Equation.3">
                  <p:embed/>
                </p:oleObj>
              </mc:Choice>
              <mc:Fallback>
                <p:oleObj name="Equation" r:id="rId3" imgW="1727200" imgH="3937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09800"/>
                        <a:ext cx="3357563" cy="76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n times.  </a:t>
            </a:r>
            <a:r>
              <a:rPr lang="en-US" sz="2000" b="1" dirty="0" smtClean="0">
                <a:solidFill>
                  <a:srgbClr val="FF6600"/>
                </a:solidFill>
              </a:rPr>
              <a:t>a</a:t>
            </a:r>
            <a:r>
              <a:rPr lang="en-US" sz="2000" dirty="0" smtClean="0"/>
              <a:t> times you get heads and </a:t>
            </a:r>
            <a:r>
              <a:rPr lang="en-US" sz="2000" b="1" dirty="0" smtClean="0">
                <a:solidFill>
                  <a:srgbClr val="FF6600"/>
                </a:solidFill>
              </a:rPr>
              <a:t>b</a:t>
            </a:r>
            <a:r>
              <a:rPr lang="en-US" sz="2000" dirty="0" smtClean="0"/>
              <a:t> times you get tails.</a:t>
            </a:r>
            <a:endParaRPr lang="en-US" sz="2000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3390900" y="4343400"/>
          <a:ext cx="113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3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1136650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1476" y="336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MLE: sanity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p(heads) = 0.5</a:t>
            </a:r>
          </a:p>
          <a:p>
            <a:pPr marL="36576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log(0.50</a:t>
            </a:r>
            <a:r>
              <a:rPr lang="en-US" sz="2000" baseline="30000" dirty="0" smtClean="0">
                <a:solidFill>
                  <a:srgbClr val="0000FF"/>
                </a:solidFill>
              </a:rPr>
              <a:t>60</a:t>
            </a:r>
            <a:r>
              <a:rPr lang="en-US" sz="2000" dirty="0" smtClean="0">
                <a:solidFill>
                  <a:srgbClr val="0000FF"/>
                </a:solidFill>
              </a:rPr>
              <a:t> * 0.50</a:t>
            </a:r>
            <a:r>
              <a:rPr lang="en-US" sz="2000" baseline="30000" dirty="0" smtClean="0">
                <a:solidFill>
                  <a:srgbClr val="0000FF"/>
                </a:solidFill>
              </a:rPr>
              <a:t>40</a:t>
            </a:r>
            <a:r>
              <a:rPr lang="en-US" sz="2000" dirty="0" smtClean="0">
                <a:solidFill>
                  <a:srgbClr val="0000FF"/>
                </a:solidFill>
              </a:rPr>
              <a:t>) =-69.3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p(heads</a:t>
            </a:r>
            <a:r>
              <a:rPr lang="en-US" sz="2400" dirty="0" smtClean="0"/>
              <a:t>) = 0.7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log(0.70</a:t>
            </a:r>
            <a:r>
              <a:rPr lang="en-US" sz="2000" baseline="30000" dirty="0" smtClean="0">
                <a:solidFill>
                  <a:srgbClr val="0000FF"/>
                </a:solidFill>
              </a:rPr>
              <a:t>60</a:t>
            </a:r>
            <a:r>
              <a:rPr lang="en-US" sz="2000" dirty="0" smtClean="0">
                <a:solidFill>
                  <a:srgbClr val="0000FF"/>
                </a:solidFill>
              </a:rPr>
              <a:t> * 0.30</a:t>
            </a:r>
            <a:r>
              <a:rPr lang="en-US" sz="2000" baseline="30000" dirty="0" smtClean="0">
                <a:solidFill>
                  <a:srgbClr val="0000FF"/>
                </a:solidFill>
              </a:rPr>
              <a:t>40</a:t>
            </a:r>
            <a:r>
              <a:rPr lang="en-US" sz="2000" dirty="0" smtClean="0">
                <a:solidFill>
                  <a:srgbClr val="0000FF"/>
                </a:solidFill>
              </a:rPr>
              <a:t>)=-69.5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40373" y="3500735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log(0.60</a:t>
            </a:r>
            <a:r>
              <a:rPr lang="en-US" sz="2400" baseline="30000" dirty="0" smtClean="0">
                <a:solidFill>
                  <a:srgbClr val="0000FF"/>
                </a:solidFill>
              </a:rPr>
              <a:t>60</a:t>
            </a:r>
            <a:r>
              <a:rPr lang="en-US" sz="2400" dirty="0" smtClean="0">
                <a:solidFill>
                  <a:srgbClr val="0000FF"/>
                </a:solidFill>
              </a:rPr>
              <a:t> * 0.40</a:t>
            </a:r>
            <a:r>
              <a:rPr lang="en-US" sz="2400" baseline="30000" dirty="0" smtClean="0">
                <a:solidFill>
                  <a:srgbClr val="0000FF"/>
                </a:solidFill>
              </a:rPr>
              <a:t>40</a:t>
            </a:r>
            <a:r>
              <a:rPr lang="en-US" sz="2400" dirty="0" smtClean="0">
                <a:solidFill>
                  <a:srgbClr val="0000FF"/>
                </a:solidFill>
              </a:rPr>
              <a:t>) = -67.3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0373" y="2819400"/>
            <a:ext cx="2342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p(heads) = </a:t>
            </a:r>
            <a:r>
              <a:rPr lang="en-US" sz="2800" dirty="0" smtClean="0"/>
              <a:t>0.6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191000"/>
            <a:ext cx="8534400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2648" y="2819400"/>
            <a:ext cx="347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do any better?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 smtClean="0"/>
              <a:t>You flip a coin 100 times.  60 times you get heads and 40 times you get tails.</a:t>
            </a:r>
            <a:endParaRPr lang="en-US" sz="2000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219200" y="32766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0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3651250" cy="887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9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estimation for NB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046285" y="3553578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6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6285" y="3553578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133575" y="3581400"/>
          <a:ext cx="1319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7" name="Equation" r:id="rId5" imgW="520700" imgH="215900" progId="Equation.3">
                  <p:embed/>
                </p:oleObj>
              </mc:Choice>
              <mc:Fallback>
                <p:oleObj name="Equation" r:id="rId5" imgW="520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3575" y="3581400"/>
                        <a:ext cx="1319213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497357" y="3259400"/>
            <a:ext cx="1693643" cy="1371600"/>
            <a:chOff x="7380511" y="3505200"/>
            <a:chExt cx="1432277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probabilistic model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</a:t>
            </a:r>
            <a:endParaRPr lang="en-US" sz="2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72876" y="173847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8" name="Equation" r:id="rId7" imgW="990600" imgH="482600" progId="Equation.3">
                  <p:embed/>
                </p:oleObj>
              </mc:Choice>
              <mc:Fallback>
                <p:oleObj name="Equation" r:id="rId7" imgW="990600" imgH="482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2876" y="173847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67200" y="1738478"/>
            <a:ext cx="0" cy="48147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00" y="2514600"/>
            <a:ext cx="533400" cy="10389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2515618"/>
            <a:ext cx="448388" cy="11057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4873518"/>
            <a:ext cx="373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MLE estimates for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Maximum likelihood estimates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/>
          </p:nvPr>
        </p:nvGraphicFramePr>
        <p:xfrm>
          <a:off x="406400" y="3745468"/>
          <a:ext cx="3708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4" name="Equation" r:id="rId4" imgW="1371600" imgH="431800" progId="Equation.3">
                  <p:embed/>
                </p:oleObj>
              </mc:Choice>
              <mc:Fallback>
                <p:oleObj name="Equation" r:id="rId4" imgW="1371600" imgH="431800" progId="Equation.3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745468"/>
                        <a:ext cx="3708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/>
          </p:nvPr>
        </p:nvGraphicFramePr>
        <p:xfrm>
          <a:off x="969963" y="1939925"/>
          <a:ext cx="2747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5" name="Equation" r:id="rId6" imgW="1016000" imgH="393700" progId="Equation.3">
                  <p:embed/>
                </p:oleObj>
              </mc:Choice>
              <mc:Fallback>
                <p:oleObj name="Equation" r:id="rId6" imgW="1016000" imgH="3937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939925"/>
                        <a:ext cx="2747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60236" y="19928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label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168909" y="2498725"/>
            <a:ext cx="2895600" cy="15875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19668" y="2526268"/>
            <a:ext cx="25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total number of examples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617" y="3713202"/>
            <a:ext cx="454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the label with feature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940309" y="4278868"/>
            <a:ext cx="3886200" cy="1588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160236" y="43550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number of examples with label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871" y="5685771"/>
            <a:ext cx="57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training a NB model then involve?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difficult is this to calculate?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124237" y="170571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NB Model</a:t>
              </a:r>
              <a:endParaRPr lang="en-US" sz="20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2193204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64573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2183067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0.004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9775" y="6023688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use a probabilistic model for classification/prediction?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191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an unlabeled example: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44134" y="546895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redict the label</a:t>
            </a:r>
            <a:endParaRPr lang="en-US" sz="2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4967288" y="32004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2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288" y="32004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5044723" y="1753361"/>
            <a:ext cx="1611455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568" y="2000249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banana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460478" y="2075092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9" y="2604177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 smtClean="0">
                <a:solidFill>
                  <a:srgbClr val="008000"/>
                </a:solidFill>
              </a:rPr>
              <a:t>apple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457111" y="263551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20067" y="2000249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20067" y="2558441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4829355" y="33528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22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355" y="33528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2115" y="2155849"/>
            <a:ext cx="160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largest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082" y="4572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3600" y="5181600"/>
            <a:ext cx="4649898" cy="922338"/>
            <a:chOff x="1335063" y="5181600"/>
            <a:chExt cx="4649898" cy="92233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2517861" y="5181600"/>
            <a:ext cx="34671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23" name="Equation" r:id="rId5" imgW="1816100" imgH="482600" progId="Equation.3">
                    <p:embed/>
                  </p:oleObj>
                </mc:Choice>
                <mc:Fallback>
                  <p:oleObj name="Equation" r:id="rId5" imgW="1816100" imgH="482600" progId="Equation.3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7861" y="5181600"/>
                          <a:ext cx="3467100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35063" y="5405735"/>
              <a:ext cx="110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label = 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8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4731</TotalTime>
  <Words>4955</Words>
  <Application>Microsoft Office PowerPoint</Application>
  <PresentationFormat>Ekran Gösterisi (4:3)</PresentationFormat>
  <Paragraphs>1017</Paragraphs>
  <Slides>114</Slides>
  <Notes>22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114</vt:i4>
      </vt:variant>
    </vt:vector>
  </HeadingPairs>
  <TitlesOfParts>
    <vt:vector size="128" baseType="lpstr">
      <vt:lpstr>ＭＳ Ｐゴシック</vt:lpstr>
      <vt:lpstr>Arial</vt:lpstr>
      <vt:lpstr>Calibri</vt:lpstr>
      <vt:lpstr>Century Schoolbook</vt:lpstr>
      <vt:lpstr>Courier New</vt:lpstr>
      <vt:lpstr>Sitka Small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Basic Probability Theory: terminology</vt:lpstr>
      <vt:lpstr>Basic Probability Theory: terminology</vt:lpstr>
      <vt:lpstr>Events</vt:lpstr>
      <vt:lpstr>Random variables</vt:lpstr>
      <vt:lpstr>Random variables</vt:lpstr>
      <vt:lpstr>Probability distribution</vt:lpstr>
      <vt:lpstr>Unconditional/prior probability</vt:lpstr>
      <vt:lpstr>Joint distribution</vt:lpstr>
      <vt:lpstr>Joint distribution</vt:lpstr>
      <vt:lpstr>Joint distribution</vt:lpstr>
      <vt:lpstr>Joint distribution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Both are distributions over X</vt:lpstr>
      <vt:lpstr>A note about notation</vt:lpstr>
      <vt:lpstr>Properties of probabilities</vt:lpstr>
      <vt:lpstr>Properties of probabilities</vt:lpstr>
      <vt:lpstr>Properties of probabilities</vt:lpstr>
      <vt:lpstr>Chain rule (aka product rule)</vt:lpstr>
      <vt:lpstr>Chain rule</vt:lpstr>
      <vt:lpstr>Applications of the chain rule</vt:lpstr>
      <vt:lpstr>Bayes’ rule (theorem)</vt:lpstr>
      <vt:lpstr>Bayes’ rule</vt:lpstr>
      <vt:lpstr>Bayes’ rule</vt:lpstr>
      <vt:lpstr>Gaps</vt:lpstr>
      <vt:lpstr>Gaps</vt:lpstr>
      <vt:lpstr>Gaps</vt:lpstr>
      <vt:lpstr>Parasitic gaps</vt:lpstr>
      <vt:lpstr>Parasitic gaps</vt:lpstr>
      <vt:lpstr>Parasitic gaps</vt:lpstr>
      <vt:lpstr>Frequency of parasitic gaps</vt:lpstr>
      <vt:lpstr>Prob of parasitic gaps</vt:lpstr>
      <vt:lpstr>Prob of parasitic gaps</vt:lpstr>
      <vt:lpstr>Prob of parasitic gaps</vt:lpstr>
      <vt:lpstr>Prob of parasitic gaps</vt:lpstr>
      <vt:lpstr>PowerPoint Sunusu</vt:lpstr>
      <vt:lpstr>Probabilistic Modeling</vt:lpstr>
      <vt:lpstr>An example: classifying fruit</vt:lpstr>
      <vt:lpstr>Probabilistic models</vt:lpstr>
      <vt:lpstr>Probabilistic model vs. classifier</vt:lpstr>
      <vt:lpstr>Probabilistic models: classification</vt:lpstr>
      <vt:lpstr>Probabilistic models</vt:lpstr>
      <vt:lpstr>Probabilistic model vs. classifier</vt:lpstr>
      <vt:lpstr>Probabilistic models</vt:lpstr>
      <vt:lpstr>Probabilistic models: big questions</vt:lpstr>
      <vt:lpstr>Same problems we’ve been dealing with so far</vt:lpstr>
      <vt:lpstr>Basic steps for probabilistic modeling</vt:lpstr>
      <vt:lpstr>Basic steps for probabilistic modeling</vt:lpstr>
      <vt:lpstr>What was the data generating distribution?</vt:lpstr>
      <vt:lpstr>Step 1: picking a model</vt:lpstr>
      <vt:lpstr>Some maths</vt:lpstr>
      <vt:lpstr>Some maths</vt:lpstr>
      <vt:lpstr>Step  1: pick a model</vt:lpstr>
      <vt:lpstr>Full distribution tables</vt:lpstr>
      <vt:lpstr>27000</vt:lpstr>
      <vt:lpstr>Full distribution tables</vt:lpstr>
      <vt:lpstr>Step  1: pick a model</vt:lpstr>
      <vt:lpstr>An aside: independence</vt:lpstr>
      <vt:lpstr>independent or dependent?</vt:lpstr>
      <vt:lpstr>Independent variables</vt:lpstr>
      <vt:lpstr>Independent variables</vt:lpstr>
      <vt:lpstr>Independent variables</vt:lpstr>
      <vt:lpstr>Conditional Independence</vt:lpstr>
      <vt:lpstr>Naïve Bayes assumption</vt:lpstr>
      <vt:lpstr>Naïve Bayes assumption</vt:lpstr>
      <vt:lpstr>Naïve Bayes assumption</vt:lpstr>
      <vt:lpstr>Naïve Bayes assumption</vt:lpstr>
      <vt:lpstr>Naïve Bayes model</vt:lpstr>
      <vt:lpstr>p(x|y)</vt:lpstr>
      <vt:lpstr>Basic steps for probabilistic modeling</vt:lpstr>
      <vt:lpstr>Obtaining probabilities</vt:lpstr>
      <vt:lpstr>Obtaining probabilities</vt:lpstr>
      <vt:lpstr>Estimating probabilities</vt:lpstr>
      <vt:lpstr>Maximum Likelihood Estimation (MLE)</vt:lpstr>
      <vt:lpstr>Watch Videos to Understand Better</vt:lpstr>
      <vt:lpstr>Maximum Likelihood Estimation (MLE)</vt:lpstr>
      <vt:lpstr>MLE example</vt:lpstr>
      <vt:lpstr>MLE example</vt:lpstr>
      <vt:lpstr>Useful Articles</vt:lpstr>
      <vt:lpstr>Very Useful Video</vt:lpstr>
      <vt:lpstr>PowerPoint Sunusu</vt:lpstr>
      <vt:lpstr>Maximum Likelihood Estimation (MLE)</vt:lpstr>
      <vt:lpstr>Likelihood</vt:lpstr>
      <vt:lpstr>Likelihood</vt:lpstr>
      <vt:lpstr>Likelihood</vt:lpstr>
      <vt:lpstr>Maximum Likelihood Estimation (MLE)</vt:lpstr>
      <vt:lpstr>Calculating MLE</vt:lpstr>
      <vt:lpstr>Calculating MLE</vt:lpstr>
      <vt:lpstr>Calculating MLE</vt:lpstr>
      <vt:lpstr>Calculating MLE</vt:lpstr>
      <vt:lpstr>MLE: sanity check</vt:lpstr>
      <vt:lpstr>MLE estimation for NB</vt:lpstr>
      <vt:lpstr>Maximum likelihood estimates</vt:lpstr>
      <vt:lpstr>Naïve Bayes classification</vt:lpstr>
      <vt:lpstr>Probabilistic models</vt:lpstr>
      <vt:lpstr>Generative Story</vt:lpstr>
      <vt:lpstr>NB generative story</vt:lpstr>
      <vt:lpstr>NB generative story</vt:lpstr>
      <vt:lpstr>NB decision boundary</vt:lpstr>
      <vt:lpstr>Some maths</vt:lpstr>
      <vt:lpstr>Some more maths</vt:lpstr>
      <vt:lpstr>And…</vt:lpstr>
      <vt:lpstr>And…</vt:lpstr>
      <vt:lpstr>NB as a linear model</vt:lpstr>
      <vt:lpstr>Maximum likelihood estimation</vt:lpstr>
      <vt:lpstr>Basic steps for probabilistic modeling</vt:lpstr>
      <vt:lpstr>PowerPoint Sunusu</vt:lpstr>
      <vt:lpstr>Back to parasitic gaps</vt:lpstr>
      <vt:lpstr>Back to parasitic gaps</vt:lpstr>
      <vt:lpstr>Priors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Furkan Gözükara</cp:lastModifiedBy>
  <cp:revision>364</cp:revision>
  <dcterms:created xsi:type="dcterms:W3CDTF">2011-01-25T19:35:23Z</dcterms:created>
  <dcterms:modified xsi:type="dcterms:W3CDTF">2019-11-29T07:41:11Z</dcterms:modified>
</cp:coreProperties>
</file>