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20" r:id="rId2"/>
    <p:sldId id="259" r:id="rId3"/>
    <p:sldId id="260" r:id="rId4"/>
    <p:sldId id="261" r:id="rId5"/>
    <p:sldId id="262" r:id="rId6"/>
    <p:sldId id="263" r:id="rId7"/>
    <p:sldId id="274" r:id="rId8"/>
    <p:sldId id="275" r:id="rId9"/>
    <p:sldId id="276" r:id="rId10"/>
    <p:sldId id="282" r:id="rId11"/>
    <p:sldId id="278" r:id="rId12"/>
    <p:sldId id="281" r:id="rId13"/>
    <p:sldId id="283" r:id="rId14"/>
    <p:sldId id="286" r:id="rId15"/>
    <p:sldId id="288" r:id="rId16"/>
    <p:sldId id="289" r:id="rId17"/>
    <p:sldId id="267" r:id="rId18"/>
    <p:sldId id="269" r:id="rId19"/>
    <p:sldId id="270" r:id="rId20"/>
    <p:sldId id="271" r:id="rId21"/>
    <p:sldId id="299" r:id="rId22"/>
    <p:sldId id="300" r:id="rId23"/>
    <p:sldId id="291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307" r:id="rId32"/>
    <p:sldId id="308" r:id="rId33"/>
    <p:sldId id="310" r:id="rId34"/>
    <p:sldId id="309" r:id="rId35"/>
    <p:sldId id="311" r:id="rId36"/>
    <p:sldId id="317" r:id="rId37"/>
    <p:sldId id="312" r:id="rId38"/>
    <p:sldId id="313" r:id="rId39"/>
    <p:sldId id="314" r:id="rId40"/>
    <p:sldId id="315" r:id="rId41"/>
    <p:sldId id="318" r:id="rId42"/>
    <p:sldId id="319" r:id="rId43"/>
    <p:sldId id="301" r:id="rId44"/>
    <p:sldId id="30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comparing different pre-processin</a:t>
            </a:r>
            <a:r>
              <a:rPr lang="en-US" baseline="0" dirty="0" smtClean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No…</a:t>
            </a:r>
            <a:r>
              <a:rPr lang="en-US" baseline="0" dirty="0" smtClean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11/1/2019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5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11/1/2019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kingdom.com/160MeanT2pair.html" TargetMode="External"/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scistatistics.com/tests/ttestdependent/Default2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lang="en-US" sz="4400" spc="-265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Evaluation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8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model 2 better?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85% accuracy</a:t>
            </a:r>
          </a:p>
          <a:p>
            <a:r>
              <a:rPr lang="en-US" sz="3200" dirty="0" smtClean="0"/>
              <a:t>Model 2:  80% accuracy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85.5% accuracy</a:t>
            </a:r>
          </a:p>
          <a:p>
            <a:r>
              <a:rPr lang="en-US" sz="3200" dirty="0" smtClean="0"/>
              <a:t>Model 2:  85.0% accuracy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Model 1:  0% accuracy</a:t>
            </a:r>
          </a:p>
          <a:p>
            <a:r>
              <a:rPr lang="en-US" sz="3200" dirty="0" smtClean="0"/>
              <a:t>Model 2:  100% accuracy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scores: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don’t just want to know which system is better on </a:t>
            </a:r>
            <a:r>
              <a:rPr lang="en-US" b="1" i="1" dirty="0" smtClean="0">
                <a:solidFill>
                  <a:srgbClr val="FF6600"/>
                </a:solidFill>
              </a:rPr>
              <a:t>this particular data</a:t>
            </a:r>
            <a:r>
              <a:rPr lang="en-US" dirty="0" smtClean="0"/>
              <a:t>, we want to know if model 1 is better than model 2 </a:t>
            </a:r>
            <a:r>
              <a:rPr lang="en-US" b="1" i="1" dirty="0" smtClean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Put another way, we want to be confident that the difference is real and not just do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this any better?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2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</a:t>
            </a:r>
            <a:br>
              <a:rPr lang="en-US" sz="2400" dirty="0" smtClean="0">
                <a:solidFill>
                  <a:srgbClr val="FF6600"/>
                </a:solidFill>
              </a:rPr>
            </a:br>
            <a:r>
              <a:rPr lang="en-US" sz="2400" dirty="0" smtClean="0">
                <a:solidFill>
                  <a:srgbClr val="FF6600"/>
                </a:solidFill>
              </a:rPr>
              <a:t>score 2 + c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Key</a:t>
            </a:r>
            <a:r>
              <a:rPr lang="en-US" sz="2400" b="1" dirty="0">
                <a:solidFill>
                  <a:srgbClr val="0000FF"/>
                </a:solidFill>
              </a:rPr>
              <a:t>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know how variable a model’s accuracy is?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variance (or standard deviation) helped us predict how likely certain events are: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 smtClean="0">
                <a:solidFill>
                  <a:srgbClr val="FF0000"/>
                </a:solidFill>
              </a:rPr>
              <a:t>  Ideas?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Rather than just splitting once, split multiple times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experimentation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development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data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881" y="1597581"/>
            <a:ext cx="1831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break into n </a:t>
            </a:r>
          </a:p>
          <a:p>
            <a:pPr algn="ctr"/>
            <a:r>
              <a:rPr lang="en-US" sz="2000" dirty="0" smtClean="0"/>
              <a:t>equal-size parts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55009" y="1496322"/>
            <a:ext cx="477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repeat for all parts/splits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train on n-1 parts optimize on the other</a:t>
            </a:r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2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split 3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score 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multiplies the computational overhead by n (have to train n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is the most common choice of 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n-fold cross validation where n = number of examples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 would we use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Leave-one-out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in domains with limited training data: </a:t>
            </a:r>
            <a:r>
              <a:rPr lang="en-US" i="1" dirty="0" smtClean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What’s the difference?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73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2.3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1.7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69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split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average: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85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std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5.9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4202" y="644806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Even though the averages are same, the variance is different!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 a </a:t>
            </a:r>
          </a:p>
          <a:p>
            <a:r>
              <a:rPr lang="en-US" sz="2000" dirty="0" smtClean="0"/>
              <a:t>classifier</a:t>
            </a:r>
            <a:endParaRPr lang="en-US" sz="2000" dirty="0"/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Model 2 is ALWAYS better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 – model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std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4.7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decide if model 2 is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Setup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Assume some default hypothesis about the data that you’d like to </a:t>
            </a:r>
            <a:r>
              <a:rPr lang="en-US" i="1" dirty="0" smtClean="0"/>
              <a:t>disprove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 smtClean="0"/>
              <a:t>e.g. model 1 and model 2 are not statistically different in performance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 smtClean="0"/>
              <a:t>Calculate a test statistic from the data (often assuming something about the data)</a:t>
            </a:r>
          </a:p>
          <a:p>
            <a:pPr lvl="1"/>
            <a:r>
              <a:rPr lang="en-US" dirty="0" smtClean="0"/>
              <a:t>Based on this statistic, with </a:t>
            </a:r>
            <a:r>
              <a:rPr lang="en-US" i="1" dirty="0" smtClean="0"/>
              <a:t>some probability</a:t>
            </a:r>
            <a:r>
              <a:rPr lang="en-US" dirty="0" smtClean="0"/>
              <a:t> we can </a:t>
            </a:r>
            <a:r>
              <a:rPr lang="en-US" b="1" dirty="0" smtClean="0"/>
              <a:t>reject the null hypothesis</a:t>
            </a:r>
            <a:r>
              <a:rPr lang="en-US" dirty="0" smtClean="0"/>
              <a:t>, that is, show that it does not 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Null hypothesis: model 1 and model 2 accuracies are no different, i.e. come from </a:t>
            </a:r>
            <a:r>
              <a:rPr lang="en-US" b="1" dirty="0" smtClean="0"/>
              <a:t>the same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 probability that the difference in accuracies is due to random chance (low values are better)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our setup, we’ll do what’s called a “pair t-test”</a:t>
            </a:r>
          </a:p>
          <a:p>
            <a:pPr lvl="1"/>
            <a:r>
              <a:rPr lang="en-US" dirty="0" smtClean="0"/>
              <a:t>The values can be thought of as pairs, where they were calculated under the same conditions</a:t>
            </a:r>
          </a:p>
          <a:p>
            <a:pPr lvl="1"/>
            <a:r>
              <a:rPr lang="en-US" dirty="0" smtClean="0"/>
              <a:t>In our case, the same train/test split</a:t>
            </a:r>
          </a:p>
          <a:p>
            <a:pPr lvl="1"/>
            <a:r>
              <a:rPr lang="en-US" dirty="0" smtClean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 smtClean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en.wikipedia.org/wiki/Student's_t-test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www.statskingdom.com/160MeanT2pair.html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www.socscistatistics.com/tests/ttestdependent/Default2.aspx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2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1020" y="4571182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0.15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5158"/>
              </p:ext>
            </p:extLst>
          </p:nvPr>
        </p:nvGraphicFramePr>
        <p:xfrm>
          <a:off x="612648" y="1922294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1020" y="4619764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0.007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Pretend like we don’t know the labels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systems: sample 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300" y="4717847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 = 0.001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tests on test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Labeled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  <a:br>
              <a:rPr lang="en-US" sz="2800" dirty="0" smtClean="0"/>
            </a:br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607073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11869" y="3353011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Development</a:t>
            </a:r>
          </a:p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11603" y="4429050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cross-validation with t-test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do that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training set </a:t>
            </a:r>
            <a:r>
              <a:rPr lang="en-US" i="1" dirty="0" smtClean="0"/>
              <a:t>t</a:t>
            </a:r>
            <a:r>
              <a:rPr lang="en-US" dirty="0" smtClean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i="1" dirty="0" smtClean="0"/>
              <a:t>m</a:t>
            </a:r>
            <a:r>
              <a:rPr lang="en-US" dirty="0" smtClean="0"/>
              <a:t> times:</a:t>
            </a:r>
          </a:p>
          <a:p>
            <a:pPr>
              <a:buFontTx/>
              <a:buChar char="-"/>
            </a:pPr>
            <a:r>
              <a:rPr lang="en-US" dirty="0" smtClean="0"/>
              <a:t>sample </a:t>
            </a:r>
            <a:r>
              <a:rPr lang="en-US" i="1" dirty="0" smtClean="0"/>
              <a:t>n</a:t>
            </a:r>
            <a:r>
              <a:rPr lang="en-US" dirty="0" smtClean="0"/>
              <a:t> examples </a:t>
            </a:r>
            <a:r>
              <a:rPr lang="en-US" b="1" dirty="0" smtClean="0"/>
              <a:t>with replacement</a:t>
            </a:r>
            <a:r>
              <a:rPr lang="en-US" dirty="0" smtClean="0"/>
              <a:t> from the training set to create a new training set </a:t>
            </a:r>
            <a:r>
              <a:rPr lang="en-US" i="1" dirty="0" smtClean="0"/>
              <a:t>t’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train model(s) on </a:t>
            </a:r>
            <a:r>
              <a:rPr lang="en-US" i="1" dirty="0" smtClean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calculate performance on test set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calculate t-test (or other statistical test) on the collection of </a:t>
            </a:r>
            <a:r>
              <a:rPr lang="en-US" i="1" dirty="0" smtClean="0"/>
              <a:t>m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resampling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44" y="226275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838" y="2755419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All</a:t>
            </a:r>
          </a:p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34831" y="444530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31046" y="1850305"/>
            <a:ext cx="1297640" cy="2074333"/>
            <a:chOff x="6782226" y="1943247"/>
            <a:chExt cx="1297640" cy="2074333"/>
          </a:xfrm>
        </p:grpSpPr>
        <p:sp>
          <p:nvSpPr>
            <p:cNvPr id="10" name="Rectangle 9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Test</a:t>
              </a:r>
            </a:p>
            <a:p>
              <a:pPr algn="ctr"/>
              <a:r>
                <a:rPr lang="en-US" sz="2800" dirty="0" smtClean="0"/>
                <a:t>Data</a:t>
              </a:r>
              <a:endParaRPr lang="en-US" sz="28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3" name="Right Arrow 12"/>
          <p:cNvSpPr/>
          <p:nvPr/>
        </p:nvSpPr>
        <p:spPr>
          <a:xfrm>
            <a:off x="2033070" y="3149082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7744171">
            <a:off x="1578743" y="211952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with replacement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16167" y="227640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533" y="2887472"/>
            <a:ext cx="12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Sample</a:t>
            </a:r>
          </a:p>
        </p:txBody>
      </p:sp>
      <p:grpSp>
        <p:nvGrpSpPr>
          <p:cNvPr id="17" name="Group 37"/>
          <p:cNvGrpSpPr/>
          <p:nvPr/>
        </p:nvGrpSpPr>
        <p:grpSpPr>
          <a:xfrm>
            <a:off x="5107147" y="2724892"/>
            <a:ext cx="1371600" cy="1371600"/>
            <a:chOff x="7391400" y="3505200"/>
            <a:chExt cx="1371600" cy="13716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4415703" y="31260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18112" y="4594412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evaluate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7309556" y="3924638"/>
            <a:ext cx="770310" cy="62744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98445" y="4337083"/>
            <a:ext cx="1030111" cy="21499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8"/>
          <p:cNvSpPr/>
          <p:nvPr/>
        </p:nvSpPr>
        <p:spPr>
          <a:xfrm flipH="1">
            <a:off x="2916167" y="5056077"/>
            <a:ext cx="3441429" cy="747888"/>
          </a:xfrm>
          <a:prstGeom prst="curvedUp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68493" y="6048908"/>
            <a:ext cx="416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m times to get m samples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0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Experimentation good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During development</a:t>
            </a:r>
          </a:p>
          <a:p>
            <a:pPr lvl="1"/>
            <a:r>
              <a:rPr lang="en-US" dirty="0" smtClean="0"/>
              <a:t>Compare different models/</a:t>
            </a:r>
            <a:r>
              <a:rPr lang="en-US" dirty="0" err="1" smtClean="0"/>
              <a:t>hyperparameters</a:t>
            </a:r>
            <a:r>
              <a:rPr lang="en-US" dirty="0" smtClean="0"/>
              <a:t> on development data</a:t>
            </a:r>
          </a:p>
          <a:p>
            <a:pPr lvl="1"/>
            <a:r>
              <a:rPr lang="en-US" dirty="0" smtClean="0"/>
              <a:t>use cross-validation to get more consistent results</a:t>
            </a:r>
          </a:p>
          <a:p>
            <a:pPr lvl="1"/>
            <a:r>
              <a:rPr lang="en-US" dirty="0" smtClean="0"/>
              <a:t>If you want to be confident with results, use a t-test and look for p = 0.05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Classify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CCCCCC"/>
                </a:solidFill>
              </a:rPr>
              <a:t>Pretend like we don’t know the labels</a:t>
            </a:r>
            <a:endParaRPr lang="en-US" sz="2000" dirty="0">
              <a:solidFill>
                <a:srgbClr val="CCCCCC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CCCCC"/>
                </a:solidFill>
              </a:rPr>
              <a:t>Classify</a:t>
            </a:r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Compare predicted labels to actual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model 2 better than model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model 2 better if score 2 &gt; score 1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would we want to do this type of comparison?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1</a:t>
            </a:r>
            <a:endParaRPr lang="en-US" dirty="0"/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1</a:t>
              </a:r>
              <a:endParaRPr lang="en-US" sz="2000" dirty="0"/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model 2</a:t>
              </a:r>
              <a:endParaRPr lang="en-US" sz="2000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Label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redicted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Evaluation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score 2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compare and pick better</a:t>
            </a:r>
            <a:endParaRPr lang="en-US" sz="2400" dirty="0">
              <a:solidFill>
                <a:srgbClr val="FF66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Any concerns?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7696</TotalTime>
  <Words>2092</Words>
  <Application>Microsoft Office PowerPoint</Application>
  <PresentationFormat>Ekran Gösterisi (4:3)</PresentationFormat>
  <Paragraphs>987</Paragraphs>
  <Slides>44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PowerPoint Sunusu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Experimentation good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1225</cp:revision>
  <cp:lastPrinted>2013-09-17T22:01:58Z</cp:lastPrinted>
  <dcterms:created xsi:type="dcterms:W3CDTF">2013-09-08T20:10:23Z</dcterms:created>
  <dcterms:modified xsi:type="dcterms:W3CDTF">2019-11-01T06:33:26Z</dcterms:modified>
</cp:coreProperties>
</file>