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80" r:id="rId2"/>
    <p:sldId id="272" r:id="rId3"/>
    <p:sldId id="273" r:id="rId4"/>
    <p:sldId id="275" r:id="rId5"/>
    <p:sldId id="276" r:id="rId6"/>
    <p:sldId id="277" r:id="rId7"/>
    <p:sldId id="274" r:id="rId8"/>
    <p:sldId id="279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90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76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less classifiers during training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less classifiers to make a mistake during testing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have to choose with examples to group together (and this can impact performance)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41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could try and do precision/recall for each class, but there</a:t>
            </a:r>
            <a:r>
              <a:rPr lang="en-US" baseline="0" dirty="0" smtClean="0"/>
              <a:t> can be lots of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07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</a:t>
            </a:r>
            <a:r>
              <a:rPr lang="en-US" baseline="0" dirty="0" smtClean="0"/>
              <a:t> the entries along the diagonal represent?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98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045366-2012-824A-B165-02D310FA595E}" type="slidenum">
              <a:rPr lang="en-US"/>
              <a:pPr/>
              <a:t>43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66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045366-2012-824A-B165-02D310FA595E}" type="slidenum">
              <a:rPr lang="en-US"/>
              <a:pPr/>
              <a:t>44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36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11/22/2019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73091"/>
            <a:ext cx="9144000" cy="150810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PhD </a:t>
            </a:r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Gözükara</a:t>
            </a:r>
            <a:r>
              <a:rPr lang="en-US" dirty="0" smtClean="0"/>
              <a:t>, </a:t>
            </a:r>
            <a:r>
              <a:rPr lang="en-US" dirty="0" err="1" smtClean="0"/>
              <a:t>Toros</a:t>
            </a:r>
            <a:r>
              <a:rPr lang="en-US" dirty="0" smtClean="0"/>
              <a:t> University</a:t>
            </a:r>
            <a:endParaRPr lang="tr-TR" dirty="0" smtClean="0"/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803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11/22/2019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11/22/2019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11/22/2019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11/22/2019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11/22/2019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1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11" Type="http://schemas.openxmlformats.org/officeDocument/2006/relationships/image" Target="../media/image18.png"/><Relationship Id="rId5" Type="http://schemas.openxmlformats.org/officeDocument/2006/relationships/image" Target="../media/image12.wmf"/><Relationship Id="rId10" Type="http://schemas.openxmlformats.org/officeDocument/2006/relationships/image" Target="../media/image17.png"/><Relationship Id="rId4" Type="http://schemas.openxmlformats.org/officeDocument/2006/relationships/image" Target="../media/image11.wmf"/><Relationship Id="rId9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5881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" y="2558811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 txBox="1">
            <a:spLocks/>
          </p:cNvSpPr>
          <p:nvPr/>
        </p:nvSpPr>
        <p:spPr bwMode="auto">
          <a:xfrm>
            <a:off x="-5182" y="92332"/>
            <a:ext cx="9144000" cy="3337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i="0" kern="1200">
                <a:solidFill>
                  <a:srgbClr val="424456"/>
                </a:solidFill>
                <a:latin typeface="Times New Roman"/>
                <a:ea typeface="+mj-ea"/>
                <a:cs typeface="Times New Roman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CSE419 – Artificial Intelligence and Machine </a:t>
            </a:r>
            <a:r>
              <a:rPr lang="en-US" sz="4400" spc="-265" smtClean="0">
                <a:solidFill>
                  <a:srgbClr val="000000"/>
                </a:solidFill>
                <a:latin typeface="Arial"/>
                <a:cs typeface="Arial"/>
              </a:rPr>
              <a:t>Learning </a:t>
            </a:r>
            <a:r>
              <a:rPr lang="en-US" sz="4400" spc="-265" smtClean="0">
                <a:solidFill>
                  <a:srgbClr val="000000"/>
                </a:solidFill>
                <a:latin typeface="Arial"/>
                <a:cs typeface="Arial"/>
              </a:rPr>
              <a:t>2019</a:t>
            </a:r>
            <a: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en-US" sz="3600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University</a:t>
            </a:r>
            <a:b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i="1" u="sng" spc="-26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https://github.com/FurkanGozukara/CSE419-Artificial-Intelligence-and-Machine-Learning-2019</a:t>
            </a: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lang="en-US" sz="40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-10364" y="3041985"/>
            <a:ext cx="9144000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latin typeface="Times New Roman"/>
                <a:cs typeface="Times New Roman"/>
              </a:rPr>
              <a:t>Multiclass</a:t>
            </a:r>
          </a:p>
          <a:p>
            <a:pPr algn="ctr">
              <a:lnSpc>
                <a:spcPct val="100000"/>
              </a:lnSpc>
            </a:pP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Based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on Asst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. Prof. Dr. David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Kauchak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 (Pomona College)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Lecture Slides </a:t>
            </a:r>
            <a:endParaRPr lang="en-US" sz="3200" i="1" spc="-45" dirty="0">
              <a:solidFill>
                <a:srgbClr val="80808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489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Black box approach to multiclass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232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Abstraction: we have a generic binary classifier, how can we use it to solve our new problem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82270" y="385845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2682523" y="363267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6" name="Group 37"/>
          <p:cNvGrpSpPr/>
          <p:nvPr/>
        </p:nvGrpSpPr>
        <p:grpSpPr>
          <a:xfrm>
            <a:off x="3267229" y="3279897"/>
            <a:ext cx="1432277" cy="1371600"/>
            <a:chOff x="7330723" y="3505200"/>
            <a:chExt cx="1432277" cy="137160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binary classifier</a:t>
              </a:r>
              <a:endParaRPr lang="en-US" sz="2000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4890911" y="3279897"/>
            <a:ext cx="1044222" cy="57855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90911" y="3858452"/>
            <a:ext cx="1044222" cy="64569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11359" y="2982343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+1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11359" y="4273312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-</a:t>
            </a:r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28795" y="3530438"/>
            <a:ext cx="2610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optionally: also output a confidence/score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36132" y="5739164"/>
            <a:ext cx="6708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Can we solve our multiclass problem with this?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59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1: One vs. all (OVA)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49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Training:</a:t>
            </a:r>
            <a:r>
              <a:rPr lang="en-US" sz="2400" dirty="0"/>
              <a:t> </a:t>
            </a:r>
            <a:r>
              <a:rPr lang="en-US" sz="2400" dirty="0" smtClean="0"/>
              <a:t>for each label </a:t>
            </a:r>
            <a:r>
              <a:rPr lang="en-US" sz="2400" i="1" dirty="0" smtClean="0"/>
              <a:t>L</a:t>
            </a:r>
            <a:r>
              <a:rPr lang="en-US" sz="2400" dirty="0" smtClean="0"/>
              <a:t>, pose as a binary problem</a:t>
            </a:r>
          </a:p>
          <a:p>
            <a:pPr lvl="1"/>
            <a:r>
              <a:rPr lang="en-US" sz="2000" dirty="0" smtClean="0"/>
              <a:t>all examples with label </a:t>
            </a:r>
            <a:r>
              <a:rPr lang="en-US" sz="2000" i="1" dirty="0" smtClean="0"/>
              <a:t>L</a:t>
            </a:r>
            <a:r>
              <a:rPr lang="en-US" sz="2000" dirty="0" smtClean="0"/>
              <a:t> are positive</a:t>
            </a:r>
          </a:p>
          <a:p>
            <a:pPr lvl="1"/>
            <a:r>
              <a:rPr lang="en-US" sz="2000" dirty="0" smtClean="0"/>
              <a:t>all other examples are negative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54614" y="3626498"/>
            <a:ext cx="1863261" cy="2976678"/>
            <a:chOff x="154614" y="3626498"/>
            <a:chExt cx="1863261" cy="2976678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8238" y="3626498"/>
              <a:ext cx="435932" cy="427384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7091" y="4870029"/>
              <a:ext cx="440752" cy="444091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2683" y="5527967"/>
              <a:ext cx="627865" cy="369332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4614" y="6152056"/>
              <a:ext cx="745934" cy="425776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3964" y="4287698"/>
              <a:ext cx="355732" cy="326574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1100136" y="3637673"/>
              <a:ext cx="722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apple</a:t>
              </a:r>
              <a:endParaRPr lang="en-US" b="1" baseline="-25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100136" y="4923100"/>
              <a:ext cx="722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apple</a:t>
              </a:r>
              <a:endParaRPr lang="en-US" b="1" baseline="-25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100136" y="5553311"/>
              <a:ext cx="917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banana</a:t>
              </a:r>
              <a:endParaRPr lang="en-US" b="1" baseline="-25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00136" y="6233844"/>
              <a:ext cx="917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banana</a:t>
              </a:r>
              <a:endParaRPr lang="en-US" b="1" baseline="-25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00136" y="4270284"/>
              <a:ext cx="858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orange</a:t>
              </a:r>
              <a:endParaRPr lang="en-US" b="1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159000" y="3090333"/>
            <a:ext cx="2387657" cy="3487499"/>
            <a:chOff x="2159000" y="3090333"/>
            <a:chExt cx="2387657" cy="3487499"/>
          </a:xfrm>
        </p:grpSpPr>
        <p:sp>
          <p:nvSpPr>
            <p:cNvPr id="4" name="TextBox 3"/>
            <p:cNvSpPr txBox="1"/>
            <p:nvPr/>
          </p:nvSpPr>
          <p:spPr>
            <a:xfrm>
              <a:off x="2787492" y="3090333"/>
              <a:ext cx="17591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apple vs. not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94157" y="3626498"/>
              <a:ext cx="435932" cy="42738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73010" y="4870029"/>
              <a:ext cx="440752" cy="44409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28602" y="5527967"/>
              <a:ext cx="627865" cy="3693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10533" y="6152056"/>
              <a:ext cx="745934" cy="42577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854621" y="3612329"/>
              <a:ext cx="465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+1</a:t>
              </a:r>
              <a:endParaRPr lang="en-US" b="1" baseline="-25000" dirty="0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09883" y="4287698"/>
              <a:ext cx="355732" cy="326574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3854621" y="4897756"/>
              <a:ext cx="465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+1</a:t>
              </a:r>
              <a:endParaRPr lang="en-US" b="1" baseline="-25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54621" y="5527967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  <a:r>
                <a:rPr lang="en-US" b="1" dirty="0" smtClean="0"/>
                <a:t>1</a:t>
              </a:r>
              <a:endParaRPr lang="en-US" b="1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54621" y="6208500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  <a:r>
                <a:rPr lang="en-US" b="1" dirty="0" smtClean="0"/>
                <a:t>1</a:t>
              </a:r>
              <a:endParaRPr lang="en-US" b="1" baseline="-25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54621" y="4244940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  <a:r>
                <a:rPr lang="en-US" b="1" dirty="0" smtClean="0"/>
                <a:t>1</a:t>
              </a:r>
              <a:endParaRPr lang="en-US" b="1" baseline="-25000" dirty="0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2159000" y="4614272"/>
              <a:ext cx="493889" cy="913695"/>
            </a:xfrm>
            <a:prstGeom prst="rightArrow">
              <a:avLst/>
            </a:prstGeom>
            <a:solidFill>
              <a:srgbClr val="FF6600"/>
            </a:solidFill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41333" y="3090333"/>
            <a:ext cx="2136665" cy="3487499"/>
            <a:chOff x="4741333" y="3090333"/>
            <a:chExt cx="2136665" cy="3487499"/>
          </a:xfrm>
        </p:grpSpPr>
        <p:sp>
          <p:nvSpPr>
            <p:cNvPr id="23" name="TextBox 22"/>
            <p:cNvSpPr txBox="1"/>
            <p:nvPr/>
          </p:nvSpPr>
          <p:spPr>
            <a:xfrm>
              <a:off x="4974111" y="3090333"/>
              <a:ext cx="19038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orange vs. not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3109" y="3626498"/>
              <a:ext cx="435932" cy="427384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1962" y="4870029"/>
              <a:ext cx="440752" cy="44409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57554" y="5527967"/>
              <a:ext cx="627865" cy="369332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39485" y="6152056"/>
              <a:ext cx="745934" cy="425776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6083573" y="3612329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  <a:r>
                <a:rPr lang="en-US" b="1" dirty="0" smtClean="0"/>
                <a:t>1</a:t>
              </a:r>
              <a:endParaRPr lang="en-US" b="1" baseline="-25000" dirty="0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38835" y="4287698"/>
              <a:ext cx="355732" cy="326574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6083573" y="4897756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  <a:r>
                <a:rPr lang="en-US" b="1" dirty="0" smtClean="0"/>
                <a:t>1</a:t>
              </a:r>
              <a:endParaRPr lang="en-US" b="1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83573" y="5527967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  <a:r>
                <a:rPr lang="en-US" b="1" dirty="0" smtClean="0"/>
                <a:t>1</a:t>
              </a:r>
              <a:endParaRPr lang="en-US" b="1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83573" y="6208500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  <a:r>
                <a:rPr lang="en-US" b="1" dirty="0" smtClean="0"/>
                <a:t>1</a:t>
              </a:r>
              <a:endParaRPr lang="en-US" b="1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83573" y="4244940"/>
              <a:ext cx="46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+1</a:t>
              </a:r>
              <a:endParaRPr lang="en-US" b="1" baseline="-250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741333" y="3551998"/>
              <a:ext cx="14111" cy="2882669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016668" y="3090333"/>
            <a:ext cx="2050602" cy="3487499"/>
            <a:chOff x="7016668" y="3090333"/>
            <a:chExt cx="2050602" cy="3487499"/>
          </a:xfrm>
        </p:grpSpPr>
        <p:sp>
          <p:nvSpPr>
            <p:cNvPr id="34" name="TextBox 33"/>
            <p:cNvSpPr txBox="1"/>
            <p:nvPr/>
          </p:nvSpPr>
          <p:spPr>
            <a:xfrm>
              <a:off x="7090046" y="3090333"/>
              <a:ext cx="19772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banana vs. not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9044" y="3626498"/>
              <a:ext cx="435932" cy="427384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17897" y="4870029"/>
              <a:ext cx="440752" cy="44409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73489" y="5527967"/>
              <a:ext cx="627865" cy="36933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55420" y="6152056"/>
              <a:ext cx="745934" cy="425776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8199508" y="3612329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  <a:r>
                <a:rPr lang="en-US" b="1" dirty="0" smtClean="0"/>
                <a:t>1</a:t>
              </a:r>
              <a:endParaRPr lang="en-US" b="1" baseline="-25000" dirty="0"/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54770" y="4287698"/>
              <a:ext cx="355732" cy="326574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8199508" y="4897756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  <a:r>
                <a:rPr lang="en-US" b="1" dirty="0" smtClean="0"/>
                <a:t>1</a:t>
              </a:r>
              <a:endParaRPr lang="en-US" b="1" baseline="-25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199508" y="5527967"/>
              <a:ext cx="46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+1</a:t>
              </a:r>
              <a:endParaRPr lang="en-US" b="1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199508" y="6208500"/>
              <a:ext cx="46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+1</a:t>
              </a:r>
              <a:endParaRPr lang="en-US" b="1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199508" y="4244940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  <a:r>
                <a:rPr lang="en-US" b="1" dirty="0" smtClean="0"/>
                <a:t>1</a:t>
              </a:r>
              <a:endParaRPr lang="en-US" b="1" baseline="-25000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7016668" y="3637673"/>
              <a:ext cx="14111" cy="2882669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414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OVA: </a:t>
            </a:r>
            <a:r>
              <a:rPr lang="en-US" dirty="0"/>
              <a:t>linear classifiers (e.g. perceptron)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341" y="4221985"/>
            <a:ext cx="833354" cy="490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793096" y="1833441"/>
            <a:ext cx="711142" cy="14300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753" y="2904062"/>
            <a:ext cx="748463" cy="733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86" y="3423355"/>
            <a:ext cx="748463" cy="7337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040" y="3790248"/>
            <a:ext cx="748463" cy="7337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456" y="5390559"/>
            <a:ext cx="833354" cy="490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523" y="5492516"/>
            <a:ext cx="833354" cy="4902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246" y="4712193"/>
            <a:ext cx="833354" cy="490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733444" y="1477869"/>
            <a:ext cx="711142" cy="14300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363734" y="2567228"/>
            <a:ext cx="711142" cy="14300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946234" y="2211656"/>
            <a:ext cx="711142" cy="143009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pineapple vs. not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apple vs. not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8D800"/>
                </a:solidFill>
              </a:rPr>
              <a:t>banana vs. not</a:t>
            </a:r>
            <a:endParaRPr lang="en-US" dirty="0">
              <a:solidFill>
                <a:srgbClr val="D8D8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14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OVA: </a:t>
            </a:r>
            <a:r>
              <a:rPr lang="en-US" dirty="0"/>
              <a:t>linear classifiers (e.g. perceptron)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341" y="4221985"/>
            <a:ext cx="833354" cy="490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793096" y="1833441"/>
            <a:ext cx="711142" cy="14300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753" y="2904062"/>
            <a:ext cx="748463" cy="733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86" y="3423355"/>
            <a:ext cx="748463" cy="7337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040" y="3790248"/>
            <a:ext cx="748463" cy="7337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456" y="5390559"/>
            <a:ext cx="833354" cy="490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523" y="5492516"/>
            <a:ext cx="833354" cy="4902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246" y="4712193"/>
            <a:ext cx="833354" cy="490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733444" y="1477869"/>
            <a:ext cx="711142" cy="14300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363734" y="2567228"/>
            <a:ext cx="711142" cy="14300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946234" y="2211656"/>
            <a:ext cx="711142" cy="143009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pineapple vs. not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apple vs. not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8D800"/>
                </a:solidFill>
              </a:rPr>
              <a:t>banana vs. not</a:t>
            </a:r>
            <a:endParaRPr lang="en-US" dirty="0">
              <a:solidFill>
                <a:srgbClr val="D8D8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classify?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402699" y="2974617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01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OVA: </a:t>
            </a:r>
            <a:r>
              <a:rPr lang="en-US" dirty="0"/>
              <a:t>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pineapple vs. not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apple vs. not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8D800"/>
                </a:solidFill>
              </a:rPr>
              <a:t>banana vs. not</a:t>
            </a:r>
            <a:endParaRPr lang="en-US" dirty="0">
              <a:solidFill>
                <a:srgbClr val="D8D8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classify?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402699" y="2974617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06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786635" y="2352736"/>
            <a:ext cx="711142" cy="1430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OVA: </a:t>
            </a:r>
            <a:r>
              <a:rPr lang="en-US" dirty="0"/>
              <a:t>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pineapple vs. not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apple vs. not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8D800"/>
                </a:solidFill>
              </a:rPr>
              <a:t>banana vs. not</a:t>
            </a:r>
            <a:endParaRPr lang="en-US" dirty="0">
              <a:solidFill>
                <a:srgbClr val="D8D8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classify?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91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798857" y="2496638"/>
            <a:ext cx="711142" cy="1430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OVA: </a:t>
            </a:r>
            <a:r>
              <a:rPr lang="en-US" dirty="0"/>
              <a:t>linear classifiers (e.g. perceptron)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5341" y="4221985"/>
            <a:ext cx="833354" cy="490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793096" y="1833441"/>
            <a:ext cx="711142" cy="14300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753" y="2904062"/>
            <a:ext cx="748463" cy="733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686" y="3423355"/>
            <a:ext cx="748463" cy="7337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040" y="3790248"/>
            <a:ext cx="748463" cy="7337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456" y="5390559"/>
            <a:ext cx="833354" cy="490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523" y="5492516"/>
            <a:ext cx="833354" cy="4902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246" y="4712193"/>
            <a:ext cx="833354" cy="490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733444" y="1477869"/>
            <a:ext cx="711142" cy="14300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363734" y="2567228"/>
            <a:ext cx="711142" cy="14300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946234" y="2211656"/>
            <a:ext cx="711142" cy="143009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pineapple vs. not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apple vs. not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8D800"/>
                </a:solidFill>
              </a:rPr>
              <a:t>banana vs. not</a:t>
            </a:r>
            <a:endParaRPr lang="en-US" dirty="0">
              <a:solidFill>
                <a:srgbClr val="D8D8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classify?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795964" y="4032877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136549" y="3412033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8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OVA: </a:t>
            </a:r>
            <a:r>
              <a:rPr lang="en-US" dirty="0"/>
              <a:t>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pineapple vs. not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apple vs. not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8D800"/>
                </a:solidFill>
              </a:rPr>
              <a:t>banana vs. not</a:t>
            </a:r>
            <a:endParaRPr lang="en-US" dirty="0">
              <a:solidFill>
                <a:srgbClr val="D8D8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classify?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95964" y="4032877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36549" y="3412033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506370" y="3949890"/>
            <a:ext cx="225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banana </a:t>
            </a:r>
            <a:r>
              <a:rPr lang="en-US" i="1" dirty="0" smtClean="0">
                <a:solidFill>
                  <a:srgbClr val="FF6600"/>
                </a:solidFill>
              </a:rPr>
              <a:t>OR</a:t>
            </a:r>
            <a:r>
              <a:rPr lang="en-US" dirty="0" smtClean="0">
                <a:solidFill>
                  <a:srgbClr val="FF6600"/>
                </a:solidFill>
              </a:rPr>
              <a:t> pineapple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30398" y="3737002"/>
            <a:ext cx="70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none?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40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016" y="3949890"/>
            <a:ext cx="833354" cy="4902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564" y="3216103"/>
            <a:ext cx="748463" cy="7337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OVA: </a:t>
            </a:r>
            <a:r>
              <a:rPr lang="en-US" dirty="0"/>
              <a:t>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pineapple vs. not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apple vs. not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8D800"/>
                </a:solidFill>
              </a:rPr>
              <a:t>banana vs. not</a:t>
            </a:r>
            <a:endParaRPr lang="en-US" dirty="0">
              <a:solidFill>
                <a:srgbClr val="D8D8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classify?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10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OVA: classify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Classify:</a:t>
            </a:r>
          </a:p>
          <a:p>
            <a:pPr lvl="1"/>
            <a:r>
              <a:rPr lang="en-US" dirty="0" smtClean="0"/>
              <a:t>If classifier doesn’t provide confidence (this is rare) and there is ambiguity, pick one of the ones in conflict</a:t>
            </a:r>
          </a:p>
          <a:p>
            <a:pPr lvl="1"/>
            <a:r>
              <a:rPr lang="en-US" dirty="0" smtClean="0"/>
              <a:t>Otherwise:</a:t>
            </a:r>
          </a:p>
          <a:p>
            <a:pPr lvl="2"/>
            <a:r>
              <a:rPr lang="en-US" dirty="0" smtClean="0"/>
              <a:t>pick the most confident positive</a:t>
            </a:r>
          </a:p>
          <a:p>
            <a:pPr lvl="2"/>
            <a:r>
              <a:rPr lang="en-US" dirty="0" smtClean="0"/>
              <a:t>if none vote positive, pick </a:t>
            </a:r>
            <a:r>
              <a:rPr lang="en-US" i="1" dirty="0" smtClean="0"/>
              <a:t>least</a:t>
            </a:r>
            <a:r>
              <a:rPr lang="en-US" dirty="0" smtClean="0"/>
              <a:t> confident negative</a:t>
            </a:r>
          </a:p>
        </p:txBody>
      </p:sp>
    </p:spTree>
    <p:extLst>
      <p:ext uri="{BB962C8B-B14F-4D97-AF65-F5344CB8AC3E}">
        <p14:creationId xmlns:p14="http://schemas.microsoft.com/office/powerpoint/2010/main" val="278241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classification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68" y="3857161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86" y="4734082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336" y="5400967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9872" y="1949084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label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327522" y="257989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2339872" y="3186610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41633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27522" y="4652187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13" name="Right Brace 12"/>
          <p:cNvSpPr/>
          <p:nvPr/>
        </p:nvSpPr>
        <p:spPr>
          <a:xfrm rot="16200000">
            <a:off x="1219715" y="1707435"/>
            <a:ext cx="381000" cy="973667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3255" y="1425864"/>
            <a:ext cx="1546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examples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41633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868" y="3186610"/>
            <a:ext cx="563033" cy="5168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911094" y="5742544"/>
            <a:ext cx="711142" cy="14300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41633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838222" y="1949084"/>
            <a:ext cx="44308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Same setup where we have a set of features for each example</a:t>
            </a:r>
          </a:p>
          <a:p>
            <a:endParaRPr lang="en-US" sz="2400" dirty="0"/>
          </a:p>
          <a:p>
            <a:r>
              <a:rPr lang="en-US" sz="2400" dirty="0" smtClean="0"/>
              <a:t>Rather than just two labels, now have 3 or more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656667" y="4734082"/>
            <a:ext cx="2850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real-world examples?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8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OVA: </a:t>
            </a:r>
            <a:r>
              <a:rPr lang="en-US" dirty="0"/>
              <a:t>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pineapple vs. not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apple vs. not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8D800"/>
                </a:solidFill>
              </a:rPr>
              <a:t>banana vs. not</a:t>
            </a:r>
            <a:endParaRPr lang="en-US" dirty="0">
              <a:solidFill>
                <a:srgbClr val="D8D8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59667" y="5336301"/>
            <a:ext cx="3400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does the decision boundary look like?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2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OVA: </a:t>
            </a:r>
            <a:r>
              <a:rPr lang="en-US" dirty="0"/>
              <a:t>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695222" y="1651000"/>
            <a:ext cx="1001889" cy="1975556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697111" y="3626556"/>
            <a:ext cx="4430889" cy="705556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671949" y="3626556"/>
            <a:ext cx="2025162" cy="2080740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66105" y="5230623"/>
            <a:ext cx="1602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BANANA</a:t>
            </a:r>
            <a:endParaRPr lang="en-US" sz="28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71436" y="3153468"/>
            <a:ext cx="1138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APPLE</a:t>
            </a:r>
            <a:endParaRPr lang="en-US" sz="28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998281" y="2289868"/>
            <a:ext cx="1840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PINEAPPLE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9919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OVA: classify, 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Classify:</a:t>
            </a:r>
          </a:p>
          <a:p>
            <a:pPr lvl="1"/>
            <a:r>
              <a:rPr lang="en-US" dirty="0" smtClean="0"/>
              <a:t>If classifier doesn’t provide confidence (this is rare) and there is ambiguity, pick majority in conflict</a:t>
            </a:r>
          </a:p>
          <a:p>
            <a:pPr lvl="1"/>
            <a:r>
              <a:rPr lang="en-US" dirty="0" smtClean="0"/>
              <a:t>Otherwise:</a:t>
            </a:r>
          </a:p>
          <a:p>
            <a:pPr lvl="2"/>
            <a:r>
              <a:rPr lang="en-US" dirty="0" smtClean="0"/>
              <a:t>pick the most </a:t>
            </a:r>
            <a:r>
              <a:rPr lang="en-US" dirty="0" smtClean="0">
                <a:solidFill>
                  <a:srgbClr val="FF0000"/>
                </a:solidFill>
              </a:rPr>
              <a:t>confident</a:t>
            </a:r>
            <a:r>
              <a:rPr lang="en-US" dirty="0" smtClean="0"/>
              <a:t> positive</a:t>
            </a:r>
          </a:p>
          <a:p>
            <a:pPr lvl="2"/>
            <a:r>
              <a:rPr lang="en-US" dirty="0" smtClean="0"/>
              <a:t>if none vote positive, pick </a:t>
            </a:r>
            <a:r>
              <a:rPr lang="en-US" i="1" dirty="0" smtClean="0"/>
              <a:t>least</a:t>
            </a:r>
            <a:r>
              <a:rPr lang="en-US" dirty="0" smtClean="0"/>
              <a:t> confident negative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2777" y="4811889"/>
            <a:ext cx="5643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calculate this for the perceptron?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00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OVA: classify, 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81657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Classify:</a:t>
            </a:r>
          </a:p>
          <a:p>
            <a:pPr lvl="1"/>
            <a:r>
              <a:rPr lang="en-US" dirty="0" smtClean="0"/>
              <a:t>If classifier doesn’t provide confidence (this is rare) and there is ambiguity, pick majority in conflict</a:t>
            </a:r>
          </a:p>
          <a:p>
            <a:pPr lvl="1"/>
            <a:r>
              <a:rPr lang="en-US" dirty="0" smtClean="0"/>
              <a:t>Otherwise:</a:t>
            </a:r>
          </a:p>
          <a:p>
            <a:pPr lvl="2"/>
            <a:r>
              <a:rPr lang="en-US" dirty="0" smtClean="0"/>
              <a:t>pick the most </a:t>
            </a:r>
            <a:r>
              <a:rPr lang="en-US" dirty="0" smtClean="0">
                <a:solidFill>
                  <a:srgbClr val="FF0000"/>
                </a:solidFill>
              </a:rPr>
              <a:t>confident</a:t>
            </a:r>
            <a:r>
              <a:rPr lang="en-US" dirty="0" smtClean="0"/>
              <a:t> positive</a:t>
            </a:r>
          </a:p>
          <a:p>
            <a:pPr lvl="2"/>
            <a:r>
              <a:rPr lang="en-US" dirty="0" smtClean="0"/>
              <a:t>if none vote positive, pick </a:t>
            </a:r>
            <a:r>
              <a:rPr lang="en-US" i="1" dirty="0" smtClean="0"/>
              <a:t>least</a:t>
            </a:r>
            <a:r>
              <a:rPr lang="en-US" dirty="0" smtClean="0"/>
              <a:t> confident negative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017655" y="4711649"/>
          <a:ext cx="3874159" cy="791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1549400" imgH="317500" progId="Equation.3">
                  <p:embed/>
                </p:oleObj>
              </mc:Choice>
              <mc:Fallback>
                <p:oleObj name="Equation" r:id="rId3" imgW="1549400" imgH="3175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7655" y="4711649"/>
                        <a:ext cx="3874159" cy="7916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1989433" y="4910667"/>
            <a:ext cx="1721789" cy="395111"/>
          </a:xfrm>
          <a:prstGeom prst="rect">
            <a:avLst/>
          </a:prstGeom>
          <a:solidFill>
            <a:srgbClr val="0000FF">
              <a:alpha val="35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14222" y="5771444"/>
            <a:ext cx="379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Distance from the </a:t>
            </a:r>
            <a:r>
              <a:rPr lang="en-US" sz="2400" dirty="0" err="1" smtClean="0">
                <a:solidFill>
                  <a:srgbClr val="0000FF"/>
                </a:solidFill>
              </a:rPr>
              <a:t>hyperplane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21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2: All vs. all (AVA)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5777" y="1600200"/>
            <a:ext cx="8805333" cy="474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Training: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For each pair of labels, train a classifier to distinguish between them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for 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 </a:t>
            </a:r>
            <a:r>
              <a:rPr lang="en-US" sz="2400" dirty="0" smtClean="0"/>
              <a:t>= 1 to number of labels:</a:t>
            </a:r>
            <a:endParaRPr lang="en-US" sz="2400" i="1" dirty="0" smtClean="0"/>
          </a:p>
          <a:p>
            <a:pPr marL="320040" lvl="1" indent="0">
              <a:buNone/>
            </a:pPr>
            <a:r>
              <a:rPr lang="en-US" sz="2400" dirty="0" smtClean="0"/>
              <a:t>for </a:t>
            </a:r>
            <a:r>
              <a:rPr lang="en-US" sz="2400" i="1" dirty="0" smtClean="0"/>
              <a:t>k</a:t>
            </a:r>
            <a:r>
              <a:rPr lang="en-US" sz="2400" dirty="0" smtClean="0"/>
              <a:t> = i+1 to number of labels:</a:t>
            </a:r>
          </a:p>
          <a:p>
            <a:pPr marL="320040" lvl="1" indent="0">
              <a:buNone/>
            </a:pPr>
            <a:r>
              <a:rPr lang="en-US" sz="2400" dirty="0" smtClean="0"/>
              <a:t>  train a classifier to distinguish between </a:t>
            </a:r>
            <a:r>
              <a:rPr lang="en-US" sz="2400" i="1" dirty="0" err="1" smtClean="0"/>
              <a:t>label</a:t>
            </a:r>
            <a:r>
              <a:rPr lang="en-US" sz="2400" i="1" baseline="-25000" dirty="0" err="1" smtClean="0"/>
              <a:t>j</a:t>
            </a:r>
            <a:r>
              <a:rPr lang="en-US" sz="2400" dirty="0" smtClean="0"/>
              <a:t> and </a:t>
            </a:r>
            <a:r>
              <a:rPr lang="en-US" sz="2400" i="1" dirty="0" err="1" smtClean="0"/>
              <a:t>label</a:t>
            </a:r>
            <a:r>
              <a:rPr lang="en-US" sz="2400" i="1" baseline="-25000" dirty="0" err="1" smtClean="0"/>
              <a:t>k</a:t>
            </a:r>
            <a:r>
              <a:rPr lang="en-US" sz="2400" dirty="0" smtClean="0"/>
              <a:t>:</a:t>
            </a:r>
          </a:p>
          <a:p>
            <a:pPr marL="320040" lvl="1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- create a dataset with all examples </a:t>
            </a:r>
            <a:r>
              <a:rPr lang="en-US" sz="2400" i="1" dirty="0" smtClean="0"/>
              <a:t>with </a:t>
            </a:r>
            <a:r>
              <a:rPr lang="en-US" sz="2400" i="1" dirty="0" err="1" smtClean="0"/>
              <a:t>label</a:t>
            </a:r>
            <a:r>
              <a:rPr lang="en-US" sz="2400" i="1" baseline="-25000" dirty="0" err="1" smtClean="0"/>
              <a:t>j</a:t>
            </a:r>
            <a:r>
              <a:rPr lang="en-US" sz="2400" dirty="0" smtClean="0"/>
              <a:t> labeled positive      	 and all examples with </a:t>
            </a:r>
            <a:r>
              <a:rPr lang="en-US" sz="2400" i="1" dirty="0" err="1" smtClean="0"/>
              <a:t>label</a:t>
            </a:r>
            <a:r>
              <a:rPr lang="en-US" sz="2400" i="1" baseline="-25000" dirty="0" err="1" smtClean="0"/>
              <a:t>k</a:t>
            </a:r>
            <a:r>
              <a:rPr lang="en-US" sz="2400" dirty="0" smtClean="0"/>
              <a:t> labeled negative</a:t>
            </a:r>
            <a:endParaRPr lang="en-US" sz="2400" dirty="0"/>
          </a:p>
          <a:p>
            <a:pPr marL="320040" lvl="1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- train classifier on this subset of the data</a:t>
            </a:r>
          </a:p>
        </p:txBody>
      </p:sp>
    </p:spTree>
    <p:extLst>
      <p:ext uri="{BB962C8B-B14F-4D97-AF65-F5344CB8AC3E}">
        <p14:creationId xmlns:p14="http://schemas.microsoft.com/office/powerpoint/2010/main" val="415225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 training visualized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38" y="2337384"/>
            <a:ext cx="435932" cy="4273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91" y="3580915"/>
            <a:ext cx="440752" cy="4440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683" y="4238853"/>
            <a:ext cx="627865" cy="3693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614" y="4862942"/>
            <a:ext cx="745934" cy="4257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964" y="2998584"/>
            <a:ext cx="355732" cy="3265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0136" y="2348559"/>
            <a:ext cx="722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apple</a:t>
            </a:r>
            <a:endParaRPr lang="en-US" b="1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100136" y="3633986"/>
            <a:ext cx="722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apple</a:t>
            </a:r>
            <a:endParaRPr lang="en-US" b="1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1100136" y="4264197"/>
            <a:ext cx="91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banana</a:t>
            </a:r>
            <a:endParaRPr lang="en-US" b="1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1100136" y="4944730"/>
            <a:ext cx="91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banana</a:t>
            </a:r>
            <a:endParaRPr lang="en-US" b="1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1100136" y="2981170"/>
            <a:ext cx="85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orange</a:t>
            </a:r>
            <a:endParaRPr lang="en-US" b="1" baseline="-250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7875" y="1721556"/>
            <a:ext cx="14111" cy="48683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605" y="2266829"/>
            <a:ext cx="435932" cy="4273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458" y="2864509"/>
            <a:ext cx="440752" cy="44409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503948" y="2278004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503948" y="2917580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444257" y="1773987"/>
            <a:ext cx="1862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apple </a:t>
            </a:r>
            <a:r>
              <a:rPr lang="en-US" sz="2000" dirty="0" err="1" smtClean="0">
                <a:solidFill>
                  <a:srgbClr val="0000FF"/>
                </a:solidFill>
              </a:rPr>
              <a:t>vs</a:t>
            </a:r>
            <a:r>
              <a:rPr lang="en-US" sz="2000" dirty="0" smtClean="0">
                <a:solidFill>
                  <a:srgbClr val="0000FF"/>
                </a:solidFill>
              </a:rPr>
              <a:t> orange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3716" y="3495827"/>
            <a:ext cx="355732" cy="32657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532170" y="3443898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227" y="4259197"/>
            <a:ext cx="435932" cy="42738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80" y="4856877"/>
            <a:ext cx="440752" cy="44409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716569" y="4270372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5716569" y="4909948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4600434" y="3803263"/>
            <a:ext cx="1923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apple </a:t>
            </a:r>
            <a:r>
              <a:rPr lang="en-US" sz="2000" dirty="0" err="1" smtClean="0">
                <a:solidFill>
                  <a:srgbClr val="0000FF"/>
                </a:solidFill>
              </a:rPr>
              <a:t>vs</a:t>
            </a:r>
            <a:r>
              <a:rPr lang="en-US" sz="2000" dirty="0" smtClean="0">
                <a:solidFill>
                  <a:srgbClr val="0000FF"/>
                </a:solidFill>
              </a:rPr>
              <a:t> banana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483" y="5553671"/>
            <a:ext cx="627865" cy="36933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8024" y="5993558"/>
            <a:ext cx="745934" cy="42577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716569" y="5423131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5716569" y="5992152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8338" y="2174097"/>
            <a:ext cx="355732" cy="32657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776792" y="2122168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276" y="2764768"/>
            <a:ext cx="627865" cy="36933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9817" y="3204655"/>
            <a:ext cx="745934" cy="42577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7778362" y="2634228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7778362" y="3203249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6622790" y="1705321"/>
            <a:ext cx="204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orange </a:t>
            </a:r>
            <a:r>
              <a:rPr lang="en-US" sz="2000" dirty="0" err="1" smtClean="0">
                <a:solidFill>
                  <a:srgbClr val="0000FF"/>
                </a:solidFill>
              </a:rPr>
              <a:t>vs</a:t>
            </a:r>
            <a:r>
              <a:rPr lang="en-US" sz="2000" dirty="0" smtClean="0">
                <a:solidFill>
                  <a:srgbClr val="0000FF"/>
                </a:solidFill>
              </a:rPr>
              <a:t> banana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42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 classify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46" y="2167817"/>
            <a:ext cx="435932" cy="4273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899" y="2765497"/>
            <a:ext cx="440752" cy="44409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641389" y="2178992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641389" y="2818568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581698" y="1674975"/>
            <a:ext cx="1862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apple </a:t>
            </a:r>
            <a:r>
              <a:rPr lang="en-US" sz="2000" dirty="0" err="1" smtClean="0">
                <a:solidFill>
                  <a:srgbClr val="0000FF"/>
                </a:solidFill>
              </a:rPr>
              <a:t>vs</a:t>
            </a:r>
            <a:r>
              <a:rPr lang="en-US" sz="2000" dirty="0" smtClean="0">
                <a:solidFill>
                  <a:srgbClr val="0000FF"/>
                </a:solidFill>
              </a:rPr>
              <a:t> orange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157" y="3396815"/>
            <a:ext cx="355732" cy="32657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669611" y="3344886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76" y="4515076"/>
            <a:ext cx="435932" cy="42738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29" y="5112756"/>
            <a:ext cx="440752" cy="44409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636718" y="4526251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1636718" y="5165827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520583" y="4059142"/>
            <a:ext cx="1923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apple </a:t>
            </a:r>
            <a:r>
              <a:rPr lang="en-US" sz="2000" dirty="0" err="1" smtClean="0">
                <a:solidFill>
                  <a:srgbClr val="0000FF"/>
                </a:solidFill>
              </a:rPr>
              <a:t>vs</a:t>
            </a:r>
            <a:r>
              <a:rPr lang="en-US" sz="2000" dirty="0" smtClean="0">
                <a:solidFill>
                  <a:srgbClr val="0000FF"/>
                </a:solidFill>
              </a:rPr>
              <a:t> banana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632" y="5809550"/>
            <a:ext cx="627865" cy="36933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173" y="6249437"/>
            <a:ext cx="745934" cy="42577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636718" y="5679010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1636718" y="6248031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449" y="3640962"/>
            <a:ext cx="355732" cy="32657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869903" y="3589033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8387" y="4231633"/>
            <a:ext cx="627865" cy="36933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2928" y="4671520"/>
            <a:ext cx="745934" cy="42577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871473" y="4101093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4871473" y="4670114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3715901" y="3172186"/>
            <a:ext cx="204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orange </a:t>
            </a:r>
            <a:r>
              <a:rPr lang="en-US" sz="2000" dirty="0" err="1" smtClean="0">
                <a:solidFill>
                  <a:srgbClr val="0000FF"/>
                </a:solidFill>
              </a:rPr>
              <a:t>vs</a:t>
            </a:r>
            <a:r>
              <a:rPr lang="en-US" sz="2000" dirty="0" smtClean="0">
                <a:solidFill>
                  <a:srgbClr val="0000FF"/>
                </a:solidFill>
              </a:rPr>
              <a:t> banana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2834" y="3437556"/>
            <a:ext cx="565527" cy="52998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690723" y="4302188"/>
            <a:ext cx="1644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class?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05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 classify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46" y="2167817"/>
            <a:ext cx="435932" cy="4273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899" y="2765497"/>
            <a:ext cx="440752" cy="44409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641389" y="2178992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641389" y="2818568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581698" y="1674975"/>
            <a:ext cx="1862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apple </a:t>
            </a:r>
            <a:r>
              <a:rPr lang="en-US" sz="2000" dirty="0" err="1" smtClean="0">
                <a:solidFill>
                  <a:srgbClr val="0000FF"/>
                </a:solidFill>
              </a:rPr>
              <a:t>vs</a:t>
            </a:r>
            <a:r>
              <a:rPr lang="en-US" sz="2000" dirty="0" smtClean="0">
                <a:solidFill>
                  <a:srgbClr val="0000FF"/>
                </a:solidFill>
              </a:rPr>
              <a:t> orange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157" y="3396815"/>
            <a:ext cx="355732" cy="32657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669611" y="3344886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76" y="4515076"/>
            <a:ext cx="435932" cy="42738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29" y="5112756"/>
            <a:ext cx="440752" cy="44409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636718" y="4526251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1636718" y="5165827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520583" y="4059142"/>
            <a:ext cx="1923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apple </a:t>
            </a:r>
            <a:r>
              <a:rPr lang="en-US" sz="2000" dirty="0" err="1" smtClean="0">
                <a:solidFill>
                  <a:srgbClr val="0000FF"/>
                </a:solidFill>
              </a:rPr>
              <a:t>vs</a:t>
            </a:r>
            <a:r>
              <a:rPr lang="en-US" sz="2000" dirty="0" smtClean="0">
                <a:solidFill>
                  <a:srgbClr val="0000FF"/>
                </a:solidFill>
              </a:rPr>
              <a:t> banana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632" y="5809550"/>
            <a:ext cx="627865" cy="36933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173" y="6249437"/>
            <a:ext cx="745934" cy="42577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636718" y="5679010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1636718" y="6248031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449" y="3640962"/>
            <a:ext cx="355732" cy="32657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869903" y="3589033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8387" y="4231633"/>
            <a:ext cx="627865" cy="36933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2928" y="4671520"/>
            <a:ext cx="745934" cy="42577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871473" y="4101093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4871473" y="4670114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3715901" y="3172186"/>
            <a:ext cx="204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orange </a:t>
            </a:r>
            <a:r>
              <a:rPr lang="en-US" sz="2000" dirty="0" err="1" smtClean="0">
                <a:solidFill>
                  <a:srgbClr val="0000FF"/>
                </a:solidFill>
              </a:rPr>
              <a:t>vs</a:t>
            </a:r>
            <a:r>
              <a:rPr lang="en-US" sz="2000" dirty="0" smtClean="0">
                <a:solidFill>
                  <a:srgbClr val="0000FF"/>
                </a:solidFill>
              </a:rPr>
              <a:t> banana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2834" y="3437556"/>
            <a:ext cx="565527" cy="5299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45479" y="2638778"/>
            <a:ext cx="106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orange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43938" y="3953507"/>
            <a:ext cx="106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orange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02535" y="5217345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apple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21560" y="3932347"/>
            <a:ext cx="106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orange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67172" y="5334000"/>
            <a:ext cx="1533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In general?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42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 classify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276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To classify example e, classify with each classifier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jk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have a few options to choose the final class:</a:t>
            </a:r>
          </a:p>
          <a:p>
            <a:pPr>
              <a:buFontTx/>
              <a:buChar char="-"/>
            </a:pPr>
            <a:r>
              <a:rPr lang="en-US" dirty="0" smtClean="0"/>
              <a:t>Take a majority vote</a:t>
            </a:r>
          </a:p>
          <a:p>
            <a:pPr>
              <a:buFontTx/>
              <a:buChar char="-"/>
            </a:pPr>
            <a:r>
              <a:rPr lang="en-US" dirty="0" smtClean="0"/>
              <a:t>Take a weighted vote based on confidence</a:t>
            </a:r>
          </a:p>
          <a:p>
            <a:pPr lvl="1">
              <a:buFontTx/>
              <a:buChar char="-"/>
            </a:pPr>
            <a:r>
              <a:rPr lang="en-US" dirty="0" smtClean="0"/>
              <a:t>y =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jk</a:t>
            </a:r>
            <a:r>
              <a:rPr lang="en-US" dirty="0" smtClean="0"/>
              <a:t>(e)</a:t>
            </a:r>
          </a:p>
          <a:p>
            <a:pPr lvl="1">
              <a:buFontTx/>
              <a:buChar char="-"/>
            </a:pPr>
            <a:r>
              <a:rPr lang="en-US" dirty="0" err="1" smtClean="0"/>
              <a:t>score</a:t>
            </a:r>
            <a:r>
              <a:rPr lang="en-US" baseline="-25000" dirty="0" err="1" smtClean="0"/>
              <a:t>j</a:t>
            </a:r>
            <a:r>
              <a:rPr lang="en-US" dirty="0" smtClean="0"/>
              <a:t> += y</a:t>
            </a:r>
          </a:p>
          <a:p>
            <a:pPr lvl="1">
              <a:buFontTx/>
              <a:buChar char="-"/>
            </a:pPr>
            <a:r>
              <a:rPr lang="en-US" dirty="0" err="1" smtClean="0"/>
              <a:t>score</a:t>
            </a:r>
            <a:r>
              <a:rPr lang="en-US" baseline="-25000" dirty="0" err="1" smtClean="0"/>
              <a:t>k</a:t>
            </a:r>
            <a:r>
              <a:rPr lang="en-US" dirty="0" smtClean="0"/>
              <a:t> -= 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62111" y="4896555"/>
            <a:ext cx="2658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does this work?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648" y="5994780"/>
            <a:ext cx="7552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Here we’re assuming that y encompasses both the prediction (+1,-1) and the confidence, i.e. </a:t>
            </a:r>
            <a:r>
              <a:rPr lang="en-US" i="1" smtClean="0">
                <a:solidFill>
                  <a:srgbClr val="3366FF"/>
                </a:solidFill>
              </a:rPr>
              <a:t>y </a:t>
            </a:r>
            <a:r>
              <a:rPr lang="en-US" i="1" dirty="0" smtClean="0">
                <a:solidFill>
                  <a:srgbClr val="3366FF"/>
                </a:solidFill>
              </a:rPr>
              <a:t>= prediction </a:t>
            </a:r>
            <a:r>
              <a:rPr lang="en-US" i="1" smtClean="0">
                <a:solidFill>
                  <a:srgbClr val="3366FF"/>
                </a:solidFill>
              </a:rPr>
              <a:t>* confidence.</a:t>
            </a:r>
            <a:endParaRPr lang="en-US" i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4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 classify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8153400" cy="2139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Take a weighted vote based on confidence</a:t>
            </a:r>
          </a:p>
          <a:p>
            <a:pPr lvl="1">
              <a:buFontTx/>
              <a:buChar char="-"/>
            </a:pPr>
            <a:r>
              <a:rPr lang="en-US" dirty="0" smtClean="0"/>
              <a:t>y =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jk</a:t>
            </a:r>
            <a:r>
              <a:rPr lang="en-US" dirty="0" smtClean="0"/>
              <a:t>(e)</a:t>
            </a:r>
          </a:p>
          <a:p>
            <a:pPr lvl="1">
              <a:buFontTx/>
              <a:buChar char="-"/>
            </a:pPr>
            <a:r>
              <a:rPr lang="en-US" dirty="0" err="1" smtClean="0"/>
              <a:t>score</a:t>
            </a:r>
            <a:r>
              <a:rPr lang="en-US" baseline="-25000" dirty="0" err="1" smtClean="0"/>
              <a:t>j</a:t>
            </a:r>
            <a:r>
              <a:rPr lang="en-US" dirty="0" smtClean="0"/>
              <a:t> += y</a:t>
            </a:r>
          </a:p>
          <a:p>
            <a:pPr lvl="1">
              <a:buFontTx/>
              <a:buChar char="-"/>
            </a:pPr>
            <a:r>
              <a:rPr lang="en-US" dirty="0" err="1" smtClean="0"/>
              <a:t>score</a:t>
            </a:r>
            <a:r>
              <a:rPr lang="en-US" baseline="-25000" dirty="0" err="1" smtClean="0"/>
              <a:t>k</a:t>
            </a:r>
            <a:r>
              <a:rPr lang="en-US" dirty="0" smtClean="0"/>
              <a:t> -= 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0222" y="3739445"/>
            <a:ext cx="624191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 y is positive, classifier thought it was of type j:</a:t>
            </a:r>
          </a:p>
          <a:p>
            <a:r>
              <a:rPr lang="en-US" sz="2400" dirty="0" smtClean="0"/>
              <a:t>  - raise the score for j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- lower the score for k</a:t>
            </a:r>
          </a:p>
          <a:p>
            <a:endParaRPr lang="en-US" sz="2400" dirty="0"/>
          </a:p>
          <a:p>
            <a:r>
              <a:rPr lang="en-US" sz="2400" dirty="0" smtClean="0"/>
              <a:t>if y is negative, classifier thought it was of type k: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- lower the score for j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- raise the score for 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682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Real world multiclass classification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043" y="1600200"/>
            <a:ext cx="1281289" cy="16016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35043" y="3272556"/>
            <a:ext cx="1662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face recognition</a:t>
            </a:r>
            <a:endParaRPr lang="en-US" dirty="0"/>
          </a:p>
        </p:txBody>
      </p: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4727477" y="1904294"/>
            <a:ext cx="2378075" cy="823913"/>
            <a:chOff x="3168" y="480"/>
            <a:chExt cx="1907" cy="720"/>
          </a:xfrm>
        </p:grpSpPr>
        <p:pic>
          <p:nvPicPr>
            <p:cNvPr id="8" name="Picture 20" descr="w51-r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480"/>
              <a:ext cx="419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1" descr="w51-e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480"/>
              <a:ext cx="419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2" descr="w51-b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" y="480"/>
              <a:ext cx="419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3" descr="w51-a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480"/>
              <a:ext cx="418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24" descr="w51-c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" y="480"/>
              <a:ext cx="419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201016" y="3620909"/>
            <a:ext cx="2258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document classification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468" y="1969285"/>
            <a:ext cx="1419578" cy="165162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57179" y="2947497"/>
            <a:ext cx="2328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handwriting recognition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82039" y="4224916"/>
            <a:ext cx="1639804" cy="128980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84686" y="5591253"/>
            <a:ext cx="196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emotion recognition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0"/>
          <a:srcRect b="37891"/>
          <a:stretch/>
        </p:blipFill>
        <p:spPr>
          <a:xfrm>
            <a:off x="0" y="4796590"/>
            <a:ext cx="2712761" cy="119264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44420" y="6023156"/>
            <a:ext cx="181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984088" y="3901750"/>
            <a:ext cx="4100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most real-world applications tend to be multiclass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64791" y="5083660"/>
            <a:ext cx="1587229" cy="105622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8292" y="6207822"/>
            <a:ext cx="2013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autonomous vehicles</a:t>
            </a:r>
            <a:endParaRPr lang="en-US" dirty="0"/>
          </a:p>
        </p:txBody>
      </p:sp>
      <p:pic>
        <p:nvPicPr>
          <p:cNvPr id="23" name="Picture 15" descr="SCOP_figure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761" y="1513808"/>
            <a:ext cx="1145531" cy="1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512033" y="3350694"/>
            <a:ext cx="203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protein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6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OVA vs. 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Train/classify runtime?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Error?  Assume each binary classifier makes an error with probability </a:t>
            </a:r>
            <a:r>
              <a:rPr lang="en-US" dirty="0" err="1" smtClean="0">
                <a:solidFill>
                  <a:srgbClr val="FF0000"/>
                </a:solidFill>
              </a:rPr>
              <a:t>ε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066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OVA vs. 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11668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Train time:</a:t>
            </a:r>
          </a:p>
          <a:p>
            <a:pPr marL="0" indent="0">
              <a:buNone/>
            </a:pPr>
            <a:r>
              <a:rPr lang="en-US" dirty="0" smtClean="0"/>
              <a:t>AVA learns more classifiers, however, they’re trained on much smaller data this tends to make it faster if the labels are equally balanced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Test time:</a:t>
            </a:r>
          </a:p>
          <a:p>
            <a:pPr marL="0" indent="0">
              <a:buNone/>
            </a:pPr>
            <a:r>
              <a:rPr lang="en-US" dirty="0" smtClean="0"/>
              <a:t>AVA has more classifiers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Error (see the book for more justification):</a:t>
            </a:r>
          </a:p>
          <a:p>
            <a:pPr>
              <a:buFontTx/>
              <a:buChar char="-"/>
            </a:pPr>
            <a:r>
              <a:rPr lang="en-US" dirty="0" smtClean="0"/>
              <a:t>AVA trains on more balanced data sets</a:t>
            </a:r>
          </a:p>
          <a:p>
            <a:pPr>
              <a:buFontTx/>
              <a:buChar char="-"/>
            </a:pPr>
            <a:r>
              <a:rPr lang="en-US" dirty="0" smtClean="0"/>
              <a:t>AVA tests with more classifiers and therefore has more chances for errors</a:t>
            </a:r>
          </a:p>
          <a:p>
            <a:pPr marL="0" indent="0">
              <a:buNone/>
            </a:pPr>
            <a:r>
              <a:rPr lang="en-US" dirty="0" smtClean="0"/>
              <a:t>- Theoretically:</a:t>
            </a:r>
          </a:p>
          <a:p>
            <a:pPr marL="0" indent="0">
              <a:buNone/>
            </a:pPr>
            <a:r>
              <a:rPr lang="en-US" dirty="0" smtClean="0"/>
              <a:t>-- OVA: </a:t>
            </a:r>
            <a:r>
              <a:rPr lang="en-US" dirty="0" err="1" smtClean="0"/>
              <a:t>ε</a:t>
            </a:r>
            <a:r>
              <a:rPr lang="en-US" dirty="0" smtClean="0"/>
              <a:t> (number of labels -1)</a:t>
            </a:r>
          </a:p>
          <a:p>
            <a:pPr marL="0" indent="0">
              <a:buNone/>
            </a:pPr>
            <a:r>
              <a:rPr lang="en-US" dirty="0" smtClean="0"/>
              <a:t>-- AVA: 2 </a:t>
            </a:r>
            <a:r>
              <a:rPr lang="en-US" dirty="0" err="1" smtClean="0"/>
              <a:t>ε</a:t>
            </a:r>
            <a:r>
              <a:rPr lang="en-US" dirty="0" smtClean="0"/>
              <a:t> </a:t>
            </a:r>
            <a:r>
              <a:rPr lang="en-US" dirty="0"/>
              <a:t>(number of labels -1)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765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 3: Divide and conquer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986" y="1890541"/>
            <a:ext cx="748463" cy="7337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209" y="2078902"/>
            <a:ext cx="833354" cy="490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535" y="2107445"/>
            <a:ext cx="563033" cy="5168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52674" y="2107445"/>
            <a:ext cx="421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</a:rPr>
              <a:t>vs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6630843" y="1719424"/>
            <a:ext cx="711142" cy="1430099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H="1">
            <a:off x="2747986" y="2790045"/>
            <a:ext cx="1486759" cy="16642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34745" y="2790045"/>
            <a:ext cx="1486759" cy="16642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902" y="4712781"/>
            <a:ext cx="563033" cy="51688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995" y="4495877"/>
            <a:ext cx="748463" cy="73378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417810" y="4683333"/>
            <a:ext cx="421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</a:rPr>
              <a:t>vs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932" y="4654790"/>
            <a:ext cx="833354" cy="49020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6630843" y="4074377"/>
            <a:ext cx="711142" cy="143009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849404" y="4604900"/>
            <a:ext cx="421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</a:rPr>
              <a:t>vs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81660" y="5756112"/>
            <a:ext cx="2456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Pros/cons vs. AVA?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31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using a binary classifier, the most common thing to do is OVA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Otherwise, use a classifier that allows for multiple labels:</a:t>
            </a:r>
          </a:p>
          <a:p>
            <a:pPr lvl="1"/>
            <a:r>
              <a:rPr lang="en-US" dirty="0" smtClean="0"/>
              <a:t>DT and k-NN work reasonably well</a:t>
            </a:r>
          </a:p>
          <a:p>
            <a:pPr lvl="1"/>
            <a:r>
              <a:rPr lang="en-US" dirty="0" smtClean="0"/>
              <a:t>We’ll see a few more in the coming weeks that will often work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40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evaluation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68" y="3857161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86" y="4734082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336" y="5400967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9872" y="1949084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label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327522" y="257989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2339872" y="3186610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41633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27522" y="4652187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2341633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868" y="3186610"/>
            <a:ext cx="563033" cy="5168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911094" y="5742544"/>
            <a:ext cx="711142" cy="14300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41633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522383" y="1933203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3728904" y="2579891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3741254" y="3186610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43015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3728904" y="4652187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3743015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3743015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5602112" y="3672495"/>
            <a:ext cx="3271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should we evaluate?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0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evaluation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68" y="3857161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86" y="4734082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336" y="5400967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9872" y="1949084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label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327522" y="257989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2339872" y="3186610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41633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27522" y="4652187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2341633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868" y="3186610"/>
            <a:ext cx="563033" cy="5168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911094" y="5742544"/>
            <a:ext cx="711142" cy="14300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41633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522383" y="1933203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3728904" y="2579891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3741254" y="3186610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43015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3728904" y="4652187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3743015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3743015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5785556" y="3672495"/>
            <a:ext cx="1932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Accuracy: 4/</a:t>
            </a:r>
            <a:r>
              <a:rPr lang="en-US" sz="2400" dirty="0">
                <a:solidFill>
                  <a:srgbClr val="0000FF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8224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Multiclass evaluation imbalanced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868" y="3857161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686" y="4734082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336" y="5400967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9872" y="1949084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label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327522" y="257989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41633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27522" y="4652187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2341633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911094" y="5742544"/>
            <a:ext cx="711142" cy="14300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41633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522383" y="1933203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3728904" y="2579891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43015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3728904" y="4652187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3743015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3743015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5602112" y="3672495"/>
            <a:ext cx="1972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Any problems?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28811" y="2991556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5735152" y="4570778"/>
            <a:ext cx="2202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Data imbalance!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58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Macroaveraging</a:t>
            </a:r>
            <a:r>
              <a:rPr lang="en-US" dirty="0" smtClean="0"/>
              <a:t> vs. </a:t>
            </a:r>
            <a:r>
              <a:rPr lang="en-US" dirty="0" err="1" smtClean="0"/>
              <a:t>microaveraging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5667" y="1600200"/>
            <a:ext cx="8300381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FF6600"/>
                </a:solidFill>
              </a:rPr>
              <a:t>microaveraging</a:t>
            </a:r>
            <a:r>
              <a:rPr lang="en-US" dirty="0" smtClean="0"/>
              <a:t>: average over examples (this is the “normal” way of calculating)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>
                <a:solidFill>
                  <a:srgbClr val="FF6600"/>
                </a:solidFill>
              </a:rPr>
              <a:t>macroaveraging</a:t>
            </a:r>
            <a:r>
              <a:rPr lang="en-US" dirty="0" smtClean="0"/>
              <a:t>: calculate evaluation score (e.g. accuracy) for each label, then average over labels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41222" y="4811889"/>
            <a:ext cx="36085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effect does this have?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Why include it?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40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Macroaveraging</a:t>
            </a:r>
            <a:r>
              <a:rPr lang="en-US" dirty="0" smtClean="0"/>
              <a:t> vs. </a:t>
            </a:r>
            <a:r>
              <a:rPr lang="en-US" dirty="0" err="1" smtClean="0"/>
              <a:t>microaveraging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5667" y="1600200"/>
            <a:ext cx="8300381" cy="27601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FF6600"/>
                </a:solidFill>
              </a:rPr>
              <a:t>microaveraging</a:t>
            </a:r>
            <a:r>
              <a:rPr lang="en-US" dirty="0" smtClean="0"/>
              <a:t>: average over examples (this is the “normal” way of calculating)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>
                <a:solidFill>
                  <a:srgbClr val="FF6600"/>
                </a:solidFill>
              </a:rPr>
              <a:t>macroaveraging</a:t>
            </a:r>
            <a:r>
              <a:rPr lang="en-US" dirty="0" smtClean="0"/>
              <a:t>: calculate evaluation score (e.g. accuracy) for each label, then average over labels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63889" y="4811889"/>
            <a:ext cx="5750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Puts more weight/emphasis on rarer labels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Allows another dimension of analysis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15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Macroaveraging</a:t>
            </a:r>
            <a:r>
              <a:rPr lang="en-US" dirty="0" smtClean="0"/>
              <a:t> vs. </a:t>
            </a:r>
            <a:r>
              <a:rPr lang="en-US" dirty="0" err="1" smtClean="0"/>
              <a:t>microaveraging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55444" y="1600200"/>
            <a:ext cx="4010604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rgbClr val="FF6600"/>
                </a:solidFill>
              </a:rPr>
              <a:t>microaveraging</a:t>
            </a:r>
            <a:r>
              <a:rPr lang="en-US" sz="2800" dirty="0" smtClean="0"/>
              <a:t>: average over examples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FF6600"/>
                </a:solidFill>
              </a:rPr>
              <a:t>macroaveraging</a:t>
            </a:r>
            <a:r>
              <a:rPr lang="en-US" sz="2800" dirty="0" smtClean="0"/>
              <a:t>: calculate evaluation score (e.g. accuracy) for each label, then average over labels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69" y="2169817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18" y="3642209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36" y="4519130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486" y="5186015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70022" y="1734132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label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957672" y="236493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970022" y="2971658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1971783" y="371430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57672" y="4437235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1971783" y="524245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018" y="2971658"/>
            <a:ext cx="563033" cy="5168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541244" y="5527592"/>
            <a:ext cx="711142" cy="143009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71783" y="5922992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3152533" y="1718251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3359054" y="2364939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371404" y="2971658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3373165" y="371430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359054" y="4437235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3373165" y="524245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373165" y="5922992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629242" y="1718251"/>
            <a:ext cx="0" cy="46740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39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Multiclass: current classifiers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13260" y="5400967"/>
            <a:ext cx="43315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Any of these work out of the box?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With small modifications?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644422" y="2057400"/>
            <a:ext cx="1371600" cy="1371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532488" y="3648980"/>
            <a:ext cx="1371600" cy="1371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6476999" y="2057400"/>
            <a:ext cx="1371600" cy="1371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036205" y="2323524"/>
            <a:ext cx="747889" cy="763391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937427" y="2649471"/>
            <a:ext cx="395111" cy="43744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801049" y="2323524"/>
            <a:ext cx="747889" cy="763391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743649" y="3848915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008937" y="3958982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780340" y="4153715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059739" y="4348448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240361" y="4176295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392761" y="3905365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423804" y="4574003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08470" y="4839512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689092" y="4667359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12" y="2384769"/>
            <a:ext cx="748463" cy="73378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61" y="3857161"/>
            <a:ext cx="681392" cy="68655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79" y="4734082"/>
            <a:ext cx="833354" cy="49020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829" y="5400967"/>
            <a:ext cx="951713" cy="54323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361" y="3186610"/>
            <a:ext cx="563033" cy="51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Macroaveraging</a:t>
            </a:r>
            <a:r>
              <a:rPr lang="en-US" dirty="0" smtClean="0"/>
              <a:t> vs. </a:t>
            </a:r>
            <a:r>
              <a:rPr lang="en-US" dirty="0" err="1" smtClean="0"/>
              <a:t>microaveraging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55444" y="1600200"/>
            <a:ext cx="4010604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rgbClr val="FF6600"/>
                </a:solidFill>
              </a:rPr>
              <a:t>microaveraging</a:t>
            </a:r>
            <a:r>
              <a:rPr lang="en-US" sz="2800" dirty="0" smtClean="0"/>
              <a:t>: </a:t>
            </a:r>
            <a:r>
              <a:rPr lang="en-US" sz="2800" dirty="0">
                <a:solidFill>
                  <a:srgbClr val="0000FF"/>
                </a:solidFill>
              </a:rPr>
              <a:t>4</a:t>
            </a:r>
            <a:r>
              <a:rPr lang="en-US" sz="2800" dirty="0" smtClean="0">
                <a:solidFill>
                  <a:srgbClr val="0000FF"/>
                </a:solidFill>
              </a:rPr>
              <a:t>/</a:t>
            </a:r>
            <a:r>
              <a:rPr lang="en-US" sz="2800" dirty="0">
                <a:solidFill>
                  <a:srgbClr val="0000FF"/>
                </a:solidFill>
              </a:rPr>
              <a:t>6</a:t>
            </a:r>
            <a:endParaRPr lang="en-US" sz="2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FF6600"/>
                </a:solidFill>
              </a:rPr>
              <a:t>macroaveraging</a:t>
            </a:r>
            <a:r>
              <a:rPr lang="en-US" sz="2800" dirty="0" smtClean="0"/>
              <a:t>: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000" dirty="0" smtClean="0"/>
              <a:t>apple = 1/2</a:t>
            </a:r>
          </a:p>
          <a:p>
            <a:pPr marL="0" indent="0">
              <a:buNone/>
            </a:pPr>
            <a:r>
              <a:rPr lang="en-US" sz="2000" dirty="0" smtClean="0"/>
              <a:t>  orange = 1/1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banana = 1/2</a:t>
            </a:r>
          </a:p>
          <a:p>
            <a:pPr marL="0" indent="0">
              <a:buNone/>
            </a:pPr>
            <a:r>
              <a:rPr lang="en-US" sz="2000" dirty="0" smtClean="0"/>
              <a:t>  pineapple = 1/1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total = (1/2 + 1 + 1/2 + 1)/4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</a:t>
            </a:r>
            <a:r>
              <a:rPr lang="en-US" sz="2800" dirty="0"/>
              <a:t> </a:t>
            </a:r>
            <a:r>
              <a:rPr lang="en-US" sz="2800" dirty="0" smtClean="0"/>
              <a:t>= </a:t>
            </a:r>
            <a:r>
              <a:rPr lang="en-US" sz="2800" dirty="0">
                <a:solidFill>
                  <a:srgbClr val="0000FF"/>
                </a:solidFill>
              </a:rPr>
              <a:t>3</a:t>
            </a:r>
            <a:r>
              <a:rPr lang="en-US" sz="2800" dirty="0" smtClean="0">
                <a:solidFill>
                  <a:srgbClr val="0000FF"/>
                </a:solidFill>
              </a:rPr>
              <a:t>/</a:t>
            </a:r>
            <a:r>
              <a:rPr lang="en-US" sz="2800" dirty="0">
                <a:solidFill>
                  <a:srgbClr val="0000FF"/>
                </a:solidFill>
              </a:rPr>
              <a:t>4</a:t>
            </a:r>
            <a:endParaRPr lang="en-US" sz="2000" dirty="0" smtClean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69" y="2169817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18" y="3642209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36" y="4519130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486" y="5186015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70022" y="1734132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label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957672" y="236493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970022" y="2971658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1971783" y="371430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57672" y="4437235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1971783" y="524245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018" y="2971658"/>
            <a:ext cx="563033" cy="5168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541244" y="5527592"/>
            <a:ext cx="711142" cy="143009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71783" y="5922992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3152533" y="1718251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3359054" y="2364939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371404" y="2971658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3373165" y="371430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359054" y="4437235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3373165" y="524245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373165" y="5922992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629242" y="1718251"/>
            <a:ext cx="0" cy="46740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02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graphicFrame>
        <p:nvGraphicFramePr>
          <p:cNvPr id="4" name="Group 147"/>
          <p:cNvGraphicFramePr>
            <a:graphicFrameLocks noGrp="1"/>
          </p:cNvGraphicFramePr>
          <p:nvPr>
            <p:extLst/>
          </p:nvPr>
        </p:nvGraphicFramePr>
        <p:xfrm>
          <a:off x="959556" y="3911600"/>
          <a:ext cx="7013222" cy="2773680"/>
        </p:xfrm>
        <a:graphic>
          <a:graphicData uri="http://schemas.openxmlformats.org/drawingml/2006/table">
            <a:tbl>
              <a:tblPr/>
              <a:tblGrid>
                <a:gridCol w="1144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9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9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38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8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10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Classic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Country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Disco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Hiphop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Jazz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Rock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7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Classic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Country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Disco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Hiphop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7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Jazz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Rock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9759" y="1848556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entry </a:t>
            </a:r>
            <a:r>
              <a:rPr lang="en-US" sz="2400" i="1" dirty="0" smtClean="0">
                <a:latin typeface="Arial"/>
                <a:cs typeface="Arial"/>
              </a:rPr>
              <a:t>(</a:t>
            </a:r>
            <a:r>
              <a:rPr lang="en-US" sz="2400" i="1" dirty="0" err="1" smtClean="0">
                <a:latin typeface="Arial"/>
                <a:cs typeface="Arial"/>
              </a:rPr>
              <a:t>i</a:t>
            </a:r>
            <a:r>
              <a:rPr lang="en-US" sz="2400" i="1" dirty="0" smtClean="0">
                <a:latin typeface="Arial"/>
                <a:cs typeface="Arial"/>
              </a:rPr>
              <a:t>, j)</a:t>
            </a:r>
            <a:r>
              <a:rPr lang="en-US" sz="2400" dirty="0" smtClean="0">
                <a:latin typeface="Arial"/>
                <a:cs typeface="Arial"/>
              </a:rPr>
              <a:t> represents the number of examples with label </a:t>
            </a:r>
            <a:r>
              <a:rPr lang="en-US" sz="2400" i="1" dirty="0" err="1" smtClean="0">
                <a:latin typeface="Arial"/>
                <a:cs typeface="Arial"/>
              </a:rPr>
              <a:t>i</a:t>
            </a:r>
            <a:r>
              <a:rPr lang="en-US" sz="2400" dirty="0" smtClean="0">
                <a:latin typeface="Arial"/>
                <a:cs typeface="Arial"/>
              </a:rPr>
              <a:t> that were predicted to have label </a:t>
            </a:r>
            <a:r>
              <a:rPr lang="en-US" sz="2400" i="1" dirty="0" smtClean="0">
                <a:latin typeface="Arial"/>
                <a:cs typeface="Arial"/>
              </a:rPr>
              <a:t>j</a:t>
            </a:r>
          </a:p>
          <a:p>
            <a:endParaRPr lang="en-US" sz="2400" dirty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another way to understand both the data and the classifier</a:t>
            </a:r>
          </a:p>
        </p:txBody>
      </p:sp>
    </p:spTree>
    <p:extLst>
      <p:ext uri="{BB962C8B-B14F-4D97-AF65-F5344CB8AC3E}">
        <p14:creationId xmlns:p14="http://schemas.microsoft.com/office/powerpoint/2010/main" val="29072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pic>
        <p:nvPicPr>
          <p:cNvPr id="4" name="Picture 12" descr="conf_plot_blast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44" y="1711589"/>
            <a:ext cx="6807199" cy="4149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74332" y="6070559"/>
            <a:ext cx="60536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/>
              <a:t>BLAST classification of proteins in 850 </a:t>
            </a:r>
            <a:r>
              <a:rPr lang="en-US" sz="2000" dirty="0" err="1"/>
              <a:t>superfamilies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29456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0556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Multilabel</a:t>
            </a:r>
            <a:r>
              <a:rPr lang="en-US" dirty="0" smtClean="0"/>
              <a:t> vs. multiclass </a:t>
            </a:r>
            <a:r>
              <a:rPr lang="en-US" dirty="0"/>
              <a:t>classification</a:t>
            </a:r>
            <a:endParaRPr lang="fr-FR" dirty="0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04800" y="1752600"/>
            <a:ext cx="29718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</a:t>
            </a:r>
            <a:r>
              <a:rPr lang="en-US" sz="2400" dirty="0" smtClean="0"/>
              <a:t>ed</a:t>
            </a:r>
            <a:r>
              <a:rPr lang="en-US" sz="2400" dirty="0"/>
              <a:t>i</a:t>
            </a:r>
            <a:r>
              <a:rPr lang="en-US" sz="2400" dirty="0" smtClean="0"/>
              <a:t>ble</a:t>
            </a:r>
            <a:r>
              <a:rPr lang="en-US" sz="2400" dirty="0"/>
              <a:t>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sweet?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a fruit?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a banana?</a:t>
            </a:r>
            <a:endParaRPr lang="fr-FR" sz="2400" dirty="0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429000" y="1752600"/>
            <a:ext cx="23622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Is it a banana?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an apple?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an orange?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a pineapple?</a:t>
            </a:r>
            <a:endParaRPr lang="fr-FR" sz="2400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324600" y="1752600"/>
            <a:ext cx="23622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Is it a banana?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yellow?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sweet?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round?</a:t>
            </a:r>
            <a:endParaRPr lang="fr-FR" sz="240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09600" y="1752600"/>
            <a:ext cx="2438400" cy="2211388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3355975" y="1752600"/>
            <a:ext cx="2435225" cy="2211388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6099175" y="1751013"/>
            <a:ext cx="2435225" cy="2211387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19111" y="4868335"/>
            <a:ext cx="5359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Any difference in these labels/categories?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45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0556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Multilabel</a:t>
            </a:r>
            <a:r>
              <a:rPr lang="en-US" dirty="0"/>
              <a:t> vs. multiclass classification</a:t>
            </a:r>
            <a:endParaRPr lang="fr-FR" dirty="0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04800" y="1752600"/>
            <a:ext cx="29718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</a:t>
            </a:r>
            <a:r>
              <a:rPr lang="en-US" sz="2400" dirty="0" smtClean="0"/>
              <a:t>edible</a:t>
            </a:r>
            <a:r>
              <a:rPr lang="en-US" sz="2400" dirty="0"/>
              <a:t>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sweet?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a fruit?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a banana?</a:t>
            </a:r>
            <a:endParaRPr lang="fr-FR" sz="2400" dirty="0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429000" y="1752600"/>
            <a:ext cx="23622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Is it a banana?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an apple?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an orange?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a pineapple?</a:t>
            </a:r>
            <a:endParaRPr lang="fr-FR" sz="2400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324600" y="1752600"/>
            <a:ext cx="23622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Is it a banana?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yellow?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sweet?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round?</a:t>
            </a:r>
            <a:endParaRPr lang="fr-FR" sz="240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09600" y="1752600"/>
            <a:ext cx="2438400" cy="2211388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3355975" y="1752600"/>
            <a:ext cx="2435225" cy="2211388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6099175" y="1751013"/>
            <a:ext cx="2435225" cy="2211387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9" name="Group 13"/>
          <p:cNvGrpSpPr>
            <a:grpSpLocks/>
          </p:cNvGrpSpPr>
          <p:nvPr/>
        </p:nvGrpSpPr>
        <p:grpSpPr bwMode="auto">
          <a:xfrm>
            <a:off x="685800" y="4572000"/>
            <a:ext cx="2133600" cy="1447800"/>
            <a:chOff x="288" y="2688"/>
            <a:chExt cx="1344" cy="912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720" y="2928"/>
              <a:ext cx="816" cy="528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288" y="2688"/>
              <a:ext cx="1344" cy="912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960" y="3072"/>
              <a:ext cx="480" cy="288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1200" y="3168"/>
              <a:ext cx="144" cy="144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0" name="Oval 14"/>
          <p:cNvSpPr>
            <a:spLocks noChangeArrowheads="1"/>
          </p:cNvSpPr>
          <p:nvPr/>
        </p:nvSpPr>
        <p:spPr bwMode="auto">
          <a:xfrm>
            <a:off x="3733800" y="4495800"/>
            <a:ext cx="762000" cy="6096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Oval 15"/>
          <p:cNvSpPr>
            <a:spLocks noChangeArrowheads="1"/>
          </p:cNvSpPr>
          <p:nvPr/>
        </p:nvSpPr>
        <p:spPr bwMode="auto">
          <a:xfrm>
            <a:off x="4572000" y="4572000"/>
            <a:ext cx="762000" cy="6096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Oval 16"/>
          <p:cNvSpPr>
            <a:spLocks noChangeArrowheads="1"/>
          </p:cNvSpPr>
          <p:nvPr/>
        </p:nvSpPr>
        <p:spPr bwMode="auto">
          <a:xfrm>
            <a:off x="3733800" y="5181600"/>
            <a:ext cx="838200" cy="7620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Oval 17"/>
          <p:cNvSpPr>
            <a:spLocks noChangeArrowheads="1"/>
          </p:cNvSpPr>
          <p:nvPr/>
        </p:nvSpPr>
        <p:spPr bwMode="auto">
          <a:xfrm>
            <a:off x="4648200" y="5257800"/>
            <a:ext cx="838200" cy="4572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Oval 18"/>
          <p:cNvSpPr>
            <a:spLocks noChangeArrowheads="1"/>
          </p:cNvSpPr>
          <p:nvPr/>
        </p:nvSpPr>
        <p:spPr bwMode="auto">
          <a:xfrm>
            <a:off x="6248400" y="4495800"/>
            <a:ext cx="990600" cy="7620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5" name="Oval 19"/>
          <p:cNvSpPr>
            <a:spLocks noChangeArrowheads="1"/>
          </p:cNvSpPr>
          <p:nvPr/>
        </p:nvSpPr>
        <p:spPr bwMode="auto">
          <a:xfrm>
            <a:off x="6781800" y="4572000"/>
            <a:ext cx="990600" cy="7620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" name="Oval 20"/>
          <p:cNvSpPr>
            <a:spLocks noChangeArrowheads="1"/>
          </p:cNvSpPr>
          <p:nvPr/>
        </p:nvSpPr>
        <p:spPr bwMode="auto">
          <a:xfrm>
            <a:off x="7239000" y="5334000"/>
            <a:ext cx="990600" cy="7620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Oval 21"/>
          <p:cNvSpPr>
            <a:spLocks noChangeArrowheads="1"/>
          </p:cNvSpPr>
          <p:nvPr/>
        </p:nvSpPr>
        <p:spPr bwMode="auto">
          <a:xfrm>
            <a:off x="6934200" y="4800600"/>
            <a:ext cx="228600" cy="2286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Text Box 22"/>
          <p:cNvSpPr txBox="1">
            <a:spLocks noChangeArrowheads="1"/>
          </p:cNvSpPr>
          <p:nvPr/>
        </p:nvSpPr>
        <p:spPr bwMode="auto">
          <a:xfrm rot="-5400000">
            <a:off x="-1295400" y="48006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Different structures</a:t>
            </a:r>
            <a:endParaRPr lang="fr-FR" sz="2400"/>
          </a:p>
        </p:txBody>
      </p: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609600" y="6248399"/>
            <a:ext cx="2819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Nested/ Hierarchical</a:t>
            </a:r>
            <a:endParaRPr lang="fr-FR" sz="2000" dirty="0"/>
          </a:p>
        </p:txBody>
      </p:sp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3601153" y="6256866"/>
            <a:ext cx="3200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Exclusive/ </a:t>
            </a:r>
            <a:r>
              <a:rPr lang="en-US" sz="2000" dirty="0" smtClean="0"/>
              <a:t>Multiclass</a:t>
            </a:r>
            <a:endParaRPr lang="fr-FR" sz="2000" dirty="0"/>
          </a:p>
        </p:txBody>
      </p:sp>
      <p:sp>
        <p:nvSpPr>
          <p:cNvPr id="4121" name="Text Box 25"/>
          <p:cNvSpPr txBox="1">
            <a:spLocks noChangeArrowheads="1"/>
          </p:cNvSpPr>
          <p:nvPr/>
        </p:nvSpPr>
        <p:spPr bwMode="auto">
          <a:xfrm>
            <a:off x="6222999" y="6256866"/>
            <a:ext cx="2819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 General/Structured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64143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vs. </a:t>
            </a:r>
            <a:r>
              <a:rPr lang="en-US" dirty="0" err="1" smtClean="0"/>
              <a:t>multilabel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6190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Multiclass: each example has one label and exactly one label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Multilabel</a:t>
            </a:r>
            <a:r>
              <a:rPr lang="en-US" dirty="0" smtClean="0"/>
              <a:t>: each example has </a:t>
            </a:r>
            <a:r>
              <a:rPr lang="en-US" b="1" i="1" dirty="0" smtClean="0"/>
              <a:t>zero or more</a:t>
            </a:r>
            <a:r>
              <a:rPr lang="en-US" dirty="0" smtClean="0"/>
              <a:t> labels.  Also called annotation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77444" y="5081222"/>
            <a:ext cx="3081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Multilabel</a:t>
            </a:r>
            <a:r>
              <a:rPr lang="en-US" sz="2400" dirty="0" smtClean="0">
                <a:solidFill>
                  <a:srgbClr val="FF0000"/>
                </a:solidFill>
              </a:rPr>
              <a:t> applications?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01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Image annotation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Document topics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Labeling people in a picture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Medical diagnosis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08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vs. </a:t>
            </a:r>
            <a:r>
              <a:rPr lang="en-US" dirty="0" err="1" smtClean="0"/>
              <a:t>multilabel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6190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Multiclass: each example has one label and exactly one label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Multilabel</a:t>
            </a:r>
            <a:r>
              <a:rPr lang="en-US" dirty="0" smtClean="0"/>
              <a:t>: each example has </a:t>
            </a:r>
            <a:r>
              <a:rPr lang="en-US" b="1" i="1" dirty="0" smtClean="0"/>
              <a:t>zero or more</a:t>
            </a:r>
            <a:r>
              <a:rPr lang="en-US" dirty="0" smtClean="0"/>
              <a:t> labels.  Also called annotation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5556" y="5081222"/>
            <a:ext cx="5838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Which of our approaches work for </a:t>
            </a:r>
            <a:r>
              <a:rPr lang="en-US" sz="2400" dirty="0" err="1" smtClean="0">
                <a:solidFill>
                  <a:srgbClr val="FF0000"/>
                </a:solidFill>
              </a:rPr>
              <a:t>multilabel</a:t>
            </a:r>
            <a:r>
              <a:rPr lang="en-US" sz="2400" dirty="0" smtClean="0">
                <a:solidFill>
                  <a:srgbClr val="FF0000"/>
                </a:solidFill>
              </a:rPr>
              <a:t>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08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-Nearest 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Neighbor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 (</a:t>
            </a:r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-NN)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936" y="1897269"/>
            <a:ext cx="8153400" cy="2067954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To classify an example </a:t>
            </a:r>
            <a:r>
              <a:rPr lang="en-US" sz="2800" b="1" i="1" dirty="0" err="1" smtClean="0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:</a:t>
            </a:r>
          </a:p>
          <a:p>
            <a:pPr lvl="1" eaLnBrk="1" hangingPunct="1"/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Find </a:t>
            </a:r>
            <a:r>
              <a:rPr lang="en-US" sz="2800" b="1" i="1" dirty="0" err="1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nearest neighbors of </a:t>
            </a:r>
            <a:r>
              <a:rPr lang="en-US" sz="2800" b="1" i="1" dirty="0" err="1" smtClean="0">
                <a:ea typeface="ＭＳ Ｐゴシック" pitchFamily="-110" charset="-128"/>
                <a:cs typeface="ＭＳ Ｐゴシック" pitchFamily="-110" charset="-128"/>
              </a:rPr>
              <a:t>d</a:t>
            </a:r>
            <a:endParaRPr lang="en-US" sz="2800" b="1" i="1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lvl="1" eaLnBrk="1" hangingPunct="1"/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Choose as the label the majority label within the </a:t>
            </a:r>
            <a:r>
              <a:rPr lang="en-US" sz="2800" b="1" i="1" dirty="0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nearest neighbors</a:t>
            </a:r>
            <a:endParaRPr lang="en-US" sz="3200" dirty="0" smtClean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7445" y="5095220"/>
            <a:ext cx="3599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No algorithmic changes!</a:t>
            </a:r>
          </a:p>
        </p:txBody>
      </p:sp>
      <p:pic>
        <p:nvPicPr>
          <p:cNvPr id="5" name="Picture 3" descr="Voronoi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867" y="3781778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9575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Base cases:</a:t>
            </a:r>
          </a:p>
          <a:p>
            <a:pPr marL="514350" indent="-514350">
              <a:buAutoNum type="arabicPeriod"/>
            </a:pPr>
            <a:r>
              <a:rPr lang="en-US" dirty="0" smtClean="0"/>
              <a:t>If all data belong to the same class, pick that label</a:t>
            </a:r>
          </a:p>
          <a:p>
            <a:pPr marL="514350" indent="-514350">
              <a:buAutoNum type="arabicPeriod"/>
            </a:pPr>
            <a:r>
              <a:rPr lang="en-US" dirty="0" smtClean="0"/>
              <a:t>If all the data have the same feature values, pick majority label</a:t>
            </a:r>
          </a:p>
          <a:p>
            <a:pPr marL="514350" indent="-514350">
              <a:buAutoNum type="arabicPeriod"/>
            </a:pPr>
            <a:r>
              <a:rPr lang="en-US" dirty="0" smtClean="0"/>
              <a:t>If we’re out of features to examine, pick majority label</a:t>
            </a:r>
          </a:p>
          <a:p>
            <a:pPr marL="514350" indent="-514350">
              <a:buAutoNum type="arabicPeriod"/>
            </a:pPr>
            <a:r>
              <a:rPr lang="en-US" dirty="0" smtClean="0"/>
              <a:t>If the we don’t have any data left, pick majority label of </a:t>
            </a:r>
            <a:r>
              <a:rPr lang="en-US" i="1" dirty="0" smtClean="0"/>
              <a:t>parent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rgbClr val="FF6600"/>
                </a:solidFill>
              </a:rPr>
              <a:t>If some other stopping criteria </a:t>
            </a:r>
            <a:r>
              <a:rPr lang="en-US" dirty="0" smtClean="0"/>
              <a:t>exists to avoid </a:t>
            </a:r>
            <a:r>
              <a:rPr lang="en-US" dirty="0" err="1" smtClean="0"/>
              <a:t>overfitting</a:t>
            </a:r>
            <a:r>
              <a:rPr lang="en-US" dirty="0" smtClean="0"/>
              <a:t>, pick majority label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Otherwise:</a:t>
            </a:r>
          </a:p>
          <a:p>
            <a:pPr>
              <a:buFontTx/>
              <a:buChar char="-"/>
            </a:pPr>
            <a:r>
              <a:rPr lang="en-US" dirty="0" smtClean="0"/>
              <a:t>calculate the “score” for each feature if we used it to split the data</a:t>
            </a:r>
          </a:p>
          <a:p>
            <a:pPr>
              <a:buFontTx/>
              <a:buChar char="-"/>
            </a:pPr>
            <a:r>
              <a:rPr lang="en-US" dirty="0" smtClean="0"/>
              <a:t>pick the feature with the highest score, partition the data based on that data value and call recursively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14223" y="5969000"/>
            <a:ext cx="3599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No algorithmic changes!</a:t>
            </a:r>
          </a:p>
        </p:txBody>
      </p:sp>
    </p:spTree>
    <p:extLst>
      <p:ext uri="{BB962C8B-B14F-4D97-AF65-F5344CB8AC3E}">
        <p14:creationId xmlns:p14="http://schemas.microsoft.com/office/powerpoint/2010/main" val="254801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learning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341" y="4221985"/>
            <a:ext cx="833354" cy="490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793096" y="1833441"/>
            <a:ext cx="711142" cy="14300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753" y="2904062"/>
            <a:ext cx="748463" cy="733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86" y="3423355"/>
            <a:ext cx="748463" cy="7337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040" y="3790248"/>
            <a:ext cx="748463" cy="7337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456" y="5390559"/>
            <a:ext cx="833354" cy="490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523" y="5492516"/>
            <a:ext cx="833354" cy="4902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246" y="4712193"/>
            <a:ext cx="833354" cy="490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733444" y="1477869"/>
            <a:ext cx="711142" cy="14300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363734" y="2567228"/>
            <a:ext cx="711142" cy="14300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946234" y="2211656"/>
            <a:ext cx="711142" cy="143009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116667" y="1837347"/>
            <a:ext cx="4470088" cy="3553212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47297" y="6224222"/>
            <a:ext cx="6367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Hard to separate three classes with just one line </a:t>
            </a:r>
            <a:r>
              <a:rPr lang="en-US" sz="2400" dirty="0" smtClean="0">
                <a:solidFill>
                  <a:srgbClr val="0000FF"/>
                </a:solidFill>
                <a:sym typeface="Wingdings"/>
              </a:rPr>
              <a:t>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83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Black box approach to multiclass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232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Abstraction: we have a generic binary classifier, how can we use it to solve our new problem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82270" y="385845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2682523" y="363267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6" name="Group 37"/>
          <p:cNvGrpSpPr/>
          <p:nvPr/>
        </p:nvGrpSpPr>
        <p:grpSpPr>
          <a:xfrm>
            <a:off x="3267229" y="3279897"/>
            <a:ext cx="1432277" cy="1371600"/>
            <a:chOff x="7330723" y="3505200"/>
            <a:chExt cx="1432277" cy="137160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binary classifier</a:t>
              </a:r>
              <a:endParaRPr lang="en-US" sz="2000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4890911" y="3279897"/>
            <a:ext cx="1044222" cy="57855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90911" y="3858452"/>
            <a:ext cx="1044222" cy="64569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11359" y="2982343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+1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11359" y="4273312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-</a:t>
            </a:r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28795" y="3530438"/>
            <a:ext cx="2610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optionally: also output a confidence/score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36132" y="5739164"/>
            <a:ext cx="6708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Can we solve our multiclass problem with this?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74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classification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68" y="3857161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86" y="4734082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336" y="5400967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9872" y="1949084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label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327522" y="257989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2339872" y="3186610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41633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27522" y="4652187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13" name="Right Brace 12"/>
          <p:cNvSpPr/>
          <p:nvPr/>
        </p:nvSpPr>
        <p:spPr>
          <a:xfrm rot="16200000">
            <a:off x="1219715" y="1707435"/>
            <a:ext cx="381000" cy="973667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3255" y="1425864"/>
            <a:ext cx="1546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examples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41633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868" y="3186610"/>
            <a:ext cx="563033" cy="5168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911094" y="5742544"/>
            <a:ext cx="711142" cy="14300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41633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838222" y="1949084"/>
            <a:ext cx="44308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Same setup where we have a set of features for each example</a:t>
            </a:r>
          </a:p>
          <a:p>
            <a:endParaRPr lang="en-US" sz="2400" dirty="0"/>
          </a:p>
          <a:p>
            <a:r>
              <a:rPr lang="en-US" sz="2400" dirty="0" smtClean="0"/>
              <a:t>Rather than just two labels, now have 3 or more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391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8740</TotalTime>
  <Words>1952</Words>
  <Application>Microsoft Office PowerPoint</Application>
  <PresentationFormat>Ekran Gösterisi (4:3)</PresentationFormat>
  <Paragraphs>496</Paragraphs>
  <Slides>47</Slides>
  <Notes>7</Notes>
  <HiddenSlides>5</HiddenSlides>
  <MMClips>0</MMClips>
  <ScaleCrop>false</ScaleCrop>
  <HeadingPairs>
    <vt:vector size="8" baseType="variant">
      <vt:variant>
        <vt:lpstr>Kullanılan Yazı Tipleri</vt:lpstr>
      </vt:variant>
      <vt:variant>
        <vt:i4>10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47</vt:i4>
      </vt:variant>
    </vt:vector>
  </HeadingPairs>
  <TitlesOfParts>
    <vt:vector size="59" baseType="lpstr">
      <vt:lpstr>ＭＳ Ｐゴシック</vt:lpstr>
      <vt:lpstr>Arial</vt:lpstr>
      <vt:lpstr>Calibri</vt:lpstr>
      <vt:lpstr>Courier New</vt:lpstr>
      <vt:lpstr>Sitka Small</vt:lpstr>
      <vt:lpstr>Tahoma</vt:lpstr>
      <vt:lpstr>Times New Roman</vt:lpstr>
      <vt:lpstr>Tw Cen MT</vt:lpstr>
      <vt:lpstr>Wingdings</vt:lpstr>
      <vt:lpstr>Wingdings 2</vt:lpstr>
      <vt:lpstr>Median</vt:lpstr>
      <vt:lpstr>Equation</vt:lpstr>
      <vt:lpstr>PowerPoint Sunusu</vt:lpstr>
      <vt:lpstr>Multiclass classification</vt:lpstr>
      <vt:lpstr>Real world multiclass classification</vt:lpstr>
      <vt:lpstr>Multiclass: current classifiers</vt:lpstr>
      <vt:lpstr>k-Nearest Neighbor (k-NN)</vt:lpstr>
      <vt:lpstr>Decision Tree learning</vt:lpstr>
      <vt:lpstr>Perceptron learning</vt:lpstr>
      <vt:lpstr>Black box approach to multiclass</vt:lpstr>
      <vt:lpstr>Multiclass classification</vt:lpstr>
      <vt:lpstr>Black box approach to multiclass</vt:lpstr>
      <vt:lpstr>Approach 1: One vs. all (OVA)</vt:lpstr>
      <vt:lpstr>OVA: linear classifiers (e.g. perceptron)</vt:lpstr>
      <vt:lpstr>OVA: linear classifiers (e.g. perceptron)</vt:lpstr>
      <vt:lpstr>OVA: linear classifiers (e.g. perceptron)</vt:lpstr>
      <vt:lpstr>OVA: linear classifiers (e.g. perceptron)</vt:lpstr>
      <vt:lpstr>OVA: linear classifiers (e.g. perceptron)</vt:lpstr>
      <vt:lpstr>OVA: linear classifiers (e.g. perceptron)</vt:lpstr>
      <vt:lpstr>OVA: linear classifiers (e.g. perceptron)</vt:lpstr>
      <vt:lpstr>OVA: classify</vt:lpstr>
      <vt:lpstr>OVA: linear classifiers (e.g. perceptron)</vt:lpstr>
      <vt:lpstr>OVA: linear classifiers (e.g. perceptron)</vt:lpstr>
      <vt:lpstr>OVA: classify, perceptron</vt:lpstr>
      <vt:lpstr>OVA: classify, perceptron</vt:lpstr>
      <vt:lpstr>Approach 2: All vs. all (AVA)</vt:lpstr>
      <vt:lpstr>AVA training visualized</vt:lpstr>
      <vt:lpstr>AVA classify</vt:lpstr>
      <vt:lpstr>AVA classify</vt:lpstr>
      <vt:lpstr>AVA classify</vt:lpstr>
      <vt:lpstr>AVA classify</vt:lpstr>
      <vt:lpstr>OVA vs. AVA</vt:lpstr>
      <vt:lpstr>OVA vs. AVA</vt:lpstr>
      <vt:lpstr>Approach 3: Divide and conquer</vt:lpstr>
      <vt:lpstr>Multiclass summary</vt:lpstr>
      <vt:lpstr>Multiclass evaluation</vt:lpstr>
      <vt:lpstr>Multiclass evaluation</vt:lpstr>
      <vt:lpstr>Multiclass evaluation imbalanced data</vt:lpstr>
      <vt:lpstr>Macroaveraging vs. microaveraging</vt:lpstr>
      <vt:lpstr>Macroaveraging vs. microaveraging</vt:lpstr>
      <vt:lpstr>Macroaveraging vs. microaveraging</vt:lpstr>
      <vt:lpstr>Macroaveraging vs. microaveraging</vt:lpstr>
      <vt:lpstr>Confusion matrix</vt:lpstr>
      <vt:lpstr>Confusion matrix</vt:lpstr>
      <vt:lpstr>Multilabel vs. multiclass classification</vt:lpstr>
      <vt:lpstr>Multilabel vs. multiclass classification</vt:lpstr>
      <vt:lpstr>Multiclass vs. multilabel</vt:lpstr>
      <vt:lpstr>Multilabel</vt:lpstr>
      <vt:lpstr>Multiclass vs. multilabel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Furkan Gözükara</cp:lastModifiedBy>
  <cp:revision>1578</cp:revision>
  <cp:lastPrinted>2013-09-17T22:01:58Z</cp:lastPrinted>
  <dcterms:created xsi:type="dcterms:W3CDTF">2013-09-08T20:10:23Z</dcterms:created>
  <dcterms:modified xsi:type="dcterms:W3CDTF">2019-11-22T07:55:07Z</dcterms:modified>
</cp:coreProperties>
</file>