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34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34" r:id="rId20"/>
    <p:sldId id="335" r:id="rId21"/>
    <p:sldId id="333" r:id="rId22"/>
    <p:sldId id="336" r:id="rId23"/>
    <p:sldId id="338" r:id="rId24"/>
    <p:sldId id="340" r:id="rId25"/>
    <p:sldId id="341" r:id="rId26"/>
    <p:sldId id="342" r:id="rId27"/>
    <p:sldId id="337" r:id="rId28"/>
    <p:sldId id="343" r:id="rId29"/>
    <p:sldId id="344" r:id="rId30"/>
    <p:sldId id="345" r:id="rId31"/>
    <p:sldId id="34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3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Error/noise</a:t>
            </a:r>
            <a:r>
              <a:rPr lang="en-US" baseline="0" dirty="0" smtClean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an</a:t>
            </a:r>
            <a:r>
              <a:rPr lang="en-US" baseline="0" dirty="0" smtClean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of the same things we used to “pre-prune”, i.e.</a:t>
            </a:r>
            <a:r>
              <a:rPr lang="en-US" baseline="0" dirty="0" smtClean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tend to perform roughly</a:t>
            </a:r>
            <a:r>
              <a:rPr lang="en-US" baseline="0" dirty="0" smtClean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 is also</a:t>
            </a:r>
            <a:r>
              <a:rPr lang="en-US" baseline="0" dirty="0" smtClean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edsayad.com/decision_tre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Learning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2019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Decision Trees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" y="2681101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99" y="3377168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436751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577" y="466845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25" y="2184382"/>
            <a:ext cx="1146630" cy="11241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55" y="2880449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7" y="3870800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5373761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67" y="5373761"/>
            <a:ext cx="1220008" cy="696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65" y="2631711"/>
            <a:ext cx="1146630" cy="11241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95" y="3327778"/>
            <a:ext cx="887704" cy="8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07" y="4318129"/>
            <a:ext cx="1103502" cy="6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987" y="223966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177" y="2944971"/>
            <a:ext cx="1220008" cy="6963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52" y="2498831"/>
            <a:ext cx="634277" cy="7943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987" y="3789994"/>
            <a:ext cx="634277" cy="7943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1" y="3441806"/>
            <a:ext cx="1220008" cy="6963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41" y="4076998"/>
            <a:ext cx="634277" cy="794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598" y="2354327"/>
            <a:ext cx="963030" cy="975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223" y="2523479"/>
            <a:ext cx="964264" cy="8068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628" y="3330313"/>
            <a:ext cx="963030" cy="9759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98" y="3985602"/>
            <a:ext cx="963030" cy="9759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623" y="4318368"/>
            <a:ext cx="964264" cy="8068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496" y="3259982"/>
            <a:ext cx="964264" cy="8068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technically…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are going to use the </a:t>
            </a:r>
            <a:r>
              <a:rPr lang="en-US" i="1" dirty="0" smtClean="0"/>
              <a:t>probabilistic model</a:t>
            </a:r>
            <a:r>
              <a:rPr lang="en-US" dirty="0" smtClean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some probability distribution over example/label pairs called the </a:t>
            </a:r>
            <a:r>
              <a:rPr lang="en-US" i="1" dirty="0" smtClean="0"/>
              <a:t>data generating distribution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Both</a:t>
            </a:r>
            <a:r>
              <a:rPr lang="en-US" dirty="0" smtClean="0"/>
              <a:t> the training data </a:t>
            </a:r>
            <a:r>
              <a:rPr lang="en-US" b="1" dirty="0" smtClean="0"/>
              <a:t>and</a:t>
            </a:r>
            <a:r>
              <a:rPr lang="en-US" dirty="0" smtClean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probability distribution?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likely (i.e. probable) certain events 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1" y="2635916"/>
            <a:ext cx="4888749" cy="36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6" y="2815094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26" y="3511161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4501512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404" y="4802443"/>
            <a:ext cx="1220008" cy="696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0822" y="1754511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52" y="2318375"/>
            <a:ext cx="1146630" cy="1124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82" y="3014442"/>
            <a:ext cx="887704" cy="894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94" y="4004793"/>
            <a:ext cx="1103502" cy="64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5507754"/>
            <a:ext cx="1103502" cy="649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94" y="5507754"/>
            <a:ext cx="1220008" cy="6963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27657" y="3328630"/>
            <a:ext cx="1887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apples</a:t>
            </a:r>
          </a:p>
          <a:p>
            <a:endParaRPr lang="en-US" dirty="0"/>
          </a:p>
          <a:p>
            <a:r>
              <a:rPr lang="en-US" dirty="0" smtClean="0"/>
              <a:t>curved bananas</a:t>
            </a:r>
          </a:p>
          <a:p>
            <a:endParaRPr lang="en-US" dirty="0"/>
          </a:p>
          <a:p>
            <a:r>
              <a:rPr lang="en-US" dirty="0" smtClean="0"/>
              <a:t>apples with leaves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2497" y="2815094"/>
            <a:ext cx="1861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High probability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256" y="2815094"/>
            <a:ext cx="178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Low probability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31693" y="3299432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93854" y="3305840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433" y="3328630"/>
            <a:ext cx="1488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curved apples</a:t>
            </a:r>
          </a:p>
          <a:p>
            <a:endParaRPr lang="en-US" dirty="0"/>
          </a:p>
          <a:p>
            <a:r>
              <a:rPr lang="en-US" dirty="0" smtClean="0"/>
              <a:t>red bananas</a:t>
            </a:r>
          </a:p>
          <a:p>
            <a:endParaRPr lang="en-US" dirty="0"/>
          </a:p>
          <a:p>
            <a:r>
              <a:rPr lang="en-US" dirty="0" smtClean="0"/>
              <a:t>yellow apples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121368"/>
            <a:ext cx="299798" cy="3754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424" y="2121368"/>
            <a:ext cx="431361" cy="2462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256" y="2493737"/>
            <a:ext cx="299798" cy="3754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712965"/>
            <a:ext cx="299798" cy="3754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850" y="3033868"/>
            <a:ext cx="299798" cy="3754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648" y="2082552"/>
            <a:ext cx="299798" cy="3754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225" y="2995139"/>
            <a:ext cx="431361" cy="2462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90" y="2083626"/>
            <a:ext cx="428780" cy="42037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1" y="2613495"/>
            <a:ext cx="428780" cy="4203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57" y="2645119"/>
            <a:ext cx="431361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73" y="2106132"/>
            <a:ext cx="375843" cy="3786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73" y="2844523"/>
            <a:ext cx="375843" cy="3786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48" y="2970576"/>
            <a:ext cx="375843" cy="3786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5" y="2292592"/>
            <a:ext cx="428780" cy="4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ride or not to ride, that is the question…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Build a decision tree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555" y="3435917"/>
            <a:ext cx="3347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example?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How is it represented?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34337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we just stopped here, which tree would be best?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</a:t>
            </a:r>
            <a:r>
              <a:rPr lang="en-US" sz="2800" dirty="0" smtClean="0">
                <a:solidFill>
                  <a:srgbClr val="FF0000"/>
                </a:solidFill>
              </a:rPr>
              <a:t>decision trees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classification, the most common “error” is the number of mistakes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Training error for each of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6136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53441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vs. accuracy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8276" y="6180912"/>
            <a:ext cx="833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ccuracy</a:t>
            </a:r>
            <a:r>
              <a:rPr lang="en-US" sz="2400" dirty="0" smtClean="0"/>
              <a:t>: the average percent correct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error: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accuracy: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7/10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 smtClean="0">
                <a:solidFill>
                  <a:srgbClr val="0000FF"/>
                </a:solidFill>
              </a:rPr>
              <a:t>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6/10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error = 1-accuracy    (and vice versa)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7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4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53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7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793321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861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570" y="2976698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12564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6667" y="2074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29131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87742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21570" y="3761452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1570" y="4729538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1570" y="5753744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Training error?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we always guaranteed to get a training error of 0?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can this happen?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always want to go all the way to the bottom?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that what you would do?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6600"/>
                </a:solidFill>
              </a:rPr>
              <a:t>Overfitting</a:t>
            </a:r>
            <a:r>
              <a:rPr lang="en-US" sz="2400" dirty="0" smtClean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 smtClean="0"/>
              <a:t>Our goal is to learn a </a:t>
            </a:r>
            <a:r>
              <a:rPr lang="en-US" sz="2400" b="1" dirty="0" smtClean="0"/>
              <a:t>general</a:t>
            </a:r>
            <a:r>
              <a:rPr lang="en-US" sz="2400" dirty="0" smtClean="0"/>
              <a:t> model that will work on the training data as well as other data (i.e. test data)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13" y="5736679"/>
            <a:ext cx="845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decision tree learning procedure always decreases training error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that what we want?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7630" y="2299365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7630" y="3142515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7630" y="4052205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7630" y="5076411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2651" y="1698495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651" y="2350050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1430" y="3170405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1430" y="413439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1430" y="5066084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323" y="1789941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82175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3489" y="332203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748392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5706512" y="258124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479" y="5801415"/>
            <a:ext cx="796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learning/training/induction, learn a model of what distinguishes apples and bananas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is about predicting the future based on the past</a:t>
            </a:r>
            <a:r>
              <a:rPr lang="en-US" sz="2400" dirty="0" smtClean="0"/>
              <a:t>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</a:t>
            </a:r>
            <a:r>
              <a:rPr lang="tr-TR" sz="2400" dirty="0" smtClean="0">
                <a:solidFill>
                  <a:schemeClr val="tx2"/>
                </a:solidFill>
              </a:rPr>
              <a:t>Hal </a:t>
            </a:r>
            <a:r>
              <a:rPr lang="tr-TR" sz="2400" dirty="0" err="1" smtClean="0">
                <a:solidFill>
                  <a:schemeClr val="tx2"/>
                </a:solidFill>
              </a:rPr>
              <a:t>Daume</a:t>
            </a:r>
            <a:r>
              <a:rPr lang="tr-TR" sz="2400" dirty="0" smtClean="0">
                <a:solidFill>
                  <a:schemeClr val="tx2"/>
                </a:solidFill>
              </a:rPr>
              <a:t> III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2830" y="472893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92361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4" y="5857805"/>
            <a:ext cx="844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 though the training error is decreasing, the testing error can go up!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919" y="572725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prevent overfitting?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One idea: stop building the tree early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 smtClean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 smtClean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78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 smtClean="0"/>
              <a:t>Similar to stopping early, but done after the entire tree is built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Prune back leaves that are too specific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Pruning criterion?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non-binary attributes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8267700" imgH="4203700" progId="Excel.Sheet.12">
                  <p:embed/>
                </p:oleObj>
              </mc:Choice>
              <mc:Fallback>
                <p:oleObj name="Worksheet" r:id="rId3" imgW="8267700" imgH="420370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623" y="6015265"/>
            <a:ext cx="838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 we do with features that have multiple values? Real-values?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85360" y="336933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38888" y="3149875"/>
            <a:ext cx="2012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Apple or banana?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with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an n-</a:t>
            </a:r>
            <a:r>
              <a:rPr lang="en-US" sz="2400" dirty="0" err="1" smtClean="0">
                <a:solidFill>
                  <a:srgbClr val="0000FF"/>
                </a:solidFill>
              </a:rPr>
              <a:t>ary</a:t>
            </a:r>
            <a:r>
              <a:rPr lang="en-US" sz="2400" dirty="0" smtClean="0">
                <a:solidFill>
                  <a:srgbClr val="0000FF"/>
                </a:solidFill>
              </a:rPr>
              <a:t> split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multiple binary splits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Rainy?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Snowy?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Real-valued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 &lt; $20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 smtClean="0"/>
              <a:t>Select a range filter, i.e. min &lt; value &lt; max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0-50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recursively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80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used training error for the score.  Any other ideas?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494" y="5392850"/>
            <a:ext cx="837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Entropy: how much uncertainty there is in the distribution over labels after the split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Gini</a:t>
            </a:r>
            <a:r>
              <a:rPr lang="en-US" sz="2000" dirty="0" smtClean="0"/>
              <a:t>: sum of the square of the label proportions after split</a:t>
            </a:r>
          </a:p>
          <a:p>
            <a:r>
              <a:rPr lang="en-US" sz="2000" dirty="0" smtClean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3123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Good?   Bad?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to run and fairly easy to implement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careful with features with lots of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25764"/>
              </p:ext>
            </p:extLst>
          </p:nvPr>
        </p:nvGraphicFramePr>
        <p:xfrm>
          <a:off x="2638290" y="2671805"/>
          <a:ext cx="57607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280" y="4152377"/>
            <a:ext cx="212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feature would be at the top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Pruning/tuning can be tricky to get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Score Calculation – Information Gain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information gain is better over accuracy?</a:t>
            </a:r>
          </a:p>
          <a:p>
            <a:pPr lvl="1"/>
            <a:r>
              <a:rPr lang="en-US" dirty="0"/>
              <a:t>Decision trees are generally prone to over-fitting and accuracy doesn't generalize well to unseen data.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advantage of information gain is that -- due to the factor −</a:t>
            </a:r>
            <a:r>
              <a:rPr lang="en-US" dirty="0" err="1"/>
              <a:t>p∗log</a:t>
            </a:r>
            <a:r>
              <a:rPr lang="en-US" dirty="0"/>
              <a:t>(p) in the entropy definition -- leafs with a small number of instances are assigned less weight (limp→0+p∗log(p)=0) and it favors dividing data into bigger but homogeneous groups.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is usually more stable and also chooses the most impactful features close to the root of the tree.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8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56464" y="3363332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6595" y="3442263"/>
            <a:ext cx="2012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Apple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422" y="4876154"/>
            <a:ext cx="1602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Why?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0"/>
            <a:ext cx="8829368" cy="68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2667"/>
            <a:ext cx="8082116" cy="68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8" y="-297"/>
            <a:ext cx="743014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5" y="0"/>
            <a:ext cx="8039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57" y="-41787"/>
            <a:ext cx="7136687" cy="69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source of above Information </a:t>
            </a:r>
            <a:r>
              <a:rPr lang="en-US" dirty="0"/>
              <a:t>Gain example &gt; </a:t>
            </a:r>
            <a:r>
              <a:rPr lang="en-US" dirty="0">
                <a:hlinkClick r:id="rId2"/>
              </a:rPr>
              <a:t>https://www.saedsayad.com/decision_tree.htm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245" y="2770772"/>
            <a:ext cx="1203976" cy="349425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915" y="3592391"/>
            <a:ext cx="1342118" cy="368068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0650" y="4232624"/>
            <a:ext cx="451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Learning is about </a:t>
            </a:r>
            <a:r>
              <a:rPr lang="en-US" sz="2800" b="1" i="1" dirty="0" smtClean="0">
                <a:solidFill>
                  <a:srgbClr val="008000"/>
                </a:solidFill>
              </a:rPr>
              <a:t>generalizing</a:t>
            </a:r>
            <a:r>
              <a:rPr lang="en-US" sz="2800" dirty="0" smtClean="0">
                <a:solidFill>
                  <a:srgbClr val="008000"/>
                </a:solidFill>
              </a:rPr>
              <a:t> from the training data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00649" y="5554568"/>
            <a:ext cx="4341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 about the training and test set?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2563</TotalTime>
  <Words>3758</Words>
  <Application>Microsoft Office PowerPoint</Application>
  <PresentationFormat>Ekran Gösterisi (4:3)</PresentationFormat>
  <Paragraphs>1692</Paragraphs>
  <Slides>76</Slides>
  <Notes>6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76</vt:i4>
      </vt:variant>
    </vt:vector>
  </HeadingPairs>
  <TitlesOfParts>
    <vt:vector size="86" baseType="lpstr"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Worksheet</vt:lpstr>
      <vt:lpstr>PowerPoint Sunusu</vt:lpstr>
      <vt:lpstr>Representing examples</vt:lpstr>
      <vt:lpstr>Features</vt:lpstr>
      <vt:lpstr>Features</vt:lpstr>
      <vt:lpstr>Classification revisited</vt:lpstr>
      <vt:lpstr>Classification revisited</vt:lpstr>
      <vt:lpstr>Classification revisited</vt:lpstr>
      <vt:lpstr>Classification revisited</vt:lpstr>
      <vt:lpstr>Classification revisited</vt:lpstr>
      <vt:lpstr>Past predicts future</vt:lpstr>
      <vt:lpstr>Past predicts future</vt:lpstr>
      <vt:lpstr>Past predicts future</vt:lpstr>
      <vt:lpstr>More technically…</vt:lpstr>
      <vt:lpstr>Probability distribution</vt:lpstr>
      <vt:lpstr>Probability distribution</vt:lpstr>
      <vt:lpstr>data generating distribution</vt:lpstr>
      <vt:lpstr>data generating distribution</vt:lpstr>
      <vt:lpstr>data generating distribution</vt:lpstr>
      <vt:lpstr>To ride or not to ride, that is the question…</vt:lpstr>
      <vt:lpstr>Recursive approach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Recurse</vt:lpstr>
      <vt:lpstr>Recurse</vt:lpstr>
      <vt:lpstr>Recurse</vt:lpstr>
      <vt:lpstr>Recurse</vt:lpstr>
      <vt:lpstr>Recurse</vt:lpstr>
      <vt:lpstr>Building decision trees</vt:lpstr>
      <vt:lpstr>Partitioning the data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  <vt:lpstr>Alternative Score Calculation – Information Gain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315</cp:revision>
  <dcterms:created xsi:type="dcterms:W3CDTF">2013-09-08T20:10:23Z</dcterms:created>
  <dcterms:modified xsi:type="dcterms:W3CDTF">2019-10-25T08:30:50Z</dcterms:modified>
</cp:coreProperties>
</file>