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sldIdLst>
    <p:sldId id="477" r:id="rId2"/>
    <p:sldId id="418" r:id="rId3"/>
    <p:sldId id="385" r:id="rId4"/>
    <p:sldId id="468" r:id="rId5"/>
    <p:sldId id="403" r:id="rId6"/>
    <p:sldId id="404" r:id="rId7"/>
    <p:sldId id="417" r:id="rId8"/>
    <p:sldId id="405" r:id="rId9"/>
    <p:sldId id="406" r:id="rId10"/>
    <p:sldId id="415" r:id="rId11"/>
    <p:sldId id="409" r:id="rId12"/>
    <p:sldId id="395" r:id="rId13"/>
    <p:sldId id="392" r:id="rId14"/>
    <p:sldId id="396" r:id="rId15"/>
    <p:sldId id="397" r:id="rId16"/>
    <p:sldId id="399" r:id="rId17"/>
    <p:sldId id="398" r:id="rId18"/>
    <p:sldId id="400" r:id="rId19"/>
    <p:sldId id="401" r:id="rId20"/>
    <p:sldId id="419" r:id="rId21"/>
    <p:sldId id="421" r:id="rId22"/>
    <p:sldId id="422" r:id="rId23"/>
    <p:sldId id="423" r:id="rId24"/>
    <p:sldId id="427" r:id="rId25"/>
    <p:sldId id="426" r:id="rId26"/>
    <p:sldId id="429" r:id="rId27"/>
    <p:sldId id="430" r:id="rId28"/>
    <p:sldId id="431" r:id="rId29"/>
    <p:sldId id="432" r:id="rId30"/>
    <p:sldId id="433" r:id="rId31"/>
    <p:sldId id="435" r:id="rId32"/>
    <p:sldId id="436" r:id="rId33"/>
    <p:sldId id="459" r:id="rId34"/>
    <p:sldId id="449" r:id="rId35"/>
    <p:sldId id="450" r:id="rId36"/>
    <p:sldId id="451" r:id="rId37"/>
    <p:sldId id="452" r:id="rId38"/>
    <p:sldId id="438" r:id="rId39"/>
    <p:sldId id="464" r:id="rId40"/>
    <p:sldId id="465" r:id="rId41"/>
    <p:sldId id="463" r:id="rId42"/>
    <p:sldId id="466" r:id="rId43"/>
    <p:sldId id="467" r:id="rId44"/>
    <p:sldId id="448" r:id="rId45"/>
    <p:sldId id="460" r:id="rId46"/>
    <p:sldId id="441" r:id="rId47"/>
    <p:sldId id="442" r:id="rId48"/>
    <p:sldId id="469" r:id="rId49"/>
    <p:sldId id="470" r:id="rId50"/>
    <p:sldId id="471" r:id="rId51"/>
    <p:sldId id="474" r:id="rId52"/>
    <p:sldId id="475" r:id="rId53"/>
    <p:sldId id="473" r:id="rId54"/>
    <p:sldId id="476" r:id="rId55"/>
    <p:sldId id="453" r:id="rId56"/>
    <p:sldId id="454" r:id="rId57"/>
    <p:sldId id="455" r:id="rId58"/>
    <p:sldId id="456" r:id="rId59"/>
    <p:sldId id="457" r:id="rId60"/>
    <p:sldId id="478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55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10/4/2019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73091"/>
            <a:ext cx="9144000" cy="150810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PhD </a:t>
            </a:r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Gözükara</a:t>
            </a:r>
            <a:r>
              <a:rPr lang="en-US" dirty="0" smtClean="0"/>
              <a:t>, </a:t>
            </a:r>
            <a:r>
              <a:rPr lang="en-US" dirty="0" err="1" smtClean="0"/>
              <a:t>Toros</a:t>
            </a:r>
            <a:r>
              <a:rPr lang="en-US" dirty="0" smtClean="0"/>
              <a:t> University</a:t>
            </a:r>
            <a:endParaRPr lang="tr-TR" dirty="0" smtClean="0"/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447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10/4/2019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10/4/2019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10/4/2019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10/4/2019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10/4/2019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JQ3hYko51Y" TargetMode="External"/><Relationship Id="rId2" Type="http://schemas.openxmlformats.org/officeDocument/2006/relationships/hyperlink" Target="https://www.youtube.com/watch?v=wvsE8jm1Gz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5881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" y="2558811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 txBox="1">
            <a:spLocks/>
          </p:cNvSpPr>
          <p:nvPr/>
        </p:nvSpPr>
        <p:spPr bwMode="auto">
          <a:xfrm>
            <a:off x="-5182" y="92332"/>
            <a:ext cx="9144000" cy="3337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i="0" kern="1200">
                <a:solidFill>
                  <a:srgbClr val="424456"/>
                </a:solidFill>
                <a:latin typeface="Times New Roman"/>
                <a:ea typeface="+mj-ea"/>
                <a:cs typeface="Times New Roman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CSE419 – Artificial Intelligence and Machine Learning 2018</a:t>
            </a:r>
            <a: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en-US" sz="3600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University</a:t>
            </a:r>
            <a:b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i="1" u="sng" spc="-26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https://github.com/FurkanGozukara/CSE419-Artificial-Intelligence-and-Machine-Learning-2019</a:t>
            </a: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lang="en-US" sz="40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-10364" y="3041985"/>
            <a:ext cx="9144000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latin typeface="Times New Roman"/>
                <a:cs typeface="Times New Roman"/>
              </a:rPr>
              <a:t>Geometric View of Data</a:t>
            </a:r>
          </a:p>
          <a:p>
            <a:pPr algn="ctr">
              <a:lnSpc>
                <a:spcPct val="100000"/>
              </a:lnSpc>
            </a:pP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Based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on Asst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. Prof. Dr. David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Kauchak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 (Pomona College)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Lecture Slides </a:t>
            </a:r>
            <a:endParaRPr lang="en-US" sz="3200" i="1" spc="-45" dirty="0">
              <a:solidFill>
                <a:srgbClr val="80808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346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88589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188589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457200" y="2743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7200" y="3352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6044" y="2754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3352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304800" y="2590800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22098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7" name="Group 37"/>
          <p:cNvGrpSpPr/>
          <p:nvPr/>
        </p:nvGrpSpPr>
        <p:grpSpPr>
          <a:xfrm>
            <a:off x="4800600" y="2362200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01860" y="3943290"/>
              <a:ext cx="1184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classifier</a:t>
              </a:r>
              <a:endParaRPr lang="en-US" sz="20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19200" y="4038600"/>
            <a:ext cx="2489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CCCCCC"/>
                </a:solidFill>
              </a:rPr>
              <a:t>Pretend like we don’t know the labels</a:t>
            </a:r>
            <a:endParaRPr lang="en-US" sz="2000" dirty="0">
              <a:solidFill>
                <a:srgbClr val="CCCCCC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048000" y="2667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48000" y="3276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40386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43600" y="3962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CCCCCC"/>
                </a:solidFill>
              </a:rPr>
              <a:t>Classify</a:t>
            </a:r>
            <a:endParaRPr lang="en-US" dirty="0">
              <a:solidFill>
                <a:srgbClr val="CCCCCC"/>
              </a:solidFill>
            </a:endParaRPr>
          </a:p>
        </p:txBody>
      </p:sp>
      <p:sp>
        <p:nvSpPr>
          <p:cNvPr id="34" name="Right Arrow 33"/>
          <p:cNvSpPr/>
          <p:nvPr/>
        </p:nvSpPr>
        <p:spPr bwMode="auto">
          <a:xfrm>
            <a:off x="6477000" y="26670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23444" y="2602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15200" y="3200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8" name="Straight Arrow Connector 37"/>
          <p:cNvCxnSpPr>
            <a:endCxn id="36" idx="2"/>
          </p:cNvCxnSpPr>
          <p:nvPr/>
        </p:nvCxnSpPr>
        <p:spPr bwMode="auto">
          <a:xfrm flipV="1">
            <a:off x="5943600" y="3569732"/>
            <a:ext cx="1528122" cy="176426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flipH="1" flipV="1">
            <a:off x="1600200" y="3810000"/>
            <a:ext cx="2819400" cy="15240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3491712" y="56388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Compare predicted labels to actual labels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69243" y="5654480"/>
            <a:ext cx="3231424" cy="82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could we score these for classification?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91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accuracy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702877" y="3934136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prediction</a:t>
            </a:r>
            <a:endParaRPr lang="en-US" sz="2800" dirty="0"/>
          </a:p>
        </p:txBody>
      </p:sp>
      <p:sp>
        <p:nvSpPr>
          <p:cNvPr id="24" name="Rectangle 23"/>
          <p:cNvSpPr/>
          <p:nvPr/>
        </p:nvSpPr>
        <p:spPr>
          <a:xfrm>
            <a:off x="1028446" y="3163982"/>
            <a:ext cx="895097" cy="2074333"/>
          </a:xfrm>
          <a:prstGeom prst="rect">
            <a:avLst/>
          </a:prstGeom>
          <a:solidFill>
            <a:srgbClr val="3366FF">
              <a:alpha val="41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117472" y="3945699"/>
            <a:ext cx="977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Label</a:t>
            </a:r>
            <a:endParaRPr lang="en-US" sz="2800" dirty="0"/>
          </a:p>
        </p:txBody>
      </p:sp>
      <p:sp>
        <p:nvSpPr>
          <p:cNvPr id="26" name="Rectangle 25"/>
          <p:cNvSpPr/>
          <p:nvPr/>
        </p:nvSpPr>
        <p:spPr>
          <a:xfrm>
            <a:off x="2117471" y="3163982"/>
            <a:ext cx="1171255" cy="2074333"/>
          </a:xfrm>
          <a:prstGeom prst="rect">
            <a:avLst/>
          </a:prstGeom>
          <a:solidFill>
            <a:srgbClr val="008000">
              <a:alpha val="41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2750" y="1793874"/>
            <a:ext cx="76676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 evaluate the model, compare the predicted labels to the actual labels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3921063" y="3556000"/>
            <a:ext cx="415931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Accuracy</a:t>
            </a:r>
            <a:r>
              <a:rPr lang="en-US" sz="2400" dirty="0" smtClean="0"/>
              <a:t>: the proportion of examples where we correctly predicted the label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573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testing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3012" y="1674136"/>
            <a:ext cx="1279490" cy="1560919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4156" y="1906463"/>
            <a:ext cx="1308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434862" y="4158582"/>
            <a:ext cx="1297640" cy="1256557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30780" y="4373761"/>
            <a:ext cx="895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Test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 rot="19287826">
            <a:off x="1981313" y="1924089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17" name="Oval 16"/>
          <p:cNvSpPr/>
          <p:nvPr/>
        </p:nvSpPr>
        <p:spPr>
          <a:xfrm>
            <a:off x="2844631" y="2285564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110848" y="266439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151404" y="2612112"/>
            <a:ext cx="317501" cy="355039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68904" y="2612112"/>
            <a:ext cx="301625" cy="21071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468904" y="2822826"/>
            <a:ext cx="301625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770529" y="2822826"/>
            <a:ext cx="349250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 rot="5400000">
            <a:off x="3295123" y="387325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2170502" y="4844474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968643" y="4850656"/>
            <a:ext cx="206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Evaluate model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699000" y="2037996"/>
            <a:ext cx="444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One way to do algorithm development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try out an algorithm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evaluated on test data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repeat until happy with results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47768" y="4277306"/>
            <a:ext cx="169810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Is this ok?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383006" y="3414838"/>
            <a:ext cx="585637" cy="1207353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5888" y="5788469"/>
            <a:ext cx="9126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No.  Although we’re not explicitly looking at the examples, we’re still “cheating” by biasing our algorithm to the test data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24156" y="5685651"/>
            <a:ext cx="8341892" cy="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63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testing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3375" y="3627187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29293" y="4119856"/>
            <a:ext cx="895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Test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7" name="Oval 16"/>
          <p:cNvSpPr/>
          <p:nvPr/>
        </p:nvSpPr>
        <p:spPr>
          <a:xfrm>
            <a:off x="2743144" y="1754169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3367417" y="2080717"/>
            <a:ext cx="301625" cy="21071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367417" y="2291431"/>
            <a:ext cx="301625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669042" y="2291431"/>
            <a:ext cx="349250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 rot="5400000">
            <a:off x="3193636" y="3341855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2069015" y="4313079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867156" y="4319261"/>
            <a:ext cx="206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Evaluate model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4841160" y="2706929"/>
            <a:ext cx="3924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Once you look at/use test data </a:t>
            </a:r>
            <a:r>
              <a:rPr lang="en-US" sz="2400" b="1" dirty="0" smtClean="0">
                <a:solidFill>
                  <a:srgbClr val="0000FF"/>
                </a:solidFill>
              </a:rPr>
              <a:t>it is no longer test data!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7560" y="6060265"/>
            <a:ext cx="7570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So, how can we evaluate our algorithm during development?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10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set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9544" y="2841453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519" y="3334122"/>
            <a:ext cx="13549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Labeled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34831" y="5024011"/>
            <a:ext cx="17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(data with labels)</a:t>
            </a:r>
            <a:endParaRPr lang="en-US" dirty="0">
              <a:solidFill>
                <a:srgbClr val="FF66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33070" y="2841453"/>
            <a:ext cx="1157805" cy="84154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33070" y="4272899"/>
            <a:ext cx="1157805" cy="642887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570569" y="1871730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59863" y="2148955"/>
            <a:ext cx="13083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All</a:t>
            </a:r>
            <a:br>
              <a:rPr lang="en-US" sz="2800" dirty="0" smtClean="0"/>
            </a:br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3552419" y="4356176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748337" y="4452886"/>
            <a:ext cx="895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Test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027095" y="1871730"/>
            <a:ext cx="1157805" cy="84154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027095" y="3040114"/>
            <a:ext cx="1157805" cy="642887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485219" y="1608668"/>
            <a:ext cx="1476980" cy="1232785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74512" y="1749133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30" name="Rectangle 29"/>
          <p:cNvSpPr/>
          <p:nvPr/>
        </p:nvSpPr>
        <p:spPr>
          <a:xfrm>
            <a:off x="6251796" y="3109775"/>
            <a:ext cx="2123767" cy="848350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451800" y="3103825"/>
            <a:ext cx="15103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Development</a:t>
            </a:r>
          </a:p>
          <a:p>
            <a:pPr algn="ctr"/>
            <a:r>
              <a:rPr lang="en-US" sz="2000" dirty="0" smtClean="0"/>
              <a:t>Data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016" y="5498961"/>
            <a:ext cx="801856" cy="75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71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testing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9415" y="2069516"/>
            <a:ext cx="1478547" cy="1560919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4156" y="2301843"/>
            <a:ext cx="1308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248782" y="4553962"/>
            <a:ext cx="1667836" cy="1256557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47429" y="4769141"/>
            <a:ext cx="1377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Development</a:t>
            </a:r>
          </a:p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9287826">
            <a:off x="1981313" y="2319469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17" name="Oval 16"/>
          <p:cNvSpPr/>
          <p:nvPr/>
        </p:nvSpPr>
        <p:spPr>
          <a:xfrm>
            <a:off x="2844631" y="2680944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110848" y="305977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151404" y="3007492"/>
            <a:ext cx="317501" cy="355039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68904" y="3007492"/>
            <a:ext cx="301625" cy="21071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468904" y="3218206"/>
            <a:ext cx="301625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770529" y="3218206"/>
            <a:ext cx="349250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 rot="5400000">
            <a:off x="3295123" y="426863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2170502" y="5239854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968643" y="5246036"/>
            <a:ext cx="206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Evaluate model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699000" y="2433376"/>
            <a:ext cx="4445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Using the </a:t>
            </a:r>
            <a:r>
              <a:rPr lang="en-US" sz="2400" b="1" dirty="0" smtClean="0">
                <a:solidFill>
                  <a:srgbClr val="FF6600"/>
                </a:solidFill>
              </a:rPr>
              <a:t>development data</a:t>
            </a:r>
            <a:r>
              <a:rPr lang="en-US" sz="2400" dirty="0" smtClean="0"/>
              <a:t>: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try out an algorithm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evaluated on development data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repeat until happy with results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pPr marL="342900" indent="-342900">
              <a:buFontTx/>
              <a:buChar char="-"/>
            </a:pPr>
            <a:endParaRPr lang="en-US" sz="2400" dirty="0"/>
          </a:p>
          <a:p>
            <a:r>
              <a:rPr lang="en-US" sz="2400" b="1" dirty="0" smtClean="0">
                <a:solidFill>
                  <a:srgbClr val="0000FF"/>
                </a:solidFill>
              </a:rPr>
              <a:t>When satisfied, evaluate on test data</a:t>
            </a:r>
          </a:p>
        </p:txBody>
      </p:sp>
    </p:spTree>
    <p:extLst>
      <p:ext uri="{BB962C8B-B14F-4D97-AF65-F5344CB8AC3E}">
        <p14:creationId xmlns:p14="http://schemas.microsoft.com/office/powerpoint/2010/main" val="321839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testing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5639" y="2069516"/>
            <a:ext cx="1536417" cy="1560919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55639" y="2301843"/>
            <a:ext cx="14768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255639" y="4553962"/>
            <a:ext cx="1752257" cy="1256557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9416" y="4769141"/>
            <a:ext cx="1377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Development</a:t>
            </a:r>
          </a:p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9287826">
            <a:off x="1981313" y="2319469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17" name="Oval 16"/>
          <p:cNvSpPr/>
          <p:nvPr/>
        </p:nvSpPr>
        <p:spPr>
          <a:xfrm>
            <a:off x="2844631" y="2680944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110848" y="305977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151404" y="3007492"/>
            <a:ext cx="317501" cy="355039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68904" y="3007492"/>
            <a:ext cx="301625" cy="21071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468904" y="3218206"/>
            <a:ext cx="301625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770529" y="3218206"/>
            <a:ext cx="349250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 rot="5400000">
            <a:off x="3295123" y="426863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2170502" y="5239854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968643" y="5246036"/>
            <a:ext cx="206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Evaluate model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699000" y="2433376"/>
            <a:ext cx="444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Using the development data: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try out an algorithm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evaluated on development data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repeat until happy with results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271882" y="4857352"/>
            <a:ext cx="3494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Any problems with this?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76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r>
              <a:rPr lang="en-US" dirty="0" smtClean="0"/>
              <a:t> to development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493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Be careful not to </a:t>
            </a:r>
            <a:r>
              <a:rPr lang="en-US" dirty="0" err="1" smtClean="0"/>
              <a:t>overfit</a:t>
            </a:r>
            <a:r>
              <a:rPr lang="en-US" dirty="0" smtClean="0"/>
              <a:t> to the development data!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72929" y="2713278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62223" y="2990503"/>
            <a:ext cx="13083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All</a:t>
            </a:r>
            <a:br>
              <a:rPr lang="en-US" sz="2800" dirty="0" smtClean="0"/>
            </a:br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729455" y="2713278"/>
            <a:ext cx="1157805" cy="84154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729455" y="3881662"/>
            <a:ext cx="1157805" cy="642887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87579" y="2450216"/>
            <a:ext cx="1476980" cy="1232785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76872" y="2590681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5046147" y="3875140"/>
            <a:ext cx="1846266" cy="1232785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85912" y="4015605"/>
            <a:ext cx="15103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Development</a:t>
            </a:r>
          </a:p>
          <a:p>
            <a:pPr algn="ctr"/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64883" y="5721895"/>
            <a:ext cx="8401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Often we’ll split off development data this multiple times (in fact, on the fly), but you can still </a:t>
            </a:r>
            <a:r>
              <a:rPr lang="en-US" sz="2400" dirty="0" err="1" smtClean="0">
                <a:solidFill>
                  <a:srgbClr val="0000FF"/>
                </a:solidFill>
              </a:rPr>
              <a:t>overfit</a:t>
            </a:r>
            <a:r>
              <a:rPr lang="en-US" sz="2400" dirty="0" smtClean="0">
                <a:solidFill>
                  <a:srgbClr val="0000FF"/>
                </a:solidFill>
              </a:rPr>
              <a:t>, but this helps avoid it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3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Pruning revisited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5097" y="2268778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937735" y="2638110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1670222" y="2638110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55" y="2638110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07858" y="2605844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9868" y="31142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52029" y="309762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2084661" y="346695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2"/>
          </p:cNvCxnSpPr>
          <p:nvPr/>
        </p:nvCxnSpPr>
        <p:spPr>
          <a:xfrm>
            <a:off x="2758657" y="346695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88679" y="346695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54790" y="343468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63369" y="392298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43937" y="4392775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80381" y="3926462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 flipH="1">
            <a:off x="1313016" y="4295794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2"/>
          </p:cNvCxnSpPr>
          <p:nvPr/>
        </p:nvCxnSpPr>
        <p:spPr>
          <a:xfrm>
            <a:off x="2084661" y="4295794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17031" y="4295794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83142" y="426352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31266" y="482795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55250" y="475384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stCxn id="17" idx="2"/>
            <a:endCxn id="25" idx="0"/>
          </p:cNvCxnSpPr>
          <p:nvPr/>
        </p:nvCxnSpPr>
        <p:spPr>
          <a:xfrm flipH="1">
            <a:off x="2013790" y="4295794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43937" y="4826498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56505" y="2558464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 flipH="1">
            <a:off x="6089143" y="2927796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2"/>
          </p:cNvCxnSpPr>
          <p:nvPr/>
        </p:nvCxnSpPr>
        <p:spPr>
          <a:xfrm>
            <a:off x="6821630" y="2927796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17963" y="2927796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259266" y="2895530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771276" y="3403899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476966" y="340389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551777" y="17426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39823" y="4200990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6" idx="2"/>
          </p:cNvCxnSpPr>
          <p:nvPr/>
        </p:nvCxnSpPr>
        <p:spPr>
          <a:xfrm flipH="1">
            <a:off x="5872461" y="4570322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6" idx="2"/>
          </p:cNvCxnSpPr>
          <p:nvPr/>
        </p:nvCxnSpPr>
        <p:spPr>
          <a:xfrm>
            <a:off x="6604948" y="4570322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201281" y="4570322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042584" y="4538056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554594" y="5046425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86755" y="5029832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2" idx="2"/>
          </p:cNvCxnSpPr>
          <p:nvPr/>
        </p:nvCxnSpPr>
        <p:spPr>
          <a:xfrm flipH="1">
            <a:off x="7019387" y="5399164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2" idx="2"/>
          </p:cNvCxnSpPr>
          <p:nvPr/>
        </p:nvCxnSpPr>
        <p:spPr>
          <a:xfrm>
            <a:off x="7693383" y="5399164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623405" y="5399164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189516" y="5366898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298095" y="5855201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749400" y="5907832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/>
          </a:p>
        </p:txBody>
      </p:sp>
      <p:sp>
        <p:nvSpPr>
          <p:cNvPr id="50" name="Right Arrow 49"/>
          <p:cNvSpPr/>
          <p:nvPr/>
        </p:nvSpPr>
        <p:spPr>
          <a:xfrm>
            <a:off x="4079875" y="3483545"/>
            <a:ext cx="920750" cy="1270299"/>
          </a:xfrm>
          <a:prstGeom prst="rightArrow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048415" y="5836166"/>
            <a:ext cx="2946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Which should we pick?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80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Pruning revisited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5097" y="2268778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937735" y="2638110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1670222" y="2638110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55" y="2638110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07858" y="2605844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9868" y="31142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52029" y="309762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2084661" y="346695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2"/>
          </p:cNvCxnSpPr>
          <p:nvPr/>
        </p:nvCxnSpPr>
        <p:spPr>
          <a:xfrm>
            <a:off x="2758657" y="346695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88679" y="346695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54790" y="343468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63369" y="392298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43937" y="4392775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80381" y="3926462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 flipH="1">
            <a:off x="1313016" y="4295794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2"/>
          </p:cNvCxnSpPr>
          <p:nvPr/>
        </p:nvCxnSpPr>
        <p:spPr>
          <a:xfrm>
            <a:off x="2084661" y="4295794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17031" y="4295794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83142" y="426352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31266" y="482795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55250" y="475384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stCxn id="17" idx="2"/>
            <a:endCxn id="25" idx="0"/>
          </p:cNvCxnSpPr>
          <p:nvPr/>
        </p:nvCxnSpPr>
        <p:spPr>
          <a:xfrm flipH="1">
            <a:off x="2013790" y="4295794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43937" y="4826498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56505" y="2558464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 flipH="1">
            <a:off x="6089143" y="2927796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2"/>
          </p:cNvCxnSpPr>
          <p:nvPr/>
        </p:nvCxnSpPr>
        <p:spPr>
          <a:xfrm>
            <a:off x="6821630" y="2927796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17963" y="2927796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259266" y="2895530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771276" y="3403899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476966" y="340389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551777" y="17426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39823" y="4200990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6" idx="2"/>
          </p:cNvCxnSpPr>
          <p:nvPr/>
        </p:nvCxnSpPr>
        <p:spPr>
          <a:xfrm flipH="1">
            <a:off x="5872461" y="4570322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6" idx="2"/>
          </p:cNvCxnSpPr>
          <p:nvPr/>
        </p:nvCxnSpPr>
        <p:spPr>
          <a:xfrm>
            <a:off x="6604948" y="4570322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201281" y="4570322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042584" y="4538056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554594" y="5046425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86755" y="5029832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2" idx="2"/>
          </p:cNvCxnSpPr>
          <p:nvPr/>
        </p:nvCxnSpPr>
        <p:spPr>
          <a:xfrm flipH="1">
            <a:off x="7019387" y="5399164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2" idx="2"/>
          </p:cNvCxnSpPr>
          <p:nvPr/>
        </p:nvCxnSpPr>
        <p:spPr>
          <a:xfrm>
            <a:off x="7693383" y="5399164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623405" y="5399164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189516" y="5366898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298095" y="5855201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749400" y="5907832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/>
          </a:p>
        </p:txBody>
      </p:sp>
      <p:sp>
        <p:nvSpPr>
          <p:cNvPr id="50" name="Right Arrow 49"/>
          <p:cNvSpPr/>
          <p:nvPr/>
        </p:nvSpPr>
        <p:spPr>
          <a:xfrm>
            <a:off x="4079875" y="3483545"/>
            <a:ext cx="920750" cy="1270299"/>
          </a:xfrm>
          <a:prstGeom prst="rightArrow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816820" y="5836166"/>
            <a:ext cx="4272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Use development data to decide!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03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128" y="1381530"/>
            <a:ext cx="7727872" cy="990600"/>
          </a:xfrm>
        </p:spPr>
        <p:txBody>
          <a:bodyPr/>
          <a:lstStyle/>
          <a:p>
            <a:r>
              <a:rPr lang="en-US" dirty="0" smtClean="0"/>
              <a:t>Proper Experimentation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766400"/>
            <a:ext cx="38100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3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130" y="181886"/>
            <a:ext cx="772787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Machine Learning: A Geometric 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65" y="1693596"/>
            <a:ext cx="6439602" cy="482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7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Apples vs. Bananas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154621"/>
              </p:ext>
            </p:extLst>
          </p:nvPr>
        </p:nvGraphicFramePr>
        <p:xfrm>
          <a:off x="255639" y="1604672"/>
          <a:ext cx="3814916" cy="5204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26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Weight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Color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Label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1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2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1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2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2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2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50334" y="3576728"/>
            <a:ext cx="3500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Can we visualize this data?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74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Apples vs. Bananas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542061"/>
              </p:ext>
            </p:extLst>
          </p:nvPr>
        </p:nvGraphicFramePr>
        <p:xfrm>
          <a:off x="612648" y="2660999"/>
          <a:ext cx="2663985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4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6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7619" y="1587164"/>
            <a:ext cx="5791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Turn features into numerical values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841501" y="2624071"/>
            <a:ext cx="4765539" cy="2868824"/>
            <a:chOff x="3841501" y="2624071"/>
            <a:chExt cx="4765539" cy="2868824"/>
          </a:xfrm>
        </p:grpSpPr>
        <p:sp>
          <p:nvSpPr>
            <p:cNvPr id="7" name="Rectangle 6"/>
            <p:cNvSpPr/>
            <p:nvPr/>
          </p:nvSpPr>
          <p:spPr>
            <a:xfrm>
              <a:off x="4515168" y="2624071"/>
              <a:ext cx="4091872" cy="2288156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37728" y="5092785"/>
              <a:ext cx="9412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Weight</a:t>
              </a:r>
              <a:endParaRPr 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72705" y="3481052"/>
              <a:ext cx="7377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Color</a:t>
              </a:r>
              <a:endParaRPr lang="en-US" sz="20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5189308" y="4712975"/>
              <a:ext cx="0" cy="41117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959879" y="4703989"/>
              <a:ext cx="0" cy="41117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032532" y="5104972"/>
              <a:ext cx="312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741152" y="5115159"/>
              <a:ext cx="439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5400000">
              <a:off x="4515168" y="4260927"/>
              <a:ext cx="0" cy="41117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4515168" y="2753036"/>
              <a:ext cx="0" cy="41117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614" y="4253940"/>
              <a:ext cx="312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28705" y="2741107"/>
              <a:ext cx="312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28779" y="275678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660066"/>
                  </a:solidFill>
                </a:rPr>
                <a:t>B</a:t>
              </a:r>
              <a:endParaRPr lang="en-US" b="1" dirty="0">
                <a:solidFill>
                  <a:srgbClr val="660066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89172" y="4195834"/>
              <a:ext cx="343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6600"/>
                  </a:solidFill>
                </a:rPr>
                <a:t>A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50676" y="2758258"/>
              <a:ext cx="343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6600"/>
                  </a:solidFill>
                </a:rPr>
                <a:t>A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66105" y="267987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660066"/>
                  </a:solidFill>
                </a:rPr>
                <a:t>B</a:t>
              </a:r>
              <a:endParaRPr lang="en-US" b="1" dirty="0">
                <a:solidFill>
                  <a:srgbClr val="660066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6638092" y="4681615"/>
              <a:ext cx="0" cy="41117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857867" y="4206900"/>
              <a:ext cx="343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6600"/>
                  </a:solidFill>
                </a:rPr>
                <a:t>A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406276" y="276089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660066"/>
                  </a:solidFill>
                </a:rPr>
                <a:t>B</a:t>
              </a:r>
              <a:endParaRPr lang="en-US" b="1" dirty="0">
                <a:solidFill>
                  <a:srgbClr val="660066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51213" y="2847938"/>
              <a:ext cx="343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6600"/>
                  </a:solidFill>
                </a:rPr>
                <a:t>A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58588" y="5914817"/>
            <a:ext cx="8346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can view examples as points in an </a:t>
            </a:r>
            <a:r>
              <a:rPr lang="en-US" sz="2400" i="1" dirty="0" smtClean="0"/>
              <a:t>n</a:t>
            </a:r>
            <a:r>
              <a:rPr lang="en-US" sz="2400" dirty="0" smtClean="0"/>
              <a:t>-dimensional space where </a:t>
            </a:r>
            <a:r>
              <a:rPr lang="en-US" sz="2400" i="1" dirty="0" smtClean="0"/>
              <a:t>n</a:t>
            </a:r>
            <a:r>
              <a:rPr lang="en-US" sz="2400" dirty="0" smtClean="0"/>
              <a:t> is the number of features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736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Examples in a feature 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s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pace</a:t>
            </a:r>
          </a:p>
        </p:txBody>
      </p:sp>
      <p:sp>
        <p:nvSpPr>
          <p:cNvPr id="24598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9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0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1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2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4603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4604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90800" y="60198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900" y="3274367"/>
            <a:ext cx="1525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2362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4"/>
          <p:cNvSpPr>
            <a:spLocks noChangeArrowheads="1"/>
          </p:cNvSpPr>
          <p:nvPr/>
        </p:nvSpPr>
        <p:spPr bwMode="auto">
          <a:xfrm>
            <a:off x="41148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3543483" y="260569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0"/>
          <p:cNvSpPr>
            <a:spLocks noChangeArrowheads="1"/>
          </p:cNvSpPr>
          <p:nvPr/>
        </p:nvSpPr>
        <p:spPr bwMode="auto">
          <a:xfrm>
            <a:off x="3025682" y="31933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1"/>
          <p:cNvSpPr>
            <a:spLocks noChangeArrowheads="1"/>
          </p:cNvSpPr>
          <p:nvPr/>
        </p:nvSpPr>
        <p:spPr bwMode="auto">
          <a:xfrm>
            <a:off x="3657600" y="3124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4"/>
          <p:cNvSpPr>
            <a:spLocks noChangeArrowheads="1"/>
          </p:cNvSpPr>
          <p:nvPr/>
        </p:nvSpPr>
        <p:spPr bwMode="auto">
          <a:xfrm>
            <a:off x="4232154" y="40633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88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Test example: </a:t>
            </a:r>
            <a:r>
              <a:rPr lang="en-US" dirty="0">
                <a:solidFill>
                  <a:srgbClr val="FF0000"/>
                </a:solidFill>
                <a:ea typeface="ＭＳ Ｐゴシック" pitchFamily="-110" charset="-128"/>
                <a:cs typeface="ＭＳ Ｐゴシック" pitchFamily="-110" charset="-128"/>
              </a:rPr>
              <a:t>what class?</a:t>
            </a:r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4598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9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0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1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2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4603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4604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48000" y="62484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900" y="3274367"/>
            <a:ext cx="1525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2362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4"/>
          <p:cNvSpPr>
            <a:spLocks noChangeArrowheads="1"/>
          </p:cNvSpPr>
          <p:nvPr/>
        </p:nvSpPr>
        <p:spPr bwMode="auto">
          <a:xfrm>
            <a:off x="41148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3543483" y="260569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0"/>
          <p:cNvSpPr>
            <a:spLocks noChangeArrowheads="1"/>
          </p:cNvSpPr>
          <p:nvPr/>
        </p:nvSpPr>
        <p:spPr bwMode="auto">
          <a:xfrm>
            <a:off x="3025682" y="31933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1"/>
          <p:cNvSpPr>
            <a:spLocks noChangeArrowheads="1"/>
          </p:cNvSpPr>
          <p:nvPr/>
        </p:nvSpPr>
        <p:spPr bwMode="auto">
          <a:xfrm>
            <a:off x="3657600" y="3124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4"/>
          <p:cNvSpPr>
            <a:spLocks noChangeArrowheads="1"/>
          </p:cNvSpPr>
          <p:nvPr/>
        </p:nvSpPr>
        <p:spPr bwMode="auto">
          <a:xfrm>
            <a:off x="4232154" y="40633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32"/>
          <p:cNvSpPr>
            <a:spLocks noChangeArrowheads="1"/>
          </p:cNvSpPr>
          <p:nvPr/>
        </p:nvSpPr>
        <p:spPr bwMode="auto">
          <a:xfrm>
            <a:off x="3430345" y="3975997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629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Test example: </a:t>
            </a:r>
            <a:r>
              <a:rPr lang="en-US" dirty="0">
                <a:solidFill>
                  <a:srgbClr val="FF0000"/>
                </a:solidFill>
                <a:ea typeface="ＭＳ Ｐゴシック" pitchFamily="-110" charset="-128"/>
                <a:cs typeface="ＭＳ Ｐゴシック" pitchFamily="-110" charset="-128"/>
              </a:rPr>
              <a:t>what class?</a:t>
            </a:r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4580" name="Oval 3"/>
          <p:cNvSpPr>
            <a:spLocks noChangeArrowheads="1"/>
          </p:cNvSpPr>
          <p:nvPr/>
        </p:nvSpPr>
        <p:spPr bwMode="auto">
          <a:xfrm>
            <a:off x="2362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1" name="Oval 4"/>
          <p:cNvSpPr>
            <a:spLocks noChangeArrowheads="1"/>
          </p:cNvSpPr>
          <p:nvPr/>
        </p:nvSpPr>
        <p:spPr bwMode="auto">
          <a:xfrm>
            <a:off x="41148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2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3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4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5" name="Oval 8"/>
          <p:cNvSpPr>
            <a:spLocks noChangeArrowheads="1"/>
          </p:cNvSpPr>
          <p:nvPr/>
        </p:nvSpPr>
        <p:spPr bwMode="auto">
          <a:xfrm>
            <a:off x="3543483" y="260569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6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7" name="Oval 10"/>
          <p:cNvSpPr>
            <a:spLocks noChangeArrowheads="1"/>
          </p:cNvSpPr>
          <p:nvPr/>
        </p:nvSpPr>
        <p:spPr bwMode="auto">
          <a:xfrm>
            <a:off x="3025682" y="31933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8" name="Oval 11"/>
          <p:cNvSpPr>
            <a:spLocks noChangeArrowheads="1"/>
          </p:cNvSpPr>
          <p:nvPr/>
        </p:nvSpPr>
        <p:spPr bwMode="auto">
          <a:xfrm>
            <a:off x="3657600" y="3124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9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0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1" name="Oval 14"/>
          <p:cNvSpPr>
            <a:spLocks noChangeArrowheads="1"/>
          </p:cNvSpPr>
          <p:nvPr/>
        </p:nvSpPr>
        <p:spPr bwMode="auto">
          <a:xfrm>
            <a:off x="4232154" y="40633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2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3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4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5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6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7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8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9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0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1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2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4603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4604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48000" y="62484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6941" y="3274367"/>
            <a:ext cx="1330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2" name="Rectangle 32"/>
          <p:cNvSpPr>
            <a:spLocks noChangeArrowheads="1"/>
          </p:cNvSpPr>
          <p:nvPr/>
        </p:nvSpPr>
        <p:spPr bwMode="auto">
          <a:xfrm>
            <a:off x="3430345" y="3975997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4" name="Straight Connector 53"/>
          <p:cNvCxnSpPr>
            <a:stCxn id="24589" idx="7"/>
            <a:endCxn id="52" idx="1"/>
          </p:cNvCxnSpPr>
          <p:nvPr/>
        </p:nvCxnSpPr>
        <p:spPr bwMode="auto">
          <a:xfrm flipV="1">
            <a:off x="3101882" y="4052197"/>
            <a:ext cx="328463" cy="2373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701086" y="522479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closest to red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35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classification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To classify an example </a:t>
            </a:r>
            <a:r>
              <a:rPr lang="en-US" sz="2800" b="1" i="1" dirty="0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:</a:t>
            </a:r>
          </a:p>
          <a:p>
            <a:pPr marL="365760" lvl="1" indent="0">
              <a:buNone/>
            </a:pP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Label </a:t>
            </a:r>
            <a:r>
              <a:rPr lang="en-US" sz="2800" b="1" i="1" dirty="0" smtClean="0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with the label of the closest example to </a:t>
            </a:r>
            <a:r>
              <a:rPr lang="en-US" sz="2800" b="1" i="1" dirty="0" smtClean="0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in the training set</a:t>
            </a:r>
            <a:endParaRPr lang="en-US" sz="2800" b="1" i="1" dirty="0">
              <a:ea typeface="ＭＳ Ｐゴシック" pitchFamily="-110" charset="-128"/>
              <a:cs typeface="ＭＳ Ｐゴシック" pitchFamily="-110" charset="-128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114800" y="50261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2853269" y="418796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10"/>
          <p:cNvSpPr>
            <a:spLocks noChangeArrowheads="1"/>
          </p:cNvSpPr>
          <p:nvPr/>
        </p:nvSpPr>
        <p:spPr bwMode="auto">
          <a:xfrm>
            <a:off x="2962970" y="471426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3657600" y="464516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13"/>
          <p:cNvSpPr>
            <a:spLocks noChangeArrowheads="1"/>
          </p:cNvSpPr>
          <p:nvPr/>
        </p:nvSpPr>
        <p:spPr bwMode="auto">
          <a:xfrm>
            <a:off x="4267200" y="39593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4"/>
          <p:cNvSpPr>
            <a:spLocks noChangeArrowheads="1"/>
          </p:cNvSpPr>
          <p:nvPr/>
        </p:nvSpPr>
        <p:spPr bwMode="auto">
          <a:xfrm>
            <a:off x="4232154" y="558434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15"/>
          <p:cNvSpPr>
            <a:spLocks noChangeArrowheads="1"/>
          </p:cNvSpPr>
          <p:nvPr/>
        </p:nvSpPr>
        <p:spPr bwMode="auto">
          <a:xfrm>
            <a:off x="4519088" y="45618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6"/>
          <p:cNvSpPr>
            <a:spLocks noChangeArrowheads="1"/>
          </p:cNvSpPr>
          <p:nvPr/>
        </p:nvSpPr>
        <p:spPr bwMode="auto">
          <a:xfrm>
            <a:off x="4351729" y="427905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4004180" y="458693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3886548" y="404904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4"/>
          <p:cNvSpPr>
            <a:spLocks noChangeArrowheads="1"/>
          </p:cNvSpPr>
          <p:nvPr/>
        </p:nvSpPr>
        <p:spPr bwMode="auto">
          <a:xfrm>
            <a:off x="3781182" y="513152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5" name="Straight Connector 14"/>
          <p:cNvCxnSpPr>
            <a:stCxn id="7" idx="6"/>
          </p:cNvCxnSpPr>
          <p:nvPr/>
        </p:nvCxnSpPr>
        <p:spPr bwMode="auto">
          <a:xfrm flipV="1">
            <a:off x="3810000" y="4674271"/>
            <a:ext cx="194180" cy="4708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9406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his example?</a:t>
            </a:r>
            <a:endParaRPr lang="en-US" dirty="0"/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1933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124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0633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0409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7580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2484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899" y="3274367"/>
            <a:ext cx="133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0659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8477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5280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028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105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4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his example?</a:t>
            </a:r>
            <a:endParaRPr lang="en-US" dirty="0"/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1933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124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0633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0409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7580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248400"/>
            <a:ext cx="1336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900" y="3274367"/>
            <a:ext cx="1400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0659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8477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5280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028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105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4" name="Straight Connector 63"/>
          <p:cNvCxnSpPr>
            <a:stCxn id="36" idx="6"/>
          </p:cNvCxnSpPr>
          <p:nvPr/>
        </p:nvCxnSpPr>
        <p:spPr bwMode="auto">
          <a:xfrm flipV="1">
            <a:off x="3810000" y="3153311"/>
            <a:ext cx="194180" cy="4708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701086" y="5224790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closest to red, but…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26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his example?</a:t>
            </a:r>
            <a:endParaRPr lang="en-US" dirty="0"/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1933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124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0633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0409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7580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7999" y="6248400"/>
            <a:ext cx="1456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900" y="3274367"/>
            <a:ext cx="1400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8477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5280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028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105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3810000" y="3153311"/>
            <a:ext cx="194180" cy="4708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Straight Connector 3"/>
          <p:cNvCxnSpPr>
            <a:stCxn id="55" idx="0"/>
            <a:endCxn id="41" idx="3"/>
          </p:cNvCxnSpPr>
          <p:nvPr/>
        </p:nvCxnSpPr>
        <p:spPr>
          <a:xfrm flipV="1">
            <a:off x="4080380" y="2888178"/>
            <a:ext cx="293667" cy="17779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5" idx="3"/>
            <a:endCxn id="40" idx="2"/>
          </p:cNvCxnSpPr>
          <p:nvPr/>
        </p:nvCxnSpPr>
        <p:spPr>
          <a:xfrm flipV="1">
            <a:off x="4156580" y="3117100"/>
            <a:ext cx="362508" cy="25071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5" idx="2"/>
            <a:endCxn id="29" idx="0"/>
          </p:cNvCxnSpPr>
          <p:nvPr/>
        </p:nvCxnSpPr>
        <p:spPr>
          <a:xfrm>
            <a:off x="4080380" y="3218371"/>
            <a:ext cx="110620" cy="286829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63" idx="7"/>
          </p:cNvCxnSpPr>
          <p:nvPr/>
        </p:nvCxnSpPr>
        <p:spPr>
          <a:xfrm flipH="1">
            <a:off x="3911264" y="3227356"/>
            <a:ext cx="92916" cy="405522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5" idx="0"/>
            <a:endCxn id="61" idx="4"/>
          </p:cNvCxnSpPr>
          <p:nvPr/>
        </p:nvCxnSpPr>
        <p:spPr>
          <a:xfrm flipH="1" flipV="1">
            <a:off x="3962748" y="2680480"/>
            <a:ext cx="117632" cy="385491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0659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64603" y="4780746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Most of the next closest are blue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83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4831" y="3200830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4124" y="3693499"/>
            <a:ext cx="1308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 rot="19287826">
            <a:off x="1558745" y="3149801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9" name="Oval 8"/>
          <p:cNvSpPr/>
          <p:nvPr/>
        </p:nvSpPr>
        <p:spPr>
          <a:xfrm>
            <a:off x="2422063" y="3511276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9539" y="2579942"/>
            <a:ext cx="71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past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688280" y="3890102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2728836" y="3837824"/>
            <a:ext cx="317501" cy="355039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6336" y="3837824"/>
            <a:ext cx="301625" cy="21071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046336" y="4048538"/>
            <a:ext cx="301625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347961" y="4048538"/>
            <a:ext cx="349250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50374" y="5894791"/>
            <a:ext cx="5601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do we tell how well we’re doing?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135642" y="2579942"/>
            <a:ext cx="0" cy="304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9287826">
            <a:off x="7890424" y="3012310"/>
            <a:ext cx="1194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predict</a:t>
            </a:r>
            <a:endParaRPr lang="en-US" sz="2800" dirty="0"/>
          </a:p>
        </p:txBody>
      </p:sp>
      <p:sp>
        <p:nvSpPr>
          <p:cNvPr id="27" name="Oval 26"/>
          <p:cNvSpPr/>
          <p:nvPr/>
        </p:nvSpPr>
        <p:spPr>
          <a:xfrm>
            <a:off x="6444703" y="3519055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545745" y="2579942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future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353685" y="3200830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425294" y="3693499"/>
            <a:ext cx="11437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Testing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32" name="Right Arrow 31"/>
          <p:cNvSpPr/>
          <p:nvPr/>
        </p:nvSpPr>
        <p:spPr>
          <a:xfrm>
            <a:off x="5736002" y="3905011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8118021" y="3890102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6659486" y="3814874"/>
            <a:ext cx="317501" cy="355039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976986" y="3814874"/>
            <a:ext cx="301625" cy="21071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6976986" y="4025588"/>
            <a:ext cx="301625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278611" y="4025588"/>
            <a:ext cx="349250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118" y="5383388"/>
            <a:ext cx="17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(data with labels)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47492" y="5351122"/>
            <a:ext cx="2077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(data without labels)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69069" y="1730375"/>
            <a:ext cx="525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REAL WORLD USE OF ML ALGORITHMS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82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-Nearest 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Neighbor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 (</a:t>
            </a:r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-NN)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936" y="1897268"/>
            <a:ext cx="8153400" cy="3463975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To classify an example </a:t>
            </a:r>
            <a:r>
              <a:rPr lang="en-US" sz="2800" b="1" i="1" dirty="0" err="1" smtClean="0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:</a:t>
            </a:r>
          </a:p>
          <a:p>
            <a:pPr lvl="1" eaLnBrk="1" hangingPunct="1"/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Find </a:t>
            </a:r>
            <a:r>
              <a:rPr lang="en-US" sz="2800" b="1" i="1" dirty="0" err="1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nearest neighbors of </a:t>
            </a:r>
            <a:r>
              <a:rPr lang="en-US" sz="2800" b="1" i="1" dirty="0" err="1" smtClean="0">
                <a:ea typeface="ＭＳ Ｐゴシック" pitchFamily="-110" charset="-128"/>
                <a:cs typeface="ＭＳ Ｐゴシック" pitchFamily="-110" charset="-128"/>
              </a:rPr>
              <a:t>d</a:t>
            </a:r>
            <a:endParaRPr lang="en-US" sz="2800" b="1" i="1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lvl="1" eaLnBrk="1" hangingPunct="1"/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Choose as the label the</a:t>
            </a:r>
            <a:r>
              <a:rPr lang="en-US" sz="2800" dirty="0" smtClean="0">
                <a:solidFill>
                  <a:srgbClr val="0000FF"/>
                </a:solidFill>
                <a:ea typeface="ＭＳ Ｐゴシック" pitchFamily="-110" charset="-128"/>
                <a:cs typeface="ＭＳ Ｐゴシック" pitchFamily="-110" charset="-128"/>
              </a:rPr>
              <a:t> majority label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within the </a:t>
            </a:r>
            <a:r>
              <a:rPr lang="en-US" sz="2800" b="1" i="1" dirty="0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nearest neighbors</a:t>
            </a:r>
            <a:endParaRPr lang="en-US" sz="3200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endParaRPr lang="en-US" sz="3200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>
              <a:buFont typeface="Wingdings" pitchFamily="-110" charset="2"/>
              <a:buNone/>
            </a:pPr>
            <a:endParaRPr lang="en-US" sz="4000" dirty="0" smtClean="0"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0807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-Nearest 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Neighbor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 (</a:t>
            </a:r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-NN)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936" y="1897269"/>
            <a:ext cx="8153400" cy="2163828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To classify an example </a:t>
            </a:r>
            <a:r>
              <a:rPr lang="en-US" sz="2800" b="1" i="1" dirty="0" err="1" smtClean="0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:</a:t>
            </a:r>
          </a:p>
          <a:p>
            <a:pPr lvl="1" eaLnBrk="1" hangingPunct="1"/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Find </a:t>
            </a:r>
            <a:r>
              <a:rPr lang="en-US" sz="2800" b="1" i="1" dirty="0" err="1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</a:t>
            </a:r>
            <a:r>
              <a:rPr lang="en-US" sz="2800" i="1" dirty="0" smtClean="0">
                <a:solidFill>
                  <a:srgbClr val="FF0000"/>
                </a:solidFill>
                <a:ea typeface="ＭＳ Ｐゴシック" pitchFamily="-110" charset="-128"/>
                <a:cs typeface="ＭＳ Ｐゴシック" pitchFamily="-110" charset="-128"/>
              </a:rPr>
              <a:t>nearest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neighbors of </a:t>
            </a:r>
            <a:r>
              <a:rPr lang="en-US" sz="2800" b="1" i="1" dirty="0" err="1" smtClean="0">
                <a:ea typeface="ＭＳ Ｐゴシック" pitchFamily="-110" charset="-128"/>
                <a:cs typeface="ＭＳ Ｐゴシック" pitchFamily="-110" charset="-128"/>
              </a:rPr>
              <a:t>d</a:t>
            </a:r>
            <a:endParaRPr lang="en-US" sz="2800" b="1" i="1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lvl="1" eaLnBrk="1" hangingPunct="1"/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Choose as the label the</a:t>
            </a:r>
            <a:r>
              <a:rPr lang="en-US" sz="2800" dirty="0" smtClean="0">
                <a:solidFill>
                  <a:srgbClr val="0000FF"/>
                </a:solidFill>
                <a:ea typeface="ＭＳ Ｐゴシック" pitchFamily="-110" charset="-128"/>
                <a:cs typeface="ＭＳ Ｐゴシック" pitchFamily="-110" charset="-128"/>
              </a:rPr>
              <a:t> majority label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within the </a:t>
            </a:r>
            <a:r>
              <a:rPr lang="en-US" sz="2800" b="1" i="1" dirty="0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nearest neighbors</a:t>
            </a:r>
            <a:endParaRPr lang="en-US" sz="3200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endParaRPr lang="en-US" sz="3200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>
              <a:buFont typeface="Wingdings" pitchFamily="-110" charset="2"/>
              <a:buNone/>
            </a:pPr>
            <a:endParaRPr lang="en-US" sz="4000" dirty="0" smtClean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4543" y="4789358"/>
            <a:ext cx="4654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do we measure “nearest”?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361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Euclidean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9498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In two dimensions, how do we compute the distance?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9"/>
          <p:cNvSpPr>
            <a:spLocks noChangeArrowheads="1"/>
          </p:cNvSpPr>
          <p:nvPr/>
        </p:nvSpPr>
        <p:spPr bwMode="auto">
          <a:xfrm>
            <a:off x="2969052" y="358247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17"/>
          <p:cNvSpPr>
            <a:spLocks noChangeArrowheads="1"/>
          </p:cNvSpPr>
          <p:nvPr/>
        </p:nvSpPr>
        <p:spPr bwMode="auto">
          <a:xfrm>
            <a:off x="4308027" y="269864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55971" y="3785626"/>
            <a:ext cx="899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a</a:t>
            </a:r>
            <a:r>
              <a:rPr lang="en-US" sz="2000" baseline="-25000" dirty="0" smtClean="0"/>
              <a:t>2)</a:t>
            </a:r>
            <a:endParaRPr lang="en-US" sz="20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4110624" y="2853412"/>
            <a:ext cx="922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(b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b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</a:t>
            </a:r>
            <a:endParaRPr lang="en-US" sz="2000" baseline="-25000" dirty="0"/>
          </a:p>
        </p:txBody>
      </p:sp>
      <p:cxnSp>
        <p:nvCxnSpPr>
          <p:cNvPr id="9" name="Straight Connector 8"/>
          <p:cNvCxnSpPr>
            <a:stCxn id="5" idx="3"/>
            <a:endCxn id="4" idx="7"/>
          </p:cNvCxnSpPr>
          <p:nvPr/>
        </p:nvCxnSpPr>
        <p:spPr>
          <a:xfrm flipH="1">
            <a:off x="3099134" y="2828725"/>
            <a:ext cx="1231211" cy="776069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734378"/>
              </p:ext>
            </p:extLst>
          </p:nvPr>
        </p:nvGraphicFramePr>
        <p:xfrm>
          <a:off x="1618386" y="5074519"/>
          <a:ext cx="5684082" cy="79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Equation" r:id="rId3" imgW="1943100" imgH="279400" progId="Equation.3">
                  <p:embed/>
                </p:oleObj>
              </mc:Choice>
              <mc:Fallback>
                <p:oleObj name="Equation" r:id="rId3" imgW="19431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8386" y="5074519"/>
                        <a:ext cx="5684082" cy="798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676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Euclidean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949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In n-dimensions, how do we compute the distance?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9"/>
          <p:cNvSpPr>
            <a:spLocks noChangeArrowheads="1"/>
          </p:cNvSpPr>
          <p:nvPr/>
        </p:nvSpPr>
        <p:spPr bwMode="auto">
          <a:xfrm>
            <a:off x="2969052" y="358247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17"/>
          <p:cNvSpPr>
            <a:spLocks noChangeArrowheads="1"/>
          </p:cNvSpPr>
          <p:nvPr/>
        </p:nvSpPr>
        <p:spPr bwMode="auto">
          <a:xfrm>
            <a:off x="4308027" y="269864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38007" y="3785626"/>
            <a:ext cx="1626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a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…, a</a:t>
            </a:r>
            <a:r>
              <a:rPr lang="en-US" sz="2000" baseline="-25000" dirty="0"/>
              <a:t>n</a:t>
            </a:r>
            <a:r>
              <a:rPr lang="en-US" sz="2000" baseline="-25000" dirty="0" smtClean="0"/>
              <a:t>)</a:t>
            </a:r>
            <a:endParaRPr lang="en-US" sz="20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4007295" y="2946340"/>
            <a:ext cx="1507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(b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b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,…,</a:t>
            </a:r>
            <a:r>
              <a:rPr lang="en-US" sz="2000" dirty="0" err="1" smtClean="0"/>
              <a:t>b</a:t>
            </a:r>
            <a:r>
              <a:rPr lang="en-US" sz="2000" baseline="-25000" dirty="0" err="1"/>
              <a:t>n</a:t>
            </a:r>
            <a:r>
              <a:rPr lang="en-US" sz="2000" dirty="0" smtClean="0"/>
              <a:t>)</a:t>
            </a:r>
            <a:endParaRPr lang="en-US" sz="2000" baseline="-25000" dirty="0"/>
          </a:p>
        </p:txBody>
      </p:sp>
      <p:cxnSp>
        <p:nvCxnSpPr>
          <p:cNvPr id="9" name="Straight Connector 8"/>
          <p:cNvCxnSpPr>
            <a:stCxn id="5" idx="3"/>
            <a:endCxn id="4" idx="7"/>
          </p:cNvCxnSpPr>
          <p:nvPr/>
        </p:nvCxnSpPr>
        <p:spPr>
          <a:xfrm flipH="1">
            <a:off x="3099134" y="2828725"/>
            <a:ext cx="1231211" cy="776069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666380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9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439077"/>
              </p:ext>
            </p:extLst>
          </p:nvPr>
        </p:nvGraphicFramePr>
        <p:xfrm>
          <a:off x="446088" y="5164138"/>
          <a:ext cx="8358187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0" name="Equation" r:id="rId5" imgW="2857500" imgH="279400" progId="Equation.3">
                  <p:embed/>
                </p:oleObj>
              </mc:Choice>
              <mc:Fallback>
                <p:oleObj name="Equation" r:id="rId5" imgW="28575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6088" y="5164138"/>
                        <a:ext cx="8358187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241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Decision boundaries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33796" name="Oval 3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" name="Oval 11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5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7" name="Oval 14"/>
          <p:cNvSpPr>
            <a:spLocks noChangeArrowheads="1"/>
          </p:cNvSpPr>
          <p:nvPr/>
        </p:nvSpPr>
        <p:spPr bwMode="auto">
          <a:xfrm>
            <a:off x="4419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8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9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1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2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3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7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228600" y="1431164"/>
            <a:ext cx="8077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0" dirty="0" smtClean="0"/>
              <a:t>The </a:t>
            </a:r>
            <a:r>
              <a:rPr lang="en-US" sz="2400" b="1" dirty="0" smtClean="0">
                <a:solidFill>
                  <a:srgbClr val="FF6600"/>
                </a:solidFill>
              </a:rPr>
              <a:t>decision boundaries</a:t>
            </a:r>
            <a:r>
              <a:rPr lang="en-US" sz="2400" dirty="0" smtClean="0">
                <a:solidFill>
                  <a:srgbClr val="FF6600"/>
                </a:solidFill>
              </a:rPr>
              <a:t> </a:t>
            </a:r>
            <a:r>
              <a:rPr lang="en-US" sz="2400" dirty="0" smtClean="0"/>
              <a:t>are places in the features space where the classification of a point/example changes</a:t>
            </a:r>
            <a:endParaRPr lang="en-US" sz="2400" b="0" dirty="0" smtClean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304800" y="6262750"/>
            <a:ext cx="73896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 smtClean="0">
                <a:solidFill>
                  <a:srgbClr val="FF0000"/>
                </a:solidFill>
              </a:rPr>
              <a:t>Where are the decision boundaries for k-NN?</a:t>
            </a:r>
          </a:p>
        </p:txBody>
      </p:sp>
    </p:spTree>
    <p:extLst>
      <p:ext uri="{BB962C8B-B14F-4D97-AF65-F5344CB8AC3E}">
        <p14:creationId xmlns:p14="http://schemas.microsoft.com/office/powerpoint/2010/main" val="2654690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-NN 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decision boundaries</a:t>
            </a:r>
          </a:p>
        </p:txBody>
      </p:sp>
      <p:sp>
        <p:nvSpPr>
          <p:cNvPr id="33796" name="Oval 3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" name="Oval 11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5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7" name="Oval 14"/>
          <p:cNvSpPr>
            <a:spLocks noChangeArrowheads="1"/>
          </p:cNvSpPr>
          <p:nvPr/>
        </p:nvSpPr>
        <p:spPr bwMode="auto">
          <a:xfrm>
            <a:off x="4419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8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9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1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2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3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7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1" name="Freeform 32"/>
          <p:cNvSpPr>
            <a:spLocks/>
          </p:cNvSpPr>
          <p:nvPr/>
        </p:nvSpPr>
        <p:spPr bwMode="auto">
          <a:xfrm>
            <a:off x="2022475" y="2241550"/>
            <a:ext cx="1766888" cy="3992563"/>
          </a:xfrm>
          <a:custGeom>
            <a:avLst/>
            <a:gdLst>
              <a:gd name="T0" fmla="*/ 1390650 w 1113"/>
              <a:gd name="T1" fmla="*/ 0 h 2515"/>
              <a:gd name="T2" fmla="*/ 1441450 w 1113"/>
              <a:gd name="T3" fmla="*/ 76200 h 2515"/>
              <a:gd name="T4" fmla="*/ 1468438 w 1113"/>
              <a:gd name="T5" fmla="*/ 115888 h 2515"/>
              <a:gd name="T6" fmla="*/ 1544638 w 1113"/>
              <a:gd name="T7" fmla="*/ 231775 h 2515"/>
              <a:gd name="T8" fmla="*/ 1700213 w 1113"/>
              <a:gd name="T9" fmla="*/ 450850 h 2515"/>
              <a:gd name="T10" fmla="*/ 1725613 w 1113"/>
              <a:gd name="T11" fmla="*/ 527050 h 2515"/>
              <a:gd name="T12" fmla="*/ 1738313 w 1113"/>
              <a:gd name="T13" fmla="*/ 566738 h 2515"/>
              <a:gd name="T14" fmla="*/ 1751013 w 1113"/>
              <a:gd name="T15" fmla="*/ 604838 h 2515"/>
              <a:gd name="T16" fmla="*/ 1763713 w 1113"/>
              <a:gd name="T17" fmla="*/ 798513 h 2515"/>
              <a:gd name="T18" fmla="*/ 1685925 w 1113"/>
              <a:gd name="T19" fmla="*/ 1119188 h 2515"/>
              <a:gd name="T20" fmla="*/ 1647825 w 1113"/>
              <a:gd name="T21" fmla="*/ 1196975 h 2515"/>
              <a:gd name="T22" fmla="*/ 1622425 w 1113"/>
              <a:gd name="T23" fmla="*/ 1274763 h 2515"/>
              <a:gd name="T24" fmla="*/ 1673225 w 1113"/>
              <a:gd name="T25" fmla="*/ 1635125 h 2515"/>
              <a:gd name="T26" fmla="*/ 1700213 w 1113"/>
              <a:gd name="T27" fmla="*/ 1751013 h 2515"/>
              <a:gd name="T28" fmla="*/ 1725613 w 1113"/>
              <a:gd name="T29" fmla="*/ 1828800 h 2515"/>
              <a:gd name="T30" fmla="*/ 1763713 w 1113"/>
              <a:gd name="T31" fmla="*/ 2008188 h 2515"/>
              <a:gd name="T32" fmla="*/ 1738313 w 1113"/>
              <a:gd name="T33" fmla="*/ 2149475 h 2515"/>
              <a:gd name="T34" fmla="*/ 1609725 w 1113"/>
              <a:gd name="T35" fmla="*/ 2279650 h 2515"/>
              <a:gd name="T36" fmla="*/ 1506538 w 1113"/>
              <a:gd name="T37" fmla="*/ 2408238 h 2515"/>
              <a:gd name="T38" fmla="*/ 1236663 w 1113"/>
              <a:gd name="T39" fmla="*/ 2703513 h 2515"/>
              <a:gd name="T40" fmla="*/ 1133475 w 1113"/>
              <a:gd name="T41" fmla="*/ 2846388 h 2515"/>
              <a:gd name="T42" fmla="*/ 887413 w 1113"/>
              <a:gd name="T43" fmla="*/ 3116263 h 2515"/>
              <a:gd name="T44" fmla="*/ 771525 w 1113"/>
              <a:gd name="T45" fmla="*/ 3219450 h 2515"/>
              <a:gd name="T46" fmla="*/ 655638 w 1113"/>
              <a:gd name="T47" fmla="*/ 3348038 h 2515"/>
              <a:gd name="T48" fmla="*/ 527050 w 1113"/>
              <a:gd name="T49" fmla="*/ 3489325 h 2515"/>
              <a:gd name="T50" fmla="*/ 307975 w 1113"/>
              <a:gd name="T51" fmla="*/ 3683000 h 2515"/>
              <a:gd name="T52" fmla="*/ 204788 w 1113"/>
              <a:gd name="T53" fmla="*/ 3786188 h 2515"/>
              <a:gd name="T54" fmla="*/ 50800 w 1113"/>
              <a:gd name="T55" fmla="*/ 3927475 h 2515"/>
              <a:gd name="T56" fmla="*/ 25400 w 1113"/>
              <a:gd name="T57" fmla="*/ 3965575 h 2515"/>
              <a:gd name="T58" fmla="*/ 0 w 1113"/>
              <a:gd name="T59" fmla="*/ 3992563 h 251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113"/>
              <a:gd name="T91" fmla="*/ 0 h 2515"/>
              <a:gd name="T92" fmla="*/ 1113 w 1113"/>
              <a:gd name="T93" fmla="*/ 2515 h 2515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113" h="2515">
                <a:moveTo>
                  <a:pt x="876" y="0"/>
                </a:moveTo>
                <a:cubicBezTo>
                  <a:pt x="887" y="16"/>
                  <a:pt x="897" y="32"/>
                  <a:pt x="908" y="48"/>
                </a:cubicBezTo>
                <a:cubicBezTo>
                  <a:pt x="914" y="56"/>
                  <a:pt x="925" y="73"/>
                  <a:pt x="925" y="73"/>
                </a:cubicBezTo>
                <a:cubicBezTo>
                  <a:pt x="935" y="104"/>
                  <a:pt x="959" y="117"/>
                  <a:pt x="973" y="146"/>
                </a:cubicBezTo>
                <a:cubicBezTo>
                  <a:pt x="997" y="195"/>
                  <a:pt x="1031" y="244"/>
                  <a:pt x="1071" y="284"/>
                </a:cubicBezTo>
                <a:cubicBezTo>
                  <a:pt x="1076" y="300"/>
                  <a:pt x="1082" y="316"/>
                  <a:pt x="1087" y="332"/>
                </a:cubicBezTo>
                <a:cubicBezTo>
                  <a:pt x="1090" y="340"/>
                  <a:pt x="1092" y="349"/>
                  <a:pt x="1095" y="357"/>
                </a:cubicBezTo>
                <a:cubicBezTo>
                  <a:pt x="1098" y="365"/>
                  <a:pt x="1103" y="381"/>
                  <a:pt x="1103" y="381"/>
                </a:cubicBezTo>
                <a:cubicBezTo>
                  <a:pt x="1109" y="426"/>
                  <a:pt x="1101" y="461"/>
                  <a:pt x="1111" y="503"/>
                </a:cubicBezTo>
                <a:cubicBezTo>
                  <a:pt x="1098" y="567"/>
                  <a:pt x="1113" y="657"/>
                  <a:pt x="1062" y="705"/>
                </a:cubicBezTo>
                <a:cubicBezTo>
                  <a:pt x="1033" y="794"/>
                  <a:pt x="1078" y="662"/>
                  <a:pt x="1038" y="754"/>
                </a:cubicBezTo>
                <a:cubicBezTo>
                  <a:pt x="1031" y="770"/>
                  <a:pt x="1022" y="803"/>
                  <a:pt x="1022" y="803"/>
                </a:cubicBezTo>
                <a:cubicBezTo>
                  <a:pt x="1030" y="879"/>
                  <a:pt x="1043" y="954"/>
                  <a:pt x="1054" y="1030"/>
                </a:cubicBezTo>
                <a:cubicBezTo>
                  <a:pt x="1064" y="1097"/>
                  <a:pt x="1056" y="1059"/>
                  <a:pt x="1071" y="1103"/>
                </a:cubicBezTo>
                <a:cubicBezTo>
                  <a:pt x="1077" y="1119"/>
                  <a:pt x="1087" y="1152"/>
                  <a:pt x="1087" y="1152"/>
                </a:cubicBezTo>
                <a:cubicBezTo>
                  <a:pt x="1093" y="1193"/>
                  <a:pt x="1101" y="1226"/>
                  <a:pt x="1111" y="1265"/>
                </a:cubicBezTo>
                <a:cubicBezTo>
                  <a:pt x="1110" y="1275"/>
                  <a:pt x="1107" y="1334"/>
                  <a:pt x="1095" y="1354"/>
                </a:cubicBezTo>
                <a:cubicBezTo>
                  <a:pt x="1075" y="1389"/>
                  <a:pt x="1039" y="1406"/>
                  <a:pt x="1014" y="1436"/>
                </a:cubicBezTo>
                <a:cubicBezTo>
                  <a:pt x="992" y="1463"/>
                  <a:pt x="973" y="1492"/>
                  <a:pt x="949" y="1517"/>
                </a:cubicBezTo>
                <a:cubicBezTo>
                  <a:pt x="930" y="1575"/>
                  <a:pt x="834" y="1667"/>
                  <a:pt x="779" y="1703"/>
                </a:cubicBezTo>
                <a:cubicBezTo>
                  <a:pt x="758" y="1734"/>
                  <a:pt x="740" y="1766"/>
                  <a:pt x="714" y="1793"/>
                </a:cubicBezTo>
                <a:cubicBezTo>
                  <a:pt x="688" y="1862"/>
                  <a:pt x="613" y="1915"/>
                  <a:pt x="559" y="1963"/>
                </a:cubicBezTo>
                <a:cubicBezTo>
                  <a:pt x="475" y="2037"/>
                  <a:pt x="543" y="1992"/>
                  <a:pt x="486" y="2028"/>
                </a:cubicBezTo>
                <a:cubicBezTo>
                  <a:pt x="459" y="2068"/>
                  <a:pt x="452" y="2084"/>
                  <a:pt x="413" y="2109"/>
                </a:cubicBezTo>
                <a:cubicBezTo>
                  <a:pt x="391" y="2142"/>
                  <a:pt x="365" y="2177"/>
                  <a:pt x="332" y="2198"/>
                </a:cubicBezTo>
                <a:cubicBezTo>
                  <a:pt x="299" y="2247"/>
                  <a:pt x="243" y="2288"/>
                  <a:pt x="194" y="2320"/>
                </a:cubicBezTo>
                <a:cubicBezTo>
                  <a:pt x="175" y="2348"/>
                  <a:pt x="158" y="2367"/>
                  <a:pt x="129" y="2385"/>
                </a:cubicBezTo>
                <a:cubicBezTo>
                  <a:pt x="106" y="2419"/>
                  <a:pt x="67" y="2451"/>
                  <a:pt x="32" y="2474"/>
                </a:cubicBezTo>
                <a:cubicBezTo>
                  <a:pt x="27" y="2482"/>
                  <a:pt x="22" y="2490"/>
                  <a:pt x="16" y="2498"/>
                </a:cubicBezTo>
                <a:cubicBezTo>
                  <a:pt x="11" y="2504"/>
                  <a:pt x="0" y="2515"/>
                  <a:pt x="0" y="2515"/>
                </a:cubicBezTo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2" name="Freeform 33"/>
          <p:cNvSpPr>
            <a:spLocks/>
          </p:cNvSpPr>
          <p:nvPr/>
        </p:nvSpPr>
        <p:spPr bwMode="auto">
          <a:xfrm>
            <a:off x="3760788" y="4121150"/>
            <a:ext cx="2549525" cy="385763"/>
          </a:xfrm>
          <a:custGeom>
            <a:avLst/>
            <a:gdLst>
              <a:gd name="T0" fmla="*/ 0 w 1606"/>
              <a:gd name="T1" fmla="*/ 269875 h 243"/>
              <a:gd name="T2" fmla="*/ 50800 w 1606"/>
              <a:gd name="T3" fmla="*/ 284163 h 243"/>
              <a:gd name="T4" fmla="*/ 231775 w 1606"/>
              <a:gd name="T5" fmla="*/ 296863 h 243"/>
              <a:gd name="T6" fmla="*/ 269875 w 1606"/>
              <a:gd name="T7" fmla="*/ 322263 h 243"/>
              <a:gd name="T8" fmla="*/ 450850 w 1606"/>
              <a:gd name="T9" fmla="*/ 385763 h 243"/>
              <a:gd name="T10" fmla="*/ 1017588 w 1606"/>
              <a:gd name="T11" fmla="*/ 334963 h 243"/>
              <a:gd name="T12" fmla="*/ 1184275 w 1606"/>
              <a:gd name="T13" fmla="*/ 284163 h 243"/>
              <a:gd name="T14" fmla="*/ 1377950 w 1606"/>
              <a:gd name="T15" fmla="*/ 193675 h 243"/>
              <a:gd name="T16" fmla="*/ 1455738 w 1606"/>
              <a:gd name="T17" fmla="*/ 168275 h 243"/>
              <a:gd name="T18" fmla="*/ 1892300 w 1606"/>
              <a:gd name="T19" fmla="*/ 231775 h 243"/>
              <a:gd name="T20" fmla="*/ 2138363 w 1606"/>
              <a:gd name="T21" fmla="*/ 115888 h 243"/>
              <a:gd name="T22" fmla="*/ 2408238 w 1606"/>
              <a:gd name="T23" fmla="*/ 38100 h 243"/>
              <a:gd name="T24" fmla="*/ 2486025 w 1606"/>
              <a:gd name="T25" fmla="*/ 12700 h 243"/>
              <a:gd name="T26" fmla="*/ 2549525 w 1606"/>
              <a:gd name="T27" fmla="*/ 0 h 24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606"/>
              <a:gd name="T43" fmla="*/ 0 h 243"/>
              <a:gd name="T44" fmla="*/ 1606 w 1606"/>
              <a:gd name="T45" fmla="*/ 243 h 24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606" h="243">
                <a:moveTo>
                  <a:pt x="0" y="170"/>
                </a:moveTo>
                <a:cubicBezTo>
                  <a:pt x="11" y="173"/>
                  <a:pt x="21" y="178"/>
                  <a:pt x="32" y="179"/>
                </a:cubicBezTo>
                <a:cubicBezTo>
                  <a:pt x="70" y="183"/>
                  <a:pt x="108" y="180"/>
                  <a:pt x="146" y="187"/>
                </a:cubicBezTo>
                <a:cubicBezTo>
                  <a:pt x="155" y="189"/>
                  <a:pt x="161" y="199"/>
                  <a:pt x="170" y="203"/>
                </a:cubicBezTo>
                <a:cubicBezTo>
                  <a:pt x="204" y="218"/>
                  <a:pt x="248" y="234"/>
                  <a:pt x="284" y="243"/>
                </a:cubicBezTo>
                <a:cubicBezTo>
                  <a:pt x="405" y="237"/>
                  <a:pt x="521" y="226"/>
                  <a:pt x="641" y="211"/>
                </a:cubicBezTo>
                <a:cubicBezTo>
                  <a:pt x="676" y="199"/>
                  <a:pt x="711" y="191"/>
                  <a:pt x="746" y="179"/>
                </a:cubicBezTo>
                <a:cubicBezTo>
                  <a:pt x="783" y="154"/>
                  <a:pt x="825" y="136"/>
                  <a:pt x="868" y="122"/>
                </a:cubicBezTo>
                <a:cubicBezTo>
                  <a:pt x="884" y="117"/>
                  <a:pt x="917" y="106"/>
                  <a:pt x="917" y="106"/>
                </a:cubicBezTo>
                <a:cubicBezTo>
                  <a:pt x="1013" y="112"/>
                  <a:pt x="1098" y="127"/>
                  <a:pt x="1192" y="146"/>
                </a:cubicBezTo>
                <a:cubicBezTo>
                  <a:pt x="1254" y="134"/>
                  <a:pt x="1288" y="92"/>
                  <a:pt x="1347" y="73"/>
                </a:cubicBezTo>
                <a:cubicBezTo>
                  <a:pt x="1395" y="41"/>
                  <a:pt x="1462" y="43"/>
                  <a:pt x="1517" y="24"/>
                </a:cubicBezTo>
                <a:cubicBezTo>
                  <a:pt x="1533" y="18"/>
                  <a:pt x="1549" y="11"/>
                  <a:pt x="1566" y="8"/>
                </a:cubicBezTo>
                <a:cubicBezTo>
                  <a:pt x="1579" y="5"/>
                  <a:pt x="1606" y="0"/>
                  <a:pt x="1606" y="0"/>
                </a:cubicBezTo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4" name="TextBox 31"/>
          <p:cNvSpPr txBox="1">
            <a:spLocks noChangeArrowheads="1"/>
          </p:cNvSpPr>
          <p:nvPr/>
        </p:nvSpPr>
        <p:spPr bwMode="auto">
          <a:xfrm>
            <a:off x="381000" y="6324600"/>
            <a:ext cx="7848600" cy="40011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 smtClean="0">
                <a:solidFill>
                  <a:srgbClr val="0000FF"/>
                </a:solidFill>
              </a:rPr>
              <a:t>k-NN </a:t>
            </a:r>
            <a:r>
              <a:rPr lang="en-US" sz="2000" dirty="0">
                <a:solidFill>
                  <a:srgbClr val="0000FF"/>
                </a:solidFill>
              </a:rPr>
              <a:t>gives locally defined decision boundaries </a:t>
            </a:r>
            <a:r>
              <a:rPr lang="en-US" sz="2000" dirty="0" smtClean="0">
                <a:solidFill>
                  <a:srgbClr val="0000FF"/>
                </a:solidFill>
              </a:rPr>
              <a:t>between classes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31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8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9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765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446" y="1638160"/>
            <a:ext cx="4800600" cy="41021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CMMI10" pitchFamily="34" charset="2"/>
              </a:rPr>
              <a:t>K</a:t>
            </a:r>
            <a:r>
              <a:rPr lang="en-GB" dirty="0" smtClean="0"/>
              <a:t> Nearest Neighbour (</a:t>
            </a:r>
            <a:r>
              <a:rPr lang="en-GB" i="1" dirty="0" err="1" smtClean="0"/>
              <a:t>k</a:t>
            </a:r>
            <a:r>
              <a:rPr lang="en-GB" dirty="0" err="1" smtClean="0"/>
              <a:t>NN</a:t>
            </a:r>
            <a:r>
              <a:rPr lang="en-GB" dirty="0" smtClean="0"/>
              <a:t>) Classifier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32868" y="5505697"/>
            <a:ext cx="1495744" cy="423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MMI10" pitchFamily="34" charset="2"/>
              </a:rPr>
              <a:t>K</a:t>
            </a:r>
            <a:r>
              <a:rPr lang="en-GB" dirty="0" smtClean="0">
                <a:latin typeface="CMR12" pitchFamily="34" charset="2"/>
              </a:rPr>
              <a:t> = 1</a:t>
            </a:r>
            <a:endParaRPr lang="en-GB" dirty="0">
              <a:latin typeface="CMR12" pitchFamily="34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4013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CMMI10" pitchFamily="34" charset="2"/>
              </a:rPr>
              <a:t>K</a:t>
            </a:r>
            <a:r>
              <a:rPr lang="en-GB" dirty="0" smtClean="0"/>
              <a:t> Nearest Neighbour (</a:t>
            </a:r>
            <a:r>
              <a:rPr lang="en-GB" i="1" dirty="0" err="1" smtClean="0"/>
              <a:t>k</a:t>
            </a:r>
            <a:r>
              <a:rPr lang="en-GB" dirty="0" err="1" smtClean="0"/>
              <a:t>NN</a:t>
            </a:r>
            <a:r>
              <a:rPr lang="en-GB" dirty="0" smtClean="0"/>
              <a:t>) Classifier</a:t>
            </a:r>
            <a:endParaRPr lang="en-GB" dirty="0"/>
          </a:p>
        </p:txBody>
      </p:sp>
      <p:grpSp>
        <p:nvGrpSpPr>
          <p:cNvPr id="2" name="Group 14"/>
          <p:cNvGrpSpPr/>
          <p:nvPr/>
        </p:nvGrpSpPr>
        <p:grpSpPr>
          <a:xfrm>
            <a:off x="2285984" y="1643051"/>
            <a:ext cx="4786346" cy="4286280"/>
            <a:chOff x="4895050" y="1980362"/>
            <a:chExt cx="3657600" cy="3736857"/>
          </a:xfrm>
        </p:grpSpPr>
        <p:pic>
          <p:nvPicPr>
            <p:cNvPr id="11" name="Picture 10" descr="Figure2.27b.jpg"/>
            <p:cNvPicPr>
              <a:picLocks noChangeAspect="1"/>
            </p:cNvPicPr>
            <p:nvPr/>
          </p:nvPicPr>
          <p:blipFill>
            <a:blip r:embed="rId2" cstate="print"/>
            <a:srcRect b="7434"/>
            <a:stretch>
              <a:fillRect/>
            </a:stretch>
          </p:blipFill>
          <p:spPr>
            <a:xfrm>
              <a:off x="4895050" y="1980362"/>
              <a:ext cx="3657600" cy="35719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306390" y="5347887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CMMI10" pitchFamily="34" charset="2"/>
                </a:rPr>
                <a:t>K</a:t>
              </a:r>
              <a:r>
                <a:rPr lang="en-GB" dirty="0" smtClean="0">
                  <a:latin typeface="CMR12" pitchFamily="34" charset="2"/>
                </a:rPr>
                <a:t> = 1</a:t>
              </a:r>
              <a:endParaRPr lang="en-GB" dirty="0">
                <a:latin typeface="CMR12" pitchFamily="34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836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 k</a:t>
            </a:r>
            <a:endParaRPr lang="en-US" dirty="0"/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8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955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78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736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2717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202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51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1417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119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8364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12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10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602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9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95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834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4360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790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3362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326800"/>
            <a:ext cx="1336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899" y="3352767"/>
            <a:ext cx="133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1443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7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9261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6064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812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889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4652" y="1614068"/>
            <a:ext cx="3764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is the label with k = 1?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1746378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2300159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2409860" y="35495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12"/>
          <p:cNvSpPr>
            <a:spLocks noChangeArrowheads="1"/>
          </p:cNvSpPr>
          <p:nvPr/>
        </p:nvSpPr>
        <p:spPr bwMode="auto">
          <a:xfrm>
            <a:off x="3077166" y="3761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8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 k</a:t>
            </a:r>
            <a:endParaRPr lang="en-US" dirty="0"/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8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955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78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736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2717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202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51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1417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119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8364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12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10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602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9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95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834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4360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790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3362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7999" y="6326800"/>
            <a:ext cx="130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0891" y="3339994"/>
            <a:ext cx="1304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1443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7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9261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6064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812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889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1746378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2300159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2409860" y="35495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12"/>
          <p:cNvSpPr>
            <a:spLocks noChangeArrowheads="1"/>
          </p:cNvSpPr>
          <p:nvPr/>
        </p:nvSpPr>
        <p:spPr bwMode="auto">
          <a:xfrm>
            <a:off x="3077166" y="3761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54652" y="1614068"/>
            <a:ext cx="4324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We’d choose red.</a:t>
            </a:r>
            <a:r>
              <a:rPr lang="en-US" sz="2400" dirty="0" smtClean="0">
                <a:solidFill>
                  <a:srgbClr val="FF0000"/>
                </a:solidFill>
              </a:rPr>
              <a:t>  Do you agree?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3787682" y="3220571"/>
            <a:ext cx="216498" cy="112111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36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classification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43" y="2481113"/>
            <a:ext cx="8766048" cy="40202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1292" y="1574103"/>
            <a:ext cx="807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Google has labeled training data, for example from people clicking the “spam” button, but when new messages come in, they’re not labeled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87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 k</a:t>
            </a:r>
            <a:endParaRPr lang="en-US" dirty="0"/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8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955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78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736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2717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202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51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1417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119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8364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12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10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602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9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95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834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4360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790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3362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326800"/>
            <a:ext cx="1336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899" y="3352767"/>
            <a:ext cx="133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1443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7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9261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6064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812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889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4652" y="1614068"/>
            <a:ext cx="3764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is the label with k = 3?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1746378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2300159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2409860" y="35495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12"/>
          <p:cNvSpPr>
            <a:spLocks noChangeArrowheads="1"/>
          </p:cNvSpPr>
          <p:nvPr/>
        </p:nvSpPr>
        <p:spPr bwMode="auto">
          <a:xfrm>
            <a:off x="3077166" y="3761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0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 k</a:t>
            </a:r>
            <a:endParaRPr lang="en-US" dirty="0"/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8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955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78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736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2717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51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1417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119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8364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12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10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602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9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95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834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4360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790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3362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7999" y="6326800"/>
            <a:ext cx="1326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900" y="3352767"/>
            <a:ext cx="1364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7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9261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6064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812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889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1746378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2300159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2409860" y="35495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12"/>
          <p:cNvSpPr>
            <a:spLocks noChangeArrowheads="1"/>
          </p:cNvSpPr>
          <p:nvPr/>
        </p:nvSpPr>
        <p:spPr bwMode="auto">
          <a:xfrm>
            <a:off x="3077166" y="3761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Oval 11"/>
          <p:cNvSpPr>
            <a:spLocks noChangeArrowheads="1"/>
          </p:cNvSpPr>
          <p:nvPr/>
        </p:nvSpPr>
        <p:spPr bwMode="auto">
          <a:xfrm>
            <a:off x="3657600" y="3202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Rectangle 32"/>
          <p:cNvSpPr>
            <a:spLocks noChangeArrowheads="1"/>
          </p:cNvSpPr>
          <p:nvPr/>
        </p:nvSpPr>
        <p:spPr bwMode="auto">
          <a:xfrm>
            <a:off x="4004180" y="31443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2" name="Straight Connector 71"/>
          <p:cNvCxnSpPr>
            <a:stCxn id="71" idx="1"/>
            <a:endCxn id="70" idx="5"/>
          </p:cNvCxnSpPr>
          <p:nvPr/>
        </p:nvCxnSpPr>
        <p:spPr>
          <a:xfrm flipH="1">
            <a:off x="3787682" y="3220571"/>
            <a:ext cx="216498" cy="112111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4108632" y="3303470"/>
            <a:ext cx="28486" cy="302448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71" idx="0"/>
          </p:cNvCxnSpPr>
          <p:nvPr/>
        </p:nvCxnSpPr>
        <p:spPr>
          <a:xfrm flipH="1">
            <a:off x="4080380" y="2966578"/>
            <a:ext cx="293667" cy="17779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54652" y="1614068"/>
            <a:ext cx="4420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We’d choose blue.</a:t>
            </a:r>
            <a:r>
              <a:rPr lang="en-US" sz="2400" dirty="0" smtClean="0">
                <a:solidFill>
                  <a:srgbClr val="FF0000"/>
                </a:solidFill>
              </a:rPr>
              <a:t>  Do you agree?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75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 k</a:t>
            </a:r>
            <a:endParaRPr lang="en-US" dirty="0"/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8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955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78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736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2717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202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51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1417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119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8364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12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10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602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9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95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834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4360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790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3362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3268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900" y="3352767"/>
            <a:ext cx="1354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1443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7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9261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6064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812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889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4652" y="1614068"/>
            <a:ext cx="4104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is the label with k = 100?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1746378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2300159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2409860" y="35495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12"/>
          <p:cNvSpPr>
            <a:spLocks noChangeArrowheads="1"/>
          </p:cNvSpPr>
          <p:nvPr/>
        </p:nvSpPr>
        <p:spPr bwMode="auto">
          <a:xfrm>
            <a:off x="3077166" y="3761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2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 k</a:t>
            </a:r>
            <a:endParaRPr lang="en-US" dirty="0"/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8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955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78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736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2717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202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51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1417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119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8364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12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10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602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9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95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834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4360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790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3362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3268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899" y="3352767"/>
            <a:ext cx="133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1443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7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9261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6064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812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889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1746378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2300159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2409860" y="35495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12"/>
          <p:cNvSpPr>
            <a:spLocks noChangeArrowheads="1"/>
          </p:cNvSpPr>
          <p:nvPr/>
        </p:nvSpPr>
        <p:spPr bwMode="auto">
          <a:xfrm>
            <a:off x="3077166" y="3761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54652" y="1614068"/>
            <a:ext cx="4420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We’d choose blue.</a:t>
            </a:r>
            <a:r>
              <a:rPr lang="en-US" sz="2400" dirty="0" smtClean="0">
                <a:solidFill>
                  <a:srgbClr val="FF0000"/>
                </a:solidFill>
              </a:rPr>
              <a:t>  Do you agree?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25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CMMI10"/>
                <a:ea typeface="ＭＳ Ｐゴシック" pitchFamily="34" charset="-128"/>
              </a:rPr>
              <a:t>The impact of k</a:t>
            </a:r>
            <a:endParaRPr lang="en-GB" dirty="0"/>
          </a:p>
        </p:txBody>
      </p:sp>
      <p:pic>
        <p:nvPicPr>
          <p:cNvPr id="10" name="Content Placeholder 9" descr="Figure2.28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8596" y="1695294"/>
            <a:ext cx="2706624" cy="3255264"/>
          </a:xfrm>
        </p:spPr>
      </p:pic>
      <p:pic>
        <p:nvPicPr>
          <p:cNvPr id="12" name="Content Placeholder 9" descr="Figure2.28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81077" y="1695294"/>
            <a:ext cx="2706624" cy="3255263"/>
          </a:xfrm>
          <a:prstGeom prst="rect">
            <a:avLst/>
          </a:prstGeom>
        </p:spPr>
      </p:pic>
      <p:pic>
        <p:nvPicPr>
          <p:cNvPr id="14" name="Content Placeholder 9" descr="Figure2.28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37342" y="1695294"/>
            <a:ext cx="2706624" cy="32552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8355" y="5197908"/>
            <a:ext cx="799561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is the role of k? 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How does it relate to </a:t>
            </a:r>
            <a:r>
              <a:rPr lang="en-US" sz="2400" dirty="0" err="1" smtClean="0">
                <a:solidFill>
                  <a:srgbClr val="FF0000"/>
                </a:solidFill>
              </a:rPr>
              <a:t>overfitting</a:t>
            </a:r>
            <a:r>
              <a:rPr lang="en-US" sz="2400" dirty="0" smtClean="0">
                <a:solidFill>
                  <a:srgbClr val="FF0000"/>
                </a:solidFill>
              </a:rPr>
              <a:t> and </a:t>
            </a:r>
            <a:r>
              <a:rPr lang="en-US" sz="2400" dirty="0" err="1" smtClean="0">
                <a:solidFill>
                  <a:srgbClr val="FF0000"/>
                </a:solidFill>
              </a:rPr>
              <a:t>underfitting</a:t>
            </a:r>
            <a:r>
              <a:rPr lang="en-US" sz="2400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How did we control this for decision trees? 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02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-Nearest 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Neighbor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 (</a:t>
            </a:r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-NN)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936" y="1897269"/>
            <a:ext cx="8153400" cy="2257908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To classify an example </a:t>
            </a:r>
            <a:r>
              <a:rPr lang="en-US" sz="2800" b="1" i="1" dirty="0" err="1" smtClean="0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:</a:t>
            </a:r>
          </a:p>
          <a:p>
            <a:pPr lvl="1" eaLnBrk="1" hangingPunct="1"/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Find </a:t>
            </a:r>
            <a:r>
              <a:rPr lang="en-US" sz="2800" b="1" i="1" dirty="0" err="1" smtClean="0">
                <a:solidFill>
                  <a:srgbClr val="FF0000"/>
                </a:solidFill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nearest neighbors of </a:t>
            </a:r>
            <a:r>
              <a:rPr lang="en-US" sz="2800" b="1" i="1" dirty="0" err="1" smtClean="0">
                <a:ea typeface="ＭＳ Ｐゴシック" pitchFamily="-110" charset="-128"/>
                <a:cs typeface="ＭＳ Ｐゴシック" pitchFamily="-110" charset="-128"/>
              </a:rPr>
              <a:t>d</a:t>
            </a:r>
            <a:endParaRPr lang="en-US" sz="2800" b="1" i="1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lvl="1" eaLnBrk="1" hangingPunct="1"/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Choose as the class the</a:t>
            </a:r>
            <a:r>
              <a:rPr lang="en-US" sz="2800" dirty="0" smtClean="0">
                <a:solidFill>
                  <a:srgbClr val="0000FF"/>
                </a:solidFill>
                <a:ea typeface="ＭＳ Ｐゴシック" pitchFamily="-110" charset="-128"/>
                <a:cs typeface="ＭＳ Ｐゴシック" pitchFamily="-110" charset="-128"/>
              </a:rPr>
              <a:t> majority class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within the </a:t>
            </a:r>
            <a:r>
              <a:rPr lang="en-US" sz="2800" b="1" i="1" dirty="0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nearest neighbors</a:t>
            </a:r>
            <a:endParaRPr lang="en-US" sz="3200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endParaRPr lang="en-US" sz="3200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>
              <a:buFont typeface="Wingdings" pitchFamily="-110" charset="2"/>
              <a:buNone/>
            </a:pPr>
            <a:endParaRPr lang="en-US" sz="4000" dirty="0" smtClean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10551" y="4527748"/>
            <a:ext cx="369824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How do we choose </a:t>
            </a:r>
            <a:r>
              <a:rPr lang="en-US" sz="3200" i="1" dirty="0" smtClean="0">
                <a:solidFill>
                  <a:srgbClr val="FF0000"/>
                </a:solidFill>
              </a:rPr>
              <a:t>k</a:t>
            </a:r>
            <a:r>
              <a:rPr lang="en-US" sz="3200" dirty="0" smtClean="0">
                <a:solidFill>
                  <a:srgbClr val="FF0000"/>
                </a:solidFill>
              </a:rPr>
              <a:t>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547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pick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Common heuristics:</a:t>
            </a:r>
          </a:p>
          <a:p>
            <a:pPr lvl="1"/>
            <a:r>
              <a:rPr lang="en-US" dirty="0" smtClean="0"/>
              <a:t>often 3, 5, 7</a:t>
            </a:r>
          </a:p>
          <a:p>
            <a:pPr lvl="1"/>
            <a:r>
              <a:rPr lang="en-US" dirty="0" smtClean="0"/>
              <a:t>choose an odd number to avoid ties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Use development data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97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k-NN variants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49936" y="1897269"/>
            <a:ext cx="8153400" cy="225790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To classify an example </a:t>
            </a:r>
            <a:r>
              <a:rPr lang="en-US" sz="2800" b="1" i="1" dirty="0" smtClean="0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:</a:t>
            </a:r>
          </a:p>
          <a:p>
            <a:pPr lvl="1"/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Find </a:t>
            </a:r>
            <a:r>
              <a:rPr lang="en-US" sz="2800" b="1" i="1" dirty="0" smtClean="0">
                <a:solidFill>
                  <a:srgbClr val="FF0000"/>
                </a:solidFill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nearest neighbors of </a:t>
            </a:r>
            <a:r>
              <a:rPr lang="en-US" sz="2800" b="1" i="1" dirty="0" smtClean="0">
                <a:ea typeface="ＭＳ Ｐゴシック" pitchFamily="-110" charset="-128"/>
                <a:cs typeface="ＭＳ Ｐゴシック" pitchFamily="-110" charset="-128"/>
              </a:rPr>
              <a:t>d</a:t>
            </a:r>
          </a:p>
          <a:p>
            <a:pPr lvl="1"/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Choose as the class the</a:t>
            </a:r>
            <a:r>
              <a:rPr lang="en-US" sz="2800" dirty="0" smtClean="0">
                <a:solidFill>
                  <a:srgbClr val="0000FF"/>
                </a:solidFill>
                <a:ea typeface="ＭＳ Ｐゴシック" pitchFamily="-110" charset="-128"/>
                <a:cs typeface="ＭＳ Ｐゴシック" pitchFamily="-110" charset="-128"/>
              </a:rPr>
              <a:t> majority class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within the </a:t>
            </a:r>
            <a:r>
              <a:rPr lang="en-US" sz="2800" b="1" i="1" dirty="0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nearest neighbors</a:t>
            </a:r>
            <a:endParaRPr lang="en-US" sz="3200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marL="0" indent="0">
              <a:buNone/>
            </a:pPr>
            <a:endParaRPr lang="en-US" sz="3200" dirty="0" smtClean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1043" y="4563545"/>
            <a:ext cx="35112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Any variation ideas?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82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-NN variations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Instead of </a:t>
            </a:r>
            <a:r>
              <a:rPr lang="en-US" i="1" dirty="0" smtClean="0"/>
              <a:t>k</a:t>
            </a:r>
            <a:r>
              <a:rPr lang="en-US" dirty="0" smtClean="0"/>
              <a:t> nearest neighbors, count majority from all examples within a fixed distance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Weighted </a:t>
            </a:r>
            <a:r>
              <a:rPr lang="en-US" i="1" dirty="0" smtClean="0"/>
              <a:t>k</a:t>
            </a:r>
            <a:r>
              <a:rPr lang="en-US" dirty="0" smtClean="0"/>
              <a:t>-NN: </a:t>
            </a:r>
          </a:p>
          <a:p>
            <a:pPr lvl="1"/>
            <a:r>
              <a:rPr lang="en-US" dirty="0" smtClean="0"/>
              <a:t>Right now, all examples within examples are treated equally</a:t>
            </a:r>
          </a:p>
          <a:p>
            <a:pPr lvl="1"/>
            <a:r>
              <a:rPr lang="en-US" dirty="0" smtClean="0"/>
              <a:t>weight the “vote” of the examples, so that closer examples have more vote/weight</a:t>
            </a:r>
          </a:p>
          <a:p>
            <a:pPr lvl="1"/>
            <a:r>
              <a:rPr lang="en-US" dirty="0" smtClean="0"/>
              <a:t>often use some sort of exponential decay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94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Decision boundaries for decision trees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33796" name="Oval 3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" name="Oval 11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5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7" name="Oval 14"/>
          <p:cNvSpPr>
            <a:spLocks noChangeArrowheads="1"/>
          </p:cNvSpPr>
          <p:nvPr/>
        </p:nvSpPr>
        <p:spPr bwMode="auto">
          <a:xfrm>
            <a:off x="4419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8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9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1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2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3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7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0" y="6262750"/>
            <a:ext cx="82976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 smtClean="0">
                <a:solidFill>
                  <a:srgbClr val="FF0000"/>
                </a:solidFill>
              </a:rPr>
              <a:t>What are the decision boundaries for decision trees like?</a:t>
            </a:r>
          </a:p>
        </p:txBody>
      </p:sp>
    </p:spTree>
    <p:extLst>
      <p:ext uri="{BB962C8B-B14F-4D97-AF65-F5344CB8AC3E}">
        <p14:creationId xmlns:p14="http://schemas.microsoft.com/office/powerpoint/2010/main" val="17869031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1180" y="172784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223580" y="241364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223580" y="302324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223580" y="363284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223580" y="424244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23580" y="485204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85580" y="172784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222424" y="242530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22424" y="302324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22424" y="363284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22424" y="425410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14180" y="485204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23580" y="553784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223580" y="614744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22424" y="554950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14180" y="614744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-487838" y="3570867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5022" y="2599554"/>
            <a:ext cx="45151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Use the labeled data we have already to create a test set with known labels!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Why can we do this?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20146" y="4795051"/>
            <a:ext cx="477298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Remember, we assume there’s an underlying distribution that generates both the training and test examples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87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Decision boundaries for decision trees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33796" name="Oval 3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" name="Oval 11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5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7" name="Oval 14"/>
          <p:cNvSpPr>
            <a:spLocks noChangeArrowheads="1"/>
          </p:cNvSpPr>
          <p:nvPr/>
        </p:nvSpPr>
        <p:spPr bwMode="auto">
          <a:xfrm>
            <a:off x="4419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8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9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1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2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3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7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1513166" y="6273934"/>
            <a:ext cx="52032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 smtClean="0">
                <a:solidFill>
                  <a:srgbClr val="0000FF"/>
                </a:solidFill>
              </a:rPr>
              <a:t>Axis-aligned splits/cuts of the data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777268" y="2083855"/>
            <a:ext cx="0" cy="4178895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71900" y="4423768"/>
            <a:ext cx="2740631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847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Decision boundaries for decision trees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33796" name="Oval 3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" name="Oval 11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5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7" name="Oval 14"/>
          <p:cNvSpPr>
            <a:spLocks noChangeArrowheads="1"/>
          </p:cNvSpPr>
          <p:nvPr/>
        </p:nvSpPr>
        <p:spPr bwMode="auto">
          <a:xfrm>
            <a:off x="4419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8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9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1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2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3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7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1153200" y="6273934"/>
            <a:ext cx="7142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smtClean="0">
                <a:solidFill>
                  <a:srgbClr val="FF0000"/>
                </a:solidFill>
              </a:rPr>
              <a:t>What types of data sets will DT work poorly on?</a:t>
            </a:r>
            <a:endParaRPr lang="en-US" sz="2800" b="0" dirty="0" smtClean="0">
              <a:solidFill>
                <a:srgbClr val="FF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777268" y="2083855"/>
            <a:ext cx="0" cy="4178895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71900" y="4423768"/>
            <a:ext cx="2740631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011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for DT</a:t>
            </a:r>
            <a:endParaRPr lang="en-US" dirty="0"/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3"/>
          <p:cNvSpPr>
            <a:spLocks noChangeArrowheads="1"/>
          </p:cNvSpPr>
          <p:nvPr/>
        </p:nvSpPr>
        <p:spPr bwMode="auto">
          <a:xfrm>
            <a:off x="2667000" y="2119354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2209800" y="34016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3276600" y="2868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9"/>
          <p:cNvSpPr>
            <a:spLocks noChangeArrowheads="1"/>
          </p:cNvSpPr>
          <p:nvPr/>
        </p:nvSpPr>
        <p:spPr bwMode="auto">
          <a:xfrm>
            <a:off x="1752600" y="38588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0"/>
          <p:cNvSpPr>
            <a:spLocks noChangeArrowheads="1"/>
          </p:cNvSpPr>
          <p:nvPr/>
        </p:nvSpPr>
        <p:spPr bwMode="auto">
          <a:xfrm>
            <a:off x="2819400" y="3630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3505200" y="3249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2"/>
          <p:cNvSpPr>
            <a:spLocks noChangeArrowheads="1"/>
          </p:cNvSpPr>
          <p:nvPr/>
        </p:nvSpPr>
        <p:spPr bwMode="auto">
          <a:xfrm>
            <a:off x="4795309" y="477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7"/>
          <p:cNvSpPr>
            <a:spLocks noChangeArrowheads="1"/>
          </p:cNvSpPr>
          <p:nvPr/>
        </p:nvSpPr>
        <p:spPr bwMode="auto">
          <a:xfrm>
            <a:off x="2362200" y="44684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12"/>
          <p:cNvSpPr>
            <a:spLocks noChangeArrowheads="1"/>
          </p:cNvSpPr>
          <p:nvPr/>
        </p:nvSpPr>
        <p:spPr bwMode="auto">
          <a:xfrm>
            <a:off x="3124200" y="44684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3730001" y="477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12"/>
          <p:cNvSpPr>
            <a:spLocks noChangeArrowheads="1"/>
          </p:cNvSpPr>
          <p:nvPr/>
        </p:nvSpPr>
        <p:spPr bwMode="auto">
          <a:xfrm>
            <a:off x="3242223" y="3697847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7"/>
          <p:cNvSpPr>
            <a:spLocks noChangeArrowheads="1"/>
          </p:cNvSpPr>
          <p:nvPr/>
        </p:nvSpPr>
        <p:spPr bwMode="auto">
          <a:xfrm>
            <a:off x="2514600" y="46208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12"/>
          <p:cNvSpPr>
            <a:spLocks noChangeArrowheads="1"/>
          </p:cNvSpPr>
          <p:nvPr/>
        </p:nvSpPr>
        <p:spPr bwMode="auto">
          <a:xfrm>
            <a:off x="3730001" y="3638379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7"/>
          <p:cNvSpPr>
            <a:spLocks noChangeArrowheads="1"/>
          </p:cNvSpPr>
          <p:nvPr/>
        </p:nvSpPr>
        <p:spPr bwMode="auto">
          <a:xfrm>
            <a:off x="4374724" y="531500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12"/>
          <p:cNvSpPr>
            <a:spLocks noChangeArrowheads="1"/>
          </p:cNvSpPr>
          <p:nvPr/>
        </p:nvSpPr>
        <p:spPr bwMode="auto">
          <a:xfrm>
            <a:off x="4131827" y="4114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7"/>
          <p:cNvSpPr>
            <a:spLocks noChangeArrowheads="1"/>
          </p:cNvSpPr>
          <p:nvPr/>
        </p:nvSpPr>
        <p:spPr bwMode="auto">
          <a:xfrm>
            <a:off x="2514600" y="46208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12"/>
          <p:cNvSpPr>
            <a:spLocks noChangeArrowheads="1"/>
          </p:cNvSpPr>
          <p:nvPr/>
        </p:nvSpPr>
        <p:spPr bwMode="auto">
          <a:xfrm>
            <a:off x="4334886" y="4392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7"/>
          <p:cNvSpPr>
            <a:spLocks noChangeArrowheads="1"/>
          </p:cNvSpPr>
          <p:nvPr/>
        </p:nvSpPr>
        <p:spPr bwMode="auto">
          <a:xfrm>
            <a:off x="3882401" y="49256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3577601" y="546740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3"/>
          <p:cNvSpPr>
            <a:spLocks noChangeArrowheads="1"/>
          </p:cNvSpPr>
          <p:nvPr/>
        </p:nvSpPr>
        <p:spPr bwMode="auto">
          <a:xfrm>
            <a:off x="2607828" y="2792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3"/>
          <p:cNvSpPr>
            <a:spLocks noChangeArrowheads="1"/>
          </p:cNvSpPr>
          <p:nvPr/>
        </p:nvSpPr>
        <p:spPr bwMode="auto">
          <a:xfrm>
            <a:off x="2455428" y="239611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6"/>
          <p:cNvSpPr>
            <a:spLocks noChangeArrowheads="1"/>
          </p:cNvSpPr>
          <p:nvPr/>
        </p:nvSpPr>
        <p:spPr bwMode="auto">
          <a:xfrm>
            <a:off x="3435614" y="4191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9"/>
          <p:cNvSpPr>
            <a:spLocks noChangeArrowheads="1"/>
          </p:cNvSpPr>
          <p:nvPr/>
        </p:nvSpPr>
        <p:spPr bwMode="auto">
          <a:xfrm>
            <a:off x="1752600" y="3810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0"/>
          <p:cNvSpPr>
            <a:spLocks noChangeArrowheads="1"/>
          </p:cNvSpPr>
          <p:nvPr/>
        </p:nvSpPr>
        <p:spPr bwMode="auto">
          <a:xfrm>
            <a:off x="2819400" y="3581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3"/>
          <p:cNvSpPr>
            <a:spLocks noChangeArrowheads="1"/>
          </p:cNvSpPr>
          <p:nvPr/>
        </p:nvSpPr>
        <p:spPr bwMode="auto">
          <a:xfrm>
            <a:off x="2760228" y="30206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6"/>
          <p:cNvSpPr>
            <a:spLocks noChangeArrowheads="1"/>
          </p:cNvSpPr>
          <p:nvPr/>
        </p:nvSpPr>
        <p:spPr bwMode="auto">
          <a:xfrm>
            <a:off x="2362200" y="3554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0"/>
          <p:cNvSpPr>
            <a:spLocks noChangeArrowheads="1"/>
          </p:cNvSpPr>
          <p:nvPr/>
        </p:nvSpPr>
        <p:spPr bwMode="auto">
          <a:xfrm>
            <a:off x="2971800" y="37826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3"/>
          <p:cNvSpPr>
            <a:spLocks noChangeArrowheads="1"/>
          </p:cNvSpPr>
          <p:nvPr/>
        </p:nvSpPr>
        <p:spPr bwMode="auto">
          <a:xfrm>
            <a:off x="2209800" y="2971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4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4"/>
          <p:cNvSpPr>
            <a:spLocks noChangeArrowheads="1"/>
          </p:cNvSpPr>
          <p:nvPr/>
        </p:nvSpPr>
        <p:spPr bwMode="auto">
          <a:xfrm>
            <a:off x="46482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15"/>
          <p:cNvSpPr>
            <a:spLocks noChangeArrowheads="1"/>
          </p:cNvSpPr>
          <p:nvPr/>
        </p:nvSpPr>
        <p:spPr bwMode="auto">
          <a:xfrm>
            <a:off x="4055627" y="2762419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16"/>
          <p:cNvSpPr>
            <a:spLocks noChangeArrowheads="1"/>
          </p:cNvSpPr>
          <p:nvPr/>
        </p:nvSpPr>
        <p:spPr bwMode="auto">
          <a:xfrm>
            <a:off x="5073092" y="412361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13"/>
          <p:cNvSpPr>
            <a:spLocks noChangeArrowheads="1"/>
          </p:cNvSpPr>
          <p:nvPr/>
        </p:nvSpPr>
        <p:spPr bwMode="auto">
          <a:xfrm>
            <a:off x="3653801" y="25485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Oval 15"/>
          <p:cNvSpPr>
            <a:spLocks noChangeArrowheads="1"/>
          </p:cNvSpPr>
          <p:nvPr/>
        </p:nvSpPr>
        <p:spPr bwMode="auto">
          <a:xfrm>
            <a:off x="3721402" y="204315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Oval 17"/>
          <p:cNvSpPr>
            <a:spLocks noChangeArrowheads="1"/>
          </p:cNvSpPr>
          <p:nvPr/>
        </p:nvSpPr>
        <p:spPr bwMode="auto">
          <a:xfrm>
            <a:off x="48006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Oval 14"/>
          <p:cNvSpPr>
            <a:spLocks noChangeArrowheads="1"/>
          </p:cNvSpPr>
          <p:nvPr/>
        </p:nvSpPr>
        <p:spPr bwMode="auto">
          <a:xfrm>
            <a:off x="5316243" y="4960009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Oval 16"/>
          <p:cNvSpPr>
            <a:spLocks noChangeArrowheads="1"/>
          </p:cNvSpPr>
          <p:nvPr/>
        </p:nvSpPr>
        <p:spPr bwMode="auto">
          <a:xfrm>
            <a:off x="5225492" y="427601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Oval 17"/>
          <p:cNvSpPr>
            <a:spLocks noChangeArrowheads="1"/>
          </p:cNvSpPr>
          <p:nvPr/>
        </p:nvSpPr>
        <p:spPr bwMode="auto">
          <a:xfrm>
            <a:off x="5073092" y="378264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Oval 17"/>
          <p:cNvSpPr>
            <a:spLocks noChangeArrowheads="1"/>
          </p:cNvSpPr>
          <p:nvPr/>
        </p:nvSpPr>
        <p:spPr bwMode="auto">
          <a:xfrm>
            <a:off x="5392443" y="363024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Oval 13"/>
          <p:cNvSpPr>
            <a:spLocks noChangeArrowheads="1"/>
          </p:cNvSpPr>
          <p:nvPr/>
        </p:nvSpPr>
        <p:spPr bwMode="auto">
          <a:xfrm>
            <a:off x="4996892" y="24530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Oval 13"/>
          <p:cNvSpPr>
            <a:spLocks noChangeArrowheads="1"/>
          </p:cNvSpPr>
          <p:nvPr/>
        </p:nvSpPr>
        <p:spPr bwMode="auto">
          <a:xfrm>
            <a:off x="5235753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 vs. </a:t>
            </a:r>
            <a:r>
              <a:rPr lang="en-US" i="1" dirty="0" smtClean="0"/>
              <a:t>k-</a:t>
            </a:r>
            <a:r>
              <a:rPr lang="en-US" dirty="0" smtClean="0"/>
              <a:t>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Which is faster to train?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Which is faster to classify?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Do they use the features in the same way to label the examples?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61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 vs. </a:t>
            </a:r>
            <a:r>
              <a:rPr lang="en-US" i="1" dirty="0" smtClean="0"/>
              <a:t>k-</a:t>
            </a:r>
            <a:r>
              <a:rPr lang="en-US" dirty="0" smtClean="0"/>
              <a:t>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80086" y="1616480"/>
            <a:ext cx="81534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Which is faster to train?</a:t>
            </a:r>
          </a:p>
          <a:p>
            <a:pPr marL="0" indent="0">
              <a:buNone/>
            </a:pPr>
            <a:r>
              <a:rPr lang="en-US" sz="2800" i="1" dirty="0" smtClean="0">
                <a:solidFill>
                  <a:srgbClr val="0000FF"/>
                </a:solidFill>
              </a:rPr>
              <a:t>k-</a:t>
            </a:r>
            <a:r>
              <a:rPr lang="en-US" sz="2800" dirty="0" smtClean="0">
                <a:solidFill>
                  <a:srgbClr val="0000FF"/>
                </a:solidFill>
              </a:rPr>
              <a:t>NN doesn’t require any training!</a:t>
            </a:r>
            <a:endParaRPr lang="en-US" sz="2800" i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Which is faster to classify?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For most data sets, decision trees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Do they use the features in the same way to label the examples?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k-NN treats all features equally!  Decision trees “select” important features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39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thought experiment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0" y="2000250"/>
            <a:ext cx="2857500" cy="2857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334" y="1838475"/>
            <a:ext cx="5612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What is a 100,000-dimensional space like?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952" y="2757714"/>
            <a:ext cx="4922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You’re a 1-D creature, and you decide to buy a 2-unit apartment</a:t>
            </a:r>
            <a:endParaRPr lang="en-US" sz="2400" dirty="0">
              <a:solidFill>
                <a:srgbClr val="00009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74095" y="5491238"/>
            <a:ext cx="3507619" cy="12095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616063" y="5490444"/>
            <a:ext cx="314476" cy="1588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1131313" y="5485609"/>
            <a:ext cx="314476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1634468" y="5492869"/>
            <a:ext cx="314476" cy="1588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86190" y="6156476"/>
            <a:ext cx="372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rooms (very, skinny rooms)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9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 rot="5400000" flipH="1" flipV="1">
            <a:off x="110444" y="5635570"/>
            <a:ext cx="1330478" cy="158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thought experiment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0" y="2000250"/>
            <a:ext cx="2857500" cy="2857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334" y="1838475"/>
            <a:ext cx="5612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What is a 100,000-dimensional space like?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952" y="2636589"/>
            <a:ext cx="49227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Your job’s going well and you’re making good money.  You upgrade to a 2-D apartment with 2-units per dimension</a:t>
            </a:r>
            <a:endParaRPr lang="en-US" sz="2400" dirty="0">
              <a:solidFill>
                <a:srgbClr val="00009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74095" y="6301603"/>
            <a:ext cx="3507619" cy="12095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>
            <a:off x="585812" y="5287189"/>
            <a:ext cx="1206689" cy="1588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706333" y="5870994"/>
            <a:ext cx="1164436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1204668" y="5875021"/>
            <a:ext cx="1172489" cy="1588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585810" y="5793619"/>
            <a:ext cx="1206692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74095" y="6454006"/>
            <a:ext cx="372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rooms (very, flat rooms)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7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 rot="5400000" flipH="1" flipV="1">
            <a:off x="241913" y="4475231"/>
            <a:ext cx="2358555" cy="1294191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V="1">
            <a:off x="-205214" y="5321500"/>
            <a:ext cx="1959413" cy="794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thought experiment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0" y="2000250"/>
            <a:ext cx="2857500" cy="2857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334" y="1838475"/>
            <a:ext cx="5612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What is a 100,000-dimensional space like?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952" y="2567934"/>
            <a:ext cx="492276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You get promoted again and start having kids and decide to upgrade to another dimension.</a:t>
            </a:r>
            <a:endParaRPr lang="en-US" sz="2400" dirty="0">
              <a:solidFill>
                <a:srgbClr val="00009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74095" y="6301603"/>
            <a:ext cx="3507619" cy="12095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>
            <a:off x="585812" y="5287189"/>
            <a:ext cx="1206689" cy="1588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706333" y="5870994"/>
            <a:ext cx="1164436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1204668" y="5875021"/>
            <a:ext cx="1172489" cy="1588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585810" y="5793619"/>
            <a:ext cx="1206692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455839" y="4735875"/>
            <a:ext cx="941748" cy="468856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0800000">
            <a:off x="844685" y="4499429"/>
            <a:ext cx="1368744" cy="1588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1226561" y="4789821"/>
            <a:ext cx="1313557" cy="68437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1640075" y="5086468"/>
            <a:ext cx="1172489" cy="1588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38097" y="5378273"/>
            <a:ext cx="3649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Each time you add a dimension, the amount of space you have to work with goes up exponentially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4095" y="6454006"/>
            <a:ext cx="372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 rooms (very, normal rooms)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11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thought experiment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0" y="2000250"/>
            <a:ext cx="2857500" cy="2857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334" y="1838475"/>
            <a:ext cx="5612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What is a 100,000-dimensional space like?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952" y="2491619"/>
            <a:ext cx="49227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Larry Page steps down as CEO of google and they ask you if you’d like the job.  You decide to upgrade to a 100,000 dimensional apartment.</a:t>
            </a:r>
            <a:endParaRPr lang="en-US" sz="2400" dirty="0">
              <a:solidFill>
                <a:srgbClr val="00009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4952" y="4433450"/>
            <a:ext cx="4922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much room do you have? Can you have a big party?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5888" y="5782299"/>
            <a:ext cx="8059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2</a:t>
            </a:r>
            <a:r>
              <a:rPr lang="en-US" sz="2400" baseline="30000" dirty="0" smtClean="0">
                <a:solidFill>
                  <a:srgbClr val="0000FF"/>
                </a:solidFill>
              </a:rPr>
              <a:t>100,000</a:t>
            </a:r>
            <a:r>
              <a:rPr lang="en-US" sz="2400" dirty="0" smtClean="0">
                <a:solidFill>
                  <a:srgbClr val="0000FF"/>
                </a:solidFill>
              </a:rPr>
              <a:t> rooms (it’s very quiet and lonely…) = ~10</a:t>
            </a:r>
            <a:r>
              <a:rPr lang="en-US" sz="2400" baseline="30000" dirty="0" smtClean="0">
                <a:solidFill>
                  <a:srgbClr val="0000FF"/>
                </a:solidFill>
              </a:rPr>
              <a:t>30</a:t>
            </a:r>
            <a:r>
              <a:rPr lang="en-US" sz="2400" dirty="0" smtClean="0">
                <a:solidFill>
                  <a:srgbClr val="0000FF"/>
                </a:solidFill>
              </a:rPr>
              <a:t> rooms per person if you invited everyone on the planet</a:t>
            </a:r>
            <a:endParaRPr lang="en-US" sz="2400" baseline="30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03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30421"/>
            <a:ext cx="5362400" cy="1709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Our intuitions about space/distance don’t scale with dimensions!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548" y="16002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5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66800" y="2209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66800" y="2819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66800" y="3429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4648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152400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065644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65644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65644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6564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574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066800" y="5334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066800" y="5943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65644" y="5345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57400" y="5943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914400" y="2057400"/>
            <a:ext cx="1676400" cy="31242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14400" y="5181600"/>
            <a:ext cx="16764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72351" y="1981200"/>
            <a:ext cx="152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71800" y="5486400"/>
            <a:ext cx="14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data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-487838" y="3570867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99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Important to Watch Videos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A.I. Experiments: Visualizing High-Dimensional </a:t>
            </a:r>
            <a:r>
              <a:rPr lang="en-US" dirty="0" smtClean="0"/>
              <a:t>Space</a:t>
            </a:r>
          </a:p>
          <a:p>
            <a:r>
              <a:rPr lang="tr-TR" dirty="0">
                <a:hlinkClick r:id="rId2"/>
              </a:rPr>
              <a:t>https://</a:t>
            </a:r>
            <a:r>
              <a:rPr lang="tr-TR" dirty="0" smtClean="0">
                <a:hlinkClick r:id="rId2"/>
              </a:rPr>
              <a:t>www.youtube.com/watch?v=wvsE8jm1GzE</a:t>
            </a:r>
            <a:endParaRPr lang="en-US" dirty="0" smtClean="0"/>
          </a:p>
          <a:p>
            <a:endParaRPr lang="en-US" dirty="0"/>
          </a:p>
          <a:p>
            <a:r>
              <a:rPr lang="tr-TR" dirty="0" err="1"/>
              <a:t>Neural</a:t>
            </a:r>
            <a:r>
              <a:rPr lang="tr-TR" dirty="0"/>
              <a:t> Network 3D </a:t>
            </a:r>
            <a:r>
              <a:rPr lang="tr-TR" dirty="0" err="1"/>
              <a:t>Simulation</a:t>
            </a:r>
            <a:endParaRPr lang="tr-TR" dirty="0"/>
          </a:p>
          <a:p>
            <a:r>
              <a:rPr lang="tr-TR" dirty="0">
                <a:hlinkClick r:id="rId3"/>
              </a:rPr>
              <a:t>https://www.youtube.com/watch?v=3JQ3hYko51Y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15980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66800" y="2209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66800" y="2819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66800" y="3429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4648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152400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065644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65644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65644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6564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574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066800" y="5334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066800" y="5943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65644" y="5345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57400" y="5943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914400" y="2057400"/>
            <a:ext cx="1676400" cy="31242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14400" y="5181600"/>
            <a:ext cx="16764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72351" y="1981200"/>
            <a:ext cx="152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71800" y="5486400"/>
            <a:ext cx="14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data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 bwMode="auto">
          <a:xfrm>
            <a:off x="3505200" y="28194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00400" y="3581400"/>
            <a:ext cx="1063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train a </a:t>
            </a:r>
          </a:p>
          <a:p>
            <a:r>
              <a:rPr lang="en-US" sz="2000" dirty="0" smtClean="0"/>
              <a:t>classifier</a:t>
            </a:r>
            <a:endParaRPr lang="en-US" sz="2000" dirty="0"/>
          </a:p>
        </p:txBody>
      </p:sp>
      <p:grpSp>
        <p:nvGrpSpPr>
          <p:cNvPr id="27" name="Group 37"/>
          <p:cNvGrpSpPr/>
          <p:nvPr/>
        </p:nvGrpSpPr>
        <p:grpSpPr>
          <a:xfrm>
            <a:off x="4572000" y="2514600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01860" y="3943290"/>
              <a:ext cx="1184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classifier</a:t>
              </a:r>
              <a:endParaRPr lang="en-US" sz="2000" dirty="0"/>
            </a:p>
          </p:txBody>
        </p:sp>
      </p:grpSp>
      <p:sp>
        <p:nvSpPr>
          <p:cNvPr id="30" name="TextBox 29"/>
          <p:cNvSpPr txBox="1"/>
          <p:nvPr/>
        </p:nvSpPr>
        <p:spPr>
          <a:xfrm rot="16200000">
            <a:off x="-487838" y="3570867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93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88589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188589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457200" y="2743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7200" y="3352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6044" y="2754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3352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304800" y="2590800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22098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19200" y="4038600"/>
            <a:ext cx="2489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Pretend like we don’t know the labels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3048000" y="2667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48000" y="3276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90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88589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188589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457200" y="2743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7200" y="3352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6044" y="2754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3352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304800" y="2590800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22098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7" name="Group 37"/>
          <p:cNvGrpSpPr/>
          <p:nvPr/>
        </p:nvGrpSpPr>
        <p:grpSpPr>
          <a:xfrm>
            <a:off x="4800600" y="2362200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01860" y="3943290"/>
              <a:ext cx="1184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classifier</a:t>
              </a:r>
              <a:endParaRPr lang="en-US" sz="20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19200" y="4038600"/>
            <a:ext cx="2489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Pretend like we don’t know the labels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048000" y="2667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48000" y="3276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40386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53000" y="3962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Classify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 bwMode="auto">
          <a:xfrm>
            <a:off x="6477000" y="26670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23444" y="2602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15200" y="3200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6058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4254</TotalTime>
  <Words>1633</Words>
  <Application>Microsoft Office PowerPoint</Application>
  <PresentationFormat>Ekran Gösterisi (4:3)</PresentationFormat>
  <Paragraphs>496</Paragraphs>
  <Slides>60</Slides>
  <Notes>1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12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60</vt:i4>
      </vt:variant>
    </vt:vector>
  </HeadingPairs>
  <TitlesOfParts>
    <vt:vector size="74" baseType="lpstr">
      <vt:lpstr>ＭＳ Ｐゴシック</vt:lpstr>
      <vt:lpstr>Arial</vt:lpstr>
      <vt:lpstr>Calibri</vt:lpstr>
      <vt:lpstr>CMMI10</vt:lpstr>
      <vt:lpstr>CMR12</vt:lpstr>
      <vt:lpstr>Courier New</vt:lpstr>
      <vt:lpstr>Rockwell</vt:lpstr>
      <vt:lpstr>Sitka Small</vt:lpstr>
      <vt:lpstr>Times New Roman</vt:lpstr>
      <vt:lpstr>Tw Cen MT</vt:lpstr>
      <vt:lpstr>Wingdings</vt:lpstr>
      <vt:lpstr>Wingdings 2</vt:lpstr>
      <vt:lpstr>Median</vt:lpstr>
      <vt:lpstr>Equation</vt:lpstr>
      <vt:lpstr>PowerPoint Sunusu</vt:lpstr>
      <vt:lpstr>Proper Experimentation</vt:lpstr>
      <vt:lpstr>Experimental setup</vt:lpstr>
      <vt:lpstr>Real-world classification</vt:lpstr>
      <vt:lpstr>Classification evaluation</vt:lpstr>
      <vt:lpstr>Classification evaluation</vt:lpstr>
      <vt:lpstr>Classification evaluation</vt:lpstr>
      <vt:lpstr>Classification evaluation</vt:lpstr>
      <vt:lpstr>Classification evaluation</vt:lpstr>
      <vt:lpstr>Classification evaluation</vt:lpstr>
      <vt:lpstr>Test accuracy</vt:lpstr>
      <vt:lpstr>Proper testing</vt:lpstr>
      <vt:lpstr>Proper testing</vt:lpstr>
      <vt:lpstr>Development set</vt:lpstr>
      <vt:lpstr>Proper testing</vt:lpstr>
      <vt:lpstr>Proper testing</vt:lpstr>
      <vt:lpstr>Overfitting to development data</vt:lpstr>
      <vt:lpstr>Pruning revisited</vt:lpstr>
      <vt:lpstr>Pruning revisited</vt:lpstr>
      <vt:lpstr>Machine Learning: A Geometric View</vt:lpstr>
      <vt:lpstr>Apples vs. Bananas</vt:lpstr>
      <vt:lpstr>Apples vs. Bananas</vt:lpstr>
      <vt:lpstr>Examples in a feature space</vt:lpstr>
      <vt:lpstr>Test example: what class?</vt:lpstr>
      <vt:lpstr>Test example: what class?</vt:lpstr>
      <vt:lpstr>Another classification algorithm?</vt:lpstr>
      <vt:lpstr>What about his example?</vt:lpstr>
      <vt:lpstr>What about his example?</vt:lpstr>
      <vt:lpstr>What about his example?</vt:lpstr>
      <vt:lpstr>k-Nearest Neighbor (k-NN)</vt:lpstr>
      <vt:lpstr>k-Nearest Neighbor (k-NN)</vt:lpstr>
      <vt:lpstr>Euclidean distance</vt:lpstr>
      <vt:lpstr>Euclidean distance</vt:lpstr>
      <vt:lpstr>Decision boundaries</vt:lpstr>
      <vt:lpstr>k-NN decision boundaries</vt:lpstr>
      <vt:lpstr>K Nearest Neighbour (kNN) Classifier</vt:lpstr>
      <vt:lpstr>K Nearest Neighbour (kNN) Classifier</vt:lpstr>
      <vt:lpstr>Choosing k</vt:lpstr>
      <vt:lpstr>Choosing k</vt:lpstr>
      <vt:lpstr>Choosing k</vt:lpstr>
      <vt:lpstr>Choosing k</vt:lpstr>
      <vt:lpstr>Choosing k</vt:lpstr>
      <vt:lpstr>Choosing k</vt:lpstr>
      <vt:lpstr>The impact of k</vt:lpstr>
      <vt:lpstr>k-Nearest Neighbor (k-NN)</vt:lpstr>
      <vt:lpstr>How to pick k</vt:lpstr>
      <vt:lpstr>k-NN variants</vt:lpstr>
      <vt:lpstr>k-NN variations</vt:lpstr>
      <vt:lpstr>Decision boundaries for decision trees</vt:lpstr>
      <vt:lpstr>Decision boundaries for decision trees</vt:lpstr>
      <vt:lpstr>Decision boundaries for decision trees</vt:lpstr>
      <vt:lpstr>Problems for DT</vt:lpstr>
      <vt:lpstr>Decision trees vs. k-NN</vt:lpstr>
      <vt:lpstr>Decision trees vs. k-NN</vt:lpstr>
      <vt:lpstr>A thought experiment</vt:lpstr>
      <vt:lpstr>Another thought experiment</vt:lpstr>
      <vt:lpstr>Another thought experiment</vt:lpstr>
      <vt:lpstr>Another thought experiment</vt:lpstr>
      <vt:lpstr>The challenge</vt:lpstr>
      <vt:lpstr>Important to Watch Videos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Furkan Gözükara</cp:lastModifiedBy>
  <cp:revision>502</cp:revision>
  <dcterms:created xsi:type="dcterms:W3CDTF">2013-09-08T20:10:23Z</dcterms:created>
  <dcterms:modified xsi:type="dcterms:W3CDTF">2019-10-04T06:33:56Z</dcterms:modified>
</cp:coreProperties>
</file>