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7"/>
  </p:notesMasterIdLst>
  <p:handoutMasterIdLst>
    <p:handoutMasterId r:id="rId128"/>
  </p:handoutMasterIdLst>
  <p:sldIdLst>
    <p:sldId id="566" r:id="rId2"/>
    <p:sldId id="481" r:id="rId3"/>
    <p:sldId id="487" r:id="rId4"/>
    <p:sldId id="490" r:id="rId5"/>
    <p:sldId id="489" r:id="rId6"/>
    <p:sldId id="488" r:id="rId7"/>
    <p:sldId id="482" r:id="rId8"/>
    <p:sldId id="486" r:id="rId9"/>
    <p:sldId id="485" r:id="rId10"/>
    <p:sldId id="483" r:id="rId11"/>
    <p:sldId id="491" r:id="rId12"/>
    <p:sldId id="495" r:id="rId13"/>
    <p:sldId id="494" r:id="rId14"/>
    <p:sldId id="493" r:id="rId15"/>
    <p:sldId id="492" r:id="rId16"/>
    <p:sldId id="484" r:id="rId17"/>
    <p:sldId id="497" r:id="rId18"/>
    <p:sldId id="499" r:id="rId19"/>
    <p:sldId id="500" r:id="rId20"/>
    <p:sldId id="496" r:id="rId21"/>
    <p:sldId id="567" r:id="rId22"/>
    <p:sldId id="568" r:id="rId23"/>
    <p:sldId id="477" r:id="rId24"/>
    <p:sldId id="501" r:id="rId25"/>
    <p:sldId id="502" r:id="rId26"/>
    <p:sldId id="504" r:id="rId27"/>
    <p:sldId id="509" r:id="rId28"/>
    <p:sldId id="506" r:id="rId29"/>
    <p:sldId id="514" r:id="rId30"/>
    <p:sldId id="513" r:id="rId31"/>
    <p:sldId id="510" r:id="rId32"/>
    <p:sldId id="515" r:id="rId33"/>
    <p:sldId id="517" r:id="rId34"/>
    <p:sldId id="512" r:id="rId35"/>
    <p:sldId id="511" r:id="rId36"/>
    <p:sldId id="516" r:id="rId37"/>
    <p:sldId id="518" r:id="rId38"/>
    <p:sldId id="519" r:id="rId39"/>
    <p:sldId id="528" r:id="rId40"/>
    <p:sldId id="530" r:id="rId41"/>
    <p:sldId id="532" r:id="rId42"/>
    <p:sldId id="534" r:id="rId43"/>
    <p:sldId id="536" r:id="rId44"/>
    <p:sldId id="537" r:id="rId45"/>
    <p:sldId id="539" r:id="rId46"/>
    <p:sldId id="541" r:id="rId47"/>
    <p:sldId id="538" r:id="rId48"/>
    <p:sldId id="523" r:id="rId49"/>
    <p:sldId id="524" r:id="rId50"/>
    <p:sldId id="526" r:id="rId51"/>
    <p:sldId id="527" r:id="rId52"/>
    <p:sldId id="542" r:id="rId53"/>
    <p:sldId id="548" r:id="rId54"/>
    <p:sldId id="545" r:id="rId55"/>
    <p:sldId id="546" r:id="rId56"/>
    <p:sldId id="547" r:id="rId57"/>
    <p:sldId id="555" r:id="rId58"/>
    <p:sldId id="551" r:id="rId59"/>
    <p:sldId id="552" r:id="rId60"/>
    <p:sldId id="553" r:id="rId61"/>
    <p:sldId id="549" r:id="rId62"/>
    <p:sldId id="554" r:id="rId63"/>
    <p:sldId id="556" r:id="rId64"/>
    <p:sldId id="557" r:id="rId65"/>
    <p:sldId id="558" r:id="rId66"/>
    <p:sldId id="559" r:id="rId67"/>
    <p:sldId id="560" r:id="rId68"/>
    <p:sldId id="562" r:id="rId69"/>
    <p:sldId id="563" r:id="rId70"/>
    <p:sldId id="564" r:id="rId71"/>
    <p:sldId id="565" r:id="rId72"/>
    <p:sldId id="569" r:id="rId73"/>
    <p:sldId id="570" r:id="rId74"/>
    <p:sldId id="571" r:id="rId75"/>
    <p:sldId id="572" r:id="rId76"/>
    <p:sldId id="573" r:id="rId77"/>
    <p:sldId id="574" r:id="rId78"/>
    <p:sldId id="575" r:id="rId79"/>
    <p:sldId id="576" r:id="rId80"/>
    <p:sldId id="577" r:id="rId81"/>
    <p:sldId id="578" r:id="rId82"/>
    <p:sldId id="579" r:id="rId83"/>
    <p:sldId id="580" r:id="rId84"/>
    <p:sldId id="581" r:id="rId85"/>
    <p:sldId id="582" r:id="rId86"/>
    <p:sldId id="583" r:id="rId87"/>
    <p:sldId id="584" r:id="rId88"/>
    <p:sldId id="585" r:id="rId89"/>
    <p:sldId id="586" r:id="rId90"/>
    <p:sldId id="587" r:id="rId91"/>
    <p:sldId id="588" r:id="rId92"/>
    <p:sldId id="589" r:id="rId93"/>
    <p:sldId id="590" r:id="rId94"/>
    <p:sldId id="591" r:id="rId95"/>
    <p:sldId id="592" r:id="rId96"/>
    <p:sldId id="593" r:id="rId97"/>
    <p:sldId id="594" r:id="rId98"/>
    <p:sldId id="595" r:id="rId99"/>
    <p:sldId id="596" r:id="rId100"/>
    <p:sldId id="597" r:id="rId101"/>
    <p:sldId id="598" r:id="rId102"/>
    <p:sldId id="599" r:id="rId103"/>
    <p:sldId id="600" r:id="rId104"/>
    <p:sldId id="601" r:id="rId105"/>
    <p:sldId id="602" r:id="rId106"/>
    <p:sldId id="603" r:id="rId107"/>
    <p:sldId id="604" r:id="rId108"/>
    <p:sldId id="605" r:id="rId109"/>
    <p:sldId id="606" r:id="rId110"/>
    <p:sldId id="607" r:id="rId111"/>
    <p:sldId id="609" r:id="rId112"/>
    <p:sldId id="610" r:id="rId113"/>
    <p:sldId id="611" r:id="rId114"/>
    <p:sldId id="612" r:id="rId115"/>
    <p:sldId id="613" r:id="rId116"/>
    <p:sldId id="614" r:id="rId117"/>
    <p:sldId id="615" r:id="rId118"/>
    <p:sldId id="616" r:id="rId119"/>
    <p:sldId id="617" r:id="rId120"/>
    <p:sldId id="618" r:id="rId121"/>
    <p:sldId id="619" r:id="rId122"/>
    <p:sldId id="620" r:id="rId123"/>
    <p:sldId id="621" r:id="rId124"/>
    <p:sldId id="622" r:id="rId125"/>
    <p:sldId id="623" r:id="rId1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6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6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image" Target="../media/image26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image" Target="../media/image38.emf"/><Relationship Id="rId5" Type="http://schemas.openxmlformats.org/officeDocument/2006/relationships/image" Target="../media/image42.emf"/><Relationship Id="rId4" Type="http://schemas.openxmlformats.org/officeDocument/2006/relationships/image" Target="../media/image41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BA2D4-B704-FB47-9129-6555EC19B7AA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05783A-ADAB-8A42-BAA0-C6ABA18E1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832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D3E8D-DE9B-4410-BB0D-E86DC0CF7C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508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8906CB-4E39-184A-BDBD-95794EF2FA85}" type="slidenum">
              <a:rPr lang="en-US"/>
              <a:pPr/>
              <a:t>116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7610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5B511B-C64E-8B47-96AD-FD8637DDC681}" type="slidenum">
              <a:rPr lang="en-US"/>
              <a:pPr/>
              <a:t>117</a:t>
            </a:fld>
            <a:endParaRPr lang="en-US"/>
          </a:p>
        </p:txBody>
      </p:sp>
      <p:sp>
        <p:nvSpPr>
          <p:cNvPr id="378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380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5B511B-C64E-8B47-96AD-FD8637DDC681}" type="slidenum">
              <a:rPr lang="en-US"/>
              <a:pPr/>
              <a:t>119</a:t>
            </a:fld>
            <a:endParaRPr lang="en-US"/>
          </a:p>
        </p:txBody>
      </p:sp>
      <p:sp>
        <p:nvSpPr>
          <p:cNvPr id="378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0156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5B511B-C64E-8B47-96AD-FD8637DDC681}" type="slidenum">
              <a:rPr lang="en-US"/>
              <a:pPr/>
              <a:t>120</a:t>
            </a:fld>
            <a:endParaRPr lang="en-US"/>
          </a:p>
        </p:txBody>
      </p:sp>
      <p:sp>
        <p:nvSpPr>
          <p:cNvPr id="378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5027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5B511B-C64E-8B47-96AD-FD8637DDC681}" type="slidenum">
              <a:rPr lang="en-US"/>
              <a:pPr/>
              <a:t>121</a:t>
            </a:fld>
            <a:endParaRPr lang="en-US"/>
          </a:p>
        </p:txBody>
      </p:sp>
      <p:sp>
        <p:nvSpPr>
          <p:cNvPr id="378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4814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5B511B-C64E-8B47-96AD-FD8637DDC681}" type="slidenum">
              <a:rPr lang="en-US"/>
              <a:pPr/>
              <a:t>122</a:t>
            </a:fld>
            <a:endParaRPr lang="en-US"/>
          </a:p>
        </p:txBody>
      </p:sp>
      <p:sp>
        <p:nvSpPr>
          <p:cNvPr id="378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6833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5B511B-C64E-8B47-96AD-FD8637DDC681}" type="slidenum">
              <a:rPr lang="en-US"/>
              <a:pPr/>
              <a:t>123</a:t>
            </a:fld>
            <a:endParaRPr lang="en-US"/>
          </a:p>
        </p:txBody>
      </p:sp>
      <p:sp>
        <p:nvSpPr>
          <p:cNvPr id="378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1164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2F46F2-2DB5-B444-9B44-650AAAF99CA0}" type="slidenum">
              <a:rPr lang="en-US"/>
              <a:pPr/>
              <a:t>124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257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Assumes the data is separable</a:t>
            </a:r>
            <a:r>
              <a:rPr lang="en-US" baseline="0" dirty="0" smtClean="0"/>
              <a:t> by axis-aligned splits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Fairly week</a:t>
            </a:r>
            <a:r>
              <a:rPr lang="en-US" baseline="0" dirty="0" smtClean="0"/>
              <a:t> assumption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many things it can’t learn perfectly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05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r>
              <a:rPr lang="en-US" baseline="0" dirty="0" smtClean="0"/>
              <a:t> is it important that we count 0 as wrong?  Avoids us learning all 0 weights!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35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42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05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08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smtClean="0"/>
              <a:t>these</a:t>
            </a:r>
            <a:r>
              <a:rPr lang="en-US" baseline="0" smtClean="0"/>
              <a:t> weights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58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111392-B9AF-5848-85F0-C2AC2219DFAF}" type="slidenum">
              <a:rPr lang="en-US"/>
              <a:pPr/>
              <a:t>113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136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17C492-4133-5942-991E-CDDA543A708F}" type="slidenum">
              <a:rPr lang="en-US"/>
              <a:pPr/>
              <a:t>115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615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10/25/2019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2445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373091"/>
            <a:ext cx="9144000" cy="1508105"/>
          </a:xfrm>
        </p:spPr>
        <p:txBody>
          <a:bodyPr/>
          <a:lstStyle>
            <a:lvl1pPr algn="ctr">
              <a:defRPr baseline="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PhD </a:t>
            </a:r>
            <a:r>
              <a:rPr lang="en-US" dirty="0" err="1" smtClean="0"/>
              <a:t>Furkan</a:t>
            </a:r>
            <a:r>
              <a:rPr lang="en-US" dirty="0" smtClean="0"/>
              <a:t> </a:t>
            </a:r>
            <a:r>
              <a:rPr lang="en-US" dirty="0" err="1" smtClean="0"/>
              <a:t>Gözükara</a:t>
            </a:r>
            <a:r>
              <a:rPr lang="en-US" dirty="0" smtClean="0"/>
              <a:t>, </a:t>
            </a:r>
            <a:r>
              <a:rPr lang="en-US" dirty="0" err="1" smtClean="0"/>
              <a:t>Toros</a:t>
            </a:r>
            <a:r>
              <a:rPr lang="en-US" dirty="0" smtClean="0"/>
              <a:t> University</a:t>
            </a:r>
            <a:endParaRPr lang="tr-TR" dirty="0" smtClean="0"/>
          </a:p>
          <a:p>
            <a:pPr lvl="1"/>
            <a:r>
              <a:rPr lang="tr-TR" dirty="0" smtClean="0"/>
              <a:t>İkinci düzey</a:t>
            </a:r>
          </a:p>
          <a:p>
            <a:pPr lvl="2"/>
            <a:r>
              <a:rPr lang="tr-TR" dirty="0" smtClean="0"/>
              <a:t>Üçüncü düzey</a:t>
            </a:r>
          </a:p>
          <a:p>
            <a:pPr lvl="3"/>
            <a:r>
              <a:rPr lang="tr-TR" dirty="0" smtClean="0"/>
              <a:t>Dördüncü düzey</a:t>
            </a:r>
          </a:p>
          <a:p>
            <a:pPr lvl="4"/>
            <a:r>
              <a:rPr lang="tr-TR" dirty="0" smtClean="0"/>
              <a:t>Beşinci düzey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143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10/25/2019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10/25/2019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10/25/2019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10/25/2019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10/25/2019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13" Type="http://schemas.openxmlformats.org/officeDocument/2006/relationships/image" Target="../media/image42.e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9.emf"/><Relationship Id="rId12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71.bin"/><Relationship Id="rId11" Type="http://schemas.openxmlformats.org/officeDocument/2006/relationships/image" Target="../media/image41.emf"/><Relationship Id="rId5" Type="http://schemas.openxmlformats.org/officeDocument/2006/relationships/image" Target="../media/image38.emf"/><Relationship Id="rId10" Type="http://schemas.openxmlformats.org/officeDocument/2006/relationships/oleObject" Target="../embeddings/oleObject73.bin"/><Relationship Id="rId4" Type="http://schemas.openxmlformats.org/officeDocument/2006/relationships/oleObject" Target="../embeddings/oleObject70.bin"/><Relationship Id="rId9" Type="http://schemas.openxmlformats.org/officeDocument/2006/relationships/image" Target="../media/image40.emf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4" Type="http://schemas.openxmlformats.org/officeDocument/2006/relationships/image" Target="../media/image36.emf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4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77.bin"/><Relationship Id="rId5" Type="http://schemas.openxmlformats.org/officeDocument/2006/relationships/image" Target="../media/image45.emf"/><Relationship Id="rId4" Type="http://schemas.openxmlformats.org/officeDocument/2006/relationships/oleObject" Target="../embeddings/oleObject76.bin"/><Relationship Id="rId9" Type="http://schemas.openxmlformats.org/officeDocument/2006/relationships/image" Target="../media/image47.emf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5" Type="http://schemas.openxmlformats.org/officeDocument/2006/relationships/image" Target="../media/image49.png"/><Relationship Id="rId4" Type="http://schemas.openxmlformats.org/officeDocument/2006/relationships/image" Target="../media/image48.emf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HZwWFHWa-w" TargetMode="External"/><Relationship Id="rId2" Type="http://schemas.openxmlformats.org/officeDocument/2006/relationships/hyperlink" Target="https://www.youtube.com/watch?v=aircAruvnK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tIeHLnjs5U8" TargetMode="External"/><Relationship Id="rId4" Type="http://schemas.openxmlformats.org/officeDocument/2006/relationships/hyperlink" Target="https://www.youtube.com/watch?v=Ilg3gGewQ5U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9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2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5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7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9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1.emf"/><Relationship Id="rId9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4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6.e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6.e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6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27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27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27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6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6.e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26.e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26.e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6.em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31.e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26.e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26.e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33.e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3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33.emf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35.emf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36.emf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36.e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37.e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3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37.emf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37.emf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37.emf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37.emf"/><Relationship Id="rId4" Type="http://schemas.openxmlformats.org/officeDocument/2006/relationships/oleObject" Target="../embeddings/oleObject63.bin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37.emf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37.emf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36.emf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36.emf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36.emf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3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34439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558811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4380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0550" y="2558811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0"/>
                </a:moveTo>
                <a:lnTo>
                  <a:pt x="8553450" y="0"/>
                </a:lnTo>
                <a:lnTo>
                  <a:pt x="855345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/>
          <p:cNvSpPr txBox="1">
            <a:spLocks/>
          </p:cNvSpPr>
          <p:nvPr/>
        </p:nvSpPr>
        <p:spPr bwMode="auto">
          <a:xfrm>
            <a:off x="-5182" y="92332"/>
            <a:ext cx="9144000" cy="3337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0" i="0" kern="1200">
                <a:solidFill>
                  <a:srgbClr val="424456"/>
                </a:solidFill>
                <a:latin typeface="Times New Roman"/>
                <a:ea typeface="+mj-ea"/>
                <a:cs typeface="Times New Roman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sz="4400" spc="-265" dirty="0" smtClean="0">
                <a:solidFill>
                  <a:srgbClr val="000000"/>
                </a:solidFill>
                <a:latin typeface="Arial"/>
                <a:cs typeface="Arial"/>
              </a:rPr>
              <a:t>CSE419 – Artificial Intelligence and Machine Learning </a:t>
            </a:r>
            <a:r>
              <a:rPr lang="en-US" sz="4400" spc="-265" dirty="0" smtClean="0">
                <a:solidFill>
                  <a:srgbClr val="000000"/>
                </a:solidFill>
                <a:latin typeface="Arial"/>
                <a:cs typeface="Arial"/>
              </a:rPr>
              <a:t>2019</a:t>
            </a:r>
            <a:r>
              <a:rPr lang="en-US" sz="4800" spc="-265" dirty="0" smtClean="0">
                <a:solidFill>
                  <a:srgbClr val="000000"/>
                </a:solidFill>
                <a:latin typeface="Arial"/>
                <a:cs typeface="Arial"/>
              </a:rPr>
              <a:t/>
            </a:r>
            <a:br>
              <a:rPr lang="en-US" sz="4800" spc="-265" dirty="0" smtClean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PhD Furkan Gözükara, </a:t>
            </a:r>
            <a:r>
              <a:rPr lang="en-US" sz="3600" spc="-265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Toros</a:t>
            </a:r>
            <a: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University</a:t>
            </a:r>
            <a:b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i="1" u="sng" spc="-265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https://github.com/FurkanGozukara/CSE419-Artificial-Intelligence-and-Machine-Learning-2019</a:t>
            </a:r>
            <a: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endParaRPr lang="en-US" sz="4000" u="sng" dirty="0">
              <a:solidFill>
                <a:srgbClr val="0070C0"/>
              </a:solidFill>
              <a:latin typeface="Sitka Small" panose="02000505000000020004" pitchFamily="2" charset="0"/>
              <a:cs typeface="Courier New" panose="02070309020205020404" pitchFamily="49" charset="0"/>
            </a:endParaRPr>
          </a:p>
        </p:txBody>
      </p:sp>
      <p:sp>
        <p:nvSpPr>
          <p:cNvPr id="11" name="object 10"/>
          <p:cNvSpPr txBox="1"/>
          <p:nvPr/>
        </p:nvSpPr>
        <p:spPr>
          <a:xfrm>
            <a:off x="-10364" y="3041985"/>
            <a:ext cx="9144000" cy="275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6000" spc="-5" dirty="0">
                <a:solidFill>
                  <a:srgbClr val="FF0000"/>
                </a:solidFill>
                <a:latin typeface="Times New Roman"/>
                <a:cs typeface="Times New Roman"/>
              </a:rPr>
              <a:t>Lecture</a:t>
            </a:r>
            <a:r>
              <a:rPr sz="60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60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5400" spc="-5" dirty="0" smtClean="0">
                <a:latin typeface="Times New Roman"/>
                <a:cs typeface="Times New Roman"/>
              </a:rPr>
              <a:t>Perceptron Learning</a:t>
            </a:r>
          </a:p>
          <a:p>
            <a:pPr algn="ctr">
              <a:lnSpc>
                <a:spcPct val="100000"/>
              </a:lnSpc>
            </a:pP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Based </a:t>
            </a: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on Asst</a:t>
            </a: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. Prof. Dr. David </a:t>
            </a:r>
            <a:r>
              <a:rPr lang="en-US" sz="3200" i="1" spc="-45" dirty="0" err="1" smtClean="0">
                <a:solidFill>
                  <a:srgbClr val="808080"/>
                </a:solidFill>
                <a:latin typeface="Times New Roman"/>
                <a:cs typeface="Times New Roman"/>
              </a:rPr>
              <a:t>Kauchak</a:t>
            </a: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 (Pomona College) </a:t>
            </a: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Lecture Slides </a:t>
            </a:r>
            <a:endParaRPr lang="en-US" sz="3200" i="1" spc="-45" dirty="0">
              <a:solidFill>
                <a:srgbClr val="80808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1332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If you don’t have strong assumptions about the model, it can take you a longer to learn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Assume now that our model of the blue class is two circles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2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4" name="Plus 3"/>
          <p:cNvSpPr/>
          <p:nvPr/>
        </p:nvSpPr>
        <p:spPr>
          <a:xfrm>
            <a:off x="3285378" y="23291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869297" y="190588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7147112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6972130" y="211753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3693626" y="311359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3693626" y="444962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468882" y="254084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2922491" y="203739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2877130" y="403942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346448" y="280313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/>
          <p:cNvSpPr/>
          <p:nvPr/>
        </p:nvSpPr>
        <p:spPr>
          <a:xfrm>
            <a:off x="2506488" y="326463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18"/>
          <p:cNvSpPr/>
          <p:nvPr/>
        </p:nvSpPr>
        <p:spPr>
          <a:xfrm>
            <a:off x="2098240" y="406426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1689992" y="305297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2610990" y="485094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 rot="10800000">
            <a:off x="3597164" y="2512289"/>
            <a:ext cx="1090058" cy="2524743"/>
            <a:chOff x="5744593" y="2948051"/>
            <a:chExt cx="1090058" cy="2524743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Minus 28"/>
          <p:cNvSpPr/>
          <p:nvPr/>
        </p:nvSpPr>
        <p:spPr>
          <a:xfrm>
            <a:off x="6236960" y="2591476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>
            <a:off x="6389360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30"/>
          <p:cNvSpPr/>
          <p:nvPr/>
        </p:nvSpPr>
        <p:spPr>
          <a:xfrm>
            <a:off x="1638268" y="35409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lus 31"/>
          <p:cNvSpPr/>
          <p:nvPr/>
        </p:nvSpPr>
        <p:spPr>
          <a:xfrm>
            <a:off x="3693626" y="224904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inus 25"/>
          <p:cNvSpPr/>
          <p:nvPr/>
        </p:nvSpPr>
        <p:spPr>
          <a:xfrm>
            <a:off x="6076576" y="444962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inus 26"/>
          <p:cNvSpPr/>
          <p:nvPr/>
        </p:nvSpPr>
        <p:spPr>
          <a:xfrm>
            <a:off x="6017043" y="318962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inus 32"/>
          <p:cNvSpPr/>
          <p:nvPr/>
        </p:nvSpPr>
        <p:spPr>
          <a:xfrm>
            <a:off x="7067185" y="4416048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inus 33"/>
          <p:cNvSpPr/>
          <p:nvPr/>
        </p:nvSpPr>
        <p:spPr>
          <a:xfrm>
            <a:off x="6990538" y="28742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909284" y="2037391"/>
            <a:ext cx="408248" cy="423310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032310" y="5810919"/>
            <a:ext cx="6398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will happen when we examine this example?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18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4" name="Plus 3"/>
          <p:cNvSpPr/>
          <p:nvPr/>
        </p:nvSpPr>
        <p:spPr>
          <a:xfrm>
            <a:off x="3285378" y="23291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869297" y="190588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7147112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6972130" y="211753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3693626" y="311359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3693626" y="444962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468882" y="254084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2922491" y="203739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2877130" y="403942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346448" y="280313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/>
          <p:cNvSpPr/>
          <p:nvPr/>
        </p:nvSpPr>
        <p:spPr>
          <a:xfrm>
            <a:off x="2506488" y="326463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18"/>
          <p:cNvSpPr/>
          <p:nvPr/>
        </p:nvSpPr>
        <p:spPr>
          <a:xfrm>
            <a:off x="2098240" y="406426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1689992" y="305297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2610990" y="485094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 rot="5400000">
            <a:off x="4269175" y="3066939"/>
            <a:ext cx="1090058" cy="2524743"/>
            <a:chOff x="5744593" y="2948051"/>
            <a:chExt cx="1090058" cy="2524743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Minus 28"/>
          <p:cNvSpPr/>
          <p:nvPr/>
        </p:nvSpPr>
        <p:spPr>
          <a:xfrm>
            <a:off x="6236960" y="2591476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>
            <a:off x="6389360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30"/>
          <p:cNvSpPr/>
          <p:nvPr/>
        </p:nvSpPr>
        <p:spPr>
          <a:xfrm>
            <a:off x="1638268" y="35409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lus 31"/>
          <p:cNvSpPr/>
          <p:nvPr/>
        </p:nvSpPr>
        <p:spPr>
          <a:xfrm>
            <a:off x="3693626" y="224904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inus 25"/>
          <p:cNvSpPr/>
          <p:nvPr/>
        </p:nvSpPr>
        <p:spPr>
          <a:xfrm>
            <a:off x="6076576" y="444962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inus 26"/>
          <p:cNvSpPr/>
          <p:nvPr/>
        </p:nvSpPr>
        <p:spPr>
          <a:xfrm>
            <a:off x="6017043" y="318962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inus 32"/>
          <p:cNvSpPr/>
          <p:nvPr/>
        </p:nvSpPr>
        <p:spPr>
          <a:xfrm>
            <a:off x="7067185" y="4416048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inus 33"/>
          <p:cNvSpPr/>
          <p:nvPr/>
        </p:nvSpPr>
        <p:spPr>
          <a:xfrm>
            <a:off x="6990538" y="28742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909284" y="2037391"/>
            <a:ext cx="408248" cy="423310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12648" y="5533081"/>
            <a:ext cx="79348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Does this make sense?  What if we had previously gone through ALL of the other examples correctly?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58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 rot="10800000">
            <a:off x="3749564" y="2664689"/>
            <a:ext cx="1090058" cy="2524743"/>
            <a:chOff x="5744593" y="2948051"/>
            <a:chExt cx="1090058" cy="2524743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chemeClr val="accent6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4" name="Plus 3"/>
          <p:cNvSpPr/>
          <p:nvPr/>
        </p:nvSpPr>
        <p:spPr>
          <a:xfrm>
            <a:off x="3285378" y="23291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869297" y="190588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7147112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6972130" y="211753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3693626" y="311359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3693626" y="444962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468882" y="254084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2922491" y="203739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2877130" y="403942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346448" y="280313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/>
          <p:cNvSpPr/>
          <p:nvPr/>
        </p:nvSpPr>
        <p:spPr>
          <a:xfrm>
            <a:off x="2506488" y="326463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18"/>
          <p:cNvSpPr/>
          <p:nvPr/>
        </p:nvSpPr>
        <p:spPr>
          <a:xfrm>
            <a:off x="2098240" y="406426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1689992" y="305297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2610990" y="485094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 rot="10222916">
            <a:off x="3738931" y="2755792"/>
            <a:ext cx="1090058" cy="2524743"/>
            <a:chOff x="5744593" y="2948051"/>
            <a:chExt cx="1090058" cy="2524743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Minus 28"/>
          <p:cNvSpPr/>
          <p:nvPr/>
        </p:nvSpPr>
        <p:spPr>
          <a:xfrm>
            <a:off x="6236960" y="2591476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>
            <a:off x="6389360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30"/>
          <p:cNvSpPr/>
          <p:nvPr/>
        </p:nvSpPr>
        <p:spPr>
          <a:xfrm>
            <a:off x="1638268" y="35409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lus 31"/>
          <p:cNvSpPr/>
          <p:nvPr/>
        </p:nvSpPr>
        <p:spPr>
          <a:xfrm>
            <a:off x="3693626" y="224904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inus 25"/>
          <p:cNvSpPr/>
          <p:nvPr/>
        </p:nvSpPr>
        <p:spPr>
          <a:xfrm>
            <a:off x="6076576" y="444962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inus 26"/>
          <p:cNvSpPr/>
          <p:nvPr/>
        </p:nvSpPr>
        <p:spPr>
          <a:xfrm>
            <a:off x="6017043" y="318962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inus 32"/>
          <p:cNvSpPr/>
          <p:nvPr/>
        </p:nvSpPr>
        <p:spPr>
          <a:xfrm>
            <a:off x="7067185" y="4416048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inus 33"/>
          <p:cNvSpPr/>
          <p:nvPr/>
        </p:nvSpPr>
        <p:spPr>
          <a:xfrm>
            <a:off x="6990538" y="28742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909284" y="2037391"/>
            <a:ext cx="408248" cy="423310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219339" y="5810919"/>
            <a:ext cx="6935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Maybe just move it slightly in the direction of correction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89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Voted perceptron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2672" y="1600199"/>
            <a:ext cx="8343376" cy="5066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Training</a:t>
            </a:r>
          </a:p>
          <a:p>
            <a:pPr>
              <a:buFontTx/>
              <a:buChar char="-"/>
            </a:pPr>
            <a:r>
              <a:rPr lang="en-US" sz="2400" dirty="0" smtClean="0"/>
              <a:t>every time a mistake is made on an example:</a:t>
            </a:r>
          </a:p>
          <a:p>
            <a:pPr lvl="1">
              <a:buFontTx/>
              <a:buChar char="-"/>
            </a:pPr>
            <a:r>
              <a:rPr lang="en-US" sz="2100" dirty="0" smtClean="0"/>
              <a:t>store the weights (i.e. before changing for current example)</a:t>
            </a:r>
          </a:p>
          <a:p>
            <a:pPr lvl="1">
              <a:buFontTx/>
              <a:buChar char="-"/>
            </a:pPr>
            <a:r>
              <a:rPr lang="en-US" sz="2100" dirty="0" smtClean="0"/>
              <a:t>store the number of examples that set of weights got correct</a:t>
            </a:r>
          </a:p>
          <a:p>
            <a:pPr marL="365760" lvl="1" indent="0">
              <a:buNone/>
            </a:pPr>
            <a:endParaRPr lang="en-US" sz="2100" dirty="0"/>
          </a:p>
          <a:p>
            <a:pPr marL="45720" indent="0">
              <a:buNone/>
            </a:pPr>
            <a:r>
              <a:rPr lang="en-US" sz="2400" dirty="0" smtClean="0"/>
              <a:t>Classify</a:t>
            </a:r>
          </a:p>
          <a:p>
            <a:pPr marL="388620" indent="-342900">
              <a:buFontTx/>
              <a:buChar char="-"/>
            </a:pPr>
            <a:r>
              <a:rPr lang="en-US" sz="2400" dirty="0" smtClean="0"/>
              <a:t>calculate the prediction from ALL saved weights</a:t>
            </a:r>
          </a:p>
          <a:p>
            <a:pPr marL="388620" indent="-342900">
              <a:buFontTx/>
              <a:buChar char="-"/>
            </a:pPr>
            <a:r>
              <a:rPr lang="en-US" sz="2400" dirty="0" smtClean="0"/>
              <a:t>multiply each prediction by the number it got correct (</a:t>
            </a:r>
            <a:r>
              <a:rPr lang="en-US" sz="2400" dirty="0" err="1" smtClean="0"/>
              <a:t>i.e</a:t>
            </a:r>
            <a:r>
              <a:rPr lang="en-US" sz="2400" dirty="0" smtClean="0"/>
              <a:t> a weighted vote) and take the sum over all predictions</a:t>
            </a:r>
          </a:p>
          <a:p>
            <a:pPr marL="388620" indent="-342900">
              <a:buFontTx/>
              <a:buChar char="-"/>
            </a:pPr>
            <a:r>
              <a:rPr lang="en-US" sz="2400" dirty="0" smtClean="0"/>
              <a:t>said another way: pick whichever prediction has the most votes</a:t>
            </a:r>
          </a:p>
          <a:p>
            <a:pPr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357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Voted perceptron learning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9357" y="1888405"/>
            <a:ext cx="339765" cy="300807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9357" y="2341612"/>
            <a:ext cx="339765" cy="300807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6066" y="2780102"/>
            <a:ext cx="339765" cy="300807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6066" y="3233309"/>
            <a:ext cx="339765" cy="300807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6066" y="3694496"/>
            <a:ext cx="339765" cy="300807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6066" y="4147703"/>
            <a:ext cx="339765" cy="300807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6066" y="4637573"/>
            <a:ext cx="339765" cy="300807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2775" y="5090780"/>
            <a:ext cx="339765" cy="300807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2001" y="5519039"/>
            <a:ext cx="339765" cy="300807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62001" y="5972246"/>
            <a:ext cx="339765" cy="300807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 rot="10222916">
            <a:off x="2050564" y="1962039"/>
            <a:ext cx="358117" cy="853981"/>
            <a:chOff x="5744593" y="2948051"/>
            <a:chExt cx="1090058" cy="2524743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 rot="5400000">
            <a:off x="2070791" y="2805539"/>
            <a:ext cx="358117" cy="853981"/>
            <a:chOff x="1977658" y="3114064"/>
            <a:chExt cx="358117" cy="853981"/>
          </a:xfrm>
        </p:grpSpPr>
        <p:cxnSp>
          <p:nvCxnSpPr>
            <p:cNvPr id="18" name="Straight Connector 17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 rot="16200000" flipV="1">
            <a:off x="2093770" y="4415123"/>
            <a:ext cx="358117" cy="853981"/>
            <a:chOff x="1977658" y="3114064"/>
            <a:chExt cx="358117" cy="853981"/>
          </a:xfrm>
        </p:grpSpPr>
        <p:cxnSp>
          <p:nvCxnSpPr>
            <p:cNvPr id="22" name="Straight Connector 21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ight Brace 23"/>
          <p:cNvSpPr/>
          <p:nvPr/>
        </p:nvSpPr>
        <p:spPr>
          <a:xfrm>
            <a:off x="1219757" y="1888405"/>
            <a:ext cx="334180" cy="1192504"/>
          </a:xfrm>
          <a:prstGeom prst="rightBrac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e 24"/>
          <p:cNvSpPr/>
          <p:nvPr/>
        </p:nvSpPr>
        <p:spPr>
          <a:xfrm>
            <a:off x="1219757" y="3233309"/>
            <a:ext cx="334180" cy="300807"/>
          </a:xfrm>
          <a:prstGeom prst="rightBrac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Brace 25"/>
          <p:cNvSpPr/>
          <p:nvPr/>
        </p:nvSpPr>
        <p:spPr>
          <a:xfrm>
            <a:off x="1205067" y="3677785"/>
            <a:ext cx="348870" cy="2142061"/>
          </a:xfrm>
          <a:prstGeom prst="rightBrac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/>
          <p:cNvSpPr/>
          <p:nvPr/>
        </p:nvSpPr>
        <p:spPr>
          <a:xfrm>
            <a:off x="1205067" y="5938822"/>
            <a:ext cx="348870" cy="366106"/>
          </a:xfrm>
          <a:prstGeom prst="rightBrac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 rot="5400000" flipH="1" flipV="1">
            <a:off x="2099771" y="5760519"/>
            <a:ext cx="358117" cy="853981"/>
            <a:chOff x="1977658" y="3114064"/>
            <a:chExt cx="358117" cy="853981"/>
          </a:xfrm>
        </p:grpSpPr>
        <p:cxnSp>
          <p:nvCxnSpPr>
            <p:cNvPr id="32" name="Straight Connector 31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3091165" y="2013744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3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74224" y="1485232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Vote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091165" y="2971699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91165" y="5770747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052171" y="4331838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5</a:t>
            </a:r>
            <a:endParaRPr lang="en-US" sz="2800" dirty="0">
              <a:solidFill>
                <a:srgbClr val="0000FF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2790679" y="2013744"/>
            <a:ext cx="1018973" cy="0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152844" y="2878888"/>
            <a:ext cx="481371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Training</a:t>
            </a:r>
          </a:p>
          <a:p>
            <a:r>
              <a:rPr lang="en-US" sz="2000" dirty="0" smtClean="0"/>
              <a:t>every time a mistake is made on an example:</a:t>
            </a:r>
          </a:p>
          <a:p>
            <a:pPr lvl="1">
              <a:buFontTx/>
              <a:buChar char="-"/>
            </a:pPr>
            <a:r>
              <a:rPr lang="en-US" sz="2000" dirty="0" smtClean="0"/>
              <a:t> store the weights </a:t>
            </a:r>
          </a:p>
          <a:p>
            <a:pPr lvl="1">
              <a:buFontTx/>
              <a:buChar char="-"/>
            </a:pPr>
            <a:r>
              <a:rPr lang="en-US" sz="2000" dirty="0" smtClean="0"/>
              <a:t> store the number of examples that set of weights got correct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1244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Voted perceptron learning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 rot="10222916">
            <a:off x="1796390" y="1962039"/>
            <a:ext cx="358117" cy="853981"/>
            <a:chOff x="5744593" y="2948051"/>
            <a:chExt cx="1090058" cy="2524743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 rot="5400000">
            <a:off x="1816617" y="2805539"/>
            <a:ext cx="358117" cy="853981"/>
            <a:chOff x="1977658" y="3114064"/>
            <a:chExt cx="358117" cy="853981"/>
          </a:xfrm>
        </p:grpSpPr>
        <p:cxnSp>
          <p:nvCxnSpPr>
            <p:cNvPr id="18" name="Straight Connector 17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 rot="16200000" flipV="1">
            <a:off x="1839596" y="4415123"/>
            <a:ext cx="358117" cy="853981"/>
            <a:chOff x="1977658" y="3114064"/>
            <a:chExt cx="358117" cy="853981"/>
          </a:xfrm>
        </p:grpSpPr>
        <p:cxnSp>
          <p:nvCxnSpPr>
            <p:cNvPr id="22" name="Straight Connector 21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 rot="5400000" flipH="1" flipV="1">
            <a:off x="1845597" y="5760519"/>
            <a:ext cx="358117" cy="853981"/>
            <a:chOff x="1977658" y="3114064"/>
            <a:chExt cx="358117" cy="853981"/>
          </a:xfrm>
        </p:grpSpPr>
        <p:cxnSp>
          <p:nvCxnSpPr>
            <p:cNvPr id="32" name="Straight Connector 31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765075" y="2013744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3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12648" y="1466424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Vote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5075" y="2971699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65075" y="5770747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26081" y="4331838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5</a:t>
            </a:r>
            <a:endParaRPr lang="en-US" sz="2800" dirty="0">
              <a:solidFill>
                <a:srgbClr val="0000FF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464589" y="2013744"/>
            <a:ext cx="1018973" cy="0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475748" y="3178239"/>
            <a:ext cx="1136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Classify</a:t>
            </a:r>
            <a:endParaRPr lang="en-US" sz="2400" dirty="0"/>
          </a:p>
        </p:txBody>
      </p:sp>
      <p:sp>
        <p:nvSpPr>
          <p:cNvPr id="39" name="Rectangle 38"/>
          <p:cNvSpPr/>
          <p:nvPr/>
        </p:nvSpPr>
        <p:spPr>
          <a:xfrm>
            <a:off x="3583047" y="3761342"/>
            <a:ext cx="778002" cy="570496"/>
          </a:xfrm>
          <a:prstGeom prst="rect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52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Voted perceptron learning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 rot="10222916">
            <a:off x="1796390" y="1962039"/>
            <a:ext cx="358117" cy="853981"/>
            <a:chOff x="5744593" y="2948051"/>
            <a:chExt cx="1090058" cy="2524743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 rot="5400000">
            <a:off x="1816617" y="2805539"/>
            <a:ext cx="358117" cy="853981"/>
            <a:chOff x="1977658" y="3114064"/>
            <a:chExt cx="358117" cy="853981"/>
          </a:xfrm>
        </p:grpSpPr>
        <p:cxnSp>
          <p:nvCxnSpPr>
            <p:cNvPr id="18" name="Straight Connector 17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 rot="16200000" flipV="1">
            <a:off x="1839596" y="4415123"/>
            <a:ext cx="358117" cy="853981"/>
            <a:chOff x="1977658" y="3114064"/>
            <a:chExt cx="358117" cy="853981"/>
          </a:xfrm>
        </p:grpSpPr>
        <p:cxnSp>
          <p:nvCxnSpPr>
            <p:cNvPr id="22" name="Straight Connector 21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 rot="5400000" flipH="1" flipV="1">
            <a:off x="1845597" y="5760519"/>
            <a:ext cx="358117" cy="853981"/>
            <a:chOff x="1977658" y="3114064"/>
            <a:chExt cx="358117" cy="853981"/>
          </a:xfrm>
        </p:grpSpPr>
        <p:cxnSp>
          <p:nvCxnSpPr>
            <p:cNvPr id="32" name="Straight Connector 31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765075" y="2013744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3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12648" y="1466424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Vote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5075" y="2971699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65075" y="5770747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26081" y="4331838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5</a:t>
            </a:r>
            <a:endParaRPr lang="en-US" sz="2800" dirty="0">
              <a:solidFill>
                <a:srgbClr val="0000FF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464589" y="2013744"/>
            <a:ext cx="1018973" cy="0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475748" y="3178239"/>
            <a:ext cx="1136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Classify</a:t>
            </a:r>
            <a:endParaRPr lang="en-US" sz="2400" dirty="0"/>
          </a:p>
        </p:txBody>
      </p:sp>
      <p:sp>
        <p:nvSpPr>
          <p:cNvPr id="39" name="Rectangle 38"/>
          <p:cNvSpPr/>
          <p:nvPr/>
        </p:nvSpPr>
        <p:spPr>
          <a:xfrm>
            <a:off x="3583047" y="3761342"/>
            <a:ext cx="778002" cy="570496"/>
          </a:xfrm>
          <a:prstGeom prst="rect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60811" y="1552079"/>
            <a:ext cx="1390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Prediction</a:t>
            </a:r>
            <a:endParaRPr lang="en-US" sz="24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479062" y="2414329"/>
            <a:ext cx="2166803" cy="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499645" y="3221525"/>
            <a:ext cx="2166803" cy="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614753" y="4722518"/>
            <a:ext cx="2166803" cy="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652045" y="6146566"/>
            <a:ext cx="2166803" cy="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167221" y="5924635"/>
            <a:ext cx="1075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POSITIVE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167221" y="2253402"/>
            <a:ext cx="1185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NEGATIVE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167221" y="3003287"/>
            <a:ext cx="1075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POSITIVE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167221" y="4537852"/>
            <a:ext cx="1185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NEGATIVE</a:t>
            </a:r>
            <a:endParaRPr lang="en-US" b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352649" y="2253402"/>
            <a:ext cx="815512" cy="189106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6352649" y="4144463"/>
            <a:ext cx="815512" cy="214950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377144" y="4392707"/>
            <a:ext cx="1296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NEGATIVE</a:t>
            </a: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25375" y="3685507"/>
            <a:ext cx="1218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8: negative</a:t>
            </a:r>
          </a:p>
          <a:p>
            <a:r>
              <a:rPr lang="en-US" dirty="0" smtClean="0"/>
              <a:t>2: positive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447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5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Voted perceptron learning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 rot="10222916">
            <a:off x="1796390" y="1962039"/>
            <a:ext cx="358117" cy="853981"/>
            <a:chOff x="5744593" y="2948051"/>
            <a:chExt cx="1090058" cy="2524743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 rot="5400000">
            <a:off x="1816617" y="2805539"/>
            <a:ext cx="358117" cy="853981"/>
            <a:chOff x="1977658" y="3114064"/>
            <a:chExt cx="358117" cy="853981"/>
          </a:xfrm>
        </p:grpSpPr>
        <p:cxnSp>
          <p:nvCxnSpPr>
            <p:cNvPr id="18" name="Straight Connector 17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 rot="16200000" flipV="1">
            <a:off x="1839596" y="4415123"/>
            <a:ext cx="358117" cy="853981"/>
            <a:chOff x="1977658" y="3114064"/>
            <a:chExt cx="358117" cy="853981"/>
          </a:xfrm>
        </p:grpSpPr>
        <p:cxnSp>
          <p:nvCxnSpPr>
            <p:cNvPr id="22" name="Straight Connector 21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 rot="5400000" flipH="1" flipV="1">
            <a:off x="1845597" y="5760519"/>
            <a:ext cx="358117" cy="853981"/>
            <a:chOff x="1977658" y="3114064"/>
            <a:chExt cx="358117" cy="853981"/>
          </a:xfrm>
        </p:grpSpPr>
        <p:cxnSp>
          <p:nvCxnSpPr>
            <p:cNvPr id="32" name="Straight Connector 31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765075" y="2013744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3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12648" y="1466424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Vote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5075" y="2971699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65075" y="5770747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26081" y="4331838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5</a:t>
            </a:r>
            <a:endParaRPr lang="en-US" sz="2800" dirty="0">
              <a:solidFill>
                <a:srgbClr val="0000FF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464589" y="2013744"/>
            <a:ext cx="1018973" cy="0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475748" y="3178239"/>
            <a:ext cx="1136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Classify</a:t>
            </a:r>
            <a:endParaRPr lang="en-US" sz="2400" dirty="0"/>
          </a:p>
        </p:txBody>
      </p:sp>
      <p:sp>
        <p:nvSpPr>
          <p:cNvPr id="39" name="Rectangle 38"/>
          <p:cNvSpPr/>
          <p:nvPr/>
        </p:nvSpPr>
        <p:spPr>
          <a:xfrm>
            <a:off x="3583047" y="3761342"/>
            <a:ext cx="778002" cy="570496"/>
          </a:xfrm>
          <a:prstGeom prst="rect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60811" y="1552079"/>
            <a:ext cx="1390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Prediction</a:t>
            </a:r>
            <a:endParaRPr lang="en-US" sz="24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479062" y="2414329"/>
            <a:ext cx="2166803" cy="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499645" y="3221525"/>
            <a:ext cx="2166803" cy="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614753" y="4722518"/>
            <a:ext cx="2166803" cy="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652045" y="6146566"/>
            <a:ext cx="2166803" cy="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167221" y="5924635"/>
            <a:ext cx="1075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POSITIVE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167221" y="2253402"/>
            <a:ext cx="1185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NEGATIVE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167221" y="3003287"/>
            <a:ext cx="1075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POSITIVE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167221" y="4537852"/>
            <a:ext cx="1185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NEGATIVE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1800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Voted perceptron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Works much better in practice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Avoids </a:t>
            </a:r>
            <a:r>
              <a:rPr lang="en-US" dirty="0" err="1" smtClean="0"/>
              <a:t>overfitting</a:t>
            </a:r>
            <a:r>
              <a:rPr lang="en-US" dirty="0" smtClean="0"/>
              <a:t>, though it can still happen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Avoids big changes in the result by examples examined at the end of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22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Voted perceptron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2672" y="1600199"/>
            <a:ext cx="8343376" cy="5066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Training</a:t>
            </a:r>
          </a:p>
          <a:p>
            <a:pPr>
              <a:buFontTx/>
              <a:buChar char="-"/>
            </a:pPr>
            <a:r>
              <a:rPr lang="en-US" sz="2400" dirty="0" smtClean="0"/>
              <a:t>every time a mistake is made on an example:</a:t>
            </a:r>
          </a:p>
          <a:p>
            <a:pPr lvl="1">
              <a:buFontTx/>
              <a:buChar char="-"/>
            </a:pPr>
            <a:r>
              <a:rPr lang="en-US" sz="2100" dirty="0" smtClean="0"/>
              <a:t>store the weights (i.e. before changing for current example)</a:t>
            </a:r>
          </a:p>
          <a:p>
            <a:pPr lvl="1">
              <a:buFontTx/>
              <a:buChar char="-"/>
            </a:pPr>
            <a:r>
              <a:rPr lang="en-US" sz="2100" dirty="0" smtClean="0"/>
              <a:t>store the number of examples that set of weights got correct</a:t>
            </a:r>
          </a:p>
          <a:p>
            <a:pPr marL="365760" lvl="1" indent="0">
              <a:buNone/>
            </a:pPr>
            <a:endParaRPr lang="en-US" sz="2100" dirty="0"/>
          </a:p>
          <a:p>
            <a:pPr marL="45720" indent="0">
              <a:buNone/>
            </a:pPr>
            <a:r>
              <a:rPr lang="en-US" sz="2400" dirty="0" smtClean="0"/>
              <a:t>Classify</a:t>
            </a:r>
          </a:p>
          <a:p>
            <a:pPr marL="388620" indent="-342900">
              <a:buFontTx/>
              <a:buChar char="-"/>
            </a:pPr>
            <a:r>
              <a:rPr lang="en-US" sz="2400" dirty="0" smtClean="0"/>
              <a:t>calculate the prediction from ALL saved weights</a:t>
            </a:r>
          </a:p>
          <a:p>
            <a:pPr marL="388620" indent="-342900">
              <a:buFontTx/>
              <a:buChar char="-"/>
            </a:pPr>
            <a:r>
              <a:rPr lang="en-US" sz="2400" dirty="0" smtClean="0"/>
              <a:t>multiply each prediction by the number it got correct (</a:t>
            </a:r>
            <a:r>
              <a:rPr lang="en-US" sz="2400" dirty="0" err="1" smtClean="0"/>
              <a:t>i.e</a:t>
            </a:r>
            <a:r>
              <a:rPr lang="en-US" sz="2400" dirty="0" smtClean="0"/>
              <a:t> a weighted vote) and take the sum over all predictions</a:t>
            </a:r>
          </a:p>
          <a:p>
            <a:pPr marL="388620" indent="-342900">
              <a:buFontTx/>
              <a:buChar char="-"/>
            </a:pPr>
            <a:r>
              <a:rPr lang="en-US" sz="2400" dirty="0" smtClean="0"/>
              <a:t>said another way: pick whichever prediction has the most votes</a:t>
            </a:r>
          </a:p>
          <a:p>
            <a:pPr>
              <a:buFontTx/>
              <a:buChar char="-"/>
            </a:pP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48340" y="6100662"/>
            <a:ext cx="3114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Any issues/concerns?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34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2510725" y="499013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12530" y="30769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952958" y="216862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the data generating distribution?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93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Voted perceptron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2672" y="1600200"/>
            <a:ext cx="8343376" cy="39313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Training</a:t>
            </a:r>
          </a:p>
          <a:p>
            <a:pPr>
              <a:buFontTx/>
              <a:buChar char="-"/>
            </a:pPr>
            <a:r>
              <a:rPr lang="en-US" sz="2000" dirty="0" smtClean="0"/>
              <a:t>every time a mistake is made on an example:</a:t>
            </a:r>
          </a:p>
          <a:p>
            <a:pPr lvl="1">
              <a:buFontTx/>
              <a:buChar char="-"/>
            </a:pPr>
            <a:r>
              <a:rPr lang="en-US" sz="2000" dirty="0" smtClean="0">
                <a:solidFill>
                  <a:srgbClr val="FF0000"/>
                </a:solidFill>
              </a:rPr>
              <a:t>store the weights </a:t>
            </a:r>
            <a:r>
              <a:rPr lang="en-US" sz="2000" dirty="0" smtClean="0"/>
              <a:t>(i.e. before changing for current example)</a:t>
            </a:r>
          </a:p>
          <a:p>
            <a:pPr lvl="1">
              <a:buFontTx/>
              <a:buChar char="-"/>
            </a:pPr>
            <a:r>
              <a:rPr lang="en-US" sz="2000" dirty="0" smtClean="0"/>
              <a:t>store the number of examples that set of weights got correct</a:t>
            </a:r>
          </a:p>
          <a:p>
            <a:pPr marL="365760" lvl="1" indent="0">
              <a:buNone/>
            </a:pPr>
            <a:endParaRPr lang="en-US" sz="2000" dirty="0"/>
          </a:p>
          <a:p>
            <a:pPr marL="45720" indent="0">
              <a:buNone/>
            </a:pPr>
            <a:r>
              <a:rPr lang="en-US" sz="2000" dirty="0" smtClean="0"/>
              <a:t>Classify</a:t>
            </a:r>
          </a:p>
          <a:p>
            <a:pPr marL="388620" indent="-342900">
              <a:buFontTx/>
              <a:buChar char="-"/>
            </a:pPr>
            <a:r>
              <a:rPr lang="en-US" sz="2000" dirty="0" smtClean="0">
                <a:solidFill>
                  <a:srgbClr val="FF0000"/>
                </a:solidFill>
              </a:rPr>
              <a:t>calculate the prediction from ALL saved weights</a:t>
            </a:r>
          </a:p>
          <a:p>
            <a:pPr marL="388620" indent="-342900">
              <a:buFontTx/>
              <a:buChar char="-"/>
            </a:pPr>
            <a:r>
              <a:rPr lang="en-US" sz="2000" dirty="0" smtClean="0"/>
              <a:t>multiply each prediction by the number it got correct (</a:t>
            </a:r>
            <a:r>
              <a:rPr lang="en-US" sz="2000" dirty="0" err="1" smtClean="0"/>
              <a:t>i.e</a:t>
            </a:r>
            <a:r>
              <a:rPr lang="en-US" sz="2000" dirty="0" smtClean="0"/>
              <a:t> a weighted vote) and take the sum over all predictions</a:t>
            </a:r>
          </a:p>
          <a:p>
            <a:pPr marL="388620" indent="-342900">
              <a:buFontTx/>
              <a:buChar char="-"/>
            </a:pPr>
            <a:r>
              <a:rPr lang="en-US" sz="2000" dirty="0" smtClean="0"/>
              <a:t>said another way: pick whichever prediction has the most votes</a:t>
            </a:r>
          </a:p>
          <a:p>
            <a:pPr>
              <a:buFontTx/>
              <a:buChar char="-"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02032" y="5564946"/>
            <a:ext cx="65197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 smtClean="0">
                <a:solidFill>
                  <a:srgbClr val="0000FF"/>
                </a:solidFill>
              </a:rPr>
              <a:t> Can require a lot of storage</a:t>
            </a:r>
          </a:p>
          <a:p>
            <a:pPr marL="342900" indent="-342900">
              <a:buAutoNum type="arabicPeriod"/>
            </a:pPr>
            <a:r>
              <a:rPr lang="en-US" sz="2800" dirty="0" smtClean="0">
                <a:solidFill>
                  <a:srgbClr val="0000FF"/>
                </a:solidFill>
              </a:rPr>
              <a:t> Classifying becomes very, very expensive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0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perceptron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650629" y="2032572"/>
          <a:ext cx="193675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50" name="Equation" r:id="rId4" imgW="952500" imgH="241300" progId="Equation.3">
                  <p:embed/>
                </p:oleObj>
              </mc:Choice>
              <mc:Fallback>
                <p:oleObj name="Equation" r:id="rId4" imgW="952500" imgH="2413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50629" y="2032572"/>
                        <a:ext cx="1936750" cy="490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/>
          <p:cNvGrpSpPr/>
          <p:nvPr/>
        </p:nvGrpSpPr>
        <p:grpSpPr>
          <a:xfrm rot="10222916">
            <a:off x="1796390" y="1962039"/>
            <a:ext cx="358117" cy="853981"/>
            <a:chOff x="5744593" y="2948051"/>
            <a:chExt cx="1090058" cy="2524743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 rot="5400000">
            <a:off x="1816617" y="2805539"/>
            <a:ext cx="358117" cy="853981"/>
            <a:chOff x="1977658" y="3114064"/>
            <a:chExt cx="358117" cy="853981"/>
          </a:xfrm>
        </p:grpSpPr>
        <p:cxnSp>
          <p:nvCxnSpPr>
            <p:cNvPr id="10" name="Straight Connector 9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 rot="16200000" flipV="1">
            <a:off x="1839596" y="4415123"/>
            <a:ext cx="358117" cy="853981"/>
            <a:chOff x="1977658" y="3114064"/>
            <a:chExt cx="358117" cy="853981"/>
          </a:xfrm>
        </p:grpSpPr>
        <p:cxnSp>
          <p:nvCxnSpPr>
            <p:cNvPr id="13" name="Straight Connector 12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 rot="16200000" flipV="1">
            <a:off x="1845597" y="5760519"/>
            <a:ext cx="358117" cy="853981"/>
            <a:chOff x="1977658" y="3114064"/>
            <a:chExt cx="358117" cy="853981"/>
          </a:xfrm>
        </p:grpSpPr>
        <p:cxnSp>
          <p:nvCxnSpPr>
            <p:cNvPr id="16" name="Straight Connector 15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765075" y="2013744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3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2648" y="1466424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Vote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5075" y="2971699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65075" y="5770747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26081" y="4331838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5</a:t>
            </a:r>
            <a:endParaRPr lang="en-US" sz="2800" dirty="0">
              <a:solidFill>
                <a:srgbClr val="0000FF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464589" y="2013744"/>
            <a:ext cx="1018973" cy="0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Object 23"/>
          <p:cNvGraphicFramePr>
            <a:graphicFrameLocks noChangeAspect="1"/>
          </p:cNvGraphicFramePr>
          <p:nvPr>
            <p:extLst/>
          </p:nvPr>
        </p:nvGraphicFramePr>
        <p:xfrm>
          <a:off x="2625725" y="3059113"/>
          <a:ext cx="198755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51" name="Equation" r:id="rId6" imgW="977900" imgH="241300" progId="Equation.3">
                  <p:embed/>
                </p:oleObj>
              </mc:Choice>
              <mc:Fallback>
                <p:oleObj name="Equation" r:id="rId6" imgW="977900" imgH="241300" progId="Equation.3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25725" y="3059113"/>
                        <a:ext cx="1987550" cy="490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/>
          </p:nvPr>
        </p:nvGraphicFramePr>
        <p:xfrm>
          <a:off x="2690813" y="4492625"/>
          <a:ext cx="196215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52" name="Equation" r:id="rId8" imgW="965200" imgH="241300" progId="Equation.3">
                  <p:embed/>
                </p:oleObj>
              </mc:Choice>
              <mc:Fallback>
                <p:oleObj name="Equation" r:id="rId8" imgW="965200" imgH="241300" progId="Equation.3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90813" y="4492625"/>
                        <a:ext cx="1962150" cy="490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/>
          </p:nvPr>
        </p:nvGraphicFramePr>
        <p:xfrm>
          <a:off x="2678113" y="5803900"/>
          <a:ext cx="1989137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53" name="Equation" r:id="rId10" imgW="977900" imgH="241300" progId="Equation.3">
                  <p:embed/>
                </p:oleObj>
              </mc:Choice>
              <mc:Fallback>
                <p:oleObj name="Equation" r:id="rId10" imgW="977900" imgH="241300" progId="Equation.3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678113" y="5803900"/>
                        <a:ext cx="1989137" cy="490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520791" y="4342217"/>
            <a:ext cx="352295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final weights are the </a:t>
            </a:r>
            <a:r>
              <a:rPr lang="en-US" sz="2400" i="1" dirty="0" smtClean="0"/>
              <a:t>weighted average</a:t>
            </a:r>
            <a:r>
              <a:rPr lang="en-US" sz="2400" dirty="0" smtClean="0"/>
              <a:t> of the previous weights</a:t>
            </a:r>
            <a:endParaRPr lang="en-US" sz="2400" dirty="0"/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/>
          </p:nvPr>
        </p:nvGraphicFramePr>
        <p:xfrm>
          <a:off x="5382942" y="3338513"/>
          <a:ext cx="323215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54" name="Equation" r:id="rId12" imgW="1587500" imgH="406400" progId="Equation.3">
                  <p:embed/>
                </p:oleObj>
              </mc:Choice>
              <mc:Fallback>
                <p:oleObj name="Equation" r:id="rId12" imgW="1587500" imgH="406400" progId="Equation.3">
                  <p:embed/>
                  <p:pic>
                    <p:nvPicPr>
                      <p:cNvPr id="30" name="Object 2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382942" y="3338513"/>
                        <a:ext cx="3232150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882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 learning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66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for each training example (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 f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, …, </a:t>
            </a:r>
            <a:r>
              <a:rPr lang="en-US" sz="2400" i="1" dirty="0" err="1" smtClean="0"/>
              <a:t>f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, label):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if </a:t>
            </a:r>
            <a:r>
              <a:rPr lang="en-US" sz="2400" i="1" dirty="0" smtClean="0"/>
              <a:t>prediction * label </a:t>
            </a:r>
            <a:r>
              <a:rPr lang="en-US" sz="2400" dirty="0" smtClean="0"/>
              <a:t>≤ 0:  // they don’t agree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for each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=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+ 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*label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</a:t>
            </a:r>
            <a:r>
              <a:rPr lang="en-US" sz="2400" i="1" dirty="0" smtClean="0"/>
              <a:t>b</a:t>
            </a:r>
            <a:r>
              <a:rPr lang="en-US" sz="2400" dirty="0" smtClean="0"/>
              <a:t> = </a:t>
            </a:r>
            <a:r>
              <a:rPr lang="en-US" sz="2400" i="1" dirty="0" smtClean="0"/>
              <a:t>b</a:t>
            </a:r>
            <a:r>
              <a:rPr lang="en-US" sz="2400" dirty="0" smtClean="0"/>
              <a:t> + label</a:t>
            </a:r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1213322" y="2482094"/>
          <a:ext cx="3050605" cy="623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0" name="Equation" r:id="rId3" imgW="1549400" imgH="317500" progId="Equation.3">
                  <p:embed/>
                </p:oleObj>
              </mc:Choice>
              <mc:Fallback>
                <p:oleObj name="Equation" r:id="rId3" imgW="1549400" imgH="3175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3322" y="2482094"/>
                        <a:ext cx="3050605" cy="623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7787" y="5485054"/>
            <a:ext cx="85982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Why is it called the “perceptron” learning algorithm if what it learns is a line?  Why not “line learning” algorithm?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62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Our Nervous System</a:t>
            </a:r>
          </a:p>
        </p:txBody>
      </p:sp>
      <p:pic>
        <p:nvPicPr>
          <p:cNvPr id="28675" name="Picture 32"/>
          <p:cNvPicPr>
            <a:picLocks noChangeArrowheads="1"/>
          </p:cNvPicPr>
          <p:nvPr/>
        </p:nvPicPr>
        <p:blipFill>
          <a:blip r:embed="rId3"/>
          <a:srcRect r="53650"/>
          <a:stretch>
            <a:fillRect/>
          </a:stretch>
        </p:blipFill>
        <p:spPr bwMode="auto">
          <a:xfrm>
            <a:off x="78658" y="1668463"/>
            <a:ext cx="3923071" cy="502730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2362200"/>
            <a:ext cx="4794310" cy="3003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43600" y="5486400"/>
            <a:ext cx="22098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Neuron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77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894" y="180375"/>
            <a:ext cx="8531352" cy="990600"/>
          </a:xfrm>
        </p:spPr>
        <p:txBody>
          <a:bodyPr>
            <a:noAutofit/>
          </a:bodyPr>
          <a:lstStyle/>
          <a:p>
            <a:r>
              <a:rPr lang="en-US" sz="3600" dirty="0" smtClean="0"/>
              <a:t>Our nervous system: </a:t>
            </a:r>
            <a:r>
              <a:rPr lang="en-US" sz="3600" i="1" dirty="0" smtClean="0">
                <a:solidFill>
                  <a:srgbClr val="FF6600"/>
                </a:solidFill>
              </a:rPr>
              <a:t>the computer science view</a:t>
            </a:r>
            <a:endParaRPr lang="en-US" sz="3600" i="1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2133600"/>
            <a:ext cx="5257800" cy="37338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Arial" charset="0"/>
              </a:rPr>
              <a:t>the human brain is a large collection of interconnected neurons</a:t>
            </a:r>
          </a:p>
          <a:p>
            <a:pPr marL="0" indent="0">
              <a:buNone/>
            </a:pPr>
            <a:endParaRPr lang="en-US" sz="2400" dirty="0" smtClean="0">
              <a:latin typeface="Arial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charset="0"/>
              </a:rPr>
              <a:t>a </a:t>
            </a:r>
            <a:r>
              <a:rPr lang="en-US" sz="2400" dirty="0" smtClean="0">
                <a:solidFill>
                  <a:srgbClr val="0000CC"/>
                </a:solidFill>
                <a:latin typeface="Arial" charset="0"/>
              </a:rPr>
              <a:t>NEURON</a:t>
            </a:r>
            <a:r>
              <a:rPr lang="en-US" sz="2400" dirty="0" smtClean="0">
                <a:latin typeface="Arial" charset="0"/>
              </a:rPr>
              <a:t> is a brain cell</a:t>
            </a:r>
          </a:p>
          <a:p>
            <a:pPr lvl="1"/>
            <a:r>
              <a:rPr lang="en-US" sz="2000" dirty="0" smtClean="0">
                <a:latin typeface="Arial" charset="0"/>
              </a:rPr>
              <a:t>collect, process, and disseminate electrical signals</a:t>
            </a:r>
          </a:p>
          <a:p>
            <a:pPr lvl="1"/>
            <a:r>
              <a:rPr lang="en-US" sz="2000" dirty="0" smtClean="0">
                <a:latin typeface="Arial" charset="0"/>
              </a:rPr>
              <a:t>Neurons are connected via synapses</a:t>
            </a:r>
          </a:p>
          <a:p>
            <a:pPr lvl="1"/>
            <a:r>
              <a:rPr lang="en-US" sz="2000" dirty="0" smtClean="0">
                <a:latin typeface="Arial" charset="0"/>
              </a:rPr>
              <a:t>They </a:t>
            </a:r>
            <a:r>
              <a:rPr lang="en-US" sz="2000" dirty="0" smtClean="0">
                <a:solidFill>
                  <a:srgbClr val="0000CC"/>
                </a:solidFill>
                <a:latin typeface="Arial" charset="0"/>
              </a:rPr>
              <a:t>FIRE</a:t>
            </a:r>
            <a:r>
              <a:rPr lang="en-US" sz="2000" dirty="0" smtClean="0">
                <a:latin typeface="Arial" charset="0"/>
              </a:rPr>
              <a:t> depending on the conditions of the neighboring neurons</a:t>
            </a:r>
          </a:p>
          <a:p>
            <a:pPr lvl="1"/>
            <a:endParaRPr lang="en-US" sz="2000" dirty="0"/>
          </a:p>
        </p:txBody>
      </p:sp>
      <p:pic>
        <p:nvPicPr>
          <p:cNvPr id="5" name="Picture 32"/>
          <p:cNvPicPr>
            <a:picLocks noChangeArrowheads="1"/>
          </p:cNvPicPr>
          <p:nvPr/>
        </p:nvPicPr>
        <p:blipFill>
          <a:blip r:embed="rId2"/>
          <a:srcRect r="53650"/>
          <a:stretch>
            <a:fillRect/>
          </a:stretch>
        </p:blipFill>
        <p:spPr bwMode="auto">
          <a:xfrm>
            <a:off x="78658" y="1668463"/>
            <a:ext cx="3923071" cy="502730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8900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9"/>
          <p:cNvSpPr txBox="1">
            <a:spLocks noChangeArrowheads="1"/>
          </p:cNvSpPr>
          <p:nvPr/>
        </p:nvSpPr>
        <p:spPr bwMode="auto">
          <a:xfrm>
            <a:off x="228600" y="2438400"/>
            <a:ext cx="8839200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 dirty="0">
                <a:latin typeface="Verdana" charset="0"/>
              </a:rPr>
              <a:t>w</a:t>
            </a:r>
            <a:r>
              <a:rPr lang="en-US" sz="2000" i="1" dirty="0" smtClean="0">
                <a:latin typeface="Verdana" charset="0"/>
              </a:rPr>
              <a:t> </a:t>
            </a:r>
            <a:r>
              <a:rPr lang="en-US" sz="2000" dirty="0">
                <a:latin typeface="Verdana" charset="0"/>
              </a:rPr>
              <a:t>is the strength of signal sent between A and B.</a:t>
            </a:r>
          </a:p>
          <a:p>
            <a:pPr>
              <a:spcBef>
                <a:spcPct val="50000"/>
              </a:spcBef>
            </a:pPr>
            <a:endParaRPr lang="en-US" sz="2000" dirty="0">
              <a:latin typeface="Verdana" charset="0"/>
            </a:endParaRPr>
          </a:p>
          <a:p>
            <a:pPr>
              <a:spcBef>
                <a:spcPct val="50000"/>
              </a:spcBef>
            </a:pPr>
            <a:r>
              <a:rPr lang="en-US" sz="2000" dirty="0">
                <a:latin typeface="Verdana" charset="0"/>
              </a:rPr>
              <a:t>If </a:t>
            </a:r>
            <a:r>
              <a:rPr lang="en-US" sz="2000" i="1" dirty="0">
                <a:latin typeface="Verdana" charset="0"/>
              </a:rPr>
              <a:t>A</a:t>
            </a:r>
            <a:r>
              <a:rPr lang="en-US" sz="2000" i="1" dirty="0" smtClean="0">
                <a:latin typeface="Verdana" charset="0"/>
              </a:rPr>
              <a:t> </a:t>
            </a:r>
            <a:r>
              <a:rPr lang="en-US" sz="2000" dirty="0" smtClean="0">
                <a:latin typeface="Verdana" charset="0"/>
              </a:rPr>
              <a:t>fires </a:t>
            </a:r>
            <a:r>
              <a:rPr lang="en-US" sz="2000" dirty="0">
                <a:latin typeface="Verdana" charset="0"/>
              </a:rPr>
              <a:t>and </a:t>
            </a:r>
            <a:r>
              <a:rPr lang="en-US" sz="2000" i="1" dirty="0" err="1">
                <a:latin typeface="Verdana" charset="0"/>
              </a:rPr>
              <a:t>w</a:t>
            </a:r>
            <a:r>
              <a:rPr lang="en-US" sz="2000" dirty="0">
                <a:latin typeface="Verdana" charset="0"/>
              </a:rPr>
              <a:t> is </a:t>
            </a:r>
            <a:r>
              <a:rPr lang="en-US" sz="2000" b="1" dirty="0">
                <a:solidFill>
                  <a:srgbClr val="FF6600"/>
                </a:solidFill>
                <a:latin typeface="Verdana" charset="0"/>
              </a:rPr>
              <a:t>positive</a:t>
            </a:r>
            <a:r>
              <a:rPr lang="en-US" sz="2000" dirty="0">
                <a:latin typeface="Verdana" charset="0"/>
              </a:rPr>
              <a:t>, then </a:t>
            </a:r>
            <a:r>
              <a:rPr lang="en-US" sz="2000" i="1" dirty="0">
                <a:latin typeface="Verdana" charset="0"/>
              </a:rPr>
              <a:t>A </a:t>
            </a:r>
            <a:r>
              <a:rPr lang="en-US" sz="2000" b="1" dirty="0">
                <a:solidFill>
                  <a:srgbClr val="FF6600"/>
                </a:solidFill>
                <a:latin typeface="Verdana" charset="0"/>
              </a:rPr>
              <a:t>stimulates</a:t>
            </a:r>
            <a:r>
              <a:rPr lang="en-US" sz="2000" dirty="0">
                <a:latin typeface="Verdana" charset="0"/>
              </a:rPr>
              <a:t> </a:t>
            </a:r>
            <a:r>
              <a:rPr lang="en-US" sz="2000" i="1" dirty="0">
                <a:latin typeface="Verdana" charset="0"/>
              </a:rPr>
              <a:t>B</a:t>
            </a:r>
            <a:r>
              <a:rPr lang="en-US" sz="2000" dirty="0">
                <a:latin typeface="Verdana" charset="0"/>
              </a:rPr>
              <a:t>.</a:t>
            </a:r>
          </a:p>
          <a:p>
            <a:pPr>
              <a:spcBef>
                <a:spcPct val="50000"/>
              </a:spcBef>
            </a:pPr>
            <a:endParaRPr lang="en-US" sz="2000" dirty="0">
              <a:latin typeface="Verdana" charset="0"/>
            </a:endParaRPr>
          </a:p>
          <a:p>
            <a:pPr>
              <a:spcBef>
                <a:spcPct val="50000"/>
              </a:spcBef>
            </a:pPr>
            <a:r>
              <a:rPr lang="en-US" sz="2000" dirty="0">
                <a:latin typeface="Verdana" charset="0"/>
              </a:rPr>
              <a:t>If </a:t>
            </a:r>
            <a:r>
              <a:rPr lang="en-US" sz="2000" i="1" dirty="0">
                <a:latin typeface="Verdana" charset="0"/>
              </a:rPr>
              <a:t>A</a:t>
            </a:r>
            <a:r>
              <a:rPr lang="en-US" sz="2000" i="1" dirty="0" smtClean="0">
                <a:latin typeface="Verdana" charset="0"/>
              </a:rPr>
              <a:t> fires </a:t>
            </a:r>
            <a:r>
              <a:rPr lang="en-US" sz="2000" dirty="0" smtClean="0">
                <a:latin typeface="Verdana" charset="0"/>
              </a:rPr>
              <a:t>and </a:t>
            </a:r>
            <a:r>
              <a:rPr lang="en-US" sz="2000" i="1" dirty="0" err="1">
                <a:latin typeface="Verdana" charset="0"/>
              </a:rPr>
              <a:t>w</a:t>
            </a:r>
            <a:r>
              <a:rPr lang="en-US" sz="2000" dirty="0">
                <a:latin typeface="Verdana" charset="0"/>
              </a:rPr>
              <a:t> is </a:t>
            </a:r>
            <a:r>
              <a:rPr lang="en-US" sz="2000" b="1" dirty="0">
                <a:solidFill>
                  <a:srgbClr val="FF6600"/>
                </a:solidFill>
                <a:latin typeface="Verdana" charset="0"/>
              </a:rPr>
              <a:t>negative</a:t>
            </a:r>
            <a:r>
              <a:rPr lang="en-US" sz="2000" dirty="0">
                <a:latin typeface="Verdana" charset="0"/>
              </a:rPr>
              <a:t>, then </a:t>
            </a:r>
            <a:r>
              <a:rPr lang="en-US" sz="2000" i="1" dirty="0">
                <a:latin typeface="Verdana" charset="0"/>
              </a:rPr>
              <a:t>A </a:t>
            </a:r>
            <a:r>
              <a:rPr lang="en-US" sz="2000" b="1" dirty="0">
                <a:solidFill>
                  <a:srgbClr val="FF6600"/>
                </a:solidFill>
                <a:latin typeface="Verdana" charset="0"/>
              </a:rPr>
              <a:t>inhibits</a:t>
            </a:r>
            <a:r>
              <a:rPr lang="en-US" sz="2000" dirty="0">
                <a:latin typeface="Verdana" charset="0"/>
              </a:rPr>
              <a:t> </a:t>
            </a:r>
            <a:r>
              <a:rPr lang="en-US" sz="2000" i="1" dirty="0">
                <a:latin typeface="Verdana" charset="0"/>
              </a:rPr>
              <a:t>B</a:t>
            </a:r>
            <a:r>
              <a:rPr lang="en-US" sz="2000" dirty="0">
                <a:latin typeface="Verdana" charset="0"/>
              </a:rPr>
              <a:t>.</a:t>
            </a:r>
            <a:endParaRPr lang="en-US" sz="2000" i="1" dirty="0" smtClean="0">
              <a:latin typeface="Verdana" charset="0"/>
            </a:endParaRPr>
          </a:p>
          <a:p>
            <a:pPr>
              <a:spcBef>
                <a:spcPct val="50000"/>
              </a:spcBef>
            </a:pPr>
            <a:endParaRPr lang="en-US" sz="2000" dirty="0" smtClean="0">
              <a:latin typeface="Verdana" charset="0"/>
            </a:endParaRPr>
          </a:p>
          <a:p>
            <a:pPr>
              <a:spcBef>
                <a:spcPct val="50000"/>
              </a:spcBef>
            </a:pPr>
            <a:r>
              <a:rPr lang="en-US" sz="2000" dirty="0" smtClean="0">
                <a:latin typeface="Verdana" charset="0"/>
              </a:rPr>
              <a:t>If a node is stimulated enough, then it also fires.  </a:t>
            </a:r>
          </a:p>
          <a:p>
            <a:pPr>
              <a:spcBef>
                <a:spcPct val="50000"/>
              </a:spcBef>
            </a:pPr>
            <a:endParaRPr lang="en-US" sz="2000" dirty="0">
              <a:latin typeface="Verdana" charset="0"/>
            </a:endParaRPr>
          </a:p>
          <a:p>
            <a:pPr>
              <a:spcBef>
                <a:spcPct val="50000"/>
              </a:spcBef>
            </a:pPr>
            <a:r>
              <a:rPr lang="en-US" sz="2000" dirty="0" smtClean="0">
                <a:latin typeface="Verdana" charset="0"/>
              </a:rPr>
              <a:t>How much stimulation is required </a:t>
            </a:r>
            <a:r>
              <a:rPr lang="en-US" sz="2000" dirty="0">
                <a:latin typeface="Verdana" charset="0"/>
              </a:rPr>
              <a:t>is determined by its </a:t>
            </a:r>
            <a:r>
              <a:rPr lang="en-US" sz="2000" b="1" dirty="0">
                <a:solidFill>
                  <a:srgbClr val="FF6600"/>
                </a:solidFill>
                <a:latin typeface="Verdana" charset="0"/>
              </a:rPr>
              <a:t>threshold</a:t>
            </a:r>
            <a:r>
              <a:rPr lang="en-US" sz="2000" dirty="0">
                <a:latin typeface="Verdana" charset="0"/>
              </a:rPr>
              <a:t>.</a:t>
            </a:r>
          </a:p>
        </p:txBody>
      </p:sp>
      <p:grpSp>
        <p:nvGrpSpPr>
          <p:cNvPr id="30723" name="Group 13"/>
          <p:cNvGrpSpPr>
            <a:grpSpLocks/>
          </p:cNvGrpSpPr>
          <p:nvPr/>
        </p:nvGrpSpPr>
        <p:grpSpPr bwMode="auto">
          <a:xfrm>
            <a:off x="2362200" y="914400"/>
            <a:ext cx="4724400" cy="685800"/>
            <a:chOff x="1728" y="1344"/>
            <a:chExt cx="2976" cy="432"/>
          </a:xfrm>
        </p:grpSpPr>
        <p:sp>
          <p:nvSpPr>
            <p:cNvPr id="30724" name="Oval 4"/>
            <p:cNvSpPr>
              <a:spLocks noChangeArrowheads="1"/>
            </p:cNvSpPr>
            <p:nvPr/>
          </p:nvSpPr>
          <p:spPr bwMode="auto">
            <a:xfrm>
              <a:off x="4128" y="158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0725" name="Group 12"/>
            <p:cNvGrpSpPr>
              <a:grpSpLocks/>
            </p:cNvGrpSpPr>
            <p:nvPr/>
          </p:nvGrpSpPr>
          <p:grpSpPr bwMode="auto">
            <a:xfrm>
              <a:off x="1728" y="1344"/>
              <a:ext cx="2976" cy="423"/>
              <a:chOff x="1728" y="1689"/>
              <a:chExt cx="2976" cy="423"/>
            </a:xfrm>
          </p:grpSpPr>
          <p:sp>
            <p:nvSpPr>
              <p:cNvPr id="30726" name="Oval 5"/>
              <p:cNvSpPr>
                <a:spLocks noChangeArrowheads="1"/>
              </p:cNvSpPr>
              <p:nvPr/>
            </p:nvSpPr>
            <p:spPr bwMode="auto">
              <a:xfrm>
                <a:off x="1968" y="1920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27" name="Line 7"/>
              <p:cNvSpPr>
                <a:spLocks noChangeShapeType="1"/>
              </p:cNvSpPr>
              <p:nvPr/>
            </p:nvSpPr>
            <p:spPr bwMode="auto">
              <a:xfrm>
                <a:off x="2208" y="2016"/>
                <a:ext cx="18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28" name="Text Box 8"/>
              <p:cNvSpPr txBox="1">
                <a:spLocks noChangeArrowheads="1"/>
              </p:cNvSpPr>
              <p:nvPr/>
            </p:nvSpPr>
            <p:spPr bwMode="auto">
              <a:xfrm>
                <a:off x="2736" y="1728"/>
                <a:ext cx="14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>
                    <a:latin typeface="Verdana" charset="0"/>
                  </a:rPr>
                  <a:t>Weight </a:t>
                </a:r>
                <a:r>
                  <a:rPr lang="en-US" sz="1800" i="1">
                    <a:latin typeface="Verdana" charset="0"/>
                  </a:rPr>
                  <a:t>w</a:t>
                </a:r>
                <a:endParaRPr lang="en-US" sz="1800">
                  <a:latin typeface="Verdana" charset="0"/>
                </a:endParaRPr>
              </a:p>
            </p:txBody>
          </p:sp>
          <p:sp>
            <p:nvSpPr>
              <p:cNvPr id="30729" name="Text Box 10"/>
              <p:cNvSpPr txBox="1">
                <a:spLocks noChangeArrowheads="1"/>
              </p:cNvSpPr>
              <p:nvPr/>
            </p:nvSpPr>
            <p:spPr bwMode="auto">
              <a:xfrm>
                <a:off x="1728" y="1689"/>
                <a:ext cx="81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>
                    <a:latin typeface="Verdana" charset="0"/>
                  </a:rPr>
                  <a:t>Node </a:t>
                </a:r>
                <a:r>
                  <a:rPr lang="en-US" sz="1800" i="1">
                    <a:latin typeface="Verdana" charset="0"/>
                  </a:rPr>
                  <a:t>A</a:t>
                </a:r>
              </a:p>
            </p:txBody>
          </p:sp>
          <p:sp>
            <p:nvSpPr>
              <p:cNvPr id="30730" name="Text Box 11"/>
              <p:cNvSpPr txBox="1">
                <a:spLocks noChangeArrowheads="1"/>
              </p:cNvSpPr>
              <p:nvPr/>
            </p:nvSpPr>
            <p:spPr bwMode="auto">
              <a:xfrm>
                <a:off x="3888" y="1689"/>
                <a:ext cx="81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>
                    <a:latin typeface="Verdana" charset="0"/>
                  </a:rPr>
                  <a:t>Node </a:t>
                </a:r>
                <a:r>
                  <a:rPr lang="en-US" sz="1800" i="1">
                    <a:latin typeface="Verdana" charset="0"/>
                  </a:rPr>
                  <a:t>B</a:t>
                </a:r>
              </a:p>
            </p:txBody>
          </p:sp>
        </p:grpSp>
      </p:grpSp>
      <p:sp>
        <p:nvSpPr>
          <p:cNvPr id="13" name="TextBox 12"/>
          <p:cNvSpPr txBox="1"/>
          <p:nvPr/>
        </p:nvSpPr>
        <p:spPr>
          <a:xfrm>
            <a:off x="2133600" y="16764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(neuron)</a:t>
            </a:r>
            <a:endParaRPr lang="en-US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5638800" y="16764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(neuron)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1951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Neural Networks</a:t>
            </a:r>
          </a:p>
        </p:txBody>
      </p:sp>
      <p:grpSp>
        <p:nvGrpSpPr>
          <p:cNvPr id="32771" name="Group 4"/>
          <p:cNvGrpSpPr>
            <a:grpSpLocks/>
          </p:cNvGrpSpPr>
          <p:nvPr/>
        </p:nvGrpSpPr>
        <p:grpSpPr bwMode="auto">
          <a:xfrm>
            <a:off x="2438400" y="1676400"/>
            <a:ext cx="4572000" cy="4419600"/>
            <a:chOff x="3120" y="1104"/>
            <a:chExt cx="2880" cy="2784"/>
          </a:xfrm>
        </p:grpSpPr>
        <p:sp>
          <p:nvSpPr>
            <p:cNvPr id="32772" name="Oval 5"/>
            <p:cNvSpPr>
              <a:spLocks noChangeArrowheads="1"/>
            </p:cNvSpPr>
            <p:nvPr/>
          </p:nvSpPr>
          <p:spPr bwMode="auto">
            <a:xfrm>
              <a:off x="4320" y="1296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2773" name="Group 6"/>
            <p:cNvGrpSpPr>
              <a:grpSpLocks/>
            </p:cNvGrpSpPr>
            <p:nvPr/>
          </p:nvGrpSpPr>
          <p:grpSpPr bwMode="auto">
            <a:xfrm>
              <a:off x="3120" y="1104"/>
              <a:ext cx="2880" cy="2784"/>
              <a:chOff x="3168" y="1104"/>
              <a:chExt cx="2880" cy="2784"/>
            </a:xfrm>
          </p:grpSpPr>
          <p:sp>
            <p:nvSpPr>
              <p:cNvPr id="32774" name="Oval 7"/>
              <p:cNvSpPr>
                <a:spLocks noChangeArrowheads="1"/>
              </p:cNvSpPr>
              <p:nvPr/>
            </p:nvSpPr>
            <p:spPr bwMode="auto">
              <a:xfrm>
                <a:off x="3504" y="1392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75" name="Oval 8"/>
              <p:cNvSpPr>
                <a:spLocks noChangeArrowheads="1"/>
              </p:cNvSpPr>
              <p:nvPr/>
            </p:nvSpPr>
            <p:spPr bwMode="auto">
              <a:xfrm>
                <a:off x="5280" y="2832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76" name="Oval 9"/>
              <p:cNvSpPr>
                <a:spLocks noChangeArrowheads="1"/>
              </p:cNvSpPr>
              <p:nvPr/>
            </p:nvSpPr>
            <p:spPr bwMode="auto">
              <a:xfrm>
                <a:off x="5040" y="1776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77" name="Oval 10"/>
              <p:cNvSpPr>
                <a:spLocks noChangeArrowheads="1"/>
              </p:cNvSpPr>
              <p:nvPr/>
            </p:nvSpPr>
            <p:spPr bwMode="auto">
              <a:xfrm>
                <a:off x="4224" y="2208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78" name="Oval 11"/>
              <p:cNvSpPr>
                <a:spLocks noChangeArrowheads="1"/>
              </p:cNvSpPr>
              <p:nvPr/>
            </p:nvSpPr>
            <p:spPr bwMode="auto">
              <a:xfrm>
                <a:off x="4608" y="3696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79" name="Oval 12"/>
              <p:cNvSpPr>
                <a:spLocks noChangeArrowheads="1"/>
              </p:cNvSpPr>
              <p:nvPr/>
            </p:nvSpPr>
            <p:spPr bwMode="auto">
              <a:xfrm>
                <a:off x="3168" y="2352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0" name="Oval 13"/>
              <p:cNvSpPr>
                <a:spLocks noChangeArrowheads="1"/>
              </p:cNvSpPr>
              <p:nvPr/>
            </p:nvSpPr>
            <p:spPr bwMode="auto">
              <a:xfrm>
                <a:off x="3408" y="3456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1" name="Line 14"/>
              <p:cNvSpPr>
                <a:spLocks noChangeShapeType="1"/>
              </p:cNvSpPr>
              <p:nvPr/>
            </p:nvSpPr>
            <p:spPr bwMode="auto">
              <a:xfrm>
                <a:off x="3696" y="1584"/>
                <a:ext cx="528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2" name="Line 15"/>
              <p:cNvSpPr>
                <a:spLocks noChangeShapeType="1"/>
              </p:cNvSpPr>
              <p:nvPr/>
            </p:nvSpPr>
            <p:spPr bwMode="auto">
              <a:xfrm flipV="1">
                <a:off x="3408" y="2352"/>
                <a:ext cx="816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3" name="Line 16"/>
              <p:cNvSpPr>
                <a:spLocks noChangeShapeType="1"/>
              </p:cNvSpPr>
              <p:nvPr/>
            </p:nvSpPr>
            <p:spPr bwMode="auto">
              <a:xfrm flipV="1">
                <a:off x="4320" y="1536"/>
                <a:ext cx="48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4" name="Line 17"/>
              <p:cNvSpPr>
                <a:spLocks noChangeShapeType="1"/>
              </p:cNvSpPr>
              <p:nvPr/>
            </p:nvSpPr>
            <p:spPr bwMode="auto">
              <a:xfrm flipV="1">
                <a:off x="4464" y="1968"/>
                <a:ext cx="576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5" name="Line 18"/>
              <p:cNvSpPr>
                <a:spLocks noChangeShapeType="1"/>
              </p:cNvSpPr>
              <p:nvPr/>
            </p:nvSpPr>
            <p:spPr bwMode="auto">
              <a:xfrm>
                <a:off x="4416" y="2400"/>
                <a:ext cx="816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6" name="Line 19"/>
              <p:cNvSpPr>
                <a:spLocks noChangeShapeType="1"/>
              </p:cNvSpPr>
              <p:nvPr/>
            </p:nvSpPr>
            <p:spPr bwMode="auto">
              <a:xfrm>
                <a:off x="4320" y="2448"/>
                <a:ext cx="336" cy="12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7" name="Line 20"/>
              <p:cNvSpPr>
                <a:spLocks noChangeShapeType="1"/>
              </p:cNvSpPr>
              <p:nvPr/>
            </p:nvSpPr>
            <p:spPr bwMode="auto">
              <a:xfrm flipH="1">
                <a:off x="3600" y="2448"/>
                <a:ext cx="624" cy="10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8" name="Line 21"/>
              <p:cNvSpPr>
                <a:spLocks noChangeShapeType="1"/>
              </p:cNvSpPr>
              <p:nvPr/>
            </p:nvSpPr>
            <p:spPr bwMode="auto">
              <a:xfrm flipH="1" flipV="1">
                <a:off x="3312" y="2592"/>
                <a:ext cx="144" cy="81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9" name="Text Box 22"/>
              <p:cNvSpPr txBox="1">
                <a:spLocks noChangeArrowheads="1"/>
              </p:cNvSpPr>
              <p:nvPr/>
            </p:nvSpPr>
            <p:spPr bwMode="auto">
              <a:xfrm>
                <a:off x="4368" y="1104"/>
                <a:ext cx="124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>
                    <a:latin typeface="Verdana" charset="0"/>
                  </a:rPr>
                  <a:t>Node (Neuron)</a:t>
                </a:r>
              </a:p>
            </p:txBody>
          </p:sp>
          <p:sp>
            <p:nvSpPr>
              <p:cNvPr id="32790" name="Text Box 23"/>
              <p:cNvSpPr txBox="1">
                <a:spLocks noChangeArrowheads="1"/>
              </p:cNvSpPr>
              <p:nvPr/>
            </p:nvSpPr>
            <p:spPr bwMode="auto">
              <a:xfrm>
                <a:off x="4512" y="3024"/>
                <a:ext cx="1536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dirty="0">
                    <a:latin typeface="Verdana" charset="0"/>
                  </a:rPr>
                  <a:t>Edge </a:t>
                </a:r>
                <a:r>
                  <a:rPr lang="en-US" sz="1600" dirty="0" smtClean="0">
                    <a:latin typeface="Verdana" charset="0"/>
                  </a:rPr>
                  <a:t>(synapses)</a:t>
                </a:r>
                <a:endParaRPr lang="en-US" sz="1600" dirty="0">
                  <a:latin typeface="Verdana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4856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Group 1026"/>
          <p:cNvGrpSpPr>
            <a:grpSpLocks/>
          </p:cNvGrpSpPr>
          <p:nvPr/>
        </p:nvGrpSpPr>
        <p:grpSpPr bwMode="auto">
          <a:xfrm>
            <a:off x="609600" y="1524000"/>
            <a:ext cx="8001000" cy="4724400"/>
            <a:chOff x="288" y="864"/>
            <a:chExt cx="5040" cy="2976"/>
          </a:xfrm>
        </p:grpSpPr>
        <p:sp>
          <p:nvSpPr>
            <p:cNvPr id="36869" name="Oval 1027"/>
            <p:cNvSpPr>
              <a:spLocks noChangeArrowheads="1"/>
            </p:cNvSpPr>
            <p:nvPr/>
          </p:nvSpPr>
          <p:spPr bwMode="auto">
            <a:xfrm>
              <a:off x="2352" y="1728"/>
              <a:ext cx="1008" cy="100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1" name="Line 1029"/>
            <p:cNvSpPr>
              <a:spLocks noChangeShapeType="1"/>
            </p:cNvSpPr>
            <p:nvPr/>
          </p:nvSpPr>
          <p:spPr bwMode="auto">
            <a:xfrm>
              <a:off x="3408" y="2208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2" name="Text Box 1030"/>
            <p:cNvSpPr txBox="1">
              <a:spLocks noChangeArrowheads="1"/>
            </p:cNvSpPr>
            <p:nvPr/>
          </p:nvSpPr>
          <p:spPr bwMode="auto">
            <a:xfrm>
              <a:off x="4464" y="2073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Output </a:t>
              </a:r>
              <a:r>
                <a:rPr lang="en-US" sz="1800" i="1"/>
                <a:t>y</a:t>
              </a:r>
            </a:p>
          </p:txBody>
        </p:sp>
        <p:sp>
          <p:nvSpPr>
            <p:cNvPr id="36873" name="Line 1031"/>
            <p:cNvSpPr>
              <a:spLocks noChangeShapeType="1"/>
            </p:cNvSpPr>
            <p:nvPr/>
          </p:nvSpPr>
          <p:spPr bwMode="auto">
            <a:xfrm>
              <a:off x="912" y="1008"/>
              <a:ext cx="144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4" name="Line 1032"/>
            <p:cNvSpPr>
              <a:spLocks noChangeShapeType="1"/>
            </p:cNvSpPr>
            <p:nvPr/>
          </p:nvSpPr>
          <p:spPr bwMode="auto">
            <a:xfrm>
              <a:off x="912" y="2112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5" name="Line 1033"/>
            <p:cNvSpPr>
              <a:spLocks noChangeShapeType="1"/>
            </p:cNvSpPr>
            <p:nvPr/>
          </p:nvSpPr>
          <p:spPr bwMode="auto">
            <a:xfrm flipV="1">
              <a:off x="864" y="2352"/>
              <a:ext cx="144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6" name="Line 1034"/>
            <p:cNvSpPr>
              <a:spLocks noChangeShapeType="1"/>
            </p:cNvSpPr>
            <p:nvPr/>
          </p:nvSpPr>
          <p:spPr bwMode="auto">
            <a:xfrm flipV="1">
              <a:off x="864" y="2544"/>
              <a:ext cx="1536" cy="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7" name="Text Box 1035"/>
            <p:cNvSpPr txBox="1">
              <a:spLocks noChangeArrowheads="1"/>
            </p:cNvSpPr>
            <p:nvPr/>
          </p:nvSpPr>
          <p:spPr bwMode="auto">
            <a:xfrm>
              <a:off x="336" y="864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Input x</a:t>
              </a:r>
              <a:r>
                <a:rPr lang="en-US" sz="1800" baseline="-25000"/>
                <a:t>1</a:t>
              </a:r>
            </a:p>
          </p:txBody>
        </p:sp>
        <p:sp>
          <p:nvSpPr>
            <p:cNvPr id="36878" name="Text Box 1036"/>
            <p:cNvSpPr txBox="1">
              <a:spLocks noChangeArrowheads="1"/>
            </p:cNvSpPr>
            <p:nvPr/>
          </p:nvSpPr>
          <p:spPr bwMode="auto">
            <a:xfrm>
              <a:off x="336" y="1977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Input x</a:t>
              </a:r>
              <a:r>
                <a:rPr lang="en-US" sz="1800" baseline="-25000"/>
                <a:t>2</a:t>
              </a:r>
            </a:p>
          </p:txBody>
        </p:sp>
        <p:sp>
          <p:nvSpPr>
            <p:cNvPr id="36879" name="Text Box 1037"/>
            <p:cNvSpPr txBox="1">
              <a:spLocks noChangeArrowheads="1"/>
            </p:cNvSpPr>
            <p:nvPr/>
          </p:nvSpPr>
          <p:spPr bwMode="auto">
            <a:xfrm>
              <a:off x="288" y="2745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Input x</a:t>
              </a:r>
              <a:r>
                <a:rPr lang="en-US" sz="1800" baseline="-25000"/>
                <a:t>3</a:t>
              </a:r>
            </a:p>
          </p:txBody>
        </p:sp>
        <p:sp>
          <p:nvSpPr>
            <p:cNvPr id="36880" name="Text Box 1038"/>
            <p:cNvSpPr txBox="1">
              <a:spLocks noChangeArrowheads="1"/>
            </p:cNvSpPr>
            <p:nvPr/>
          </p:nvSpPr>
          <p:spPr bwMode="auto">
            <a:xfrm>
              <a:off x="288" y="3609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Input x</a:t>
              </a:r>
              <a:r>
                <a:rPr lang="en-US" sz="1800" baseline="-25000"/>
                <a:t>4</a:t>
              </a:r>
            </a:p>
          </p:txBody>
        </p:sp>
        <p:sp>
          <p:nvSpPr>
            <p:cNvPr id="36881" name="Text Box 1039"/>
            <p:cNvSpPr txBox="1">
              <a:spLocks noChangeArrowheads="1"/>
            </p:cNvSpPr>
            <p:nvPr/>
          </p:nvSpPr>
          <p:spPr bwMode="auto">
            <a:xfrm>
              <a:off x="1344" y="1113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Weight w</a:t>
              </a:r>
              <a:r>
                <a:rPr lang="en-US" sz="1800" baseline="-25000"/>
                <a:t>1</a:t>
              </a:r>
            </a:p>
          </p:txBody>
        </p:sp>
        <p:sp>
          <p:nvSpPr>
            <p:cNvPr id="36882" name="Text Box 1040"/>
            <p:cNvSpPr txBox="1">
              <a:spLocks noChangeArrowheads="1"/>
            </p:cNvSpPr>
            <p:nvPr/>
          </p:nvSpPr>
          <p:spPr bwMode="auto">
            <a:xfrm>
              <a:off x="1056" y="1872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Weight w</a:t>
              </a:r>
              <a:r>
                <a:rPr lang="en-US" sz="1800" baseline="-25000"/>
                <a:t>2</a:t>
              </a:r>
            </a:p>
          </p:txBody>
        </p:sp>
        <p:sp>
          <p:nvSpPr>
            <p:cNvPr id="36883" name="Text Box 1041"/>
            <p:cNvSpPr txBox="1">
              <a:spLocks noChangeArrowheads="1"/>
            </p:cNvSpPr>
            <p:nvPr/>
          </p:nvSpPr>
          <p:spPr bwMode="auto">
            <a:xfrm>
              <a:off x="1008" y="2793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Weight w</a:t>
              </a:r>
              <a:r>
                <a:rPr lang="en-US" sz="1800" baseline="-25000"/>
                <a:t>3</a:t>
              </a:r>
            </a:p>
          </p:txBody>
        </p:sp>
        <p:sp>
          <p:nvSpPr>
            <p:cNvPr id="36884" name="Text Box 1042"/>
            <p:cNvSpPr txBox="1">
              <a:spLocks noChangeArrowheads="1"/>
            </p:cNvSpPr>
            <p:nvPr/>
          </p:nvSpPr>
          <p:spPr bwMode="auto">
            <a:xfrm>
              <a:off x="1296" y="3360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Weight w</a:t>
              </a:r>
              <a:r>
                <a:rPr lang="en-US" sz="1800" baseline="-25000"/>
                <a:t>4</a:t>
              </a:r>
            </a:p>
          </p:txBody>
        </p:sp>
      </p:grpSp>
      <p:sp>
        <p:nvSpPr>
          <p:cNvPr id="36868" name="Text Box 1045"/>
          <p:cNvSpPr txBox="1">
            <a:spLocks noChangeArrowheads="1"/>
          </p:cNvSpPr>
          <p:nvPr/>
        </p:nvSpPr>
        <p:spPr bwMode="auto">
          <a:xfrm>
            <a:off x="304800" y="334962"/>
            <a:ext cx="838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/>
              <a:t>A Single</a:t>
            </a:r>
            <a:r>
              <a:rPr lang="en-US" sz="4000" dirty="0" smtClean="0"/>
              <a:t> Neuron/</a:t>
            </a:r>
            <a:r>
              <a:rPr lang="en-US" sz="4000" dirty="0" err="1" smtClean="0"/>
              <a:t>Perceptron</a:t>
            </a:r>
            <a:endParaRPr lang="en-US" sz="4000" dirty="0"/>
          </a:p>
        </p:txBody>
      </p:sp>
      <p:cxnSp>
        <p:nvCxnSpPr>
          <p:cNvPr id="22" name="Straight Connector 21"/>
          <p:cNvCxnSpPr/>
          <p:nvPr/>
        </p:nvCxnSpPr>
        <p:spPr bwMode="auto">
          <a:xfrm rot="16200000" flipH="1">
            <a:off x="3923506" y="3694906"/>
            <a:ext cx="16002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3" name="Object 22"/>
          <p:cNvGraphicFramePr>
            <a:graphicFrameLocks noChangeAspect="1"/>
          </p:cNvGraphicFramePr>
          <p:nvPr>
            <p:extLst/>
          </p:nvPr>
        </p:nvGraphicFramePr>
        <p:xfrm>
          <a:off x="3883111" y="4885150"/>
          <a:ext cx="160813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66" name="Equation" r:id="rId4" imgW="723900" imgH="342900" progId="Equation.3">
                  <p:embed/>
                </p:oleObj>
              </mc:Choice>
              <mc:Fallback>
                <p:oleObj name="Equation" r:id="rId4" imgW="723900" imgH="342900" progId="Equation.3">
                  <p:embed/>
                  <p:pic>
                    <p:nvPicPr>
                      <p:cNvPr id="23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3111" y="4885150"/>
                        <a:ext cx="1608137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6" name="Object 22"/>
          <p:cNvGraphicFramePr>
            <a:graphicFrameLocks noChangeAspect="1"/>
          </p:cNvGraphicFramePr>
          <p:nvPr/>
        </p:nvGraphicFramePr>
        <p:xfrm>
          <a:off x="4114800" y="3373438"/>
          <a:ext cx="592137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67" name="Equation" r:id="rId6" imgW="266700" imgH="368300" progId="Equation.3">
                  <p:embed/>
                </p:oleObj>
              </mc:Choice>
              <mc:Fallback>
                <p:oleObj name="Equation" r:id="rId6" imgW="266700" imgH="368300" progId="Equation.3">
                  <p:embed/>
                  <p:pic>
                    <p:nvPicPr>
                      <p:cNvPr id="36886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73438"/>
                        <a:ext cx="592137" cy="817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7" name="Object 23"/>
          <p:cNvGraphicFramePr>
            <a:graphicFrameLocks noChangeAspect="1"/>
          </p:cNvGraphicFramePr>
          <p:nvPr/>
        </p:nvGraphicFramePr>
        <p:xfrm>
          <a:off x="4807795" y="3519487"/>
          <a:ext cx="602405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68" name="Equation" r:id="rId8" imgW="342900" imgH="165100" progId="Equation.3">
                  <p:embed/>
                </p:oleObj>
              </mc:Choice>
              <mc:Fallback>
                <p:oleObj name="Equation" r:id="rId8" imgW="342900" imgH="165100" progId="Equation.3">
                  <p:embed/>
                  <p:pic>
                    <p:nvPicPr>
                      <p:cNvPr id="36887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7795" y="3519487"/>
                        <a:ext cx="602405" cy="290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5486400" y="411480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1818FF"/>
                </a:solidFill>
              </a:rPr>
              <a:t>threshold function</a:t>
            </a:r>
            <a:endParaRPr lang="en-US" dirty="0">
              <a:solidFill>
                <a:srgbClr val="1818FF"/>
              </a:solidFill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3891048" y="4808950"/>
            <a:ext cx="1676400" cy="914400"/>
          </a:xfrm>
          <a:prstGeom prst="rect">
            <a:avLst/>
          </a:prstGeom>
          <a:noFill/>
          <a:ln w="28575" cap="flat" cmpd="sng" algn="ctr">
            <a:solidFill>
              <a:srgbClr val="99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</a:endParaRPr>
          </a:p>
        </p:txBody>
      </p:sp>
      <p:cxnSp>
        <p:nvCxnSpPr>
          <p:cNvPr id="29" name="Straight Arrow Connector 28"/>
          <p:cNvCxnSpPr>
            <a:stCxn id="26" idx="1"/>
          </p:cNvCxnSpPr>
          <p:nvPr/>
        </p:nvCxnSpPr>
        <p:spPr bwMode="auto">
          <a:xfrm rot="10800000">
            <a:off x="5105400" y="3886203"/>
            <a:ext cx="381000" cy="4594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71932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threshold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4800600" cy="38862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hard threshold:</a:t>
            </a:r>
          </a:p>
          <a:p>
            <a:pPr marL="457200" lvl="1" indent="0">
              <a:buNone/>
            </a:pPr>
            <a:r>
              <a:rPr lang="en-US" sz="2400" dirty="0" smtClean="0"/>
              <a:t>if </a:t>
            </a:r>
            <a:r>
              <a:rPr lang="en-US" sz="2400" i="1" dirty="0" smtClean="0"/>
              <a:t>in</a:t>
            </a:r>
            <a:r>
              <a:rPr lang="en-US" sz="2400" dirty="0" smtClean="0"/>
              <a:t> (the sum of weights) &gt;= </a:t>
            </a:r>
            <a:r>
              <a:rPr lang="en-US" sz="2400" i="1" dirty="0" smtClean="0"/>
              <a:t>threshold</a:t>
            </a:r>
            <a:r>
              <a:rPr lang="en-US" sz="2400" dirty="0" smtClean="0"/>
              <a:t> 1, 0 otherwise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marL="0" indent="0">
              <a:buNone/>
            </a:pPr>
            <a:r>
              <a:rPr lang="en-US" sz="2800" dirty="0" smtClean="0"/>
              <a:t>Sigmoid</a:t>
            </a:r>
          </a:p>
          <a:p>
            <a:pPr lvl="1"/>
            <a:endParaRPr lang="en-US" sz="2400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373188" y="5105400"/>
          <a:ext cx="202406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8" name="Equation" r:id="rId3" imgW="889000" imgH="368300" progId="Equation.3">
                  <p:embed/>
                </p:oleObj>
              </mc:Choice>
              <mc:Fallback>
                <p:oleObj name="Equation" r:id="rId3" imgW="889000" imgH="36830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3188" y="5105400"/>
                        <a:ext cx="2024062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5"/>
          <p:cNvCxnSpPr/>
          <p:nvPr/>
        </p:nvCxnSpPr>
        <p:spPr bwMode="auto">
          <a:xfrm>
            <a:off x="5486400" y="3810000"/>
            <a:ext cx="12192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6705600" y="2286000"/>
            <a:ext cx="12192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 rot="5400000">
            <a:off x="5942806" y="3048000"/>
            <a:ext cx="1524794" cy="7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9400" y="4267200"/>
            <a:ext cx="29464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20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26"/>
          <p:cNvGrpSpPr>
            <a:grpSpLocks/>
          </p:cNvGrpSpPr>
          <p:nvPr/>
        </p:nvGrpSpPr>
        <p:grpSpPr bwMode="auto">
          <a:xfrm>
            <a:off x="1516626" y="1981200"/>
            <a:ext cx="5715000" cy="4343400"/>
            <a:chOff x="864" y="1008"/>
            <a:chExt cx="3600" cy="2736"/>
          </a:xfrm>
        </p:grpSpPr>
        <p:sp>
          <p:nvSpPr>
            <p:cNvPr id="36869" name="Oval 1027"/>
            <p:cNvSpPr>
              <a:spLocks noChangeArrowheads="1"/>
            </p:cNvSpPr>
            <p:nvPr/>
          </p:nvSpPr>
          <p:spPr bwMode="auto">
            <a:xfrm>
              <a:off x="2352" y="1728"/>
              <a:ext cx="1008" cy="100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1" name="Line 1029"/>
            <p:cNvSpPr>
              <a:spLocks noChangeShapeType="1"/>
            </p:cNvSpPr>
            <p:nvPr/>
          </p:nvSpPr>
          <p:spPr bwMode="auto">
            <a:xfrm>
              <a:off x="3408" y="2208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3" name="Line 1031"/>
            <p:cNvSpPr>
              <a:spLocks noChangeShapeType="1"/>
            </p:cNvSpPr>
            <p:nvPr/>
          </p:nvSpPr>
          <p:spPr bwMode="auto">
            <a:xfrm>
              <a:off x="912" y="1008"/>
              <a:ext cx="144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4" name="Line 1032"/>
            <p:cNvSpPr>
              <a:spLocks noChangeShapeType="1"/>
            </p:cNvSpPr>
            <p:nvPr/>
          </p:nvSpPr>
          <p:spPr bwMode="auto">
            <a:xfrm>
              <a:off x="912" y="2112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5" name="Line 1033"/>
            <p:cNvSpPr>
              <a:spLocks noChangeShapeType="1"/>
            </p:cNvSpPr>
            <p:nvPr/>
          </p:nvSpPr>
          <p:spPr bwMode="auto">
            <a:xfrm flipV="1">
              <a:off x="864" y="2352"/>
              <a:ext cx="144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6" name="Line 1034"/>
            <p:cNvSpPr>
              <a:spLocks noChangeShapeType="1"/>
            </p:cNvSpPr>
            <p:nvPr/>
          </p:nvSpPr>
          <p:spPr bwMode="auto">
            <a:xfrm flipV="1">
              <a:off x="864" y="2544"/>
              <a:ext cx="1536" cy="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81" name="Text Box 1039"/>
            <p:cNvSpPr txBox="1">
              <a:spLocks noChangeArrowheads="1"/>
            </p:cNvSpPr>
            <p:nvPr/>
          </p:nvSpPr>
          <p:spPr bwMode="auto">
            <a:xfrm>
              <a:off x="1344" y="1113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1</a:t>
              </a:r>
              <a:endParaRPr lang="en-US" sz="1800" baseline="-25000" dirty="0"/>
            </a:p>
          </p:txBody>
        </p:sp>
        <p:sp>
          <p:nvSpPr>
            <p:cNvPr id="36882" name="Text Box 1040"/>
            <p:cNvSpPr txBox="1">
              <a:spLocks noChangeArrowheads="1"/>
            </p:cNvSpPr>
            <p:nvPr/>
          </p:nvSpPr>
          <p:spPr bwMode="auto">
            <a:xfrm>
              <a:off x="1056" y="1872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-1</a:t>
              </a:r>
              <a:endParaRPr lang="en-US" sz="1800" baseline="-25000" dirty="0"/>
            </a:p>
          </p:txBody>
        </p:sp>
        <p:sp>
          <p:nvSpPr>
            <p:cNvPr id="36883" name="Text Box 1041"/>
            <p:cNvSpPr txBox="1">
              <a:spLocks noChangeArrowheads="1"/>
            </p:cNvSpPr>
            <p:nvPr/>
          </p:nvSpPr>
          <p:spPr bwMode="auto">
            <a:xfrm>
              <a:off x="1008" y="2793"/>
              <a:ext cx="86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1</a:t>
              </a:r>
              <a:endParaRPr lang="en-US" sz="1800" baseline="-25000" dirty="0"/>
            </a:p>
          </p:txBody>
        </p:sp>
        <p:sp>
          <p:nvSpPr>
            <p:cNvPr id="36884" name="Text Box 1042"/>
            <p:cNvSpPr txBox="1">
              <a:spLocks noChangeArrowheads="1"/>
            </p:cNvSpPr>
            <p:nvPr/>
          </p:nvSpPr>
          <p:spPr bwMode="auto">
            <a:xfrm>
              <a:off x="1296" y="3360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0.5</a:t>
              </a:r>
              <a:endParaRPr lang="en-US" sz="1800" baseline="-25000" dirty="0"/>
            </a:p>
          </p:txBody>
        </p:sp>
      </p:grpSp>
      <p:sp>
        <p:nvSpPr>
          <p:cNvPr id="36867" name="Text Box 1043"/>
          <p:cNvSpPr txBox="1">
            <a:spLocks noChangeArrowheads="1"/>
          </p:cNvSpPr>
          <p:nvPr/>
        </p:nvSpPr>
        <p:spPr bwMode="auto">
          <a:xfrm>
            <a:off x="533400" y="5638800"/>
            <a:ext cx="800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36868" name="Text Box 1045"/>
          <p:cNvSpPr txBox="1">
            <a:spLocks noChangeArrowheads="1"/>
          </p:cNvSpPr>
          <p:nvPr/>
        </p:nvSpPr>
        <p:spPr bwMode="auto">
          <a:xfrm>
            <a:off x="381000" y="334962"/>
            <a:ext cx="838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/>
              <a:t>A Single</a:t>
            </a:r>
            <a:r>
              <a:rPr lang="en-US" sz="4000" dirty="0" smtClean="0"/>
              <a:t> Neuron/</a:t>
            </a:r>
            <a:r>
              <a:rPr lang="en-US" sz="4000" dirty="0" err="1" smtClean="0"/>
              <a:t>Perceptron</a:t>
            </a:r>
            <a:endParaRPr lang="en-US" sz="4000" dirty="0"/>
          </a:p>
        </p:txBody>
      </p:sp>
      <p:sp>
        <p:nvSpPr>
          <p:cNvPr id="28" name="TextBox 27"/>
          <p:cNvSpPr txBox="1"/>
          <p:nvPr/>
        </p:nvSpPr>
        <p:spPr>
          <a:xfrm>
            <a:off x="7543800" y="3327737"/>
            <a:ext cx="1371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?</a:t>
            </a:r>
            <a:endParaRPr lang="en-US" sz="6000" dirty="0">
              <a:solidFill>
                <a:srgbClr val="FF0000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4267200" y="3581400"/>
            <a:ext cx="762000" cy="687388"/>
            <a:chOff x="4267200" y="3352800"/>
            <a:chExt cx="762000" cy="687388"/>
          </a:xfrm>
        </p:grpSpPr>
        <p:cxnSp>
          <p:nvCxnSpPr>
            <p:cNvPr id="30" name="Straight Connector 29"/>
            <p:cNvCxnSpPr/>
            <p:nvPr/>
          </p:nvCxnSpPr>
          <p:spPr bwMode="auto">
            <a:xfrm>
              <a:off x="4267200" y="4038600"/>
              <a:ext cx="3810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rot="5400000" flipH="1" flipV="1">
              <a:off x="4305300" y="3695700"/>
              <a:ext cx="6858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4648200" y="3352800"/>
              <a:ext cx="3810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7" name="TextBox 36"/>
          <p:cNvSpPr txBox="1"/>
          <p:nvPr/>
        </p:nvSpPr>
        <p:spPr>
          <a:xfrm>
            <a:off x="3505200" y="4872335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Threshold of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90600" y="15957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14400" y="34245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914400" y="47199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14400" y="60915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02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2510725" y="499013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657585" y="398775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92595" y="55882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21787" y="59720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12530" y="30769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184125" y="377497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952958" y="216862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320660" y="215818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the data generating distribution?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29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26"/>
          <p:cNvGrpSpPr>
            <a:grpSpLocks/>
          </p:cNvGrpSpPr>
          <p:nvPr/>
        </p:nvGrpSpPr>
        <p:grpSpPr bwMode="auto">
          <a:xfrm>
            <a:off x="1524000" y="1981200"/>
            <a:ext cx="5715000" cy="4343400"/>
            <a:chOff x="864" y="1008"/>
            <a:chExt cx="3600" cy="2736"/>
          </a:xfrm>
        </p:grpSpPr>
        <p:sp>
          <p:nvSpPr>
            <p:cNvPr id="36869" name="Oval 1027"/>
            <p:cNvSpPr>
              <a:spLocks noChangeArrowheads="1"/>
            </p:cNvSpPr>
            <p:nvPr/>
          </p:nvSpPr>
          <p:spPr bwMode="auto">
            <a:xfrm>
              <a:off x="2352" y="1728"/>
              <a:ext cx="1008" cy="100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1" name="Line 1029"/>
            <p:cNvSpPr>
              <a:spLocks noChangeShapeType="1"/>
            </p:cNvSpPr>
            <p:nvPr/>
          </p:nvSpPr>
          <p:spPr bwMode="auto">
            <a:xfrm>
              <a:off x="3408" y="2208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3" name="Line 1031"/>
            <p:cNvSpPr>
              <a:spLocks noChangeShapeType="1"/>
            </p:cNvSpPr>
            <p:nvPr/>
          </p:nvSpPr>
          <p:spPr bwMode="auto">
            <a:xfrm>
              <a:off x="912" y="1008"/>
              <a:ext cx="144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4" name="Line 1032"/>
            <p:cNvSpPr>
              <a:spLocks noChangeShapeType="1"/>
            </p:cNvSpPr>
            <p:nvPr/>
          </p:nvSpPr>
          <p:spPr bwMode="auto">
            <a:xfrm>
              <a:off x="912" y="2112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5" name="Line 1033"/>
            <p:cNvSpPr>
              <a:spLocks noChangeShapeType="1"/>
            </p:cNvSpPr>
            <p:nvPr/>
          </p:nvSpPr>
          <p:spPr bwMode="auto">
            <a:xfrm flipV="1">
              <a:off x="864" y="2352"/>
              <a:ext cx="144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6" name="Line 1034"/>
            <p:cNvSpPr>
              <a:spLocks noChangeShapeType="1"/>
            </p:cNvSpPr>
            <p:nvPr/>
          </p:nvSpPr>
          <p:spPr bwMode="auto">
            <a:xfrm flipV="1">
              <a:off x="864" y="2544"/>
              <a:ext cx="1536" cy="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81" name="Text Box 1039"/>
            <p:cNvSpPr txBox="1">
              <a:spLocks noChangeArrowheads="1"/>
            </p:cNvSpPr>
            <p:nvPr/>
          </p:nvSpPr>
          <p:spPr bwMode="auto">
            <a:xfrm>
              <a:off x="1344" y="1113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1</a:t>
              </a:r>
              <a:endParaRPr lang="en-US" sz="1800" baseline="-25000" dirty="0"/>
            </a:p>
          </p:txBody>
        </p:sp>
        <p:sp>
          <p:nvSpPr>
            <p:cNvPr id="36882" name="Text Box 1040"/>
            <p:cNvSpPr txBox="1">
              <a:spLocks noChangeArrowheads="1"/>
            </p:cNvSpPr>
            <p:nvPr/>
          </p:nvSpPr>
          <p:spPr bwMode="auto">
            <a:xfrm>
              <a:off x="1056" y="1872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-1</a:t>
              </a:r>
              <a:endParaRPr lang="en-US" sz="1800" baseline="-25000" dirty="0"/>
            </a:p>
          </p:txBody>
        </p:sp>
        <p:sp>
          <p:nvSpPr>
            <p:cNvPr id="36883" name="Text Box 1041"/>
            <p:cNvSpPr txBox="1">
              <a:spLocks noChangeArrowheads="1"/>
            </p:cNvSpPr>
            <p:nvPr/>
          </p:nvSpPr>
          <p:spPr bwMode="auto">
            <a:xfrm>
              <a:off x="1008" y="2793"/>
              <a:ext cx="86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1</a:t>
              </a:r>
              <a:endParaRPr lang="en-US" sz="1800" baseline="-25000" dirty="0"/>
            </a:p>
          </p:txBody>
        </p:sp>
        <p:sp>
          <p:nvSpPr>
            <p:cNvPr id="36884" name="Text Box 1042"/>
            <p:cNvSpPr txBox="1">
              <a:spLocks noChangeArrowheads="1"/>
            </p:cNvSpPr>
            <p:nvPr/>
          </p:nvSpPr>
          <p:spPr bwMode="auto">
            <a:xfrm>
              <a:off x="1296" y="3360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0.5</a:t>
              </a:r>
              <a:endParaRPr lang="en-US" sz="1800" baseline="-25000" dirty="0"/>
            </a:p>
          </p:txBody>
        </p:sp>
      </p:grpSp>
      <p:sp>
        <p:nvSpPr>
          <p:cNvPr id="36867" name="Text Box 1043"/>
          <p:cNvSpPr txBox="1">
            <a:spLocks noChangeArrowheads="1"/>
          </p:cNvSpPr>
          <p:nvPr/>
        </p:nvSpPr>
        <p:spPr bwMode="auto">
          <a:xfrm>
            <a:off x="533400" y="5638800"/>
            <a:ext cx="800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28" name="TextBox 27"/>
          <p:cNvSpPr txBox="1"/>
          <p:nvPr/>
        </p:nvSpPr>
        <p:spPr>
          <a:xfrm>
            <a:off x="7543800" y="3327737"/>
            <a:ext cx="1371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0</a:t>
            </a:r>
            <a:endParaRPr lang="en-US" sz="6000" dirty="0">
              <a:solidFill>
                <a:srgbClr val="FF0000"/>
              </a:solidFill>
            </a:endParaRPr>
          </a:p>
        </p:txBody>
      </p:sp>
      <p:grpSp>
        <p:nvGrpSpPr>
          <p:cNvPr id="3" name="Group 35"/>
          <p:cNvGrpSpPr/>
          <p:nvPr/>
        </p:nvGrpSpPr>
        <p:grpSpPr>
          <a:xfrm>
            <a:off x="4267200" y="3581400"/>
            <a:ext cx="762000" cy="687388"/>
            <a:chOff x="4267200" y="3352800"/>
            <a:chExt cx="762000" cy="687388"/>
          </a:xfrm>
        </p:grpSpPr>
        <p:cxnSp>
          <p:nvCxnSpPr>
            <p:cNvPr id="30" name="Straight Connector 29"/>
            <p:cNvCxnSpPr/>
            <p:nvPr/>
          </p:nvCxnSpPr>
          <p:spPr bwMode="auto">
            <a:xfrm>
              <a:off x="4267200" y="4038600"/>
              <a:ext cx="3810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rot="5400000" flipH="1" flipV="1">
              <a:off x="4305300" y="3695700"/>
              <a:ext cx="6858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4648200" y="3352800"/>
              <a:ext cx="3810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7" name="TextBox 36"/>
          <p:cNvSpPr txBox="1"/>
          <p:nvPr/>
        </p:nvSpPr>
        <p:spPr>
          <a:xfrm>
            <a:off x="3505200" y="4872335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Threshold of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90600" y="15957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14400" y="34245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914400" y="47199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14400" y="60915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400800" y="4495800"/>
            <a:ext cx="2438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Weighted sum is 0.5, which is not equal or larger than the threshold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 Box 1045"/>
          <p:cNvSpPr txBox="1">
            <a:spLocks noChangeArrowheads="1"/>
          </p:cNvSpPr>
          <p:nvPr/>
        </p:nvSpPr>
        <p:spPr bwMode="auto">
          <a:xfrm>
            <a:off x="381000" y="334962"/>
            <a:ext cx="838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/>
              <a:t>A Single</a:t>
            </a:r>
            <a:r>
              <a:rPr lang="en-US" sz="4000" dirty="0" smtClean="0"/>
              <a:t> Neuron/</a:t>
            </a:r>
            <a:r>
              <a:rPr lang="en-US" sz="4000" dirty="0" err="1" smtClean="0"/>
              <a:t>Perceptron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1887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26"/>
          <p:cNvGrpSpPr>
            <a:grpSpLocks/>
          </p:cNvGrpSpPr>
          <p:nvPr/>
        </p:nvGrpSpPr>
        <p:grpSpPr bwMode="auto">
          <a:xfrm>
            <a:off x="1409700" y="1981200"/>
            <a:ext cx="5715000" cy="4343400"/>
            <a:chOff x="864" y="1008"/>
            <a:chExt cx="3600" cy="2736"/>
          </a:xfrm>
        </p:grpSpPr>
        <p:sp>
          <p:nvSpPr>
            <p:cNvPr id="36869" name="Oval 1027"/>
            <p:cNvSpPr>
              <a:spLocks noChangeArrowheads="1"/>
            </p:cNvSpPr>
            <p:nvPr/>
          </p:nvSpPr>
          <p:spPr bwMode="auto">
            <a:xfrm>
              <a:off x="2352" y="1728"/>
              <a:ext cx="1008" cy="100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1" name="Line 1029"/>
            <p:cNvSpPr>
              <a:spLocks noChangeShapeType="1"/>
            </p:cNvSpPr>
            <p:nvPr/>
          </p:nvSpPr>
          <p:spPr bwMode="auto">
            <a:xfrm>
              <a:off x="3408" y="2208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3" name="Line 1031"/>
            <p:cNvSpPr>
              <a:spLocks noChangeShapeType="1"/>
            </p:cNvSpPr>
            <p:nvPr/>
          </p:nvSpPr>
          <p:spPr bwMode="auto">
            <a:xfrm>
              <a:off x="912" y="1008"/>
              <a:ext cx="144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4" name="Line 1032"/>
            <p:cNvSpPr>
              <a:spLocks noChangeShapeType="1"/>
            </p:cNvSpPr>
            <p:nvPr/>
          </p:nvSpPr>
          <p:spPr bwMode="auto">
            <a:xfrm>
              <a:off x="912" y="2112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5" name="Line 1033"/>
            <p:cNvSpPr>
              <a:spLocks noChangeShapeType="1"/>
            </p:cNvSpPr>
            <p:nvPr/>
          </p:nvSpPr>
          <p:spPr bwMode="auto">
            <a:xfrm flipV="1">
              <a:off x="864" y="2352"/>
              <a:ext cx="144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6" name="Line 1034"/>
            <p:cNvSpPr>
              <a:spLocks noChangeShapeType="1"/>
            </p:cNvSpPr>
            <p:nvPr/>
          </p:nvSpPr>
          <p:spPr bwMode="auto">
            <a:xfrm flipV="1">
              <a:off x="864" y="2544"/>
              <a:ext cx="1536" cy="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81" name="Text Box 1039"/>
            <p:cNvSpPr txBox="1">
              <a:spLocks noChangeArrowheads="1"/>
            </p:cNvSpPr>
            <p:nvPr/>
          </p:nvSpPr>
          <p:spPr bwMode="auto">
            <a:xfrm>
              <a:off x="1344" y="1113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1</a:t>
              </a:r>
              <a:endParaRPr lang="en-US" sz="1800" baseline="-25000" dirty="0"/>
            </a:p>
          </p:txBody>
        </p:sp>
        <p:sp>
          <p:nvSpPr>
            <p:cNvPr id="36882" name="Text Box 1040"/>
            <p:cNvSpPr txBox="1">
              <a:spLocks noChangeArrowheads="1"/>
            </p:cNvSpPr>
            <p:nvPr/>
          </p:nvSpPr>
          <p:spPr bwMode="auto">
            <a:xfrm>
              <a:off x="1056" y="1872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-1</a:t>
              </a:r>
              <a:endParaRPr lang="en-US" sz="1800" baseline="-25000" dirty="0"/>
            </a:p>
          </p:txBody>
        </p:sp>
        <p:sp>
          <p:nvSpPr>
            <p:cNvPr id="36883" name="Text Box 1041"/>
            <p:cNvSpPr txBox="1">
              <a:spLocks noChangeArrowheads="1"/>
            </p:cNvSpPr>
            <p:nvPr/>
          </p:nvSpPr>
          <p:spPr bwMode="auto">
            <a:xfrm>
              <a:off x="1008" y="2793"/>
              <a:ext cx="86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1</a:t>
              </a:r>
              <a:endParaRPr lang="en-US" sz="1800" baseline="-25000" dirty="0"/>
            </a:p>
          </p:txBody>
        </p:sp>
        <p:sp>
          <p:nvSpPr>
            <p:cNvPr id="36884" name="Text Box 1042"/>
            <p:cNvSpPr txBox="1">
              <a:spLocks noChangeArrowheads="1"/>
            </p:cNvSpPr>
            <p:nvPr/>
          </p:nvSpPr>
          <p:spPr bwMode="auto">
            <a:xfrm>
              <a:off x="1296" y="3360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0.5</a:t>
              </a:r>
              <a:endParaRPr lang="en-US" sz="1800" baseline="-25000" dirty="0"/>
            </a:p>
          </p:txBody>
        </p:sp>
      </p:grpSp>
      <p:sp>
        <p:nvSpPr>
          <p:cNvPr id="36867" name="Text Box 1043"/>
          <p:cNvSpPr txBox="1">
            <a:spLocks noChangeArrowheads="1"/>
          </p:cNvSpPr>
          <p:nvPr/>
        </p:nvSpPr>
        <p:spPr bwMode="auto">
          <a:xfrm>
            <a:off x="419100" y="5867400"/>
            <a:ext cx="800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28" name="TextBox 27"/>
          <p:cNvSpPr txBox="1"/>
          <p:nvPr/>
        </p:nvSpPr>
        <p:spPr>
          <a:xfrm>
            <a:off x="7429500" y="3327737"/>
            <a:ext cx="1371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?</a:t>
            </a:r>
            <a:endParaRPr lang="en-US" sz="6000" dirty="0">
              <a:solidFill>
                <a:srgbClr val="FF0000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4152900" y="3581400"/>
            <a:ext cx="762000" cy="687388"/>
            <a:chOff x="4267200" y="3352800"/>
            <a:chExt cx="762000" cy="687388"/>
          </a:xfrm>
        </p:grpSpPr>
        <p:cxnSp>
          <p:nvCxnSpPr>
            <p:cNvPr id="30" name="Straight Connector 29"/>
            <p:cNvCxnSpPr/>
            <p:nvPr/>
          </p:nvCxnSpPr>
          <p:spPr bwMode="auto">
            <a:xfrm>
              <a:off x="4267200" y="4038600"/>
              <a:ext cx="3810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rot="5400000" flipH="1" flipV="1">
              <a:off x="4305300" y="3695700"/>
              <a:ext cx="6858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4648200" y="3352800"/>
              <a:ext cx="3810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7" name="TextBox 36"/>
          <p:cNvSpPr txBox="1"/>
          <p:nvPr/>
        </p:nvSpPr>
        <p:spPr>
          <a:xfrm>
            <a:off x="3390900" y="4872335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Threshold of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76300" y="15957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00100" y="34245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00100" y="47199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00100" y="60915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5" name="Text Box 1045"/>
          <p:cNvSpPr txBox="1">
            <a:spLocks noChangeArrowheads="1"/>
          </p:cNvSpPr>
          <p:nvPr/>
        </p:nvSpPr>
        <p:spPr bwMode="auto">
          <a:xfrm>
            <a:off x="381000" y="334962"/>
            <a:ext cx="838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/>
              <a:t>A Single</a:t>
            </a:r>
            <a:r>
              <a:rPr lang="en-US" sz="4000" dirty="0" smtClean="0"/>
              <a:t> Neuron/</a:t>
            </a:r>
            <a:r>
              <a:rPr lang="en-US" sz="4000" dirty="0" err="1" smtClean="0"/>
              <a:t>Perceptron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4690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26"/>
          <p:cNvGrpSpPr>
            <a:grpSpLocks/>
          </p:cNvGrpSpPr>
          <p:nvPr/>
        </p:nvGrpSpPr>
        <p:grpSpPr bwMode="auto">
          <a:xfrm>
            <a:off x="1447800" y="1981200"/>
            <a:ext cx="5715000" cy="4343400"/>
            <a:chOff x="864" y="1008"/>
            <a:chExt cx="3600" cy="2736"/>
          </a:xfrm>
        </p:grpSpPr>
        <p:sp>
          <p:nvSpPr>
            <p:cNvPr id="36869" name="Oval 1027"/>
            <p:cNvSpPr>
              <a:spLocks noChangeArrowheads="1"/>
            </p:cNvSpPr>
            <p:nvPr/>
          </p:nvSpPr>
          <p:spPr bwMode="auto">
            <a:xfrm>
              <a:off x="2352" y="1728"/>
              <a:ext cx="1008" cy="100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1" name="Line 1029"/>
            <p:cNvSpPr>
              <a:spLocks noChangeShapeType="1"/>
            </p:cNvSpPr>
            <p:nvPr/>
          </p:nvSpPr>
          <p:spPr bwMode="auto">
            <a:xfrm>
              <a:off x="3408" y="2208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3" name="Line 1031"/>
            <p:cNvSpPr>
              <a:spLocks noChangeShapeType="1"/>
            </p:cNvSpPr>
            <p:nvPr/>
          </p:nvSpPr>
          <p:spPr bwMode="auto">
            <a:xfrm>
              <a:off x="912" y="1008"/>
              <a:ext cx="144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4" name="Line 1032"/>
            <p:cNvSpPr>
              <a:spLocks noChangeShapeType="1"/>
            </p:cNvSpPr>
            <p:nvPr/>
          </p:nvSpPr>
          <p:spPr bwMode="auto">
            <a:xfrm>
              <a:off x="912" y="2112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5" name="Line 1033"/>
            <p:cNvSpPr>
              <a:spLocks noChangeShapeType="1"/>
            </p:cNvSpPr>
            <p:nvPr/>
          </p:nvSpPr>
          <p:spPr bwMode="auto">
            <a:xfrm flipV="1">
              <a:off x="864" y="2352"/>
              <a:ext cx="144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6" name="Line 1034"/>
            <p:cNvSpPr>
              <a:spLocks noChangeShapeType="1"/>
            </p:cNvSpPr>
            <p:nvPr/>
          </p:nvSpPr>
          <p:spPr bwMode="auto">
            <a:xfrm flipV="1">
              <a:off x="864" y="2544"/>
              <a:ext cx="1536" cy="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81" name="Text Box 1039"/>
            <p:cNvSpPr txBox="1">
              <a:spLocks noChangeArrowheads="1"/>
            </p:cNvSpPr>
            <p:nvPr/>
          </p:nvSpPr>
          <p:spPr bwMode="auto">
            <a:xfrm>
              <a:off x="1344" y="1113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1</a:t>
              </a:r>
              <a:endParaRPr lang="en-US" sz="1800" baseline="-25000" dirty="0"/>
            </a:p>
          </p:txBody>
        </p:sp>
        <p:sp>
          <p:nvSpPr>
            <p:cNvPr id="36882" name="Text Box 1040"/>
            <p:cNvSpPr txBox="1">
              <a:spLocks noChangeArrowheads="1"/>
            </p:cNvSpPr>
            <p:nvPr/>
          </p:nvSpPr>
          <p:spPr bwMode="auto">
            <a:xfrm>
              <a:off x="1056" y="1872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-1</a:t>
              </a:r>
              <a:endParaRPr lang="en-US" sz="1800" baseline="-25000" dirty="0"/>
            </a:p>
          </p:txBody>
        </p:sp>
        <p:sp>
          <p:nvSpPr>
            <p:cNvPr id="36883" name="Text Box 1041"/>
            <p:cNvSpPr txBox="1">
              <a:spLocks noChangeArrowheads="1"/>
            </p:cNvSpPr>
            <p:nvPr/>
          </p:nvSpPr>
          <p:spPr bwMode="auto">
            <a:xfrm>
              <a:off x="1008" y="2793"/>
              <a:ext cx="86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1</a:t>
              </a:r>
              <a:endParaRPr lang="en-US" sz="1800" baseline="-25000" dirty="0"/>
            </a:p>
          </p:txBody>
        </p:sp>
        <p:sp>
          <p:nvSpPr>
            <p:cNvPr id="36884" name="Text Box 1042"/>
            <p:cNvSpPr txBox="1">
              <a:spLocks noChangeArrowheads="1"/>
            </p:cNvSpPr>
            <p:nvPr/>
          </p:nvSpPr>
          <p:spPr bwMode="auto">
            <a:xfrm>
              <a:off x="1296" y="3360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0.5</a:t>
              </a:r>
              <a:endParaRPr lang="en-US" sz="1800" baseline="-25000" dirty="0"/>
            </a:p>
          </p:txBody>
        </p:sp>
      </p:grpSp>
      <p:sp>
        <p:nvSpPr>
          <p:cNvPr id="36867" name="Text Box 1043"/>
          <p:cNvSpPr txBox="1">
            <a:spLocks noChangeArrowheads="1"/>
          </p:cNvSpPr>
          <p:nvPr/>
        </p:nvSpPr>
        <p:spPr bwMode="auto">
          <a:xfrm>
            <a:off x="457200" y="5867400"/>
            <a:ext cx="800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28" name="TextBox 27"/>
          <p:cNvSpPr txBox="1"/>
          <p:nvPr/>
        </p:nvSpPr>
        <p:spPr>
          <a:xfrm>
            <a:off x="7467600" y="3327737"/>
            <a:ext cx="1371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1</a:t>
            </a:r>
          </a:p>
        </p:txBody>
      </p:sp>
      <p:grpSp>
        <p:nvGrpSpPr>
          <p:cNvPr id="3" name="Group 35"/>
          <p:cNvGrpSpPr/>
          <p:nvPr/>
        </p:nvGrpSpPr>
        <p:grpSpPr>
          <a:xfrm>
            <a:off x="4191000" y="3581400"/>
            <a:ext cx="762000" cy="687388"/>
            <a:chOff x="4267200" y="3352800"/>
            <a:chExt cx="762000" cy="687388"/>
          </a:xfrm>
        </p:grpSpPr>
        <p:cxnSp>
          <p:nvCxnSpPr>
            <p:cNvPr id="30" name="Straight Connector 29"/>
            <p:cNvCxnSpPr/>
            <p:nvPr/>
          </p:nvCxnSpPr>
          <p:spPr bwMode="auto">
            <a:xfrm>
              <a:off x="4267200" y="4038600"/>
              <a:ext cx="3810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rot="5400000" flipH="1" flipV="1">
              <a:off x="4305300" y="3695700"/>
              <a:ext cx="6858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4648200" y="3352800"/>
              <a:ext cx="3810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7" name="TextBox 36"/>
          <p:cNvSpPr txBox="1"/>
          <p:nvPr/>
        </p:nvSpPr>
        <p:spPr>
          <a:xfrm>
            <a:off x="3429000" y="4872335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Threshold of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14400" y="15957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38200" y="342453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38200" y="47199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38200" y="60915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324600" y="4495800"/>
            <a:ext cx="2438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Weighted sum is 1.5, which is larger than the threshold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 Box 1045"/>
          <p:cNvSpPr txBox="1">
            <a:spLocks noChangeArrowheads="1"/>
          </p:cNvSpPr>
          <p:nvPr/>
        </p:nvSpPr>
        <p:spPr bwMode="auto">
          <a:xfrm>
            <a:off x="381000" y="334962"/>
            <a:ext cx="838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/>
              <a:t>A Single</a:t>
            </a:r>
            <a:r>
              <a:rPr lang="en-US" sz="4000" dirty="0" smtClean="0"/>
              <a:t> Neuron/</a:t>
            </a:r>
            <a:r>
              <a:rPr lang="en-US" sz="4000" dirty="0" err="1" smtClean="0"/>
              <a:t>Perceptron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4611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26"/>
          <p:cNvGrpSpPr>
            <a:grpSpLocks/>
          </p:cNvGrpSpPr>
          <p:nvPr/>
        </p:nvGrpSpPr>
        <p:grpSpPr bwMode="auto">
          <a:xfrm>
            <a:off x="1409700" y="2019300"/>
            <a:ext cx="5715000" cy="4343400"/>
            <a:chOff x="864" y="1008"/>
            <a:chExt cx="3600" cy="2736"/>
          </a:xfrm>
        </p:grpSpPr>
        <p:sp>
          <p:nvSpPr>
            <p:cNvPr id="36869" name="Oval 1027"/>
            <p:cNvSpPr>
              <a:spLocks noChangeArrowheads="1"/>
            </p:cNvSpPr>
            <p:nvPr/>
          </p:nvSpPr>
          <p:spPr bwMode="auto">
            <a:xfrm>
              <a:off x="2352" y="1728"/>
              <a:ext cx="1008" cy="100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1" name="Line 1029"/>
            <p:cNvSpPr>
              <a:spLocks noChangeShapeType="1"/>
            </p:cNvSpPr>
            <p:nvPr/>
          </p:nvSpPr>
          <p:spPr bwMode="auto">
            <a:xfrm>
              <a:off x="3408" y="2208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3" name="Line 1031"/>
            <p:cNvSpPr>
              <a:spLocks noChangeShapeType="1"/>
            </p:cNvSpPr>
            <p:nvPr/>
          </p:nvSpPr>
          <p:spPr bwMode="auto">
            <a:xfrm>
              <a:off x="912" y="1008"/>
              <a:ext cx="144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4" name="Line 1032"/>
            <p:cNvSpPr>
              <a:spLocks noChangeShapeType="1"/>
            </p:cNvSpPr>
            <p:nvPr/>
          </p:nvSpPr>
          <p:spPr bwMode="auto">
            <a:xfrm>
              <a:off x="912" y="2112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5" name="Line 1033"/>
            <p:cNvSpPr>
              <a:spLocks noChangeShapeType="1"/>
            </p:cNvSpPr>
            <p:nvPr/>
          </p:nvSpPr>
          <p:spPr bwMode="auto">
            <a:xfrm flipV="1">
              <a:off x="864" y="2352"/>
              <a:ext cx="144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6" name="Line 1034"/>
            <p:cNvSpPr>
              <a:spLocks noChangeShapeType="1"/>
            </p:cNvSpPr>
            <p:nvPr/>
          </p:nvSpPr>
          <p:spPr bwMode="auto">
            <a:xfrm flipV="1">
              <a:off x="864" y="2544"/>
              <a:ext cx="1536" cy="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81" name="Text Box 1039"/>
            <p:cNvSpPr txBox="1">
              <a:spLocks noChangeArrowheads="1"/>
            </p:cNvSpPr>
            <p:nvPr/>
          </p:nvSpPr>
          <p:spPr bwMode="auto">
            <a:xfrm>
              <a:off x="1344" y="1113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1</a:t>
              </a:r>
              <a:endParaRPr lang="en-US" sz="1800" baseline="-25000" dirty="0"/>
            </a:p>
          </p:txBody>
        </p:sp>
        <p:sp>
          <p:nvSpPr>
            <p:cNvPr id="36882" name="Text Box 1040"/>
            <p:cNvSpPr txBox="1">
              <a:spLocks noChangeArrowheads="1"/>
            </p:cNvSpPr>
            <p:nvPr/>
          </p:nvSpPr>
          <p:spPr bwMode="auto">
            <a:xfrm>
              <a:off x="1056" y="1872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-1</a:t>
              </a:r>
              <a:endParaRPr lang="en-US" sz="1800" baseline="-25000" dirty="0"/>
            </a:p>
          </p:txBody>
        </p:sp>
        <p:sp>
          <p:nvSpPr>
            <p:cNvPr id="36883" name="Text Box 1041"/>
            <p:cNvSpPr txBox="1">
              <a:spLocks noChangeArrowheads="1"/>
            </p:cNvSpPr>
            <p:nvPr/>
          </p:nvSpPr>
          <p:spPr bwMode="auto">
            <a:xfrm>
              <a:off x="1008" y="2793"/>
              <a:ext cx="86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1</a:t>
              </a:r>
              <a:endParaRPr lang="en-US" sz="1800" baseline="-25000" dirty="0"/>
            </a:p>
          </p:txBody>
        </p:sp>
        <p:sp>
          <p:nvSpPr>
            <p:cNvPr id="36884" name="Text Box 1042"/>
            <p:cNvSpPr txBox="1">
              <a:spLocks noChangeArrowheads="1"/>
            </p:cNvSpPr>
            <p:nvPr/>
          </p:nvSpPr>
          <p:spPr bwMode="auto">
            <a:xfrm>
              <a:off x="1296" y="3360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0.5</a:t>
              </a:r>
              <a:endParaRPr lang="en-US" sz="1800" baseline="-25000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7429500" y="3365837"/>
            <a:ext cx="1371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3" name="Group 35"/>
          <p:cNvGrpSpPr/>
          <p:nvPr/>
        </p:nvGrpSpPr>
        <p:grpSpPr>
          <a:xfrm>
            <a:off x="4152900" y="3619500"/>
            <a:ext cx="762000" cy="687388"/>
            <a:chOff x="4267200" y="3352800"/>
            <a:chExt cx="762000" cy="687388"/>
          </a:xfrm>
        </p:grpSpPr>
        <p:cxnSp>
          <p:nvCxnSpPr>
            <p:cNvPr id="30" name="Straight Connector 29"/>
            <p:cNvCxnSpPr/>
            <p:nvPr/>
          </p:nvCxnSpPr>
          <p:spPr bwMode="auto">
            <a:xfrm>
              <a:off x="4267200" y="4038600"/>
              <a:ext cx="3810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rot="5400000" flipH="1" flipV="1">
              <a:off x="4305300" y="3695700"/>
              <a:ext cx="6858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4648200" y="3352800"/>
              <a:ext cx="3810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7" name="TextBox 36"/>
          <p:cNvSpPr txBox="1"/>
          <p:nvPr/>
        </p:nvSpPr>
        <p:spPr>
          <a:xfrm>
            <a:off x="3390900" y="4910435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Threshold of 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76300" y="16338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00100" y="346263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00100" y="47580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00100" y="61296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286500" y="453390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Weighted sum is 1.5, which is larger than the threshold</a:t>
            </a:r>
            <a:endParaRPr lang="en-US" dirty="0"/>
          </a:p>
        </p:txBody>
      </p:sp>
      <p:sp>
        <p:nvSpPr>
          <p:cNvPr id="26" name="Text Box 1045"/>
          <p:cNvSpPr txBox="1">
            <a:spLocks noChangeArrowheads="1"/>
          </p:cNvSpPr>
          <p:nvPr/>
        </p:nvSpPr>
        <p:spPr bwMode="auto">
          <a:xfrm>
            <a:off x="381000" y="334962"/>
            <a:ext cx="838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/>
              <a:t>A Single</a:t>
            </a:r>
            <a:r>
              <a:rPr lang="en-US" sz="4000" dirty="0" smtClean="0"/>
              <a:t> Neuron/</a:t>
            </a:r>
            <a:r>
              <a:rPr lang="en-US" sz="4000" dirty="0" err="1" smtClean="0"/>
              <a:t>Perceptron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3533139" y="5888903"/>
            <a:ext cx="4710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are the weights and what is b?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95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History of Neural Networks</a:t>
            </a:r>
          </a:p>
        </p:txBody>
      </p:sp>
      <p:sp>
        <p:nvSpPr>
          <p:cNvPr id="3481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/>
              <a:t>McCulloch and Pitts (1943) – introduced model of artificial neurons and suggested they could </a:t>
            </a:r>
            <a:r>
              <a:rPr lang="en-US" sz="2400" dirty="0" smtClean="0"/>
              <a:t>learn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 err="1" smtClean="0"/>
              <a:t>Hebb</a:t>
            </a:r>
            <a:r>
              <a:rPr lang="en-US" sz="2400" dirty="0" smtClean="0"/>
              <a:t> </a:t>
            </a:r>
            <a:r>
              <a:rPr lang="en-US" sz="2400" dirty="0"/>
              <a:t>(1949) – Simple updating rule for </a:t>
            </a:r>
            <a:r>
              <a:rPr lang="en-US" sz="2400" dirty="0" smtClean="0"/>
              <a:t>learning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 smtClean="0"/>
              <a:t>Rosenblatt </a:t>
            </a:r>
            <a:r>
              <a:rPr lang="en-US" sz="2400" dirty="0"/>
              <a:t>(1962) - the </a:t>
            </a:r>
            <a:r>
              <a:rPr lang="en-US" sz="2400" i="1" dirty="0"/>
              <a:t>perceptron</a:t>
            </a:r>
            <a:r>
              <a:rPr lang="en-US" sz="2400" dirty="0"/>
              <a:t> model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 err="1" smtClean="0"/>
              <a:t>Minsky</a:t>
            </a:r>
            <a:r>
              <a:rPr lang="en-US" sz="2400" dirty="0" smtClean="0"/>
              <a:t> </a:t>
            </a:r>
            <a:r>
              <a:rPr lang="en-US" sz="2400" dirty="0"/>
              <a:t>and </a:t>
            </a:r>
            <a:r>
              <a:rPr lang="en-US" sz="2400" dirty="0" err="1"/>
              <a:t>Papert</a:t>
            </a:r>
            <a:r>
              <a:rPr lang="en-US" sz="2400" dirty="0"/>
              <a:t> (1969) – wrote </a:t>
            </a:r>
            <a:r>
              <a:rPr lang="en-US" sz="2400" i="1" dirty="0" err="1"/>
              <a:t>Perceptrons</a:t>
            </a:r>
            <a:r>
              <a:rPr lang="en-US" sz="2400" i="1" dirty="0"/>
              <a:t> 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400" dirty="0" smtClean="0"/>
              <a:t>Bryson </a:t>
            </a:r>
            <a:r>
              <a:rPr lang="en-US" sz="2400" dirty="0"/>
              <a:t>and Ho (1969, but largely ignored until 1980s) – invented back-propagation learning for multilayer networks</a:t>
            </a:r>
          </a:p>
        </p:txBody>
      </p:sp>
    </p:spTree>
    <p:extLst>
      <p:ext uri="{BB962C8B-B14F-4D97-AF65-F5344CB8AC3E}">
        <p14:creationId xmlns:p14="http://schemas.microsoft.com/office/powerpoint/2010/main" val="207584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Must Watch Videos to Fully Understand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Part 1 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www.youtube.com/watch?v=aircAruvnKk</a:t>
            </a:r>
            <a:endParaRPr lang="en-US" dirty="0" smtClean="0"/>
          </a:p>
          <a:p>
            <a:r>
              <a:rPr lang="en-US" dirty="0"/>
              <a:t>Part 2 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www.youtube.com/watch?v=IHZwWFHWa-w</a:t>
            </a:r>
            <a:endParaRPr lang="en-US" dirty="0" smtClean="0"/>
          </a:p>
          <a:p>
            <a:r>
              <a:rPr lang="en-US" dirty="0"/>
              <a:t>Part </a:t>
            </a:r>
            <a:r>
              <a:rPr lang="en-US" dirty="0" smtClean="0"/>
              <a:t>3 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www.youtube.com/watch?v=Ilg3gGewQ5U</a:t>
            </a:r>
            <a:endParaRPr lang="en-US" dirty="0" smtClean="0"/>
          </a:p>
          <a:p>
            <a:r>
              <a:rPr lang="en-US" dirty="0"/>
              <a:t>Part 4 :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www.youtube.com/watch?v=tIeHLnjs5U8</a:t>
            </a:r>
            <a:endParaRPr lang="en-US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76680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2510725" y="499013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8070" y="269314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628052" y="332923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657585" y="398775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965776" y="547381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398980" y="476416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92595" y="55882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21787" y="59720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402872" y="620340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12530" y="30769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893444" y="22412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156738" y="161960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184125" y="377497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952958" y="216862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857926" y="267893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320660" y="215818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the data generating distribution?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87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83057" y="435405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10725" y="499013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113039" y="499013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8070" y="269314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50470" y="360013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107499" y="233942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628052" y="332923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657585" y="398775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965776" y="547381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398980" y="476416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92595" y="55882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21787" y="59720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586949" y="459234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402872" y="620340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66176" y="532418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258604" y="54358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12530" y="30769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024442" y="173473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389603" y="353975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893444" y="22412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341214" y="180471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156738" y="161960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184125" y="377497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952958" y="216862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857926" y="267893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503042" y="232924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320660" y="215818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the data generating distribution?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18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83057" y="435405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10725" y="499013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592486" y="400032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113039" y="499013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8070" y="269314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50470" y="360013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107499" y="233942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628052" y="332923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657585" y="398775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195700" y="3678917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913993" y="318511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965776" y="547381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398980" y="476416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036414" y="636664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52276" y="491130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92595" y="55882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21787" y="59720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586949" y="459234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402872" y="620340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955102" y="518573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66176" y="532418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258604" y="54358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12530" y="30769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184972" y="308030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024442" y="173473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389603" y="353975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517609" y="342462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893444" y="22412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341214" y="180471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285140" y="155988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156738" y="161960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184125" y="377497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952958" y="216862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3149852" y="180471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857926" y="267893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503042" y="232924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320660" y="215818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the data generating distribution?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93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model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83057" y="435405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735457" y="5261037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56010" y="452889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10725" y="499013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592486" y="400032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113039" y="499013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42572" y="564865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233313" y="3774306"/>
            <a:ext cx="2448217" cy="2448217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8070" y="269314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50470" y="360013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586946" y="301027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56738" y="29795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107499" y="233942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628052" y="332923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657585" y="398775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748326" y="2113405"/>
            <a:ext cx="2448217" cy="2448217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081362" y="435517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195700" y="3678917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913993" y="318511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965776" y="547381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398980" y="476416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036414" y="636664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681530" y="601695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52276" y="491130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697392" y="456162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881468" y="529509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92595" y="55882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037711" y="523855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21787" y="59720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586949" y="459234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232065" y="424266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416141" y="497613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402872" y="620340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955102" y="518573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66176" y="532418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25291" y="462480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613488" y="57855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258604" y="54358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442680" y="616930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288984" y="368903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128454" y="234346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12530" y="30769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851491" y="32865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184972" y="308030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024442" y="173473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208518" y="246820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747479" y="267780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840365" y="36571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389603" y="353975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517609" y="342462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893444" y="22412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789485" y="318511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06205" y="287039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341214" y="180471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285140" y="155988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7786441" y="171228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156738" y="161960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184125" y="377497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952958" y="216862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3149852" y="180471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857926" y="267893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503042" y="232924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320660" y="215818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2504736" y="289165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1735457" y="232684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1149456" y="197715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2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2510725" y="499013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12530" y="30769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952958" y="216862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the data generating distribution?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467925" y="1202172"/>
            <a:ext cx="2448217" cy="2448217"/>
          </a:xfrm>
          <a:prstGeom prst="ellipse">
            <a:avLst/>
          </a:prstGeom>
          <a:noFill/>
          <a:ln w="38100" cmpd="sng">
            <a:solidFill>
              <a:srgbClr val="FF66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497012" y="3894814"/>
            <a:ext cx="2448217" cy="2448217"/>
          </a:xfrm>
          <a:prstGeom prst="ellipse">
            <a:avLst/>
          </a:prstGeom>
          <a:noFill/>
          <a:ln w="38100" cmpd="sng">
            <a:solidFill>
              <a:srgbClr val="FF66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33313" y="3774306"/>
            <a:ext cx="2448217" cy="2448217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748326" y="2113405"/>
            <a:ext cx="2448217" cy="2448217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265970" y="4645562"/>
            <a:ext cx="47491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Knowing the model beforehand can drastically improve the learning and the number of examples required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94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3113039" y="499013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586946" y="301027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the data generating distribution?</a:t>
            </a:r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3149852" y="180471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6613488" y="578552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1398980" y="476416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7697392" y="456162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893444" y="224126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6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14" y="228600"/>
            <a:ext cx="8802786" cy="9906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Make sure your assumption is correct, though!</a:t>
            </a:r>
          </a:p>
        </p:txBody>
      </p:sp>
      <p:sp>
        <p:nvSpPr>
          <p:cNvPr id="4" name="Oval 3"/>
          <p:cNvSpPr/>
          <p:nvPr/>
        </p:nvSpPr>
        <p:spPr>
          <a:xfrm>
            <a:off x="1583057" y="435405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735457" y="52610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56010" y="452889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10725" y="499013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592486" y="400032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113039" y="499013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42572" y="564865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233313" y="3774306"/>
            <a:ext cx="2448217" cy="2448217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8070" y="269314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50470" y="360013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586946" y="301027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56738" y="297954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107499" y="233942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628052" y="332923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657585" y="398775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748326" y="2113405"/>
            <a:ext cx="2448217" cy="2448217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081362" y="435517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195700" y="367891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913993" y="318511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965776" y="547381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398980" y="476416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036414" y="636664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681530" y="601695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52276" y="4911308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697392" y="456162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881468" y="529509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92595" y="5588237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037711" y="523855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21787" y="597202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586949" y="4592348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232065" y="424266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416141" y="497613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402872" y="620340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955102" y="518573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66176" y="532418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25291" y="4624808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613488" y="578552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258604" y="5435837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442680" y="616930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288984" y="3689038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128454" y="234346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12530" y="307693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851491" y="3286537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184972" y="3080307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024442" y="173473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208518" y="246820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747479" y="267780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840365" y="365713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389603" y="353975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517609" y="342462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893444" y="224126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789485" y="318511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06205" y="287039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341214" y="180471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285140" y="155988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7786441" y="171228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156738" y="161960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184125" y="377497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952958" y="216862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3149852" y="180471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857926" y="267893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503042" y="23292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320660" y="215818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2504736" y="289165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1735457" y="232684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1149456" y="1977158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9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Some machine learning approaches make strong assumptions about the data </a:t>
            </a:r>
          </a:p>
          <a:p>
            <a:pPr lvl="1"/>
            <a:r>
              <a:rPr lang="en-US" dirty="0" smtClean="0"/>
              <a:t>If the assumptions are true this can often lead to better performance</a:t>
            </a:r>
          </a:p>
          <a:p>
            <a:pPr lvl="1"/>
            <a:r>
              <a:rPr lang="en-US" dirty="0" smtClean="0"/>
              <a:t>If the assumptions aren’t true, they can fail miserably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Other approaches don’t make many assumptions about the data</a:t>
            </a:r>
          </a:p>
          <a:p>
            <a:pPr lvl="1"/>
            <a:r>
              <a:rPr lang="en-US" dirty="0" smtClean="0"/>
              <a:t>This can allow us to learn from more varied data</a:t>
            </a:r>
          </a:p>
          <a:p>
            <a:pPr lvl="1"/>
            <a:r>
              <a:rPr lang="en-US" dirty="0" smtClean="0"/>
              <a:t>But, they are more prone to overfitting</a:t>
            </a:r>
          </a:p>
          <a:p>
            <a:pPr lvl="1"/>
            <a:r>
              <a:rPr lang="en-US" dirty="0" smtClean="0"/>
              <a:t>and generally require more training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36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8490" y="1740310"/>
            <a:ext cx="8888362" cy="4955458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What were the </a:t>
            </a:r>
            <a:r>
              <a:rPr lang="en-US" sz="3600" i="1" dirty="0" smtClean="0">
                <a:solidFill>
                  <a:srgbClr val="FF0000"/>
                </a:solidFill>
              </a:rPr>
              <a:t>model</a:t>
            </a:r>
            <a:r>
              <a:rPr lang="en-US" sz="3600" dirty="0" smtClean="0">
                <a:solidFill>
                  <a:srgbClr val="FF0000"/>
                </a:solidFill>
              </a:rPr>
              <a:t> assumptions (if any) that </a:t>
            </a:r>
            <a:r>
              <a:rPr lang="en-US" sz="3600" i="1" dirty="0" smtClean="0">
                <a:solidFill>
                  <a:srgbClr val="FF0000"/>
                </a:solidFill>
              </a:rPr>
              <a:t>k-</a:t>
            </a:r>
            <a:r>
              <a:rPr lang="en-US" sz="3600" dirty="0" smtClean="0">
                <a:solidFill>
                  <a:srgbClr val="FF0000"/>
                </a:solidFill>
              </a:rPr>
              <a:t>NN and decision trees make about the data?</a:t>
            </a:r>
          </a:p>
          <a:p>
            <a:pPr lvl="3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KNN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 an non parametric lazy learning algorithm. </a:t>
            </a:r>
            <a:endParaRPr lang="en-US" sz="2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3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That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 a pretty concise statement. </a:t>
            </a:r>
            <a:endParaRPr lang="en-US" sz="2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3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When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you say a technique is non 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parametric,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it means that it does not make 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any assumptions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on the underlying data distribution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540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KNN-Pros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7315" y="1681316"/>
            <a:ext cx="8868697" cy="5024284"/>
          </a:xfrm>
        </p:spPr>
        <p:txBody>
          <a:bodyPr>
            <a:normAutofit/>
          </a:bodyPr>
          <a:lstStyle/>
          <a:p>
            <a:r>
              <a:rPr lang="en-US" dirty="0"/>
              <a:t>The training phase of K-nearest neighbor classification is much faster compared to other classification algorithms.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is no need to train a model for generalization, </a:t>
            </a:r>
            <a:r>
              <a:rPr lang="en-US" dirty="0" smtClean="0"/>
              <a:t>that </a:t>
            </a:r>
            <a:r>
              <a:rPr lang="en-US" dirty="0"/>
              <a:t>is why KNN is known as the simple and instance-based learning algorithm. </a:t>
            </a:r>
            <a:endParaRPr lang="en-US" dirty="0" smtClean="0"/>
          </a:p>
          <a:p>
            <a:r>
              <a:rPr lang="en-US" dirty="0" smtClean="0"/>
              <a:t>KNN </a:t>
            </a:r>
            <a:r>
              <a:rPr lang="en-US" dirty="0"/>
              <a:t>can be useful in case of nonlinear data.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can be used with the regression problem. </a:t>
            </a:r>
            <a:endParaRPr lang="en-US" dirty="0" smtClean="0"/>
          </a:p>
          <a:p>
            <a:r>
              <a:rPr lang="en-US" dirty="0" smtClean="0"/>
              <a:t>Output </a:t>
            </a:r>
            <a:r>
              <a:rPr lang="en-US" dirty="0"/>
              <a:t>value for the object is computed by the average of k closest neighbors value.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7959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KNN-Cons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67148" y="1600199"/>
            <a:ext cx="8819536" cy="5144729"/>
          </a:xfrm>
        </p:spPr>
        <p:txBody>
          <a:bodyPr>
            <a:normAutofit fontScale="92500"/>
          </a:bodyPr>
          <a:lstStyle/>
          <a:p>
            <a:r>
              <a:rPr lang="en-US" dirty="0"/>
              <a:t>The testing phase of K-nearest neighbor classification is slower and costlier in terms of time and memory.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requires large memory for storing the entire training dataset for prediction. </a:t>
            </a:r>
            <a:endParaRPr lang="en-US" dirty="0" smtClean="0"/>
          </a:p>
          <a:p>
            <a:r>
              <a:rPr lang="en-US" dirty="0" smtClean="0"/>
              <a:t>KNN </a:t>
            </a:r>
            <a:r>
              <a:rPr lang="en-US" dirty="0"/>
              <a:t>requires scaling of data because KNN uses the Euclidean distance between two data points to find nearest neighbors. </a:t>
            </a:r>
            <a:endParaRPr lang="en-US" dirty="0" smtClean="0"/>
          </a:p>
          <a:p>
            <a:r>
              <a:rPr lang="en-US" dirty="0" smtClean="0"/>
              <a:t>Euclidean </a:t>
            </a:r>
            <a:r>
              <a:rPr lang="en-US" dirty="0"/>
              <a:t>distance is sensitive to magnitudes.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features with high magnitudes will weight more than features with low magnitudes. </a:t>
            </a:r>
            <a:endParaRPr lang="en-US" dirty="0" smtClean="0"/>
          </a:p>
          <a:p>
            <a:r>
              <a:rPr lang="en-US" dirty="0" smtClean="0"/>
              <a:t>KNN </a:t>
            </a:r>
            <a:r>
              <a:rPr lang="en-US" dirty="0"/>
              <a:t>also not suitable for large dimensional data.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3446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Decision tree model</a:t>
            </a:r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33796" name="Oval 3"/>
          <p:cNvSpPr>
            <a:spLocks noChangeArrowheads="1"/>
          </p:cNvSpPr>
          <p:nvPr/>
        </p:nvSpPr>
        <p:spPr bwMode="auto">
          <a:xfrm>
            <a:off x="19050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7" name="Oval 4"/>
          <p:cNvSpPr>
            <a:spLocks noChangeArrowheads="1"/>
          </p:cNvSpPr>
          <p:nvPr/>
        </p:nvSpPr>
        <p:spPr bwMode="auto">
          <a:xfrm>
            <a:off x="4114800" y="3352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8" name="Oval 5"/>
          <p:cNvSpPr>
            <a:spLocks noChangeArrowheads="1"/>
          </p:cNvSpPr>
          <p:nvPr/>
        </p:nvSpPr>
        <p:spPr bwMode="auto">
          <a:xfrm>
            <a:off x="46482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9" name="Oval 6"/>
          <p:cNvSpPr>
            <a:spLocks noChangeArrowheads="1"/>
          </p:cNvSpPr>
          <p:nvPr/>
        </p:nvSpPr>
        <p:spPr bwMode="auto">
          <a:xfrm>
            <a:off x="2057400" y="3200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0" name="Oval 7"/>
          <p:cNvSpPr>
            <a:spLocks noChangeArrowheads="1"/>
          </p:cNvSpPr>
          <p:nvPr/>
        </p:nvSpPr>
        <p:spPr bwMode="auto">
          <a:xfrm>
            <a:off x="2209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1" name="Oval 8"/>
          <p:cNvSpPr>
            <a:spLocks noChangeArrowheads="1"/>
          </p:cNvSpPr>
          <p:nvPr/>
        </p:nvSpPr>
        <p:spPr bwMode="auto">
          <a:xfrm>
            <a:off x="31242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2" name="Oval 9"/>
          <p:cNvSpPr>
            <a:spLocks noChangeArrowheads="1"/>
          </p:cNvSpPr>
          <p:nvPr/>
        </p:nvSpPr>
        <p:spPr bwMode="auto">
          <a:xfrm>
            <a:off x="1600200" y="3657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3" name="Oval 10"/>
          <p:cNvSpPr>
            <a:spLocks noChangeArrowheads="1"/>
          </p:cNvSpPr>
          <p:nvPr/>
        </p:nvSpPr>
        <p:spPr bwMode="auto">
          <a:xfrm>
            <a:off x="2667000" y="3429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4" name="Oval 11"/>
          <p:cNvSpPr>
            <a:spLocks noChangeArrowheads="1"/>
          </p:cNvSpPr>
          <p:nvPr/>
        </p:nvSpPr>
        <p:spPr bwMode="auto">
          <a:xfrm>
            <a:off x="3352800" y="3048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5" name="Oval 12"/>
          <p:cNvSpPr>
            <a:spLocks noChangeArrowheads="1"/>
          </p:cNvSpPr>
          <p:nvPr/>
        </p:nvSpPr>
        <p:spPr bwMode="auto">
          <a:xfrm>
            <a:off x="2971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6" name="Oval 13"/>
          <p:cNvSpPr>
            <a:spLocks noChangeArrowheads="1"/>
          </p:cNvSpPr>
          <p:nvPr/>
        </p:nvSpPr>
        <p:spPr bwMode="auto">
          <a:xfrm>
            <a:off x="42672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7" name="Oval 14"/>
          <p:cNvSpPr>
            <a:spLocks noChangeArrowheads="1"/>
          </p:cNvSpPr>
          <p:nvPr/>
        </p:nvSpPr>
        <p:spPr bwMode="auto">
          <a:xfrm>
            <a:off x="4419600" y="3962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8" name="Oval 15"/>
          <p:cNvSpPr>
            <a:spLocks noChangeArrowheads="1"/>
          </p:cNvSpPr>
          <p:nvPr/>
        </p:nvSpPr>
        <p:spPr bwMode="auto">
          <a:xfrm>
            <a:off x="45720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9" name="Oval 16"/>
          <p:cNvSpPr>
            <a:spLocks noChangeArrowheads="1"/>
          </p:cNvSpPr>
          <p:nvPr/>
        </p:nvSpPr>
        <p:spPr bwMode="auto">
          <a:xfrm>
            <a:off x="56388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0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1" name="Oval 18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2" name="Oval 19"/>
          <p:cNvSpPr>
            <a:spLocks noChangeArrowheads="1"/>
          </p:cNvSpPr>
          <p:nvPr/>
        </p:nvSpPr>
        <p:spPr bwMode="auto">
          <a:xfrm>
            <a:off x="4572000" y="594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3" name="Oval 20"/>
          <p:cNvSpPr>
            <a:spLocks noChangeArrowheads="1"/>
          </p:cNvSpPr>
          <p:nvPr/>
        </p:nvSpPr>
        <p:spPr bwMode="auto">
          <a:xfrm>
            <a:off x="51054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7" name="Line 24"/>
          <p:cNvSpPr>
            <a:spLocks noChangeShapeType="1"/>
          </p:cNvSpPr>
          <p:nvPr/>
        </p:nvSpPr>
        <p:spPr bwMode="auto">
          <a:xfrm>
            <a:off x="6629400" y="19050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21"/>
          <p:cNvSpPr>
            <a:spLocks noChangeArrowheads="1"/>
          </p:cNvSpPr>
          <p:nvPr/>
        </p:nvSpPr>
        <p:spPr bwMode="auto">
          <a:xfrm>
            <a:off x="7239000" y="4419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22"/>
          <p:cNvSpPr>
            <a:spLocks noChangeArrowheads="1"/>
          </p:cNvSpPr>
          <p:nvPr/>
        </p:nvSpPr>
        <p:spPr bwMode="auto">
          <a:xfrm>
            <a:off x="72390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23"/>
          <p:cNvSpPr>
            <a:spLocks noChangeArrowheads="1"/>
          </p:cNvSpPr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7512050" y="43576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 smtClean="0">
                <a:latin typeface="Rockwell" pitchFamily="-110" charset="0"/>
              </a:rPr>
              <a:t>label</a:t>
            </a:r>
            <a:r>
              <a:rPr lang="en-US" sz="1800" dirty="0" smtClean="0">
                <a:latin typeface="Rockwell" pitchFamily="-110" charset="0"/>
              </a:rPr>
              <a:t>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5" name="Text Box 26"/>
          <p:cNvSpPr txBox="1">
            <a:spLocks noChangeArrowheads="1"/>
          </p:cNvSpPr>
          <p:nvPr/>
        </p:nvSpPr>
        <p:spPr bwMode="auto">
          <a:xfrm>
            <a:off x="7486650" y="48006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 smtClean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6" name="Text Box 27"/>
          <p:cNvSpPr txBox="1">
            <a:spLocks noChangeArrowheads="1"/>
          </p:cNvSpPr>
          <p:nvPr/>
        </p:nvSpPr>
        <p:spPr bwMode="auto">
          <a:xfrm>
            <a:off x="7467600" y="52578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 smtClean="0">
                <a:latin typeface="Rockwell" pitchFamily="-110" charset="0"/>
              </a:rPr>
              <a:t>label</a:t>
            </a:r>
            <a:r>
              <a:rPr lang="en-US" sz="1800" dirty="0" smtClean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1513166" y="6273934"/>
            <a:ext cx="520326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0" dirty="0" smtClean="0">
                <a:solidFill>
                  <a:srgbClr val="0000FF"/>
                </a:solidFill>
              </a:rPr>
              <a:t>Axis-aligned splits/cuts of the data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777268" y="2083855"/>
            <a:ext cx="0" cy="4178895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771900" y="4423768"/>
            <a:ext cx="2740631" cy="0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7992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78797" y="1803647"/>
            <a:ext cx="8153400" cy="43986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The “bias” of a model is how strong the model assumptions are.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low-bias classifiers make minimal assumptions about the data (</a:t>
            </a:r>
            <a:r>
              <a:rPr lang="en-US" i="1" dirty="0" smtClean="0">
                <a:solidFill>
                  <a:srgbClr val="000000"/>
                </a:solidFill>
              </a:rPr>
              <a:t>k-</a:t>
            </a:r>
            <a:r>
              <a:rPr lang="en-US" dirty="0" smtClean="0">
                <a:solidFill>
                  <a:srgbClr val="000000"/>
                </a:solidFill>
              </a:rPr>
              <a:t>NN and DT are generally considered low bias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high-bias classifiers make strong assumptions about the data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23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-110" charset="-128"/>
                <a:cs typeface="ＭＳ Ｐゴシック" pitchFamily="-110" charset="-128"/>
              </a:rPr>
              <a:t>Linear models</a:t>
            </a:r>
            <a:endParaRPr lang="en-US" dirty="0"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684160"/>
            <a:ext cx="7772400" cy="1600200"/>
          </a:xfrm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US" sz="2400" dirty="0">
                <a:ea typeface="ＭＳ Ｐゴシック" pitchFamily="-110" charset="-128"/>
                <a:cs typeface="ＭＳ Ｐゴシック" pitchFamily="-110" charset="-128"/>
              </a:rPr>
              <a:t>A strong high-bias assumption is </a:t>
            </a:r>
            <a:r>
              <a:rPr lang="en-US" sz="2400" i="1" dirty="0">
                <a:solidFill>
                  <a:srgbClr val="FF6600"/>
                </a:solidFill>
                <a:ea typeface="ＭＳ Ｐゴシック" pitchFamily="-110" charset="-128"/>
                <a:cs typeface="ＭＳ Ｐゴシック" pitchFamily="-110" charset="-128"/>
              </a:rPr>
              <a:t>linear </a:t>
            </a:r>
            <a:r>
              <a:rPr lang="en-US" sz="2400" i="1" dirty="0" err="1">
                <a:solidFill>
                  <a:srgbClr val="FF6600"/>
                </a:solidFill>
                <a:ea typeface="ＭＳ Ｐゴシック" pitchFamily="-110" charset="-128"/>
                <a:cs typeface="ＭＳ Ｐゴシック" pitchFamily="-110" charset="-128"/>
              </a:rPr>
              <a:t>separability</a:t>
            </a:r>
            <a:r>
              <a:rPr lang="en-US" sz="2400" dirty="0" smtClean="0">
                <a:ea typeface="ＭＳ Ｐゴシック" pitchFamily="-110" charset="-128"/>
                <a:cs typeface="ＭＳ Ｐゴシック" pitchFamily="-110" charset="-128"/>
              </a:rPr>
              <a:t>:</a:t>
            </a:r>
            <a:endParaRPr lang="en-US" sz="2400" dirty="0">
              <a:ea typeface="ＭＳ Ｐゴシック" pitchFamily="-110" charset="-128"/>
              <a:cs typeface="ＭＳ Ｐゴシック" pitchFamily="-110" charset="-128"/>
            </a:endParaRPr>
          </a:p>
          <a:p>
            <a:pPr lvl="1" eaLnBrk="1" hangingPunct="1"/>
            <a:r>
              <a:rPr lang="en-US" sz="2400" dirty="0"/>
              <a:t>in 2 dimensions, can separate classes by a line</a:t>
            </a:r>
          </a:p>
          <a:p>
            <a:pPr lvl="1" eaLnBrk="1" hangingPunct="1"/>
            <a:r>
              <a:rPr lang="en-US" sz="2400" dirty="0"/>
              <a:t>in higher dimensions, need </a:t>
            </a:r>
            <a:r>
              <a:rPr lang="en-US" sz="2400" dirty="0" smtClean="0"/>
              <a:t>hyperplanes</a:t>
            </a:r>
            <a:r>
              <a:rPr lang="en-US" sz="2400" dirty="0"/>
              <a:t/>
            </a:r>
            <a:br>
              <a:rPr lang="en-US" sz="2400" dirty="0"/>
            </a:br>
            <a:endParaRPr lang="en-US" sz="2800" dirty="0"/>
          </a:p>
          <a:p>
            <a:pPr marL="45720" indent="0">
              <a:buNone/>
            </a:pPr>
            <a:r>
              <a:rPr lang="en-US" sz="2400" dirty="0" smtClean="0"/>
              <a:t>A </a:t>
            </a:r>
            <a:r>
              <a:rPr lang="en-US" sz="2400" i="1" dirty="0" smtClean="0">
                <a:solidFill>
                  <a:srgbClr val="FF6600"/>
                </a:solidFill>
              </a:rPr>
              <a:t>linear model </a:t>
            </a:r>
            <a:r>
              <a:rPr lang="en-US" sz="2400" dirty="0" smtClean="0"/>
              <a:t>is a model that assumes the data is linearly separable</a:t>
            </a:r>
            <a:endParaRPr lang="en-US" sz="2400" dirty="0"/>
          </a:p>
        </p:txBody>
      </p:sp>
      <p:sp>
        <p:nvSpPr>
          <p:cNvPr id="43015" name="Oval 28"/>
          <p:cNvSpPr>
            <a:spLocks noChangeArrowheads="1"/>
          </p:cNvSpPr>
          <p:nvPr/>
        </p:nvSpPr>
        <p:spPr bwMode="auto">
          <a:xfrm>
            <a:off x="3018905" y="4521097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16" name="Oval 29"/>
          <p:cNvSpPr>
            <a:spLocks noChangeArrowheads="1"/>
          </p:cNvSpPr>
          <p:nvPr/>
        </p:nvSpPr>
        <p:spPr bwMode="auto">
          <a:xfrm>
            <a:off x="4465320" y="493543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18" name="Oval 31"/>
          <p:cNvSpPr>
            <a:spLocks noChangeArrowheads="1"/>
          </p:cNvSpPr>
          <p:nvPr/>
        </p:nvSpPr>
        <p:spPr bwMode="auto">
          <a:xfrm>
            <a:off x="3118658" y="4843359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19" name="Oval 32"/>
          <p:cNvSpPr>
            <a:spLocks noChangeArrowheads="1"/>
          </p:cNvSpPr>
          <p:nvPr/>
        </p:nvSpPr>
        <p:spPr bwMode="auto">
          <a:xfrm>
            <a:off x="3218411" y="5487884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0" name="Oval 33"/>
          <p:cNvSpPr>
            <a:spLocks noChangeArrowheads="1"/>
          </p:cNvSpPr>
          <p:nvPr/>
        </p:nvSpPr>
        <p:spPr bwMode="auto">
          <a:xfrm>
            <a:off x="3816927" y="4521097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1" name="Oval 34"/>
          <p:cNvSpPr>
            <a:spLocks noChangeArrowheads="1"/>
          </p:cNvSpPr>
          <p:nvPr/>
        </p:nvSpPr>
        <p:spPr bwMode="auto">
          <a:xfrm>
            <a:off x="2819400" y="5119584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2" name="Oval 35"/>
          <p:cNvSpPr>
            <a:spLocks noChangeArrowheads="1"/>
          </p:cNvSpPr>
          <p:nvPr/>
        </p:nvSpPr>
        <p:spPr bwMode="auto">
          <a:xfrm>
            <a:off x="3517669" y="4981472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3" name="Oval 36"/>
          <p:cNvSpPr>
            <a:spLocks noChangeArrowheads="1"/>
          </p:cNvSpPr>
          <p:nvPr/>
        </p:nvSpPr>
        <p:spPr bwMode="auto">
          <a:xfrm>
            <a:off x="3966556" y="4751284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4" name="Oval 37"/>
          <p:cNvSpPr>
            <a:spLocks noChangeArrowheads="1"/>
          </p:cNvSpPr>
          <p:nvPr/>
        </p:nvSpPr>
        <p:spPr bwMode="auto">
          <a:xfrm>
            <a:off x="3717175" y="5487884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5" name="Oval 38"/>
          <p:cNvSpPr>
            <a:spLocks noChangeArrowheads="1"/>
          </p:cNvSpPr>
          <p:nvPr/>
        </p:nvSpPr>
        <p:spPr bwMode="auto">
          <a:xfrm>
            <a:off x="4565073" y="438298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6" name="Oval 39"/>
          <p:cNvSpPr>
            <a:spLocks noChangeArrowheads="1"/>
          </p:cNvSpPr>
          <p:nvPr/>
        </p:nvSpPr>
        <p:spPr bwMode="auto">
          <a:xfrm>
            <a:off x="4664825" y="530373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7" name="Oval 40"/>
          <p:cNvSpPr>
            <a:spLocks noChangeArrowheads="1"/>
          </p:cNvSpPr>
          <p:nvPr/>
        </p:nvSpPr>
        <p:spPr bwMode="auto">
          <a:xfrm>
            <a:off x="4764578" y="456713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8" name="Oval 41"/>
          <p:cNvSpPr>
            <a:spLocks noChangeArrowheads="1"/>
          </p:cNvSpPr>
          <p:nvPr/>
        </p:nvSpPr>
        <p:spPr bwMode="auto">
          <a:xfrm>
            <a:off x="5462847" y="4659209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9" name="Oval 42"/>
          <p:cNvSpPr>
            <a:spLocks noChangeArrowheads="1"/>
          </p:cNvSpPr>
          <p:nvPr/>
        </p:nvSpPr>
        <p:spPr bwMode="auto">
          <a:xfrm>
            <a:off x="4964084" y="475128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14" name="Line 47"/>
          <p:cNvSpPr>
            <a:spLocks noChangeShapeType="1"/>
          </p:cNvSpPr>
          <p:nvPr/>
        </p:nvSpPr>
        <p:spPr bwMode="auto">
          <a:xfrm flipH="1">
            <a:off x="4191000" y="4154384"/>
            <a:ext cx="76200" cy="2514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Oval 29"/>
          <p:cNvSpPr>
            <a:spLocks noChangeArrowheads="1"/>
          </p:cNvSpPr>
          <p:nvPr/>
        </p:nvSpPr>
        <p:spPr bwMode="auto">
          <a:xfrm>
            <a:off x="4672944" y="556636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Oval 38"/>
          <p:cNvSpPr>
            <a:spLocks noChangeArrowheads="1"/>
          </p:cNvSpPr>
          <p:nvPr/>
        </p:nvSpPr>
        <p:spPr bwMode="auto">
          <a:xfrm>
            <a:off x="4772697" y="501391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39"/>
          <p:cNvSpPr>
            <a:spLocks noChangeArrowheads="1"/>
          </p:cNvSpPr>
          <p:nvPr/>
        </p:nvSpPr>
        <p:spPr bwMode="auto">
          <a:xfrm>
            <a:off x="4467473" y="593466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40"/>
          <p:cNvSpPr>
            <a:spLocks noChangeArrowheads="1"/>
          </p:cNvSpPr>
          <p:nvPr/>
        </p:nvSpPr>
        <p:spPr bwMode="auto">
          <a:xfrm>
            <a:off x="5009018" y="5069229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Oval 41"/>
          <p:cNvSpPr>
            <a:spLocks noChangeArrowheads="1"/>
          </p:cNvSpPr>
          <p:nvPr/>
        </p:nvSpPr>
        <p:spPr bwMode="auto">
          <a:xfrm>
            <a:off x="5578431" y="5253329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42"/>
          <p:cNvSpPr>
            <a:spLocks noChangeArrowheads="1"/>
          </p:cNvSpPr>
          <p:nvPr/>
        </p:nvSpPr>
        <p:spPr bwMode="auto">
          <a:xfrm>
            <a:off x="5171708" y="538221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40"/>
          <p:cNvSpPr>
            <a:spLocks noChangeArrowheads="1"/>
          </p:cNvSpPr>
          <p:nvPr/>
        </p:nvSpPr>
        <p:spPr bwMode="auto">
          <a:xfrm>
            <a:off x="4977338" y="5663349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41"/>
          <p:cNvSpPr>
            <a:spLocks noChangeArrowheads="1"/>
          </p:cNvSpPr>
          <p:nvPr/>
        </p:nvSpPr>
        <p:spPr bwMode="auto">
          <a:xfrm>
            <a:off x="5546751" y="5847449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42"/>
          <p:cNvSpPr>
            <a:spLocks noChangeArrowheads="1"/>
          </p:cNvSpPr>
          <p:nvPr/>
        </p:nvSpPr>
        <p:spPr bwMode="auto">
          <a:xfrm>
            <a:off x="5140028" y="597633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31"/>
          <p:cNvSpPr>
            <a:spLocks noChangeArrowheads="1"/>
          </p:cNvSpPr>
          <p:nvPr/>
        </p:nvSpPr>
        <p:spPr bwMode="auto">
          <a:xfrm>
            <a:off x="2976530" y="5566314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32"/>
          <p:cNvSpPr>
            <a:spLocks noChangeArrowheads="1"/>
          </p:cNvSpPr>
          <p:nvPr/>
        </p:nvSpPr>
        <p:spPr bwMode="auto">
          <a:xfrm>
            <a:off x="3076283" y="6210839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2677272" y="5842539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35"/>
          <p:cNvSpPr>
            <a:spLocks noChangeArrowheads="1"/>
          </p:cNvSpPr>
          <p:nvPr/>
        </p:nvSpPr>
        <p:spPr bwMode="auto">
          <a:xfrm>
            <a:off x="3375541" y="5704427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37"/>
          <p:cNvSpPr>
            <a:spLocks noChangeArrowheads="1"/>
          </p:cNvSpPr>
          <p:nvPr/>
        </p:nvSpPr>
        <p:spPr bwMode="auto">
          <a:xfrm>
            <a:off x="3575047" y="6210839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3980023" y="5713904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3638389" y="5930447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899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Hyperplanes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8353"/>
            <a:ext cx="8564978" cy="1219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hyperplane is line/plane in a high dimensional space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2438400"/>
            <a:ext cx="2133600" cy="22493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51042" y="5181600"/>
            <a:ext cx="62135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0" dirty="0" smtClean="0">
                <a:solidFill>
                  <a:srgbClr val="FF0000"/>
                </a:solidFill>
              </a:rPr>
              <a:t>What defines a line?</a:t>
            </a:r>
          </a:p>
          <a:p>
            <a:pPr algn="l"/>
            <a:r>
              <a:rPr lang="en-US" sz="3600" dirty="0" smtClean="0">
                <a:solidFill>
                  <a:srgbClr val="FF0000"/>
                </a:solidFill>
              </a:rPr>
              <a:t>What defines a hyperplane?</a:t>
            </a:r>
            <a:endParaRPr lang="en-US" sz="36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91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line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2648" y="1733343"/>
            <a:ext cx="7533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Any pair of values (</a:t>
            </a:r>
            <a:r>
              <a:rPr lang="en-US" sz="2400" i="1" dirty="0" smtClean="0"/>
              <a:t>w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,w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)</a:t>
            </a:r>
            <a:r>
              <a:rPr lang="en-US" sz="2400" dirty="0" smtClean="0"/>
              <a:t> defines a line through the origin:  </a:t>
            </a:r>
            <a:endParaRPr lang="en-US" sz="2400" dirty="0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9520896"/>
              </p:ext>
            </p:extLst>
          </p:nvPr>
        </p:nvGraphicFramePr>
        <p:xfrm>
          <a:off x="630238" y="2414588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80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0238" y="2414588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4179721" y="2953647"/>
            <a:ext cx="3233808" cy="3189940"/>
            <a:chOff x="3115679" y="2953647"/>
            <a:chExt cx="3233808" cy="3189940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4706567" y="2953647"/>
              <a:ext cx="0" cy="31899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115679" y="4651995"/>
              <a:ext cx="32338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44138" y="4090927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551521" y="353445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548875" y="570538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556258" y="5148909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210711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796625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620693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206607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3883523" y="443047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15563" y="255166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3302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line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2648" y="1733343"/>
            <a:ext cx="7533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Any pair of values (</a:t>
            </a:r>
            <a:r>
              <a:rPr lang="en-US" sz="2400" i="1" dirty="0" smtClean="0"/>
              <a:t>w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,w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)</a:t>
            </a:r>
            <a:r>
              <a:rPr lang="en-US" sz="2400" dirty="0" smtClean="0"/>
              <a:t> defines a line through the origin:  </a:t>
            </a:r>
            <a:endParaRPr lang="en-US" sz="2400" dirty="0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3813046"/>
              </p:ext>
            </p:extLst>
          </p:nvPr>
        </p:nvGraphicFramePr>
        <p:xfrm>
          <a:off x="630238" y="2414588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72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0238" y="2414588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4179721" y="2953647"/>
            <a:ext cx="3233808" cy="3189940"/>
            <a:chOff x="3115679" y="2953647"/>
            <a:chExt cx="3233808" cy="3189940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4706567" y="2953647"/>
              <a:ext cx="0" cy="31899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115679" y="4651995"/>
              <a:ext cx="32338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44138" y="4090927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551521" y="353445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548875" y="570538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556258" y="5148909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210711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796625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620693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206607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491393" y="4516917"/>
            <a:ext cx="45697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-2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-1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0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  <a:endParaRPr lang="en-US" sz="2400" b="1" dirty="0" smtClean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487687" y="4477333"/>
            <a:ext cx="69427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1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0.5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0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-0.5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-1</a:t>
            </a:r>
          </a:p>
        </p:txBody>
      </p: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5881638"/>
              </p:ext>
            </p:extLst>
          </p:nvPr>
        </p:nvGraphicFramePr>
        <p:xfrm>
          <a:off x="912813" y="3835400"/>
          <a:ext cx="1903412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73" name="Equation" r:id="rId5" imgW="762000" imgH="203200" progId="Equation.3">
                  <p:embed/>
                </p:oleObj>
              </mc:Choice>
              <mc:Fallback>
                <p:oleObj name="Equation" r:id="rId5" imgW="762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2813" y="3835400"/>
                        <a:ext cx="1903412" cy="506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3883523" y="443047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615563" y="255166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0028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line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2648" y="1733343"/>
            <a:ext cx="7533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Any pair of values (</a:t>
            </a:r>
            <a:r>
              <a:rPr lang="en-US" sz="2400" i="1" dirty="0" smtClean="0"/>
              <a:t>w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,w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)</a:t>
            </a:r>
            <a:r>
              <a:rPr lang="en-US" sz="2400" dirty="0" smtClean="0"/>
              <a:t> defines a line through the origin:  </a:t>
            </a:r>
            <a:endParaRPr lang="en-US" sz="2400" dirty="0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6229406"/>
              </p:ext>
            </p:extLst>
          </p:nvPr>
        </p:nvGraphicFramePr>
        <p:xfrm>
          <a:off x="630238" y="2414588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1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0238" y="2414588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4179721" y="2953647"/>
            <a:ext cx="3233808" cy="3189940"/>
            <a:chOff x="3115679" y="2953647"/>
            <a:chExt cx="3233808" cy="3189940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4706567" y="2953647"/>
              <a:ext cx="0" cy="31899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115679" y="4651995"/>
              <a:ext cx="32338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44138" y="4090927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551521" y="353445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548875" y="570538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556258" y="5148909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210711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796625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620693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206607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491393" y="4516917"/>
            <a:ext cx="45697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-2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-1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0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  <a:endParaRPr lang="en-US" sz="2400" b="1" dirty="0" smtClean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487687" y="4477333"/>
            <a:ext cx="69427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1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0.5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0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-0.5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-1</a:t>
            </a:r>
          </a:p>
        </p:txBody>
      </p: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6345477"/>
              </p:ext>
            </p:extLst>
          </p:nvPr>
        </p:nvGraphicFramePr>
        <p:xfrm>
          <a:off x="912813" y="3835400"/>
          <a:ext cx="1903412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2" name="Equation" r:id="rId5" imgW="762000" imgH="203200" progId="Equation.3">
                  <p:embed/>
                </p:oleObj>
              </mc:Choice>
              <mc:Fallback>
                <p:oleObj name="Equation" r:id="rId5" imgW="762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2813" y="3835400"/>
                        <a:ext cx="1903412" cy="506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Oval 3"/>
          <p:cNvSpPr/>
          <p:nvPr/>
        </p:nvSpPr>
        <p:spPr>
          <a:xfrm>
            <a:off x="4563637" y="3928351"/>
            <a:ext cx="205855" cy="2058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144251" y="4257967"/>
            <a:ext cx="205855" cy="2058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665801" y="4543279"/>
            <a:ext cx="205855" cy="2058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187351" y="4813823"/>
            <a:ext cx="205855" cy="2058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753199" y="5128671"/>
            <a:ext cx="205855" cy="2058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780160" y="3549221"/>
            <a:ext cx="3942588" cy="2170930"/>
          </a:xfrm>
          <a:prstGeom prst="line">
            <a:avLst/>
          </a:prstGeom>
          <a:ln w="28575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883523" y="443047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615563" y="255166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8123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the data generating distribution?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171478" y="214479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56738" y="29795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840365" y="36571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6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line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2648" y="1733343"/>
            <a:ext cx="7533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Any pair of values (</a:t>
            </a:r>
            <a:r>
              <a:rPr lang="en-US" sz="2400" i="1" dirty="0" smtClean="0"/>
              <a:t>w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,w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)</a:t>
            </a:r>
            <a:r>
              <a:rPr lang="en-US" sz="2400" dirty="0" smtClean="0"/>
              <a:t> defines a line through the origin:  </a:t>
            </a:r>
            <a:endParaRPr lang="en-US" sz="2400" dirty="0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8940931"/>
              </p:ext>
            </p:extLst>
          </p:nvPr>
        </p:nvGraphicFramePr>
        <p:xfrm>
          <a:off x="630238" y="2414588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07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0238" y="2414588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4179721" y="2953647"/>
            <a:ext cx="3233808" cy="3189940"/>
            <a:chOff x="3115679" y="2953647"/>
            <a:chExt cx="3233808" cy="3189940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4706567" y="2953647"/>
              <a:ext cx="0" cy="31899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115679" y="4651995"/>
              <a:ext cx="32338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44138" y="4090927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551521" y="353445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548875" y="570538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556258" y="5148909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210711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796625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620693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206607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6013854"/>
              </p:ext>
            </p:extLst>
          </p:nvPr>
        </p:nvGraphicFramePr>
        <p:xfrm>
          <a:off x="912813" y="3835400"/>
          <a:ext cx="1903412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08" name="Equation" r:id="rId5" imgW="762000" imgH="203200" progId="Equation.3">
                  <p:embed/>
                </p:oleObj>
              </mc:Choice>
              <mc:Fallback>
                <p:oleObj name="Equation" r:id="rId5" imgW="762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2813" y="3835400"/>
                        <a:ext cx="1903412" cy="506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3780160" y="3549221"/>
            <a:ext cx="3942588" cy="2170930"/>
          </a:xfrm>
          <a:prstGeom prst="line">
            <a:avLst/>
          </a:prstGeom>
          <a:ln w="28575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62957" y="5326000"/>
            <a:ext cx="39677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We can also view it as the line perpendicular to the </a:t>
            </a:r>
            <a:r>
              <a:rPr lang="en-US" sz="2800" i="1" dirty="0" smtClean="0"/>
              <a:t>weight vector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1284664" y="4529132"/>
            <a:ext cx="1169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w=(1,2)</a:t>
            </a:r>
            <a:endParaRPr lang="en-US" sz="2400" dirty="0">
              <a:solidFill>
                <a:srgbClr val="008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5785375" y="3534453"/>
            <a:ext cx="504144" cy="1053752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39398" y="3108651"/>
            <a:ext cx="61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(1,2)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883523" y="443047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15563" y="255166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1313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Classifying with a line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4179721" y="2953647"/>
            <a:ext cx="3233808" cy="3189940"/>
            <a:chOff x="3115679" y="2953647"/>
            <a:chExt cx="3233808" cy="3189940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4706567" y="2953647"/>
              <a:ext cx="0" cy="31899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115679" y="4651995"/>
              <a:ext cx="32338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44138" y="4090927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551521" y="353445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548875" y="570538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556258" y="5148909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210711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796625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620693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206607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2724639"/>
              </p:ext>
            </p:extLst>
          </p:nvPr>
        </p:nvGraphicFramePr>
        <p:xfrm>
          <a:off x="628650" y="2566988"/>
          <a:ext cx="190341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11" name="Equation" r:id="rId3" imgW="762000" imgH="203200" progId="Equation.3">
                  <p:embed/>
                </p:oleObj>
              </mc:Choice>
              <mc:Fallback>
                <p:oleObj name="Equation" r:id="rId3" imgW="762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8650" y="2566988"/>
                        <a:ext cx="190341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3780160" y="3549221"/>
            <a:ext cx="3942588" cy="2170930"/>
          </a:xfrm>
          <a:prstGeom prst="line">
            <a:avLst/>
          </a:prstGeom>
          <a:ln w="28575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596888" y="5735914"/>
            <a:ext cx="1169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w=(1,2)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3447" y="1566713"/>
            <a:ext cx="82884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Mathematically, how can we classify points based on a line?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6164506" y="4004692"/>
            <a:ext cx="184077" cy="174843"/>
          </a:xfrm>
          <a:prstGeom prst="ellipse">
            <a:avLst/>
          </a:prstGeom>
          <a:solidFill>
            <a:srgbClr val="80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290421" y="3160403"/>
            <a:ext cx="928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BLUE</a:t>
            </a:r>
            <a:endParaRPr lang="en-US" sz="2800" b="1" dirty="0">
              <a:solidFill>
                <a:srgbClr val="0000FF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220705" y="5148909"/>
            <a:ext cx="793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RED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02915" y="3849562"/>
            <a:ext cx="61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(1,1)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6164506" y="5061487"/>
            <a:ext cx="184077" cy="174843"/>
          </a:xfrm>
          <a:prstGeom prst="ellipse">
            <a:avLst/>
          </a:prstGeom>
          <a:solidFill>
            <a:srgbClr val="80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6012398" y="5258263"/>
            <a:ext cx="69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(1,-1)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883523" y="443047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15563" y="255166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6647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Classifying with a line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4179721" y="2953647"/>
            <a:ext cx="3233808" cy="3189940"/>
            <a:chOff x="3115679" y="2953647"/>
            <a:chExt cx="3233808" cy="3189940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4706567" y="2953647"/>
              <a:ext cx="0" cy="31899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115679" y="4651995"/>
              <a:ext cx="32338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44138" y="4090927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551521" y="353445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548875" y="570538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556258" y="5148909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210711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796625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620693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206607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5725838"/>
              </p:ext>
            </p:extLst>
          </p:nvPr>
        </p:nvGraphicFramePr>
        <p:xfrm>
          <a:off x="628650" y="2566988"/>
          <a:ext cx="190341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86" name="Equation" r:id="rId3" imgW="762000" imgH="203200" progId="Equation.3">
                  <p:embed/>
                </p:oleObj>
              </mc:Choice>
              <mc:Fallback>
                <p:oleObj name="Equation" r:id="rId3" imgW="762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8650" y="2566988"/>
                        <a:ext cx="190341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3780160" y="3549221"/>
            <a:ext cx="3942588" cy="2170930"/>
          </a:xfrm>
          <a:prstGeom prst="line">
            <a:avLst/>
          </a:prstGeom>
          <a:ln w="28575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596888" y="5735914"/>
            <a:ext cx="1169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w=(1,2)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1593" y="1516059"/>
            <a:ext cx="84709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Mathematically, how can we classify points based on a line?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6164506" y="4004692"/>
            <a:ext cx="184077" cy="174843"/>
          </a:xfrm>
          <a:prstGeom prst="ellipse">
            <a:avLst/>
          </a:prstGeom>
          <a:solidFill>
            <a:srgbClr val="80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290421" y="3160403"/>
            <a:ext cx="928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BLUE</a:t>
            </a:r>
            <a:endParaRPr lang="en-US" sz="2800" b="1" dirty="0">
              <a:solidFill>
                <a:srgbClr val="0000FF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220705" y="5148909"/>
            <a:ext cx="793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RED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02915" y="3849562"/>
            <a:ext cx="61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(1,1)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6164506" y="5061487"/>
            <a:ext cx="184077" cy="174843"/>
          </a:xfrm>
          <a:prstGeom prst="ellipse">
            <a:avLst/>
          </a:prstGeom>
          <a:solidFill>
            <a:srgbClr val="80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6012398" y="5258263"/>
            <a:ext cx="69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(1,-1)</a:t>
            </a:r>
            <a:endParaRPr lang="en-US" dirty="0"/>
          </a:p>
        </p:txBody>
      </p:sp>
      <p:graphicFrame>
        <p:nvGraphicFramePr>
          <p:cNvPr id="51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5861670"/>
              </p:ext>
            </p:extLst>
          </p:nvPr>
        </p:nvGraphicFramePr>
        <p:xfrm>
          <a:off x="1020210" y="3504917"/>
          <a:ext cx="2125662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87" name="Equation" r:id="rId5" imgW="850900" imgH="177800" progId="Equation.3">
                  <p:embed/>
                </p:oleObj>
              </mc:Choice>
              <mc:Fallback>
                <p:oleObj name="Equation" r:id="rId5" imgW="8509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20210" y="3504917"/>
                        <a:ext cx="2125662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72932" y="3460354"/>
            <a:ext cx="826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(1,1):</a:t>
            </a:r>
            <a:endParaRPr lang="en-US" sz="2400" dirty="0"/>
          </a:p>
        </p:txBody>
      </p:sp>
      <p:graphicFrame>
        <p:nvGraphicFramePr>
          <p:cNvPr id="53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2058213"/>
              </p:ext>
            </p:extLst>
          </p:nvPr>
        </p:nvGraphicFramePr>
        <p:xfrm>
          <a:off x="1020210" y="4430280"/>
          <a:ext cx="2538412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88" name="Equation" r:id="rId7" imgW="1016000" imgH="165100" progId="Equation.3">
                  <p:embed/>
                </p:oleObj>
              </mc:Choice>
              <mc:Fallback>
                <p:oleObj name="Equation" r:id="rId7" imgW="10160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20210" y="4430280"/>
                        <a:ext cx="2538412" cy="411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-898" y="4385975"/>
            <a:ext cx="928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(1,-1):</a:t>
            </a:r>
            <a:endParaRPr lang="en-US" sz="2400" dirty="0"/>
          </a:p>
        </p:txBody>
      </p:sp>
      <p:sp>
        <p:nvSpPr>
          <p:cNvPr id="3" name="Oval 2"/>
          <p:cNvSpPr/>
          <p:nvPr/>
        </p:nvSpPr>
        <p:spPr>
          <a:xfrm>
            <a:off x="2702223" y="3416050"/>
            <a:ext cx="605416" cy="630573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004931" y="4385975"/>
            <a:ext cx="605416" cy="630573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1593" y="6143587"/>
            <a:ext cx="5770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The sign indicates which side of the line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83523" y="443047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615563" y="255166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649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line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2648" y="1733343"/>
            <a:ext cx="7533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Any pair of values (</a:t>
            </a:r>
            <a:r>
              <a:rPr lang="en-US" sz="2400" i="1" dirty="0" smtClean="0"/>
              <a:t>w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,w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)</a:t>
            </a:r>
            <a:r>
              <a:rPr lang="en-US" sz="2400" dirty="0" smtClean="0"/>
              <a:t> defines a line through the origin:  </a:t>
            </a:r>
            <a:endParaRPr lang="en-US" sz="2400" dirty="0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9911729"/>
              </p:ext>
            </p:extLst>
          </p:nvPr>
        </p:nvGraphicFramePr>
        <p:xfrm>
          <a:off x="630238" y="2414588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65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0238" y="2414588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4179721" y="2953647"/>
            <a:ext cx="3233808" cy="3189940"/>
            <a:chOff x="3115679" y="2953647"/>
            <a:chExt cx="3233808" cy="3189940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4706567" y="2953647"/>
              <a:ext cx="0" cy="31899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115679" y="4651995"/>
              <a:ext cx="32338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44138" y="4090927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551521" y="353445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548875" y="570538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556258" y="5148909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210711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796625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620693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206607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0985894"/>
              </p:ext>
            </p:extLst>
          </p:nvPr>
        </p:nvGraphicFramePr>
        <p:xfrm>
          <a:off x="912813" y="3835400"/>
          <a:ext cx="1903412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66" name="Equation" r:id="rId5" imgW="762000" imgH="203200" progId="Equation.3">
                  <p:embed/>
                </p:oleObj>
              </mc:Choice>
              <mc:Fallback>
                <p:oleObj name="Equation" r:id="rId5" imgW="762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2813" y="3835400"/>
                        <a:ext cx="1903412" cy="506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3780160" y="3549221"/>
            <a:ext cx="3942588" cy="2170930"/>
          </a:xfrm>
          <a:prstGeom prst="line">
            <a:avLst/>
          </a:prstGeom>
          <a:ln w="28575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94350" y="6271243"/>
            <a:ext cx="5418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do we move the line off of the origin?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83523" y="443047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615563" y="255166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4345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line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2648" y="1733343"/>
            <a:ext cx="7533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Any pair of values (</a:t>
            </a:r>
            <a:r>
              <a:rPr lang="en-US" sz="2400" i="1" dirty="0" smtClean="0"/>
              <a:t>w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,w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)</a:t>
            </a:r>
            <a:r>
              <a:rPr lang="en-US" sz="2400" dirty="0" smtClean="0"/>
              <a:t> defines a line through the origin:  </a:t>
            </a:r>
            <a:endParaRPr lang="en-US" sz="2400" dirty="0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8259369"/>
              </p:ext>
            </p:extLst>
          </p:nvPr>
        </p:nvGraphicFramePr>
        <p:xfrm>
          <a:off x="630238" y="2414588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87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0238" y="2414588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4179721" y="2953647"/>
            <a:ext cx="3233808" cy="3189940"/>
            <a:chOff x="3115679" y="2953647"/>
            <a:chExt cx="3233808" cy="3189940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4706567" y="2953647"/>
              <a:ext cx="0" cy="31899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115679" y="4651995"/>
              <a:ext cx="32338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44138" y="4090927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551521" y="353445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548875" y="570538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556258" y="5148909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210711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796625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620693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206607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491393" y="4516917"/>
            <a:ext cx="45697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-2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-1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0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  <a:endParaRPr lang="en-US" sz="2400" b="1" dirty="0" smtClean="0">
              <a:solidFill>
                <a:srgbClr val="FF0000"/>
              </a:solidFill>
            </a:endParaRPr>
          </a:p>
        </p:txBody>
      </p: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137307"/>
              </p:ext>
            </p:extLst>
          </p:nvPr>
        </p:nvGraphicFramePr>
        <p:xfrm>
          <a:off x="833438" y="3835400"/>
          <a:ext cx="2062162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88" name="Equation" r:id="rId5" imgW="825500" imgH="203200" progId="Equation.3">
                  <p:embed/>
                </p:oleObj>
              </mc:Choice>
              <mc:Fallback>
                <p:oleObj name="Equation" r:id="rId5" imgW="8255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3438" y="3835400"/>
                        <a:ext cx="2062162" cy="506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3883523" y="443047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615563" y="255166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34" name="Oval 33"/>
          <p:cNvSpPr/>
          <p:nvPr/>
        </p:nvSpPr>
        <p:spPr>
          <a:xfrm>
            <a:off x="487132" y="2357455"/>
            <a:ext cx="605416" cy="630573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022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line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2648" y="1733343"/>
            <a:ext cx="7533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Any pair of values (</a:t>
            </a:r>
            <a:r>
              <a:rPr lang="en-US" sz="2400" i="1" dirty="0" smtClean="0"/>
              <a:t>w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,w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)</a:t>
            </a:r>
            <a:r>
              <a:rPr lang="en-US" sz="2400" dirty="0" smtClean="0"/>
              <a:t> defines a line through the origin:  </a:t>
            </a:r>
            <a:endParaRPr lang="en-US" sz="2400" dirty="0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1378129"/>
              </p:ext>
            </p:extLst>
          </p:nvPr>
        </p:nvGraphicFramePr>
        <p:xfrm>
          <a:off x="630238" y="2414588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65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0238" y="2414588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4179721" y="2953647"/>
            <a:ext cx="3233808" cy="3189940"/>
            <a:chOff x="3115679" y="2953647"/>
            <a:chExt cx="3233808" cy="3189940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4706567" y="2953647"/>
              <a:ext cx="0" cy="31899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115679" y="4651995"/>
              <a:ext cx="32338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44138" y="4090927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551521" y="353445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548875" y="570538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556258" y="5148909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210711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796625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620693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206607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491393" y="4516917"/>
            <a:ext cx="45697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-2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-1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0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  <a:endParaRPr lang="en-US" sz="2400" b="1" dirty="0" smtClean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487687" y="4477333"/>
            <a:ext cx="68765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0.5</a:t>
            </a:r>
          </a:p>
          <a:p>
            <a:r>
              <a:rPr lang="en-US" sz="2400" b="1" dirty="0">
                <a:solidFill>
                  <a:srgbClr val="0000FF"/>
                </a:solidFill>
              </a:rPr>
              <a:t>0</a:t>
            </a:r>
            <a:endParaRPr lang="en-US" sz="2400" b="1" dirty="0" smtClean="0">
              <a:solidFill>
                <a:srgbClr val="0000FF"/>
              </a:solidFill>
            </a:endParaRPr>
          </a:p>
          <a:p>
            <a:r>
              <a:rPr lang="en-US" sz="2400" b="1" dirty="0" smtClean="0">
                <a:solidFill>
                  <a:srgbClr val="0000FF"/>
                </a:solidFill>
              </a:rPr>
              <a:t>-0.5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-1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-1.5</a:t>
            </a:r>
          </a:p>
        </p:txBody>
      </p: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9881286"/>
              </p:ext>
            </p:extLst>
          </p:nvPr>
        </p:nvGraphicFramePr>
        <p:xfrm>
          <a:off x="833438" y="3835400"/>
          <a:ext cx="2062162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66" name="Equation" r:id="rId5" imgW="825500" imgH="203200" progId="Equation.3">
                  <p:embed/>
                </p:oleObj>
              </mc:Choice>
              <mc:Fallback>
                <p:oleObj name="Equation" r:id="rId5" imgW="8255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3438" y="3835400"/>
                        <a:ext cx="2062162" cy="506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Oval 3"/>
          <p:cNvSpPr/>
          <p:nvPr/>
        </p:nvSpPr>
        <p:spPr>
          <a:xfrm>
            <a:off x="4578403" y="4223711"/>
            <a:ext cx="205855" cy="2058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159017" y="4553327"/>
            <a:ext cx="205855" cy="2058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680567" y="4838639"/>
            <a:ext cx="205855" cy="2058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202117" y="5109183"/>
            <a:ext cx="205855" cy="2058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767965" y="5424031"/>
            <a:ext cx="205855" cy="2058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794926" y="3844581"/>
            <a:ext cx="3942588" cy="2170930"/>
          </a:xfrm>
          <a:prstGeom prst="line">
            <a:avLst/>
          </a:prstGeom>
          <a:ln w="28575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883523" y="443047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615563" y="255166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5478279" y="3835400"/>
            <a:ext cx="1831015" cy="6419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177426" y="3376721"/>
            <a:ext cx="2216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Now intersects at -1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35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linear model in </a:t>
            </a:r>
            <a:r>
              <a:rPr lang="en-US" i="1" dirty="0" smtClean="0"/>
              <a:t>n</a:t>
            </a:r>
            <a:r>
              <a:rPr lang="en-US" dirty="0" smtClean="0"/>
              <a:t>-dimensional space (i.e. </a:t>
            </a:r>
            <a:r>
              <a:rPr lang="en-US" i="1" dirty="0" smtClean="0"/>
              <a:t>n</a:t>
            </a:r>
            <a:r>
              <a:rPr lang="en-US" dirty="0" smtClean="0"/>
              <a:t> features) is define by </a:t>
            </a:r>
            <a:r>
              <a:rPr lang="en-US" i="1" dirty="0" smtClean="0"/>
              <a:t>n+</a:t>
            </a:r>
            <a:r>
              <a:rPr lang="en-US" dirty="0" smtClean="0"/>
              <a:t>1 weights: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 two dimensions, a line: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 three dimensions, a plane: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i="1" dirty="0" smtClean="0"/>
              <a:t>n</a:t>
            </a:r>
            <a:r>
              <a:rPr lang="en-US" dirty="0" smtClean="0"/>
              <a:t>-dimensions, a </a:t>
            </a:r>
            <a:r>
              <a:rPr lang="en-US" i="1" dirty="0" err="1" smtClean="0"/>
              <a:t>hyperplane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4397554"/>
              </p:ext>
            </p:extLst>
          </p:nvPr>
        </p:nvGraphicFramePr>
        <p:xfrm>
          <a:off x="1547664" y="3581212"/>
          <a:ext cx="2820987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25" name="Equation" r:id="rId3" imgW="1130300" imgH="203200" progId="Equation.3">
                  <p:embed/>
                </p:oleObj>
              </mc:Choice>
              <mc:Fallback>
                <p:oleObj name="Equation" r:id="rId3" imgW="1130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7664" y="3581212"/>
                        <a:ext cx="2820987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872863" y="3603277"/>
            <a:ext cx="1700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(where b = -a)</a:t>
            </a:r>
            <a:endParaRPr lang="en-US" sz="20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599195"/>
              </p:ext>
            </p:extLst>
          </p:nvPr>
        </p:nvGraphicFramePr>
        <p:xfrm>
          <a:off x="1547664" y="4678174"/>
          <a:ext cx="380365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26" name="Equation" r:id="rId5" imgW="1524000" imgH="215900" progId="Equation.3">
                  <p:embed/>
                </p:oleObj>
              </mc:Choice>
              <mc:Fallback>
                <p:oleObj name="Equation" r:id="rId5" imgW="15240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47664" y="4678174"/>
                        <a:ext cx="3803650" cy="538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0078474"/>
              </p:ext>
            </p:extLst>
          </p:nvPr>
        </p:nvGraphicFramePr>
        <p:xfrm>
          <a:off x="1547664" y="5716734"/>
          <a:ext cx="247332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27" name="Equation" r:id="rId7" imgW="990600" imgH="317500" progId="Equation.3">
                  <p:embed/>
                </p:oleObj>
              </mc:Choice>
              <mc:Fallback>
                <p:oleObj name="Equation" r:id="rId7" imgW="9906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47664" y="5716734"/>
                        <a:ext cx="2473325" cy="790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47211" y="5912548"/>
            <a:ext cx="896789" cy="94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14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Classifying with a linear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18233"/>
            <a:ext cx="8153400" cy="10606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 can classify with a linear model by checking the sign: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6647" y="4234777"/>
            <a:ext cx="2460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Negative example</a:t>
            </a:r>
            <a:endParaRPr 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6993512"/>
              </p:ext>
            </p:extLst>
          </p:nvPr>
        </p:nvGraphicFramePr>
        <p:xfrm>
          <a:off x="4356583" y="3084797"/>
          <a:ext cx="2094944" cy="6696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" name="Equation" r:id="rId3" imgW="990600" imgH="317500" progId="Equation.3">
                  <p:embed/>
                </p:oleObj>
              </mc:Choice>
              <mc:Fallback>
                <p:oleObj name="Equation" r:id="rId3" imgW="9906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56583" y="3084797"/>
                        <a:ext cx="2094944" cy="6696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466647" y="3129744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Positive example</a:t>
            </a:r>
            <a:endParaRPr lang="en-US" sz="2400" dirty="0">
              <a:solidFill>
                <a:srgbClr val="008000"/>
              </a:solidFill>
            </a:endParaRPr>
          </a:p>
        </p:txBody>
      </p:sp>
      <p:grpSp>
        <p:nvGrpSpPr>
          <p:cNvPr id="8" name="Group 37"/>
          <p:cNvGrpSpPr/>
          <p:nvPr/>
        </p:nvGrpSpPr>
        <p:grpSpPr>
          <a:xfrm>
            <a:off x="2796153" y="3249252"/>
            <a:ext cx="1371600" cy="1371600"/>
            <a:chOff x="7391400" y="3505200"/>
            <a:chExt cx="1371600" cy="1371600"/>
          </a:xfrm>
        </p:grpSpPr>
        <p:sp>
          <p:nvSpPr>
            <p:cNvPr id="9" name="Rounded Rectangle 8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01860" y="3943290"/>
              <a:ext cx="11849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classifier</a:t>
              </a:r>
              <a:endParaRPr lang="en-US" sz="200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97391" y="3691794"/>
            <a:ext cx="1658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Arial"/>
                <a:cs typeface="Arial"/>
              </a:rPr>
              <a:t>f</a:t>
            </a:r>
            <a:r>
              <a:rPr lang="en-US" sz="2400" i="1" baseline="-25000" dirty="0" smtClean="0">
                <a:latin typeface="Arial"/>
                <a:cs typeface="Arial"/>
              </a:rPr>
              <a:t>1</a:t>
            </a:r>
            <a:r>
              <a:rPr lang="en-US" sz="2400" i="1" dirty="0" smtClean="0">
                <a:latin typeface="Arial"/>
                <a:cs typeface="Arial"/>
              </a:rPr>
              <a:t>,</a:t>
            </a:r>
            <a:r>
              <a:rPr lang="en-US" sz="2400" i="1" dirty="0">
                <a:latin typeface="Arial"/>
                <a:cs typeface="Arial"/>
              </a:rPr>
              <a:t> </a:t>
            </a:r>
            <a:r>
              <a:rPr lang="en-US" sz="2400" i="1" dirty="0" smtClean="0">
                <a:latin typeface="Arial"/>
                <a:cs typeface="Arial"/>
              </a:rPr>
              <a:t>f</a:t>
            </a:r>
            <a:r>
              <a:rPr lang="en-US" sz="2400" i="1" baseline="-25000" dirty="0" smtClean="0">
                <a:latin typeface="Arial"/>
                <a:cs typeface="Arial"/>
              </a:rPr>
              <a:t>2</a:t>
            </a:r>
            <a:r>
              <a:rPr lang="en-US" sz="2400" i="1" dirty="0" smtClean="0">
                <a:latin typeface="Arial"/>
                <a:cs typeface="Arial"/>
              </a:rPr>
              <a:t>, …, </a:t>
            </a:r>
            <a:r>
              <a:rPr lang="en-US" sz="2400" i="1" dirty="0" err="1" smtClean="0">
                <a:latin typeface="Arial"/>
                <a:cs typeface="Arial"/>
              </a:rPr>
              <a:t>f</a:t>
            </a:r>
            <a:r>
              <a:rPr lang="en-US" sz="2400" i="1" baseline="-25000" dirty="0" err="1" smtClean="0">
                <a:latin typeface="Arial"/>
                <a:cs typeface="Arial"/>
              </a:rPr>
              <a:t>n</a:t>
            </a:r>
            <a:r>
              <a:rPr lang="en-US" sz="2400" i="1" dirty="0" smtClean="0">
                <a:latin typeface="Arial"/>
                <a:cs typeface="Arial"/>
              </a:rPr>
              <a:t> </a:t>
            </a:r>
            <a:endParaRPr lang="en-US" sz="2400" i="1" baseline="-25000" dirty="0">
              <a:latin typeface="Arial"/>
              <a:cs typeface="Arial"/>
            </a:endParaRPr>
          </a:p>
        </p:txBody>
      </p:sp>
      <p:sp>
        <p:nvSpPr>
          <p:cNvPr id="12" name="Right Arrow 11"/>
          <p:cNvSpPr/>
          <p:nvPr/>
        </p:nvSpPr>
        <p:spPr bwMode="auto">
          <a:xfrm>
            <a:off x="2059374" y="3570848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0470641"/>
              </p:ext>
            </p:extLst>
          </p:nvPr>
        </p:nvGraphicFramePr>
        <p:xfrm>
          <a:off x="4356583" y="4153459"/>
          <a:ext cx="2094944" cy="6696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3" name="Equation" r:id="rId5" imgW="990600" imgH="317500" progId="Equation.3">
                  <p:embed/>
                </p:oleObj>
              </mc:Choice>
              <mc:Fallback>
                <p:oleObj name="Equation" r:id="rId5" imgW="9906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56583" y="4153459"/>
                        <a:ext cx="2094944" cy="6696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197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linear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287295" cy="20918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Geometrically, we know what a linear model represents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Given a linear model (i.e. a set of weights and b) we can classify examples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126016" y="3937170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15309" y="4429839"/>
            <a:ext cx="13083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Training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6" name="Oval 5"/>
          <p:cNvSpPr/>
          <p:nvPr/>
        </p:nvSpPr>
        <p:spPr>
          <a:xfrm>
            <a:off x="3313248" y="4247616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2579465" y="4626442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3635896" y="4574164"/>
            <a:ext cx="946851" cy="622943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11303" y="6119728"/>
            <a:ext cx="1798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(data with labels)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19287826">
            <a:off x="2641715" y="3897398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learn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5699772" y="4429839"/>
            <a:ext cx="28055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do we learn a linear model?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05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Positive or negative?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62030" y="2983184"/>
            <a:ext cx="1506157" cy="1491592"/>
          </a:xfrm>
          <a:prstGeom prst="rect">
            <a:avLst/>
          </a:prstGeom>
          <a:solidFill>
            <a:srgbClr val="008000"/>
          </a:solidFill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58668" y="5597162"/>
            <a:ext cx="1667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NEGATIVE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1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the data generating distribution?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314449" y="3405508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71478" y="214479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8070" y="269314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56738" y="29795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613488" y="57855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840365" y="36571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06205" y="287039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5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Positive or negative?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8668" y="5597162"/>
            <a:ext cx="1667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NEGATIVE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" name="Isosceles Triangle 5"/>
          <p:cNvSpPr/>
          <p:nvPr/>
        </p:nvSpPr>
        <p:spPr>
          <a:xfrm>
            <a:off x="3424605" y="3027481"/>
            <a:ext cx="1771950" cy="1447287"/>
          </a:xfrm>
          <a:prstGeom prst="triangle">
            <a:avLst/>
          </a:prstGeom>
          <a:solidFill>
            <a:srgbClr val="FF0000"/>
          </a:solidFill>
          <a:ln w="38100" cmpd="sng">
            <a:solidFill>
              <a:srgbClr val="0000F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8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Positive or negative?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8668" y="5597162"/>
            <a:ext cx="1509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POSITIVE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70068" y="2983183"/>
            <a:ext cx="1653820" cy="1624506"/>
          </a:xfrm>
          <a:prstGeom prst="ellipse">
            <a:avLst/>
          </a:prstGeom>
          <a:solidFill>
            <a:srgbClr val="3366FF"/>
          </a:solidFill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0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Positive or negative?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70068" y="2983183"/>
            <a:ext cx="1653820" cy="1624506"/>
          </a:xfrm>
          <a:prstGeom prst="ellipse">
            <a:avLst/>
          </a:prstGeom>
          <a:solidFill>
            <a:srgbClr val="FF0000"/>
          </a:solidFill>
          <a:ln w="38100" cmpd="sng">
            <a:solidFill>
              <a:srgbClr val="0000F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58668" y="5597162"/>
            <a:ext cx="1667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NEGATIVE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559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Positive or negative?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Isosceles Triangle 5"/>
          <p:cNvSpPr/>
          <p:nvPr/>
        </p:nvSpPr>
        <p:spPr>
          <a:xfrm>
            <a:off x="3424605" y="3027481"/>
            <a:ext cx="1771950" cy="1447287"/>
          </a:xfrm>
          <a:prstGeom prst="triangle">
            <a:avLst/>
          </a:prstGeom>
          <a:solidFill>
            <a:srgbClr val="3366FF"/>
          </a:solidFill>
          <a:ln w="38100" cmpd="sng">
            <a:solidFill>
              <a:srgbClr val="0000FF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58668" y="5597162"/>
            <a:ext cx="1509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POSITIVE</a:t>
            </a:r>
            <a:endParaRPr lang="en-US" sz="28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93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Positive or negative?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Isosceles Triangle 5"/>
          <p:cNvSpPr/>
          <p:nvPr/>
        </p:nvSpPr>
        <p:spPr>
          <a:xfrm>
            <a:off x="3424605" y="3027481"/>
            <a:ext cx="1771950" cy="1447287"/>
          </a:xfrm>
          <a:prstGeom prst="triangle">
            <a:avLst/>
          </a:prstGeom>
          <a:solidFill>
            <a:srgbClr val="FFFF00"/>
          </a:solidFill>
          <a:ln w="38100" cmpd="sng">
            <a:solidFill>
              <a:srgbClr val="0000F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58668" y="5597162"/>
            <a:ext cx="1509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POSITIVE</a:t>
            </a:r>
            <a:endParaRPr lang="en-US" sz="28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631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Positive or negative?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70068" y="2983183"/>
            <a:ext cx="1653820" cy="162450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58668" y="5597162"/>
            <a:ext cx="1667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NEGATIVE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49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Positive or negative?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62030" y="2983184"/>
            <a:ext cx="1506157" cy="1491592"/>
          </a:xfrm>
          <a:prstGeom prst="rect">
            <a:avLst/>
          </a:prstGeom>
          <a:solidFill>
            <a:srgbClr val="3366FF"/>
          </a:solidFill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58668" y="5597162"/>
            <a:ext cx="1509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POSITIVE</a:t>
            </a:r>
            <a:endParaRPr lang="en-US" sz="28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411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method to the madness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78596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blue = positive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yellow triangles = positive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all others negative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2498" y="4386166"/>
            <a:ext cx="58555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How is this learning setup different than the learning we’ve done before?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 smtClean="0">
                <a:solidFill>
                  <a:srgbClr val="FF0000"/>
                </a:solidFill>
              </a:rPr>
              <a:t>When might this arise?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83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learning algorithm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818253" y="3225950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3084470" y="3604776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4140901" y="3552498"/>
            <a:ext cx="946851" cy="622943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9287826">
            <a:off x="3146720" y="2875732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learn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993443" y="4858748"/>
            <a:ext cx="5818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Only get to see one example at a time!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315161" y="21422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4005" y="215388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 rot="16200000">
            <a:off x="-396257" y="3299443"/>
            <a:ext cx="196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Labeled data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96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learning algorithm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818253" y="3225950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3084470" y="3604776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4140901" y="3552498"/>
            <a:ext cx="946851" cy="622943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9287826">
            <a:off x="3146720" y="2875732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learn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993443" y="4858748"/>
            <a:ext cx="5818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Only get to see one example at a time!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315161" y="21422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315161" y="27518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4005" y="215388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314005" y="275181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 rot="16200000">
            <a:off x="-396257" y="3299443"/>
            <a:ext cx="196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Labeled data</a:t>
            </a:r>
            <a:endParaRPr lang="en-US" sz="2400" dirty="0">
              <a:solidFill>
                <a:srgbClr val="0000FF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16876" y="2333381"/>
            <a:ext cx="215114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53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the data generating distribution?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314449" y="3405508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71478" y="214479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8070" y="269314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56738" y="29795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107499" y="233942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977972" y="290863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92595" y="55882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295368" y="570796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149456" y="418678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613488" y="57855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288984" y="368903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840365" y="36571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06205" y="287039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184125" y="377497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9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learning algorithm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818253" y="3225950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3084470" y="3604776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4140901" y="3552498"/>
            <a:ext cx="946851" cy="622943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9287826">
            <a:off x="3146720" y="2875732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learn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993443" y="4858748"/>
            <a:ext cx="5818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Only get to see one example at a time!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315161" y="21422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315161" y="27518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4005" y="215388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314005" y="275181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 rot="16200000">
            <a:off x="-396257" y="3299443"/>
            <a:ext cx="196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Labeled data</a:t>
            </a:r>
            <a:endParaRPr lang="en-US" sz="2400" dirty="0">
              <a:solidFill>
                <a:srgbClr val="0000FF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16876" y="2333381"/>
            <a:ext cx="215114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auto">
          <a:xfrm>
            <a:off x="1315161" y="33614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14005" y="336141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816876" y="2943596"/>
            <a:ext cx="215114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86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learning algorithm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818253" y="3225950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3084470" y="3604776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4140901" y="3552498"/>
            <a:ext cx="946851" cy="622943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9287826">
            <a:off x="3146720" y="2875732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learn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993443" y="4858748"/>
            <a:ext cx="5818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Only get to see one example at a time!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315161" y="21422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315161" y="27518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4005" y="215388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314005" y="275181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 rot="16200000">
            <a:off x="-396257" y="3299443"/>
            <a:ext cx="196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Labeled data</a:t>
            </a:r>
            <a:endParaRPr lang="en-US" sz="2400" dirty="0">
              <a:solidFill>
                <a:srgbClr val="0000FF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16876" y="2333381"/>
            <a:ext cx="215114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auto">
          <a:xfrm>
            <a:off x="1315161" y="33614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14005" y="336141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816876" y="2943596"/>
            <a:ext cx="215114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 bwMode="auto">
          <a:xfrm>
            <a:off x="1315161" y="39710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14005" y="398268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816876" y="3552498"/>
            <a:ext cx="215114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81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learning algorithm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818253" y="3225950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3084470" y="3604776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4140901" y="3552498"/>
            <a:ext cx="946851" cy="622943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9287826">
            <a:off x="3146720" y="2875732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learn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993443" y="4858748"/>
            <a:ext cx="5818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Only get to see one example at a time!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315161" y="21422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315161" y="27518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4005" y="215388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314005" y="275181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 rot="16200000">
            <a:off x="-396257" y="3299443"/>
            <a:ext cx="196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Labeled data</a:t>
            </a:r>
            <a:endParaRPr lang="en-US" sz="2400" dirty="0">
              <a:solidFill>
                <a:srgbClr val="0000FF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16876" y="2333381"/>
            <a:ext cx="215114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auto">
          <a:xfrm>
            <a:off x="1315161" y="33614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14005" y="336141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816876" y="2943596"/>
            <a:ext cx="215114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 bwMode="auto">
          <a:xfrm>
            <a:off x="1315161" y="39710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14005" y="398268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816876" y="3552498"/>
            <a:ext cx="215114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16876" y="4175441"/>
            <a:ext cx="215114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 rot="5400000">
            <a:off x="1414348" y="456414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3863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linear classifier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86901" y="527765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744593" y="2948051"/>
            <a:ext cx="0" cy="2524743"/>
          </a:xfrm>
          <a:prstGeom prst="line">
            <a:avLst/>
          </a:prstGeom>
          <a:ln w="38100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744593" y="4224270"/>
            <a:ext cx="1090058" cy="0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501408" y="6035058"/>
            <a:ext cx="1333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w=(1,0)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64884" y="5923095"/>
            <a:ext cx="4613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does this model currently say?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10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linear classifier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86901" y="527765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744593" y="2948051"/>
            <a:ext cx="0" cy="2524743"/>
          </a:xfrm>
          <a:prstGeom prst="line">
            <a:avLst/>
          </a:prstGeom>
          <a:ln w="38100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744593" y="4224270"/>
            <a:ext cx="1090058" cy="0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128028" y="5923095"/>
            <a:ext cx="1333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w=(1,0)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7560149" y="4071870"/>
            <a:ext cx="11745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POSITIVE</a:t>
            </a: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01888" y="4078158"/>
            <a:ext cx="1296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NEGATIVE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10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linear classifier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86901" y="527765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744593" y="2948051"/>
            <a:ext cx="0" cy="2524743"/>
          </a:xfrm>
          <a:prstGeom prst="line">
            <a:avLst/>
          </a:prstGeom>
          <a:ln w="38100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744593" y="4224270"/>
            <a:ext cx="1090058" cy="0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128028" y="5923095"/>
            <a:ext cx="1333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w=(1,0)</a:t>
            </a:r>
            <a:endParaRPr lang="en-US" sz="2800" dirty="0"/>
          </a:p>
        </p:txBody>
      </p:sp>
      <p:sp>
        <p:nvSpPr>
          <p:cNvPr id="14" name="Plus 13"/>
          <p:cNvSpPr/>
          <p:nvPr/>
        </p:nvSpPr>
        <p:spPr>
          <a:xfrm>
            <a:off x="4464711" y="286804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727372" y="2852929"/>
            <a:ext cx="748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(-1,1)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68729" y="4995740"/>
            <a:ext cx="29580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Is our current guess:</a:t>
            </a:r>
          </a:p>
          <a:p>
            <a:r>
              <a:rPr lang="en-US" sz="2800" dirty="0">
                <a:solidFill>
                  <a:srgbClr val="FF0000"/>
                </a:solidFill>
              </a:rPr>
              <a:t>r</a:t>
            </a:r>
            <a:r>
              <a:rPr lang="en-US" sz="2800" dirty="0" smtClean="0">
                <a:solidFill>
                  <a:srgbClr val="FF0000"/>
                </a:solidFill>
              </a:rPr>
              <a:t>ight or wrong?</a:t>
            </a:r>
            <a:endParaRPr 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592677"/>
              </p:ext>
            </p:extLst>
          </p:nvPr>
        </p:nvGraphicFramePr>
        <p:xfrm>
          <a:off x="792163" y="1617663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43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2163" y="1617663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329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linear classifier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744593" y="2948051"/>
            <a:ext cx="1090058" cy="2524743"/>
            <a:chOff x="5744593" y="2948051"/>
            <a:chExt cx="1090058" cy="2524743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28028" y="5923095"/>
            <a:ext cx="1333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w=(1,0)</a:t>
            </a:r>
            <a:endParaRPr lang="en-US" sz="2800" dirty="0"/>
          </a:p>
        </p:txBody>
      </p:sp>
      <p:sp>
        <p:nvSpPr>
          <p:cNvPr id="14" name="Plus 13"/>
          <p:cNvSpPr/>
          <p:nvPr/>
        </p:nvSpPr>
        <p:spPr>
          <a:xfrm>
            <a:off x="4464711" y="286804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727372" y="2852929"/>
            <a:ext cx="748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(-1,1)</a:t>
            </a:r>
            <a:endParaRPr lang="en-US" sz="2000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2635529"/>
              </p:ext>
            </p:extLst>
          </p:nvPr>
        </p:nvGraphicFramePr>
        <p:xfrm>
          <a:off x="792163" y="1617663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43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2163" y="1617663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9305048"/>
              </p:ext>
            </p:extLst>
          </p:nvPr>
        </p:nvGraphicFramePr>
        <p:xfrm>
          <a:off x="507923" y="3749820"/>
          <a:ext cx="2536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44" name="Equation" r:id="rId5" imgW="1016000" imgH="177800" progId="Equation.3">
                  <p:embed/>
                </p:oleObj>
              </mc:Choice>
              <mc:Fallback>
                <p:oleObj name="Equation" r:id="rId5" imgW="10160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7923" y="3749820"/>
                        <a:ext cx="25368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7010178"/>
              </p:ext>
            </p:extLst>
          </p:nvPr>
        </p:nvGraphicFramePr>
        <p:xfrm>
          <a:off x="550630" y="3038151"/>
          <a:ext cx="21891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45" name="Equation" r:id="rId7" imgW="876300" imgH="203200" progId="Equation.3">
                  <p:embed/>
                </p:oleObj>
              </mc:Choice>
              <mc:Fallback>
                <p:oleObj name="Equation" r:id="rId7" imgW="876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0630" y="3038151"/>
                        <a:ext cx="218916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val 4"/>
          <p:cNvSpPr/>
          <p:nvPr/>
        </p:nvSpPr>
        <p:spPr>
          <a:xfrm>
            <a:off x="2464608" y="3544563"/>
            <a:ext cx="801376" cy="827517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07923" y="5034365"/>
            <a:ext cx="3193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predicts negative, </a:t>
            </a:r>
            <a:r>
              <a:rPr lang="en-US" sz="2400" dirty="0" smtClean="0">
                <a:solidFill>
                  <a:srgbClr val="FF0000"/>
                </a:solidFill>
              </a:rPr>
              <a:t>wrong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7034" y="5892858"/>
            <a:ext cx="4383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should we update the model?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784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linear classifier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86901" y="527765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744593" y="2948051"/>
            <a:ext cx="1090058" cy="2524743"/>
            <a:chOff x="5744593" y="2948051"/>
            <a:chExt cx="1090058" cy="2524743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28028" y="5923095"/>
            <a:ext cx="1333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w=(1,0)</a:t>
            </a:r>
            <a:endParaRPr lang="en-US" sz="2800" dirty="0"/>
          </a:p>
        </p:txBody>
      </p:sp>
      <p:sp>
        <p:nvSpPr>
          <p:cNvPr id="14" name="Plus 13"/>
          <p:cNvSpPr/>
          <p:nvPr/>
        </p:nvSpPr>
        <p:spPr>
          <a:xfrm>
            <a:off x="4464711" y="286804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727372" y="2852929"/>
            <a:ext cx="748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(-1,1)</a:t>
            </a:r>
            <a:endParaRPr lang="en-US" sz="2000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0257263"/>
              </p:ext>
            </p:extLst>
          </p:nvPr>
        </p:nvGraphicFramePr>
        <p:xfrm>
          <a:off x="792163" y="1617663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02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2163" y="1617663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6625880"/>
              </p:ext>
            </p:extLst>
          </p:nvPr>
        </p:nvGraphicFramePr>
        <p:xfrm>
          <a:off x="507923" y="3749820"/>
          <a:ext cx="2536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03" name="Equation" r:id="rId5" imgW="1016000" imgH="177800" progId="Equation.3">
                  <p:embed/>
                </p:oleObj>
              </mc:Choice>
              <mc:Fallback>
                <p:oleObj name="Equation" r:id="rId5" imgW="10160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7923" y="3749820"/>
                        <a:ext cx="25368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4963952"/>
              </p:ext>
            </p:extLst>
          </p:nvPr>
        </p:nvGraphicFramePr>
        <p:xfrm>
          <a:off x="550630" y="3038151"/>
          <a:ext cx="21891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04" name="Equation" r:id="rId7" imgW="876300" imgH="203200" progId="Equation.3">
                  <p:embed/>
                </p:oleObj>
              </mc:Choice>
              <mc:Fallback>
                <p:oleObj name="Equation" r:id="rId7" imgW="876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0630" y="3038151"/>
                        <a:ext cx="218916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val 4"/>
          <p:cNvSpPr/>
          <p:nvPr/>
        </p:nvSpPr>
        <p:spPr>
          <a:xfrm>
            <a:off x="2464608" y="3544563"/>
            <a:ext cx="801376" cy="827517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Bent Arrow 23"/>
          <p:cNvSpPr/>
          <p:nvPr/>
        </p:nvSpPr>
        <p:spPr>
          <a:xfrm rot="6827433" flipH="1">
            <a:off x="5832074" y="4561610"/>
            <a:ext cx="937458" cy="802442"/>
          </a:xfrm>
          <a:prstGeom prst="bentArrow">
            <a:avLst/>
          </a:prstGeom>
          <a:solidFill>
            <a:srgbClr val="0000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34651" y="5149628"/>
            <a:ext cx="18295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Should move this direction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29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closer look at why we got it wrong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0543103"/>
              </p:ext>
            </p:extLst>
          </p:nvPr>
        </p:nvGraphicFramePr>
        <p:xfrm>
          <a:off x="812877" y="3120525"/>
          <a:ext cx="2536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47" name="Equation" r:id="rId3" imgW="1016000" imgH="177800" progId="Equation.3">
                  <p:embed/>
                </p:oleObj>
              </mc:Choice>
              <mc:Fallback>
                <p:oleObj name="Equation" r:id="rId3" imgW="10160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2877" y="3120525"/>
                        <a:ext cx="25368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184375"/>
              </p:ext>
            </p:extLst>
          </p:nvPr>
        </p:nvGraphicFramePr>
        <p:xfrm>
          <a:off x="812877" y="2459150"/>
          <a:ext cx="21891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48" name="Equation" r:id="rId5" imgW="876300" imgH="203200" progId="Equation.3">
                  <p:embed/>
                </p:oleObj>
              </mc:Choice>
              <mc:Fallback>
                <p:oleObj name="Equation" r:id="rId5" imgW="876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2877" y="2459150"/>
                        <a:ext cx="218916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9613" y="1749913"/>
            <a:ext cx="55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</a:t>
            </a:r>
            <a:r>
              <a:rPr lang="en-US" sz="2800" baseline="-25000" dirty="0" smtClean="0"/>
              <a:t>1</a:t>
            </a:r>
            <a:endParaRPr lang="en-US" sz="2800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1643389" y="1749913"/>
            <a:ext cx="55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</a:t>
            </a:r>
            <a:r>
              <a:rPr lang="en-US" sz="2800" baseline="-25000" dirty="0"/>
              <a:t>2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349703" y="3307085"/>
            <a:ext cx="775470" cy="15118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88138" y="2800066"/>
            <a:ext cx="4377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We’d like this value to be positive since it’s a positive value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667971" y="1730995"/>
            <a:ext cx="2332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(-1, 1, positive)</a:t>
            </a:r>
            <a:endParaRPr lang="en-US" sz="2800" dirty="0"/>
          </a:p>
        </p:txBody>
      </p:sp>
      <p:sp>
        <p:nvSpPr>
          <p:cNvPr id="13" name="Left Brace 12"/>
          <p:cNvSpPr/>
          <p:nvPr/>
        </p:nvSpPr>
        <p:spPr>
          <a:xfrm rot="16200000">
            <a:off x="1428449" y="3030614"/>
            <a:ext cx="617154" cy="1787815"/>
          </a:xfrm>
          <a:prstGeom prst="leftBrace">
            <a:avLst/>
          </a:prstGeom>
          <a:ln w="28575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98056" y="4429639"/>
            <a:ext cx="5374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Which of these contributed to the mistake?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48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closer look at why we got it wrong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2672275"/>
              </p:ext>
            </p:extLst>
          </p:nvPr>
        </p:nvGraphicFramePr>
        <p:xfrm>
          <a:off x="812877" y="3120525"/>
          <a:ext cx="2536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69" name="Equation" r:id="rId3" imgW="1016000" imgH="177800" progId="Equation.3">
                  <p:embed/>
                </p:oleObj>
              </mc:Choice>
              <mc:Fallback>
                <p:oleObj name="Equation" r:id="rId3" imgW="10160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2877" y="3120525"/>
                        <a:ext cx="25368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1783547"/>
              </p:ext>
            </p:extLst>
          </p:nvPr>
        </p:nvGraphicFramePr>
        <p:xfrm>
          <a:off x="812877" y="2459150"/>
          <a:ext cx="21891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70" name="Equation" r:id="rId5" imgW="876300" imgH="203200" progId="Equation.3">
                  <p:embed/>
                </p:oleObj>
              </mc:Choice>
              <mc:Fallback>
                <p:oleObj name="Equation" r:id="rId5" imgW="876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2877" y="2459150"/>
                        <a:ext cx="218916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9613" y="1749913"/>
            <a:ext cx="55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</a:t>
            </a:r>
            <a:r>
              <a:rPr lang="en-US" sz="2800" baseline="-25000" dirty="0" smtClean="0"/>
              <a:t>1</a:t>
            </a:r>
            <a:endParaRPr lang="en-US" sz="2800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1643389" y="1749913"/>
            <a:ext cx="55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</a:t>
            </a:r>
            <a:r>
              <a:rPr lang="en-US" sz="2800" baseline="-25000" dirty="0"/>
              <a:t>2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349703" y="3307085"/>
            <a:ext cx="775470" cy="15118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88138" y="2800066"/>
            <a:ext cx="4377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We’d like this value to be positive since it’s a positive value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667971" y="1730995"/>
            <a:ext cx="2332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(-1, 1, positive)</a:t>
            </a:r>
            <a:endParaRPr lang="en-US" sz="28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200612" y="3631064"/>
            <a:ext cx="45246" cy="1146292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6084" y="4817027"/>
            <a:ext cx="2464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contributed in the wrong direction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3191118" y="4777356"/>
            <a:ext cx="3809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could have contributed (positive feature), but didn’t</a:t>
            </a:r>
            <a:endParaRPr lang="en-US" sz="24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2222257" y="3631063"/>
            <a:ext cx="2445714" cy="1146292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177323" y="6032168"/>
            <a:ext cx="4550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should we change the weights?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65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314449" y="3405508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89717" y="313460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71478" y="214479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8070" y="269314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50470" y="360013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56738" y="29795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107499" y="233942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977972" y="290863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036414" y="456162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92595" y="55882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037711" y="523855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20490" y="603234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955102" y="518573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66176" y="532418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295368" y="570796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149456" y="418678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613488" y="57855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288984" y="368903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398980" y="361828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840365" y="36571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096601" y="156909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06205" y="287039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184125" y="377497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the data generating distribution?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43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closer look at why we got it wrong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5191589"/>
              </p:ext>
            </p:extLst>
          </p:nvPr>
        </p:nvGraphicFramePr>
        <p:xfrm>
          <a:off x="812877" y="3120525"/>
          <a:ext cx="2536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91" name="Equation" r:id="rId3" imgW="1016000" imgH="177800" progId="Equation.3">
                  <p:embed/>
                </p:oleObj>
              </mc:Choice>
              <mc:Fallback>
                <p:oleObj name="Equation" r:id="rId3" imgW="10160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2877" y="3120525"/>
                        <a:ext cx="25368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52706"/>
              </p:ext>
            </p:extLst>
          </p:nvPr>
        </p:nvGraphicFramePr>
        <p:xfrm>
          <a:off x="812877" y="2459150"/>
          <a:ext cx="21891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92" name="Equation" r:id="rId5" imgW="876300" imgH="203200" progId="Equation.3">
                  <p:embed/>
                </p:oleObj>
              </mc:Choice>
              <mc:Fallback>
                <p:oleObj name="Equation" r:id="rId5" imgW="876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2877" y="2459150"/>
                        <a:ext cx="218916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9613" y="1749913"/>
            <a:ext cx="55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</a:t>
            </a:r>
            <a:r>
              <a:rPr lang="en-US" sz="2800" baseline="-25000" dirty="0" smtClean="0"/>
              <a:t>1</a:t>
            </a:r>
            <a:endParaRPr lang="en-US" sz="2800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1643389" y="1749913"/>
            <a:ext cx="55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</a:t>
            </a:r>
            <a:r>
              <a:rPr lang="en-US" sz="2800" baseline="-25000" dirty="0"/>
              <a:t>2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349703" y="3307085"/>
            <a:ext cx="775470" cy="15118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88138" y="2800066"/>
            <a:ext cx="4377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We’d like this value to be positive since it’s a positive value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667971" y="1730995"/>
            <a:ext cx="2332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(-1, 1, positive)</a:t>
            </a:r>
            <a:endParaRPr lang="en-US" sz="28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200612" y="3631064"/>
            <a:ext cx="45246" cy="1146292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6084" y="4817027"/>
            <a:ext cx="2464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contributed in the wrong direction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3191118" y="4777356"/>
            <a:ext cx="3809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could have contributed (positive feature), but didn’t</a:t>
            </a:r>
            <a:endParaRPr lang="en-US" sz="24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2222257" y="3631063"/>
            <a:ext cx="2445714" cy="1146292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98662" y="5771097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decrease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88138" y="5771097"/>
            <a:ext cx="1187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increase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4429" y="6232762"/>
            <a:ext cx="1001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1 -&gt; 0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74186" y="6232762"/>
            <a:ext cx="1001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0</a:t>
            </a:r>
            <a:r>
              <a:rPr lang="en-US" sz="2400" dirty="0" smtClean="0">
                <a:solidFill>
                  <a:srgbClr val="0000FF"/>
                </a:solidFill>
              </a:rPr>
              <a:t> -&gt; 1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49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linear classifier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86901" y="527765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grpSp>
        <p:nvGrpSpPr>
          <p:cNvPr id="9" name="Group 8"/>
          <p:cNvGrpSpPr/>
          <p:nvPr/>
        </p:nvGrpSpPr>
        <p:grpSpPr>
          <a:xfrm rot="16200000">
            <a:off x="5199564" y="2410083"/>
            <a:ext cx="1090058" cy="2524743"/>
            <a:chOff x="5744593" y="2948051"/>
            <a:chExt cx="1090058" cy="2524743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28028" y="5923095"/>
            <a:ext cx="1333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w=(0,1)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4" name="Plus 13"/>
          <p:cNvSpPr/>
          <p:nvPr/>
        </p:nvSpPr>
        <p:spPr>
          <a:xfrm>
            <a:off x="4464711" y="286804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727372" y="2852929"/>
            <a:ext cx="748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(-1,1)</a:t>
            </a:r>
            <a:endParaRPr lang="en-US" sz="2000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8593446"/>
              </p:ext>
            </p:extLst>
          </p:nvPr>
        </p:nvGraphicFramePr>
        <p:xfrm>
          <a:off x="792163" y="1617663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8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2163" y="1617663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89692" y="5397203"/>
            <a:ext cx="4383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Graphically, this also makes sense!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10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linear classifier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86901" y="527765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grpSp>
        <p:nvGrpSpPr>
          <p:cNvPr id="9" name="Group 8"/>
          <p:cNvGrpSpPr/>
          <p:nvPr/>
        </p:nvGrpSpPr>
        <p:grpSpPr>
          <a:xfrm rot="16200000">
            <a:off x="5199564" y="2410083"/>
            <a:ext cx="1090058" cy="2524743"/>
            <a:chOff x="5744593" y="2948051"/>
            <a:chExt cx="1090058" cy="2524743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28028" y="5923095"/>
            <a:ext cx="1333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w=(0,1)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7006965" y="5089203"/>
            <a:ext cx="748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(1,-1)</a:t>
            </a:r>
            <a:endParaRPr lang="en-US" sz="2000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9481375"/>
              </p:ext>
            </p:extLst>
          </p:nvPr>
        </p:nvGraphicFramePr>
        <p:xfrm>
          <a:off x="792163" y="1617663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27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2163" y="1617663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Minus 18"/>
          <p:cNvSpPr/>
          <p:nvPr/>
        </p:nvSpPr>
        <p:spPr>
          <a:xfrm>
            <a:off x="6551312" y="5066003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68729" y="4995740"/>
            <a:ext cx="29580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Is our current guess:</a:t>
            </a:r>
          </a:p>
          <a:p>
            <a:r>
              <a:rPr lang="en-US" sz="2800" dirty="0">
                <a:solidFill>
                  <a:srgbClr val="FF0000"/>
                </a:solidFill>
              </a:rPr>
              <a:t>r</a:t>
            </a:r>
            <a:r>
              <a:rPr lang="en-US" sz="2800" dirty="0" smtClean="0">
                <a:solidFill>
                  <a:srgbClr val="FF0000"/>
                </a:solidFill>
              </a:rPr>
              <a:t>ight or wrong?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12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linear classifier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86901" y="527765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grpSp>
        <p:nvGrpSpPr>
          <p:cNvPr id="9" name="Group 8"/>
          <p:cNvGrpSpPr/>
          <p:nvPr/>
        </p:nvGrpSpPr>
        <p:grpSpPr>
          <a:xfrm rot="16200000">
            <a:off x="5199564" y="2410083"/>
            <a:ext cx="1090058" cy="2524743"/>
            <a:chOff x="5744593" y="2948051"/>
            <a:chExt cx="1090058" cy="2524743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28028" y="5923095"/>
            <a:ext cx="1333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w=(0,1)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7006965" y="5089203"/>
            <a:ext cx="748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(1,-1)</a:t>
            </a:r>
            <a:endParaRPr lang="en-US" sz="2000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9444488"/>
              </p:ext>
            </p:extLst>
          </p:nvPr>
        </p:nvGraphicFramePr>
        <p:xfrm>
          <a:off x="792163" y="1617663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26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2163" y="1617663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Minus 18"/>
          <p:cNvSpPr/>
          <p:nvPr/>
        </p:nvSpPr>
        <p:spPr>
          <a:xfrm>
            <a:off x="6551312" y="5066003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033233"/>
              </p:ext>
            </p:extLst>
          </p:nvPr>
        </p:nvGraphicFramePr>
        <p:xfrm>
          <a:off x="507923" y="3749820"/>
          <a:ext cx="2536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27" name="Equation" r:id="rId5" imgW="1016000" imgH="177800" progId="Equation.3">
                  <p:embed/>
                </p:oleObj>
              </mc:Choice>
              <mc:Fallback>
                <p:oleObj name="Equation" r:id="rId5" imgW="10160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7923" y="3749820"/>
                        <a:ext cx="25368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824593"/>
              </p:ext>
            </p:extLst>
          </p:nvPr>
        </p:nvGraphicFramePr>
        <p:xfrm>
          <a:off x="550630" y="3038151"/>
          <a:ext cx="21891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28" name="Equation" r:id="rId7" imgW="876300" imgH="203200" progId="Equation.3">
                  <p:embed/>
                </p:oleObj>
              </mc:Choice>
              <mc:Fallback>
                <p:oleObj name="Equation" r:id="rId7" imgW="876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0630" y="3038151"/>
                        <a:ext cx="218916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Oval 22"/>
          <p:cNvSpPr/>
          <p:nvPr/>
        </p:nvSpPr>
        <p:spPr>
          <a:xfrm>
            <a:off x="2464608" y="3544563"/>
            <a:ext cx="801376" cy="827517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07923" y="5034365"/>
            <a:ext cx="326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predicts negative, </a:t>
            </a:r>
            <a:r>
              <a:rPr lang="en-US" sz="2400" dirty="0" smtClean="0">
                <a:solidFill>
                  <a:srgbClr val="008000"/>
                </a:solidFill>
              </a:rPr>
              <a:t>correct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7034" y="5892858"/>
            <a:ext cx="4383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should we update the model?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16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linear classifier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86901" y="527765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grpSp>
        <p:nvGrpSpPr>
          <p:cNvPr id="9" name="Group 8"/>
          <p:cNvGrpSpPr/>
          <p:nvPr/>
        </p:nvGrpSpPr>
        <p:grpSpPr>
          <a:xfrm rot="16200000">
            <a:off x="5199564" y="2410083"/>
            <a:ext cx="1090058" cy="2524743"/>
            <a:chOff x="5744593" y="2948051"/>
            <a:chExt cx="1090058" cy="2524743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28028" y="5923095"/>
            <a:ext cx="1333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w=(0,1)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7006965" y="5089203"/>
            <a:ext cx="748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(1,-1)</a:t>
            </a:r>
            <a:endParaRPr lang="en-US" sz="2000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8068528"/>
              </p:ext>
            </p:extLst>
          </p:nvPr>
        </p:nvGraphicFramePr>
        <p:xfrm>
          <a:off x="792163" y="1617663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47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2163" y="1617663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Minus 18"/>
          <p:cNvSpPr/>
          <p:nvPr/>
        </p:nvSpPr>
        <p:spPr>
          <a:xfrm>
            <a:off x="6551312" y="5066003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07923" y="5034365"/>
            <a:ext cx="4368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Already correct… don’t change it!</a:t>
            </a:r>
            <a:endParaRPr lang="en-US" sz="2400" dirty="0">
              <a:solidFill>
                <a:srgbClr val="008000"/>
              </a:solidFill>
            </a:endParaRPr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4723900"/>
              </p:ext>
            </p:extLst>
          </p:nvPr>
        </p:nvGraphicFramePr>
        <p:xfrm>
          <a:off x="507923" y="3749820"/>
          <a:ext cx="2536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48" name="Equation" r:id="rId5" imgW="1016000" imgH="177800" progId="Equation.3">
                  <p:embed/>
                </p:oleObj>
              </mc:Choice>
              <mc:Fallback>
                <p:oleObj name="Equation" r:id="rId5" imgW="10160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7923" y="3749820"/>
                        <a:ext cx="25368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9826224"/>
              </p:ext>
            </p:extLst>
          </p:nvPr>
        </p:nvGraphicFramePr>
        <p:xfrm>
          <a:off x="550630" y="3038151"/>
          <a:ext cx="21891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49" name="Equation" r:id="rId7" imgW="876300" imgH="203200" progId="Equation.3">
                  <p:embed/>
                </p:oleObj>
              </mc:Choice>
              <mc:Fallback>
                <p:oleObj name="Equation" r:id="rId7" imgW="876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0630" y="3038151"/>
                        <a:ext cx="218916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Oval 27"/>
          <p:cNvSpPr/>
          <p:nvPr/>
        </p:nvSpPr>
        <p:spPr>
          <a:xfrm>
            <a:off x="2464608" y="3544563"/>
            <a:ext cx="801376" cy="827517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0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linear classifier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86901" y="527765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grpSp>
        <p:nvGrpSpPr>
          <p:cNvPr id="9" name="Group 8"/>
          <p:cNvGrpSpPr/>
          <p:nvPr/>
        </p:nvGrpSpPr>
        <p:grpSpPr>
          <a:xfrm rot="16200000">
            <a:off x="5199564" y="2410083"/>
            <a:ext cx="1090058" cy="2524743"/>
            <a:chOff x="5744593" y="2948051"/>
            <a:chExt cx="1090058" cy="2524743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28028" y="5923095"/>
            <a:ext cx="1333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w=(0,1)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850356" y="5058967"/>
            <a:ext cx="8337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(-1,-1)</a:t>
            </a:r>
            <a:endParaRPr lang="en-US" sz="2000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0093980"/>
              </p:ext>
            </p:extLst>
          </p:nvPr>
        </p:nvGraphicFramePr>
        <p:xfrm>
          <a:off x="792163" y="1617663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9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2163" y="1617663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68729" y="4995740"/>
            <a:ext cx="29580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Is our current guess:</a:t>
            </a:r>
          </a:p>
          <a:p>
            <a:r>
              <a:rPr lang="en-US" sz="2800" dirty="0">
                <a:solidFill>
                  <a:srgbClr val="FF0000"/>
                </a:solidFill>
              </a:rPr>
              <a:t>r</a:t>
            </a:r>
            <a:r>
              <a:rPr lang="en-US" sz="2800" dirty="0" smtClean="0">
                <a:solidFill>
                  <a:srgbClr val="FF0000"/>
                </a:solidFill>
              </a:rPr>
              <a:t>ight or wrong?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1" name="Plus 20"/>
          <p:cNvSpPr/>
          <p:nvPr/>
        </p:nvSpPr>
        <p:spPr>
          <a:xfrm>
            <a:off x="4464711" y="506600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4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linear classifier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86901" y="527765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grpSp>
        <p:nvGrpSpPr>
          <p:cNvPr id="9" name="Group 8"/>
          <p:cNvGrpSpPr/>
          <p:nvPr/>
        </p:nvGrpSpPr>
        <p:grpSpPr>
          <a:xfrm rot="16200000">
            <a:off x="5199564" y="2410083"/>
            <a:ext cx="1090058" cy="2524743"/>
            <a:chOff x="5744593" y="2948051"/>
            <a:chExt cx="1090058" cy="2524743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28028" y="5923095"/>
            <a:ext cx="1333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w=(0,1)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850356" y="5058967"/>
            <a:ext cx="8337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(-1,-1)</a:t>
            </a:r>
            <a:endParaRPr lang="en-US" sz="2000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7553550"/>
              </p:ext>
            </p:extLst>
          </p:nvPr>
        </p:nvGraphicFramePr>
        <p:xfrm>
          <a:off x="792163" y="1617663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89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2163" y="1617663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Plus 20"/>
          <p:cNvSpPr/>
          <p:nvPr/>
        </p:nvSpPr>
        <p:spPr>
          <a:xfrm>
            <a:off x="4464711" y="506600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8642758"/>
              </p:ext>
            </p:extLst>
          </p:nvPr>
        </p:nvGraphicFramePr>
        <p:xfrm>
          <a:off x="381000" y="3749675"/>
          <a:ext cx="2790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90" name="Equation" r:id="rId5" imgW="1117600" imgH="177800" progId="Equation.3">
                  <p:embed/>
                </p:oleObj>
              </mc:Choice>
              <mc:Fallback>
                <p:oleObj name="Equation" r:id="rId5" imgW="11176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1000" y="3749675"/>
                        <a:ext cx="27908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9423318"/>
              </p:ext>
            </p:extLst>
          </p:nvPr>
        </p:nvGraphicFramePr>
        <p:xfrm>
          <a:off x="550630" y="3038151"/>
          <a:ext cx="21891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91" name="Equation" r:id="rId7" imgW="876300" imgH="203200" progId="Equation.3">
                  <p:embed/>
                </p:oleObj>
              </mc:Choice>
              <mc:Fallback>
                <p:oleObj name="Equation" r:id="rId7" imgW="876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0630" y="3038151"/>
                        <a:ext cx="218916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Oval 22"/>
          <p:cNvSpPr/>
          <p:nvPr/>
        </p:nvSpPr>
        <p:spPr>
          <a:xfrm>
            <a:off x="2464608" y="3544563"/>
            <a:ext cx="801376" cy="827517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07923" y="5034365"/>
            <a:ext cx="3193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predicts negative, </a:t>
            </a:r>
            <a:r>
              <a:rPr lang="en-US" sz="2400" dirty="0" smtClean="0">
                <a:solidFill>
                  <a:srgbClr val="FF0000"/>
                </a:solidFill>
              </a:rPr>
              <a:t>wrong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7034" y="5892858"/>
            <a:ext cx="4383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should we update the model?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352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linear classifier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86901" y="527765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grpSp>
        <p:nvGrpSpPr>
          <p:cNvPr id="9" name="Group 8"/>
          <p:cNvGrpSpPr/>
          <p:nvPr/>
        </p:nvGrpSpPr>
        <p:grpSpPr>
          <a:xfrm rot="16200000">
            <a:off x="5199564" y="2410083"/>
            <a:ext cx="1090058" cy="2524743"/>
            <a:chOff x="5744593" y="2948051"/>
            <a:chExt cx="1090058" cy="2524743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28028" y="5923095"/>
            <a:ext cx="1333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w=(0,1)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850356" y="5058967"/>
            <a:ext cx="8337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(-1,-1)</a:t>
            </a:r>
            <a:endParaRPr lang="en-US" sz="2000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5257662"/>
              </p:ext>
            </p:extLst>
          </p:nvPr>
        </p:nvGraphicFramePr>
        <p:xfrm>
          <a:off x="792163" y="1617663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6" name="Equation" r:id="rId3" imgW="914400" imgH="203200" progId="Equation.3">
                  <p:embed/>
                </p:oleObj>
              </mc:Choice>
              <mc:Fallback>
                <p:oleObj name="Equation" r:id="rId3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2163" y="1617663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Plus 20"/>
          <p:cNvSpPr/>
          <p:nvPr/>
        </p:nvSpPr>
        <p:spPr>
          <a:xfrm>
            <a:off x="4464711" y="506600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Bent Arrow 25"/>
          <p:cNvSpPr/>
          <p:nvPr/>
        </p:nvSpPr>
        <p:spPr>
          <a:xfrm rot="2179319" flipH="1">
            <a:off x="5992541" y="3215358"/>
            <a:ext cx="937458" cy="802442"/>
          </a:xfrm>
          <a:prstGeom prst="bentArrow">
            <a:avLst/>
          </a:prstGeom>
          <a:solidFill>
            <a:srgbClr val="0000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91408" y="2525922"/>
            <a:ext cx="18295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Should move this direction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58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closer look at why we got it wrong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9971141"/>
              </p:ext>
            </p:extLst>
          </p:nvPr>
        </p:nvGraphicFramePr>
        <p:xfrm>
          <a:off x="685800" y="3121025"/>
          <a:ext cx="2790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47" name="Equation" r:id="rId3" imgW="1117600" imgH="177800" progId="Equation.3">
                  <p:embed/>
                </p:oleObj>
              </mc:Choice>
              <mc:Fallback>
                <p:oleObj name="Equation" r:id="rId3" imgW="11176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" y="3121025"/>
                        <a:ext cx="27908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6004019"/>
              </p:ext>
            </p:extLst>
          </p:nvPr>
        </p:nvGraphicFramePr>
        <p:xfrm>
          <a:off x="812877" y="2459150"/>
          <a:ext cx="21891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48" name="Equation" r:id="rId5" imgW="876300" imgH="203200" progId="Equation.3">
                  <p:embed/>
                </p:oleObj>
              </mc:Choice>
              <mc:Fallback>
                <p:oleObj name="Equation" r:id="rId5" imgW="876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2877" y="2459150"/>
                        <a:ext cx="218916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9613" y="1749913"/>
            <a:ext cx="55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</a:t>
            </a:r>
            <a:r>
              <a:rPr lang="en-US" sz="2800" baseline="-25000" dirty="0" smtClean="0"/>
              <a:t>1</a:t>
            </a:r>
            <a:endParaRPr lang="en-US" sz="2800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1643389" y="1749913"/>
            <a:ext cx="55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</a:t>
            </a:r>
            <a:r>
              <a:rPr lang="en-US" sz="2800" baseline="-25000" dirty="0"/>
              <a:t>2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349703" y="3307085"/>
            <a:ext cx="775470" cy="15118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88138" y="2800066"/>
            <a:ext cx="4377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We’d like this value to be positive since it’s a positive value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667971" y="1730995"/>
            <a:ext cx="24518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(-1, -1, positive)</a:t>
            </a:r>
            <a:endParaRPr lang="en-US" sz="2800" dirty="0"/>
          </a:p>
        </p:txBody>
      </p:sp>
      <p:sp>
        <p:nvSpPr>
          <p:cNvPr id="13" name="Left Brace 12"/>
          <p:cNvSpPr/>
          <p:nvPr/>
        </p:nvSpPr>
        <p:spPr>
          <a:xfrm rot="16200000">
            <a:off x="1428449" y="3030614"/>
            <a:ext cx="617154" cy="1787815"/>
          </a:xfrm>
          <a:prstGeom prst="leftBrace">
            <a:avLst/>
          </a:prstGeom>
          <a:ln w="28575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98056" y="4429639"/>
            <a:ext cx="5374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Which of these contributed to the mistake?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35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closer look at why we got it wrong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3957724"/>
              </p:ext>
            </p:extLst>
          </p:nvPr>
        </p:nvGraphicFramePr>
        <p:xfrm>
          <a:off x="685800" y="3121025"/>
          <a:ext cx="2790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69" name="Equation" r:id="rId3" imgW="1117600" imgH="177800" progId="Equation.3">
                  <p:embed/>
                </p:oleObj>
              </mc:Choice>
              <mc:Fallback>
                <p:oleObj name="Equation" r:id="rId3" imgW="11176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" y="3121025"/>
                        <a:ext cx="27908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1451563"/>
              </p:ext>
            </p:extLst>
          </p:nvPr>
        </p:nvGraphicFramePr>
        <p:xfrm>
          <a:off x="812877" y="2459150"/>
          <a:ext cx="21891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70" name="Equation" r:id="rId5" imgW="876300" imgH="203200" progId="Equation.3">
                  <p:embed/>
                </p:oleObj>
              </mc:Choice>
              <mc:Fallback>
                <p:oleObj name="Equation" r:id="rId5" imgW="876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2877" y="2459150"/>
                        <a:ext cx="218916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9613" y="1749913"/>
            <a:ext cx="55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</a:t>
            </a:r>
            <a:r>
              <a:rPr lang="en-US" sz="2800" baseline="-25000" dirty="0" smtClean="0"/>
              <a:t>1</a:t>
            </a:r>
            <a:endParaRPr lang="en-US" sz="2800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1643389" y="1749913"/>
            <a:ext cx="55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</a:t>
            </a:r>
            <a:r>
              <a:rPr lang="en-US" sz="2800" baseline="-25000" dirty="0"/>
              <a:t>2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349703" y="3307085"/>
            <a:ext cx="775470" cy="15118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88138" y="2800066"/>
            <a:ext cx="4377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We’d like this value to be positive since it’s a positive value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667971" y="1730995"/>
            <a:ext cx="24518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(-1, -1, positive)</a:t>
            </a:r>
            <a:endParaRPr lang="en-US" sz="28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200612" y="3631064"/>
            <a:ext cx="45246" cy="1146292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6084" y="4817027"/>
            <a:ext cx="2464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didn’t contribute, but could have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3191118" y="4777356"/>
            <a:ext cx="3809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contributed in the wrong direction</a:t>
            </a:r>
            <a:endParaRPr lang="en-US" sz="24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2222257" y="3631063"/>
            <a:ext cx="2445714" cy="1146292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177323" y="6032168"/>
            <a:ext cx="4550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should we change the weights?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62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314449" y="3405508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35002" y="267336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89717" y="313460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71478" y="214479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8070" y="269314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50470" y="360013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56738" y="29795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107499" y="233942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628052" y="332923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657585" y="398775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660354" y="24996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977972" y="290863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036414" y="456162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52276" y="491130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92595" y="55882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037711" y="523855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21787" y="59720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232065" y="424266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036414" y="529887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20490" y="603234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919533" y="526994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955102" y="518573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66176" y="532418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295368" y="570796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149456" y="418678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613488" y="57855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442680" y="616930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288984" y="368903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1292826" y="269314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398980" y="361828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747479" y="267780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840365" y="36571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096601" y="156909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06205" y="287039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156738" y="161960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184125" y="377497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the data generating distribution?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43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closer look at why we got it wrong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7777785"/>
              </p:ext>
            </p:extLst>
          </p:nvPr>
        </p:nvGraphicFramePr>
        <p:xfrm>
          <a:off x="685800" y="3121025"/>
          <a:ext cx="2790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87" name="Equation" r:id="rId3" imgW="1117600" imgH="177800" progId="Equation.3">
                  <p:embed/>
                </p:oleObj>
              </mc:Choice>
              <mc:Fallback>
                <p:oleObj name="Equation" r:id="rId3" imgW="11176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" y="3121025"/>
                        <a:ext cx="27908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2735486"/>
              </p:ext>
            </p:extLst>
          </p:nvPr>
        </p:nvGraphicFramePr>
        <p:xfrm>
          <a:off x="812877" y="2459150"/>
          <a:ext cx="21891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88" name="Equation" r:id="rId5" imgW="876300" imgH="203200" progId="Equation.3">
                  <p:embed/>
                </p:oleObj>
              </mc:Choice>
              <mc:Fallback>
                <p:oleObj name="Equation" r:id="rId5" imgW="876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2877" y="2459150"/>
                        <a:ext cx="218916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9613" y="1749913"/>
            <a:ext cx="55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</a:t>
            </a:r>
            <a:r>
              <a:rPr lang="en-US" sz="2800" baseline="-25000" dirty="0" smtClean="0"/>
              <a:t>1</a:t>
            </a:r>
            <a:endParaRPr lang="en-US" sz="2800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1643389" y="1749913"/>
            <a:ext cx="55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</a:t>
            </a:r>
            <a:r>
              <a:rPr lang="en-US" sz="2800" baseline="-25000" dirty="0"/>
              <a:t>2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349703" y="3307085"/>
            <a:ext cx="775470" cy="15118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88138" y="2800066"/>
            <a:ext cx="4377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We’d like this value to be positive since it’s a positive value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667971" y="1730995"/>
            <a:ext cx="24518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(-1, -1, positive)</a:t>
            </a:r>
            <a:endParaRPr lang="en-US" sz="28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200612" y="3631064"/>
            <a:ext cx="45246" cy="1146292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6084" y="4817027"/>
            <a:ext cx="2464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didn’t contribute, but could have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3191118" y="4777356"/>
            <a:ext cx="3809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contributed in the wrong direction</a:t>
            </a:r>
            <a:endParaRPr lang="en-US" sz="24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2222257" y="3631063"/>
            <a:ext cx="2445714" cy="1146292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8662" y="5771097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decrease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88138" y="5771097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decrease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4429" y="6232762"/>
            <a:ext cx="1104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0</a:t>
            </a:r>
            <a:r>
              <a:rPr lang="en-US" sz="2400" dirty="0" smtClean="0">
                <a:solidFill>
                  <a:srgbClr val="0000FF"/>
                </a:solidFill>
              </a:rPr>
              <a:t> -&gt; -1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74186" y="6232762"/>
            <a:ext cx="1001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1 -&gt; 0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99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 linear classifier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86901" y="527765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3" name="Plus 2"/>
          <p:cNvSpPr/>
          <p:nvPr/>
        </p:nvSpPr>
        <p:spPr>
          <a:xfrm>
            <a:off x="4464711" y="286804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lus 23"/>
          <p:cNvSpPr/>
          <p:nvPr/>
        </p:nvSpPr>
        <p:spPr>
          <a:xfrm>
            <a:off x="4464711" y="506600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inus 3"/>
          <p:cNvSpPr/>
          <p:nvPr/>
        </p:nvSpPr>
        <p:spPr>
          <a:xfrm>
            <a:off x="6551312" y="2868047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inus 24"/>
          <p:cNvSpPr/>
          <p:nvPr/>
        </p:nvSpPr>
        <p:spPr>
          <a:xfrm>
            <a:off x="6551312" y="5066003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2648" y="2607231"/>
            <a:ext cx="1886129" cy="810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Arial"/>
                <a:cs typeface="Arial"/>
              </a:rPr>
              <a:t>f</a:t>
            </a:r>
            <a:r>
              <a:rPr lang="en-US" sz="2800" i="1" baseline="-25000" dirty="0" smtClean="0">
                <a:latin typeface="Arial"/>
                <a:cs typeface="Arial"/>
              </a:rPr>
              <a:t>1</a:t>
            </a:r>
            <a:r>
              <a:rPr lang="en-US" sz="2800" i="1" dirty="0" smtClean="0">
                <a:latin typeface="Arial"/>
                <a:cs typeface="Arial"/>
              </a:rPr>
              <a:t>, f</a:t>
            </a:r>
            <a:r>
              <a:rPr lang="en-US" sz="2800" i="1" baseline="-25000" dirty="0" smtClean="0">
                <a:latin typeface="Arial"/>
                <a:cs typeface="Arial"/>
              </a:rPr>
              <a:t>2</a:t>
            </a:r>
            <a:r>
              <a:rPr lang="en-US" sz="2800" i="1" dirty="0" smtClean="0">
                <a:latin typeface="Arial"/>
                <a:cs typeface="Arial"/>
              </a:rPr>
              <a:t>, label</a:t>
            </a:r>
            <a:endParaRPr lang="en-US" sz="2800" i="1" baseline="-25000" dirty="0">
              <a:latin typeface="Arial"/>
              <a:cs typeface="Arial"/>
            </a:endParaRPr>
          </a:p>
          <a:p>
            <a:endParaRPr lang="en-US" sz="2800" i="1" baseline="-25000" dirty="0">
              <a:latin typeface="Arial"/>
              <a:cs typeface="Arial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06808" y="3219671"/>
            <a:ext cx="2048524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67288" y="3325497"/>
            <a:ext cx="244044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/>
                <a:cs typeface="Arial"/>
              </a:rPr>
              <a:t>-1,-1, positive</a:t>
            </a:r>
          </a:p>
          <a:p>
            <a:r>
              <a:rPr lang="en-US" sz="2800" dirty="0" smtClean="0">
                <a:latin typeface="Arial"/>
                <a:cs typeface="Arial"/>
              </a:rPr>
              <a:t>-1, 1, positive</a:t>
            </a:r>
          </a:p>
          <a:p>
            <a:r>
              <a:rPr lang="en-US" sz="2800" dirty="0" smtClean="0">
                <a:latin typeface="Arial"/>
                <a:cs typeface="Arial"/>
              </a:rPr>
              <a:t> 1, 1, negative</a:t>
            </a:r>
          </a:p>
          <a:p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1,-1, negative</a:t>
            </a:r>
            <a:endParaRPr lang="en-US" sz="2800" dirty="0">
              <a:latin typeface="Arial"/>
              <a:cs typeface="Arial"/>
            </a:endParaRPr>
          </a:p>
        </p:txBody>
      </p:sp>
      <p:grpSp>
        <p:nvGrpSpPr>
          <p:cNvPr id="18" name="Group 17"/>
          <p:cNvGrpSpPr/>
          <p:nvPr/>
        </p:nvGrpSpPr>
        <p:grpSpPr>
          <a:xfrm rot="10800000">
            <a:off x="4658719" y="2979688"/>
            <a:ext cx="1090058" cy="2524743"/>
            <a:chOff x="5744593" y="2948051"/>
            <a:chExt cx="1090058" cy="2524743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5128028" y="5923095"/>
            <a:ext cx="14528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w=(-1,0)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830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 learning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8155" y="1600199"/>
            <a:ext cx="8878529" cy="506693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repeat until convergence (or for some # of iterations):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for each training example (</a:t>
            </a:r>
            <a:r>
              <a:rPr lang="en-US" i="1" dirty="0" smtClean="0"/>
              <a:t>f</a:t>
            </a:r>
            <a:r>
              <a:rPr lang="en-US" i="1" baseline="-25000" dirty="0" smtClean="0"/>
              <a:t>1</a:t>
            </a:r>
            <a:r>
              <a:rPr lang="en-US" i="1" dirty="0" smtClean="0"/>
              <a:t>, f</a:t>
            </a:r>
            <a:r>
              <a:rPr lang="en-US" i="1" baseline="-25000" dirty="0" smtClean="0"/>
              <a:t>2</a:t>
            </a:r>
            <a:r>
              <a:rPr lang="en-US" i="1" dirty="0" smtClean="0"/>
              <a:t>, …, </a:t>
            </a:r>
            <a:r>
              <a:rPr lang="en-US" i="1" dirty="0" err="1" smtClean="0"/>
              <a:t>f</a:t>
            </a:r>
            <a:r>
              <a:rPr lang="en-US" i="1" baseline="-25000" dirty="0" err="1" smtClean="0"/>
              <a:t>n</a:t>
            </a:r>
            <a:r>
              <a:rPr lang="en-US" dirty="0" smtClean="0"/>
              <a:t>, label):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check if it’s correct based on the current model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if not correct, update all the weights: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if label positive and feature positive: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increase weight (increase weight = predict more positive)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if label positive and feature negative: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decrease weight (decrease weight = </a:t>
            </a:r>
            <a:r>
              <a:rPr lang="en-US" dirty="0"/>
              <a:t>predict more </a:t>
            </a:r>
            <a:r>
              <a:rPr lang="en-US" dirty="0" smtClean="0"/>
              <a:t>positive)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if label negative and feature positive:</a:t>
            </a:r>
          </a:p>
          <a:p>
            <a:pPr marL="0" indent="0">
              <a:buNone/>
            </a:pPr>
            <a:r>
              <a:rPr lang="en-US" dirty="0" smtClean="0"/>
              <a:t>            decrease weight (decrease weight = </a:t>
            </a:r>
            <a:r>
              <a:rPr lang="en-US" dirty="0"/>
              <a:t>predict more </a:t>
            </a:r>
            <a:r>
              <a:rPr lang="en-US" dirty="0" smtClean="0"/>
              <a:t>negative)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if label negative and negative weight: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increase weight (increase weight = </a:t>
            </a:r>
            <a:r>
              <a:rPr lang="en-US" dirty="0"/>
              <a:t>predict more </a:t>
            </a:r>
            <a:r>
              <a:rPr lang="en-US" dirty="0" smtClean="0"/>
              <a:t>negative)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5776313" y="3082464"/>
          <a:ext cx="696912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2" name="Equation" r:id="rId3" imgW="279400" imgH="215900" progId="Equation.3">
                  <p:embed/>
                </p:oleObj>
              </mc:Choice>
              <mc:Fallback>
                <p:oleObj name="Equation" r:id="rId3" imgW="279400" imgH="2159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76313" y="3082464"/>
                        <a:ext cx="696912" cy="538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0824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trick…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1197" y="2242165"/>
            <a:ext cx="6515892" cy="31620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if label positive and feature positive: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smtClean="0"/>
              <a:t> </a:t>
            </a:r>
            <a:r>
              <a:rPr lang="en-US" sz="2000" dirty="0"/>
              <a:t>increase weight (increase weight = predict more positive)</a:t>
            </a:r>
          </a:p>
          <a:p>
            <a:pPr marL="0" indent="0">
              <a:buNone/>
            </a:pPr>
            <a:r>
              <a:rPr lang="en-US" sz="2000" dirty="0" smtClean="0"/>
              <a:t>if </a:t>
            </a:r>
            <a:r>
              <a:rPr lang="en-US" sz="2000" dirty="0"/>
              <a:t>label positive and feature negative:</a:t>
            </a:r>
          </a:p>
          <a:p>
            <a:pPr marL="0" indent="0">
              <a:buNone/>
            </a:pPr>
            <a:r>
              <a:rPr lang="en-US" sz="2000" dirty="0" smtClean="0"/>
              <a:t>   decrease </a:t>
            </a:r>
            <a:r>
              <a:rPr lang="en-US" sz="2000" dirty="0"/>
              <a:t>weight (decrease weight = predict more positive)</a:t>
            </a:r>
          </a:p>
          <a:p>
            <a:pPr marL="0" indent="0">
              <a:buNone/>
            </a:pPr>
            <a:r>
              <a:rPr lang="en-US" sz="2000" dirty="0" smtClean="0"/>
              <a:t>if </a:t>
            </a:r>
            <a:r>
              <a:rPr lang="en-US" sz="2000" dirty="0"/>
              <a:t>label negative and feature positive:</a:t>
            </a:r>
          </a:p>
          <a:p>
            <a:pPr marL="0" indent="0">
              <a:buNone/>
            </a:pPr>
            <a:r>
              <a:rPr lang="en-US" sz="2000" dirty="0" smtClean="0"/>
              <a:t>  decrease </a:t>
            </a:r>
            <a:r>
              <a:rPr lang="en-US" sz="2000" dirty="0"/>
              <a:t>weight (decrease weight = predict more negative)</a:t>
            </a:r>
          </a:p>
          <a:p>
            <a:pPr marL="0" indent="0">
              <a:buNone/>
            </a:pPr>
            <a:r>
              <a:rPr lang="en-US" sz="2000" dirty="0" smtClean="0"/>
              <a:t>if </a:t>
            </a:r>
            <a:r>
              <a:rPr lang="en-US" sz="2000" dirty="0"/>
              <a:t>label negative and negative weight:</a:t>
            </a:r>
          </a:p>
          <a:p>
            <a:pPr marL="0" indent="0">
              <a:buNone/>
            </a:pPr>
            <a:r>
              <a:rPr lang="en-US" sz="2000" dirty="0" smtClean="0"/>
              <a:t>  increase </a:t>
            </a:r>
            <a:r>
              <a:rPr lang="en-US" sz="2000" dirty="0"/>
              <a:t>weight (increase weight = predict more negative)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1197" y="1648715"/>
            <a:ext cx="4923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Let positive label = 1 and negative label = -1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395886" y="2242165"/>
            <a:ext cx="1281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label * </a:t>
            </a:r>
            <a:r>
              <a:rPr lang="en-US" sz="2400" b="1" i="1" dirty="0" smtClean="0"/>
              <a:t>f</a:t>
            </a:r>
            <a:r>
              <a:rPr lang="en-US" sz="2400" b="1" i="1" baseline="-25000" dirty="0" smtClean="0"/>
              <a:t>i</a:t>
            </a:r>
            <a:endParaRPr lang="en-US" sz="2400" b="1" i="1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6547089" y="2796870"/>
            <a:ext cx="892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6600"/>
                </a:solidFill>
              </a:rPr>
              <a:t>1*1=1</a:t>
            </a:r>
            <a:endParaRPr lang="en-US" sz="2000" b="1" dirty="0">
              <a:solidFill>
                <a:srgbClr val="FF66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350526" y="2751516"/>
            <a:ext cx="128179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531969" y="3494744"/>
            <a:ext cx="1034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6600"/>
                </a:solidFill>
              </a:rPr>
              <a:t>1*-1=-1</a:t>
            </a:r>
            <a:endParaRPr lang="en-US" sz="2000" b="1" dirty="0">
              <a:solidFill>
                <a:srgbClr val="FF66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47089" y="4248355"/>
            <a:ext cx="1034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6600"/>
                </a:solidFill>
              </a:rPr>
              <a:t>-1*1=-1</a:t>
            </a:r>
            <a:endParaRPr lang="en-US" sz="2000" b="1" dirty="0">
              <a:solidFill>
                <a:srgbClr val="FF66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31969" y="5035721"/>
            <a:ext cx="1034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6600"/>
                </a:solidFill>
              </a:rPr>
              <a:t>-1*-1=1</a:t>
            </a:r>
            <a:endParaRPr lang="en-US" sz="2000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27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trick…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9855" y="2242165"/>
            <a:ext cx="6515892" cy="31620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if label positive and feature positive: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increase </a:t>
            </a:r>
            <a:r>
              <a:rPr lang="en-US" sz="2000" dirty="0"/>
              <a:t>weight (increase weight = predict more positive)</a:t>
            </a:r>
          </a:p>
          <a:p>
            <a:pPr marL="0" indent="0">
              <a:buNone/>
            </a:pPr>
            <a:r>
              <a:rPr lang="en-US" sz="2000" dirty="0" smtClean="0"/>
              <a:t>if </a:t>
            </a:r>
            <a:r>
              <a:rPr lang="en-US" sz="2000" dirty="0"/>
              <a:t>label positive and feature negative:</a:t>
            </a:r>
          </a:p>
          <a:p>
            <a:pPr marL="0" indent="0">
              <a:buNone/>
            </a:pPr>
            <a:r>
              <a:rPr lang="en-US" sz="2000" dirty="0" smtClean="0"/>
              <a:t>   </a:t>
            </a:r>
            <a:r>
              <a:rPr lang="en-US" sz="2000" dirty="0" smtClean="0">
                <a:solidFill>
                  <a:srgbClr val="FF0000"/>
                </a:solidFill>
              </a:rPr>
              <a:t>decrease</a:t>
            </a:r>
            <a:r>
              <a:rPr lang="en-US" sz="2000" dirty="0" smtClean="0"/>
              <a:t> </a:t>
            </a:r>
            <a:r>
              <a:rPr lang="en-US" sz="2000" dirty="0"/>
              <a:t>weight (decrease weight = predict more positive)</a:t>
            </a:r>
          </a:p>
          <a:p>
            <a:pPr marL="0" indent="0">
              <a:buNone/>
            </a:pPr>
            <a:r>
              <a:rPr lang="en-US" sz="2000" dirty="0" smtClean="0"/>
              <a:t>if </a:t>
            </a:r>
            <a:r>
              <a:rPr lang="en-US" sz="2000" dirty="0"/>
              <a:t>label negative and feature positive: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 decrease </a:t>
            </a:r>
            <a:r>
              <a:rPr lang="en-US" sz="2000" dirty="0"/>
              <a:t>weight (decrease weight = predict more negative)</a:t>
            </a:r>
          </a:p>
          <a:p>
            <a:pPr marL="0" indent="0">
              <a:buNone/>
            </a:pPr>
            <a:r>
              <a:rPr lang="en-US" sz="2000" dirty="0" smtClean="0"/>
              <a:t>if </a:t>
            </a:r>
            <a:r>
              <a:rPr lang="en-US" sz="2000" dirty="0"/>
              <a:t>label negative and negative weight:</a:t>
            </a:r>
          </a:p>
          <a:p>
            <a:pPr marL="0" indent="0">
              <a:buNone/>
            </a:pP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FF0000"/>
                </a:solidFill>
              </a:rPr>
              <a:t>increase</a:t>
            </a:r>
            <a:r>
              <a:rPr lang="en-US" sz="2000" dirty="0" smtClean="0"/>
              <a:t> </a:t>
            </a:r>
            <a:r>
              <a:rPr lang="en-US" sz="2000" dirty="0"/>
              <a:t>weight (increase weight = predict more negative)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1197" y="1664788"/>
            <a:ext cx="4923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Let positive label = 1 and negative label = -1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395886" y="2242165"/>
            <a:ext cx="1281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label * </a:t>
            </a:r>
            <a:r>
              <a:rPr lang="en-US" sz="2400" b="1" i="1" dirty="0" smtClean="0"/>
              <a:t>f</a:t>
            </a:r>
            <a:r>
              <a:rPr lang="en-US" sz="2400" b="1" i="1" baseline="-25000" dirty="0" smtClean="0"/>
              <a:t>i</a:t>
            </a:r>
            <a:endParaRPr lang="en-US" sz="2400" b="1" i="1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6547089" y="2796870"/>
            <a:ext cx="892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6600"/>
                </a:solidFill>
              </a:rPr>
              <a:t>1*1=1</a:t>
            </a:r>
            <a:endParaRPr lang="en-US" sz="2000" b="1" dirty="0">
              <a:solidFill>
                <a:srgbClr val="FF66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350526" y="2751516"/>
            <a:ext cx="128179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531969" y="3494744"/>
            <a:ext cx="1034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6600"/>
                </a:solidFill>
              </a:rPr>
              <a:t>1*-1=-1</a:t>
            </a:r>
            <a:endParaRPr lang="en-US" sz="2000" b="1" dirty="0">
              <a:solidFill>
                <a:srgbClr val="FF66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47089" y="4248355"/>
            <a:ext cx="1034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6600"/>
                </a:solidFill>
              </a:rPr>
              <a:t>-1*1=-1</a:t>
            </a:r>
            <a:endParaRPr lang="en-US" sz="2000" b="1" dirty="0">
              <a:solidFill>
                <a:srgbClr val="FF66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31969" y="5035721"/>
            <a:ext cx="1034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6600"/>
                </a:solidFill>
              </a:rPr>
              <a:t>-1*-1=1</a:t>
            </a:r>
            <a:endParaRPr lang="en-US" sz="2000" b="1" dirty="0">
              <a:solidFill>
                <a:srgbClr val="FF66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06540" y="2796870"/>
            <a:ext cx="459561" cy="275151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1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 learning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7484" y="1600199"/>
            <a:ext cx="8996516" cy="5066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for each training example (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 f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, …, </a:t>
            </a:r>
            <a:r>
              <a:rPr lang="en-US" sz="2400" i="1" dirty="0" err="1" smtClean="0"/>
              <a:t>f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, label):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check if it’s correct based on the current model</a:t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if not correct, update all the weights: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</a:t>
            </a:r>
            <a:r>
              <a:rPr lang="en-US" sz="2400" dirty="0"/>
              <a:t>for each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i="1" dirty="0" smtClean="0"/>
              <a:t>          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=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+ 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*label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</a:t>
            </a:r>
            <a:r>
              <a:rPr lang="en-US" sz="2400" i="1" dirty="0" smtClean="0"/>
              <a:t>b</a:t>
            </a:r>
            <a:r>
              <a:rPr lang="en-US" sz="2400" dirty="0" smtClean="0"/>
              <a:t> = </a:t>
            </a:r>
            <a:r>
              <a:rPr lang="en-US" sz="2400" i="1" dirty="0" smtClean="0"/>
              <a:t>b</a:t>
            </a:r>
            <a:r>
              <a:rPr lang="en-US" sz="2400" dirty="0" smtClean="0"/>
              <a:t> + label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910003" y="5288677"/>
            <a:ext cx="4671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How do we check if it’s correct?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054699" y="2973876"/>
            <a:ext cx="1864974" cy="23148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77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 learning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6142" y="1600199"/>
            <a:ext cx="8917858" cy="5066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for each training example (</a:t>
            </a:r>
            <a:r>
              <a:rPr lang="en-US" sz="2800" i="1" dirty="0" smtClean="0"/>
              <a:t>f</a:t>
            </a:r>
            <a:r>
              <a:rPr lang="en-US" sz="2800" i="1" baseline="-25000" dirty="0" smtClean="0"/>
              <a:t>1</a:t>
            </a:r>
            <a:r>
              <a:rPr lang="en-US" sz="2800" i="1" dirty="0" smtClean="0"/>
              <a:t>, f</a:t>
            </a:r>
            <a:r>
              <a:rPr lang="en-US" sz="2800" i="1" baseline="-25000" dirty="0" smtClean="0"/>
              <a:t>2</a:t>
            </a:r>
            <a:r>
              <a:rPr lang="en-US" sz="2800" i="1" dirty="0" smtClean="0"/>
              <a:t>, …, </a:t>
            </a:r>
            <a:r>
              <a:rPr lang="en-US" sz="2800" i="1" dirty="0" err="1" smtClean="0"/>
              <a:t>f</a:t>
            </a:r>
            <a:r>
              <a:rPr lang="en-US" sz="2800" i="1" baseline="-25000" dirty="0" err="1" smtClean="0"/>
              <a:t>n</a:t>
            </a:r>
            <a:r>
              <a:rPr lang="en-US" sz="2800" dirty="0" smtClean="0"/>
              <a:t>, label):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</a:t>
            </a:r>
            <a:br>
              <a:rPr lang="en-US" sz="2800" dirty="0" smtClean="0"/>
            </a:b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if </a:t>
            </a:r>
            <a:r>
              <a:rPr lang="en-US" sz="2800" i="1" dirty="0" smtClean="0"/>
              <a:t>prediction * label </a:t>
            </a:r>
            <a:r>
              <a:rPr lang="en-US" sz="2800" dirty="0" smtClean="0"/>
              <a:t>≤ 0:  // they don’t agree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for each </a:t>
            </a:r>
            <a:r>
              <a:rPr lang="en-US" sz="2800" i="1" dirty="0" err="1" smtClean="0"/>
              <a:t>w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: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</a:t>
            </a:r>
            <a:r>
              <a:rPr lang="en-US" sz="2800" i="1" dirty="0" err="1" smtClean="0"/>
              <a:t>w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= </a:t>
            </a:r>
            <a:r>
              <a:rPr lang="en-US" sz="2800" i="1" dirty="0" err="1" smtClean="0"/>
              <a:t>w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+ </a:t>
            </a:r>
            <a:r>
              <a:rPr lang="en-US" sz="2800" i="1" dirty="0" smtClean="0"/>
              <a:t>f</a:t>
            </a:r>
            <a:r>
              <a:rPr lang="en-US" sz="2800" i="1" baseline="-25000" dirty="0" smtClean="0"/>
              <a:t>i</a:t>
            </a:r>
            <a:r>
              <a:rPr lang="en-US" sz="2800" dirty="0" smtClean="0"/>
              <a:t>*label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</a:t>
            </a:r>
            <a:r>
              <a:rPr lang="en-US" sz="2800" i="1" dirty="0" smtClean="0"/>
              <a:t>b</a:t>
            </a:r>
            <a:r>
              <a:rPr lang="en-US" sz="2800" dirty="0" smtClean="0"/>
              <a:t> = </a:t>
            </a:r>
            <a:r>
              <a:rPr lang="en-US" sz="2800" i="1" dirty="0" smtClean="0"/>
              <a:t>b</a:t>
            </a:r>
            <a:r>
              <a:rPr lang="en-US" sz="2800" dirty="0" smtClean="0"/>
              <a:t> + label</a:t>
            </a:r>
            <a:endParaRPr lang="en-US" sz="2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8455730"/>
              </p:ext>
            </p:extLst>
          </p:nvPr>
        </p:nvGraphicFramePr>
        <p:xfrm>
          <a:off x="1213322" y="2654710"/>
          <a:ext cx="3841803" cy="785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6" name="Equation" r:id="rId3" imgW="1549400" imgH="317500" progId="Equation.3">
                  <p:embed/>
                </p:oleObj>
              </mc:Choice>
              <mc:Fallback>
                <p:oleObj name="Equation" r:id="rId3" imgW="1549400" imgH="3175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3322" y="2654710"/>
                        <a:ext cx="3841803" cy="7850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476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 learning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6310" y="1600199"/>
            <a:ext cx="8549738" cy="5066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for each training example (</a:t>
            </a:r>
            <a:r>
              <a:rPr lang="en-US" sz="2800" i="1" dirty="0" smtClean="0"/>
              <a:t>f</a:t>
            </a:r>
            <a:r>
              <a:rPr lang="en-US" sz="2800" i="1" baseline="-25000" dirty="0" smtClean="0"/>
              <a:t>1</a:t>
            </a:r>
            <a:r>
              <a:rPr lang="en-US" sz="2800" i="1" dirty="0" smtClean="0"/>
              <a:t>, f</a:t>
            </a:r>
            <a:r>
              <a:rPr lang="en-US" sz="2800" i="1" baseline="-25000" dirty="0" smtClean="0"/>
              <a:t>2</a:t>
            </a:r>
            <a:r>
              <a:rPr lang="en-US" sz="2800" i="1" dirty="0" smtClean="0"/>
              <a:t>, …, </a:t>
            </a:r>
            <a:r>
              <a:rPr lang="en-US" sz="2800" i="1" dirty="0" err="1" smtClean="0"/>
              <a:t>f</a:t>
            </a:r>
            <a:r>
              <a:rPr lang="en-US" sz="2800" i="1" baseline="-25000" dirty="0" err="1" smtClean="0"/>
              <a:t>n</a:t>
            </a:r>
            <a:r>
              <a:rPr lang="en-US" sz="2800" dirty="0" smtClean="0"/>
              <a:t>, label):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</a:t>
            </a:r>
            <a:br>
              <a:rPr lang="en-US" sz="2800" dirty="0" smtClean="0"/>
            </a:b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if </a:t>
            </a:r>
            <a:r>
              <a:rPr lang="en-US" sz="2800" i="1" dirty="0" smtClean="0"/>
              <a:t>prediction * label </a:t>
            </a:r>
            <a:r>
              <a:rPr lang="en-US" sz="2800" dirty="0" smtClean="0"/>
              <a:t>≤ 0:  // they don’t agree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for each </a:t>
            </a:r>
            <a:r>
              <a:rPr lang="en-US" sz="2800" i="1" dirty="0" err="1" smtClean="0"/>
              <a:t>w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: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</a:t>
            </a:r>
            <a:r>
              <a:rPr lang="en-US" sz="2800" i="1" dirty="0" err="1" smtClean="0"/>
              <a:t>w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= </a:t>
            </a:r>
            <a:r>
              <a:rPr lang="en-US" sz="2800" i="1" dirty="0" err="1" smtClean="0"/>
              <a:t>w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+ </a:t>
            </a:r>
            <a:r>
              <a:rPr lang="en-US" sz="2800" i="1" dirty="0" smtClean="0"/>
              <a:t>f</a:t>
            </a:r>
            <a:r>
              <a:rPr lang="en-US" sz="2800" i="1" baseline="-25000" dirty="0" smtClean="0"/>
              <a:t>i</a:t>
            </a:r>
            <a:r>
              <a:rPr lang="en-US" sz="2800" dirty="0" smtClean="0"/>
              <a:t>*label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</a:t>
            </a:r>
            <a:r>
              <a:rPr lang="en-US" sz="2800" i="1" dirty="0" smtClean="0"/>
              <a:t>b</a:t>
            </a:r>
            <a:r>
              <a:rPr lang="en-US" sz="2800" dirty="0" smtClean="0"/>
              <a:t> = </a:t>
            </a:r>
            <a:r>
              <a:rPr lang="en-US" sz="2800" i="1" dirty="0" smtClean="0"/>
              <a:t>b</a:t>
            </a:r>
            <a:r>
              <a:rPr lang="en-US" sz="2800" dirty="0" smtClean="0"/>
              <a:t> + label</a:t>
            </a:r>
            <a:endParaRPr lang="en-US" sz="2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558586"/>
              </p:ext>
            </p:extLst>
          </p:nvPr>
        </p:nvGraphicFramePr>
        <p:xfrm>
          <a:off x="947851" y="3116826"/>
          <a:ext cx="3835882" cy="783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0" name="Equation" r:id="rId3" imgW="1549400" imgH="317500" progId="Equation.3">
                  <p:embed/>
                </p:oleObj>
              </mc:Choice>
              <mc:Fallback>
                <p:oleObj name="Equation" r:id="rId3" imgW="1549400" imgH="3175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47851" y="3116826"/>
                        <a:ext cx="3835882" cy="7838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395" y="6201174"/>
            <a:ext cx="8377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Would this work for non-binary features, i.e. real-valued?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1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sp>
        <p:nvSpPr>
          <p:cNvPr id="28" name="Content Placeholder 2"/>
          <p:cNvSpPr>
            <a:spLocks noGrp="1"/>
          </p:cNvSpPr>
          <p:nvPr>
            <p:ph sz="quarter" idx="1"/>
          </p:nvPr>
        </p:nvSpPr>
        <p:spPr>
          <a:xfrm>
            <a:off x="29902" y="1813395"/>
            <a:ext cx="5716462" cy="36436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for each training example (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 f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, …, </a:t>
            </a:r>
            <a:r>
              <a:rPr lang="en-US" sz="2400" i="1" dirty="0" err="1" smtClean="0"/>
              <a:t>f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, label):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if </a:t>
            </a:r>
            <a:r>
              <a:rPr lang="en-US" sz="2400" i="1" dirty="0" smtClean="0"/>
              <a:t>prediction * label </a:t>
            </a:r>
            <a:r>
              <a:rPr lang="en-US" sz="2400" dirty="0" smtClean="0"/>
              <a:t>≤ 0:  // they don’t agree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for each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=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+ 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*label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7129473"/>
              </p:ext>
            </p:extLst>
          </p:nvPr>
        </p:nvGraphicFramePr>
        <p:xfrm>
          <a:off x="1143409" y="3120245"/>
          <a:ext cx="3123791" cy="735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4" name="Equation" r:id="rId3" imgW="1346200" imgH="317500" progId="Equation.3">
                  <p:embed/>
                </p:oleObj>
              </mc:Choice>
              <mc:Fallback>
                <p:oleObj name="Equation" r:id="rId3" imgW="1346200" imgH="317500" progId="Equation.3">
                  <p:embed/>
                  <p:pic>
                    <p:nvPicPr>
                      <p:cNvPr id="31" name="Object 3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409" y="3120245"/>
                        <a:ext cx="3123791" cy="73519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Straight Arrow Connector 31"/>
          <p:cNvCxnSpPr/>
          <p:nvPr/>
        </p:nvCxnSpPr>
        <p:spPr>
          <a:xfrm flipV="1">
            <a:off x="7361497" y="2539497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70609" y="4237845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206451" y="312030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203805" y="529123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451555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275623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74411" y="401632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06451" y="213751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45" name="Plus 44"/>
          <p:cNvSpPr/>
          <p:nvPr/>
        </p:nvSpPr>
        <p:spPr>
          <a:xfrm>
            <a:off x="6082695" y="296111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lus 45"/>
          <p:cNvSpPr/>
          <p:nvPr/>
        </p:nvSpPr>
        <p:spPr>
          <a:xfrm>
            <a:off x="6082695" y="507957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inus 46"/>
          <p:cNvSpPr/>
          <p:nvPr/>
        </p:nvSpPr>
        <p:spPr>
          <a:xfrm>
            <a:off x="8168216" y="2881622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7361497" y="2961113"/>
            <a:ext cx="1090058" cy="2524743"/>
            <a:chOff x="5744593" y="2948051"/>
            <a:chExt cx="1090058" cy="2524743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Plus 51"/>
          <p:cNvSpPr/>
          <p:nvPr/>
        </p:nvSpPr>
        <p:spPr>
          <a:xfrm>
            <a:off x="7741765" y="504742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96856" y="2539851"/>
            <a:ext cx="69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(-1,1)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074069" y="2562800"/>
            <a:ext cx="61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(1,1)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8198244" y="5068299"/>
            <a:ext cx="742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(.5,-1)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770609" y="4766072"/>
            <a:ext cx="76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(-1,-1)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176619" y="2845388"/>
            <a:ext cx="354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56" name="TextBox 55"/>
          <p:cNvSpPr txBox="1"/>
          <p:nvPr/>
        </p:nvSpPr>
        <p:spPr>
          <a:xfrm>
            <a:off x="7789553" y="4995367"/>
            <a:ext cx="354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57" name="TextBox 56"/>
          <p:cNvSpPr txBox="1"/>
          <p:nvPr/>
        </p:nvSpPr>
        <p:spPr>
          <a:xfrm>
            <a:off x="6114458" y="5023445"/>
            <a:ext cx="354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089616" y="2909183"/>
            <a:ext cx="354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4147" y="5613023"/>
            <a:ext cx="5109091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rgbClr val="FF0000"/>
                </a:solidFill>
              </a:rPr>
              <a:t>Repeat until convergence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rgbClr val="FF0000"/>
                </a:solidFill>
              </a:rPr>
              <a:t>Keep track of w</a:t>
            </a:r>
            <a:r>
              <a:rPr lang="en-US" sz="2400" baseline="-25000" dirty="0" smtClean="0">
                <a:solidFill>
                  <a:srgbClr val="FF0000"/>
                </a:solidFill>
              </a:rPr>
              <a:t>1</a:t>
            </a:r>
            <a:r>
              <a:rPr lang="en-US" sz="2400" dirty="0" smtClean="0">
                <a:solidFill>
                  <a:srgbClr val="FF0000"/>
                </a:solidFill>
              </a:rPr>
              <a:t>, w</a:t>
            </a:r>
            <a:r>
              <a:rPr lang="en-US" sz="2400" baseline="-25000" dirty="0" smtClean="0">
                <a:solidFill>
                  <a:srgbClr val="FF0000"/>
                </a:solidFill>
              </a:rPr>
              <a:t>2</a:t>
            </a:r>
            <a:r>
              <a:rPr lang="en-US" sz="2400" dirty="0" smtClean="0">
                <a:solidFill>
                  <a:srgbClr val="FF0000"/>
                </a:solidFill>
              </a:rPr>
              <a:t> as they change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rgbClr val="FF0000"/>
                </a:solidFill>
              </a:rPr>
              <a:t>Redraw the line after each step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66021" y="6213187"/>
            <a:ext cx="1114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 = (1, 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81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7361497" y="2539497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70609" y="4237845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206451" y="312030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451555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275623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74411" y="401632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06451" y="213751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45" name="Plus 44"/>
          <p:cNvSpPr/>
          <p:nvPr/>
        </p:nvSpPr>
        <p:spPr>
          <a:xfrm>
            <a:off x="6082695" y="296111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lus 45"/>
          <p:cNvSpPr/>
          <p:nvPr/>
        </p:nvSpPr>
        <p:spPr>
          <a:xfrm>
            <a:off x="6082695" y="507957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inus 46"/>
          <p:cNvSpPr/>
          <p:nvPr/>
        </p:nvSpPr>
        <p:spPr>
          <a:xfrm>
            <a:off x="8168216" y="2881622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96856" y="2539851"/>
            <a:ext cx="69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(-1,1)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074069" y="2562800"/>
            <a:ext cx="61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(1,1)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770609" y="4766072"/>
            <a:ext cx="76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(-1,-1)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 rot="5400000">
            <a:off x="6833914" y="3520503"/>
            <a:ext cx="1090058" cy="2524743"/>
            <a:chOff x="5744593" y="2948051"/>
            <a:chExt cx="1090058" cy="2524743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6766021" y="6213187"/>
            <a:ext cx="1190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 = (0, -1)</a:t>
            </a:r>
            <a:endParaRPr lang="en-US" dirty="0"/>
          </a:p>
        </p:txBody>
      </p:sp>
      <p:sp>
        <p:nvSpPr>
          <p:cNvPr id="25" name="Plus 24"/>
          <p:cNvSpPr/>
          <p:nvPr/>
        </p:nvSpPr>
        <p:spPr>
          <a:xfrm>
            <a:off x="7741765" y="504742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198244" y="5068299"/>
            <a:ext cx="742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(.5,-1)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7203805" y="529123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6045087" y="2932132"/>
            <a:ext cx="494087" cy="452291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2"/>
          <p:cNvSpPr>
            <a:spLocks noGrp="1"/>
          </p:cNvSpPr>
          <p:nvPr>
            <p:ph sz="quarter" idx="1"/>
          </p:nvPr>
        </p:nvSpPr>
        <p:spPr>
          <a:xfrm>
            <a:off x="90635" y="1622359"/>
            <a:ext cx="4809420" cy="41885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for each training example (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 f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, …, </a:t>
            </a:r>
            <a:r>
              <a:rPr lang="en-US" sz="2400" i="1" dirty="0" err="1" smtClean="0"/>
              <a:t>f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, label):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if </a:t>
            </a:r>
            <a:r>
              <a:rPr lang="en-US" sz="2400" i="1" dirty="0" smtClean="0"/>
              <a:t>prediction * label </a:t>
            </a:r>
            <a:r>
              <a:rPr lang="en-US" sz="2400" dirty="0" smtClean="0"/>
              <a:t>≤ 0:  // they don’t agree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for each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=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+ 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*label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2441555"/>
              </p:ext>
            </p:extLst>
          </p:nvPr>
        </p:nvGraphicFramePr>
        <p:xfrm>
          <a:off x="539894" y="3648723"/>
          <a:ext cx="3123791" cy="735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8" name="Equation" r:id="rId3" imgW="1346200" imgH="317500" progId="Equation.3">
                  <p:embed/>
                </p:oleObj>
              </mc:Choice>
              <mc:Fallback>
                <p:oleObj name="Equation" r:id="rId3" imgW="1346200" imgH="317500" progId="Equation.3">
                  <p:embed/>
                  <p:pic>
                    <p:nvPicPr>
                      <p:cNvPr id="31" name="Object 3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894" y="3648723"/>
                        <a:ext cx="3123791" cy="73519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622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162049" y="249852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314449" y="3405508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35002" y="267336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89717" y="313460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71478" y="214479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721564" y="3793127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8070" y="269314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50470" y="360013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56738" y="29795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107499" y="233942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628052" y="332923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657585" y="398775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660354" y="24996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195700" y="3678917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913993" y="318511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977972" y="290863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036414" y="456162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681530" y="421193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52276" y="491130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92595" y="55882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037711" y="523855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21787" y="59720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232065" y="424266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573680" y="58196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218796" y="54699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402872" y="620340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391298" y="56485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036414" y="529887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20490" y="603234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090341" y="488615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919533" y="526994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955102" y="518573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66176" y="532418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295368" y="570796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149456" y="418678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613488" y="57855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442680" y="616930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288984" y="368903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1292826" y="269314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12530" y="30769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398980" y="361828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184972" y="308030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024442" y="173473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747479" y="267780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840365" y="36571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096601" y="156909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06205" y="287039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341214" y="180471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7786441" y="171228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156738" y="161960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184125" y="377497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the data generating distribution?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38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7361497" y="2539497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70609" y="4237845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206451" y="312030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451555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275623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74411" y="401632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06451" y="213751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45" name="Plus 44"/>
          <p:cNvSpPr/>
          <p:nvPr/>
        </p:nvSpPr>
        <p:spPr>
          <a:xfrm>
            <a:off x="6082695" y="296111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lus 45"/>
          <p:cNvSpPr/>
          <p:nvPr/>
        </p:nvSpPr>
        <p:spPr>
          <a:xfrm>
            <a:off x="6082695" y="507957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inus 46"/>
          <p:cNvSpPr/>
          <p:nvPr/>
        </p:nvSpPr>
        <p:spPr>
          <a:xfrm>
            <a:off x="8168216" y="2881622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96856" y="2539851"/>
            <a:ext cx="69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(-1,1)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074069" y="2562800"/>
            <a:ext cx="61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(1,1)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770609" y="4766072"/>
            <a:ext cx="76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(-1,-1)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 rot="10800000">
            <a:off x="6264510" y="2992568"/>
            <a:ext cx="1090058" cy="2524743"/>
            <a:chOff x="5744593" y="2948051"/>
            <a:chExt cx="1090058" cy="2524743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6766021" y="6213187"/>
            <a:ext cx="1190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 = (-1, 0)</a:t>
            </a:r>
            <a:endParaRPr lang="en-US" dirty="0"/>
          </a:p>
        </p:txBody>
      </p:sp>
      <p:sp>
        <p:nvSpPr>
          <p:cNvPr id="25" name="Plus 24"/>
          <p:cNvSpPr/>
          <p:nvPr/>
        </p:nvSpPr>
        <p:spPr>
          <a:xfrm>
            <a:off x="7741765" y="504742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198244" y="5068299"/>
            <a:ext cx="742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(.5,-1)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7203805" y="529123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709928" y="5040908"/>
            <a:ext cx="494087" cy="452291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90635" y="1622359"/>
            <a:ext cx="4809420" cy="4188506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400" smtClean="0"/>
              <a:t>repeat until convergence (or for some # of iterations):</a:t>
            </a:r>
          </a:p>
          <a:p>
            <a:pPr marL="0" indent="0">
              <a:buFont typeface="Wingdings"/>
              <a:buNone/>
            </a:pPr>
            <a:r>
              <a:rPr lang="en-US" sz="2400" smtClean="0"/>
              <a:t>   for each training example (</a:t>
            </a:r>
            <a:r>
              <a:rPr lang="en-US" sz="2400" i="1" smtClean="0"/>
              <a:t>f</a:t>
            </a:r>
            <a:r>
              <a:rPr lang="en-US" sz="2400" i="1" baseline="-25000" smtClean="0"/>
              <a:t>1</a:t>
            </a:r>
            <a:r>
              <a:rPr lang="en-US" sz="2400" i="1" smtClean="0"/>
              <a:t>, f</a:t>
            </a:r>
            <a:r>
              <a:rPr lang="en-US" sz="2400" i="1" baseline="-25000" smtClean="0"/>
              <a:t>2</a:t>
            </a:r>
            <a:r>
              <a:rPr lang="en-US" sz="2400" i="1" smtClean="0"/>
              <a:t>, …, f</a:t>
            </a:r>
            <a:r>
              <a:rPr lang="en-US" sz="2400" i="1" baseline="-25000" smtClean="0"/>
              <a:t>n</a:t>
            </a:r>
            <a:r>
              <a:rPr lang="en-US" sz="2400" smtClean="0"/>
              <a:t>, label):</a:t>
            </a:r>
          </a:p>
          <a:p>
            <a:pPr marL="0" indent="0">
              <a:buFont typeface="Wingdings"/>
              <a:buNone/>
            </a:pPr>
            <a:r>
              <a:rPr lang="en-US" sz="2400" smtClean="0"/>
              <a:t>      </a:t>
            </a:r>
          </a:p>
          <a:p>
            <a:pPr marL="0" indent="0">
              <a:buFont typeface="Wingdings"/>
              <a:buNone/>
            </a:pPr>
            <a:r>
              <a:rPr lang="en-US" sz="2400" smtClean="0"/>
              <a:t>     </a:t>
            </a:r>
          </a:p>
          <a:p>
            <a:pPr marL="0" indent="0">
              <a:buFont typeface="Wingdings"/>
              <a:buNone/>
            </a:pPr>
            <a:endParaRPr lang="en-US" sz="2400" smtClean="0"/>
          </a:p>
          <a:p>
            <a:pPr marL="0" indent="0">
              <a:buFont typeface="Wingdings"/>
              <a:buNone/>
            </a:pPr>
            <a:r>
              <a:rPr lang="en-US" sz="2400" smtClean="0"/>
              <a:t> if </a:t>
            </a:r>
            <a:r>
              <a:rPr lang="en-US" sz="2400" i="1" smtClean="0"/>
              <a:t>prediction * label </a:t>
            </a:r>
            <a:r>
              <a:rPr lang="en-US" sz="2400" smtClean="0"/>
              <a:t>≤ 0:  // they don’t agree</a:t>
            </a:r>
          </a:p>
          <a:p>
            <a:pPr marL="0" indent="0">
              <a:buFont typeface="Wingdings"/>
              <a:buNone/>
            </a:pPr>
            <a:r>
              <a:rPr lang="en-US" sz="2400" smtClean="0"/>
              <a:t>         for each </a:t>
            </a:r>
            <a:r>
              <a:rPr lang="en-US" sz="2400" i="1" smtClean="0"/>
              <a:t>w</a:t>
            </a:r>
            <a:r>
              <a:rPr lang="en-US" sz="2400" i="1" baseline="-25000" smtClean="0"/>
              <a:t>i</a:t>
            </a:r>
            <a:r>
              <a:rPr lang="en-US" sz="2400" smtClean="0"/>
              <a:t>:</a:t>
            </a:r>
          </a:p>
          <a:p>
            <a:pPr marL="0" indent="0">
              <a:buFont typeface="Wingdings"/>
              <a:buNone/>
            </a:pPr>
            <a:r>
              <a:rPr lang="en-US" sz="2400" smtClean="0"/>
              <a:t>           </a:t>
            </a:r>
            <a:r>
              <a:rPr lang="en-US" sz="2400" i="1" smtClean="0"/>
              <a:t>w</a:t>
            </a:r>
            <a:r>
              <a:rPr lang="en-US" sz="2400" i="1" baseline="-25000" smtClean="0"/>
              <a:t>i</a:t>
            </a:r>
            <a:r>
              <a:rPr lang="en-US" sz="2400" smtClean="0"/>
              <a:t> = </a:t>
            </a:r>
            <a:r>
              <a:rPr lang="en-US" sz="2400" i="1" smtClean="0"/>
              <a:t>w</a:t>
            </a:r>
            <a:r>
              <a:rPr lang="en-US" sz="2400" i="1" baseline="-25000" smtClean="0"/>
              <a:t>i</a:t>
            </a:r>
            <a:r>
              <a:rPr lang="en-US" sz="2400" smtClean="0"/>
              <a:t> + </a:t>
            </a:r>
            <a:r>
              <a:rPr lang="en-US" sz="2400" i="1" smtClean="0"/>
              <a:t>f</a:t>
            </a:r>
            <a:r>
              <a:rPr lang="en-US" sz="2400" i="1" baseline="-25000" smtClean="0"/>
              <a:t>i</a:t>
            </a:r>
            <a:r>
              <a:rPr lang="en-US" sz="2400" smtClean="0"/>
              <a:t>*label</a:t>
            </a:r>
          </a:p>
          <a:p>
            <a:pPr marL="0" indent="0">
              <a:buFont typeface="Wingdings"/>
              <a:buNone/>
            </a:pPr>
            <a:endParaRPr lang="en-US" sz="2400" dirty="0"/>
          </a:p>
        </p:txBody>
      </p:sp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388843"/>
              </p:ext>
            </p:extLst>
          </p:nvPr>
        </p:nvGraphicFramePr>
        <p:xfrm>
          <a:off x="539894" y="3648723"/>
          <a:ext cx="3123791" cy="735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2" name="Equation" r:id="rId3" imgW="1346200" imgH="317500" progId="Equation.3">
                  <p:embed/>
                </p:oleObj>
              </mc:Choice>
              <mc:Fallback>
                <p:oleObj name="Equation" r:id="rId3" imgW="1346200" imgH="317500" progId="Equation.3">
                  <p:embed/>
                  <p:pic>
                    <p:nvPicPr>
                      <p:cNvPr id="34" name="Object 3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894" y="3648723"/>
                        <a:ext cx="3123791" cy="73519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611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7361497" y="2539497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70609" y="4237845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206451" y="312030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451555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275623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74411" y="401632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06451" y="213751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45" name="Plus 44"/>
          <p:cNvSpPr/>
          <p:nvPr/>
        </p:nvSpPr>
        <p:spPr>
          <a:xfrm>
            <a:off x="6082695" y="296111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lus 45"/>
          <p:cNvSpPr/>
          <p:nvPr/>
        </p:nvSpPr>
        <p:spPr>
          <a:xfrm>
            <a:off x="6082695" y="507957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inus 46"/>
          <p:cNvSpPr/>
          <p:nvPr/>
        </p:nvSpPr>
        <p:spPr>
          <a:xfrm>
            <a:off x="8168216" y="2881622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96856" y="2539851"/>
            <a:ext cx="69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(-1,1)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074069" y="2562800"/>
            <a:ext cx="61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(1,1)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770609" y="4766072"/>
            <a:ext cx="76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(-1,-1)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 rot="6806299">
            <a:off x="6606839" y="3486715"/>
            <a:ext cx="1090058" cy="2524743"/>
            <a:chOff x="5744593" y="2948051"/>
            <a:chExt cx="1090058" cy="2524743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6729778" y="6213187"/>
            <a:ext cx="1318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 = (-.5, -1)</a:t>
            </a:r>
            <a:endParaRPr lang="en-US" dirty="0"/>
          </a:p>
        </p:txBody>
      </p:sp>
      <p:sp>
        <p:nvSpPr>
          <p:cNvPr id="25" name="Plus 24"/>
          <p:cNvSpPr/>
          <p:nvPr/>
        </p:nvSpPr>
        <p:spPr>
          <a:xfrm>
            <a:off x="7741765" y="504742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198244" y="5068299"/>
            <a:ext cx="742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(.5,-1)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7203805" y="529123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045087" y="2932132"/>
            <a:ext cx="494087" cy="452291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/>
          <p:cNvSpPr>
            <a:spLocks noGrp="1"/>
          </p:cNvSpPr>
          <p:nvPr>
            <p:ph sz="quarter" idx="1"/>
          </p:nvPr>
        </p:nvSpPr>
        <p:spPr>
          <a:xfrm>
            <a:off x="90635" y="1622359"/>
            <a:ext cx="4809420" cy="41885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for each training example (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 f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, …, </a:t>
            </a:r>
            <a:r>
              <a:rPr lang="en-US" sz="2400" i="1" dirty="0" err="1" smtClean="0"/>
              <a:t>f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, label):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if </a:t>
            </a:r>
            <a:r>
              <a:rPr lang="en-US" sz="2400" i="1" dirty="0" smtClean="0"/>
              <a:t>prediction * label </a:t>
            </a:r>
            <a:r>
              <a:rPr lang="en-US" sz="2400" dirty="0" smtClean="0"/>
              <a:t>≤ 0:  // they don’t agree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for each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=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+ 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*label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388843"/>
              </p:ext>
            </p:extLst>
          </p:nvPr>
        </p:nvGraphicFramePr>
        <p:xfrm>
          <a:off x="539894" y="3648723"/>
          <a:ext cx="3123791" cy="735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6" name="Equation" r:id="rId3" imgW="1346200" imgH="317500" progId="Equation.3">
                  <p:embed/>
                </p:oleObj>
              </mc:Choice>
              <mc:Fallback>
                <p:oleObj name="Equation" r:id="rId3" imgW="1346200" imgH="317500" progId="Equation.3">
                  <p:embed/>
                  <p:pic>
                    <p:nvPicPr>
                      <p:cNvPr id="34" name="Object 3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894" y="3648723"/>
                        <a:ext cx="3123791" cy="73519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279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7361497" y="2539497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70609" y="4237845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206451" y="312030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451555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275623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74411" y="401632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06451" y="213751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45" name="Plus 44"/>
          <p:cNvSpPr/>
          <p:nvPr/>
        </p:nvSpPr>
        <p:spPr>
          <a:xfrm>
            <a:off x="6082695" y="296111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lus 45"/>
          <p:cNvSpPr/>
          <p:nvPr/>
        </p:nvSpPr>
        <p:spPr>
          <a:xfrm>
            <a:off x="6082695" y="507957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inus 46"/>
          <p:cNvSpPr/>
          <p:nvPr/>
        </p:nvSpPr>
        <p:spPr>
          <a:xfrm>
            <a:off x="8168216" y="2881622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96856" y="2539851"/>
            <a:ext cx="69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(-1,1)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074069" y="2562800"/>
            <a:ext cx="61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(1,1)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770609" y="4766072"/>
            <a:ext cx="76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(-1,-1)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 rot="10800000">
            <a:off x="6271439" y="2982817"/>
            <a:ext cx="1090058" cy="2524743"/>
            <a:chOff x="5744593" y="2948051"/>
            <a:chExt cx="1090058" cy="2524743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6729778" y="6213187"/>
            <a:ext cx="1368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 = (-1.5, 0)</a:t>
            </a:r>
            <a:endParaRPr lang="en-US" dirty="0"/>
          </a:p>
        </p:txBody>
      </p:sp>
      <p:sp>
        <p:nvSpPr>
          <p:cNvPr id="25" name="Plus 24"/>
          <p:cNvSpPr/>
          <p:nvPr/>
        </p:nvSpPr>
        <p:spPr>
          <a:xfrm>
            <a:off x="7741765" y="504742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198244" y="5068299"/>
            <a:ext cx="742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(.5,-1)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7203805" y="529123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709928" y="5040908"/>
            <a:ext cx="494087" cy="452291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/>
          <p:cNvSpPr>
            <a:spLocks noGrp="1"/>
          </p:cNvSpPr>
          <p:nvPr>
            <p:ph sz="quarter" idx="1"/>
          </p:nvPr>
        </p:nvSpPr>
        <p:spPr>
          <a:xfrm>
            <a:off x="90635" y="1622359"/>
            <a:ext cx="4809420" cy="41885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for each training example (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 f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, …, </a:t>
            </a:r>
            <a:r>
              <a:rPr lang="en-US" sz="2400" i="1" dirty="0" err="1" smtClean="0"/>
              <a:t>f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, label):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if </a:t>
            </a:r>
            <a:r>
              <a:rPr lang="en-US" sz="2400" i="1" dirty="0" smtClean="0"/>
              <a:t>prediction * label </a:t>
            </a:r>
            <a:r>
              <a:rPr lang="en-US" sz="2400" dirty="0" smtClean="0"/>
              <a:t>≤ 0:  // they don’t agree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for each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=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+ 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*label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388843"/>
              </p:ext>
            </p:extLst>
          </p:nvPr>
        </p:nvGraphicFramePr>
        <p:xfrm>
          <a:off x="539894" y="3648723"/>
          <a:ext cx="3123791" cy="735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0" name="Equation" r:id="rId3" imgW="1346200" imgH="317500" progId="Equation.3">
                  <p:embed/>
                </p:oleObj>
              </mc:Choice>
              <mc:Fallback>
                <p:oleObj name="Equation" r:id="rId3" imgW="1346200" imgH="317500" progId="Equation.3">
                  <p:embed/>
                  <p:pic>
                    <p:nvPicPr>
                      <p:cNvPr id="34" name="Object 3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894" y="3648723"/>
                        <a:ext cx="3123791" cy="73519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5496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7361497" y="2539497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70609" y="4237845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206451" y="312030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451555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275623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74411" y="401632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06451" y="213751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45" name="Plus 44"/>
          <p:cNvSpPr/>
          <p:nvPr/>
        </p:nvSpPr>
        <p:spPr>
          <a:xfrm>
            <a:off x="6082695" y="296111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lus 45"/>
          <p:cNvSpPr/>
          <p:nvPr/>
        </p:nvSpPr>
        <p:spPr>
          <a:xfrm>
            <a:off x="6082695" y="507957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inus 46"/>
          <p:cNvSpPr/>
          <p:nvPr/>
        </p:nvSpPr>
        <p:spPr>
          <a:xfrm>
            <a:off x="8168216" y="2881622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96856" y="2539851"/>
            <a:ext cx="69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(-1,1)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074069" y="2562800"/>
            <a:ext cx="61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(1,1)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770609" y="4766072"/>
            <a:ext cx="76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(-1,-1)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 rot="8275597">
            <a:off x="6416132" y="3320392"/>
            <a:ext cx="1090058" cy="2524743"/>
            <a:chOff x="5744593" y="2948051"/>
            <a:chExt cx="1090058" cy="2524743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6729778" y="6213187"/>
            <a:ext cx="1267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 = (-1, -1)</a:t>
            </a:r>
            <a:endParaRPr lang="en-US" dirty="0"/>
          </a:p>
        </p:txBody>
      </p:sp>
      <p:sp>
        <p:nvSpPr>
          <p:cNvPr id="25" name="Plus 24"/>
          <p:cNvSpPr/>
          <p:nvPr/>
        </p:nvSpPr>
        <p:spPr>
          <a:xfrm>
            <a:off x="7741765" y="504742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198244" y="5068299"/>
            <a:ext cx="742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(.5,-1)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7203805" y="529123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045087" y="2932132"/>
            <a:ext cx="494087" cy="452291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/>
          <p:cNvSpPr>
            <a:spLocks noGrp="1"/>
          </p:cNvSpPr>
          <p:nvPr>
            <p:ph sz="quarter" idx="1"/>
          </p:nvPr>
        </p:nvSpPr>
        <p:spPr>
          <a:xfrm>
            <a:off x="90635" y="1622359"/>
            <a:ext cx="4809420" cy="41885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for each training example (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 f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, …, </a:t>
            </a:r>
            <a:r>
              <a:rPr lang="en-US" sz="2400" i="1" dirty="0" err="1" smtClean="0"/>
              <a:t>f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, label):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if </a:t>
            </a:r>
            <a:r>
              <a:rPr lang="en-US" sz="2400" i="1" dirty="0" smtClean="0"/>
              <a:t>prediction * label </a:t>
            </a:r>
            <a:r>
              <a:rPr lang="en-US" sz="2400" dirty="0" smtClean="0"/>
              <a:t>≤ 0:  // they don’t agree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for each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=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+ 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*label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388843"/>
              </p:ext>
            </p:extLst>
          </p:nvPr>
        </p:nvGraphicFramePr>
        <p:xfrm>
          <a:off x="539894" y="3648723"/>
          <a:ext cx="3123791" cy="735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4" name="Equation" r:id="rId4" imgW="1346200" imgH="317500" progId="Equation.3">
                  <p:embed/>
                </p:oleObj>
              </mc:Choice>
              <mc:Fallback>
                <p:oleObj name="Equation" r:id="rId4" imgW="1346200" imgH="317500" progId="Equation.3">
                  <p:embed/>
                  <p:pic>
                    <p:nvPicPr>
                      <p:cNvPr id="34" name="Object 3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9894" y="3648723"/>
                        <a:ext cx="3123791" cy="73519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184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7361497" y="2539497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70609" y="4237845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206451" y="312030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451555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275623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74411" y="401632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06451" y="213751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45" name="Plus 44"/>
          <p:cNvSpPr/>
          <p:nvPr/>
        </p:nvSpPr>
        <p:spPr>
          <a:xfrm>
            <a:off x="6082695" y="296111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lus 45"/>
          <p:cNvSpPr/>
          <p:nvPr/>
        </p:nvSpPr>
        <p:spPr>
          <a:xfrm>
            <a:off x="6082695" y="507957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inus 46"/>
          <p:cNvSpPr/>
          <p:nvPr/>
        </p:nvSpPr>
        <p:spPr>
          <a:xfrm>
            <a:off x="8168216" y="2881622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96856" y="2539851"/>
            <a:ext cx="69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(-1,1)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074069" y="2562800"/>
            <a:ext cx="61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(1,1)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770609" y="4766072"/>
            <a:ext cx="76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(-1,-1)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 rot="10800000">
            <a:off x="6263776" y="2985746"/>
            <a:ext cx="1090058" cy="2524743"/>
            <a:chOff x="5744593" y="2948051"/>
            <a:chExt cx="1090058" cy="2524743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6729778" y="6213187"/>
            <a:ext cx="1190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 = (-2, 0)</a:t>
            </a:r>
            <a:endParaRPr lang="en-US" dirty="0"/>
          </a:p>
        </p:txBody>
      </p:sp>
      <p:sp>
        <p:nvSpPr>
          <p:cNvPr id="25" name="Plus 24"/>
          <p:cNvSpPr/>
          <p:nvPr/>
        </p:nvSpPr>
        <p:spPr>
          <a:xfrm>
            <a:off x="7741765" y="504742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198244" y="5068299"/>
            <a:ext cx="742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(.5,-1)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7203805" y="529123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709928" y="5040908"/>
            <a:ext cx="494087" cy="452291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/>
          <p:cNvSpPr>
            <a:spLocks noGrp="1"/>
          </p:cNvSpPr>
          <p:nvPr>
            <p:ph sz="quarter" idx="1"/>
          </p:nvPr>
        </p:nvSpPr>
        <p:spPr>
          <a:xfrm>
            <a:off x="90635" y="1622359"/>
            <a:ext cx="4809420" cy="41885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for each training example (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 f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, …, </a:t>
            </a:r>
            <a:r>
              <a:rPr lang="en-US" sz="2400" i="1" dirty="0" err="1" smtClean="0"/>
              <a:t>f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, label):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if </a:t>
            </a:r>
            <a:r>
              <a:rPr lang="en-US" sz="2400" i="1" dirty="0" smtClean="0"/>
              <a:t>prediction * label </a:t>
            </a:r>
            <a:r>
              <a:rPr lang="en-US" sz="2400" dirty="0" smtClean="0"/>
              <a:t>≤ 0:  // they don’t agree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for each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=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+ 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*label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388843"/>
              </p:ext>
            </p:extLst>
          </p:nvPr>
        </p:nvGraphicFramePr>
        <p:xfrm>
          <a:off x="539894" y="3648723"/>
          <a:ext cx="3123791" cy="735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8" name="Equation" r:id="rId3" imgW="1346200" imgH="317500" progId="Equation.3">
                  <p:embed/>
                </p:oleObj>
              </mc:Choice>
              <mc:Fallback>
                <p:oleObj name="Equation" r:id="rId3" imgW="1346200" imgH="317500" progId="Equation.3">
                  <p:embed/>
                  <p:pic>
                    <p:nvPicPr>
                      <p:cNvPr id="34" name="Object 3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894" y="3648723"/>
                        <a:ext cx="3123791" cy="73519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570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7361497" y="2539497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70609" y="4237845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206451" y="312030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451555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275623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74411" y="401632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 smtClean="0">
                <a:latin typeface="Arial"/>
                <a:cs typeface="Arial"/>
              </a:rPr>
              <a:t>1</a:t>
            </a:r>
            <a:endParaRPr lang="en-US" i="1" baseline="-25000" dirty="0">
              <a:latin typeface="Arial"/>
              <a:cs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06451" y="213751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45" name="Plus 44"/>
          <p:cNvSpPr/>
          <p:nvPr/>
        </p:nvSpPr>
        <p:spPr>
          <a:xfrm>
            <a:off x="6082695" y="296111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lus 45"/>
          <p:cNvSpPr/>
          <p:nvPr/>
        </p:nvSpPr>
        <p:spPr>
          <a:xfrm>
            <a:off x="6082695" y="507957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inus 46"/>
          <p:cNvSpPr/>
          <p:nvPr/>
        </p:nvSpPr>
        <p:spPr>
          <a:xfrm>
            <a:off x="8168216" y="2881622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96856" y="2539851"/>
            <a:ext cx="69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(-1,1)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074069" y="2562800"/>
            <a:ext cx="61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(1,1)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770609" y="4766072"/>
            <a:ext cx="76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(-1,-1)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 rot="8659664">
            <a:off x="6374403" y="3280573"/>
            <a:ext cx="1090058" cy="2524743"/>
            <a:chOff x="5744593" y="2948051"/>
            <a:chExt cx="1090058" cy="2524743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6729778" y="6213187"/>
            <a:ext cx="1445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 = (-1.5, -1)</a:t>
            </a:r>
            <a:endParaRPr lang="en-US" dirty="0"/>
          </a:p>
        </p:txBody>
      </p:sp>
      <p:sp>
        <p:nvSpPr>
          <p:cNvPr id="25" name="Plus 24"/>
          <p:cNvSpPr/>
          <p:nvPr/>
        </p:nvSpPr>
        <p:spPr>
          <a:xfrm>
            <a:off x="7741765" y="504742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198244" y="5068299"/>
            <a:ext cx="742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(.5,-1)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7203805" y="529123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/>
          <p:cNvSpPr>
            <a:spLocks noGrp="1"/>
          </p:cNvSpPr>
          <p:nvPr>
            <p:ph sz="quarter" idx="1"/>
          </p:nvPr>
        </p:nvSpPr>
        <p:spPr>
          <a:xfrm>
            <a:off x="90635" y="1622359"/>
            <a:ext cx="4809420" cy="41885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for each training example (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 f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, …, </a:t>
            </a:r>
            <a:r>
              <a:rPr lang="en-US" sz="2400" i="1" dirty="0" err="1" smtClean="0"/>
              <a:t>f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, label):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if </a:t>
            </a:r>
            <a:r>
              <a:rPr lang="en-US" sz="2400" i="1" dirty="0" smtClean="0"/>
              <a:t>prediction * label </a:t>
            </a:r>
            <a:r>
              <a:rPr lang="en-US" sz="2400" dirty="0" smtClean="0"/>
              <a:t>≤ 0:  // they don’t agree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for each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=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+ 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*label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388843"/>
              </p:ext>
            </p:extLst>
          </p:nvPr>
        </p:nvGraphicFramePr>
        <p:xfrm>
          <a:off x="539894" y="3648723"/>
          <a:ext cx="3123791" cy="735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2" name="Equation" r:id="rId3" imgW="1346200" imgH="317500" progId="Equation.3">
                  <p:embed/>
                </p:oleObj>
              </mc:Choice>
              <mc:Fallback>
                <p:oleObj name="Equation" r:id="rId3" imgW="1346200" imgH="317500" progId="Equation.3">
                  <p:embed/>
                  <p:pic>
                    <p:nvPicPr>
                      <p:cNvPr id="34" name="Object 3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894" y="3648723"/>
                        <a:ext cx="3123791" cy="73519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768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line will it find?</a:t>
            </a:r>
            <a:endParaRPr lang="en-US" dirty="0"/>
          </a:p>
        </p:txBody>
      </p:sp>
      <p:sp>
        <p:nvSpPr>
          <p:cNvPr id="4" name="Plus 3"/>
          <p:cNvSpPr/>
          <p:nvPr/>
        </p:nvSpPr>
        <p:spPr>
          <a:xfrm>
            <a:off x="2449210" y="203888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033129" y="1615573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6310944" y="342369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inus 7"/>
          <p:cNvSpPr/>
          <p:nvPr/>
        </p:nvSpPr>
        <p:spPr>
          <a:xfrm>
            <a:off x="6135962" y="1827228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2857458" y="282328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857458" y="4159310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1632714" y="225053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033129" y="321204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inus 14"/>
          <p:cNvSpPr/>
          <p:nvPr/>
        </p:nvSpPr>
        <p:spPr>
          <a:xfrm>
            <a:off x="5195629" y="39476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lus 15"/>
          <p:cNvSpPr/>
          <p:nvPr/>
        </p:nvSpPr>
        <p:spPr>
          <a:xfrm>
            <a:off x="2040962" y="374911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inus 16"/>
          <p:cNvSpPr/>
          <p:nvPr/>
        </p:nvSpPr>
        <p:spPr>
          <a:xfrm>
            <a:off x="4510280" y="251282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inus 17"/>
          <p:cNvSpPr/>
          <p:nvPr/>
        </p:nvSpPr>
        <p:spPr>
          <a:xfrm>
            <a:off x="4576316" y="413732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1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line will it find?</a:t>
            </a:r>
            <a:endParaRPr lang="en-US" dirty="0"/>
          </a:p>
        </p:txBody>
      </p:sp>
      <p:sp>
        <p:nvSpPr>
          <p:cNvPr id="4" name="Plus 3"/>
          <p:cNvSpPr/>
          <p:nvPr/>
        </p:nvSpPr>
        <p:spPr>
          <a:xfrm>
            <a:off x="2449210" y="203888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033129" y="1615573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6310944" y="342369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inus 7"/>
          <p:cNvSpPr/>
          <p:nvPr/>
        </p:nvSpPr>
        <p:spPr>
          <a:xfrm>
            <a:off x="6135962" y="1827228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2857458" y="282328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857458" y="4159310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1632714" y="225053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033129" y="321204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inus 14"/>
          <p:cNvSpPr/>
          <p:nvPr/>
        </p:nvSpPr>
        <p:spPr>
          <a:xfrm>
            <a:off x="5195629" y="39476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lus 15"/>
          <p:cNvSpPr/>
          <p:nvPr/>
        </p:nvSpPr>
        <p:spPr>
          <a:xfrm>
            <a:off x="2040962" y="374911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inus 16"/>
          <p:cNvSpPr/>
          <p:nvPr/>
        </p:nvSpPr>
        <p:spPr>
          <a:xfrm>
            <a:off x="4510280" y="251282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inus 17"/>
          <p:cNvSpPr/>
          <p:nvPr/>
        </p:nvSpPr>
        <p:spPr>
          <a:xfrm>
            <a:off x="4576316" y="413732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V="1">
            <a:off x="3070776" y="1343601"/>
            <a:ext cx="2124853" cy="352712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 flipV="1">
            <a:off x="3922876" y="1343600"/>
            <a:ext cx="144697" cy="3414601"/>
          </a:xfrm>
          <a:prstGeom prst="line">
            <a:avLst/>
          </a:prstGeom>
          <a:noFill/>
          <a:ln w="19050">
            <a:solidFill>
              <a:srgbClr val="00A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 flipH="1" flipV="1">
            <a:off x="2857458" y="1343601"/>
            <a:ext cx="1652822" cy="3527126"/>
          </a:xfrm>
          <a:prstGeom prst="line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966429" y="5369052"/>
            <a:ext cx="52197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Only guaranteed to find </a:t>
            </a:r>
            <a:r>
              <a:rPr lang="en-US" sz="3200" b="1" i="1" dirty="0" smtClean="0">
                <a:solidFill>
                  <a:srgbClr val="0000FF"/>
                </a:solidFill>
              </a:rPr>
              <a:t>some</a:t>
            </a:r>
            <a:r>
              <a:rPr lang="en-US" sz="3200" dirty="0" smtClean="0">
                <a:solidFill>
                  <a:srgbClr val="0000FF"/>
                </a:solidFill>
              </a:rPr>
              <a:t> line that separates the data</a:t>
            </a:r>
            <a:endParaRPr lang="en-US" sz="3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9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66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repeat until convergence (</a:t>
            </a:r>
            <a:r>
              <a:rPr lang="en-US" sz="2400" dirty="0" smtClean="0">
                <a:solidFill>
                  <a:srgbClr val="FF0000"/>
                </a:solidFill>
              </a:rPr>
              <a:t>or for some # of iterations</a:t>
            </a:r>
            <a:r>
              <a:rPr lang="en-US" sz="2400" dirty="0" smtClean="0"/>
              <a:t>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for each training example (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 f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, …, </a:t>
            </a:r>
            <a:r>
              <a:rPr lang="en-US" sz="2400" i="1" dirty="0" err="1" smtClean="0"/>
              <a:t>f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, label):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if </a:t>
            </a:r>
            <a:r>
              <a:rPr lang="en-US" sz="2400" i="1" dirty="0" smtClean="0"/>
              <a:t>prediction * label </a:t>
            </a:r>
            <a:r>
              <a:rPr lang="en-US" sz="2400" dirty="0" smtClean="0"/>
              <a:t>≤ 0:  // they don’t agree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for each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=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+ 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*label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</a:t>
            </a:r>
            <a:r>
              <a:rPr lang="en-US" sz="2400" i="1" dirty="0" smtClean="0"/>
              <a:t>b</a:t>
            </a:r>
            <a:r>
              <a:rPr lang="en-US" sz="2400" dirty="0" smtClean="0"/>
              <a:t> = </a:t>
            </a:r>
            <a:r>
              <a:rPr lang="en-US" sz="2400" i="1" dirty="0" smtClean="0"/>
              <a:t>b</a:t>
            </a:r>
            <a:r>
              <a:rPr lang="en-US" sz="2400" dirty="0" smtClean="0"/>
              <a:t> + label</a:t>
            </a:r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1213322" y="2482094"/>
          <a:ext cx="3050605" cy="623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6" name="Equation" r:id="rId3" imgW="1549400" imgH="317500" progId="Equation.3">
                  <p:embed/>
                </p:oleObj>
              </mc:Choice>
              <mc:Fallback>
                <p:oleObj name="Equation" r:id="rId3" imgW="1549400" imgH="3175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3322" y="2482094"/>
                        <a:ext cx="3050605" cy="623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5889" y="5645804"/>
            <a:ext cx="7716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Why do we also have the “some # iterations” check?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02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non-separable data</a:t>
            </a:r>
            <a:endParaRPr lang="en-US" dirty="0"/>
          </a:p>
        </p:txBody>
      </p:sp>
      <p:sp>
        <p:nvSpPr>
          <p:cNvPr id="4" name="Plus 3"/>
          <p:cNvSpPr/>
          <p:nvPr/>
        </p:nvSpPr>
        <p:spPr>
          <a:xfrm>
            <a:off x="2449210" y="203888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033129" y="1615573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6310944" y="342369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6135962" y="1827228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2857458" y="282328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2857458" y="4159310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1632714" y="225053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5033129" y="321204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inus 11"/>
          <p:cNvSpPr/>
          <p:nvPr/>
        </p:nvSpPr>
        <p:spPr>
          <a:xfrm>
            <a:off x="5195629" y="39476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2040962" y="374911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4510280" y="251282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inus 14"/>
          <p:cNvSpPr/>
          <p:nvPr/>
        </p:nvSpPr>
        <p:spPr>
          <a:xfrm>
            <a:off x="4576316" y="413732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inus 15"/>
          <p:cNvSpPr/>
          <p:nvPr/>
        </p:nvSpPr>
        <p:spPr>
          <a:xfrm>
            <a:off x="1134034" y="3051016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01420" y="5459353"/>
            <a:ext cx="8019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If we ran the algorithm on this it would never converge!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37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model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162049" y="249852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314449" y="3405508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35002" y="267336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89717" y="313460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71478" y="214479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92031" y="313460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721564" y="3793127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812305" y="1918777"/>
            <a:ext cx="2448217" cy="2448217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8070" y="269314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50470" y="360013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586946" y="301027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56738" y="29795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107499" y="233942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628052" y="332923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657585" y="398775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748326" y="2113405"/>
            <a:ext cx="2448217" cy="2448217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660354" y="24996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195700" y="3678917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913993" y="318511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544768" y="361828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977972" y="290863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036414" y="456162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681530" y="421193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865606" y="494540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52276" y="491130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697392" y="456162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881468" y="529509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92595" y="55882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037711" y="523855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21787" y="59720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586949" y="459234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232065" y="424266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416141" y="497613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573680" y="58196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218796" y="54699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402872" y="620340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391298" y="56485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036414" y="529887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20490" y="603234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090341" y="488615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735457" y="453646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919533" y="526994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955102" y="518573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767133" y="608658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66176" y="532418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295368" y="570796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149456" y="418678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25291" y="462480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613488" y="57855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258604" y="54358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442680" y="616930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288984" y="368903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1292826" y="269314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12530" y="30769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398980" y="361828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184972" y="308030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024442" y="173473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208518" y="246820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747479" y="267780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840365" y="36571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096601" y="156909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893444" y="22412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789485" y="318511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06205" y="287039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341214" y="180471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285140" y="155988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7786441" y="171228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156738" y="161960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184125" y="377497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952958" y="216862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92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66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repeat until convergence (or </a:t>
            </a:r>
            <a:r>
              <a:rPr lang="en-US" sz="2400" dirty="0" smtClean="0">
                <a:solidFill>
                  <a:srgbClr val="FF0000"/>
                </a:solidFill>
              </a:rPr>
              <a:t>for some # of iterations</a:t>
            </a:r>
            <a:r>
              <a:rPr lang="en-US" sz="2400" dirty="0" smtClean="0"/>
              <a:t>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for each training example (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 f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, …, </a:t>
            </a:r>
            <a:r>
              <a:rPr lang="en-US" sz="2400" i="1" dirty="0" err="1" smtClean="0"/>
              <a:t>f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, label):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if </a:t>
            </a:r>
            <a:r>
              <a:rPr lang="en-US" sz="2400" i="1" dirty="0" smtClean="0"/>
              <a:t>prediction * label </a:t>
            </a:r>
            <a:r>
              <a:rPr lang="en-US" sz="2400" dirty="0" smtClean="0"/>
              <a:t>≤ 0:  // they don’t agree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for each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=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+ 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*label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</a:t>
            </a:r>
            <a:r>
              <a:rPr lang="en-US" sz="2400" i="1" dirty="0" smtClean="0"/>
              <a:t>b</a:t>
            </a:r>
            <a:r>
              <a:rPr lang="en-US" sz="2400" dirty="0" smtClean="0"/>
              <a:t> = </a:t>
            </a:r>
            <a:r>
              <a:rPr lang="en-US" sz="2400" i="1" dirty="0" smtClean="0"/>
              <a:t>b</a:t>
            </a:r>
            <a:r>
              <a:rPr lang="en-US" sz="2400" dirty="0" smtClean="0"/>
              <a:t> + label</a:t>
            </a:r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1213322" y="2482094"/>
          <a:ext cx="3050605" cy="623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0" name="Equation" r:id="rId3" imgW="1549400" imgH="317500" progId="Equation.3">
                  <p:embed/>
                </p:oleObj>
              </mc:Choice>
              <mc:Fallback>
                <p:oleObj name="Equation" r:id="rId3" imgW="1549400" imgH="3175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3322" y="2482094"/>
                        <a:ext cx="3050605" cy="623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832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66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dirty="0" smtClean="0">
                <a:solidFill>
                  <a:srgbClr val="FF0000"/>
                </a:solidFill>
              </a:rPr>
              <a:t>for each training example </a:t>
            </a:r>
            <a:r>
              <a:rPr lang="en-US" sz="2400" dirty="0" smtClean="0"/>
              <a:t>(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 f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, …, </a:t>
            </a:r>
            <a:r>
              <a:rPr lang="en-US" sz="2400" i="1" dirty="0" err="1" smtClean="0"/>
              <a:t>f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, label):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if </a:t>
            </a:r>
            <a:r>
              <a:rPr lang="en-US" sz="2400" i="1" dirty="0" smtClean="0"/>
              <a:t>prediction * label </a:t>
            </a:r>
            <a:r>
              <a:rPr lang="en-US" sz="2400" dirty="0" smtClean="0"/>
              <a:t>≤ 0:  // they don’t agree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for each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=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+ 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*label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</a:t>
            </a:r>
            <a:r>
              <a:rPr lang="en-US" sz="2400" i="1" dirty="0" smtClean="0"/>
              <a:t>b</a:t>
            </a:r>
            <a:r>
              <a:rPr lang="en-US" sz="2400" dirty="0" smtClean="0"/>
              <a:t> = </a:t>
            </a:r>
            <a:r>
              <a:rPr lang="en-US" sz="2400" i="1" dirty="0" smtClean="0"/>
              <a:t>b</a:t>
            </a:r>
            <a:r>
              <a:rPr lang="en-US" sz="2400" dirty="0" smtClean="0"/>
              <a:t> + label</a:t>
            </a:r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1213322" y="2482094"/>
          <a:ext cx="3050605" cy="623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4" name="Equation" r:id="rId3" imgW="1549400" imgH="317500" progId="Equation.3">
                  <p:embed/>
                </p:oleObj>
              </mc:Choice>
              <mc:Fallback>
                <p:oleObj name="Equation" r:id="rId3" imgW="1549400" imgH="3175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3322" y="2482094"/>
                        <a:ext cx="3050605" cy="623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38737" y="5533279"/>
            <a:ext cx="67835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What order should we traverse the examples?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Does it matter?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35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matters</a:t>
            </a:r>
            <a:endParaRPr lang="en-US" dirty="0"/>
          </a:p>
        </p:txBody>
      </p:sp>
      <p:sp>
        <p:nvSpPr>
          <p:cNvPr id="4" name="Plus 3"/>
          <p:cNvSpPr/>
          <p:nvPr/>
        </p:nvSpPr>
        <p:spPr>
          <a:xfrm>
            <a:off x="3285378" y="23291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869297" y="190588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7147112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6972130" y="211753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3693626" y="311359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3693626" y="444962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468882" y="254084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5869297" y="35023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2877130" y="403942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346448" y="280313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/>
          <p:cNvSpPr/>
          <p:nvPr/>
        </p:nvSpPr>
        <p:spPr>
          <a:xfrm>
            <a:off x="2506488" y="326463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18"/>
          <p:cNvSpPr/>
          <p:nvPr/>
        </p:nvSpPr>
        <p:spPr>
          <a:xfrm>
            <a:off x="2098240" y="406426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1689992" y="305297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2610990" y="485094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4619277" y="2336715"/>
            <a:ext cx="1090058" cy="2524743"/>
            <a:chOff x="5744593" y="2948051"/>
            <a:chExt cx="1090058" cy="2524743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1689992" y="5787396"/>
            <a:ext cx="5377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What would be a good/bad order?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8" name="Plus 27"/>
          <p:cNvSpPr/>
          <p:nvPr/>
        </p:nvSpPr>
        <p:spPr>
          <a:xfrm>
            <a:off x="4734076" y="4954955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inus 28"/>
          <p:cNvSpPr/>
          <p:nvPr/>
        </p:nvSpPr>
        <p:spPr>
          <a:xfrm>
            <a:off x="6236960" y="2591476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>
            <a:off x="6389360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30"/>
          <p:cNvSpPr/>
          <p:nvPr/>
        </p:nvSpPr>
        <p:spPr>
          <a:xfrm>
            <a:off x="1638268" y="35409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lus 31"/>
          <p:cNvSpPr/>
          <p:nvPr/>
        </p:nvSpPr>
        <p:spPr>
          <a:xfrm>
            <a:off x="3693626" y="224904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5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matters: a bad order</a:t>
            </a:r>
            <a:endParaRPr lang="en-US" dirty="0"/>
          </a:p>
        </p:txBody>
      </p:sp>
      <p:sp>
        <p:nvSpPr>
          <p:cNvPr id="4" name="Plus 3"/>
          <p:cNvSpPr/>
          <p:nvPr/>
        </p:nvSpPr>
        <p:spPr>
          <a:xfrm>
            <a:off x="3285378" y="23291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869297" y="190588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7147112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6972130" y="211753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3693626" y="311359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3693626" y="444962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468882" y="254084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5869297" y="35023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2877130" y="403942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346448" y="280313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/>
          <p:cNvSpPr/>
          <p:nvPr/>
        </p:nvSpPr>
        <p:spPr>
          <a:xfrm>
            <a:off x="2506488" y="326463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18"/>
          <p:cNvSpPr/>
          <p:nvPr/>
        </p:nvSpPr>
        <p:spPr>
          <a:xfrm>
            <a:off x="2098240" y="406426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1689992" y="305297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2610990" y="485094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4619277" y="2336715"/>
            <a:ext cx="1090058" cy="2524743"/>
            <a:chOff x="5744593" y="2948051"/>
            <a:chExt cx="1090058" cy="2524743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Minus 28"/>
          <p:cNvSpPr/>
          <p:nvPr/>
        </p:nvSpPr>
        <p:spPr>
          <a:xfrm>
            <a:off x="6236960" y="2591476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>
            <a:off x="6389360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67905" y="1905884"/>
            <a:ext cx="2910003" cy="2231436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30"/>
          <p:cNvSpPr/>
          <p:nvPr/>
        </p:nvSpPr>
        <p:spPr>
          <a:xfrm>
            <a:off x="1638268" y="35409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lus 31"/>
          <p:cNvSpPr/>
          <p:nvPr/>
        </p:nvSpPr>
        <p:spPr>
          <a:xfrm>
            <a:off x="4734076" y="4954955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lus 32"/>
          <p:cNvSpPr/>
          <p:nvPr/>
        </p:nvSpPr>
        <p:spPr>
          <a:xfrm>
            <a:off x="3693626" y="224904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2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matters: a bad order</a:t>
            </a:r>
            <a:endParaRPr lang="en-US" dirty="0"/>
          </a:p>
        </p:txBody>
      </p:sp>
      <p:sp>
        <p:nvSpPr>
          <p:cNvPr id="4" name="Plus 3"/>
          <p:cNvSpPr/>
          <p:nvPr/>
        </p:nvSpPr>
        <p:spPr>
          <a:xfrm>
            <a:off x="3285378" y="23291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869297" y="190588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7147112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6972130" y="211753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3693626" y="311359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3693626" y="444962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468882" y="254084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5869297" y="35023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2877130" y="403942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346448" y="280313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/>
          <p:cNvSpPr/>
          <p:nvPr/>
        </p:nvSpPr>
        <p:spPr>
          <a:xfrm>
            <a:off x="2506488" y="326463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18"/>
          <p:cNvSpPr/>
          <p:nvPr/>
        </p:nvSpPr>
        <p:spPr>
          <a:xfrm>
            <a:off x="2098240" y="406426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1689992" y="305297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2610990" y="485094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inus 28"/>
          <p:cNvSpPr/>
          <p:nvPr/>
        </p:nvSpPr>
        <p:spPr>
          <a:xfrm>
            <a:off x="6236960" y="2591476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>
            <a:off x="6389360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83764" y="2901942"/>
            <a:ext cx="514476" cy="1137487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4619277" y="2336715"/>
            <a:ext cx="1090058" cy="2524743"/>
            <a:chOff x="5744593" y="2948051"/>
            <a:chExt cx="1090058" cy="2524743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Plus 33"/>
          <p:cNvSpPr/>
          <p:nvPr/>
        </p:nvSpPr>
        <p:spPr>
          <a:xfrm>
            <a:off x="1638268" y="35409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Plus 34"/>
          <p:cNvSpPr/>
          <p:nvPr/>
        </p:nvSpPr>
        <p:spPr>
          <a:xfrm>
            <a:off x="4734076" y="4954955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Plus 36"/>
          <p:cNvSpPr/>
          <p:nvPr/>
        </p:nvSpPr>
        <p:spPr>
          <a:xfrm>
            <a:off x="3693626" y="224904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4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matters: a bad order</a:t>
            </a:r>
            <a:endParaRPr lang="en-US" dirty="0"/>
          </a:p>
        </p:txBody>
      </p:sp>
      <p:sp>
        <p:nvSpPr>
          <p:cNvPr id="4" name="Plus 3"/>
          <p:cNvSpPr/>
          <p:nvPr/>
        </p:nvSpPr>
        <p:spPr>
          <a:xfrm>
            <a:off x="3285378" y="23291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869297" y="190588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7147112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6972130" y="211753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3693626" y="311359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3693626" y="444962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468882" y="254084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5869297" y="35023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2877130" y="403942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346448" y="280313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/>
          <p:cNvSpPr/>
          <p:nvPr/>
        </p:nvSpPr>
        <p:spPr>
          <a:xfrm>
            <a:off x="2506488" y="326463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18"/>
          <p:cNvSpPr/>
          <p:nvPr/>
        </p:nvSpPr>
        <p:spPr>
          <a:xfrm>
            <a:off x="2098240" y="406426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1689992" y="305297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2610990" y="485094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 rot="10800000">
            <a:off x="3368449" y="2448725"/>
            <a:ext cx="1090058" cy="2524743"/>
            <a:chOff x="5744593" y="2948051"/>
            <a:chExt cx="1090058" cy="2524743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Minus 28"/>
          <p:cNvSpPr/>
          <p:nvPr/>
        </p:nvSpPr>
        <p:spPr>
          <a:xfrm>
            <a:off x="6236960" y="2591476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>
            <a:off x="6389360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30"/>
          <p:cNvSpPr/>
          <p:nvPr/>
        </p:nvSpPr>
        <p:spPr>
          <a:xfrm>
            <a:off x="1638268" y="35409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098240" y="2117540"/>
            <a:ext cx="2146184" cy="3156712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lus 31"/>
          <p:cNvSpPr/>
          <p:nvPr/>
        </p:nvSpPr>
        <p:spPr>
          <a:xfrm>
            <a:off x="4734076" y="4954955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lus 32"/>
          <p:cNvSpPr/>
          <p:nvPr/>
        </p:nvSpPr>
        <p:spPr>
          <a:xfrm>
            <a:off x="3693626" y="224904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4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matters: a bad order</a:t>
            </a:r>
            <a:endParaRPr lang="en-US" dirty="0"/>
          </a:p>
        </p:txBody>
      </p:sp>
      <p:sp>
        <p:nvSpPr>
          <p:cNvPr id="4" name="Plus 3"/>
          <p:cNvSpPr/>
          <p:nvPr/>
        </p:nvSpPr>
        <p:spPr>
          <a:xfrm>
            <a:off x="3285378" y="23291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869297" y="190588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7147112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6972130" y="211753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3693626" y="311359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3693626" y="444962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468882" y="254084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5869297" y="35023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2877130" y="403942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346448" y="280313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/>
          <p:cNvSpPr/>
          <p:nvPr/>
        </p:nvSpPr>
        <p:spPr>
          <a:xfrm>
            <a:off x="2506488" y="326463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18"/>
          <p:cNvSpPr/>
          <p:nvPr/>
        </p:nvSpPr>
        <p:spPr>
          <a:xfrm>
            <a:off x="2098240" y="406426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1689992" y="305297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2610990" y="485094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 rot="10800000">
            <a:off x="3368449" y="2448725"/>
            <a:ext cx="1090058" cy="2524743"/>
            <a:chOff x="5744593" y="2948051"/>
            <a:chExt cx="1090058" cy="2524743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Minus 28"/>
          <p:cNvSpPr/>
          <p:nvPr/>
        </p:nvSpPr>
        <p:spPr>
          <a:xfrm>
            <a:off x="6236960" y="2591476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>
            <a:off x="6389360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30"/>
          <p:cNvSpPr/>
          <p:nvPr/>
        </p:nvSpPr>
        <p:spPr>
          <a:xfrm>
            <a:off x="1638268" y="35409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lus 32"/>
          <p:cNvSpPr/>
          <p:nvPr/>
        </p:nvSpPr>
        <p:spPr>
          <a:xfrm>
            <a:off x="4734076" y="4954955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734076" y="4872931"/>
            <a:ext cx="434173" cy="596109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Plus 34"/>
          <p:cNvSpPr/>
          <p:nvPr/>
        </p:nvSpPr>
        <p:spPr>
          <a:xfrm>
            <a:off x="3693626" y="224904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6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matters: a bad order</a:t>
            </a:r>
            <a:endParaRPr lang="en-US" dirty="0"/>
          </a:p>
        </p:txBody>
      </p:sp>
      <p:sp>
        <p:nvSpPr>
          <p:cNvPr id="4" name="Plus 3"/>
          <p:cNvSpPr/>
          <p:nvPr/>
        </p:nvSpPr>
        <p:spPr>
          <a:xfrm>
            <a:off x="3285378" y="23291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869297" y="190588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7147112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6972130" y="211753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3693626" y="311359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3693626" y="444962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468882" y="254084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5869297" y="35023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2877130" y="403942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346448" y="280313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/>
          <p:cNvSpPr/>
          <p:nvPr/>
        </p:nvSpPr>
        <p:spPr>
          <a:xfrm>
            <a:off x="2506488" y="326463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18"/>
          <p:cNvSpPr/>
          <p:nvPr/>
        </p:nvSpPr>
        <p:spPr>
          <a:xfrm>
            <a:off x="2098240" y="406426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1689992" y="305297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2610990" y="485094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 rot="8922869">
            <a:off x="3501890" y="2719927"/>
            <a:ext cx="1090058" cy="2524743"/>
            <a:chOff x="5744593" y="2948051"/>
            <a:chExt cx="1090058" cy="2524743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Minus 28"/>
          <p:cNvSpPr/>
          <p:nvPr/>
        </p:nvSpPr>
        <p:spPr>
          <a:xfrm>
            <a:off x="6236960" y="2591476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>
            <a:off x="6389360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30"/>
          <p:cNvSpPr/>
          <p:nvPr/>
        </p:nvSpPr>
        <p:spPr>
          <a:xfrm>
            <a:off x="1638268" y="35409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lus 32"/>
          <p:cNvSpPr/>
          <p:nvPr/>
        </p:nvSpPr>
        <p:spPr>
          <a:xfrm>
            <a:off x="4734076" y="4954955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734076" y="4872931"/>
            <a:ext cx="434173" cy="596109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lus 25"/>
          <p:cNvSpPr/>
          <p:nvPr/>
        </p:nvSpPr>
        <p:spPr>
          <a:xfrm>
            <a:off x="3693626" y="224904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5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matters: a bad order</a:t>
            </a:r>
            <a:endParaRPr lang="en-US" dirty="0"/>
          </a:p>
        </p:txBody>
      </p:sp>
      <p:sp>
        <p:nvSpPr>
          <p:cNvPr id="4" name="Plus 3"/>
          <p:cNvSpPr/>
          <p:nvPr/>
        </p:nvSpPr>
        <p:spPr>
          <a:xfrm>
            <a:off x="3285378" y="23291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869297" y="190588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7147112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6972130" y="211753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3693626" y="311359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3693626" y="444962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468882" y="254084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5869297" y="35023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2877130" y="403942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346448" y="280313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/>
          <p:cNvSpPr/>
          <p:nvPr/>
        </p:nvSpPr>
        <p:spPr>
          <a:xfrm>
            <a:off x="2506488" y="326463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18"/>
          <p:cNvSpPr/>
          <p:nvPr/>
        </p:nvSpPr>
        <p:spPr>
          <a:xfrm>
            <a:off x="2098240" y="406426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1689992" y="305297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2610990" y="485094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 rot="8922869">
            <a:off x="3501890" y="2719927"/>
            <a:ext cx="1090058" cy="2524743"/>
            <a:chOff x="5744593" y="2948051"/>
            <a:chExt cx="1090058" cy="2524743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Minus 28"/>
          <p:cNvSpPr/>
          <p:nvPr/>
        </p:nvSpPr>
        <p:spPr>
          <a:xfrm>
            <a:off x="6236960" y="2591476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>
            <a:off x="6389360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30"/>
          <p:cNvSpPr/>
          <p:nvPr/>
        </p:nvSpPr>
        <p:spPr>
          <a:xfrm>
            <a:off x="1638268" y="35409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lus 32"/>
          <p:cNvSpPr/>
          <p:nvPr/>
        </p:nvSpPr>
        <p:spPr>
          <a:xfrm>
            <a:off x="4734076" y="4954955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149740" y="1819484"/>
            <a:ext cx="2599549" cy="2434017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lus 25"/>
          <p:cNvSpPr/>
          <p:nvPr/>
        </p:nvSpPr>
        <p:spPr>
          <a:xfrm>
            <a:off x="3693626" y="224904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199395" y="5899528"/>
            <a:ext cx="1430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Solution?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76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66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400" dirty="0" smtClean="0"/>
              <a:t>   </a:t>
            </a:r>
            <a:r>
              <a:rPr lang="en-US" sz="2400" dirty="0" smtClean="0">
                <a:solidFill>
                  <a:srgbClr val="FF0000"/>
                </a:solidFill>
              </a:rPr>
              <a:t>randomize order or training examples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for each training example (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 f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, …, </a:t>
            </a:r>
            <a:r>
              <a:rPr lang="en-US" sz="2400" i="1" dirty="0" err="1" smtClean="0"/>
              <a:t>f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, label):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if </a:t>
            </a:r>
            <a:r>
              <a:rPr lang="en-US" sz="2400" i="1" dirty="0" smtClean="0"/>
              <a:t>prediction * label </a:t>
            </a:r>
            <a:r>
              <a:rPr lang="en-US" sz="2400" dirty="0" smtClean="0"/>
              <a:t>≤ 0:  // they don’t agree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for each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= 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+ </a:t>
            </a:r>
            <a:r>
              <a:rPr lang="en-US" sz="2400" i="1" dirty="0" smtClean="0"/>
              <a:t>f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*label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</a:t>
            </a:r>
            <a:r>
              <a:rPr lang="en-US" sz="2400" i="1" dirty="0" smtClean="0"/>
              <a:t>b</a:t>
            </a:r>
            <a:r>
              <a:rPr lang="en-US" sz="2400" dirty="0" smtClean="0"/>
              <a:t> = </a:t>
            </a:r>
            <a:r>
              <a:rPr lang="en-US" sz="2400" i="1" dirty="0" smtClean="0"/>
              <a:t>b</a:t>
            </a:r>
            <a:r>
              <a:rPr lang="en-US" sz="2400" dirty="0" smtClean="0"/>
              <a:t> + label</a:t>
            </a:r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1213322" y="3073334"/>
          <a:ext cx="3050605" cy="623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8" name="Equation" r:id="rId3" imgW="1549400" imgH="317500" progId="Equation.3">
                  <p:embed/>
                </p:oleObj>
              </mc:Choice>
              <mc:Fallback>
                <p:oleObj name="Equation" r:id="rId3" imgW="1549400" imgH="3175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3322" y="3073334"/>
                        <a:ext cx="3050605" cy="623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54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 cmpd="sng"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7592</TotalTime>
  <Words>3992</Words>
  <Application>Microsoft Office PowerPoint</Application>
  <PresentationFormat>Ekran Gösterisi (4:3)</PresentationFormat>
  <Paragraphs>890</Paragraphs>
  <Slides>125</Slides>
  <Notes>17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11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125</vt:i4>
      </vt:variant>
    </vt:vector>
  </HeadingPairs>
  <TitlesOfParts>
    <vt:vector size="138" baseType="lpstr">
      <vt:lpstr>ＭＳ Ｐゴシック</vt:lpstr>
      <vt:lpstr>Arial</vt:lpstr>
      <vt:lpstr>Calibri</vt:lpstr>
      <vt:lpstr>Courier New</vt:lpstr>
      <vt:lpstr>Rockwell</vt:lpstr>
      <vt:lpstr>Sitka Small</vt:lpstr>
      <vt:lpstr>Times New Roman</vt:lpstr>
      <vt:lpstr>Tw Cen MT</vt:lpstr>
      <vt:lpstr>Verdana</vt:lpstr>
      <vt:lpstr>Wingdings</vt:lpstr>
      <vt:lpstr>Wingdings 2</vt:lpstr>
      <vt:lpstr>Median</vt:lpstr>
      <vt:lpstr>Equation</vt:lpstr>
      <vt:lpstr>PowerPoint Sunusu</vt:lpstr>
      <vt:lpstr>Machine learning models</vt:lpstr>
      <vt:lpstr>What is the data generating distribution?</vt:lpstr>
      <vt:lpstr>What is the data generating distribution?</vt:lpstr>
      <vt:lpstr>What is the data generating distribution?</vt:lpstr>
      <vt:lpstr>What is the data generating distribution?</vt:lpstr>
      <vt:lpstr>What is the data generating distribution?</vt:lpstr>
      <vt:lpstr>What is the data generating distribution?</vt:lpstr>
      <vt:lpstr>Actual model</vt:lpstr>
      <vt:lpstr>Model assumptions</vt:lpstr>
      <vt:lpstr>What is the data generating distribution?</vt:lpstr>
      <vt:lpstr>What is the data generating distribution?</vt:lpstr>
      <vt:lpstr>What is the data generating distribution?</vt:lpstr>
      <vt:lpstr>What is the data generating distribution?</vt:lpstr>
      <vt:lpstr>What is the data generating distribution?</vt:lpstr>
      <vt:lpstr>Actual model</vt:lpstr>
      <vt:lpstr>What is the data generating distribution?</vt:lpstr>
      <vt:lpstr>What is the data generating distribution?</vt:lpstr>
      <vt:lpstr>Make sure your assumption is correct, though!</vt:lpstr>
      <vt:lpstr>Machine learning models</vt:lpstr>
      <vt:lpstr>KNN-Pros</vt:lpstr>
      <vt:lpstr>KNN-Cons</vt:lpstr>
      <vt:lpstr>Decision tree model</vt:lpstr>
      <vt:lpstr>Bias</vt:lpstr>
      <vt:lpstr>Linear models</vt:lpstr>
      <vt:lpstr>Hyperplanes</vt:lpstr>
      <vt:lpstr>Defining a line</vt:lpstr>
      <vt:lpstr>Defining a line</vt:lpstr>
      <vt:lpstr>Defining a line</vt:lpstr>
      <vt:lpstr>Defining a line</vt:lpstr>
      <vt:lpstr>Classifying with a line</vt:lpstr>
      <vt:lpstr>Classifying with a line</vt:lpstr>
      <vt:lpstr>Defining a line</vt:lpstr>
      <vt:lpstr>Defining a line</vt:lpstr>
      <vt:lpstr>Defining a line</vt:lpstr>
      <vt:lpstr>Linear models</vt:lpstr>
      <vt:lpstr>Classifying with a linear model</vt:lpstr>
      <vt:lpstr>Learning a linear model</vt:lpstr>
      <vt:lpstr>Positive or negative?</vt:lpstr>
      <vt:lpstr>Positive or negative?</vt:lpstr>
      <vt:lpstr>Positive or negative?</vt:lpstr>
      <vt:lpstr>Positive or negative?</vt:lpstr>
      <vt:lpstr>Positive or negative?</vt:lpstr>
      <vt:lpstr>Positive or negative?</vt:lpstr>
      <vt:lpstr>Positive or negative?</vt:lpstr>
      <vt:lpstr>Positive or negative?</vt:lpstr>
      <vt:lpstr>A method to the madness</vt:lpstr>
      <vt:lpstr>Online learning algorithm</vt:lpstr>
      <vt:lpstr>Online learning algorithm</vt:lpstr>
      <vt:lpstr>Online learning algorithm</vt:lpstr>
      <vt:lpstr>Online learning algorithm</vt:lpstr>
      <vt:lpstr>Online learning algorithm</vt:lpstr>
      <vt:lpstr>Learning a linear classifier</vt:lpstr>
      <vt:lpstr>Learning a linear classifier</vt:lpstr>
      <vt:lpstr>Learning a linear classifier</vt:lpstr>
      <vt:lpstr>Learning a linear classifier</vt:lpstr>
      <vt:lpstr>Learning a linear classifier</vt:lpstr>
      <vt:lpstr>A closer look at why we got it wrong</vt:lpstr>
      <vt:lpstr>A closer look at why we got it wrong</vt:lpstr>
      <vt:lpstr>A closer look at why we got it wrong</vt:lpstr>
      <vt:lpstr>Learning a linear classifier</vt:lpstr>
      <vt:lpstr>Learning a linear classifier</vt:lpstr>
      <vt:lpstr>Learning a linear classifier</vt:lpstr>
      <vt:lpstr>Learning a linear classifier</vt:lpstr>
      <vt:lpstr>Learning a linear classifier</vt:lpstr>
      <vt:lpstr>Learning a linear classifier</vt:lpstr>
      <vt:lpstr>Learning a linear classifier</vt:lpstr>
      <vt:lpstr>A closer look at why we got it wrong</vt:lpstr>
      <vt:lpstr>A closer look at why we got it wrong</vt:lpstr>
      <vt:lpstr>A closer look at why we got it wrong</vt:lpstr>
      <vt:lpstr>Learning a linear classifier</vt:lpstr>
      <vt:lpstr>Perceptron learning algorithm</vt:lpstr>
      <vt:lpstr>A trick…</vt:lpstr>
      <vt:lpstr>A trick…</vt:lpstr>
      <vt:lpstr>Perceptron learning algorithm</vt:lpstr>
      <vt:lpstr>Perceptron learning algorithm</vt:lpstr>
      <vt:lpstr>Perceptron learning algorithm</vt:lpstr>
      <vt:lpstr>Your turn </vt:lpstr>
      <vt:lpstr>Your turn </vt:lpstr>
      <vt:lpstr>Your turn </vt:lpstr>
      <vt:lpstr>Your turn </vt:lpstr>
      <vt:lpstr>Your turn </vt:lpstr>
      <vt:lpstr>Your turn </vt:lpstr>
      <vt:lpstr>Your turn </vt:lpstr>
      <vt:lpstr>Your turn </vt:lpstr>
      <vt:lpstr>Which line will it find?</vt:lpstr>
      <vt:lpstr>Which line will it find?</vt:lpstr>
      <vt:lpstr>Convergence</vt:lpstr>
      <vt:lpstr>Handling non-separable data</vt:lpstr>
      <vt:lpstr>Convergence</vt:lpstr>
      <vt:lpstr>Ordering</vt:lpstr>
      <vt:lpstr>Order matters</vt:lpstr>
      <vt:lpstr>Order matters: a bad order</vt:lpstr>
      <vt:lpstr>Order matters: a bad order</vt:lpstr>
      <vt:lpstr>Order matters: a bad order</vt:lpstr>
      <vt:lpstr>Order matters: a bad order</vt:lpstr>
      <vt:lpstr>Order matters: a bad order</vt:lpstr>
      <vt:lpstr>Order matters: a bad order</vt:lpstr>
      <vt:lpstr>Ordering</vt:lpstr>
      <vt:lpstr>Improvements</vt:lpstr>
      <vt:lpstr>Improvements</vt:lpstr>
      <vt:lpstr>Improvements</vt:lpstr>
      <vt:lpstr>Voted perceptron learning</vt:lpstr>
      <vt:lpstr>Voted perceptron learning</vt:lpstr>
      <vt:lpstr>Voted perceptron learning</vt:lpstr>
      <vt:lpstr>Voted perceptron learning</vt:lpstr>
      <vt:lpstr>Voted perceptron learning</vt:lpstr>
      <vt:lpstr>Voted perceptron learning</vt:lpstr>
      <vt:lpstr>Voted perceptron learning</vt:lpstr>
      <vt:lpstr>Voted perceptron learning</vt:lpstr>
      <vt:lpstr>Average perceptron</vt:lpstr>
      <vt:lpstr>Perceptron learning algorithm</vt:lpstr>
      <vt:lpstr>Our Nervous System</vt:lpstr>
      <vt:lpstr>Our nervous system: the computer science view</vt:lpstr>
      <vt:lpstr>PowerPoint Sunusu</vt:lpstr>
      <vt:lpstr>Neural Networks</vt:lpstr>
      <vt:lpstr>PowerPoint Sunusu</vt:lpstr>
      <vt:lpstr>Possible threshold functions</vt:lpstr>
      <vt:lpstr>PowerPoint Sunusu</vt:lpstr>
      <vt:lpstr>PowerPoint Sunusu</vt:lpstr>
      <vt:lpstr>PowerPoint Sunusu</vt:lpstr>
      <vt:lpstr>PowerPoint Sunusu</vt:lpstr>
      <vt:lpstr>PowerPoint Sunusu</vt:lpstr>
      <vt:lpstr>History of Neural Networks</vt:lpstr>
      <vt:lpstr>Must Watch Videos to Fully Understand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Furkan Gözükara</cp:lastModifiedBy>
  <cp:revision>681</cp:revision>
  <cp:lastPrinted>2013-09-19T19:33:33Z</cp:lastPrinted>
  <dcterms:created xsi:type="dcterms:W3CDTF">2013-09-08T20:10:23Z</dcterms:created>
  <dcterms:modified xsi:type="dcterms:W3CDTF">2019-10-25T06:23:17Z</dcterms:modified>
</cp:coreProperties>
</file>