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300" r:id="rId2"/>
    <p:sldId id="259" r:id="rId3"/>
    <p:sldId id="261" r:id="rId4"/>
    <p:sldId id="260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4" r:id="rId13"/>
    <p:sldId id="273" r:id="rId14"/>
    <p:sldId id="266" r:id="rId15"/>
    <p:sldId id="267" r:id="rId16"/>
    <p:sldId id="265" r:id="rId17"/>
    <p:sldId id="276" r:id="rId18"/>
    <p:sldId id="275" r:id="rId19"/>
    <p:sldId id="277" r:id="rId20"/>
    <p:sldId id="278" r:id="rId21"/>
    <p:sldId id="280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4" r:id="rId32"/>
    <p:sldId id="291" r:id="rId33"/>
    <p:sldId id="292" r:id="rId34"/>
    <p:sldId id="301" r:id="rId35"/>
    <p:sldId id="293" r:id="rId36"/>
    <p:sldId id="290" r:id="rId37"/>
    <p:sldId id="295" r:id="rId38"/>
    <p:sldId id="296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Shucked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koçanı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soyulmuş</a:t>
            </a:r>
            <a:r>
              <a:rPr lang="en-US" baseline="0" dirty="0" smtClean="0"/>
              <a:t>, nominal </a:t>
            </a:r>
            <a:r>
              <a:rPr lang="en-US" baseline="0" dirty="0" err="1" smtClean="0"/>
              <a:t>kategorik</a:t>
            </a:r>
            <a:r>
              <a:rPr lang="en-US" baseline="0" dirty="0" smtClean="0"/>
              <a:t> , </a:t>
            </a:r>
            <a:r>
              <a:rPr lang="en-US" sz="1200" dirty="0" smtClean="0">
                <a:solidFill>
                  <a:srgbClr val="FF0000"/>
                </a:solidFill>
              </a:rPr>
              <a:t>abalone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kulağı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kabuklu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hayvanı</a:t>
            </a:r>
            <a:r>
              <a:rPr lang="en-US" sz="1200" dirty="0" smtClean="0">
                <a:solidFill>
                  <a:srgbClr val="FF0000"/>
                </a:solidFill>
              </a:rPr>
              <a:t> , viscera </a:t>
            </a:r>
            <a:r>
              <a:rPr lang="en-US" sz="1200" dirty="0" err="1" smtClean="0">
                <a:solidFill>
                  <a:srgbClr val="FF0000"/>
                </a:solidFill>
              </a:rPr>
              <a:t>iç</a:t>
            </a:r>
            <a:r>
              <a:rPr lang="en-US" sz="1200" dirty="0" smtClean="0">
                <a:solidFill>
                  <a:srgbClr val="FF0000"/>
                </a:solidFill>
              </a:rPr>
              <a:t> organ </a:t>
            </a:r>
            <a:r>
              <a:rPr lang="en-US" sz="1200" dirty="0" err="1" smtClean="0">
                <a:solidFill>
                  <a:srgbClr val="FF0000"/>
                </a:solidFill>
              </a:rPr>
              <a:t>ağılrlığı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expect the max temp values for each day to have higher variance here or in San Diego?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expensive</a:t>
            </a:r>
            <a:r>
              <a:rPr lang="en-US" baseline="0" dirty="0" smtClean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still</a:t>
            </a:r>
            <a:r>
              <a:rPr lang="en-US" baseline="0" dirty="0" smtClean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tech.com/ba762/handouts/normalization.ht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Feature Selection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Frequency of word occurrence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8510" y="6388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016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6172200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bigrams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424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0737" y="6172200"/>
            <a:ext cx="461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Other features?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5018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290" y="1600200"/>
            <a:ext cx="8372758" cy="49677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 (Part-of-speech): </a:t>
            </a:r>
            <a:r>
              <a:rPr lang="en-US" dirty="0" smtClean="0"/>
              <a:t>occurrence, counts, sequence, identification </a:t>
            </a:r>
            <a:r>
              <a:rPr lang="en-US" dirty="0"/>
              <a:t>as nouns, verbs, adjectives, adverbs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Constituents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‘V1agra’ occurred 15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‘banana’ occurred more times than ‘apple’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document has a number in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very important, but we’re going to focus on the models today</a:t>
            </a:r>
          </a:p>
        </p:txBody>
      </p:sp>
    </p:spTree>
    <p:extLst>
      <p:ext uri="{BB962C8B-B14F-4D97-AF65-F5344CB8AC3E}">
        <p14:creationId xmlns:p14="http://schemas.microsoft.com/office/powerpoint/2010/main" val="1940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for a color image, each pixel corresponds to an RGB value (i.e. three numbers)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646087" y="6072664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Other features for images?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“patches” rather than pixels (sort of like “bigrams” for text)</a:t>
            </a:r>
          </a:p>
          <a:p>
            <a:r>
              <a:rPr lang="en-US" dirty="0" smtClean="0"/>
              <a:t>Different color representations (i.e. L*A*B*)</a:t>
            </a:r>
          </a:p>
          <a:p>
            <a:r>
              <a:rPr lang="en-US" dirty="0" smtClean="0"/>
              <a:t>Texture features, i.e. responses to filters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Shape features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3403600"/>
            <a:ext cx="393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audio data stored?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18551" y="6095999"/>
            <a:ext cx="5341594" cy="61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do they come from?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8885"/>
              </p:ext>
            </p:extLst>
          </p:nvPr>
        </p:nvGraphicFramePr>
        <p:xfrm>
          <a:off x="945550" y="1623433"/>
          <a:ext cx="68126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35200" y="2469500"/>
            <a:ext cx="6248400" cy="993775"/>
            <a:chOff x="304800" y="4419600"/>
            <a:chExt cx="8610600" cy="1704975"/>
          </a:xfrm>
        </p:grpSpPr>
        <p:pic>
          <p:nvPicPr>
            <p:cNvPr id="11" name="Picture 4" descr="C:\School\cs291\presentation2\wave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648200"/>
              <a:ext cx="3429000" cy="1447800"/>
            </a:xfrm>
            <a:prstGeom prst="rect">
              <a:avLst/>
            </a:prstGeom>
            <a:noFill/>
          </p:spPr>
        </p:pic>
        <p:pic>
          <p:nvPicPr>
            <p:cNvPr id="12" name="Picture 5" descr="C:\School\cs291\presentation2\wave_sampled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4419600"/>
              <a:ext cx="4038600" cy="1704975"/>
            </a:xfrm>
            <a:prstGeom prst="rect">
              <a:avLst/>
            </a:prstGeom>
            <a:noFill/>
          </p:spPr>
        </p:pic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810000" y="54102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4047" y="4337866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Many different file formats, but some notion of the frequency over time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3511" y="5708134"/>
            <a:ext cx="21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Audio features?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frequencies represented in the data (FFT)</a:t>
            </a:r>
          </a:p>
          <a:p>
            <a:r>
              <a:rPr lang="en-US" dirty="0" smtClean="0"/>
              <a:t>frequencies over time (STFT)/responses to wave patterns (wavelets)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beat</a:t>
            </a:r>
          </a:p>
          <a:p>
            <a:r>
              <a:rPr lang="en-US" dirty="0" smtClean="0"/>
              <a:t>timber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zero crossings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4" descr="C:\School\cs291\presentation2\wavel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3081870"/>
            <a:ext cx="1701800" cy="128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3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said, it can be helpful to understand where the features are coming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learning model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776921" cy="140684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training data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700993" cy="1509174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types of preprocessing might we want to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outlier?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types of inconsistencies?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Identify examples that have the same features, but differing values</a:t>
            </a:r>
          </a:p>
          <a:p>
            <a:pPr lvl="1"/>
            <a:r>
              <a:rPr lang="en-US" dirty="0" smtClean="0"/>
              <a:t>For some learning algorithms, this can cause issues (for example, not converging)</a:t>
            </a:r>
          </a:p>
          <a:p>
            <a:pPr lvl="1"/>
            <a:r>
              <a:rPr lang="en-US" dirty="0" smtClean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UCI Machine Learning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13" y="4875366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hlinkClick r:id="rId3"/>
              </a:rPr>
              <a:t>https://archive.ics.uci.edu/ml/datasets.php</a:t>
            </a:r>
            <a:endParaRPr lang="en-US" sz="3600" dirty="0"/>
          </a:p>
        </p:txBody>
      </p:sp>
      <p:sp>
        <p:nvSpPr>
          <p:cNvPr id="3" name="TextBox 2">
            <a:hlinkClick r:id="rId4"/>
          </p:cNvPr>
          <p:cNvSpPr txBox="1"/>
          <p:nvPr/>
        </p:nvSpPr>
        <p:spPr>
          <a:xfrm>
            <a:off x="254213" y="5709538"/>
            <a:ext cx="84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hlinkClick r:id="rId4"/>
              </a:rPr>
              <a:t>https://www.kaggle.com/datasets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7445" y="5983700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identify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extreme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This is an entire field of study by itself!  Often called outlier or anomaly detection.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the mean, standard deviation, and variance of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mean</a:t>
            </a:r>
            <a:r>
              <a:rPr lang="en-US" sz="2800" dirty="0" smtClean="0"/>
              <a:t>: average value, often written as μ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variance</a:t>
            </a:r>
            <a:r>
              <a:rPr lang="en-US" sz="2800" dirty="0" smtClean="0"/>
              <a:t>: a measure of how much variation there is in the data.  Calculated as: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68897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4" imgW="1168400" imgH="495300" progId="Equation.3">
                  <p:embed/>
                </p:oleObj>
              </mc:Choice>
              <mc:Fallback>
                <p:oleObj name="Equation" r:id="rId4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standard deviation</a:t>
            </a:r>
            <a:r>
              <a:rPr lang="en-US" sz="2800" dirty="0" smtClean="0"/>
              <a:t>: square root of the variance (written as </a:t>
            </a:r>
            <a:r>
              <a:rPr lang="en-US" sz="2800" dirty="0" err="1" smtClean="0"/>
              <a:t>σ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these help us with outliers?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tr-TR" dirty="0"/>
          </a:p>
        </p:txBody>
      </p:sp>
      <p:pic>
        <p:nvPicPr>
          <p:cNvPr id="3074" name="Picture 2" descr="https://www.mtholyoke.edu/courses/bpackard/stats/p201_ch2/img01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8" y="1033613"/>
            <a:ext cx="374904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mtholyoke.edu/courses/bpackard/stats/p201_ch2/img0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6" y="1126406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mtholyoke.edu/courses/bpackard/stats/p201_ch2/img0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" y="3845393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 smtClean="0">
                <a:solidFill>
                  <a:srgbClr val="0000FF"/>
                </a:solidFill>
              </a:rPr>
              <a:t>gaussian</a:t>
            </a:r>
            <a:r>
              <a:rPr lang="en-US" sz="2400" dirty="0" smtClean="0">
                <a:solidFill>
                  <a:srgbClr val="0000FF"/>
                </a:solidFill>
              </a:rPr>
              <a:t> distribution)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a single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in a single dimension that have values greater than 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dirty="0" err="1" smtClean="0"/>
              <a:t>kσ</a:t>
            </a:r>
            <a:r>
              <a:rPr lang="en-US" sz="2400" dirty="0" smtClean="0"/>
              <a:t>| can be discarded (for k &gt;&gt;3)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5845"/>
            <a:ext cx="8153400" cy="46801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Calculate the centroid/center of the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average distance from center for all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standard deviation and discard points too far away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Again, many, many other techniques for doing this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good practices:</a:t>
            </a:r>
          </a:p>
          <a:p>
            <a:pPr>
              <a:buFontTx/>
              <a:buChar char="-"/>
            </a:pPr>
            <a:r>
              <a:rPr lang="en-US" dirty="0" smtClean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 smtClean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 smtClean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 smtClean="0"/>
              <a:t>Let the learning algorithm/other pre-processing handle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</p:txBody>
      </p:sp>
    </p:spTree>
    <p:extLst>
      <p:ext uri="{BB962C8B-B14F-4D97-AF65-F5344CB8AC3E}">
        <p14:creationId xmlns:p14="http://schemas.microsoft.com/office/powerpoint/2010/main" val="364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Predicting </a:t>
            </a:r>
            <a:r>
              <a:rPr lang="en-US" sz="2400" dirty="0">
                <a:solidFill>
                  <a:srgbClr val="FF0000"/>
                </a:solidFill>
              </a:rPr>
              <a:t>the age of abalone from physical </a:t>
            </a:r>
            <a:r>
              <a:rPr lang="en-US" sz="2400" dirty="0" smtClean="0">
                <a:solidFill>
                  <a:srgbClr val="FF0000"/>
                </a:solidFill>
              </a:rPr>
              <a:t>measurements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66976"/>
            <a:ext cx="7295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Name / Data Type / Measurement Unit / Description </a:t>
            </a:r>
          </a:p>
          <a:p>
            <a:r>
              <a:rPr lang="en-US" sz="2000" dirty="0"/>
              <a:t>-----------------------------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Sex</a:t>
            </a:r>
            <a:r>
              <a:rPr lang="en-US" sz="2000" dirty="0"/>
              <a:t> / nominal / -- / M, F, and I (infant)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Length</a:t>
            </a:r>
            <a:r>
              <a:rPr lang="en-US" sz="2000" dirty="0"/>
              <a:t> / continuous / mm / Longest shell measurement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Diameter</a:t>
            </a:r>
            <a:r>
              <a:rPr lang="en-US" sz="2000" dirty="0" smtClean="0"/>
              <a:t> / </a:t>
            </a:r>
            <a:r>
              <a:rPr lang="en-US" sz="2000" dirty="0"/>
              <a:t>continuous / mm / perpendicular to length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Height</a:t>
            </a:r>
            <a:r>
              <a:rPr lang="en-US" sz="2000" dirty="0"/>
              <a:t> / continuous / mm / with meat in shell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Whole weight </a:t>
            </a:r>
            <a:r>
              <a:rPr lang="en-US" sz="2000" dirty="0"/>
              <a:t>/ continuous / grams / whole abalone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Shucked weight </a:t>
            </a:r>
            <a:r>
              <a:rPr lang="en-US" sz="2000" dirty="0"/>
              <a:t>/ </a:t>
            </a:r>
            <a:r>
              <a:rPr lang="en-US" sz="2000" dirty="0" smtClean="0"/>
              <a:t>continuous </a:t>
            </a:r>
            <a:r>
              <a:rPr lang="en-US" sz="2000" dirty="0"/>
              <a:t>/ grams / weight of meat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Viscera weight </a:t>
            </a:r>
            <a:r>
              <a:rPr lang="en-US" sz="2000" dirty="0"/>
              <a:t>/ continuous / grams / gut weight (after bleeding)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Shell weight </a:t>
            </a:r>
            <a:r>
              <a:rPr lang="en-US" sz="2000" dirty="0"/>
              <a:t>/ continuous / grams / after being dried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Rings</a:t>
            </a:r>
            <a:r>
              <a:rPr lang="en-US" sz="2000" dirty="0"/>
              <a:t>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95" y="4813657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pruning/selection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Good features provide us information that helps us distinguish between labels.  However</a:t>
            </a:r>
            <a:r>
              <a:rPr lang="en-US" dirty="0"/>
              <a:t>, not all features are good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pruning</a:t>
            </a:r>
            <a:r>
              <a:rPr lang="en-US" dirty="0" smtClean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selection</a:t>
            </a:r>
            <a:r>
              <a:rPr lang="en-US" dirty="0" smtClean="0"/>
              <a:t> is the process of selecting “good” features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makes a bad feature and why would we have them in our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of you are going to generate a feature for our data set: pick 5 random binary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I’ve already labeled these examples and I have two features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s that the only way to get perfect prediction?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3672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Any correlation (particularly any strong correlation) can affect performance!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Adding features </a:t>
            </a:r>
            <a:r>
              <a:rPr lang="en-US" sz="2400" b="1" i="1" dirty="0" smtClean="0"/>
              <a:t>can</a:t>
            </a:r>
            <a:r>
              <a:rPr lang="en-US" sz="2400" dirty="0" smtClean="0"/>
              <a:t> give us more information, but not always</a:t>
            </a:r>
          </a:p>
          <a:p>
            <a:pPr marL="0" indent="0">
              <a:buNone/>
            </a:pPr>
            <a:r>
              <a:rPr lang="en-US" sz="2400" dirty="0" smtClean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8562"/>
              </p:ext>
            </p:extLst>
          </p:nvPr>
        </p:nvGraphicFramePr>
        <p:xfrm>
          <a:off x="0" y="2871014"/>
          <a:ext cx="9144000" cy="398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can be particularly problematic in problem areas where we automatically generate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362" y="2608851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640012" y="4552013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 rot="17992015">
            <a:off x="1870869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7992015">
            <a:off x="2267138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7992015">
            <a:off x="2414217" y="5918612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17992015">
            <a:off x="268023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17992015">
            <a:off x="3257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rot="17992015">
            <a:off x="3638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7992015">
            <a:off x="4019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593382" y="3132071"/>
            <a:ext cx="5842227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800" dirty="0" err="1">
                <a:solidFill>
                  <a:srgbClr val="FF6600"/>
                </a:solidFill>
              </a:rPr>
              <a:t>tv</a:t>
            </a:r>
            <a:r>
              <a:rPr lang="en-US" sz="28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815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6746"/>
              </p:ext>
            </p:extLst>
          </p:nvPr>
        </p:nvGraphicFramePr>
        <p:xfrm>
          <a:off x="0" y="2723536"/>
          <a:ext cx="9144000" cy="413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85420"/>
            <a:ext cx="8927690" cy="497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1. Class: no-recurrence-events, recurrence-events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2. age: 10-19, 20-29, 30-39, 40-49, 50-59, 60-69, 70-79, 80-89, 90-99.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3. menopause: lt40, ge40, </a:t>
            </a:r>
            <a:r>
              <a:rPr lang="en-US" sz="2000" dirty="0" err="1"/>
              <a:t>premeno</a:t>
            </a:r>
            <a:r>
              <a:rPr lang="en-US" sz="2000" dirty="0"/>
              <a:t>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4. tumor-size: 0-4, 5-9, 10-14, 15-19, 20-24, 25-29, 30-34, 35-39, 40-44, 45-49, 50-54, 55-59.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5. </a:t>
            </a:r>
            <a:r>
              <a:rPr lang="en-US" sz="2000" dirty="0" err="1"/>
              <a:t>inv</a:t>
            </a:r>
            <a:r>
              <a:rPr lang="en-US" sz="2000" dirty="0"/>
              <a:t>-nodes: 0-2, 3-5, 6-8, 9-11, 12-14, 15-17, 18-20, 21-23, 24-26, 27-29, 30-32, 33-35, 36-39.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6. node-caps: yes, no.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7. </a:t>
            </a:r>
            <a:r>
              <a:rPr lang="en-US" sz="2000" dirty="0" err="1"/>
              <a:t>deg-malig</a:t>
            </a:r>
            <a:r>
              <a:rPr lang="en-US" sz="2000" dirty="0"/>
              <a:t>: 1, 2, 3.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8. breast: left, right.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9. breast-quad: left-up, left-low, right-</a:t>
            </a:r>
            <a:r>
              <a:rPr lang="en-US" sz="2000" dirty="0" smtClean="0"/>
              <a:t>up, right</a:t>
            </a:r>
            <a:r>
              <a:rPr lang="en-US" sz="2000" dirty="0"/>
              <a:t>-low, central.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10. </a:t>
            </a:r>
            <a:r>
              <a:rPr lang="en-US" sz="2000" dirty="0" smtClean="0"/>
              <a:t>irradiated: yes</a:t>
            </a:r>
            <a:r>
              <a:rPr lang="en-US" sz="2000" dirty="0"/>
              <a:t>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69" y="1502081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Predicting breast cancer recurrence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Split training data into train/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777240" lvl="1" indent="-457200">
              <a:buFontTx/>
              <a:buChar char="-"/>
            </a:pPr>
            <a:r>
              <a:rPr lang="en-US" dirty="0" smtClean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Train a model on all features – f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Compare performance of all vs. all-f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 smtClean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 ablation study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Binary features:</a:t>
            </a:r>
          </a:p>
          <a:p>
            <a:pPr marL="0" indent="0">
              <a:buNone/>
            </a:pPr>
            <a:r>
              <a:rPr lang="en-US" dirty="0" smtClean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Real-valued features:</a:t>
            </a:r>
          </a:p>
          <a:p>
            <a:pPr marL="0" indent="0">
              <a:buNone/>
            </a:pPr>
            <a:r>
              <a:rPr lang="en-US" dirty="0" smtClean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rules of thumb </a:t>
            </a:r>
            <a:br>
              <a:rPr lang="en-US" dirty="0" smtClean="0"/>
            </a:br>
            <a:r>
              <a:rPr lang="en-US" dirty="0" smtClean="0"/>
              <a:t>for the number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very careful in domains where:</a:t>
            </a:r>
          </a:p>
          <a:p>
            <a:pPr lvl="1"/>
            <a:r>
              <a:rPr lang="en-US" dirty="0" smtClean="0"/>
              <a:t>the number of features &gt; number of examples</a:t>
            </a:r>
          </a:p>
          <a:p>
            <a:pPr lvl="1"/>
            <a:r>
              <a:rPr lang="en-US" dirty="0" smtClean="0"/>
              <a:t>the number of features ≈ number of examples</a:t>
            </a:r>
          </a:p>
          <a:p>
            <a:pPr lvl="1"/>
            <a:r>
              <a:rPr lang="en-US" dirty="0" smtClean="0"/>
              <a:t>the features are generated automatically</a:t>
            </a:r>
          </a:p>
          <a:p>
            <a:pPr lvl="1"/>
            <a:r>
              <a:rPr lang="en-US" dirty="0" smtClean="0"/>
              <a:t>there is a chance of “random” features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most of these cases, features should be removed based on some domain knowledge (i.e. problem-specific knowledge)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How can we pick/select 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good feature correlates well with the label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identify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for each feature f:</a:t>
            </a:r>
          </a:p>
          <a:p>
            <a:pPr lvl="1">
              <a:buFontTx/>
              <a:buChar char="-"/>
            </a:pPr>
            <a:r>
              <a:rPr lang="en-US" dirty="0" smtClean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 smtClean="0"/>
              <a:t>pick top k, top x%, etc.</a:t>
            </a:r>
          </a:p>
          <a:p>
            <a:pPr lvl="1">
              <a:buFontTx/>
              <a:buChar char="-"/>
            </a:pPr>
            <a:r>
              <a:rPr lang="en-US" dirty="0" smtClean="0"/>
              <a:t>can use a development set to help pick k or x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trees don’t care about scale, so they’d learn the same tree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physical domains (e.g. biology, medicine, chemistry, engineering, etc.)</a:t>
            </a:r>
          </a:p>
          <a:p>
            <a:pPr lvl="1"/>
            <a:r>
              <a:rPr lang="en-US" dirty="0" smtClean="0"/>
              <a:t>the data has been collected and the </a:t>
            </a:r>
            <a:r>
              <a:rPr lang="en-US" i="1" dirty="0" smtClean="0"/>
              <a:t>relevant</a:t>
            </a:r>
            <a:r>
              <a:rPr lang="en-US" dirty="0" smtClean="0"/>
              <a:t> features identified</a:t>
            </a:r>
          </a:p>
          <a:p>
            <a:pPr lvl="1"/>
            <a:r>
              <a:rPr lang="en-US" dirty="0" smtClean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smtClean="0">
                <a:solidFill>
                  <a:srgbClr val="0000FF"/>
                </a:solidFill>
              </a:rPr>
              <a:t>NN: NO!  The distances are biased </a:t>
            </a:r>
            <a:r>
              <a:rPr lang="en-US" sz="2400" dirty="0">
                <a:solidFill>
                  <a:srgbClr val="0000FF"/>
                </a:solidFill>
              </a:rPr>
              <a:t>based on feature </a:t>
            </a:r>
            <a:r>
              <a:rPr lang="en-US" sz="2400" dirty="0" smtClean="0">
                <a:solidFill>
                  <a:srgbClr val="0000FF"/>
                </a:solidFill>
              </a:rPr>
              <a:t>magnitude.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 two examples are closest to the first?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5" imgW="1841500" imgH="279400" progId="Equation.3">
                  <p:embed/>
                </p:oleObj>
              </mc:Choice>
              <mc:Fallback>
                <p:oleObj name="Equation" r:id="rId5" imgW="1841500" imgH="279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7" imgW="1828800" imgH="279400" progId="Equation.3">
                  <p:embed/>
                </p:oleObj>
              </mc:Choice>
              <mc:Fallback>
                <p:oleObj name="Equation" r:id="rId7" imgW="1828800" imgH="279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9" imgW="2082800" imgH="279400" progId="Equation.3">
                  <p:embed/>
                </p:oleObj>
              </mc:Choice>
              <mc:Fallback>
                <p:oleObj name="Equation" r:id="rId9" imgW="2082800" imgH="2794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1" imgW="2082800" imgH="279400" progId="Equation.3">
                  <p:embed/>
                </p:oleObj>
              </mc:Choice>
              <mc:Fallback>
                <p:oleObj name="Equation" r:id="rId11" imgW="2082800" imgH="2794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classification and weight update are based on the magnitude of the feature value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f1 value, but larger f2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240" y="5724426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different separating </a:t>
            </a:r>
            <a:r>
              <a:rPr lang="en-US" sz="2800" dirty="0" err="1" smtClean="0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the larger dimension becomes much more important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fix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Modify all values for a given feature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vs.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image data</a:t>
            </a:r>
          </a:p>
          <a:p>
            <a:pPr lvl="1"/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audio data</a:t>
            </a:r>
          </a:p>
          <a:p>
            <a:pPr lvl="1"/>
            <a:r>
              <a:rPr lang="en-US" dirty="0" smtClean="0"/>
              <a:t>log data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0.  </a:t>
            </a:r>
            <a:r>
              <a:rPr lang="en-US" dirty="0" smtClean="0">
                <a:solidFill>
                  <a:srgbClr val="FF0000"/>
                </a:solidFill>
              </a:rPr>
              <a:t>How do we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bias.  </a:t>
            </a: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largest value</a:t>
            </a:r>
          </a:p>
          <a:p>
            <a:pPr lvl="1"/>
            <a:r>
              <a:rPr lang="en-US" dirty="0"/>
              <a:t>Data normalization &gt; </a:t>
            </a:r>
            <a:r>
              <a:rPr lang="en-US" dirty="0">
                <a:hlinkClick r:id="rId2"/>
              </a:rPr>
              <a:t>http://www.analytictech.com/ba762/handouts/normalization.htm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of either scaling technique?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2938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Solutions?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600200" imgH="292100" progId="Equation.3">
                  <p:embed/>
                </p:oleObj>
              </mc:Choice>
              <mc:Fallback>
                <p:oleObj name="Equation" r:id="rId3" imgW="16002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all examples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 smtClean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3103980" y="322522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5646" y="345878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0197" y="360405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2182532" y="2730242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4921280" y="35754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8026" y="360405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1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preprocess the test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Any issues?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Remove/pick same features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these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this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Whatever you do on training, you have to do the EXACT same on testing!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39" y="591132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values do we use when normalizing testing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Save these from training normalization!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pre-process data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mean,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r>
              <a:rPr lang="en-US" dirty="0" smtClean="0">
                <a:solidFill>
                  <a:srgbClr val="FF0000"/>
                </a:solidFill>
              </a:rPr>
              <a:t>, max,…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pre-processing 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0335" y="1709110"/>
            <a:ext cx="94066" cy="468829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483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 smtClean="0"/>
              <a:t>Which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 smtClean="0"/>
              <a:t>Try them out and evaluate how they affect performance on </a:t>
            </a:r>
            <a:r>
              <a:rPr lang="en-US" sz="2400" dirty="0" err="1" smtClean="0"/>
              <a:t>dev</a:t>
            </a:r>
            <a:r>
              <a:rPr lang="en-US" sz="2400" dirty="0" smtClean="0"/>
              <a:t> data</a:t>
            </a:r>
          </a:p>
          <a:p>
            <a:endParaRPr lang="en-US" sz="2400" dirty="0"/>
          </a:p>
          <a:p>
            <a:r>
              <a:rPr lang="en-US" sz="2400" dirty="0" smtClean="0"/>
              <a:t>Make sure to do </a:t>
            </a:r>
            <a:r>
              <a:rPr lang="en-US" sz="2400" b="1" dirty="0" smtClean="0"/>
              <a:t>exact same</a:t>
            </a:r>
            <a:r>
              <a:rPr lang="en-US" sz="2400" dirty="0" smtClean="0"/>
              <a:t> pre-processing on train and 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words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6474</TotalTime>
  <Words>4421</Words>
  <Application>Microsoft Office PowerPoint</Application>
  <PresentationFormat>Ekran Gösterisi (4:3)</PresentationFormat>
  <Paragraphs>1815</Paragraphs>
  <Slides>88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88</vt:i4>
      </vt:variant>
    </vt:vector>
  </HeadingPairs>
  <TitlesOfParts>
    <vt:vector size="99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Features</vt:lpstr>
      <vt:lpstr>UCI Machine Learning Repository</vt:lpstr>
      <vt:lpstr>Provided features</vt:lpstr>
      <vt:lpstr>Provided features</vt:lpstr>
      <vt:lpstr>Provided features</vt:lpstr>
      <vt:lpstr>Raw data vs. features</vt:lpstr>
      <vt:lpstr>Text: raw data</vt:lpstr>
      <vt:lpstr>Feature examples</vt:lpstr>
      <vt:lpstr>Feature examples</vt:lpstr>
      <vt:lpstr>Feature examples</vt:lpstr>
      <vt:lpstr>Feature examples</vt:lpstr>
      <vt:lpstr>Lots of other features</vt:lpstr>
      <vt:lpstr>How is an image represented?</vt:lpstr>
      <vt:lpstr>How is an image represented?</vt:lpstr>
      <vt:lpstr>Image features</vt:lpstr>
      <vt:lpstr>Image features</vt:lpstr>
      <vt:lpstr>Lots of image features</vt:lpstr>
      <vt:lpstr>Audio: raw data </vt:lpstr>
      <vt:lpstr>Audio: raw data </vt:lpstr>
      <vt:lpstr>Audio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Variance Example</vt:lpstr>
      <vt:lpstr>Outlier detection</vt:lpstr>
      <vt:lpstr>Outliers in a single dimension</vt:lpstr>
      <vt:lpstr>Outliers in general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  <vt:lpstr>What about testing?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966</cp:revision>
  <cp:lastPrinted>2013-09-17T22:01:58Z</cp:lastPrinted>
  <dcterms:created xsi:type="dcterms:W3CDTF">2013-09-08T20:10:23Z</dcterms:created>
  <dcterms:modified xsi:type="dcterms:W3CDTF">2019-10-25T06:36:50Z</dcterms:modified>
</cp:coreProperties>
</file>