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20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76" r:id="rId10"/>
    <p:sldId id="282" r:id="rId11"/>
    <p:sldId id="278" r:id="rId12"/>
    <p:sldId id="281" r:id="rId13"/>
    <p:sldId id="283" r:id="rId14"/>
    <p:sldId id="286" r:id="rId15"/>
    <p:sldId id="288" r:id="rId16"/>
    <p:sldId id="289" r:id="rId17"/>
    <p:sldId id="267" r:id="rId18"/>
    <p:sldId id="269" r:id="rId19"/>
    <p:sldId id="270" r:id="rId20"/>
    <p:sldId id="271" r:id="rId21"/>
    <p:sldId id="299" r:id="rId22"/>
    <p:sldId id="300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307" r:id="rId32"/>
    <p:sldId id="308" r:id="rId33"/>
    <p:sldId id="310" r:id="rId34"/>
    <p:sldId id="309" r:id="rId35"/>
    <p:sldId id="311" r:id="rId36"/>
    <p:sldId id="317" r:id="rId37"/>
    <p:sldId id="312" r:id="rId38"/>
    <p:sldId id="313" r:id="rId39"/>
    <p:sldId id="314" r:id="rId40"/>
    <p:sldId id="315" r:id="rId41"/>
    <p:sldId id="318" r:id="rId42"/>
    <p:sldId id="319" r:id="rId43"/>
    <p:sldId id="301" r:id="rId44"/>
    <p:sldId id="302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could try and do precision/recall for each class, but there</a:t>
            </a:r>
            <a:r>
              <a:rPr lang="en-US" baseline="0" dirty="0" smtClean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</a:t>
            </a:r>
            <a:r>
              <a:rPr lang="en-US" baseline="0" dirty="0" smtClean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1/14/2021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kingdom.com/160MeanT2pair.html" TargetMode="External"/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ests/ttestdependent/Default2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png"/><Relationship Id="rId4" Type="http://schemas.openxmlformats.org/officeDocument/2006/relationships/image" Target="../media/image15.wmf"/><Relationship Id="rId9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Part 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Evaluation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85% accuracy</a:t>
            </a:r>
          </a:p>
          <a:p>
            <a:r>
              <a:rPr lang="en-US" sz="3200" dirty="0" smtClean="0"/>
              <a:t>Model 2:  80% accuracy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85.5% accuracy</a:t>
            </a:r>
          </a:p>
          <a:p>
            <a:r>
              <a:rPr lang="en-US" sz="3200" dirty="0" smtClean="0"/>
              <a:t>Model 2:  85.0% accuracy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0% accuracy</a:t>
            </a:r>
          </a:p>
          <a:p>
            <a:r>
              <a:rPr lang="en-US" sz="3200" dirty="0" smtClean="0"/>
              <a:t>Model 2:  100%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scores: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don’t just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this particular data</a:t>
            </a:r>
            <a:r>
              <a:rPr lang="en-US" dirty="0" smtClean="0"/>
              <a:t>, we want to know if model 1 is better than model 2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another way, we want to be confident that the difference is real and not just do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any better?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Key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know how variable a model’s accuracy 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 smtClean="0">
                <a:solidFill>
                  <a:srgbClr val="FF0000"/>
                </a:solidFill>
              </a:rPr>
              <a:t> 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Rather than just splitting once, split multiple times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development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break into n </a:t>
            </a:r>
          </a:p>
          <a:p>
            <a:pPr algn="ctr"/>
            <a:r>
              <a:rPr lang="en-US" sz="2000" dirty="0" smtClean="0"/>
              <a:t>equal-size parts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55009" y="1496322"/>
            <a:ext cx="477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repeat for all parts/splits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train on n-1 parts optimize on the other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multiplies the computational overhead by n (have to train n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is the most common choice of 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n-fold cross validation where n = number of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would we use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in domains with limited training data: </a:t>
            </a:r>
            <a:r>
              <a:rPr lang="en-US" i="1" dirty="0" smtClean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the difference?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73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1.7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202" y="64480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 though the averages are same, the variance is different!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Model 2 is ALWAYS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decide if model 2 is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Setup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Assume some default hypothesis about the data that you’d like to </a:t>
            </a:r>
            <a:r>
              <a:rPr lang="en-US" i="1" dirty="0" smtClean="0"/>
              <a:t>disprove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 smtClean="0"/>
              <a:t>e.g. model 1 and model 2 are not statistically different in 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 smtClean="0"/>
              <a:t>Calculate a test statistic from the data (often assuming something about the data)</a:t>
            </a:r>
          </a:p>
          <a:p>
            <a:pPr lvl="1"/>
            <a:r>
              <a:rPr lang="en-US" dirty="0" smtClean="0"/>
              <a:t>Based on this statistic, with </a:t>
            </a:r>
            <a:r>
              <a:rPr lang="en-US" i="1" dirty="0" smtClean="0"/>
              <a:t>some probability</a:t>
            </a:r>
            <a:r>
              <a:rPr lang="en-US" dirty="0" smtClean="0"/>
              <a:t> we can </a:t>
            </a:r>
            <a:r>
              <a:rPr lang="en-US" b="1" dirty="0" smtClean="0"/>
              <a:t>reject the null hypothesis</a:t>
            </a:r>
            <a:r>
              <a:rPr lang="en-US" dirty="0" smtClean="0"/>
              <a:t>, that is, show that it does not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Null hypothesis: model 1 and model 2 accuracies are no different, i.e. come from </a:t>
            </a:r>
            <a:r>
              <a:rPr lang="en-US" b="1" dirty="0" smtClean="0"/>
              <a:t>the same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 probability that the difference in accuracies is due to random chance (low values are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our setup, we’ll do what’s called a “pair t-test”</a:t>
            </a:r>
          </a:p>
          <a:p>
            <a:pPr lvl="1"/>
            <a:r>
              <a:rPr lang="en-US" dirty="0" smtClean="0"/>
              <a:t>The values can be thought of as pairs, where they were calculated under the same conditions</a:t>
            </a:r>
          </a:p>
          <a:p>
            <a:pPr lvl="1"/>
            <a:r>
              <a:rPr lang="en-US" dirty="0" smtClean="0"/>
              <a:t>In our case, the same train/test split</a:t>
            </a:r>
          </a:p>
          <a:p>
            <a:pPr lvl="1"/>
            <a:r>
              <a:rPr lang="en-US" dirty="0" smtClean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en.wikipedia.org/wiki/Student's_t-test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www.statskingdom.com/160MeanT2pair.html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www.socscistatistics.com/tests/ttestdependent/Default2.aspx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1020" y="4571182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0.15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5158"/>
              </p:ext>
            </p:extLst>
          </p:nvPr>
        </p:nvGraphicFramePr>
        <p:xfrm>
          <a:off x="612648" y="1922294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0.007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300" y="4717847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on test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607073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11869" y="3353011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603" y="4429050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cross-validation with t-test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do that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training set </a:t>
            </a:r>
            <a:r>
              <a:rPr lang="en-US" i="1" dirty="0" smtClean="0"/>
              <a:t>t</a:t>
            </a:r>
            <a:r>
              <a:rPr lang="en-US" dirty="0" smtClean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>
              <a:buFontTx/>
              <a:buChar char="-"/>
            </a:pPr>
            <a:r>
              <a:rPr lang="en-US" dirty="0" smtClean="0"/>
              <a:t>sample </a:t>
            </a:r>
            <a:r>
              <a:rPr lang="en-US" i="1" dirty="0" smtClean="0"/>
              <a:t>n</a:t>
            </a:r>
            <a:r>
              <a:rPr lang="en-US" dirty="0" smtClean="0"/>
              <a:t> examples </a:t>
            </a:r>
            <a:r>
              <a:rPr lang="en-US" b="1" dirty="0" smtClean="0"/>
              <a:t>with replacement</a:t>
            </a:r>
            <a:r>
              <a:rPr lang="en-US" dirty="0" smtClean="0"/>
              <a:t> from the training set to create a new training set </a:t>
            </a:r>
            <a:r>
              <a:rPr lang="en-US" i="1" dirty="0" smtClean="0"/>
              <a:t>t’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train model(s) on </a:t>
            </a:r>
            <a:r>
              <a:rPr lang="en-US" i="1" dirty="0" smtClean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calculate performance on test set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t-test (or other statistical test) on the collection of </a:t>
            </a:r>
            <a:r>
              <a:rPr lang="en-US" i="1" dirty="0" smtClean="0"/>
              <a:t>m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44" y="226275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38" y="2755419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</a:p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4831" y="444530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31046" y="1850305"/>
            <a:ext cx="1297640" cy="2074333"/>
            <a:chOff x="6782226" y="1943247"/>
            <a:chExt cx="1297640" cy="2074333"/>
          </a:xfrm>
        </p:grpSpPr>
        <p:sp>
          <p:nvSpPr>
            <p:cNvPr id="10" name="Rectangle 9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Test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2033070" y="3149082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744171">
            <a:off x="1578743" y="211952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with replacement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6167" y="227640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533" y="2887472"/>
            <a:ext cx="12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</p:txBody>
      </p:sp>
      <p:grpSp>
        <p:nvGrpSpPr>
          <p:cNvPr id="17" name="Group 37"/>
          <p:cNvGrpSpPr/>
          <p:nvPr/>
        </p:nvGrpSpPr>
        <p:grpSpPr>
          <a:xfrm>
            <a:off x="5107147" y="2724892"/>
            <a:ext cx="1371600" cy="1371600"/>
            <a:chOff x="7391400" y="3505200"/>
            <a:chExt cx="1371600" cy="1371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415703" y="31260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18112" y="459441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309556" y="3924638"/>
            <a:ext cx="770310" cy="62744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8445" y="4337083"/>
            <a:ext cx="1030111" cy="2149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>
          <a:xfrm flipH="1">
            <a:off x="2916167" y="5056077"/>
            <a:ext cx="3441429" cy="747888"/>
          </a:xfrm>
          <a:prstGeom prst="curvedUp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8493" y="6048908"/>
            <a:ext cx="416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m times to get m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 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development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lvl="1"/>
            <a:r>
              <a:rPr lang="en-US" dirty="0" smtClean="0"/>
              <a:t>If you want to be confident with results, use a t-test and look for p = 0.05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Multiclass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91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examples?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classification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emotion recognition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real-world applications tend to be multiclass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current classifiers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With small modifications?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5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7242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0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One vs. all (OVA)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r>
              <a:rPr lang="en-US" sz="2400" dirty="0" smtClean="0"/>
              <a:t>for each label </a:t>
            </a:r>
            <a:r>
              <a:rPr lang="en-US" sz="2400" i="1" dirty="0" smtClean="0"/>
              <a:t>L</a:t>
            </a:r>
            <a:r>
              <a:rPr lang="en-US" sz="2400" dirty="0" smtClean="0"/>
              <a:t>, pose as a binary problem</a:t>
            </a:r>
          </a:p>
          <a:p>
            <a:pPr lvl="1"/>
            <a:r>
              <a:rPr lang="en-US" sz="2000" dirty="0" smtClean="0"/>
              <a:t>all examples with label </a:t>
            </a:r>
            <a:r>
              <a:rPr lang="en-US" sz="2000" i="1" dirty="0" smtClean="0"/>
              <a:t>L</a:t>
            </a:r>
            <a:r>
              <a:rPr lang="en-US" sz="2000" dirty="0" smtClean="0"/>
              <a:t> are positive</a:t>
            </a:r>
          </a:p>
          <a:p>
            <a:pPr lvl="1"/>
            <a:r>
              <a:rPr lang="en-US" sz="2000" dirty="0" smtClean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apple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orange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banana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9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banana </a:t>
            </a:r>
            <a:r>
              <a:rPr lang="en-US" i="1" dirty="0" smtClean="0">
                <a:solidFill>
                  <a:srgbClr val="FF6600"/>
                </a:solidFill>
              </a:rPr>
              <a:t>OR</a:t>
            </a:r>
            <a:r>
              <a:rPr lang="en-US" dirty="0" smtClean="0">
                <a:solidFill>
                  <a:srgbClr val="FF6600"/>
                </a:solidFill>
              </a:rPr>
              <a:t> pineapple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none?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confident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622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the decision boundary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BANANA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APPLE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PINEAPPLE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39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calculate this for the perceptron?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Distance from the </a:t>
            </a:r>
            <a:r>
              <a:rPr lang="en-US" sz="2400" dirty="0" err="1" smtClean="0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All vs. all (AVA)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= 1 to number of labels:</a:t>
            </a:r>
            <a:endParaRPr lang="en-US" sz="2400" i="1" dirty="0" smtClean="0"/>
          </a:p>
          <a:p>
            <a:pPr marL="320040" lvl="1" indent="0">
              <a:buNone/>
            </a:pPr>
            <a:r>
              <a:rPr lang="en-US" sz="2400" dirty="0" smtClean="0"/>
              <a:t>for </a:t>
            </a:r>
            <a:r>
              <a:rPr lang="en-US" sz="2400" i="1" dirty="0" smtClean="0"/>
              <a:t>k</a:t>
            </a:r>
            <a:r>
              <a:rPr lang="en-US" sz="2400" dirty="0" smtClean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 smtClean="0"/>
              <a:t>  train a classifier to distinguish between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create a dataset with all examples </a:t>
            </a:r>
            <a:r>
              <a:rPr lang="en-US" sz="2400" i="1" dirty="0" smtClean="0"/>
              <a:t>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labeled positive      	 and all examples 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labeled negative</a:t>
            </a:r>
            <a:endParaRPr lang="en-US" sz="2400" dirty="0"/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training visualized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class?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classify example e, classify with each classifier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 smtClean="0"/>
              <a:t>Take a majority vote</a:t>
            </a:r>
          </a:p>
          <a:p>
            <a:pPr>
              <a:buFontTx/>
              <a:buChar char="-"/>
            </a:pPr>
            <a:r>
              <a:rPr lang="en-US" dirty="0" smtClean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this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 smtClean="0">
                <a:solidFill>
                  <a:srgbClr val="3366FF"/>
                </a:solidFill>
              </a:rPr>
              <a:t>y </a:t>
            </a:r>
            <a:r>
              <a:rPr lang="en-US" i="1" dirty="0" smtClean="0">
                <a:solidFill>
                  <a:srgbClr val="3366FF"/>
                </a:solidFill>
              </a:rPr>
              <a:t>= prediction </a:t>
            </a:r>
            <a:r>
              <a:rPr lang="en-US" i="1" smtClean="0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 is positive, classifier thought it was of type j:</a:t>
            </a:r>
          </a:p>
          <a:p>
            <a:r>
              <a:rPr lang="en-US" sz="2400" dirty="0" smtClean="0"/>
              <a:t>  - raise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k</a:t>
            </a:r>
          </a:p>
          <a:p>
            <a:endParaRPr lang="en-US" sz="2400" dirty="0"/>
          </a:p>
          <a:p>
            <a:r>
              <a:rPr lang="en-US" sz="2400" dirty="0" smtClean="0"/>
              <a:t>if y is negative, classifier thought it was of type k: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raise the score for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 smtClean="0">
                <a:solidFill>
                  <a:srgbClr val="FF0000"/>
                </a:solidFill>
              </a:rPr>
              <a:t>ε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Train time:</a:t>
            </a:r>
          </a:p>
          <a:p>
            <a:pPr marL="0" indent="0">
              <a:buNone/>
            </a:pPr>
            <a:r>
              <a:rPr lang="en-US" dirty="0" smtClean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time:</a:t>
            </a:r>
          </a:p>
          <a:p>
            <a:pPr marL="0" indent="0">
              <a:buNone/>
            </a:pPr>
            <a:r>
              <a:rPr lang="en-US" dirty="0" smtClean="0"/>
              <a:t>AVA has more classifiers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 smtClean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 smtClean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 smtClean="0"/>
              <a:t>- Theoretically:</a:t>
            </a:r>
          </a:p>
          <a:p>
            <a:pPr marL="0" indent="0">
              <a:buNone/>
            </a:pPr>
            <a:r>
              <a:rPr lang="en-US" dirty="0" smtClean="0"/>
              <a:t>-- OVA: </a:t>
            </a:r>
            <a:r>
              <a:rPr lang="en-US" dirty="0" err="1" smtClean="0"/>
              <a:t>ε</a:t>
            </a:r>
            <a:r>
              <a:rPr lang="en-US" dirty="0" smtClean="0"/>
              <a:t> (number of labels -1)</a:t>
            </a:r>
          </a:p>
          <a:p>
            <a:pPr marL="0" indent="0">
              <a:buNone/>
            </a:pPr>
            <a:r>
              <a:rPr lang="en-US" dirty="0" smtClean="0"/>
              <a:t>-- AVA: 2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(number of labels -1)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3: Divide and conquer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vs. AVA?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Otherwise, use a classifier that allows for multiple labels:</a:t>
            </a:r>
          </a:p>
          <a:p>
            <a:pPr lvl="1"/>
            <a:r>
              <a:rPr lang="en-US" dirty="0" smtClean="0"/>
              <a:t>DT and k-NN work reasonably well</a:t>
            </a:r>
          </a:p>
          <a:p>
            <a:pPr lvl="1"/>
            <a:r>
              <a:rPr lang="en-US" dirty="0" smtClean="0"/>
              <a:t>We’ll see a few more in the coming weeks that will often work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evaluate?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Accuracy: 4/</a:t>
            </a:r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10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score 2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we want to do this type of comparison?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evaluation imbalanced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Data imbalance!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Why include it?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Allows another dimension of analysis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calculate evaluation score (e.g. accuracy) for each label, then average over labels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000" dirty="0" smtClean="0"/>
              <a:t>apple = 1/2</a:t>
            </a:r>
          </a:p>
          <a:p>
            <a:pPr marL="0" indent="0">
              <a:buNone/>
            </a:pPr>
            <a:r>
              <a:rPr lang="en-US" sz="2000" dirty="0" smtClean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banana = 1/2</a:t>
            </a:r>
          </a:p>
          <a:p>
            <a:pPr marL="0" indent="0">
              <a:buNone/>
            </a:pPr>
            <a:r>
              <a:rPr lang="en-US" sz="2000" dirty="0" smtClean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total = (1/2 + 1 + 1/2 + 1)/4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/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entry </a:t>
            </a:r>
            <a:r>
              <a:rPr lang="en-US" sz="2400" i="1" dirty="0" smtClean="0">
                <a:latin typeface="Arial"/>
                <a:cs typeface="Arial"/>
              </a:rPr>
              <a:t>(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i="1" dirty="0" smtClean="0">
                <a:latin typeface="Arial"/>
                <a:cs typeface="Arial"/>
              </a:rPr>
              <a:t>, j)</a:t>
            </a:r>
            <a:r>
              <a:rPr lang="en-US" sz="2400" dirty="0" smtClean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 that were predicted to have label </a:t>
            </a:r>
            <a:r>
              <a:rPr lang="en-US" sz="2400" i="1" dirty="0" smtClean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41152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729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Multilabel</a:t>
            </a:r>
            <a:r>
              <a:rPr lang="en-US" dirty="0" smtClean="0"/>
              <a:t> vs. multiclass </a:t>
            </a:r>
            <a:r>
              <a:rPr lang="en-US" dirty="0"/>
              <a:t>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</a:t>
            </a:r>
            <a:r>
              <a:rPr lang="en-US" sz="2400" dirty="0"/>
              <a:t>i</a:t>
            </a:r>
            <a:r>
              <a:rPr lang="en-US" sz="2400" dirty="0" smtClean="0"/>
              <a:t>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difference in these labels/categories?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edible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</a:t>
            </a:r>
            <a:r>
              <a:rPr lang="en-US" sz="2000" dirty="0" smtClean="0"/>
              <a:t>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74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 applications?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compare and pick better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concerns?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annotation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 topics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Labeling people in a picture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556" y="5081222"/>
            <a:ext cx="583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our approaches work for </a:t>
            </a:r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7698</TotalTime>
  <Words>4121</Words>
  <Application>Microsoft Office PowerPoint</Application>
  <PresentationFormat>Ekran Gösterisi (4:3)</PresentationFormat>
  <Paragraphs>1483</Paragraphs>
  <Slides>91</Slides>
  <Notes>14</Notes>
  <HiddenSlides>5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103" baseType="lpstr">
      <vt:lpstr>ＭＳ Ｐゴシック</vt:lpstr>
      <vt:lpstr>Arial</vt:lpstr>
      <vt:lpstr>Calibri</vt:lpstr>
      <vt:lpstr>Courier New</vt:lpstr>
      <vt:lpstr>Sitka Small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Experimentation good practices</vt:lpstr>
      <vt:lpstr>PowerPoint Sunusu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Multiclass classification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Multiclass vs. multilabel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1227</cp:revision>
  <cp:lastPrinted>2013-09-17T22:01:58Z</cp:lastPrinted>
  <dcterms:created xsi:type="dcterms:W3CDTF">2013-09-08T20:10:23Z</dcterms:created>
  <dcterms:modified xsi:type="dcterms:W3CDTF">2021-01-13T21:48:52Z</dcterms:modified>
</cp:coreProperties>
</file>