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477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79" r:id="rId19"/>
    <p:sldId id="400" r:id="rId20"/>
    <p:sldId id="401" r:id="rId21"/>
    <p:sldId id="419" r:id="rId22"/>
    <p:sldId id="421" r:id="rId23"/>
    <p:sldId id="422" r:id="rId24"/>
    <p:sldId id="423" r:id="rId25"/>
    <p:sldId id="427" r:id="rId26"/>
    <p:sldId id="426" r:id="rId27"/>
    <p:sldId id="429" r:id="rId28"/>
    <p:sldId id="430" r:id="rId29"/>
    <p:sldId id="431" r:id="rId30"/>
    <p:sldId id="432" r:id="rId31"/>
    <p:sldId id="433" r:id="rId32"/>
    <p:sldId id="435" r:id="rId33"/>
    <p:sldId id="436" r:id="rId34"/>
    <p:sldId id="459" r:id="rId35"/>
    <p:sldId id="449" r:id="rId36"/>
    <p:sldId id="450" r:id="rId37"/>
    <p:sldId id="451" r:id="rId38"/>
    <p:sldId id="452" r:id="rId39"/>
    <p:sldId id="438" r:id="rId40"/>
    <p:sldId id="464" r:id="rId41"/>
    <p:sldId id="465" r:id="rId42"/>
    <p:sldId id="463" r:id="rId43"/>
    <p:sldId id="466" r:id="rId44"/>
    <p:sldId id="467" r:id="rId45"/>
    <p:sldId id="448" r:id="rId46"/>
    <p:sldId id="460" r:id="rId47"/>
    <p:sldId id="441" r:id="rId48"/>
    <p:sldId id="442" r:id="rId49"/>
    <p:sldId id="469" r:id="rId50"/>
    <p:sldId id="470" r:id="rId51"/>
    <p:sldId id="471" r:id="rId52"/>
    <p:sldId id="474" r:id="rId53"/>
    <p:sldId id="475" r:id="rId54"/>
    <p:sldId id="473" r:id="rId55"/>
    <p:sldId id="476" r:id="rId56"/>
    <p:sldId id="453" r:id="rId57"/>
    <p:sldId id="454" r:id="rId58"/>
    <p:sldId id="455" r:id="rId59"/>
    <p:sldId id="456" r:id="rId60"/>
    <p:sldId id="457" r:id="rId61"/>
    <p:sldId id="47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10/29/2020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Q3hYko51Y" TargetMode="External"/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Geometric View of Data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score these for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Label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117471" y="3163982"/>
            <a:ext cx="1171255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evaluate the model, compare the predicted labels to the actual labels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Accuracy</a:t>
            </a:r>
            <a:r>
              <a:rPr lang="en-US" sz="2400" dirty="0" smtClean="0"/>
              <a:t>: the proportion of examples where we correctly predicted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03799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way to do algorithm development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test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this ok?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888" y="5788469"/>
            <a:ext cx="91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 smtClean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So, how can we evaluate our algorithm during development?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251796" y="3109775"/>
            <a:ext cx="2123767" cy="84835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1800" y="310382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415" y="2069516"/>
            <a:ext cx="147854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8782" y="4553962"/>
            <a:ext cx="1667836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29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FF6600"/>
                </a:solidFill>
              </a:rPr>
              <a:t>development data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639" y="2069516"/>
            <a:ext cx="153641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639" y="2301843"/>
            <a:ext cx="147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5639" y="4553962"/>
            <a:ext cx="1752257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development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problems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to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 careful not to </a:t>
            </a:r>
            <a:r>
              <a:rPr lang="en-US" dirty="0" err="1" smtClean="0"/>
              <a:t>overfit</a:t>
            </a:r>
            <a:r>
              <a:rPr lang="en-US" dirty="0" smtClean="0"/>
              <a:t> to the development data!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46147" y="3875140"/>
            <a:ext cx="1846266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Often we’ll split off development data this multiple times (in fact, on the fly), but you can still </a:t>
            </a:r>
            <a:r>
              <a:rPr lang="en-US" sz="2400" dirty="0" err="1" smtClean="0">
                <a:solidFill>
                  <a:srgbClr val="0000FF"/>
                </a:solidFill>
              </a:rPr>
              <a:t>overfit</a:t>
            </a:r>
            <a:r>
              <a:rPr lang="en-US" sz="2400" dirty="0" smtClean="0">
                <a:solidFill>
                  <a:srgbClr val="0000FF"/>
                </a:solidFill>
              </a:rPr>
              <a:t>, but this helps avoid it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0" y="694403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 grade here is overfitting because it perfectly fits the model for training set but not for future predictions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07629"/>
              </p:ext>
            </p:extLst>
          </p:nvPr>
        </p:nvGraphicFramePr>
        <p:xfrm>
          <a:off x="569430" y="240250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should we pick?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 smtClean="0"/>
              <a:t>Proper Experimentation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development data to decide!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30" y="181886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 A Geometric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693596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4621"/>
              </p:ext>
            </p:extLst>
          </p:nvPr>
        </p:nvGraphicFramePr>
        <p:xfrm>
          <a:off x="255639" y="1604672"/>
          <a:ext cx="3814916" cy="52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visualize this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579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view examples as points in an </a:t>
            </a:r>
            <a:r>
              <a:rPr lang="en-US" sz="2400" i="1" dirty="0" smtClean="0"/>
              <a:t>n</a:t>
            </a:r>
            <a:r>
              <a:rPr lang="en-US" sz="2400" dirty="0" smtClean="0"/>
              <a:t>-dimensional space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features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Examples in a feature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941" y="3274367"/>
            <a:ext cx="13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classification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this </a:t>
            </a:r>
            <a:r>
              <a:rPr lang="en-US" dirty="0" smtClean="0"/>
              <a:t>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2743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this </a:t>
            </a:r>
            <a:r>
              <a:rPr lang="en-US" dirty="0" smtClean="0"/>
              <a:t>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red, but…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tell how well we’re doing?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without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USE OF ML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this </a:t>
            </a:r>
            <a:r>
              <a:rPr lang="en-US" dirty="0" smtClean="0"/>
              <a:t>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248400"/>
            <a:ext cx="14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measure “nearest”?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two 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437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1943100" imgH="279400" progId="Equation.3">
                  <p:embed/>
                </p:oleObj>
              </mc:Choice>
              <mc:Fallback>
                <p:oleObj name="Equation" r:id="rId3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n-dimensions,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a</a:t>
            </a:r>
            <a:r>
              <a:rPr lang="en-US" sz="2000" baseline="-25000" dirty="0"/>
              <a:t>n</a:t>
            </a:r>
            <a:r>
              <a:rPr lang="en-US" sz="2000" baseline="-25000" dirty="0" smtClean="0"/>
              <a:t>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b</a:t>
            </a:r>
            <a:r>
              <a:rPr lang="en-US" sz="2000" baseline="-25000" dirty="0" err="1"/>
              <a:t>n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5" imgW="2857500" imgH="279400" progId="Equation.3">
                  <p:embed/>
                </p:oleObj>
              </mc:Choice>
              <mc:Fallback>
                <p:oleObj name="Equation" r:id="rId5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8600" y="14311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 smtClean="0"/>
              <a:t>The </a:t>
            </a:r>
            <a:r>
              <a:rPr lang="en-US" sz="2400" b="1" dirty="0" smtClean="0">
                <a:solidFill>
                  <a:srgbClr val="FF6600"/>
                </a:solidFill>
              </a:rPr>
              <a:t>decision boundaries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are places in the features space where the classification of a point/example changes</a:t>
            </a:r>
            <a:endParaRPr lang="en-US" sz="2400" b="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k-NN </a:t>
            </a:r>
            <a:r>
              <a:rPr lang="en-US" sz="2000" dirty="0">
                <a:solidFill>
                  <a:srgbClr val="0000FF"/>
                </a:solidFill>
              </a:rPr>
              <a:t>gives locally defined decision boundaries </a:t>
            </a:r>
            <a:r>
              <a:rPr lang="en-US" sz="2000" dirty="0" smtClean="0">
                <a:solidFill>
                  <a:srgbClr val="0000FF"/>
                </a:solidFill>
              </a:rPr>
              <a:t>between classes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>
                <a:latin typeface="CMR12" pitchFamily="34" charset="2"/>
              </a:rPr>
              <a:t> = 1</a:t>
            </a:r>
            <a:endParaRPr lang="en-GB" dirty="0">
              <a:latin typeface="CMR12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MI10" pitchFamily="34" charset="2"/>
                </a:rPr>
                <a:t>K</a:t>
              </a:r>
              <a:r>
                <a:rPr lang="en-GB" dirty="0" smtClean="0">
                  <a:latin typeface="CMR12" pitchFamily="34" charset="2"/>
                </a:rPr>
                <a:t> = 1</a:t>
              </a:r>
              <a:endParaRPr lang="en-GB" dirty="0">
                <a:latin typeface="CMR12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" y="3339994"/>
            <a:ext cx="130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red.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3?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2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6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5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100?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 smtClean="0">
                <a:solidFill>
                  <a:srgbClr val="FF0000"/>
                </a:solidFill>
              </a:rPr>
              <a:t>overfitting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underfitting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did we control this for decision trees?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choose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heuristics:</a:t>
            </a:r>
          </a:p>
          <a:p>
            <a:pPr lvl="1"/>
            <a:r>
              <a:rPr lang="en-US" dirty="0" smtClean="0"/>
              <a:t>often 3, 5, 7</a:t>
            </a:r>
          </a:p>
          <a:p>
            <a:pPr lvl="1"/>
            <a:r>
              <a:rPr lang="en-US" dirty="0" smtClean="0"/>
              <a:t>choose an odd number to avoid 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variants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variation 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i="1" dirty="0" smtClean="0"/>
              <a:t>k</a:t>
            </a:r>
            <a:r>
              <a:rPr lang="en-US" dirty="0" smtClean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i="1" dirty="0" smtClean="0"/>
              <a:t>k</a:t>
            </a:r>
            <a:r>
              <a:rPr lang="en-US" dirty="0" smtClean="0"/>
              <a:t>-NN: </a:t>
            </a:r>
          </a:p>
          <a:p>
            <a:pPr lvl="1"/>
            <a:r>
              <a:rPr lang="en-US" dirty="0" smtClean="0"/>
              <a:t>Right now, all examples within examples are treated equally</a:t>
            </a:r>
          </a:p>
          <a:p>
            <a:pPr lvl="1"/>
            <a:r>
              <a:rPr lang="en-US" dirty="0" smtClean="0"/>
              <a:t>weight the “vote” of the examples, so that closer examples have more vote/weight</a:t>
            </a:r>
          </a:p>
          <a:p>
            <a:pPr lvl="1"/>
            <a:r>
              <a:rPr lang="en-US" dirty="0" smtClean="0"/>
              <a:t>often use some sort of exponential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Remember, we assume there’s an underlying distribution that generates both the training and test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6262750"/>
            <a:ext cx="8297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What are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DT</a:t>
            </a:r>
            <a:endParaRPr lang="en-US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 they use the features in the same way to label the examples?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k-</a:t>
            </a:r>
            <a:r>
              <a:rPr lang="en-US" sz="2800" dirty="0" smtClean="0">
                <a:solidFill>
                  <a:srgbClr val="0000FF"/>
                </a:solidFill>
              </a:rPr>
              <a:t>NN doesn’t require any training!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k-NN treats all features equally!  Decision trees “select” important features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757714"/>
            <a:ext cx="49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You’re a 1-D creature, and you decide to buy a 2-unit apartment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5491238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6063" y="5490444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31313" y="5485609"/>
            <a:ext cx="31447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34468" y="5492869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190" y="615647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rooms (very, skinny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10444" y="5635570"/>
            <a:ext cx="1330478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63658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Your job’s going well and you’re making good money.  You upgrade to a 2-D apartment with 2-units per dimension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rooms (very, flat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241913" y="4475231"/>
            <a:ext cx="2358555" cy="129419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-205214" y="5321500"/>
            <a:ext cx="1959413" cy="7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567934"/>
            <a:ext cx="4922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 get promoted again and start having kids and decide to upgrade to another dimension.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5839" y="4735875"/>
            <a:ext cx="941748" cy="46885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44685" y="4499429"/>
            <a:ext cx="1368744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26561" y="4789821"/>
            <a:ext cx="1313557" cy="68437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40075" y="5086468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097" y="5378273"/>
            <a:ext cx="36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Each time you add a dimension, the amount of space you have to work with goes up exponentially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rooms (very, normal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49161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Larry Page steps down as CEO of google and they ask you if you’d like the job.  You decide to upgrade to a 100,000 dimensional apartment.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952" y="4433450"/>
            <a:ext cx="492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room do you have? Can you have a big party?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888" y="5782299"/>
            <a:ext cx="805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100,000</a:t>
            </a:r>
            <a:r>
              <a:rPr lang="en-US" sz="2400" dirty="0" smtClean="0">
                <a:solidFill>
                  <a:srgbClr val="0000FF"/>
                </a:solidFill>
              </a:rPr>
              <a:t> rooms (it’s very quiet and lonely…) = ~10</a:t>
            </a:r>
            <a:r>
              <a:rPr lang="en-US" sz="2400" baseline="30000" dirty="0" smtClean="0">
                <a:solidFill>
                  <a:srgbClr val="0000FF"/>
                </a:solidFill>
              </a:rPr>
              <a:t>30</a:t>
            </a:r>
            <a:r>
              <a:rPr lang="en-US" sz="2400" dirty="0" smtClean="0">
                <a:solidFill>
                  <a:srgbClr val="0000FF"/>
                </a:solidFill>
              </a:rPr>
              <a:t> rooms per person if you invited everyone on the planet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30421"/>
            <a:ext cx="5362400" cy="170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Our intuitions about space/distance don’t scale with dimensions!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8" y="1600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to Watch Videos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A.I. Experiments: Visualizing High-Dimensional </a:t>
            </a:r>
            <a:r>
              <a:rPr lang="en-US" dirty="0" smtClean="0"/>
              <a:t>Space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www.youtube.com/watch?v=wvsE8jm1GzE</a:t>
            </a:r>
            <a:endParaRPr lang="en-US" dirty="0" smtClean="0"/>
          </a:p>
          <a:p>
            <a:endParaRPr lang="en-US" dirty="0"/>
          </a:p>
          <a:p>
            <a:r>
              <a:rPr lang="tr-TR" dirty="0" err="1"/>
              <a:t>Neural</a:t>
            </a:r>
            <a:r>
              <a:rPr lang="tr-TR" dirty="0"/>
              <a:t> Network 3D </a:t>
            </a:r>
            <a:r>
              <a:rPr lang="tr-TR" dirty="0" err="1"/>
              <a:t>Simulation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https://www.youtube.com/watch?v=3JQ3hYko51Y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9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4361</TotalTime>
  <Words>1768</Words>
  <Application>Microsoft Office PowerPoint</Application>
  <PresentationFormat>Ekran Gösterisi (4:3)</PresentationFormat>
  <Paragraphs>582</Paragraphs>
  <Slides>61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75" baseType="lpstr">
      <vt:lpstr>ＭＳ Ｐゴシック</vt:lpstr>
      <vt:lpstr>Arial</vt:lpstr>
      <vt:lpstr>Calibri</vt:lpstr>
      <vt:lpstr>CMMI10</vt:lpstr>
      <vt:lpstr>CMR12</vt:lpstr>
      <vt:lpstr>Courier New</vt:lpstr>
      <vt:lpstr>Rockwell</vt:lpstr>
      <vt:lpstr>Sitka Small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ML grade here is overfitting because it perfectly fits the model for training set but not for future predictions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this example?</vt:lpstr>
      <vt:lpstr>What about this example?</vt:lpstr>
      <vt:lpstr>What about this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A thought experiment</vt:lpstr>
      <vt:lpstr>Another thought experiment</vt:lpstr>
      <vt:lpstr>Another thought experiment</vt:lpstr>
      <vt:lpstr>Another thought experiment</vt:lpstr>
      <vt:lpstr>The challenge</vt:lpstr>
      <vt:lpstr>Important to Watch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506</cp:revision>
  <dcterms:created xsi:type="dcterms:W3CDTF">2013-09-08T20:10:23Z</dcterms:created>
  <dcterms:modified xsi:type="dcterms:W3CDTF">2020-10-29T19:21:47Z</dcterms:modified>
</cp:coreProperties>
</file>