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8"/>
  </p:notesMasterIdLst>
  <p:handoutMasterIdLst>
    <p:handoutMasterId r:id="rId129"/>
  </p:handoutMasterIdLst>
  <p:sldIdLst>
    <p:sldId id="566" r:id="rId2"/>
    <p:sldId id="481" r:id="rId3"/>
    <p:sldId id="487" r:id="rId4"/>
    <p:sldId id="490" r:id="rId5"/>
    <p:sldId id="489" r:id="rId6"/>
    <p:sldId id="488" r:id="rId7"/>
    <p:sldId id="482" r:id="rId8"/>
    <p:sldId id="486" r:id="rId9"/>
    <p:sldId id="485" r:id="rId10"/>
    <p:sldId id="483" r:id="rId11"/>
    <p:sldId id="491" r:id="rId12"/>
    <p:sldId id="495" r:id="rId13"/>
    <p:sldId id="494" r:id="rId14"/>
    <p:sldId id="493" r:id="rId15"/>
    <p:sldId id="492" r:id="rId16"/>
    <p:sldId id="484" r:id="rId17"/>
    <p:sldId id="497" r:id="rId18"/>
    <p:sldId id="499" r:id="rId19"/>
    <p:sldId id="500" r:id="rId20"/>
    <p:sldId id="496" r:id="rId21"/>
    <p:sldId id="567" r:id="rId22"/>
    <p:sldId id="568" r:id="rId23"/>
    <p:sldId id="477" r:id="rId24"/>
    <p:sldId id="501" r:id="rId25"/>
    <p:sldId id="502" r:id="rId26"/>
    <p:sldId id="504" r:id="rId27"/>
    <p:sldId id="509" r:id="rId28"/>
    <p:sldId id="506" r:id="rId29"/>
    <p:sldId id="514" r:id="rId30"/>
    <p:sldId id="513" r:id="rId31"/>
    <p:sldId id="510" r:id="rId32"/>
    <p:sldId id="515" r:id="rId33"/>
    <p:sldId id="517" r:id="rId34"/>
    <p:sldId id="512" r:id="rId35"/>
    <p:sldId id="511" r:id="rId36"/>
    <p:sldId id="516" r:id="rId37"/>
    <p:sldId id="518" r:id="rId38"/>
    <p:sldId id="519" r:id="rId39"/>
    <p:sldId id="528" r:id="rId40"/>
    <p:sldId id="530" r:id="rId41"/>
    <p:sldId id="532" r:id="rId42"/>
    <p:sldId id="534" r:id="rId43"/>
    <p:sldId id="536" r:id="rId44"/>
    <p:sldId id="537" r:id="rId45"/>
    <p:sldId id="539" r:id="rId46"/>
    <p:sldId id="541" r:id="rId47"/>
    <p:sldId id="538" r:id="rId48"/>
    <p:sldId id="523" r:id="rId49"/>
    <p:sldId id="524" r:id="rId50"/>
    <p:sldId id="526" r:id="rId51"/>
    <p:sldId id="527" r:id="rId52"/>
    <p:sldId id="542" r:id="rId53"/>
    <p:sldId id="548" r:id="rId54"/>
    <p:sldId id="545" r:id="rId55"/>
    <p:sldId id="546" r:id="rId56"/>
    <p:sldId id="547" r:id="rId57"/>
    <p:sldId id="555" r:id="rId58"/>
    <p:sldId id="551" r:id="rId59"/>
    <p:sldId id="552" r:id="rId60"/>
    <p:sldId id="553" r:id="rId61"/>
    <p:sldId id="549" r:id="rId62"/>
    <p:sldId id="554" r:id="rId63"/>
    <p:sldId id="556" r:id="rId64"/>
    <p:sldId id="557" r:id="rId65"/>
    <p:sldId id="558" r:id="rId66"/>
    <p:sldId id="559" r:id="rId67"/>
    <p:sldId id="560" r:id="rId68"/>
    <p:sldId id="562" r:id="rId69"/>
    <p:sldId id="563" r:id="rId70"/>
    <p:sldId id="564" r:id="rId71"/>
    <p:sldId id="565" r:id="rId72"/>
    <p:sldId id="569" r:id="rId73"/>
    <p:sldId id="570" r:id="rId74"/>
    <p:sldId id="571" r:id="rId75"/>
    <p:sldId id="572" r:id="rId76"/>
    <p:sldId id="573" r:id="rId77"/>
    <p:sldId id="574" r:id="rId78"/>
    <p:sldId id="575" r:id="rId79"/>
    <p:sldId id="576" r:id="rId80"/>
    <p:sldId id="577" r:id="rId81"/>
    <p:sldId id="578" r:id="rId82"/>
    <p:sldId id="579" r:id="rId83"/>
    <p:sldId id="580" r:id="rId84"/>
    <p:sldId id="581" r:id="rId85"/>
    <p:sldId id="582" r:id="rId86"/>
    <p:sldId id="583" r:id="rId87"/>
    <p:sldId id="584" r:id="rId88"/>
    <p:sldId id="585" r:id="rId89"/>
    <p:sldId id="586" r:id="rId90"/>
    <p:sldId id="587" r:id="rId91"/>
    <p:sldId id="588" r:id="rId92"/>
    <p:sldId id="589" r:id="rId93"/>
    <p:sldId id="590" r:id="rId94"/>
    <p:sldId id="591" r:id="rId95"/>
    <p:sldId id="592" r:id="rId96"/>
    <p:sldId id="593" r:id="rId97"/>
    <p:sldId id="594" r:id="rId98"/>
    <p:sldId id="595" r:id="rId99"/>
    <p:sldId id="596" r:id="rId100"/>
    <p:sldId id="597" r:id="rId101"/>
    <p:sldId id="598" r:id="rId102"/>
    <p:sldId id="599" r:id="rId103"/>
    <p:sldId id="624" r:id="rId104"/>
    <p:sldId id="600" r:id="rId105"/>
    <p:sldId id="601" r:id="rId106"/>
    <p:sldId id="602" r:id="rId107"/>
    <p:sldId id="603" r:id="rId108"/>
    <p:sldId id="604" r:id="rId109"/>
    <p:sldId id="605" r:id="rId110"/>
    <p:sldId id="606" r:id="rId111"/>
    <p:sldId id="607" r:id="rId112"/>
    <p:sldId id="609" r:id="rId113"/>
    <p:sldId id="610" r:id="rId114"/>
    <p:sldId id="611" r:id="rId115"/>
    <p:sldId id="612" r:id="rId116"/>
    <p:sldId id="613" r:id="rId117"/>
    <p:sldId id="614" r:id="rId118"/>
    <p:sldId id="615" r:id="rId119"/>
    <p:sldId id="616" r:id="rId120"/>
    <p:sldId id="617" r:id="rId121"/>
    <p:sldId id="618" r:id="rId122"/>
    <p:sldId id="619" r:id="rId123"/>
    <p:sldId id="620" r:id="rId124"/>
    <p:sldId id="621" r:id="rId125"/>
    <p:sldId id="622" r:id="rId126"/>
    <p:sldId id="623" r:id="rId1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A2D4-B704-FB47-9129-6555EC19B7A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783A-ADAB-8A42-BAA0-C6ABA18E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50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906CB-4E39-184A-BDBD-95794EF2FA85}" type="slidenum">
              <a:rPr lang="en-US"/>
              <a:pPr/>
              <a:t>117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6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118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8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120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1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121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0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122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81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123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83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124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16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2F46F2-2DB5-B444-9B44-650AAAF99CA0}" type="slidenum">
              <a:rPr lang="en-US"/>
              <a:pPr/>
              <a:t>125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5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Assumes the data is separable</a:t>
            </a:r>
            <a:r>
              <a:rPr lang="en-US" baseline="0" dirty="0" smtClean="0"/>
              <a:t> by axis-aligned splits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Fairly week</a:t>
            </a:r>
            <a:r>
              <a:rPr lang="en-US" baseline="0" dirty="0" smtClean="0"/>
              <a:t> assumption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many things it can’t learn perfectly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it important that we count 0 as wrong?  Avoids us learning all 0 weights!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3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smtClean="0"/>
              <a:t>these</a:t>
            </a:r>
            <a:r>
              <a:rPr lang="en-US" baseline="0" smtClean="0"/>
              <a:t> weights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11392-B9AF-5848-85F0-C2AC2219DFAF}" type="slidenum">
              <a:rPr lang="en-US"/>
              <a:pPr/>
              <a:t>114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3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7C492-4133-5942-991E-CDDA543A708F}" type="slidenum">
              <a:rPr lang="en-US"/>
              <a:pPr/>
              <a:t>116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1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11/4/2020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4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pomona.edu/~dkauchak/classes/f13/cs451-f13/lectur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ah.edu/~zhe/pdf/lec-10-perceptron-upload.pdf" TargetMode="External"/><Relationship Id="rId2" Type="http://schemas.openxmlformats.org/officeDocument/2006/relationships/hyperlink" Target="https://owenshen24.github.io/perceptron/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42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40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36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47.e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ZwWFHWa-w" TargetMode="External"/><Relationship Id="rId2" Type="http://schemas.openxmlformats.org/officeDocument/2006/relationships/hyperlink" Target="https://www.youtube.com/watch?v=aircAruvnK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tIeHLnjs5U8" TargetMode="External"/><Relationship Id="rId4" Type="http://schemas.openxmlformats.org/officeDocument/2006/relationships/hyperlink" Target="https://www.youtube.com/watch?v=Ilg3gGewQ5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9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6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6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3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5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6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6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7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7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6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7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7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6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36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36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2020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Perceptron Learning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18236" y="6479481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265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Source: </a:t>
            </a:r>
            <a:r>
              <a:rPr lang="en-US" sz="2000" spc="-265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  <a:hlinkClick r:id="rId3"/>
              </a:rPr>
              <a:t>https://cs.pomona.edu/~dkauchak/classes/f13/cs451-f13/lectures/</a:t>
            </a:r>
            <a:endParaRPr lang="tr-TR" sz="2000" spc="-265" dirty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don’t have strong assumptions about the model, it can take you a longer to </a:t>
            </a:r>
            <a:r>
              <a:rPr lang="en-US" dirty="0" smtClean="0"/>
              <a:t>learn.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Assume now that our model of the blue class is two </a:t>
            </a:r>
            <a:r>
              <a:rPr lang="en-US" dirty="0" smtClean="0"/>
              <a:t>circles.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597164" y="251228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32310" y="5810919"/>
            <a:ext cx="6398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will happen when we examine this example?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4269175" y="306693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2648" y="5533081"/>
            <a:ext cx="793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Does this make sense?  What if we had previously gone through ALL of the other examples correctly?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0800000">
            <a:off x="3749564" y="2664689"/>
            <a:ext cx="1090058" cy="2524743"/>
            <a:chOff x="5744593" y="2948051"/>
            <a:chExt cx="1090058" cy="252474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222916">
            <a:off x="3738931" y="2755792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19339" y="5810919"/>
            <a:ext cx="693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Maybe just move it slightly in the direction of correction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Good visual example</a:t>
            </a:r>
            <a:endParaRPr lang="en-US" sz="4000" dirty="0" smtClean="0">
              <a:hlinkClick r:id="rId2"/>
            </a:endParaRPr>
          </a:p>
          <a:p>
            <a:r>
              <a:rPr lang="tr-TR" sz="4000" dirty="0" smtClean="0">
                <a:hlinkClick r:id="rId2"/>
              </a:rPr>
              <a:t>https</a:t>
            </a:r>
            <a:r>
              <a:rPr lang="tr-TR" sz="4000" dirty="0">
                <a:hlinkClick r:id="rId2"/>
              </a:rPr>
              <a:t>://owenshen24.github.io/perceptron</a:t>
            </a:r>
            <a:r>
              <a:rPr lang="tr-TR" sz="4000" dirty="0" smtClean="0">
                <a:hlinkClick r:id="rId2"/>
              </a:rPr>
              <a:t>/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Another good lecture about perceptron</a:t>
            </a:r>
          </a:p>
          <a:p>
            <a:r>
              <a:rPr lang="tr-TR" sz="4000" dirty="0">
                <a:hlinkClick r:id="rId3"/>
              </a:rPr>
              <a:t>https://www.cs.utah.edu/~zhe/pdf/lec-10-perceptron-upload.pdf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5851169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</a:t>
            </a:r>
          </a:p>
          <a:p>
            <a:pPr>
              <a:buFontTx/>
              <a:buChar char="-"/>
            </a:pPr>
            <a:r>
              <a:rPr lang="en-US" sz="24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multiply each prediction by the number it got correct (</a:t>
            </a:r>
            <a:r>
              <a:rPr lang="en-US" sz="2400" dirty="0" err="1" smtClean="0"/>
              <a:t>i.e</a:t>
            </a:r>
            <a:r>
              <a:rPr lang="en-US" sz="24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5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9357" y="1888405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357" y="234161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066" y="278010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066" y="323330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066" y="369449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066" y="414770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066" y="463757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775" y="5090780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001" y="551903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001" y="597224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2050564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2070791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2093770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Brace 23"/>
          <p:cNvSpPr/>
          <p:nvPr/>
        </p:nvSpPr>
        <p:spPr>
          <a:xfrm>
            <a:off x="1219757" y="1888405"/>
            <a:ext cx="334180" cy="1192504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1219757" y="3233309"/>
            <a:ext cx="334180" cy="300807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1205067" y="3677785"/>
            <a:ext cx="348870" cy="2142061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1205067" y="5938822"/>
            <a:ext cx="348870" cy="366106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5400000" flipH="1" flipV="1">
            <a:off x="2099771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09116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4224" y="148523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116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116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5217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79067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52844" y="2878888"/>
            <a:ext cx="48137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Training</a:t>
            </a:r>
          </a:p>
          <a:p>
            <a:r>
              <a:rPr lang="en-US" sz="20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 smtClean="0"/>
              <a:t> store the weights </a:t>
            </a:r>
          </a:p>
          <a:p>
            <a:pPr lvl="1">
              <a:buFontTx/>
              <a:buChar char="-"/>
            </a:pPr>
            <a:r>
              <a:rPr lang="en-US" sz="2000" dirty="0" smtClean="0"/>
              <a:t> store the number of examples that set of weights got correct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24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52649" y="2253402"/>
            <a:ext cx="815512" cy="189106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52649" y="4144463"/>
            <a:ext cx="815512" cy="21495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77144" y="4392707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NEGATIVE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5375" y="3685507"/>
            <a:ext cx="121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8: negative</a:t>
            </a:r>
          </a:p>
          <a:p>
            <a:r>
              <a:rPr lang="en-US" dirty="0" smtClean="0"/>
              <a:t>2: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4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8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Works much better in practice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Avoids </a:t>
            </a:r>
            <a:r>
              <a:rPr lang="en-US" dirty="0" err="1" smtClean="0"/>
              <a:t>overfitting</a:t>
            </a:r>
            <a:r>
              <a:rPr lang="en-US" dirty="0" smtClean="0"/>
              <a:t>, though it can still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Avoids big changes in the result by examples examined at the end of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</a:t>
            </a:r>
          </a:p>
          <a:p>
            <a:pPr>
              <a:buFontTx/>
              <a:buChar char="-"/>
            </a:pPr>
            <a:r>
              <a:rPr lang="en-US" sz="24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multiply each prediction by the number it got correct (</a:t>
            </a:r>
            <a:r>
              <a:rPr lang="en-US" sz="2400" dirty="0" err="1" smtClean="0"/>
              <a:t>i.e</a:t>
            </a:r>
            <a:r>
              <a:rPr lang="en-US" sz="24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8340" y="6100662"/>
            <a:ext cx="3114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issues/concerns?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200"/>
            <a:ext cx="8343376" cy="3931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Training</a:t>
            </a:r>
          </a:p>
          <a:p>
            <a:pPr>
              <a:buFontTx/>
              <a:buChar char="-"/>
            </a:pPr>
            <a:r>
              <a:rPr lang="en-US" sz="20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store the weights </a:t>
            </a:r>
            <a:r>
              <a:rPr lang="en-US" sz="2000" dirty="0" smtClean="0"/>
              <a:t>(i.e. before changing for current example)</a:t>
            </a:r>
          </a:p>
          <a:p>
            <a:pPr lvl="1">
              <a:buFontTx/>
              <a:buChar char="-"/>
            </a:pPr>
            <a:r>
              <a:rPr lang="en-US" sz="20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0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000" dirty="0" smtClean="0"/>
              <a:t>multiply each prediction by the number it got correct (</a:t>
            </a:r>
            <a:r>
              <a:rPr lang="en-US" sz="2000" dirty="0" err="1" smtClean="0"/>
              <a:t>i.e</a:t>
            </a:r>
            <a:r>
              <a:rPr lang="en-US" sz="20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0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2032" y="5564946"/>
            <a:ext cx="6519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Can require a lot of storage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Classifying becomes very, very expensive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perceptron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50629" y="2032572"/>
          <a:ext cx="19367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5" name="Equation" r:id="rId4" imgW="952500" imgH="241300" progId="Equation.3">
                  <p:embed/>
                </p:oleObj>
              </mc:Choice>
              <mc:Fallback>
                <p:oleObj name="Equation" r:id="rId4" imgW="952500" imgH="2413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0629" y="2032572"/>
                        <a:ext cx="19367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0" name="Straight Connector 9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13" name="Straight Connector 12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6200000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16" name="Straight Connector 15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2625725" y="3059113"/>
          <a:ext cx="198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6" name="Equation" r:id="rId6" imgW="977900" imgH="241300" progId="Equation.3">
                  <p:embed/>
                </p:oleObj>
              </mc:Choice>
              <mc:Fallback>
                <p:oleObj name="Equation" r:id="rId6" imgW="977900" imgH="24130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5725" y="3059113"/>
                        <a:ext cx="19875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2690813" y="4492625"/>
          <a:ext cx="19621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7" name="Equation" r:id="rId8" imgW="965200" imgH="241300" progId="Equation.3">
                  <p:embed/>
                </p:oleObj>
              </mc:Choice>
              <mc:Fallback>
                <p:oleObj name="Equation" r:id="rId8" imgW="965200" imgH="24130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0813" y="4492625"/>
                        <a:ext cx="19621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2678113" y="5803900"/>
          <a:ext cx="19891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8" name="Equation" r:id="rId10" imgW="977900" imgH="241300" progId="Equation.3">
                  <p:embed/>
                </p:oleObj>
              </mc:Choice>
              <mc:Fallback>
                <p:oleObj name="Equation" r:id="rId10" imgW="977900" imgH="24130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78113" y="5803900"/>
                        <a:ext cx="1989137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520791" y="4342217"/>
            <a:ext cx="35229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final weights are the </a:t>
            </a:r>
            <a:r>
              <a:rPr lang="en-US" sz="2400" i="1" dirty="0" smtClean="0"/>
              <a:t>weighted average</a:t>
            </a:r>
            <a:r>
              <a:rPr lang="en-US" sz="2400" dirty="0" smtClean="0"/>
              <a:t> of the previous weights</a:t>
            </a: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5382942" y="3338513"/>
          <a:ext cx="3232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9" name="Equation" r:id="rId12" imgW="1587500" imgH="406400" progId="Equation.3">
                  <p:embed/>
                </p:oleObj>
              </mc:Choice>
              <mc:Fallback>
                <p:oleObj name="Equation" r:id="rId12" imgW="1587500" imgH="40640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82942" y="3338513"/>
                        <a:ext cx="32321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9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787" y="5485054"/>
            <a:ext cx="8598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is it called the “perceptron” learning algorithm if what it learns is a line?  Why not “line learning” algorithm?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Our Nervous System</a:t>
            </a:r>
          </a:p>
        </p:txBody>
      </p:sp>
      <p:pic>
        <p:nvPicPr>
          <p:cNvPr id="28675" name="Picture 32"/>
          <p:cNvPicPr>
            <a:picLocks noChangeArrowheads="1"/>
          </p:cNvPicPr>
          <p:nvPr/>
        </p:nvPicPr>
        <p:blipFill>
          <a:blip r:embed="rId3"/>
          <a:srcRect r="53650"/>
          <a:stretch>
            <a:fillRect/>
          </a:stretch>
        </p:blipFill>
        <p:spPr bwMode="auto">
          <a:xfrm>
            <a:off x="78658" y="1668463"/>
            <a:ext cx="3923071" cy="50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362200"/>
            <a:ext cx="4794310" cy="300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54864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94" y="180375"/>
            <a:ext cx="8531352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Our nervous system: </a:t>
            </a:r>
            <a:r>
              <a:rPr lang="en-US" sz="3600" i="1" dirty="0" smtClean="0">
                <a:solidFill>
                  <a:srgbClr val="FF6600"/>
                </a:solidFill>
              </a:rPr>
              <a:t>the computer science view</a:t>
            </a:r>
            <a:endParaRPr lang="en-US" sz="3600" i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133600"/>
            <a:ext cx="52578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the human brain is a large collection of interconnected neurons</a:t>
            </a:r>
          </a:p>
          <a:p>
            <a:pPr marL="0" indent="0"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a </a:t>
            </a:r>
            <a:r>
              <a:rPr lang="en-US" sz="2400" dirty="0" smtClean="0">
                <a:solidFill>
                  <a:srgbClr val="0000CC"/>
                </a:solidFill>
                <a:latin typeface="Arial" charset="0"/>
              </a:rPr>
              <a:t>NEURON</a:t>
            </a:r>
            <a:r>
              <a:rPr lang="en-US" sz="2400" dirty="0" smtClean="0">
                <a:latin typeface="Arial" charset="0"/>
              </a:rPr>
              <a:t> is a brain cell</a:t>
            </a:r>
          </a:p>
          <a:p>
            <a:pPr lvl="1"/>
            <a:r>
              <a:rPr lang="en-US" sz="2000" dirty="0" smtClean="0">
                <a:latin typeface="Arial" charset="0"/>
              </a:rPr>
              <a:t>collect, process, and disseminate electrical signals</a:t>
            </a:r>
          </a:p>
          <a:p>
            <a:pPr lvl="1"/>
            <a:r>
              <a:rPr lang="en-US" sz="2000" dirty="0" smtClean="0">
                <a:latin typeface="Arial" charset="0"/>
              </a:rPr>
              <a:t>Neurons are connected via synapses</a:t>
            </a:r>
          </a:p>
          <a:p>
            <a:pPr lvl="1"/>
            <a:r>
              <a:rPr lang="en-US" sz="2000" dirty="0" smtClean="0">
                <a:latin typeface="Arial" charset="0"/>
              </a:rPr>
              <a:t>They </a:t>
            </a:r>
            <a:r>
              <a:rPr lang="en-US" sz="2000" dirty="0" smtClean="0">
                <a:solidFill>
                  <a:srgbClr val="0000CC"/>
                </a:solidFill>
                <a:latin typeface="Arial" charset="0"/>
              </a:rPr>
              <a:t>FIRE</a:t>
            </a:r>
            <a:r>
              <a:rPr lang="en-US" sz="2000" dirty="0" smtClean="0">
                <a:latin typeface="Arial" charset="0"/>
              </a:rPr>
              <a:t> depending on the conditions of the neighboring neurons</a:t>
            </a:r>
          </a:p>
          <a:p>
            <a:pPr lvl="1"/>
            <a:endParaRPr lang="en-US" sz="2000" dirty="0"/>
          </a:p>
        </p:txBody>
      </p:sp>
      <p:pic>
        <p:nvPicPr>
          <p:cNvPr id="5" name="Picture 32"/>
          <p:cNvPicPr>
            <a:picLocks noChangeArrowheads="1"/>
          </p:cNvPicPr>
          <p:nvPr/>
        </p:nvPicPr>
        <p:blipFill>
          <a:blip r:embed="rId2"/>
          <a:srcRect r="53650"/>
          <a:stretch>
            <a:fillRect/>
          </a:stretch>
        </p:blipFill>
        <p:spPr bwMode="auto">
          <a:xfrm>
            <a:off x="78658" y="1668463"/>
            <a:ext cx="3923071" cy="50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9"/>
          <p:cNvSpPr txBox="1">
            <a:spLocks noChangeArrowheads="1"/>
          </p:cNvSpPr>
          <p:nvPr/>
        </p:nvSpPr>
        <p:spPr bwMode="auto">
          <a:xfrm>
            <a:off x="228600" y="2438400"/>
            <a:ext cx="8839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Verdana" charset="0"/>
              </a:rPr>
              <a:t>w</a:t>
            </a:r>
            <a:r>
              <a:rPr lang="en-US" sz="2000" i="1" dirty="0" smtClean="0">
                <a:latin typeface="Verdana" charset="0"/>
              </a:rPr>
              <a:t> </a:t>
            </a:r>
            <a:r>
              <a:rPr lang="en-US" sz="2000" dirty="0">
                <a:latin typeface="Verdana" charset="0"/>
              </a:rPr>
              <a:t>is the strength of signal sent between A and B.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</a:t>
            </a:r>
            <a:r>
              <a:rPr lang="en-US" sz="2000" i="1" dirty="0" smtClean="0">
                <a:latin typeface="Verdana" charset="0"/>
              </a:rPr>
              <a:t> </a:t>
            </a:r>
            <a:r>
              <a:rPr lang="en-US" sz="2000" dirty="0" smtClean="0">
                <a:latin typeface="Verdana" charset="0"/>
              </a:rPr>
              <a:t>fires </a:t>
            </a:r>
            <a:r>
              <a:rPr lang="en-US" sz="2000" dirty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positive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stimulates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</a:t>
            </a:r>
            <a:r>
              <a:rPr lang="en-US" sz="2000" i="1" dirty="0" smtClean="0">
                <a:latin typeface="Verdana" charset="0"/>
              </a:rPr>
              <a:t> fires </a:t>
            </a:r>
            <a:r>
              <a:rPr lang="en-US" sz="2000" dirty="0" smtClean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negative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inhibits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  <a:endParaRPr lang="en-US" sz="2000" i="1" dirty="0" smtClean="0">
              <a:latin typeface="Verdana" charset="0"/>
            </a:endParaRPr>
          </a:p>
          <a:p>
            <a:pPr>
              <a:spcBef>
                <a:spcPct val="50000"/>
              </a:spcBef>
            </a:pPr>
            <a:endParaRPr lang="en-US" sz="2000" dirty="0" smtClean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Verdana" charset="0"/>
              </a:rPr>
              <a:t>If a node is stimulated enough, then it also fires.  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Verdana" charset="0"/>
              </a:rPr>
              <a:t>How much stimulation is required </a:t>
            </a:r>
            <a:r>
              <a:rPr lang="en-US" sz="2000" dirty="0">
                <a:latin typeface="Verdana" charset="0"/>
              </a:rPr>
              <a:t>is determined by its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threshold</a:t>
            </a:r>
            <a:r>
              <a:rPr lang="en-US" sz="2000" dirty="0">
                <a:latin typeface="Verdana" charset="0"/>
              </a:rPr>
              <a:t>.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362200" y="914400"/>
            <a:ext cx="4724400" cy="685800"/>
            <a:chOff x="1728" y="1344"/>
            <a:chExt cx="2976" cy="432"/>
          </a:xfrm>
        </p:grpSpPr>
        <p:sp>
          <p:nvSpPr>
            <p:cNvPr id="30724" name="Oval 4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25" name="Group 12"/>
            <p:cNvGrpSpPr>
              <a:grpSpLocks/>
            </p:cNvGrpSpPr>
            <p:nvPr/>
          </p:nvGrpSpPr>
          <p:grpSpPr bwMode="auto">
            <a:xfrm>
              <a:off x="1728" y="1344"/>
              <a:ext cx="2976" cy="423"/>
              <a:chOff x="1728" y="1689"/>
              <a:chExt cx="2976" cy="423"/>
            </a:xfrm>
          </p:grpSpPr>
          <p:sp>
            <p:nvSpPr>
              <p:cNvPr id="30726" name="Oval 5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7" name="Line 7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8" name="Text Box 8"/>
              <p:cNvSpPr txBox="1">
                <a:spLocks noChangeArrowheads="1"/>
              </p:cNvSpPr>
              <p:nvPr/>
            </p:nvSpPr>
            <p:spPr bwMode="auto">
              <a:xfrm>
                <a:off x="2736" y="1728"/>
                <a:ext cx="14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Weight </a:t>
                </a:r>
                <a:r>
                  <a:rPr lang="en-US" sz="1800" i="1">
                    <a:latin typeface="Verdana" charset="0"/>
                  </a:rPr>
                  <a:t>w</a:t>
                </a:r>
                <a:endParaRPr lang="en-US" sz="1800">
                  <a:latin typeface="Verdana" charset="0"/>
                </a:endParaRPr>
              </a:p>
            </p:txBody>
          </p:sp>
          <p:sp>
            <p:nvSpPr>
              <p:cNvPr id="30729" name="Text Box 10"/>
              <p:cNvSpPr txBox="1">
                <a:spLocks noChangeArrowheads="1"/>
              </p:cNvSpPr>
              <p:nvPr/>
            </p:nvSpPr>
            <p:spPr bwMode="auto">
              <a:xfrm>
                <a:off x="172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A</a:t>
                </a:r>
              </a:p>
            </p:txBody>
          </p:sp>
          <p:sp>
            <p:nvSpPr>
              <p:cNvPr id="30730" name="Text Box 11"/>
              <p:cNvSpPr txBox="1">
                <a:spLocks noChangeArrowheads="1"/>
              </p:cNvSpPr>
              <p:nvPr/>
            </p:nvSpPr>
            <p:spPr bwMode="auto">
              <a:xfrm>
                <a:off x="388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B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21336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(neuron)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(neuron)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95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Neural Networks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2438400" y="1676400"/>
            <a:ext cx="4572000" cy="4419600"/>
            <a:chOff x="3120" y="1104"/>
            <a:chExt cx="2880" cy="2784"/>
          </a:xfrm>
        </p:grpSpPr>
        <p:sp>
          <p:nvSpPr>
            <p:cNvPr id="32772" name="Oval 5"/>
            <p:cNvSpPr>
              <a:spLocks noChangeArrowheads="1"/>
            </p:cNvSpPr>
            <p:nvPr/>
          </p:nvSpPr>
          <p:spPr bwMode="auto">
            <a:xfrm>
              <a:off x="432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773" name="Group 6"/>
            <p:cNvGrpSpPr>
              <a:grpSpLocks/>
            </p:cNvGrpSpPr>
            <p:nvPr/>
          </p:nvGrpSpPr>
          <p:grpSpPr bwMode="auto">
            <a:xfrm>
              <a:off x="3120" y="1104"/>
              <a:ext cx="2880" cy="2784"/>
              <a:chOff x="3168" y="1104"/>
              <a:chExt cx="2880" cy="2784"/>
            </a:xfrm>
          </p:grpSpPr>
          <p:sp>
            <p:nvSpPr>
              <p:cNvPr id="32774" name="Oval 7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5" name="Oval 8"/>
              <p:cNvSpPr>
                <a:spLocks noChangeArrowheads="1"/>
              </p:cNvSpPr>
              <p:nvPr/>
            </p:nvSpPr>
            <p:spPr bwMode="auto">
              <a:xfrm>
                <a:off x="5280" y="28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6" name="Oval 9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7" name="Oval 10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8" name="Oval 11"/>
              <p:cNvSpPr>
                <a:spLocks noChangeArrowheads="1"/>
              </p:cNvSpPr>
              <p:nvPr/>
            </p:nvSpPr>
            <p:spPr bwMode="auto">
              <a:xfrm>
                <a:off x="4608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9" name="Oval 12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0" name="Oval 13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1" name="Line 14"/>
              <p:cNvSpPr>
                <a:spLocks noChangeShapeType="1"/>
              </p:cNvSpPr>
              <p:nvPr/>
            </p:nvSpPr>
            <p:spPr bwMode="auto">
              <a:xfrm>
                <a:off x="3696" y="1584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2" name="Line 15"/>
              <p:cNvSpPr>
                <a:spLocks noChangeShapeType="1"/>
              </p:cNvSpPr>
              <p:nvPr/>
            </p:nvSpPr>
            <p:spPr bwMode="auto">
              <a:xfrm flipV="1">
                <a:off x="3408" y="2352"/>
                <a:ext cx="81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3" name="Line 16"/>
              <p:cNvSpPr>
                <a:spLocks noChangeShapeType="1"/>
              </p:cNvSpPr>
              <p:nvPr/>
            </p:nvSpPr>
            <p:spPr bwMode="auto">
              <a:xfrm flipV="1">
                <a:off x="4320" y="1536"/>
                <a:ext cx="4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4" name="Line 17"/>
              <p:cNvSpPr>
                <a:spLocks noChangeShapeType="1"/>
              </p:cNvSpPr>
              <p:nvPr/>
            </p:nvSpPr>
            <p:spPr bwMode="auto">
              <a:xfrm flipV="1">
                <a:off x="4464" y="1968"/>
                <a:ext cx="57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5" name="Line 18"/>
              <p:cNvSpPr>
                <a:spLocks noChangeShapeType="1"/>
              </p:cNvSpPr>
              <p:nvPr/>
            </p:nvSpPr>
            <p:spPr bwMode="auto">
              <a:xfrm>
                <a:off x="4416" y="2400"/>
                <a:ext cx="81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6" name="Line 19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336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7" name="Line 20"/>
              <p:cNvSpPr>
                <a:spLocks noChangeShapeType="1"/>
              </p:cNvSpPr>
              <p:nvPr/>
            </p:nvSpPr>
            <p:spPr bwMode="auto">
              <a:xfrm flipH="1">
                <a:off x="3600" y="2448"/>
                <a:ext cx="624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8" name="Line 21"/>
              <p:cNvSpPr>
                <a:spLocks noChangeShapeType="1"/>
              </p:cNvSpPr>
              <p:nvPr/>
            </p:nvSpPr>
            <p:spPr bwMode="auto">
              <a:xfrm flipH="1" flipV="1">
                <a:off x="3312" y="2592"/>
                <a:ext cx="144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9" name="Text Box 22"/>
              <p:cNvSpPr txBox="1">
                <a:spLocks noChangeArrowheads="1"/>
              </p:cNvSpPr>
              <p:nvPr/>
            </p:nvSpPr>
            <p:spPr bwMode="auto">
              <a:xfrm>
                <a:off x="4368" y="1104"/>
                <a:ext cx="124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Verdana" charset="0"/>
                  </a:rPr>
                  <a:t>Node (Neuron)</a:t>
                </a:r>
              </a:p>
            </p:txBody>
          </p:sp>
          <p:sp>
            <p:nvSpPr>
              <p:cNvPr id="32790" name="Text Box 23"/>
              <p:cNvSpPr txBox="1">
                <a:spLocks noChangeArrowheads="1"/>
              </p:cNvSpPr>
              <p:nvPr/>
            </p:nvSpPr>
            <p:spPr bwMode="auto">
              <a:xfrm>
                <a:off x="4512" y="3024"/>
                <a:ext cx="153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Verdana" charset="0"/>
                  </a:rPr>
                  <a:t>Edge </a:t>
                </a:r>
                <a:r>
                  <a:rPr lang="en-US" sz="1600" dirty="0" smtClean="0">
                    <a:latin typeface="Verdana" charset="0"/>
                  </a:rPr>
                  <a:t>(synapses)</a:t>
                </a:r>
                <a:endParaRPr lang="en-US" sz="1600" dirty="0">
                  <a:latin typeface="Verdan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5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026"/>
          <p:cNvGrpSpPr>
            <a:grpSpLocks/>
          </p:cNvGrpSpPr>
          <p:nvPr/>
        </p:nvGrpSpPr>
        <p:grpSpPr bwMode="auto">
          <a:xfrm>
            <a:off x="609600" y="1524000"/>
            <a:ext cx="8001000" cy="4724400"/>
            <a:chOff x="288" y="864"/>
            <a:chExt cx="5040" cy="297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2" name="Text Box 1030"/>
            <p:cNvSpPr txBox="1">
              <a:spLocks noChangeArrowheads="1"/>
            </p:cNvSpPr>
            <p:nvPr/>
          </p:nvSpPr>
          <p:spPr bwMode="auto">
            <a:xfrm>
              <a:off x="4464" y="207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Output </a:t>
              </a:r>
              <a:r>
                <a:rPr lang="en-US" sz="1800" i="1"/>
                <a:t>y</a:t>
              </a:r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Text Box 1035"/>
            <p:cNvSpPr txBox="1">
              <a:spLocks noChangeArrowheads="1"/>
            </p:cNvSpPr>
            <p:nvPr/>
          </p:nvSpPr>
          <p:spPr bwMode="auto">
            <a:xfrm>
              <a:off x="336" y="86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78" name="Text Box 1036"/>
            <p:cNvSpPr txBox="1">
              <a:spLocks noChangeArrowheads="1"/>
            </p:cNvSpPr>
            <p:nvPr/>
          </p:nvSpPr>
          <p:spPr bwMode="auto">
            <a:xfrm>
              <a:off x="336" y="1977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79" name="Text Box 1037"/>
            <p:cNvSpPr txBox="1">
              <a:spLocks noChangeArrowheads="1"/>
            </p:cNvSpPr>
            <p:nvPr/>
          </p:nvSpPr>
          <p:spPr bwMode="auto">
            <a:xfrm>
              <a:off x="288" y="2745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0" name="Text Box 1038"/>
            <p:cNvSpPr txBox="1">
              <a:spLocks noChangeArrowheads="1"/>
            </p:cNvSpPr>
            <p:nvPr/>
          </p:nvSpPr>
          <p:spPr bwMode="auto">
            <a:xfrm>
              <a:off x="288" y="360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4</a:t>
              </a:r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4</a:t>
              </a:r>
            </a:p>
          </p:txBody>
        </p:sp>
      </p:grp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048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3923506" y="3694906"/>
            <a:ext cx="1600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3883111" y="4885150"/>
          <a:ext cx="16081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3" name="Equation" r:id="rId4" imgW="723900" imgH="342900" progId="Equation.3">
                  <p:embed/>
                </p:oleObj>
              </mc:Choice>
              <mc:Fallback>
                <p:oleObj name="Equation" r:id="rId4" imgW="723900" imgH="3429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111" y="4885150"/>
                        <a:ext cx="16081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4114800" y="3373438"/>
          <a:ext cx="5921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4" name="Equation" r:id="rId6" imgW="266700" imgH="368300" progId="Equation.3">
                  <p:embed/>
                </p:oleObj>
              </mc:Choice>
              <mc:Fallback>
                <p:oleObj name="Equation" r:id="rId6" imgW="266700" imgH="368300" progId="Equation.3">
                  <p:embed/>
                  <p:pic>
                    <p:nvPicPr>
                      <p:cNvPr id="368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73438"/>
                        <a:ext cx="59213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4807795" y="3519487"/>
          <a:ext cx="60240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5" name="Equation" r:id="rId8" imgW="342900" imgH="165100" progId="Equation.3">
                  <p:embed/>
                </p:oleObj>
              </mc:Choice>
              <mc:Fallback>
                <p:oleObj name="Equation" r:id="rId8" imgW="342900" imgH="165100" progId="Equation.3">
                  <p:embed/>
                  <p:pic>
                    <p:nvPicPr>
                      <p:cNvPr id="368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795" y="3519487"/>
                        <a:ext cx="60240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86400" y="41148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818FF"/>
                </a:solidFill>
              </a:rPr>
              <a:t>threshold function</a:t>
            </a:r>
            <a:endParaRPr lang="en-US" dirty="0">
              <a:solidFill>
                <a:srgbClr val="1818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91048" y="4808950"/>
            <a:ext cx="1676400" cy="914400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 bwMode="auto">
          <a:xfrm rot="10800000">
            <a:off x="5105400" y="3886203"/>
            <a:ext cx="381000" cy="459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93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threshold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006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hard threshold:</a:t>
            </a:r>
          </a:p>
          <a:p>
            <a:pPr marL="457200" lvl="1" indent="0">
              <a:buNone/>
            </a:pPr>
            <a:r>
              <a:rPr lang="en-US" sz="2400" dirty="0" smtClean="0"/>
              <a:t>if </a:t>
            </a:r>
            <a:r>
              <a:rPr lang="en-US" sz="2400" i="1" dirty="0" smtClean="0"/>
              <a:t>in</a:t>
            </a:r>
            <a:r>
              <a:rPr lang="en-US" sz="2400" dirty="0" smtClean="0"/>
              <a:t> (the sum of weights) &gt;= </a:t>
            </a:r>
            <a:r>
              <a:rPr lang="en-US" sz="2400" i="1" dirty="0" smtClean="0"/>
              <a:t>threshold</a:t>
            </a:r>
            <a:r>
              <a:rPr lang="en-US" sz="2400" dirty="0" smtClean="0"/>
              <a:t> 1, 0 otherwise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Sigmoid</a:t>
            </a:r>
          </a:p>
          <a:p>
            <a:pPr lvl="1"/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3188" y="5105400"/>
          <a:ext cx="20240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7" name="Equation" r:id="rId3" imgW="889000" imgH="368300" progId="Equation.3">
                  <p:embed/>
                </p:oleObj>
              </mc:Choice>
              <mc:Fallback>
                <p:oleObj name="Equation" r:id="rId3" imgW="889000" imgH="3683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105400"/>
                        <a:ext cx="20240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5486400" y="3810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705600" y="2286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942806" y="3048000"/>
            <a:ext cx="1524794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400" y="4267200"/>
            <a:ext cx="2946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16626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75438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672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5438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0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" name="Group 35"/>
          <p:cNvGrpSpPr/>
          <p:nvPr/>
        </p:nvGrpSpPr>
        <p:grpSpPr>
          <a:xfrm>
            <a:off x="42672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4495800"/>
            <a:ext cx="243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sum is 0.5, which is not equal or larger than the 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88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097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419100" y="586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4295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529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3909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9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478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457200" y="586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4676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1910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4290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4245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82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44958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sum is 1.5, which is larger than the 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1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09700" y="20193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429500" y="33658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152900" y="36195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390900" y="49104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16338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" y="34626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" y="47580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" y="61296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86500" y="45339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Weighted sum is 1.5, which is larger than the threshold</a:t>
            </a:r>
            <a:endParaRPr lang="en-US" dirty="0"/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533139" y="5888903"/>
            <a:ext cx="471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weights and what is b?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History of Neural Networks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/>
              <a:t>McCulloch and Pitts (1943) – introduced model of artificial neurons and suggested they could </a:t>
            </a:r>
            <a:r>
              <a:rPr lang="en-US" sz="2400" dirty="0" smtClean="0"/>
              <a:t>learn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Hebb</a:t>
            </a:r>
            <a:r>
              <a:rPr lang="en-US" sz="2400" dirty="0" smtClean="0"/>
              <a:t> </a:t>
            </a:r>
            <a:r>
              <a:rPr lang="en-US" sz="2400" dirty="0"/>
              <a:t>(1949) – Simple updating rule for </a:t>
            </a:r>
            <a:r>
              <a:rPr lang="en-US" sz="2400" dirty="0" smtClean="0"/>
              <a:t>learning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Rosenblatt </a:t>
            </a:r>
            <a:r>
              <a:rPr lang="en-US" sz="2400" dirty="0"/>
              <a:t>(1962) - the </a:t>
            </a:r>
            <a:r>
              <a:rPr lang="en-US" sz="2400" i="1" dirty="0"/>
              <a:t>perceptron</a:t>
            </a:r>
            <a:r>
              <a:rPr lang="en-US" sz="2400" dirty="0"/>
              <a:t> model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Minsky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Papert</a:t>
            </a:r>
            <a:r>
              <a:rPr lang="en-US" sz="2400" dirty="0"/>
              <a:t> (1969) – wrote </a:t>
            </a:r>
            <a:r>
              <a:rPr lang="en-US" sz="2400" i="1" dirty="0" err="1"/>
              <a:t>Perceptrons</a:t>
            </a:r>
            <a:r>
              <a:rPr lang="en-US" sz="2400" i="1" dirty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Bryson </a:t>
            </a:r>
            <a:r>
              <a:rPr lang="en-US" sz="2400" dirty="0"/>
              <a:t>and Ho (1969, but largely ignored until 1980s) – invented back-propagation learning for multilayer networks</a:t>
            </a:r>
          </a:p>
        </p:txBody>
      </p:sp>
    </p:spTree>
    <p:extLst>
      <p:ext uri="{BB962C8B-B14F-4D97-AF65-F5344CB8AC3E}">
        <p14:creationId xmlns:p14="http://schemas.microsoft.com/office/powerpoint/2010/main" val="2075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Must Watch Videos to Fully Understand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 1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www.youtube.com/watch?v=aircAruvnKk</a:t>
            </a:r>
            <a:endParaRPr lang="en-US" dirty="0" smtClean="0"/>
          </a:p>
          <a:p>
            <a:r>
              <a:rPr lang="en-US" dirty="0"/>
              <a:t>Part 2 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www.youtube.com/watch?v=IHZwWFHWa-w</a:t>
            </a:r>
            <a:endParaRPr lang="en-US" dirty="0" smtClean="0"/>
          </a:p>
          <a:p>
            <a:r>
              <a:rPr lang="en-US" dirty="0"/>
              <a:t>Part </a:t>
            </a:r>
            <a:r>
              <a:rPr lang="en-US" dirty="0" smtClean="0"/>
              <a:t>3 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www.youtube.com/watch?v=Ilg3gGewQ5U</a:t>
            </a:r>
            <a:endParaRPr lang="en-US" dirty="0" smtClean="0"/>
          </a:p>
          <a:p>
            <a:r>
              <a:rPr lang="en-US" dirty="0"/>
              <a:t>Part 4 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www.youtube.com/watch?v=tIeHLnjs5U8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668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67925" y="1202172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97012" y="3894814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5970" y="4645562"/>
            <a:ext cx="4749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Knowing the model beforehand can drastically improve the learning and the number of examples required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4" y="228600"/>
            <a:ext cx="8802786" cy="990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Make sure your assumption is correct, though!</a:t>
            </a:r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Some machine learning approaches make strong assumptions about the </a:t>
            </a:r>
            <a:r>
              <a:rPr lang="en-US" dirty="0" smtClean="0"/>
              <a:t>data:</a:t>
            </a:r>
            <a:endParaRPr lang="en-US" dirty="0" smtClean="0"/>
          </a:p>
          <a:p>
            <a:pPr lvl="1"/>
            <a:r>
              <a:rPr lang="en-US" dirty="0" smtClean="0"/>
              <a:t>If the assumptions are true this can often lead to better </a:t>
            </a:r>
            <a:r>
              <a:rPr lang="en-US" dirty="0" smtClean="0"/>
              <a:t>performance.</a:t>
            </a:r>
            <a:endParaRPr lang="en-US" dirty="0" smtClean="0"/>
          </a:p>
          <a:p>
            <a:pPr lvl="1"/>
            <a:r>
              <a:rPr lang="en-US" dirty="0" smtClean="0"/>
              <a:t>If the assumptions aren’t true, they can fail </a:t>
            </a:r>
            <a:r>
              <a:rPr lang="en-US" dirty="0" smtClean="0"/>
              <a:t>miserably.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 approaches don’t make many assumptions about the </a:t>
            </a:r>
            <a:r>
              <a:rPr lang="en-US" dirty="0" smtClean="0"/>
              <a:t>data:</a:t>
            </a:r>
            <a:endParaRPr lang="en-US" dirty="0" smtClean="0"/>
          </a:p>
          <a:p>
            <a:pPr lvl="1"/>
            <a:r>
              <a:rPr lang="en-US" dirty="0" smtClean="0"/>
              <a:t>This can allow us to learn from more varied </a:t>
            </a:r>
            <a:r>
              <a:rPr lang="en-US" dirty="0" smtClean="0"/>
              <a:t>data.</a:t>
            </a:r>
            <a:endParaRPr lang="en-US" dirty="0" smtClean="0"/>
          </a:p>
          <a:p>
            <a:pPr lvl="1"/>
            <a:r>
              <a:rPr lang="en-US" dirty="0" smtClean="0"/>
              <a:t>But, they are more prone to </a:t>
            </a:r>
            <a:r>
              <a:rPr lang="en-US" dirty="0" smtClean="0"/>
              <a:t>overfitting.</a:t>
            </a:r>
            <a:endParaRPr lang="en-US" dirty="0" smtClean="0"/>
          </a:p>
          <a:p>
            <a:pPr lvl="1"/>
            <a:r>
              <a:rPr lang="en-US" dirty="0" smtClean="0"/>
              <a:t>and generally require more training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490" y="1740310"/>
            <a:ext cx="8888362" cy="495545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were the </a:t>
            </a:r>
            <a:r>
              <a:rPr lang="en-US" sz="3600" i="1" dirty="0" smtClean="0">
                <a:solidFill>
                  <a:srgbClr val="FF0000"/>
                </a:solidFill>
              </a:rPr>
              <a:t>model</a:t>
            </a:r>
            <a:r>
              <a:rPr lang="en-US" sz="3600" dirty="0" smtClean="0">
                <a:solidFill>
                  <a:srgbClr val="FF0000"/>
                </a:solidFill>
              </a:rPr>
              <a:t> assumptions (if any) that </a:t>
            </a:r>
            <a:r>
              <a:rPr lang="en-US" sz="3600" i="1" dirty="0" smtClean="0">
                <a:solidFill>
                  <a:srgbClr val="FF0000"/>
                </a:solidFill>
              </a:rPr>
              <a:t>k-</a:t>
            </a:r>
            <a:r>
              <a:rPr lang="en-US" sz="3600" dirty="0" smtClean="0">
                <a:solidFill>
                  <a:srgbClr val="FF0000"/>
                </a:solidFill>
              </a:rPr>
              <a:t>NN and decision trees make about the data?</a:t>
            </a: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KNN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an non parametric lazy learning algorithm.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pretty concise statement.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say a technique is non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parametric,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means that it does not make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any assumptions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the underlying data distribution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4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KNN-Pros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315" y="1681316"/>
            <a:ext cx="8868697" cy="5024284"/>
          </a:xfrm>
        </p:spPr>
        <p:txBody>
          <a:bodyPr>
            <a:normAutofit/>
          </a:bodyPr>
          <a:lstStyle/>
          <a:p>
            <a:r>
              <a:rPr lang="en-US" dirty="0"/>
              <a:t>The training phase of K-nearest neighbor classification is much faster compared to other classification algorithms.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need to train a model for generalization, </a:t>
            </a:r>
            <a:r>
              <a:rPr lang="en-US" dirty="0" smtClean="0"/>
              <a:t>that </a:t>
            </a:r>
            <a:r>
              <a:rPr lang="en-US" dirty="0"/>
              <a:t>is why KNN is known as the simple and instance-based learning algorithm.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can be useful in case of nonlinear data.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used with the regression problem. 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value for the object is computed by the average of k closest neighbors value.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95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KNN-Cons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148" y="1600199"/>
            <a:ext cx="8819536" cy="5144729"/>
          </a:xfrm>
        </p:spPr>
        <p:txBody>
          <a:bodyPr>
            <a:normAutofit fontScale="92500"/>
          </a:bodyPr>
          <a:lstStyle/>
          <a:p>
            <a:r>
              <a:rPr lang="en-US" dirty="0"/>
              <a:t>The testing phase of K-nearest neighbor classification is slower and costlier in terms of time and memory.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requires large memory for storing the entire training dataset for prediction.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requires scaling of data because KNN uses the Euclidean distance between two data points to find nearest neighbors. </a:t>
            </a:r>
            <a:endParaRPr lang="en-US" dirty="0" smtClean="0"/>
          </a:p>
          <a:p>
            <a:r>
              <a:rPr lang="en-US" dirty="0" smtClean="0"/>
              <a:t>Euclidean </a:t>
            </a:r>
            <a:r>
              <a:rPr lang="en-US" dirty="0"/>
              <a:t>distance is sensitive to magnitudes.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features with high magnitudes will weight more than features with low magnitudes.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also not suitable for large dimensional data.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44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tree model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799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797" y="1803647"/>
            <a:ext cx="8153400" cy="4398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The “bias” of a model is how strong the model assumptions are.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low-bias classifiers make minimal assumptions about the data (</a:t>
            </a:r>
            <a:r>
              <a:rPr lang="en-US" i="1" dirty="0" smtClean="0">
                <a:solidFill>
                  <a:srgbClr val="000000"/>
                </a:solidFill>
              </a:rPr>
              <a:t>k-</a:t>
            </a:r>
            <a:r>
              <a:rPr lang="en-US" dirty="0" smtClean="0">
                <a:solidFill>
                  <a:srgbClr val="000000"/>
                </a:solidFill>
              </a:rPr>
              <a:t>NN and DT are generally considered low </a:t>
            </a:r>
            <a:r>
              <a:rPr lang="en-US" dirty="0" smtClean="0">
                <a:solidFill>
                  <a:srgbClr val="000000"/>
                </a:solidFill>
              </a:rPr>
              <a:t>bias.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high-bias classifiers make strong assumptions about the </a:t>
            </a:r>
            <a:r>
              <a:rPr lang="en-US" dirty="0" smtClean="0">
                <a:solidFill>
                  <a:srgbClr val="000000"/>
                </a:solidFill>
              </a:rPr>
              <a:t>data.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Linear models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84160"/>
            <a:ext cx="7772400" cy="16002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 strong high-bias assumption is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linear </a:t>
            </a:r>
            <a:r>
              <a:rPr lang="en-US" sz="2400" i="1" dirty="0" err="1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separability</a:t>
            </a:r>
            <a:r>
              <a:rPr lang="en-US" sz="24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  <a:endParaRPr lang="en-US" sz="2400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400" dirty="0"/>
              <a:t>in 2 dimensions, can separate classes by a </a:t>
            </a:r>
            <a:r>
              <a:rPr lang="en-US" sz="2400" dirty="0" smtClean="0"/>
              <a:t>line.</a:t>
            </a:r>
            <a:endParaRPr lang="en-US" sz="2400" dirty="0"/>
          </a:p>
          <a:p>
            <a:pPr lvl="1" eaLnBrk="1" hangingPunct="1"/>
            <a:r>
              <a:rPr lang="en-US" sz="2400" dirty="0"/>
              <a:t>in higher dimensions, need </a:t>
            </a:r>
            <a:r>
              <a:rPr lang="en-US" sz="2400" dirty="0" smtClean="0"/>
              <a:t>hyperplanes.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800" dirty="0"/>
          </a:p>
          <a:p>
            <a:pPr marL="45720" indent="0">
              <a:buNone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FF6600"/>
                </a:solidFill>
              </a:rPr>
              <a:t>linear model </a:t>
            </a:r>
            <a:r>
              <a:rPr lang="en-US" sz="2400" dirty="0" smtClean="0"/>
              <a:t>is a model that assumes the data is linearly </a:t>
            </a:r>
            <a:r>
              <a:rPr lang="en-US" sz="2400" dirty="0" smtClean="0"/>
              <a:t>separable.</a:t>
            </a:r>
            <a:endParaRPr lang="en-US" sz="2400" dirty="0"/>
          </a:p>
        </p:txBody>
      </p:sp>
      <p:sp>
        <p:nvSpPr>
          <p:cNvPr id="43015" name="Oval 28"/>
          <p:cNvSpPr>
            <a:spLocks noChangeArrowheads="1"/>
          </p:cNvSpPr>
          <p:nvPr/>
        </p:nvSpPr>
        <p:spPr bwMode="auto">
          <a:xfrm>
            <a:off x="3018905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29"/>
          <p:cNvSpPr>
            <a:spLocks noChangeArrowheads="1"/>
          </p:cNvSpPr>
          <p:nvPr/>
        </p:nvSpPr>
        <p:spPr bwMode="auto">
          <a:xfrm>
            <a:off x="4465320" y="49354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31"/>
          <p:cNvSpPr>
            <a:spLocks noChangeArrowheads="1"/>
          </p:cNvSpPr>
          <p:nvPr/>
        </p:nvSpPr>
        <p:spPr bwMode="auto">
          <a:xfrm>
            <a:off x="3118658" y="484335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32"/>
          <p:cNvSpPr>
            <a:spLocks noChangeArrowheads="1"/>
          </p:cNvSpPr>
          <p:nvPr/>
        </p:nvSpPr>
        <p:spPr bwMode="auto">
          <a:xfrm>
            <a:off x="3218411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33"/>
          <p:cNvSpPr>
            <a:spLocks noChangeArrowheads="1"/>
          </p:cNvSpPr>
          <p:nvPr/>
        </p:nvSpPr>
        <p:spPr bwMode="auto">
          <a:xfrm>
            <a:off x="3816927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34"/>
          <p:cNvSpPr>
            <a:spLocks noChangeArrowheads="1"/>
          </p:cNvSpPr>
          <p:nvPr/>
        </p:nvSpPr>
        <p:spPr bwMode="auto">
          <a:xfrm>
            <a:off x="2819400" y="51195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Oval 35"/>
          <p:cNvSpPr>
            <a:spLocks noChangeArrowheads="1"/>
          </p:cNvSpPr>
          <p:nvPr/>
        </p:nvSpPr>
        <p:spPr bwMode="auto">
          <a:xfrm>
            <a:off x="3517669" y="4981472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36"/>
          <p:cNvSpPr>
            <a:spLocks noChangeArrowheads="1"/>
          </p:cNvSpPr>
          <p:nvPr/>
        </p:nvSpPr>
        <p:spPr bwMode="auto">
          <a:xfrm>
            <a:off x="3966556" y="47512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37"/>
          <p:cNvSpPr>
            <a:spLocks noChangeArrowheads="1"/>
          </p:cNvSpPr>
          <p:nvPr/>
        </p:nvSpPr>
        <p:spPr bwMode="auto">
          <a:xfrm>
            <a:off x="3717175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Oval 38"/>
          <p:cNvSpPr>
            <a:spLocks noChangeArrowheads="1"/>
          </p:cNvSpPr>
          <p:nvPr/>
        </p:nvSpPr>
        <p:spPr bwMode="auto">
          <a:xfrm>
            <a:off x="4565073" y="43829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Oval 39"/>
          <p:cNvSpPr>
            <a:spLocks noChangeArrowheads="1"/>
          </p:cNvSpPr>
          <p:nvPr/>
        </p:nvSpPr>
        <p:spPr bwMode="auto">
          <a:xfrm>
            <a:off x="4664825" y="53037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Oval 40"/>
          <p:cNvSpPr>
            <a:spLocks noChangeArrowheads="1"/>
          </p:cNvSpPr>
          <p:nvPr/>
        </p:nvSpPr>
        <p:spPr bwMode="auto">
          <a:xfrm>
            <a:off x="4764578" y="45671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Oval 41"/>
          <p:cNvSpPr>
            <a:spLocks noChangeArrowheads="1"/>
          </p:cNvSpPr>
          <p:nvPr/>
        </p:nvSpPr>
        <p:spPr bwMode="auto">
          <a:xfrm>
            <a:off x="5462847" y="465920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Oval 42"/>
          <p:cNvSpPr>
            <a:spLocks noChangeArrowheads="1"/>
          </p:cNvSpPr>
          <p:nvPr/>
        </p:nvSpPr>
        <p:spPr bwMode="auto">
          <a:xfrm>
            <a:off x="4964084" y="47512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Line 47"/>
          <p:cNvSpPr>
            <a:spLocks noChangeShapeType="1"/>
          </p:cNvSpPr>
          <p:nvPr/>
        </p:nvSpPr>
        <p:spPr bwMode="auto">
          <a:xfrm flipH="1">
            <a:off x="4191000" y="4154384"/>
            <a:ext cx="76200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4672944" y="55663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4772697" y="50139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4467473" y="59346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5009018" y="50692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1"/>
          <p:cNvSpPr>
            <a:spLocks noChangeArrowheads="1"/>
          </p:cNvSpPr>
          <p:nvPr/>
        </p:nvSpPr>
        <p:spPr bwMode="auto">
          <a:xfrm>
            <a:off x="5578431" y="52533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5171708" y="53822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4977338" y="56633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5546751" y="58474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5140028" y="59763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976530" y="556631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3076283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677272" y="58425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375541" y="570442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575047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80023" y="571390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638389" y="593044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9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353"/>
            <a:ext cx="8564978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hyperplane is line/plane in a high dimensional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38400"/>
            <a:ext cx="2133600" cy="2249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1042" y="5181600"/>
            <a:ext cx="621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dirty="0" smtClean="0">
                <a:solidFill>
                  <a:srgbClr val="FF0000"/>
                </a:solidFill>
              </a:rPr>
              <a:t>What defines a line?</a:t>
            </a:r>
          </a:p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What defines a hyperplane?</a:t>
            </a:r>
            <a:endParaRPr lang="en-US" sz="3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52089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30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81304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0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81638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1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02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22940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345477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0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63637" y="392835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44251" y="425796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65801" y="454327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87351" y="481382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53199" y="512867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12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40931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013854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6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957" y="5326000"/>
            <a:ext cx="3967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also view it as the line perpendicular to the </a:t>
            </a:r>
            <a:r>
              <a:rPr lang="en-US" sz="2800" i="1" dirty="0" smtClean="0"/>
              <a:t>weight vector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4664" y="4529132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w=(1,2)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85375" y="3534453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9398" y="3108651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31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24639"/>
              </p:ext>
            </p:extLst>
          </p:nvPr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0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w=(1,2)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447" y="1566713"/>
            <a:ext cx="8288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Mathematically, how can we classify points based on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BLUE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(1,-1)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64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25838"/>
              </p:ext>
            </p:extLst>
          </p:nvPr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3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w=(1,2)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593" y="1516059"/>
            <a:ext cx="8470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Mathematically, how can we classify points based on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BLUE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(1,-1)</a:t>
            </a:r>
            <a:endParaRPr lang="en-US" dirty="0"/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61670"/>
              </p:ext>
            </p:extLst>
          </p:nvPr>
        </p:nvGraphicFramePr>
        <p:xfrm>
          <a:off x="1020210" y="3504917"/>
          <a:ext cx="21256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4" name="Equation" r:id="rId5" imgW="850900" imgH="177800" progId="Equation.3">
                  <p:embed/>
                </p:oleObj>
              </mc:Choice>
              <mc:Fallback>
                <p:oleObj name="Equation" r:id="rId5" imgW="850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0210" y="3504917"/>
                        <a:ext cx="2125662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2932" y="3460354"/>
            <a:ext cx="82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(1,1):</a:t>
            </a:r>
            <a:endParaRPr lang="en-US" sz="2400" dirty="0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58213"/>
              </p:ext>
            </p:extLst>
          </p:nvPr>
        </p:nvGraphicFramePr>
        <p:xfrm>
          <a:off x="1020210" y="4430280"/>
          <a:ext cx="25384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5" name="Equation" r:id="rId7" imgW="1016000" imgH="165100" progId="Equation.3">
                  <p:embed/>
                </p:oleObj>
              </mc:Choice>
              <mc:Fallback>
                <p:oleObj name="Equation" r:id="rId7" imgW="1016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0210" y="4430280"/>
                        <a:ext cx="2538412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-898" y="4385975"/>
            <a:ext cx="9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(1,-1):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2702223" y="3416050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04931" y="438597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593" y="6143587"/>
            <a:ext cx="5770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 sign indicates which side of the line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4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1172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985894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4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4350" y="6271243"/>
            <a:ext cx="541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move the line off of the origin?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34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5936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37307"/>
              </p:ext>
            </p:extLst>
          </p:nvPr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6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487132" y="235745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7812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876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-1.5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81286"/>
              </p:ext>
            </p:extLst>
          </p:nvPr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4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78403" y="422371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59017" y="455332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80567" y="483863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02117" y="510918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7965" y="542403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94926" y="384458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78279" y="3835400"/>
            <a:ext cx="1831015" cy="641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7426" y="3376721"/>
            <a:ext cx="221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Now intersects at -1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linear model in </a:t>
            </a:r>
            <a:r>
              <a:rPr lang="en-US" i="1" dirty="0" smtClean="0"/>
              <a:t>n</a:t>
            </a:r>
            <a:r>
              <a:rPr lang="en-US" dirty="0" smtClean="0"/>
              <a:t>-dimensional space (i.e. </a:t>
            </a:r>
            <a:r>
              <a:rPr lang="en-US" i="1" dirty="0" smtClean="0"/>
              <a:t>n</a:t>
            </a:r>
            <a:r>
              <a:rPr lang="en-US" dirty="0" smtClean="0"/>
              <a:t> features) is define by </a:t>
            </a:r>
            <a:r>
              <a:rPr lang="en-US" i="1" dirty="0" smtClean="0"/>
              <a:t>n+</a:t>
            </a:r>
            <a:r>
              <a:rPr lang="en-US" dirty="0" smtClean="0"/>
              <a:t>1 weights: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two dimensions, a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three dimensions, a plane: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i="1" dirty="0" smtClean="0"/>
              <a:t>n</a:t>
            </a:r>
            <a:r>
              <a:rPr lang="en-US" dirty="0" smtClean="0"/>
              <a:t>-dimensions, a </a:t>
            </a:r>
            <a:r>
              <a:rPr lang="en-US" i="1" dirty="0" err="1" smtClean="0"/>
              <a:t>hyperplane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97554"/>
              </p:ext>
            </p:extLst>
          </p:nvPr>
        </p:nvGraphicFramePr>
        <p:xfrm>
          <a:off x="1547664" y="3581212"/>
          <a:ext cx="28209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2" name="Equation" r:id="rId3" imgW="1130300" imgH="203200" progId="Equation.3">
                  <p:embed/>
                </p:oleObj>
              </mc:Choice>
              <mc:Fallback>
                <p:oleObj name="Equation" r:id="rId3" imgW="1130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3581212"/>
                        <a:ext cx="2820987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2863" y="3603277"/>
            <a:ext cx="170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(where b = -a)</a:t>
            </a: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599195"/>
              </p:ext>
            </p:extLst>
          </p:nvPr>
        </p:nvGraphicFramePr>
        <p:xfrm>
          <a:off x="1547664" y="4678174"/>
          <a:ext cx="3803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3" name="Equation" r:id="rId5" imgW="1524000" imgH="215900" progId="Equation.3">
                  <p:embed/>
                </p:oleObj>
              </mc:Choice>
              <mc:Fallback>
                <p:oleObj name="Equation" r:id="rId5" imgW="1524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4" y="4678174"/>
                        <a:ext cx="3803650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78474"/>
              </p:ext>
            </p:extLst>
          </p:nvPr>
        </p:nvGraphicFramePr>
        <p:xfrm>
          <a:off x="1547664" y="5716734"/>
          <a:ext cx="24733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4" name="Equation" r:id="rId7" imgW="990600" imgH="317500" progId="Equation.3">
                  <p:embed/>
                </p:oleObj>
              </mc:Choice>
              <mc:Fallback>
                <p:oleObj name="Equation" r:id="rId7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5716734"/>
                        <a:ext cx="247332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7211" y="5912548"/>
            <a:ext cx="896789" cy="9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8233"/>
            <a:ext cx="8153400" cy="1060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classify with a linear model by checking the sign: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6647" y="4234777"/>
            <a:ext cx="246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Negative example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993512"/>
              </p:ext>
            </p:extLst>
          </p:nvPr>
        </p:nvGraphicFramePr>
        <p:xfrm>
          <a:off x="4356583" y="3084797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Equation" r:id="rId3" imgW="990600" imgH="317500" progId="Equation.3">
                  <p:embed/>
                </p:oleObj>
              </mc:Choice>
              <mc:Fallback>
                <p:oleObj name="Equation" r:id="rId3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583" y="3084797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6647" y="3129744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Positive example</a:t>
            </a:r>
            <a:endParaRPr lang="en-US" sz="2400" dirty="0">
              <a:solidFill>
                <a:srgbClr val="008000"/>
              </a:solidFill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2796153" y="3249252"/>
            <a:ext cx="1371600" cy="1371600"/>
            <a:chOff x="7391400" y="3505200"/>
            <a:chExt cx="1371600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7391" y="3691794"/>
            <a:ext cx="1658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/>
                <a:cs typeface="Arial"/>
              </a:rPr>
              <a:t>f</a:t>
            </a:r>
            <a:r>
              <a:rPr lang="en-US" sz="2400" i="1" baseline="-25000" dirty="0" smtClean="0">
                <a:latin typeface="Arial"/>
                <a:cs typeface="Arial"/>
              </a:rPr>
              <a:t>1</a:t>
            </a:r>
            <a:r>
              <a:rPr lang="en-US" sz="2400" i="1" dirty="0" smtClean="0">
                <a:latin typeface="Arial"/>
                <a:cs typeface="Arial"/>
              </a:rPr>
              <a:t>,</a:t>
            </a:r>
            <a:r>
              <a:rPr lang="en-US" sz="2400" i="1" dirty="0">
                <a:latin typeface="Arial"/>
                <a:cs typeface="Arial"/>
              </a:rPr>
              <a:t> </a:t>
            </a:r>
            <a:r>
              <a:rPr lang="en-US" sz="2400" i="1" dirty="0" smtClean="0">
                <a:latin typeface="Arial"/>
                <a:cs typeface="Arial"/>
              </a:rPr>
              <a:t>f</a:t>
            </a:r>
            <a:r>
              <a:rPr lang="en-US" sz="2400" i="1" baseline="-25000" dirty="0" smtClean="0">
                <a:latin typeface="Arial"/>
                <a:cs typeface="Arial"/>
              </a:rPr>
              <a:t>2</a:t>
            </a:r>
            <a:r>
              <a:rPr lang="en-US" sz="2400" i="1" dirty="0" smtClean="0">
                <a:latin typeface="Arial"/>
                <a:cs typeface="Arial"/>
              </a:rPr>
              <a:t>, …, </a:t>
            </a:r>
            <a:r>
              <a:rPr lang="en-US" sz="2400" i="1" dirty="0" err="1" smtClean="0">
                <a:latin typeface="Arial"/>
                <a:cs typeface="Arial"/>
              </a:rPr>
              <a:t>f</a:t>
            </a:r>
            <a:r>
              <a:rPr lang="en-US" sz="2400" i="1" baseline="-25000" dirty="0" err="1" smtClean="0">
                <a:latin typeface="Arial"/>
                <a:cs typeface="Arial"/>
              </a:rPr>
              <a:t>n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endParaRPr lang="en-US" sz="2400" i="1" baseline="-25000" dirty="0"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059374" y="357084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470641"/>
              </p:ext>
            </p:extLst>
          </p:nvPr>
        </p:nvGraphicFramePr>
        <p:xfrm>
          <a:off x="4356583" y="4153459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Equation" r:id="rId5" imgW="990600" imgH="317500" progId="Equation.3">
                  <p:embed/>
                </p:oleObj>
              </mc:Choice>
              <mc:Fallback>
                <p:oleObj name="Equation" r:id="rId5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583" y="4153459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9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287295" cy="2091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Geometrically, we know what a linear model </a:t>
            </a:r>
            <a:r>
              <a:rPr lang="en-US" sz="2400" dirty="0" smtClean="0"/>
              <a:t>represents.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Given a linear model (i.e. a set of weights and b) we can classify </a:t>
            </a:r>
            <a:r>
              <a:rPr lang="en-US" sz="2400" dirty="0" smtClean="0"/>
              <a:t>examples.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26016" y="393717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309" y="442983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13248" y="424761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79465" y="462644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635896" y="4574164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1303" y="611972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9287826">
            <a:off x="2641715" y="389739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99772" y="4429839"/>
            <a:ext cx="280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learn a linear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0080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3366FF"/>
          </a:solidFill>
          <a:ln w="38100" cmpd="sng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method to the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859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blue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yellow triangles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others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498" y="4386166"/>
            <a:ext cx="5855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is this learning setup different than the learning we’ve done before?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When might this arise?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876" y="417544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1414348" y="45641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6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1408" y="6035058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4884" y="5923095"/>
            <a:ext cx="461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this model currently say?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560149" y="4071870"/>
            <a:ext cx="117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POSITIVE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1888" y="4078158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NEGATIVE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2677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2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2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35529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0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305048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1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1017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2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FF0000"/>
                </a:solidFill>
              </a:rPr>
              <a:t>wrong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257263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62588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0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963952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1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6827433" flipH="1">
            <a:off x="5832074" y="4561610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4651" y="5149628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Should move this direction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43103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5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4375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6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53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these contributed to the mistake?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72275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7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83547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8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could have contributed (positive feature), but didn’t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change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191589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9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270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0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could have contributed (positive feature), but didn’t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8138" y="5771097"/>
            <a:ext cx="118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429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1 -&gt; 0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-&gt; 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w=(0,1)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93446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7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9692" y="5397203"/>
            <a:ext cx="438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Graphically, this also makes sense!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81375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6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4448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33233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4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4593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5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26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008000"/>
                </a:solidFill>
              </a:rPr>
              <a:t>correct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06852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4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Already correct… don’t change it!</a:t>
            </a:r>
            <a:endParaRPr 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2390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5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26224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6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9398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8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5355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6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642758"/>
              </p:ext>
            </p:extLst>
          </p:nvPr>
        </p:nvGraphicFramePr>
        <p:xfrm>
          <a:off x="381000" y="374967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7" name="Equation" r:id="rId5" imgW="1117600" imgH="177800" progId="Equation.3">
                  <p:embed/>
                </p:oleObj>
              </mc:Choice>
              <mc:Fallback>
                <p:oleObj name="Equation" r:id="rId5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374967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2331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8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FF0000"/>
                </a:solidFill>
              </a:rPr>
              <a:t>wrong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5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57662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 rot="2179319" flipH="1">
            <a:off x="5992541" y="3215358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91408" y="2525922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Should move this direction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71141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5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04019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6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53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these contributed to the mistake?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57724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7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51563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8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didn’t contribute, but could have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change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77785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5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3548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6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didn’t contribute, but could have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8138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429" y="6232762"/>
            <a:ext cx="110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-&gt; -1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1 -&gt; 0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" name="Plus 2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3"/>
          <p:cNvSpPr/>
          <p:nvPr/>
        </p:nvSpPr>
        <p:spPr>
          <a:xfrm>
            <a:off x="6551312" y="2868047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648" y="2607231"/>
            <a:ext cx="1886129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/>
                <a:cs typeface="Arial"/>
              </a:rPr>
              <a:t>f</a:t>
            </a:r>
            <a:r>
              <a:rPr lang="en-US" sz="2800" i="1" baseline="-25000" dirty="0" smtClean="0">
                <a:latin typeface="Arial"/>
                <a:cs typeface="Arial"/>
              </a:rPr>
              <a:t>1</a:t>
            </a:r>
            <a:r>
              <a:rPr lang="en-US" sz="2800" i="1" dirty="0" smtClean="0">
                <a:latin typeface="Arial"/>
                <a:cs typeface="Arial"/>
              </a:rPr>
              <a:t>, f</a:t>
            </a:r>
            <a:r>
              <a:rPr lang="en-US" sz="2800" i="1" baseline="-25000" dirty="0" smtClean="0">
                <a:latin typeface="Arial"/>
                <a:cs typeface="Arial"/>
              </a:rPr>
              <a:t>2</a:t>
            </a:r>
            <a:r>
              <a:rPr lang="en-US" sz="2800" i="1" dirty="0" smtClean="0">
                <a:latin typeface="Arial"/>
                <a:cs typeface="Arial"/>
              </a:rPr>
              <a:t>, label</a:t>
            </a:r>
            <a:endParaRPr lang="en-US" sz="2800" i="1" baseline="-25000" dirty="0">
              <a:latin typeface="Arial"/>
              <a:cs typeface="Arial"/>
            </a:endParaRPr>
          </a:p>
          <a:p>
            <a:endParaRPr lang="en-US" sz="2800" i="1" baseline="-25000" dirty="0"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6808" y="3219671"/>
            <a:ext cx="20485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7288" y="3325497"/>
            <a:ext cx="24404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-1,-1, positive</a:t>
            </a:r>
          </a:p>
          <a:p>
            <a:r>
              <a:rPr lang="en-US" sz="2800" dirty="0" smtClean="0">
                <a:latin typeface="Arial"/>
                <a:cs typeface="Arial"/>
              </a:rPr>
              <a:t>-1, 1, positive</a:t>
            </a:r>
          </a:p>
          <a:p>
            <a:r>
              <a:rPr lang="en-US" sz="2800" dirty="0" smtClean="0">
                <a:latin typeface="Arial"/>
                <a:cs typeface="Arial"/>
              </a:rPr>
              <a:t> 1, 1, negative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1,-1, negative</a:t>
            </a: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658719" y="2979688"/>
            <a:ext cx="1090058" cy="2524743"/>
            <a:chOff x="5744593" y="2948051"/>
            <a:chExt cx="1090058" cy="252474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28028" y="5923095"/>
            <a:ext cx="1452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w=(-1,0)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3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155" y="1600199"/>
            <a:ext cx="8878529" cy="50669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each training example (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i="1" dirty="0" smtClean="0"/>
              <a:t>, f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n</a:t>
            </a:r>
            <a:r>
              <a:rPr lang="en-US" dirty="0" smtClean="0"/>
              <a:t>, label):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check if it’s correct based on the current model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 not correct, update all the weights: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positive and feature positive: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increase weight (increase weight = predict more positive)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positive and feature negative: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decrease weight (decrease weight = </a:t>
            </a:r>
            <a:r>
              <a:rPr lang="en-US" dirty="0"/>
              <a:t>predict more </a:t>
            </a:r>
            <a:r>
              <a:rPr lang="en-US" dirty="0" smtClean="0"/>
              <a:t>positive)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negative and feature positive:</a:t>
            </a:r>
          </a:p>
          <a:p>
            <a:pPr marL="0" indent="0">
              <a:buNone/>
            </a:pPr>
            <a:r>
              <a:rPr lang="en-US" dirty="0" smtClean="0"/>
              <a:t>            decrease weight (decrease weight = </a:t>
            </a:r>
            <a:r>
              <a:rPr lang="en-US" dirty="0"/>
              <a:t>predict more </a:t>
            </a:r>
            <a:r>
              <a:rPr lang="en-US" dirty="0" smtClean="0"/>
              <a:t>negative)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negative and negative weight: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increase weight (increase weight = </a:t>
            </a:r>
            <a:r>
              <a:rPr lang="en-US" dirty="0"/>
              <a:t>predict more </a:t>
            </a:r>
            <a:r>
              <a:rPr lang="en-US" dirty="0" smtClean="0"/>
              <a:t>negative)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76313" y="3082464"/>
          <a:ext cx="6969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name="Equation" r:id="rId3" imgW="279400" imgH="215900" progId="Equation.3">
                  <p:embed/>
                </p:oleObj>
              </mc:Choice>
              <mc:Fallback>
                <p:oleObj name="Equation" r:id="rId3" imgW="2794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6313" y="3082464"/>
                        <a:ext cx="696912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82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97" y="2242165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</a:t>
            </a:r>
            <a:r>
              <a:rPr lang="en-US" sz="2000" dirty="0"/>
              <a:t>increase weight (increase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positive and feature negative:</a:t>
            </a:r>
          </a:p>
          <a:p>
            <a:pPr marL="0" indent="0">
              <a:buNone/>
            </a:pPr>
            <a:r>
              <a:rPr lang="en-US" sz="2000" dirty="0" smtClean="0"/>
              <a:t>   decrease </a:t>
            </a:r>
            <a:r>
              <a:rPr lang="en-US" sz="2000" dirty="0"/>
              <a:t>weight (decrease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feature positive:</a:t>
            </a:r>
          </a:p>
          <a:p>
            <a:pPr marL="0" indent="0">
              <a:buNone/>
            </a:pPr>
            <a:r>
              <a:rPr lang="en-US" sz="2000" dirty="0" smtClean="0"/>
              <a:t> 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negative weight:</a:t>
            </a:r>
          </a:p>
          <a:p>
            <a:pPr marL="0" indent="0">
              <a:buNone/>
            </a:pPr>
            <a:r>
              <a:rPr lang="en-US" sz="2000" dirty="0" smtClean="0"/>
              <a:t>  increase </a:t>
            </a:r>
            <a:r>
              <a:rPr lang="en-US" sz="2000" dirty="0"/>
              <a:t>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197" y="1648715"/>
            <a:ext cx="492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positive label = 1 and negative label = -1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 *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i</a:t>
            </a:r>
            <a:endParaRPr lang="en-US" sz="2400" b="1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1*-1=-1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-1*-1=1</a:t>
            </a:r>
            <a:endParaRPr 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855" y="2242165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increase </a:t>
            </a:r>
            <a:r>
              <a:rPr lang="en-US" sz="2000" dirty="0"/>
              <a:t>weight (increase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positive and feature negative: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decrease</a:t>
            </a:r>
            <a:r>
              <a:rPr lang="en-US" sz="2000" dirty="0" smtClean="0"/>
              <a:t> </a:t>
            </a:r>
            <a:r>
              <a:rPr lang="en-US" sz="2000" dirty="0"/>
              <a:t>weight (decrease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feature positive: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negative weight: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increase</a:t>
            </a:r>
            <a:r>
              <a:rPr lang="en-US" sz="2000" dirty="0" smtClean="0"/>
              <a:t> </a:t>
            </a:r>
            <a:r>
              <a:rPr lang="en-US" sz="2000" dirty="0"/>
              <a:t>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197" y="1664788"/>
            <a:ext cx="492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positive label = 1 and negative label = -1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 *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i</a:t>
            </a:r>
            <a:endParaRPr lang="en-US" sz="2400" b="1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1*-1=-1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-1*-1=1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06540" y="2796870"/>
            <a:ext cx="459561" cy="275151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7484" y="1600199"/>
            <a:ext cx="899651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check if it’s correct based on the current model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not correct, update all the weights: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/>
              <a:t>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i="1" dirty="0" smtClean="0"/>
              <a:t> 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10003" y="5288677"/>
            <a:ext cx="46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check if it’s correct?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54699" y="2973876"/>
            <a:ext cx="1864974" cy="2314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6142" y="1600199"/>
            <a:ext cx="8917858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for each training example (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f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label):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if </a:t>
            </a:r>
            <a:r>
              <a:rPr lang="en-US" sz="2800" i="1" dirty="0" smtClean="0"/>
              <a:t>prediction * label </a:t>
            </a:r>
            <a:r>
              <a:rPr lang="en-US" sz="28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each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*label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i="1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/>
              <a:t>b</a:t>
            </a:r>
            <a:r>
              <a:rPr lang="en-US" sz="2800" dirty="0" smtClean="0"/>
              <a:t> + label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455730"/>
              </p:ext>
            </p:extLst>
          </p:nvPr>
        </p:nvGraphicFramePr>
        <p:xfrm>
          <a:off x="1213322" y="2654710"/>
          <a:ext cx="3841803" cy="78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654710"/>
                        <a:ext cx="3841803" cy="785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7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6310" y="1600199"/>
            <a:ext cx="8549738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for each training example (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f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label):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if </a:t>
            </a:r>
            <a:r>
              <a:rPr lang="en-US" sz="2800" i="1" dirty="0" smtClean="0"/>
              <a:t>prediction * label </a:t>
            </a:r>
            <a:r>
              <a:rPr lang="en-US" sz="28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each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*label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i="1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/>
              <a:t>b</a:t>
            </a:r>
            <a:r>
              <a:rPr lang="en-US" sz="2800" dirty="0" smtClean="0"/>
              <a:t> + label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558586"/>
              </p:ext>
            </p:extLst>
          </p:nvPr>
        </p:nvGraphicFramePr>
        <p:xfrm>
          <a:off x="947851" y="3116826"/>
          <a:ext cx="3835882" cy="78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9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851" y="3116826"/>
                        <a:ext cx="3835882" cy="783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395" y="6201174"/>
            <a:ext cx="8377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Would this work for non-binary features, i.e. real-valued?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quarter" idx="1"/>
          </p:nvPr>
        </p:nvSpPr>
        <p:spPr>
          <a:xfrm>
            <a:off x="29902" y="1813395"/>
            <a:ext cx="5716462" cy="3643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29473"/>
              </p:ext>
            </p:extLst>
          </p:nvPr>
        </p:nvGraphicFramePr>
        <p:xfrm>
          <a:off x="1143409" y="3120245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3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409" y="3120245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361497" y="296111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lus 51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619" y="2845388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7789553" y="4995367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114458" y="5023445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89616" y="2909183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47" y="5613023"/>
            <a:ext cx="510909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Repeat until convergence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Keep track of w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, w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as they change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Redraw the line after each step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66021" y="6213187"/>
            <a:ext cx="111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5400000">
            <a:off x="6833914" y="352050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(0,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441555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7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2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4510" y="2992568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90635" y="1622359"/>
            <a:ext cx="4809420" cy="418850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smtClean="0"/>
              <a:t>repeat until convergence (or for some # of iterations):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for each training example (</a:t>
            </a:r>
            <a:r>
              <a:rPr lang="en-US" sz="2400" i="1" smtClean="0"/>
              <a:t>f</a:t>
            </a:r>
            <a:r>
              <a:rPr lang="en-US" sz="2400" i="1" baseline="-25000" smtClean="0"/>
              <a:t>1</a:t>
            </a:r>
            <a:r>
              <a:rPr lang="en-US" sz="2400" i="1" smtClean="0"/>
              <a:t>, f</a:t>
            </a:r>
            <a:r>
              <a:rPr lang="en-US" sz="2400" i="1" baseline="-25000" smtClean="0"/>
              <a:t>2</a:t>
            </a:r>
            <a:r>
              <a:rPr lang="en-US" sz="2400" i="1" smtClean="0"/>
              <a:t>, …, f</a:t>
            </a:r>
            <a:r>
              <a:rPr lang="en-US" sz="2400" i="1" baseline="-25000" smtClean="0"/>
              <a:t>n</a:t>
            </a:r>
            <a:r>
              <a:rPr lang="en-US" sz="2400" smtClean="0"/>
              <a:t>, label):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</a:t>
            </a:r>
          </a:p>
          <a:p>
            <a:pPr marL="0" indent="0">
              <a:buFont typeface="Wingdings"/>
              <a:buNone/>
            </a:pPr>
            <a:endParaRPr lang="en-US" sz="2400" smtClean="0"/>
          </a:p>
          <a:p>
            <a:pPr marL="0" indent="0">
              <a:buFont typeface="Wingdings"/>
              <a:buNone/>
            </a:pPr>
            <a:r>
              <a:rPr lang="en-US" sz="2400" smtClean="0"/>
              <a:t> if </a:t>
            </a:r>
            <a:r>
              <a:rPr lang="en-US" sz="2400" i="1" smtClean="0"/>
              <a:t>prediction * label </a:t>
            </a:r>
            <a:r>
              <a:rPr lang="en-US" sz="2400" smtClean="0"/>
              <a:t>≤ 0:  // they don’t agree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   for each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    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 =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 + </a:t>
            </a:r>
            <a:r>
              <a:rPr lang="en-US" sz="2400" i="1" smtClean="0"/>
              <a:t>f</a:t>
            </a:r>
            <a:r>
              <a:rPr lang="en-US" sz="2400" i="1" baseline="-25000" smtClean="0"/>
              <a:t>i</a:t>
            </a:r>
            <a:r>
              <a:rPr lang="en-US" sz="2400" smtClean="0"/>
              <a:t>*label</a:t>
            </a:r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1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11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6806299">
            <a:off x="6606839" y="3486715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(-.5,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79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71439" y="2982817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(-1.5,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9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4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8275597">
            <a:off x="6416132" y="3320392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2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Equation" r:id="rId4" imgW="1346200" imgH="317500" progId="Equation.3">
                  <p:embed/>
                </p:oleObj>
              </mc:Choice>
              <mc:Fallback>
                <p:oleObj name="Equation" r:id="rId4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etin kutusu 3"/>
          <p:cNvSpPr txBox="1"/>
          <p:nvPr/>
        </p:nvSpPr>
        <p:spPr>
          <a:xfrm>
            <a:off x="5044196" y="1552341"/>
            <a:ext cx="374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Why is it important that we count 0 as wrong?  Avoids us learning all 0 weights!</a:t>
            </a:r>
          </a:p>
          <a:p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5218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3776" y="2985746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(-2,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7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7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8659664">
            <a:off x="6374403" y="328057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44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(-1.5,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1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6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will it find?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will it find?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070776" y="1343601"/>
            <a:ext cx="2124853" cy="35271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922876" y="1343600"/>
            <a:ext cx="144697" cy="3414601"/>
          </a:xfrm>
          <a:prstGeom prst="line">
            <a:avLst/>
          </a:prstGeom>
          <a:noFill/>
          <a:ln w="19050">
            <a:solidFill>
              <a:srgbClr val="00A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2857458" y="1343601"/>
            <a:ext cx="1652822" cy="3527126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66429" y="5369052"/>
            <a:ext cx="5219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Only guaranteed to find </a:t>
            </a:r>
            <a:r>
              <a:rPr lang="en-US" sz="3200" b="1" i="1" dirty="0" smtClean="0">
                <a:solidFill>
                  <a:srgbClr val="0000FF"/>
                </a:solidFill>
              </a:rPr>
              <a:t>some</a:t>
            </a:r>
            <a:r>
              <a:rPr lang="en-US" sz="3200" dirty="0" smtClean="0">
                <a:solidFill>
                  <a:srgbClr val="0000FF"/>
                </a:solidFill>
              </a:rPr>
              <a:t> line that separates the data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</a:t>
            </a:r>
            <a:r>
              <a:rPr lang="en-US" sz="2400" dirty="0" smtClean="0">
                <a:solidFill>
                  <a:srgbClr val="FF0000"/>
                </a:solidFill>
              </a:rPr>
              <a:t>or for some # of iterations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5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889" y="5645804"/>
            <a:ext cx="771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do we also have the “some # iterations” check?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non-separable data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1134034" y="305101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1420" y="5459353"/>
            <a:ext cx="801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If we ran the algorithm on this it would never converge!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92031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12305" y="1918777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44768" y="361828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65606" y="49454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35457" y="453646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67133" y="608658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</a:t>
            </a:r>
            <a:r>
              <a:rPr lang="en-US" sz="2400" dirty="0" smtClean="0">
                <a:solidFill>
                  <a:srgbClr val="FF0000"/>
                </a:solidFill>
              </a:rPr>
              <a:t>for some # of iterations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9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for each training example </a:t>
            </a:r>
            <a:r>
              <a:rPr lang="en-US" sz="2400" dirty="0" smtClean="0"/>
              <a:t>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3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8737" y="5533279"/>
            <a:ext cx="67835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order should we traverse the examples?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Does it matter?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689992" y="5787396"/>
            <a:ext cx="5377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would be a good/bad order?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Plus 27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67905" y="1905884"/>
            <a:ext cx="2910003" cy="2231436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83764" y="2901942"/>
            <a:ext cx="514476" cy="113748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Plus 33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98240" y="2117540"/>
            <a:ext cx="2146184" cy="3156712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872931"/>
            <a:ext cx="434173" cy="59610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922869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872931"/>
            <a:ext cx="434173" cy="59610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922869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49740" y="1819484"/>
            <a:ext cx="2599549" cy="243401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99395" y="5899528"/>
            <a:ext cx="143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randomize order or training examples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307333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307333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8448</TotalTime>
  <Words>4316</Words>
  <Application>Microsoft Office PowerPoint</Application>
  <PresentationFormat>Ekran Gösterisi (4:3)</PresentationFormat>
  <Paragraphs>897</Paragraphs>
  <Slides>126</Slides>
  <Notes>17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126</vt:i4>
      </vt:variant>
    </vt:vector>
  </HeadingPairs>
  <TitlesOfParts>
    <vt:vector size="139" baseType="lpstr">
      <vt:lpstr>ＭＳ Ｐゴシック</vt:lpstr>
      <vt:lpstr>Arial</vt:lpstr>
      <vt:lpstr>Calibri</vt:lpstr>
      <vt:lpstr>Courier New</vt:lpstr>
      <vt:lpstr>Rockwell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Sunusu</vt:lpstr>
      <vt:lpstr>Machine learning models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Model assumptions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What is the data generating distribution?</vt:lpstr>
      <vt:lpstr>What is the data generating distribution?</vt:lpstr>
      <vt:lpstr>Make sure your assumption is correct, though!</vt:lpstr>
      <vt:lpstr>Machine learning models</vt:lpstr>
      <vt:lpstr>KNN-Pros</vt:lpstr>
      <vt:lpstr>KNN-Cons</vt:lpstr>
      <vt:lpstr>Decision tree model</vt:lpstr>
      <vt:lpstr>Bias</vt:lpstr>
      <vt:lpstr>Linear models</vt:lpstr>
      <vt:lpstr>Hyperplanes</vt:lpstr>
      <vt:lpstr>Defining a line</vt:lpstr>
      <vt:lpstr>Defining a line</vt:lpstr>
      <vt:lpstr>Defining a line</vt:lpstr>
      <vt:lpstr>Defining a line</vt:lpstr>
      <vt:lpstr>Classifying with a line</vt:lpstr>
      <vt:lpstr>Classifying with a line</vt:lpstr>
      <vt:lpstr>Defining a line</vt:lpstr>
      <vt:lpstr>Defining a line</vt:lpstr>
      <vt:lpstr>Defining a line</vt:lpstr>
      <vt:lpstr>Linear models</vt:lpstr>
      <vt:lpstr>Classifying with a linear model</vt:lpstr>
      <vt:lpstr>Learning a linear model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A method to the madness</vt:lpstr>
      <vt:lpstr>Online learning algorithm</vt:lpstr>
      <vt:lpstr>Online learning algorithm</vt:lpstr>
      <vt:lpstr>Online learning algorithm</vt:lpstr>
      <vt:lpstr>Online learning algorithm</vt:lpstr>
      <vt:lpstr>Online learning algorithm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Perceptron learning algorithm</vt:lpstr>
      <vt:lpstr>A trick…</vt:lpstr>
      <vt:lpstr>A trick…</vt:lpstr>
      <vt:lpstr>Perceptron learning algorithm</vt:lpstr>
      <vt:lpstr>Perceptron learning algorithm</vt:lpstr>
      <vt:lpstr>Perceptron learning algorithm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Which line will it find?</vt:lpstr>
      <vt:lpstr>Which line will it find?</vt:lpstr>
      <vt:lpstr>Convergence</vt:lpstr>
      <vt:lpstr>Handling non-separable data</vt:lpstr>
      <vt:lpstr>Convergence</vt:lpstr>
      <vt:lpstr>Ordering</vt:lpstr>
      <vt:lpstr>Order matters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Ordering</vt:lpstr>
      <vt:lpstr>Improvements</vt:lpstr>
      <vt:lpstr>Improvements</vt:lpstr>
      <vt:lpstr>Improvements</vt:lpstr>
      <vt:lpstr>PowerPoint Sunusu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Average perceptron</vt:lpstr>
      <vt:lpstr>Perceptron learning algorithm</vt:lpstr>
      <vt:lpstr>Our Nervous System</vt:lpstr>
      <vt:lpstr>Our nervous system: the computer science view</vt:lpstr>
      <vt:lpstr>PowerPoint Sunusu</vt:lpstr>
      <vt:lpstr>Neural Networks</vt:lpstr>
      <vt:lpstr>PowerPoint Sunusu</vt:lpstr>
      <vt:lpstr>Possible threshold functions</vt:lpstr>
      <vt:lpstr>PowerPoint Sunusu</vt:lpstr>
      <vt:lpstr>PowerPoint Sunusu</vt:lpstr>
      <vt:lpstr>PowerPoint Sunusu</vt:lpstr>
      <vt:lpstr>PowerPoint Sunusu</vt:lpstr>
      <vt:lpstr>PowerPoint Sunusu</vt:lpstr>
      <vt:lpstr>History of Neural Networks</vt:lpstr>
      <vt:lpstr>Must Watch Videos to Fully Understand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689</cp:revision>
  <cp:lastPrinted>2013-09-19T19:33:33Z</cp:lastPrinted>
  <dcterms:created xsi:type="dcterms:W3CDTF">2013-09-08T20:10:23Z</dcterms:created>
  <dcterms:modified xsi:type="dcterms:W3CDTF">2020-11-05T09:23:26Z</dcterms:modified>
</cp:coreProperties>
</file>