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9"/>
  </p:notesMasterIdLst>
  <p:handoutMasterIdLst>
    <p:handoutMasterId r:id="rId130"/>
  </p:handoutMasterIdLst>
  <p:sldIdLst>
    <p:sldId id="566" r:id="rId2"/>
    <p:sldId id="481" r:id="rId3"/>
    <p:sldId id="487" r:id="rId4"/>
    <p:sldId id="490" r:id="rId5"/>
    <p:sldId id="489" r:id="rId6"/>
    <p:sldId id="488" r:id="rId7"/>
    <p:sldId id="482" r:id="rId8"/>
    <p:sldId id="486" r:id="rId9"/>
    <p:sldId id="485" r:id="rId10"/>
    <p:sldId id="483" r:id="rId11"/>
    <p:sldId id="491" r:id="rId12"/>
    <p:sldId id="495" r:id="rId13"/>
    <p:sldId id="494" r:id="rId14"/>
    <p:sldId id="493" r:id="rId15"/>
    <p:sldId id="492" r:id="rId16"/>
    <p:sldId id="484" r:id="rId17"/>
    <p:sldId id="497" r:id="rId18"/>
    <p:sldId id="499" r:id="rId19"/>
    <p:sldId id="500" r:id="rId20"/>
    <p:sldId id="496" r:id="rId21"/>
    <p:sldId id="567" r:id="rId22"/>
    <p:sldId id="568" r:id="rId23"/>
    <p:sldId id="477" r:id="rId24"/>
    <p:sldId id="501" r:id="rId25"/>
    <p:sldId id="502" r:id="rId26"/>
    <p:sldId id="504" r:id="rId27"/>
    <p:sldId id="509" r:id="rId28"/>
    <p:sldId id="506" r:id="rId29"/>
    <p:sldId id="514" r:id="rId30"/>
    <p:sldId id="513" r:id="rId31"/>
    <p:sldId id="510" r:id="rId32"/>
    <p:sldId id="515" r:id="rId33"/>
    <p:sldId id="517" r:id="rId34"/>
    <p:sldId id="512" r:id="rId35"/>
    <p:sldId id="511" r:id="rId36"/>
    <p:sldId id="516" r:id="rId37"/>
    <p:sldId id="518" r:id="rId38"/>
    <p:sldId id="519" r:id="rId39"/>
    <p:sldId id="528" r:id="rId40"/>
    <p:sldId id="530" r:id="rId41"/>
    <p:sldId id="532" r:id="rId42"/>
    <p:sldId id="534" r:id="rId43"/>
    <p:sldId id="536" r:id="rId44"/>
    <p:sldId id="537" r:id="rId45"/>
    <p:sldId id="539" r:id="rId46"/>
    <p:sldId id="541" r:id="rId47"/>
    <p:sldId id="538" r:id="rId48"/>
    <p:sldId id="523" r:id="rId49"/>
    <p:sldId id="524" r:id="rId50"/>
    <p:sldId id="526" r:id="rId51"/>
    <p:sldId id="527" r:id="rId52"/>
    <p:sldId id="542" r:id="rId53"/>
    <p:sldId id="548" r:id="rId54"/>
    <p:sldId id="545" r:id="rId55"/>
    <p:sldId id="546" r:id="rId56"/>
    <p:sldId id="547" r:id="rId57"/>
    <p:sldId id="555" r:id="rId58"/>
    <p:sldId id="551" r:id="rId59"/>
    <p:sldId id="552" r:id="rId60"/>
    <p:sldId id="553" r:id="rId61"/>
    <p:sldId id="549" r:id="rId62"/>
    <p:sldId id="554" r:id="rId63"/>
    <p:sldId id="556" r:id="rId64"/>
    <p:sldId id="557" r:id="rId65"/>
    <p:sldId id="558" r:id="rId66"/>
    <p:sldId id="559" r:id="rId67"/>
    <p:sldId id="560" r:id="rId68"/>
    <p:sldId id="562" r:id="rId69"/>
    <p:sldId id="563" r:id="rId70"/>
    <p:sldId id="564" r:id="rId71"/>
    <p:sldId id="565" r:id="rId72"/>
    <p:sldId id="569" r:id="rId73"/>
    <p:sldId id="570" r:id="rId74"/>
    <p:sldId id="571" r:id="rId75"/>
    <p:sldId id="572" r:id="rId76"/>
    <p:sldId id="573" r:id="rId77"/>
    <p:sldId id="574" r:id="rId78"/>
    <p:sldId id="575" r:id="rId79"/>
    <p:sldId id="576" r:id="rId80"/>
    <p:sldId id="577" r:id="rId81"/>
    <p:sldId id="578" r:id="rId82"/>
    <p:sldId id="579" r:id="rId83"/>
    <p:sldId id="580" r:id="rId84"/>
    <p:sldId id="581" r:id="rId85"/>
    <p:sldId id="582" r:id="rId86"/>
    <p:sldId id="583" r:id="rId87"/>
    <p:sldId id="584" r:id="rId88"/>
    <p:sldId id="585" r:id="rId89"/>
    <p:sldId id="586" r:id="rId90"/>
    <p:sldId id="587" r:id="rId91"/>
    <p:sldId id="588" r:id="rId92"/>
    <p:sldId id="589" r:id="rId93"/>
    <p:sldId id="590" r:id="rId94"/>
    <p:sldId id="591" r:id="rId95"/>
    <p:sldId id="592" r:id="rId96"/>
    <p:sldId id="593" r:id="rId97"/>
    <p:sldId id="594" r:id="rId98"/>
    <p:sldId id="595" r:id="rId99"/>
    <p:sldId id="596" r:id="rId100"/>
    <p:sldId id="597" r:id="rId101"/>
    <p:sldId id="598" r:id="rId102"/>
    <p:sldId id="599" r:id="rId103"/>
    <p:sldId id="624" r:id="rId104"/>
    <p:sldId id="625" r:id="rId105"/>
    <p:sldId id="600" r:id="rId106"/>
    <p:sldId id="601" r:id="rId107"/>
    <p:sldId id="602" r:id="rId108"/>
    <p:sldId id="603" r:id="rId109"/>
    <p:sldId id="604" r:id="rId110"/>
    <p:sldId id="605" r:id="rId111"/>
    <p:sldId id="606" r:id="rId112"/>
    <p:sldId id="607" r:id="rId113"/>
    <p:sldId id="609" r:id="rId114"/>
    <p:sldId id="610" r:id="rId115"/>
    <p:sldId id="611" r:id="rId116"/>
    <p:sldId id="612" r:id="rId117"/>
    <p:sldId id="613" r:id="rId118"/>
    <p:sldId id="614" r:id="rId119"/>
    <p:sldId id="615" r:id="rId120"/>
    <p:sldId id="616" r:id="rId121"/>
    <p:sldId id="617" r:id="rId122"/>
    <p:sldId id="618" r:id="rId123"/>
    <p:sldId id="619" r:id="rId124"/>
    <p:sldId id="620" r:id="rId125"/>
    <p:sldId id="621" r:id="rId126"/>
    <p:sldId id="622" r:id="rId127"/>
    <p:sldId id="623" r:id="rId1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handoutMaster" Target="handoutMasters/handout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BA2D4-B704-FB47-9129-6555EC19B7A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5783A-ADAB-8A42-BAA0-C6ABA18E1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83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50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906CB-4E39-184A-BDBD-95794EF2FA85}" type="slidenum">
              <a:rPr lang="en-US"/>
              <a:pPr/>
              <a:t>118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761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119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80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121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015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122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02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123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481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124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683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125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116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2F46F2-2DB5-B444-9B44-650AAAF99CA0}" type="slidenum">
              <a:rPr lang="en-US"/>
              <a:pPr/>
              <a:t>126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257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Assumes the data is separable</a:t>
            </a:r>
            <a:r>
              <a:rPr lang="en-US" baseline="0" dirty="0" smtClean="0"/>
              <a:t> by axis-aligned splits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Fairly week</a:t>
            </a:r>
            <a:r>
              <a:rPr lang="en-US" baseline="0" dirty="0" smtClean="0"/>
              <a:t> assumption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many things it can’t learn perfectly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05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is it important that we count 0 as wrong?  Avoids us learning all 0 weights!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35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42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05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08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smtClean="0"/>
              <a:t>these</a:t>
            </a:r>
            <a:r>
              <a:rPr lang="en-US" baseline="0" smtClean="0"/>
              <a:t> weights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58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111392-B9AF-5848-85F0-C2AC2219DFAF}" type="slidenum">
              <a:rPr lang="en-US"/>
              <a:pPr/>
              <a:t>115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136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17C492-4133-5942-991E-CDDA543A708F}" type="slidenum">
              <a:rPr lang="en-US"/>
              <a:pPr/>
              <a:t>117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1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11/5/2020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43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11/5/2020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11/5/2020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11/5/2020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11/5/2020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11/5/2020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s.pomona.edu/~dkauchak/classes/f13/cs451-f13/lectur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urkanGozukara/CSE419-Artificial-Intelligence-and-Machine-Learning-2020/blob/master/alternative_resources/perceptron-from-university-of-utah.pdf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s://owenshen24.github.io/perceptron/" TargetMode="Externa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42.e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9.emf"/><Relationship Id="rId12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41.emf"/><Relationship Id="rId5" Type="http://schemas.openxmlformats.org/officeDocument/2006/relationships/image" Target="../media/image38.e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40.emf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36.emf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45.e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4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49.png"/><Relationship Id="rId4" Type="http://schemas.openxmlformats.org/officeDocument/2006/relationships/image" Target="../media/image48.emf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HZwWFHWa-w" TargetMode="External"/><Relationship Id="rId2" Type="http://schemas.openxmlformats.org/officeDocument/2006/relationships/hyperlink" Target="https://www.youtube.com/watch?v=aircAruvnK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tIeHLnjs5U8" TargetMode="External"/><Relationship Id="rId4" Type="http://schemas.openxmlformats.org/officeDocument/2006/relationships/hyperlink" Target="https://www.youtube.com/watch?v=Ilg3gGewQ5U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emf"/><Relationship Id="rId9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4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6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6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6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7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7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6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6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6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26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6.e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26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6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33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3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33.e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5.e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6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6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7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7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7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7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63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37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37.e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36.e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36.e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36.emf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3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92332"/>
            <a:ext cx="9144000" cy="333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2020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2400" i="1" u="sng" spc="-265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github.com/FurkanGozukara/CSE419-Artificial-Intelligence-and-Machine-Learning-2020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Perceptron Learning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218236" y="6479481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265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Source: </a:t>
            </a:r>
            <a:r>
              <a:rPr lang="en-US" sz="2000" spc="-265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  <a:hlinkClick r:id="rId3"/>
              </a:rPr>
              <a:t>https://cs.pomona.edu/~dkauchak/classes/f13/cs451-f13/lectures/</a:t>
            </a:r>
            <a:endParaRPr lang="tr-TR" sz="2000" spc="-265" dirty="0">
              <a:solidFill>
                <a:srgbClr val="00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32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you don’t have strong assumptions about the model, it can take you a longer to learn.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Assume now that our model of the blue class is two circles.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2922491" y="203739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0800000">
            <a:off x="3597164" y="2512289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6076576" y="444962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6017043" y="318962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7067185" y="441604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33"/>
          <p:cNvSpPr/>
          <p:nvPr/>
        </p:nvSpPr>
        <p:spPr>
          <a:xfrm>
            <a:off x="6990538" y="28742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09284" y="2037391"/>
            <a:ext cx="408248" cy="423310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32310" y="5810919"/>
            <a:ext cx="6398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will happen when we examine this example?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18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2922491" y="203739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5400000">
            <a:off x="4269175" y="3066939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6076576" y="444962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6017043" y="318962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7067185" y="441604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33"/>
          <p:cNvSpPr/>
          <p:nvPr/>
        </p:nvSpPr>
        <p:spPr>
          <a:xfrm>
            <a:off x="6990538" y="28742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09284" y="2037391"/>
            <a:ext cx="408248" cy="423310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2648" y="5533081"/>
            <a:ext cx="7934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Does this make sense?  What if we had previously gone through ALL of the other examples correctly?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58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 rot="10800000">
            <a:off x="3749564" y="2664689"/>
            <a:ext cx="1090058" cy="2524743"/>
            <a:chOff x="5744593" y="2948051"/>
            <a:chExt cx="1090058" cy="2524743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2922491" y="203739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0222916">
            <a:off x="3738931" y="2755792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6076576" y="444962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6017043" y="318962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7067185" y="441604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33"/>
          <p:cNvSpPr/>
          <p:nvPr/>
        </p:nvSpPr>
        <p:spPr>
          <a:xfrm>
            <a:off x="6990538" y="28742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09284" y="2037391"/>
            <a:ext cx="408248" cy="423310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19339" y="5810919"/>
            <a:ext cx="6935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Maybe just move it slightly in the direction of correction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89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147484" y="889819"/>
            <a:ext cx="8618564" cy="5968181"/>
          </a:xfrm>
        </p:spPr>
        <p:txBody>
          <a:bodyPr>
            <a:normAutofit fontScale="92500" lnSpcReduction="10000"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r>
              <a:rPr lang="en-US" sz="4000" dirty="0" smtClean="0"/>
              <a:t>Another </a:t>
            </a:r>
            <a:r>
              <a:rPr lang="en-US" sz="4000" dirty="0"/>
              <a:t>good lecture about perceptron</a:t>
            </a:r>
          </a:p>
          <a:p>
            <a:endParaRPr lang="en-US" sz="4000" dirty="0"/>
          </a:p>
          <a:p>
            <a:r>
              <a:rPr lang="en-US" sz="4000" dirty="0" smtClean="0">
                <a:hlinkClick r:id="rId2"/>
              </a:rPr>
              <a:t>https://github.com/FurkanGozukara/CSE419-Artificial-Intelligence-and-Machine-Learning-2020/blob/master/alternative_resources/perceptron-from-university-of-utah.pdf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58511695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Good visual example</a:t>
            </a:r>
            <a:endParaRPr lang="en-US" sz="4400" dirty="0" smtClean="0">
              <a:hlinkClick r:id="rId2"/>
            </a:endParaRPr>
          </a:p>
          <a:p>
            <a:r>
              <a:rPr lang="tr-TR" sz="4400" dirty="0" smtClean="0">
                <a:hlinkClick r:id="rId2"/>
              </a:rPr>
              <a:t>https</a:t>
            </a:r>
            <a:r>
              <a:rPr lang="tr-TR" sz="4400" dirty="0">
                <a:hlinkClick r:id="rId2"/>
              </a:rPr>
              <a:t>://owenshen24.github.io/perceptron</a:t>
            </a:r>
            <a:r>
              <a:rPr lang="tr-TR" sz="4400" dirty="0" smtClean="0">
                <a:hlinkClick r:id="rId2"/>
              </a:rPr>
              <a:t>/</a:t>
            </a:r>
            <a:endParaRPr lang="en-US" sz="4400" dirty="0" smtClean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779335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2672" y="1600199"/>
            <a:ext cx="8343376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Training</a:t>
            </a:r>
          </a:p>
          <a:p>
            <a:pPr>
              <a:buFontTx/>
              <a:buChar char="-"/>
            </a:pPr>
            <a:r>
              <a:rPr lang="en-US" sz="2400" dirty="0" smtClean="0"/>
              <a:t>every time a mistake is made on an example:</a:t>
            </a:r>
          </a:p>
          <a:p>
            <a:pPr lvl="1">
              <a:buFontTx/>
              <a:buChar char="-"/>
            </a:pPr>
            <a:r>
              <a:rPr lang="en-US" sz="2100" dirty="0" smtClean="0"/>
              <a:t>store the weights (i.e. before changing for current example)</a:t>
            </a:r>
          </a:p>
          <a:p>
            <a:pPr lvl="1">
              <a:buFontTx/>
              <a:buChar char="-"/>
            </a:pPr>
            <a:r>
              <a:rPr lang="en-US" sz="2100" dirty="0" smtClean="0"/>
              <a:t>store the number of examples that set of weights got correct</a:t>
            </a:r>
          </a:p>
          <a:p>
            <a:pPr marL="365760" lvl="1" indent="0">
              <a:buNone/>
            </a:pPr>
            <a:endParaRPr lang="en-US" sz="2100" dirty="0"/>
          </a:p>
          <a:p>
            <a:pPr marL="45720" indent="0">
              <a:buNone/>
            </a:pPr>
            <a:r>
              <a:rPr lang="en-US" sz="2400" dirty="0" smtClean="0"/>
              <a:t>Classify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calculate the prediction from ALL saved weights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multiply each prediction by the number it got correct (</a:t>
            </a:r>
            <a:r>
              <a:rPr lang="en-US" sz="2400" dirty="0" err="1" smtClean="0"/>
              <a:t>i.e</a:t>
            </a:r>
            <a:r>
              <a:rPr lang="en-US" sz="2400" dirty="0" smtClean="0"/>
              <a:t> a weighted vote) and take the sum over all predictions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said another way: pick whichever prediction has the most votes</a:t>
            </a:r>
          </a:p>
          <a:p>
            <a:pPr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357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9357" y="1888405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9357" y="2341612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6066" y="2780102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6066" y="3233309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066" y="3694496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6066" y="4147703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6066" y="4637573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2775" y="5090780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2001" y="5519039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2001" y="5972246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 rot="10222916">
            <a:off x="2050564" y="1962039"/>
            <a:ext cx="358117" cy="853981"/>
            <a:chOff x="5744593" y="2948051"/>
            <a:chExt cx="1090058" cy="252474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2070791" y="2805539"/>
            <a:ext cx="358117" cy="853981"/>
            <a:chOff x="1977658" y="3114064"/>
            <a:chExt cx="358117" cy="853981"/>
          </a:xfrm>
        </p:grpSpPr>
        <p:cxnSp>
          <p:nvCxnSpPr>
            <p:cNvPr id="18" name="Straight Connector 17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6200000" flipV="1">
            <a:off x="2093770" y="4415123"/>
            <a:ext cx="358117" cy="853981"/>
            <a:chOff x="1977658" y="3114064"/>
            <a:chExt cx="358117" cy="853981"/>
          </a:xfrm>
        </p:grpSpPr>
        <p:cxnSp>
          <p:nvCxnSpPr>
            <p:cNvPr id="22" name="Straight Connector 2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ight Brace 23"/>
          <p:cNvSpPr/>
          <p:nvPr/>
        </p:nvSpPr>
        <p:spPr>
          <a:xfrm>
            <a:off x="1219757" y="1888405"/>
            <a:ext cx="334180" cy="1192504"/>
          </a:xfrm>
          <a:prstGeom prst="rightBrac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>
            <a:off x="1219757" y="3233309"/>
            <a:ext cx="334180" cy="300807"/>
          </a:xfrm>
          <a:prstGeom prst="rightBrac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>
            <a:off x="1205067" y="3677785"/>
            <a:ext cx="348870" cy="2142061"/>
          </a:xfrm>
          <a:prstGeom prst="rightBrac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/>
          <p:cNvSpPr/>
          <p:nvPr/>
        </p:nvSpPr>
        <p:spPr>
          <a:xfrm>
            <a:off x="1205067" y="5938822"/>
            <a:ext cx="348870" cy="366106"/>
          </a:xfrm>
          <a:prstGeom prst="rightBrac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 rot="5400000" flipH="1" flipV="1">
            <a:off x="2099771" y="5760519"/>
            <a:ext cx="358117" cy="853981"/>
            <a:chOff x="1977658" y="3114064"/>
            <a:chExt cx="358117" cy="853981"/>
          </a:xfrm>
        </p:grpSpPr>
        <p:cxnSp>
          <p:nvCxnSpPr>
            <p:cNvPr id="32" name="Straight Connector 3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309116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3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4224" y="1485232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Vote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9116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9116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5217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5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279067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152844" y="2878888"/>
            <a:ext cx="48137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Training</a:t>
            </a:r>
          </a:p>
          <a:p>
            <a:r>
              <a:rPr lang="en-US" sz="2000" dirty="0" smtClean="0"/>
              <a:t>every time a mistake is made on an example:</a:t>
            </a:r>
          </a:p>
          <a:p>
            <a:pPr lvl="1">
              <a:buFontTx/>
              <a:buChar char="-"/>
            </a:pPr>
            <a:r>
              <a:rPr lang="en-US" sz="2000" dirty="0" smtClean="0"/>
              <a:t> store the weights </a:t>
            </a:r>
          </a:p>
          <a:p>
            <a:pPr lvl="1">
              <a:buFontTx/>
              <a:buChar char="-"/>
            </a:pPr>
            <a:r>
              <a:rPr lang="en-US" sz="2000" dirty="0" smtClean="0"/>
              <a:t> store the number of examples that set of weights got correct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244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 rot="10222916">
            <a:off x="1796390" y="1962039"/>
            <a:ext cx="358117" cy="853981"/>
            <a:chOff x="5744593" y="2948051"/>
            <a:chExt cx="1090058" cy="252474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1816617" y="2805539"/>
            <a:ext cx="358117" cy="853981"/>
            <a:chOff x="1977658" y="3114064"/>
            <a:chExt cx="358117" cy="853981"/>
          </a:xfrm>
        </p:grpSpPr>
        <p:cxnSp>
          <p:nvCxnSpPr>
            <p:cNvPr id="18" name="Straight Connector 17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6200000" flipV="1">
            <a:off x="1839596" y="4415123"/>
            <a:ext cx="358117" cy="853981"/>
            <a:chOff x="1977658" y="3114064"/>
            <a:chExt cx="358117" cy="853981"/>
          </a:xfrm>
        </p:grpSpPr>
        <p:cxnSp>
          <p:nvCxnSpPr>
            <p:cNvPr id="22" name="Straight Connector 2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5400000" flipH="1" flipV="1">
            <a:off x="1845597" y="5760519"/>
            <a:ext cx="358117" cy="853981"/>
            <a:chOff x="1977658" y="3114064"/>
            <a:chExt cx="358117" cy="853981"/>
          </a:xfrm>
        </p:grpSpPr>
        <p:cxnSp>
          <p:nvCxnSpPr>
            <p:cNvPr id="32" name="Straight Connector 3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6507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3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2648" y="146642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Vote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07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507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608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5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6458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75748" y="3178239"/>
            <a:ext cx="1136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Classify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3583047" y="3761342"/>
            <a:ext cx="778002" cy="570496"/>
          </a:xfrm>
          <a:prstGeom prst="rect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52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 rot="10222916">
            <a:off x="1796390" y="1962039"/>
            <a:ext cx="358117" cy="853981"/>
            <a:chOff x="5744593" y="2948051"/>
            <a:chExt cx="1090058" cy="252474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1816617" y="2805539"/>
            <a:ext cx="358117" cy="853981"/>
            <a:chOff x="1977658" y="3114064"/>
            <a:chExt cx="358117" cy="853981"/>
          </a:xfrm>
        </p:grpSpPr>
        <p:cxnSp>
          <p:nvCxnSpPr>
            <p:cNvPr id="18" name="Straight Connector 17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6200000" flipV="1">
            <a:off x="1839596" y="4415123"/>
            <a:ext cx="358117" cy="853981"/>
            <a:chOff x="1977658" y="3114064"/>
            <a:chExt cx="358117" cy="853981"/>
          </a:xfrm>
        </p:grpSpPr>
        <p:cxnSp>
          <p:nvCxnSpPr>
            <p:cNvPr id="22" name="Straight Connector 2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5400000" flipH="1" flipV="1">
            <a:off x="1845597" y="5760519"/>
            <a:ext cx="358117" cy="853981"/>
            <a:chOff x="1977658" y="3114064"/>
            <a:chExt cx="358117" cy="853981"/>
          </a:xfrm>
        </p:grpSpPr>
        <p:cxnSp>
          <p:nvCxnSpPr>
            <p:cNvPr id="32" name="Straight Connector 3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6507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3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2648" y="146642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Vote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07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507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608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5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6458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75748" y="3178239"/>
            <a:ext cx="1136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Classify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3583047" y="3761342"/>
            <a:ext cx="778002" cy="570496"/>
          </a:xfrm>
          <a:prstGeom prst="rect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60811" y="1552079"/>
            <a:ext cx="1390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79062" y="2414329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499645" y="3221525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614753" y="4722518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52045" y="6146566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67221" y="5924635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POSITIVE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167221" y="2253402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NEGATIVE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167221" y="3003287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POSITIVE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167221" y="4537852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NEGATIVE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352649" y="2253402"/>
            <a:ext cx="815512" cy="189106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352649" y="4144463"/>
            <a:ext cx="815512" cy="21495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377144" y="4392707"/>
            <a:ext cx="1296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NEGATIVE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5375" y="3685507"/>
            <a:ext cx="1218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8: negative</a:t>
            </a:r>
          </a:p>
          <a:p>
            <a:r>
              <a:rPr lang="en-US" dirty="0" smtClean="0"/>
              <a:t>2: positive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4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 rot="10222916">
            <a:off x="1796390" y="1962039"/>
            <a:ext cx="358117" cy="853981"/>
            <a:chOff x="5744593" y="2948051"/>
            <a:chExt cx="1090058" cy="252474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1816617" y="2805539"/>
            <a:ext cx="358117" cy="853981"/>
            <a:chOff x="1977658" y="3114064"/>
            <a:chExt cx="358117" cy="853981"/>
          </a:xfrm>
        </p:grpSpPr>
        <p:cxnSp>
          <p:nvCxnSpPr>
            <p:cNvPr id="18" name="Straight Connector 17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6200000" flipV="1">
            <a:off x="1839596" y="4415123"/>
            <a:ext cx="358117" cy="853981"/>
            <a:chOff x="1977658" y="3114064"/>
            <a:chExt cx="358117" cy="853981"/>
          </a:xfrm>
        </p:grpSpPr>
        <p:cxnSp>
          <p:nvCxnSpPr>
            <p:cNvPr id="22" name="Straight Connector 2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5400000" flipH="1" flipV="1">
            <a:off x="1845597" y="5760519"/>
            <a:ext cx="358117" cy="853981"/>
            <a:chOff x="1977658" y="3114064"/>
            <a:chExt cx="358117" cy="853981"/>
          </a:xfrm>
        </p:grpSpPr>
        <p:cxnSp>
          <p:nvCxnSpPr>
            <p:cNvPr id="32" name="Straight Connector 3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6507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3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2648" y="146642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Vote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07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507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608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5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6458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75748" y="3178239"/>
            <a:ext cx="1136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Classify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3583047" y="3761342"/>
            <a:ext cx="778002" cy="570496"/>
          </a:xfrm>
          <a:prstGeom prst="rect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60811" y="1552079"/>
            <a:ext cx="1390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79062" y="2414329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499645" y="3221525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614753" y="4722518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52045" y="6146566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67221" y="5924635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POSITIVE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167221" y="2253402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NEGATIVE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167221" y="3003287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POSITIVE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167221" y="4537852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NEGATIVE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80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3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Works much better in practice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Avoids </a:t>
            </a:r>
            <a:r>
              <a:rPr lang="en-US" dirty="0" err="1" smtClean="0"/>
              <a:t>overfitting</a:t>
            </a:r>
            <a:r>
              <a:rPr lang="en-US" dirty="0" smtClean="0"/>
              <a:t>, though it can still happen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Avoids big changes in the result by examples examined at the end of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2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2672" y="1600199"/>
            <a:ext cx="8343376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Training</a:t>
            </a:r>
          </a:p>
          <a:p>
            <a:pPr>
              <a:buFontTx/>
              <a:buChar char="-"/>
            </a:pPr>
            <a:r>
              <a:rPr lang="en-US" sz="2400" dirty="0" smtClean="0"/>
              <a:t>every time a mistake is made on an example:</a:t>
            </a:r>
          </a:p>
          <a:p>
            <a:pPr lvl="1">
              <a:buFontTx/>
              <a:buChar char="-"/>
            </a:pPr>
            <a:r>
              <a:rPr lang="en-US" sz="2100" dirty="0" smtClean="0"/>
              <a:t>store the weights (i.e. before changing for current example)</a:t>
            </a:r>
          </a:p>
          <a:p>
            <a:pPr lvl="1">
              <a:buFontTx/>
              <a:buChar char="-"/>
            </a:pPr>
            <a:r>
              <a:rPr lang="en-US" sz="2100" dirty="0" smtClean="0"/>
              <a:t>store the number of examples that set of weights got correct</a:t>
            </a:r>
          </a:p>
          <a:p>
            <a:pPr marL="365760" lvl="1" indent="0">
              <a:buNone/>
            </a:pPr>
            <a:endParaRPr lang="en-US" sz="2100" dirty="0"/>
          </a:p>
          <a:p>
            <a:pPr marL="45720" indent="0">
              <a:buNone/>
            </a:pPr>
            <a:r>
              <a:rPr lang="en-US" sz="2400" dirty="0" smtClean="0"/>
              <a:t>Classify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calculate the prediction from ALL saved weights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multiply each prediction by the number it got correct (</a:t>
            </a:r>
            <a:r>
              <a:rPr lang="en-US" sz="2400" dirty="0" err="1" smtClean="0"/>
              <a:t>i.e</a:t>
            </a:r>
            <a:r>
              <a:rPr lang="en-US" sz="2400" dirty="0" smtClean="0"/>
              <a:t> a weighted vote) and take the sum over all predictions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said another way: pick whichever prediction has the most votes</a:t>
            </a:r>
          </a:p>
          <a:p>
            <a:pPr>
              <a:buFontTx/>
              <a:buChar char="-"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48340" y="6100662"/>
            <a:ext cx="3114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Any issues/concerns?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34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2672" y="1600200"/>
            <a:ext cx="8343376" cy="3931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Training</a:t>
            </a:r>
          </a:p>
          <a:p>
            <a:pPr>
              <a:buFontTx/>
              <a:buChar char="-"/>
            </a:pPr>
            <a:r>
              <a:rPr lang="en-US" sz="2000" dirty="0" smtClean="0"/>
              <a:t>every time a mistake is made on an example:</a:t>
            </a:r>
          </a:p>
          <a:p>
            <a:pPr lvl="1">
              <a:buFontTx/>
              <a:buChar char="-"/>
            </a:pPr>
            <a:r>
              <a:rPr lang="en-US" sz="2000" dirty="0" smtClean="0">
                <a:solidFill>
                  <a:srgbClr val="FF0000"/>
                </a:solidFill>
              </a:rPr>
              <a:t>store the weights </a:t>
            </a:r>
            <a:r>
              <a:rPr lang="en-US" sz="2000" dirty="0" smtClean="0"/>
              <a:t>(i.e. before changing for current example)</a:t>
            </a:r>
          </a:p>
          <a:p>
            <a:pPr lvl="1">
              <a:buFontTx/>
              <a:buChar char="-"/>
            </a:pPr>
            <a:r>
              <a:rPr lang="en-US" sz="2000" dirty="0" smtClean="0"/>
              <a:t>store the number of examples that set of weights got correct</a:t>
            </a:r>
          </a:p>
          <a:p>
            <a:pPr marL="365760" lvl="1" indent="0">
              <a:buNone/>
            </a:pPr>
            <a:endParaRPr lang="en-US" sz="2000" dirty="0"/>
          </a:p>
          <a:p>
            <a:pPr marL="45720" indent="0">
              <a:buNone/>
            </a:pPr>
            <a:r>
              <a:rPr lang="en-US" sz="2000" dirty="0" smtClean="0"/>
              <a:t>Classify</a:t>
            </a:r>
          </a:p>
          <a:p>
            <a:pPr marL="388620" indent="-342900">
              <a:buFontTx/>
              <a:buChar char="-"/>
            </a:pPr>
            <a:r>
              <a:rPr lang="en-US" sz="2000" dirty="0" smtClean="0">
                <a:solidFill>
                  <a:srgbClr val="FF0000"/>
                </a:solidFill>
              </a:rPr>
              <a:t>calculate the prediction from ALL saved weights</a:t>
            </a:r>
          </a:p>
          <a:p>
            <a:pPr marL="388620" indent="-342900">
              <a:buFontTx/>
              <a:buChar char="-"/>
            </a:pPr>
            <a:r>
              <a:rPr lang="en-US" sz="2000" dirty="0" smtClean="0"/>
              <a:t>multiply each prediction by the number it got correct (</a:t>
            </a:r>
            <a:r>
              <a:rPr lang="en-US" sz="2000" dirty="0" err="1" smtClean="0"/>
              <a:t>i.e</a:t>
            </a:r>
            <a:r>
              <a:rPr lang="en-US" sz="2000" dirty="0" smtClean="0"/>
              <a:t> a weighted vote) and take the sum over all predictions</a:t>
            </a:r>
          </a:p>
          <a:p>
            <a:pPr marL="388620" indent="-342900">
              <a:buFontTx/>
              <a:buChar char="-"/>
            </a:pPr>
            <a:r>
              <a:rPr lang="en-US" sz="2000" dirty="0" smtClean="0"/>
              <a:t>said another way: pick whichever prediction has the most votes</a:t>
            </a:r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2032" y="5564946"/>
            <a:ext cx="65197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0000FF"/>
                </a:solidFill>
              </a:rPr>
              <a:t> Can require a lot of storage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0000FF"/>
                </a:solidFill>
              </a:rPr>
              <a:t> Classifying becomes very, very expensive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0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perceptron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650629" y="2032572"/>
          <a:ext cx="19367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05" name="Equation" r:id="rId4" imgW="952500" imgH="241300" progId="Equation.3">
                  <p:embed/>
                </p:oleObj>
              </mc:Choice>
              <mc:Fallback>
                <p:oleObj name="Equation" r:id="rId4" imgW="952500" imgH="2413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0629" y="2032572"/>
                        <a:ext cx="1936750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 rot="10222916">
            <a:off x="1796390" y="1962039"/>
            <a:ext cx="358117" cy="853981"/>
            <a:chOff x="5744593" y="2948051"/>
            <a:chExt cx="1090058" cy="2524743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 rot="5400000">
            <a:off x="1816617" y="2805539"/>
            <a:ext cx="358117" cy="853981"/>
            <a:chOff x="1977658" y="3114064"/>
            <a:chExt cx="358117" cy="853981"/>
          </a:xfrm>
        </p:grpSpPr>
        <p:cxnSp>
          <p:nvCxnSpPr>
            <p:cNvPr id="10" name="Straight Connector 9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16200000" flipV="1">
            <a:off x="1839596" y="4415123"/>
            <a:ext cx="358117" cy="853981"/>
            <a:chOff x="1977658" y="3114064"/>
            <a:chExt cx="358117" cy="853981"/>
          </a:xfrm>
        </p:grpSpPr>
        <p:cxnSp>
          <p:nvCxnSpPr>
            <p:cNvPr id="13" name="Straight Connector 12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rot="16200000" flipV="1">
            <a:off x="1845597" y="5760519"/>
            <a:ext cx="358117" cy="853981"/>
            <a:chOff x="1977658" y="3114064"/>
            <a:chExt cx="358117" cy="853981"/>
          </a:xfrm>
        </p:grpSpPr>
        <p:cxnSp>
          <p:nvCxnSpPr>
            <p:cNvPr id="16" name="Straight Connector 15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76507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3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2648" y="146642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Vote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507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507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608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5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6458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/>
          </p:nvPr>
        </p:nvGraphicFramePr>
        <p:xfrm>
          <a:off x="2625725" y="3059113"/>
          <a:ext cx="19875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06" name="Equation" r:id="rId6" imgW="977900" imgH="241300" progId="Equation.3">
                  <p:embed/>
                </p:oleObj>
              </mc:Choice>
              <mc:Fallback>
                <p:oleObj name="Equation" r:id="rId6" imgW="977900" imgH="241300" progId="Equation.3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25725" y="3059113"/>
                        <a:ext cx="1987550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2690813" y="4492625"/>
          <a:ext cx="19621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07" name="Equation" r:id="rId8" imgW="965200" imgH="241300" progId="Equation.3">
                  <p:embed/>
                </p:oleObj>
              </mc:Choice>
              <mc:Fallback>
                <p:oleObj name="Equation" r:id="rId8" imgW="965200" imgH="241300" progId="Equation.3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90813" y="4492625"/>
                        <a:ext cx="1962150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/>
          </p:nvPr>
        </p:nvGraphicFramePr>
        <p:xfrm>
          <a:off x="2678113" y="5803900"/>
          <a:ext cx="198913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08" name="Equation" r:id="rId10" imgW="977900" imgH="241300" progId="Equation.3">
                  <p:embed/>
                </p:oleObj>
              </mc:Choice>
              <mc:Fallback>
                <p:oleObj name="Equation" r:id="rId10" imgW="977900" imgH="241300" progId="Equation.3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78113" y="5803900"/>
                        <a:ext cx="1989137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520791" y="4342217"/>
            <a:ext cx="352295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final weights are the </a:t>
            </a:r>
            <a:r>
              <a:rPr lang="en-US" sz="2400" i="1" dirty="0" smtClean="0"/>
              <a:t>weighted average</a:t>
            </a:r>
            <a:r>
              <a:rPr lang="en-US" sz="2400" dirty="0" smtClean="0"/>
              <a:t> of the previous weights</a:t>
            </a:r>
            <a:endParaRPr lang="en-US" sz="24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/>
          </p:nvPr>
        </p:nvGraphicFramePr>
        <p:xfrm>
          <a:off x="5382942" y="3338513"/>
          <a:ext cx="32321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09" name="Equation" r:id="rId12" imgW="1587500" imgH="406400" progId="Equation.3">
                  <p:embed/>
                </p:oleObj>
              </mc:Choice>
              <mc:Fallback>
                <p:oleObj name="Equation" r:id="rId12" imgW="1587500" imgH="406400" progId="Equation.3">
                  <p:embed/>
                  <p:pic>
                    <p:nvPicPr>
                      <p:cNvPr id="30" name="Object 2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82942" y="3338513"/>
                        <a:ext cx="323215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882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1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787" y="5485054"/>
            <a:ext cx="85982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Why is it called the “perceptron” learning algorithm if what it learns is a line?  Why not “line learning” algorithm?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62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Our Nervous System</a:t>
            </a:r>
          </a:p>
        </p:txBody>
      </p:sp>
      <p:pic>
        <p:nvPicPr>
          <p:cNvPr id="28675" name="Picture 32"/>
          <p:cNvPicPr>
            <a:picLocks noChangeArrowheads="1"/>
          </p:cNvPicPr>
          <p:nvPr/>
        </p:nvPicPr>
        <p:blipFill>
          <a:blip r:embed="rId3"/>
          <a:srcRect r="53650"/>
          <a:stretch>
            <a:fillRect/>
          </a:stretch>
        </p:blipFill>
        <p:spPr bwMode="auto">
          <a:xfrm>
            <a:off x="78658" y="1668463"/>
            <a:ext cx="3923071" cy="50273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2362200"/>
            <a:ext cx="4794310" cy="3003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3600" y="5486400"/>
            <a:ext cx="2209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7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94" y="180375"/>
            <a:ext cx="8531352" cy="990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Our nervous system: </a:t>
            </a:r>
            <a:r>
              <a:rPr lang="en-US" sz="3600" i="1" dirty="0" smtClean="0">
                <a:solidFill>
                  <a:srgbClr val="FF6600"/>
                </a:solidFill>
              </a:rPr>
              <a:t>the computer science view</a:t>
            </a:r>
            <a:endParaRPr lang="en-US" sz="3600" i="1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133600"/>
            <a:ext cx="5257800" cy="3733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Arial" charset="0"/>
              </a:rPr>
              <a:t>the human brain is a large collection of interconnected neurons</a:t>
            </a:r>
          </a:p>
          <a:p>
            <a:pPr marL="0" indent="0">
              <a:buNone/>
            </a:pPr>
            <a:endParaRPr lang="en-US" sz="2400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charset="0"/>
              </a:rPr>
              <a:t>a </a:t>
            </a:r>
            <a:r>
              <a:rPr lang="en-US" sz="2400" dirty="0" smtClean="0">
                <a:solidFill>
                  <a:srgbClr val="0000CC"/>
                </a:solidFill>
                <a:latin typeface="Arial" charset="0"/>
              </a:rPr>
              <a:t>NEURON</a:t>
            </a:r>
            <a:r>
              <a:rPr lang="en-US" sz="2400" dirty="0" smtClean="0">
                <a:latin typeface="Arial" charset="0"/>
              </a:rPr>
              <a:t> is a brain cell</a:t>
            </a:r>
          </a:p>
          <a:p>
            <a:pPr lvl="1"/>
            <a:r>
              <a:rPr lang="en-US" sz="2000" dirty="0" smtClean="0">
                <a:latin typeface="Arial" charset="0"/>
              </a:rPr>
              <a:t>collect, process, and disseminate electrical signals</a:t>
            </a:r>
          </a:p>
          <a:p>
            <a:pPr lvl="1"/>
            <a:r>
              <a:rPr lang="en-US" sz="2000" dirty="0" smtClean="0">
                <a:latin typeface="Arial" charset="0"/>
              </a:rPr>
              <a:t>Neurons are connected via synapses</a:t>
            </a:r>
          </a:p>
          <a:p>
            <a:pPr lvl="1"/>
            <a:r>
              <a:rPr lang="en-US" sz="2000" dirty="0" smtClean="0">
                <a:latin typeface="Arial" charset="0"/>
              </a:rPr>
              <a:t>They </a:t>
            </a:r>
            <a:r>
              <a:rPr lang="en-US" sz="2000" dirty="0" smtClean="0">
                <a:solidFill>
                  <a:srgbClr val="0000CC"/>
                </a:solidFill>
                <a:latin typeface="Arial" charset="0"/>
              </a:rPr>
              <a:t>FIRE</a:t>
            </a:r>
            <a:r>
              <a:rPr lang="en-US" sz="2000" dirty="0" smtClean="0">
                <a:latin typeface="Arial" charset="0"/>
              </a:rPr>
              <a:t> depending on the conditions of the neighboring neurons</a:t>
            </a:r>
          </a:p>
          <a:p>
            <a:pPr lvl="1"/>
            <a:endParaRPr lang="en-US" sz="2000" dirty="0"/>
          </a:p>
        </p:txBody>
      </p:sp>
      <p:pic>
        <p:nvPicPr>
          <p:cNvPr id="5" name="Picture 32"/>
          <p:cNvPicPr>
            <a:picLocks noChangeArrowheads="1"/>
          </p:cNvPicPr>
          <p:nvPr/>
        </p:nvPicPr>
        <p:blipFill>
          <a:blip r:embed="rId2"/>
          <a:srcRect r="53650"/>
          <a:stretch>
            <a:fillRect/>
          </a:stretch>
        </p:blipFill>
        <p:spPr bwMode="auto">
          <a:xfrm>
            <a:off x="78658" y="1668463"/>
            <a:ext cx="3923071" cy="50273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900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9"/>
          <p:cNvSpPr txBox="1">
            <a:spLocks noChangeArrowheads="1"/>
          </p:cNvSpPr>
          <p:nvPr/>
        </p:nvSpPr>
        <p:spPr bwMode="auto">
          <a:xfrm>
            <a:off x="228600" y="2438400"/>
            <a:ext cx="88392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>
                <a:latin typeface="Verdana" charset="0"/>
              </a:rPr>
              <a:t>w</a:t>
            </a:r>
            <a:r>
              <a:rPr lang="en-US" sz="2000" i="1" dirty="0" smtClean="0">
                <a:latin typeface="Verdana" charset="0"/>
              </a:rPr>
              <a:t> </a:t>
            </a:r>
            <a:r>
              <a:rPr lang="en-US" sz="2000" dirty="0">
                <a:latin typeface="Verdana" charset="0"/>
              </a:rPr>
              <a:t>is the strength of signal sent between A and B.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Verdana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Verdana" charset="0"/>
              </a:rPr>
              <a:t>If </a:t>
            </a:r>
            <a:r>
              <a:rPr lang="en-US" sz="2000" i="1" dirty="0">
                <a:latin typeface="Verdana" charset="0"/>
              </a:rPr>
              <a:t>A</a:t>
            </a:r>
            <a:r>
              <a:rPr lang="en-US" sz="2000" i="1" dirty="0" smtClean="0">
                <a:latin typeface="Verdana" charset="0"/>
              </a:rPr>
              <a:t> </a:t>
            </a:r>
            <a:r>
              <a:rPr lang="en-US" sz="2000" dirty="0" smtClean="0">
                <a:latin typeface="Verdana" charset="0"/>
              </a:rPr>
              <a:t>fires </a:t>
            </a:r>
            <a:r>
              <a:rPr lang="en-US" sz="2000" dirty="0">
                <a:latin typeface="Verdana" charset="0"/>
              </a:rPr>
              <a:t>and </a:t>
            </a:r>
            <a:r>
              <a:rPr lang="en-US" sz="2000" i="1" dirty="0" err="1">
                <a:latin typeface="Verdana" charset="0"/>
              </a:rPr>
              <a:t>w</a:t>
            </a:r>
            <a:r>
              <a:rPr lang="en-US" sz="2000" dirty="0">
                <a:latin typeface="Verdana" charset="0"/>
              </a:rPr>
              <a:t> is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positive</a:t>
            </a:r>
            <a:r>
              <a:rPr lang="en-US" sz="2000" dirty="0">
                <a:latin typeface="Verdana" charset="0"/>
              </a:rPr>
              <a:t>, then </a:t>
            </a:r>
            <a:r>
              <a:rPr lang="en-US" sz="2000" i="1" dirty="0">
                <a:latin typeface="Verdana" charset="0"/>
              </a:rPr>
              <a:t>A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stimulates</a:t>
            </a:r>
            <a:r>
              <a:rPr lang="en-US" sz="2000" dirty="0">
                <a:latin typeface="Verdana" charset="0"/>
              </a:rPr>
              <a:t> </a:t>
            </a:r>
            <a:r>
              <a:rPr lang="en-US" sz="2000" i="1" dirty="0">
                <a:latin typeface="Verdana" charset="0"/>
              </a:rPr>
              <a:t>B</a:t>
            </a:r>
            <a:r>
              <a:rPr lang="en-US" sz="2000" dirty="0">
                <a:latin typeface="Verdana" charset="0"/>
              </a:rPr>
              <a:t>.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Verdana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Verdana" charset="0"/>
              </a:rPr>
              <a:t>If </a:t>
            </a:r>
            <a:r>
              <a:rPr lang="en-US" sz="2000" i="1" dirty="0">
                <a:latin typeface="Verdana" charset="0"/>
              </a:rPr>
              <a:t>A</a:t>
            </a:r>
            <a:r>
              <a:rPr lang="en-US" sz="2000" i="1" dirty="0" smtClean="0">
                <a:latin typeface="Verdana" charset="0"/>
              </a:rPr>
              <a:t> fires </a:t>
            </a:r>
            <a:r>
              <a:rPr lang="en-US" sz="2000" dirty="0" smtClean="0">
                <a:latin typeface="Verdana" charset="0"/>
              </a:rPr>
              <a:t>and </a:t>
            </a:r>
            <a:r>
              <a:rPr lang="en-US" sz="2000" i="1" dirty="0" err="1">
                <a:latin typeface="Verdana" charset="0"/>
              </a:rPr>
              <a:t>w</a:t>
            </a:r>
            <a:r>
              <a:rPr lang="en-US" sz="2000" dirty="0">
                <a:latin typeface="Verdana" charset="0"/>
              </a:rPr>
              <a:t> is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negative</a:t>
            </a:r>
            <a:r>
              <a:rPr lang="en-US" sz="2000" dirty="0">
                <a:latin typeface="Verdana" charset="0"/>
              </a:rPr>
              <a:t>, then </a:t>
            </a:r>
            <a:r>
              <a:rPr lang="en-US" sz="2000" i="1" dirty="0">
                <a:latin typeface="Verdana" charset="0"/>
              </a:rPr>
              <a:t>A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inhibits</a:t>
            </a:r>
            <a:r>
              <a:rPr lang="en-US" sz="2000" dirty="0">
                <a:latin typeface="Verdana" charset="0"/>
              </a:rPr>
              <a:t> </a:t>
            </a:r>
            <a:r>
              <a:rPr lang="en-US" sz="2000" i="1" dirty="0">
                <a:latin typeface="Verdana" charset="0"/>
              </a:rPr>
              <a:t>B</a:t>
            </a:r>
            <a:r>
              <a:rPr lang="en-US" sz="2000" dirty="0">
                <a:latin typeface="Verdana" charset="0"/>
              </a:rPr>
              <a:t>.</a:t>
            </a:r>
            <a:endParaRPr lang="en-US" sz="2000" i="1" dirty="0" smtClean="0">
              <a:latin typeface="Verdana" charset="0"/>
            </a:endParaRPr>
          </a:p>
          <a:p>
            <a:pPr>
              <a:spcBef>
                <a:spcPct val="50000"/>
              </a:spcBef>
            </a:pPr>
            <a:endParaRPr lang="en-US" sz="2000" dirty="0" smtClean="0">
              <a:latin typeface="Verdana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Verdana" charset="0"/>
              </a:rPr>
              <a:t>If a node is stimulated enough, then it also fires.  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Verdana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Verdana" charset="0"/>
              </a:rPr>
              <a:t>How much stimulation is required </a:t>
            </a:r>
            <a:r>
              <a:rPr lang="en-US" sz="2000" dirty="0">
                <a:latin typeface="Verdana" charset="0"/>
              </a:rPr>
              <a:t>is determined by its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threshold</a:t>
            </a:r>
            <a:r>
              <a:rPr lang="en-US" sz="2000" dirty="0">
                <a:latin typeface="Verdana" charset="0"/>
              </a:rPr>
              <a:t>.</a:t>
            </a:r>
          </a:p>
        </p:txBody>
      </p:sp>
      <p:grpSp>
        <p:nvGrpSpPr>
          <p:cNvPr id="30723" name="Group 13"/>
          <p:cNvGrpSpPr>
            <a:grpSpLocks/>
          </p:cNvGrpSpPr>
          <p:nvPr/>
        </p:nvGrpSpPr>
        <p:grpSpPr bwMode="auto">
          <a:xfrm>
            <a:off x="2362200" y="914400"/>
            <a:ext cx="4724400" cy="685800"/>
            <a:chOff x="1728" y="1344"/>
            <a:chExt cx="2976" cy="432"/>
          </a:xfrm>
        </p:grpSpPr>
        <p:sp>
          <p:nvSpPr>
            <p:cNvPr id="30724" name="Oval 4"/>
            <p:cNvSpPr>
              <a:spLocks noChangeArrowheads="1"/>
            </p:cNvSpPr>
            <p:nvPr/>
          </p:nvSpPr>
          <p:spPr bwMode="auto">
            <a:xfrm>
              <a:off x="4128" y="158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0725" name="Group 12"/>
            <p:cNvGrpSpPr>
              <a:grpSpLocks/>
            </p:cNvGrpSpPr>
            <p:nvPr/>
          </p:nvGrpSpPr>
          <p:grpSpPr bwMode="auto">
            <a:xfrm>
              <a:off x="1728" y="1344"/>
              <a:ext cx="2976" cy="423"/>
              <a:chOff x="1728" y="1689"/>
              <a:chExt cx="2976" cy="423"/>
            </a:xfrm>
          </p:grpSpPr>
          <p:sp>
            <p:nvSpPr>
              <p:cNvPr id="30726" name="Oval 5"/>
              <p:cNvSpPr>
                <a:spLocks noChangeArrowheads="1"/>
              </p:cNvSpPr>
              <p:nvPr/>
            </p:nvSpPr>
            <p:spPr bwMode="auto">
              <a:xfrm>
                <a:off x="1968" y="19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27" name="Line 7"/>
              <p:cNvSpPr>
                <a:spLocks noChangeShapeType="1"/>
              </p:cNvSpPr>
              <p:nvPr/>
            </p:nvSpPr>
            <p:spPr bwMode="auto">
              <a:xfrm>
                <a:off x="2208" y="2016"/>
                <a:ext cx="18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28" name="Text Box 8"/>
              <p:cNvSpPr txBox="1">
                <a:spLocks noChangeArrowheads="1"/>
              </p:cNvSpPr>
              <p:nvPr/>
            </p:nvSpPr>
            <p:spPr bwMode="auto">
              <a:xfrm>
                <a:off x="2736" y="1728"/>
                <a:ext cx="14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latin typeface="Verdana" charset="0"/>
                  </a:rPr>
                  <a:t>Weight </a:t>
                </a:r>
                <a:r>
                  <a:rPr lang="en-US" sz="1800" i="1">
                    <a:latin typeface="Verdana" charset="0"/>
                  </a:rPr>
                  <a:t>w</a:t>
                </a:r>
                <a:endParaRPr lang="en-US" sz="1800">
                  <a:latin typeface="Verdana" charset="0"/>
                </a:endParaRPr>
              </a:p>
            </p:txBody>
          </p:sp>
          <p:sp>
            <p:nvSpPr>
              <p:cNvPr id="30729" name="Text Box 10"/>
              <p:cNvSpPr txBox="1">
                <a:spLocks noChangeArrowheads="1"/>
              </p:cNvSpPr>
              <p:nvPr/>
            </p:nvSpPr>
            <p:spPr bwMode="auto">
              <a:xfrm>
                <a:off x="1728" y="1689"/>
                <a:ext cx="8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latin typeface="Verdana" charset="0"/>
                  </a:rPr>
                  <a:t>Node </a:t>
                </a:r>
                <a:r>
                  <a:rPr lang="en-US" sz="1800" i="1">
                    <a:latin typeface="Verdana" charset="0"/>
                  </a:rPr>
                  <a:t>A</a:t>
                </a:r>
              </a:p>
            </p:txBody>
          </p:sp>
          <p:sp>
            <p:nvSpPr>
              <p:cNvPr id="30730" name="Text Box 11"/>
              <p:cNvSpPr txBox="1">
                <a:spLocks noChangeArrowheads="1"/>
              </p:cNvSpPr>
              <p:nvPr/>
            </p:nvSpPr>
            <p:spPr bwMode="auto">
              <a:xfrm>
                <a:off x="3888" y="1689"/>
                <a:ext cx="8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latin typeface="Verdana" charset="0"/>
                  </a:rPr>
                  <a:t>Node </a:t>
                </a:r>
                <a:r>
                  <a:rPr lang="en-US" sz="1800" i="1">
                    <a:latin typeface="Verdana" charset="0"/>
                  </a:rPr>
                  <a:t>B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2133600" y="16764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(neuron)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16764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(neuron)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195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Neural Networks</a:t>
            </a:r>
          </a:p>
        </p:txBody>
      </p:sp>
      <p:grpSp>
        <p:nvGrpSpPr>
          <p:cNvPr id="32771" name="Group 4"/>
          <p:cNvGrpSpPr>
            <a:grpSpLocks/>
          </p:cNvGrpSpPr>
          <p:nvPr/>
        </p:nvGrpSpPr>
        <p:grpSpPr bwMode="auto">
          <a:xfrm>
            <a:off x="2438400" y="1676400"/>
            <a:ext cx="4572000" cy="4419600"/>
            <a:chOff x="3120" y="1104"/>
            <a:chExt cx="2880" cy="2784"/>
          </a:xfrm>
        </p:grpSpPr>
        <p:sp>
          <p:nvSpPr>
            <p:cNvPr id="32772" name="Oval 5"/>
            <p:cNvSpPr>
              <a:spLocks noChangeArrowheads="1"/>
            </p:cNvSpPr>
            <p:nvPr/>
          </p:nvSpPr>
          <p:spPr bwMode="auto">
            <a:xfrm>
              <a:off x="4320" y="129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2773" name="Group 6"/>
            <p:cNvGrpSpPr>
              <a:grpSpLocks/>
            </p:cNvGrpSpPr>
            <p:nvPr/>
          </p:nvGrpSpPr>
          <p:grpSpPr bwMode="auto">
            <a:xfrm>
              <a:off x="3120" y="1104"/>
              <a:ext cx="2880" cy="2784"/>
              <a:chOff x="3168" y="1104"/>
              <a:chExt cx="2880" cy="2784"/>
            </a:xfrm>
          </p:grpSpPr>
          <p:sp>
            <p:nvSpPr>
              <p:cNvPr id="32774" name="Oval 7"/>
              <p:cNvSpPr>
                <a:spLocks noChangeArrowheads="1"/>
              </p:cNvSpPr>
              <p:nvPr/>
            </p:nvSpPr>
            <p:spPr bwMode="auto">
              <a:xfrm>
                <a:off x="3504" y="139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5" name="Oval 8"/>
              <p:cNvSpPr>
                <a:spLocks noChangeArrowheads="1"/>
              </p:cNvSpPr>
              <p:nvPr/>
            </p:nvSpPr>
            <p:spPr bwMode="auto">
              <a:xfrm>
                <a:off x="5280" y="283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6" name="Oval 9"/>
              <p:cNvSpPr>
                <a:spLocks noChangeArrowheads="1"/>
              </p:cNvSpPr>
              <p:nvPr/>
            </p:nvSpPr>
            <p:spPr bwMode="auto">
              <a:xfrm>
                <a:off x="5040" y="177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7" name="Oval 10"/>
              <p:cNvSpPr>
                <a:spLocks noChangeArrowheads="1"/>
              </p:cNvSpPr>
              <p:nvPr/>
            </p:nvSpPr>
            <p:spPr bwMode="auto">
              <a:xfrm>
                <a:off x="4224" y="220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8" name="Oval 11"/>
              <p:cNvSpPr>
                <a:spLocks noChangeArrowheads="1"/>
              </p:cNvSpPr>
              <p:nvPr/>
            </p:nvSpPr>
            <p:spPr bwMode="auto">
              <a:xfrm>
                <a:off x="4608" y="369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9" name="Oval 12"/>
              <p:cNvSpPr>
                <a:spLocks noChangeArrowheads="1"/>
              </p:cNvSpPr>
              <p:nvPr/>
            </p:nvSpPr>
            <p:spPr bwMode="auto">
              <a:xfrm>
                <a:off x="3168" y="235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0" name="Oval 13"/>
              <p:cNvSpPr>
                <a:spLocks noChangeArrowheads="1"/>
              </p:cNvSpPr>
              <p:nvPr/>
            </p:nvSpPr>
            <p:spPr bwMode="auto">
              <a:xfrm>
                <a:off x="3408" y="345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1" name="Line 14"/>
              <p:cNvSpPr>
                <a:spLocks noChangeShapeType="1"/>
              </p:cNvSpPr>
              <p:nvPr/>
            </p:nvSpPr>
            <p:spPr bwMode="auto">
              <a:xfrm>
                <a:off x="3696" y="1584"/>
                <a:ext cx="528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2" name="Line 15"/>
              <p:cNvSpPr>
                <a:spLocks noChangeShapeType="1"/>
              </p:cNvSpPr>
              <p:nvPr/>
            </p:nvSpPr>
            <p:spPr bwMode="auto">
              <a:xfrm flipV="1">
                <a:off x="3408" y="2352"/>
                <a:ext cx="81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3" name="Line 16"/>
              <p:cNvSpPr>
                <a:spLocks noChangeShapeType="1"/>
              </p:cNvSpPr>
              <p:nvPr/>
            </p:nvSpPr>
            <p:spPr bwMode="auto">
              <a:xfrm flipV="1">
                <a:off x="4320" y="1536"/>
                <a:ext cx="48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4" name="Line 17"/>
              <p:cNvSpPr>
                <a:spLocks noChangeShapeType="1"/>
              </p:cNvSpPr>
              <p:nvPr/>
            </p:nvSpPr>
            <p:spPr bwMode="auto">
              <a:xfrm flipV="1">
                <a:off x="4464" y="1968"/>
                <a:ext cx="576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5" name="Line 18"/>
              <p:cNvSpPr>
                <a:spLocks noChangeShapeType="1"/>
              </p:cNvSpPr>
              <p:nvPr/>
            </p:nvSpPr>
            <p:spPr bwMode="auto">
              <a:xfrm>
                <a:off x="4416" y="2400"/>
                <a:ext cx="816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6" name="Line 19"/>
              <p:cNvSpPr>
                <a:spLocks noChangeShapeType="1"/>
              </p:cNvSpPr>
              <p:nvPr/>
            </p:nvSpPr>
            <p:spPr bwMode="auto">
              <a:xfrm>
                <a:off x="4320" y="2448"/>
                <a:ext cx="336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7" name="Line 20"/>
              <p:cNvSpPr>
                <a:spLocks noChangeShapeType="1"/>
              </p:cNvSpPr>
              <p:nvPr/>
            </p:nvSpPr>
            <p:spPr bwMode="auto">
              <a:xfrm flipH="1">
                <a:off x="3600" y="2448"/>
                <a:ext cx="624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8" name="Line 21"/>
              <p:cNvSpPr>
                <a:spLocks noChangeShapeType="1"/>
              </p:cNvSpPr>
              <p:nvPr/>
            </p:nvSpPr>
            <p:spPr bwMode="auto">
              <a:xfrm flipH="1" flipV="1">
                <a:off x="3312" y="2592"/>
                <a:ext cx="144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9" name="Text Box 22"/>
              <p:cNvSpPr txBox="1">
                <a:spLocks noChangeArrowheads="1"/>
              </p:cNvSpPr>
              <p:nvPr/>
            </p:nvSpPr>
            <p:spPr bwMode="auto">
              <a:xfrm>
                <a:off x="4368" y="1104"/>
                <a:ext cx="124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>
                    <a:latin typeface="Verdana" charset="0"/>
                  </a:rPr>
                  <a:t>Node (Neuron)</a:t>
                </a:r>
              </a:p>
            </p:txBody>
          </p:sp>
          <p:sp>
            <p:nvSpPr>
              <p:cNvPr id="32790" name="Text Box 23"/>
              <p:cNvSpPr txBox="1">
                <a:spLocks noChangeArrowheads="1"/>
              </p:cNvSpPr>
              <p:nvPr/>
            </p:nvSpPr>
            <p:spPr bwMode="auto">
              <a:xfrm>
                <a:off x="4512" y="3024"/>
                <a:ext cx="1536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dirty="0">
                    <a:latin typeface="Verdana" charset="0"/>
                  </a:rPr>
                  <a:t>Edge </a:t>
                </a:r>
                <a:r>
                  <a:rPr lang="en-US" sz="1600" dirty="0" smtClean="0">
                    <a:latin typeface="Verdana" charset="0"/>
                  </a:rPr>
                  <a:t>(synapses)</a:t>
                </a:r>
                <a:endParaRPr lang="en-US" sz="1600" dirty="0">
                  <a:latin typeface="Verdana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856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1026"/>
          <p:cNvGrpSpPr>
            <a:grpSpLocks/>
          </p:cNvGrpSpPr>
          <p:nvPr/>
        </p:nvGrpSpPr>
        <p:grpSpPr bwMode="auto">
          <a:xfrm>
            <a:off x="609600" y="1524000"/>
            <a:ext cx="8001000" cy="4724400"/>
            <a:chOff x="288" y="864"/>
            <a:chExt cx="5040" cy="297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2" name="Text Box 1030"/>
            <p:cNvSpPr txBox="1">
              <a:spLocks noChangeArrowheads="1"/>
            </p:cNvSpPr>
            <p:nvPr/>
          </p:nvSpPr>
          <p:spPr bwMode="auto">
            <a:xfrm>
              <a:off x="4464" y="207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Output </a:t>
              </a:r>
              <a:r>
                <a:rPr lang="en-US" sz="1800" i="1"/>
                <a:t>y</a:t>
              </a:r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7" name="Text Box 1035"/>
            <p:cNvSpPr txBox="1">
              <a:spLocks noChangeArrowheads="1"/>
            </p:cNvSpPr>
            <p:nvPr/>
          </p:nvSpPr>
          <p:spPr bwMode="auto">
            <a:xfrm>
              <a:off x="336" y="864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6878" name="Text Box 1036"/>
            <p:cNvSpPr txBox="1">
              <a:spLocks noChangeArrowheads="1"/>
            </p:cNvSpPr>
            <p:nvPr/>
          </p:nvSpPr>
          <p:spPr bwMode="auto">
            <a:xfrm>
              <a:off x="336" y="1977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6879" name="Text Box 1037"/>
            <p:cNvSpPr txBox="1">
              <a:spLocks noChangeArrowheads="1"/>
            </p:cNvSpPr>
            <p:nvPr/>
          </p:nvSpPr>
          <p:spPr bwMode="auto">
            <a:xfrm>
              <a:off x="288" y="2745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3</a:t>
              </a:r>
            </a:p>
          </p:txBody>
        </p:sp>
        <p:sp>
          <p:nvSpPr>
            <p:cNvPr id="36880" name="Text Box 1038"/>
            <p:cNvSpPr txBox="1">
              <a:spLocks noChangeArrowheads="1"/>
            </p:cNvSpPr>
            <p:nvPr/>
          </p:nvSpPr>
          <p:spPr bwMode="auto">
            <a:xfrm>
              <a:off x="288" y="3609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4</a:t>
              </a:r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Weight w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Weight w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Weight w</a:t>
              </a:r>
              <a:r>
                <a:rPr lang="en-US" sz="1800" baseline="-25000"/>
                <a:t>3</a:t>
              </a:r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Weight w</a:t>
              </a:r>
              <a:r>
                <a:rPr lang="en-US" sz="1800" baseline="-25000"/>
                <a:t>4</a:t>
              </a:r>
            </a:p>
          </p:txBody>
        </p:sp>
      </p:grpSp>
      <p:sp>
        <p:nvSpPr>
          <p:cNvPr id="36868" name="Text Box 1045"/>
          <p:cNvSpPr txBox="1">
            <a:spLocks noChangeArrowheads="1"/>
          </p:cNvSpPr>
          <p:nvPr/>
        </p:nvSpPr>
        <p:spPr bwMode="auto">
          <a:xfrm>
            <a:off x="3048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  <p:cxnSp>
        <p:nvCxnSpPr>
          <p:cNvPr id="22" name="Straight Connector 21"/>
          <p:cNvCxnSpPr/>
          <p:nvPr/>
        </p:nvCxnSpPr>
        <p:spPr bwMode="auto">
          <a:xfrm rot="16200000" flipH="1">
            <a:off x="3923506" y="3694906"/>
            <a:ext cx="1600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Object 22"/>
          <p:cNvGraphicFramePr>
            <a:graphicFrameLocks noChangeAspect="1"/>
          </p:cNvGraphicFramePr>
          <p:nvPr>
            <p:extLst/>
          </p:nvPr>
        </p:nvGraphicFramePr>
        <p:xfrm>
          <a:off x="3883111" y="4885150"/>
          <a:ext cx="16081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9" name="Equation" r:id="rId4" imgW="723900" imgH="342900" progId="Equation.3">
                  <p:embed/>
                </p:oleObj>
              </mc:Choice>
              <mc:Fallback>
                <p:oleObj name="Equation" r:id="rId4" imgW="723900" imgH="342900" progId="Equation.3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111" y="4885150"/>
                        <a:ext cx="1608137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6" name="Object 22"/>
          <p:cNvGraphicFramePr>
            <a:graphicFrameLocks noChangeAspect="1"/>
          </p:cNvGraphicFramePr>
          <p:nvPr/>
        </p:nvGraphicFramePr>
        <p:xfrm>
          <a:off x="4114800" y="3373438"/>
          <a:ext cx="592137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0" name="Equation" r:id="rId6" imgW="266700" imgH="368300" progId="Equation.3">
                  <p:embed/>
                </p:oleObj>
              </mc:Choice>
              <mc:Fallback>
                <p:oleObj name="Equation" r:id="rId6" imgW="266700" imgH="368300" progId="Equation.3">
                  <p:embed/>
                  <p:pic>
                    <p:nvPicPr>
                      <p:cNvPr id="3688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73438"/>
                        <a:ext cx="592137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7" name="Object 23"/>
          <p:cNvGraphicFramePr>
            <a:graphicFrameLocks noChangeAspect="1"/>
          </p:cNvGraphicFramePr>
          <p:nvPr/>
        </p:nvGraphicFramePr>
        <p:xfrm>
          <a:off x="4807795" y="3519487"/>
          <a:ext cx="60240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1" name="Equation" r:id="rId8" imgW="342900" imgH="165100" progId="Equation.3">
                  <p:embed/>
                </p:oleObj>
              </mc:Choice>
              <mc:Fallback>
                <p:oleObj name="Equation" r:id="rId8" imgW="342900" imgH="165100" progId="Equation.3">
                  <p:embed/>
                  <p:pic>
                    <p:nvPicPr>
                      <p:cNvPr id="3688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7795" y="3519487"/>
                        <a:ext cx="602405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486400" y="41148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818FF"/>
                </a:solidFill>
              </a:rPr>
              <a:t>threshold function</a:t>
            </a:r>
            <a:endParaRPr lang="en-US" dirty="0">
              <a:solidFill>
                <a:srgbClr val="1818FF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891048" y="4808950"/>
            <a:ext cx="1676400" cy="914400"/>
          </a:xfrm>
          <a:prstGeom prst="rect">
            <a:avLst/>
          </a:prstGeom>
          <a:noFill/>
          <a:ln w="28575" cap="flat" cmpd="sng" algn="ctr">
            <a:solidFill>
              <a:srgbClr val="99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</p:txBody>
      </p:sp>
      <p:cxnSp>
        <p:nvCxnSpPr>
          <p:cNvPr id="29" name="Straight Arrow Connector 28"/>
          <p:cNvCxnSpPr>
            <a:stCxn id="26" idx="1"/>
          </p:cNvCxnSpPr>
          <p:nvPr/>
        </p:nvCxnSpPr>
        <p:spPr bwMode="auto">
          <a:xfrm rot="10800000">
            <a:off x="5105400" y="3886203"/>
            <a:ext cx="381000" cy="4594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193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9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threshold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800600" cy="3886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hard threshold:</a:t>
            </a:r>
          </a:p>
          <a:p>
            <a:pPr marL="457200" lvl="1" indent="0">
              <a:buNone/>
            </a:pPr>
            <a:r>
              <a:rPr lang="en-US" sz="2400" dirty="0" smtClean="0"/>
              <a:t>if </a:t>
            </a:r>
            <a:r>
              <a:rPr lang="en-US" sz="2400" i="1" dirty="0" smtClean="0"/>
              <a:t>in</a:t>
            </a:r>
            <a:r>
              <a:rPr lang="en-US" sz="2400" dirty="0" smtClean="0"/>
              <a:t> (the sum of weights) &gt;= </a:t>
            </a:r>
            <a:r>
              <a:rPr lang="en-US" sz="2400" i="1" dirty="0" smtClean="0"/>
              <a:t>threshold</a:t>
            </a:r>
            <a:r>
              <a:rPr lang="en-US" sz="2400" dirty="0" smtClean="0"/>
              <a:t> 1, 0 otherwise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0" indent="0">
              <a:buNone/>
            </a:pPr>
            <a:r>
              <a:rPr lang="en-US" sz="2800" dirty="0" smtClean="0"/>
              <a:t>Sigmoid</a:t>
            </a:r>
          </a:p>
          <a:p>
            <a:pPr lvl="1"/>
            <a:endParaRPr lang="en-US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73188" y="5105400"/>
          <a:ext cx="20240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9" name="Equation" r:id="rId3" imgW="889000" imgH="368300" progId="Equation.3">
                  <p:embed/>
                </p:oleObj>
              </mc:Choice>
              <mc:Fallback>
                <p:oleObj name="Equation" r:id="rId3" imgW="889000" imgH="3683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5105400"/>
                        <a:ext cx="202406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5486400" y="3810000"/>
            <a:ext cx="1219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6705600" y="2286000"/>
            <a:ext cx="1219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rot="5400000">
            <a:off x="5942806" y="3048000"/>
            <a:ext cx="1524794" cy="7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9400" y="4267200"/>
            <a:ext cx="29464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0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516626" y="19812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0.5</a:t>
              </a:r>
              <a:endParaRPr lang="en-US" sz="1800" baseline="-25000" dirty="0"/>
            </a:p>
          </p:txBody>
        </p:sp>
      </p:grpSp>
      <p:sp>
        <p:nvSpPr>
          <p:cNvPr id="36867" name="Text Box 1043"/>
          <p:cNvSpPr txBox="1">
            <a:spLocks noChangeArrowheads="1"/>
          </p:cNvSpPr>
          <p:nvPr/>
        </p:nvSpPr>
        <p:spPr bwMode="auto">
          <a:xfrm>
            <a:off x="533400" y="56388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36868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  <p:sp>
        <p:nvSpPr>
          <p:cNvPr id="28" name="TextBox 27"/>
          <p:cNvSpPr txBox="1"/>
          <p:nvPr/>
        </p:nvSpPr>
        <p:spPr>
          <a:xfrm>
            <a:off x="7543800" y="33277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?</a:t>
            </a:r>
            <a:endParaRPr lang="en-US" sz="6000" dirty="0">
              <a:solidFill>
                <a:srgbClr val="FF000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267200" y="35814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505200" y="48723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of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90600" y="15957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14400" y="3424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14400" y="4719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4400" y="6091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524000" y="19812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0.5</a:t>
              </a:r>
              <a:endParaRPr lang="en-US" sz="1800" baseline="-25000" dirty="0"/>
            </a:p>
          </p:txBody>
        </p:sp>
      </p:grpSp>
      <p:sp>
        <p:nvSpPr>
          <p:cNvPr id="36867" name="Text Box 1043"/>
          <p:cNvSpPr txBox="1">
            <a:spLocks noChangeArrowheads="1"/>
          </p:cNvSpPr>
          <p:nvPr/>
        </p:nvSpPr>
        <p:spPr bwMode="auto">
          <a:xfrm>
            <a:off x="533400" y="56388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7543800" y="33277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0</a:t>
            </a:r>
            <a:endParaRPr lang="en-US" sz="6000" dirty="0">
              <a:solidFill>
                <a:srgbClr val="FF0000"/>
              </a:solidFill>
            </a:endParaRPr>
          </a:p>
        </p:txBody>
      </p:sp>
      <p:grpSp>
        <p:nvGrpSpPr>
          <p:cNvPr id="3" name="Group 35"/>
          <p:cNvGrpSpPr/>
          <p:nvPr/>
        </p:nvGrpSpPr>
        <p:grpSpPr>
          <a:xfrm>
            <a:off x="4267200" y="35814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505200" y="48723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of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90600" y="15957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14400" y="3424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14400" y="4719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4400" y="6091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00800" y="4495800"/>
            <a:ext cx="243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Weighted sum is 0.5, which is not equal or larger than the threshold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1887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409700" y="19812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0.5</a:t>
              </a:r>
              <a:endParaRPr lang="en-US" sz="1800" baseline="-25000" dirty="0"/>
            </a:p>
          </p:txBody>
        </p:sp>
      </p:grpSp>
      <p:sp>
        <p:nvSpPr>
          <p:cNvPr id="36867" name="Text Box 1043"/>
          <p:cNvSpPr txBox="1">
            <a:spLocks noChangeArrowheads="1"/>
          </p:cNvSpPr>
          <p:nvPr/>
        </p:nvSpPr>
        <p:spPr bwMode="auto">
          <a:xfrm>
            <a:off x="419100" y="58674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7429500" y="33277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?</a:t>
            </a:r>
            <a:endParaRPr lang="en-US" sz="6000" dirty="0">
              <a:solidFill>
                <a:srgbClr val="FF000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152900" y="35814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390900" y="48723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of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76300" y="15957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00100" y="3424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0100" y="4719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0100" y="6091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4690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447800" y="19812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0.5</a:t>
              </a:r>
              <a:endParaRPr lang="en-US" sz="1800" baseline="-25000" dirty="0"/>
            </a:p>
          </p:txBody>
        </p:sp>
      </p:grpSp>
      <p:sp>
        <p:nvSpPr>
          <p:cNvPr id="36867" name="Text Box 1043"/>
          <p:cNvSpPr txBox="1">
            <a:spLocks noChangeArrowheads="1"/>
          </p:cNvSpPr>
          <p:nvPr/>
        </p:nvSpPr>
        <p:spPr bwMode="auto">
          <a:xfrm>
            <a:off x="457200" y="58674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7467600" y="33277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3" name="Group 35"/>
          <p:cNvGrpSpPr/>
          <p:nvPr/>
        </p:nvGrpSpPr>
        <p:grpSpPr>
          <a:xfrm>
            <a:off x="4191000" y="35814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429000" y="48723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of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14400" y="15957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8200" y="342453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4719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8200" y="6091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324600" y="4495800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Weighted sum is 1.5, which is larger than the threshold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4611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409700" y="20193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0.5</a:t>
              </a:r>
              <a:endParaRPr lang="en-US" sz="1800" baseline="-250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429500" y="33658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3" name="Group 35"/>
          <p:cNvGrpSpPr/>
          <p:nvPr/>
        </p:nvGrpSpPr>
        <p:grpSpPr>
          <a:xfrm>
            <a:off x="4152900" y="36195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390900" y="49104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of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76300" y="16338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00100" y="346263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0100" y="47580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0100" y="61296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86500" y="45339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Weighted sum is 1.5, which is larger than the threshold</a:t>
            </a:r>
            <a:endParaRPr lang="en-US" dirty="0"/>
          </a:p>
        </p:txBody>
      </p:sp>
      <p:sp>
        <p:nvSpPr>
          <p:cNvPr id="26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533139" y="5888903"/>
            <a:ext cx="4710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are the weights and what is b?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95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History of Neural Networks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/>
              <a:t>McCulloch and Pitts (1943) – introduced model of artificial neurons and suggested they could </a:t>
            </a:r>
            <a:r>
              <a:rPr lang="en-US" sz="2400" dirty="0" smtClean="0"/>
              <a:t>learn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err="1" smtClean="0"/>
              <a:t>Hebb</a:t>
            </a:r>
            <a:r>
              <a:rPr lang="en-US" sz="2400" dirty="0" smtClean="0"/>
              <a:t> </a:t>
            </a:r>
            <a:r>
              <a:rPr lang="en-US" sz="2400" dirty="0"/>
              <a:t>(1949) – Simple updating rule for </a:t>
            </a:r>
            <a:r>
              <a:rPr lang="en-US" sz="2400" dirty="0" smtClean="0"/>
              <a:t>learning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smtClean="0"/>
              <a:t>Rosenblatt </a:t>
            </a:r>
            <a:r>
              <a:rPr lang="en-US" sz="2400" dirty="0"/>
              <a:t>(1962) - the </a:t>
            </a:r>
            <a:r>
              <a:rPr lang="en-US" sz="2400" i="1" dirty="0"/>
              <a:t>perceptron</a:t>
            </a:r>
            <a:r>
              <a:rPr lang="en-US" sz="2400" dirty="0"/>
              <a:t> model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err="1" smtClean="0"/>
              <a:t>Minsky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err="1"/>
              <a:t>Papert</a:t>
            </a:r>
            <a:r>
              <a:rPr lang="en-US" sz="2400" dirty="0"/>
              <a:t> (1969) – wrote </a:t>
            </a:r>
            <a:r>
              <a:rPr lang="en-US" sz="2400" i="1" dirty="0" err="1"/>
              <a:t>Perceptrons</a:t>
            </a:r>
            <a:r>
              <a:rPr lang="en-US" sz="2400" i="1" dirty="0"/>
              <a:t>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smtClean="0"/>
              <a:t>Bryson </a:t>
            </a:r>
            <a:r>
              <a:rPr lang="en-US" sz="2400" dirty="0"/>
              <a:t>and Ho (1969, but largely ignored until 1980s) – invented back-propagation learning for multilayer networks</a:t>
            </a:r>
          </a:p>
        </p:txBody>
      </p:sp>
    </p:spTree>
    <p:extLst>
      <p:ext uri="{BB962C8B-B14F-4D97-AF65-F5344CB8AC3E}">
        <p14:creationId xmlns:p14="http://schemas.microsoft.com/office/powerpoint/2010/main" val="207584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Must Watch Videos to Fully Understand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Part 1 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www.youtube.com/watch?v=aircAruvnKk</a:t>
            </a:r>
            <a:endParaRPr lang="en-US" dirty="0" smtClean="0"/>
          </a:p>
          <a:p>
            <a:r>
              <a:rPr lang="en-US" dirty="0"/>
              <a:t>Part 2 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www.youtube.com/watch?v=IHZwWFHWa-w</a:t>
            </a:r>
            <a:endParaRPr lang="en-US" dirty="0" smtClean="0"/>
          </a:p>
          <a:p>
            <a:r>
              <a:rPr lang="en-US" dirty="0"/>
              <a:t>Part </a:t>
            </a:r>
            <a:r>
              <a:rPr lang="en-US" dirty="0" smtClean="0"/>
              <a:t>3 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www.youtube.com/watch?v=Ilg3gGewQ5U</a:t>
            </a:r>
            <a:endParaRPr lang="en-US" dirty="0" smtClean="0"/>
          </a:p>
          <a:p>
            <a:r>
              <a:rPr lang="en-US" dirty="0"/>
              <a:t>Part 4 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www.youtube.com/watch?v=tIeHLnjs5U8</a:t>
            </a:r>
            <a:endParaRPr lang="en-US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6680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3057" y="435405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9603" y="353975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03042" y="232924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8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3057" y="435405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2486" y="400032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63666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9603" y="353975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517609" y="3424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5140" y="15598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149852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03042" y="232924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3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model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83057" y="435405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35457" y="526103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56010" y="452889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2486" y="400032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42572" y="564865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33313" y="3774306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6946" y="301027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48326" y="2113405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81362" y="435517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63666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81530" y="601695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97392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81468" y="529509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16141" y="497613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25291" y="46248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128454" y="234346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851491" y="32865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08518" y="246820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9603" y="353975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517609" y="3424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89485" y="318511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5140" y="15598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86441" y="17122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149852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03042" y="232924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504736" y="289165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735457" y="232684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149456" y="197715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2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467925" y="1202172"/>
            <a:ext cx="2448217" cy="2448217"/>
          </a:xfrm>
          <a:prstGeom prst="ellipse">
            <a:avLst/>
          </a:prstGeom>
          <a:noFill/>
          <a:ln w="38100" cmpd="sng">
            <a:solidFill>
              <a:srgbClr val="FF66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97012" y="3894814"/>
            <a:ext cx="2448217" cy="2448217"/>
          </a:xfrm>
          <a:prstGeom prst="ellipse">
            <a:avLst/>
          </a:prstGeom>
          <a:noFill/>
          <a:ln w="38100" cmpd="sng">
            <a:solidFill>
              <a:srgbClr val="FF66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33313" y="3774306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48326" y="2113405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265970" y="4645562"/>
            <a:ext cx="47491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Knowing the model beforehand can drastically improve the learning and the number of examples required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4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6946" y="301027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149852" y="180471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7697392" y="456162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6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14" y="228600"/>
            <a:ext cx="8802786" cy="990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Make sure your assumption is correct, though!</a:t>
            </a:r>
          </a:p>
        </p:txBody>
      </p:sp>
      <p:sp>
        <p:nvSpPr>
          <p:cNvPr id="4" name="Oval 3"/>
          <p:cNvSpPr/>
          <p:nvPr/>
        </p:nvSpPr>
        <p:spPr>
          <a:xfrm>
            <a:off x="1583057" y="435405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35457" y="52610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56010" y="45288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2486" y="400032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42572" y="564865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33313" y="3774306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6946" y="301027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48326" y="2113405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81362" y="435517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636664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81530" y="601695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97392" y="456162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81468" y="529509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16141" y="497613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25291" y="46248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128454" y="234346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851491" y="328653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08518" y="246820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9603" y="353975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517609" y="342462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89485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5140" y="155988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86441" y="171228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149852" y="180471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03042" y="23292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504736" y="28916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735457" y="232684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149456" y="197715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9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Some machine learning approaches make strong assumptions about the data:</a:t>
            </a:r>
          </a:p>
          <a:p>
            <a:pPr lvl="1"/>
            <a:r>
              <a:rPr lang="en-US" dirty="0" smtClean="0"/>
              <a:t>If the assumptions are true this can often lead to better performance.</a:t>
            </a:r>
          </a:p>
          <a:p>
            <a:pPr lvl="1"/>
            <a:r>
              <a:rPr lang="en-US" dirty="0" smtClean="0"/>
              <a:t>If the assumptions aren’t true, they can fail miserably.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 approaches don’t make many assumptions about the data:</a:t>
            </a:r>
          </a:p>
          <a:p>
            <a:pPr lvl="1"/>
            <a:r>
              <a:rPr lang="en-US" dirty="0" smtClean="0"/>
              <a:t>This can allow us to learn from more varied data.</a:t>
            </a:r>
          </a:p>
          <a:p>
            <a:pPr lvl="1"/>
            <a:r>
              <a:rPr lang="en-US" dirty="0" smtClean="0"/>
              <a:t>But, they are more prone to overfitting.</a:t>
            </a:r>
          </a:p>
          <a:p>
            <a:pPr lvl="1"/>
            <a:r>
              <a:rPr lang="en-US" dirty="0" smtClean="0"/>
              <a:t>and generally require more training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6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8490" y="1740310"/>
            <a:ext cx="8888362" cy="495545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What were the </a:t>
            </a:r>
            <a:r>
              <a:rPr lang="en-US" sz="3600" i="1" dirty="0" smtClean="0">
                <a:solidFill>
                  <a:srgbClr val="FF0000"/>
                </a:solidFill>
              </a:rPr>
              <a:t>model</a:t>
            </a:r>
            <a:r>
              <a:rPr lang="en-US" sz="3600" dirty="0" smtClean="0">
                <a:solidFill>
                  <a:srgbClr val="FF0000"/>
                </a:solidFill>
              </a:rPr>
              <a:t> assumptions (if any) that </a:t>
            </a:r>
            <a:r>
              <a:rPr lang="en-US" sz="3600" i="1" dirty="0" smtClean="0">
                <a:solidFill>
                  <a:srgbClr val="FF0000"/>
                </a:solidFill>
              </a:rPr>
              <a:t>k-</a:t>
            </a:r>
            <a:r>
              <a:rPr lang="en-US" sz="3600" dirty="0" smtClean="0">
                <a:solidFill>
                  <a:srgbClr val="FF0000"/>
                </a:solidFill>
              </a:rPr>
              <a:t>NN and decision trees make about the data?</a:t>
            </a:r>
          </a:p>
          <a:p>
            <a:pPr lvl="3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KNN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an non parametric lazy learning algorithm. 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3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That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a pretty concise statement. 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3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When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you say a technique is non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parametric,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means that it does not make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any assumptions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 the underlying data distribution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540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KNN-Pros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7315" y="1681316"/>
            <a:ext cx="8868697" cy="5024284"/>
          </a:xfrm>
        </p:spPr>
        <p:txBody>
          <a:bodyPr>
            <a:normAutofit/>
          </a:bodyPr>
          <a:lstStyle/>
          <a:p>
            <a:r>
              <a:rPr lang="en-US" dirty="0"/>
              <a:t>The training phase of K-nearest neighbor classification is much faster compared to other classification algorithms.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no need to train a model for generalization, </a:t>
            </a:r>
            <a:r>
              <a:rPr lang="en-US" dirty="0" smtClean="0"/>
              <a:t>that </a:t>
            </a:r>
            <a:r>
              <a:rPr lang="en-US" dirty="0"/>
              <a:t>is why KNN is known as the simple and instance-based learning algorithm. </a:t>
            </a:r>
            <a:endParaRPr lang="en-US" dirty="0" smtClean="0"/>
          </a:p>
          <a:p>
            <a:r>
              <a:rPr lang="en-US" dirty="0" smtClean="0"/>
              <a:t>KNN </a:t>
            </a:r>
            <a:r>
              <a:rPr lang="en-US" dirty="0"/>
              <a:t>can be useful in case of nonlinear data.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be used with the regression problem. </a:t>
            </a:r>
            <a:endParaRPr lang="en-US" dirty="0" smtClean="0"/>
          </a:p>
          <a:p>
            <a:r>
              <a:rPr lang="en-US" dirty="0" smtClean="0"/>
              <a:t>Output </a:t>
            </a:r>
            <a:r>
              <a:rPr lang="en-US" dirty="0"/>
              <a:t>value for the object is computed by the average of k closest neighbors value.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795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KNN-Cons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7148" y="1600199"/>
            <a:ext cx="8819536" cy="5144729"/>
          </a:xfrm>
        </p:spPr>
        <p:txBody>
          <a:bodyPr>
            <a:normAutofit fontScale="92500"/>
          </a:bodyPr>
          <a:lstStyle/>
          <a:p>
            <a:r>
              <a:rPr lang="en-US" dirty="0"/>
              <a:t>The testing phase of K-nearest neighbor classification is slower and costlier in terms of time and memory.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requires large memory for storing the entire training dataset for prediction. </a:t>
            </a:r>
            <a:endParaRPr lang="en-US" dirty="0" smtClean="0"/>
          </a:p>
          <a:p>
            <a:r>
              <a:rPr lang="en-US" dirty="0" smtClean="0"/>
              <a:t>KNN </a:t>
            </a:r>
            <a:r>
              <a:rPr lang="en-US" dirty="0"/>
              <a:t>requires scaling of data because KNN uses the Euclidean distance between two data points to find nearest neighbors. </a:t>
            </a:r>
            <a:endParaRPr lang="en-US" dirty="0" smtClean="0"/>
          </a:p>
          <a:p>
            <a:r>
              <a:rPr lang="en-US" dirty="0" smtClean="0"/>
              <a:t>Euclidean </a:t>
            </a:r>
            <a:r>
              <a:rPr lang="en-US" dirty="0"/>
              <a:t>distance is sensitive to magnitudes.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features with high magnitudes will weight more than features with low magnitudes. </a:t>
            </a:r>
            <a:endParaRPr lang="en-US" dirty="0" smtClean="0"/>
          </a:p>
          <a:p>
            <a:r>
              <a:rPr lang="en-US" dirty="0" smtClean="0"/>
              <a:t>KNN </a:t>
            </a:r>
            <a:r>
              <a:rPr lang="en-US" dirty="0"/>
              <a:t>also not suitable for large dimensional data.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446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Decision tree model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1513166" y="6273934"/>
            <a:ext cx="52032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 smtClean="0">
                <a:solidFill>
                  <a:srgbClr val="0000FF"/>
                </a:solidFill>
              </a:rPr>
              <a:t>Axis-aligned splits/cuts of the data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777268" y="2083855"/>
            <a:ext cx="0" cy="4178895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71900" y="4423768"/>
            <a:ext cx="2740631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799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8797" y="1803647"/>
            <a:ext cx="8153400" cy="4398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The “bias” of a model is how strong the model assumptions are.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low-bias classifiers make minimal assumptions about the data (</a:t>
            </a:r>
            <a:r>
              <a:rPr lang="en-US" i="1" dirty="0" smtClean="0">
                <a:solidFill>
                  <a:srgbClr val="000000"/>
                </a:solidFill>
              </a:rPr>
              <a:t>k-</a:t>
            </a:r>
            <a:r>
              <a:rPr lang="en-US" dirty="0" smtClean="0">
                <a:solidFill>
                  <a:srgbClr val="000000"/>
                </a:solidFill>
              </a:rPr>
              <a:t>NN and DT are generally considered low bias.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high-bias classifiers make strong assumptions about the data.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23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Linear models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84160"/>
            <a:ext cx="7772400" cy="16002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A strong high-bias assumption is </a:t>
            </a:r>
            <a:r>
              <a:rPr lang="en-US" sz="2400" i="1" dirty="0">
                <a:solidFill>
                  <a:srgbClr val="FF6600"/>
                </a:solidFill>
                <a:ea typeface="ＭＳ Ｐゴシック" pitchFamily="-110" charset="-128"/>
                <a:cs typeface="ＭＳ Ｐゴシック" pitchFamily="-110" charset="-128"/>
              </a:rPr>
              <a:t>linear </a:t>
            </a:r>
            <a:r>
              <a:rPr lang="en-US" sz="2400" i="1" dirty="0" err="1">
                <a:solidFill>
                  <a:srgbClr val="FF6600"/>
                </a:solidFill>
                <a:ea typeface="ＭＳ Ｐゴシック" pitchFamily="-110" charset="-128"/>
                <a:cs typeface="ＭＳ Ｐゴシック" pitchFamily="-110" charset="-128"/>
              </a:rPr>
              <a:t>separability</a:t>
            </a:r>
            <a:r>
              <a:rPr lang="en-US" sz="2400" dirty="0" smtClean="0">
                <a:ea typeface="ＭＳ Ｐゴシック" pitchFamily="-110" charset="-128"/>
                <a:cs typeface="ＭＳ Ｐゴシック" pitchFamily="-110" charset="-128"/>
              </a:rPr>
              <a:t>:</a:t>
            </a:r>
            <a:endParaRPr lang="en-US" sz="2400" dirty="0">
              <a:ea typeface="ＭＳ Ｐゴシック" pitchFamily="-110" charset="-128"/>
              <a:cs typeface="ＭＳ Ｐゴシック" pitchFamily="-110" charset="-128"/>
            </a:endParaRPr>
          </a:p>
          <a:p>
            <a:pPr lvl="1" eaLnBrk="1" hangingPunct="1"/>
            <a:r>
              <a:rPr lang="en-US" sz="2400" dirty="0"/>
              <a:t>in 2 dimensions, can separate classes by a </a:t>
            </a:r>
            <a:r>
              <a:rPr lang="en-US" sz="2400" dirty="0" smtClean="0"/>
              <a:t>line.</a:t>
            </a:r>
            <a:endParaRPr lang="en-US" sz="2400" dirty="0"/>
          </a:p>
          <a:p>
            <a:pPr lvl="1" eaLnBrk="1" hangingPunct="1"/>
            <a:r>
              <a:rPr lang="en-US" sz="2400" dirty="0"/>
              <a:t>in higher dimensions, need </a:t>
            </a:r>
            <a:r>
              <a:rPr lang="en-US" sz="2400" dirty="0" smtClean="0"/>
              <a:t>hyperplanes.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800" dirty="0"/>
          </a:p>
          <a:p>
            <a:pPr marL="45720" indent="0">
              <a:buNone/>
            </a:pPr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rgbClr val="FF6600"/>
                </a:solidFill>
              </a:rPr>
              <a:t>linear model </a:t>
            </a:r>
            <a:r>
              <a:rPr lang="en-US" sz="2400" dirty="0" smtClean="0"/>
              <a:t>is a model that assumes the data is linearly separable.</a:t>
            </a:r>
            <a:endParaRPr lang="en-US" sz="2400" dirty="0"/>
          </a:p>
        </p:txBody>
      </p:sp>
      <p:sp>
        <p:nvSpPr>
          <p:cNvPr id="43015" name="Oval 28"/>
          <p:cNvSpPr>
            <a:spLocks noChangeArrowheads="1"/>
          </p:cNvSpPr>
          <p:nvPr/>
        </p:nvSpPr>
        <p:spPr bwMode="auto">
          <a:xfrm>
            <a:off x="3018905" y="452109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6" name="Oval 29"/>
          <p:cNvSpPr>
            <a:spLocks noChangeArrowheads="1"/>
          </p:cNvSpPr>
          <p:nvPr/>
        </p:nvSpPr>
        <p:spPr bwMode="auto">
          <a:xfrm>
            <a:off x="4465320" y="49354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8" name="Oval 31"/>
          <p:cNvSpPr>
            <a:spLocks noChangeArrowheads="1"/>
          </p:cNvSpPr>
          <p:nvPr/>
        </p:nvSpPr>
        <p:spPr bwMode="auto">
          <a:xfrm>
            <a:off x="3118658" y="484335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9" name="Oval 32"/>
          <p:cNvSpPr>
            <a:spLocks noChangeArrowheads="1"/>
          </p:cNvSpPr>
          <p:nvPr/>
        </p:nvSpPr>
        <p:spPr bwMode="auto">
          <a:xfrm>
            <a:off x="3218411" y="54878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0" name="Oval 33"/>
          <p:cNvSpPr>
            <a:spLocks noChangeArrowheads="1"/>
          </p:cNvSpPr>
          <p:nvPr/>
        </p:nvSpPr>
        <p:spPr bwMode="auto">
          <a:xfrm>
            <a:off x="3816927" y="452109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1" name="Oval 34"/>
          <p:cNvSpPr>
            <a:spLocks noChangeArrowheads="1"/>
          </p:cNvSpPr>
          <p:nvPr/>
        </p:nvSpPr>
        <p:spPr bwMode="auto">
          <a:xfrm>
            <a:off x="2819400" y="51195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2" name="Oval 35"/>
          <p:cNvSpPr>
            <a:spLocks noChangeArrowheads="1"/>
          </p:cNvSpPr>
          <p:nvPr/>
        </p:nvSpPr>
        <p:spPr bwMode="auto">
          <a:xfrm>
            <a:off x="3517669" y="4981472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3" name="Oval 36"/>
          <p:cNvSpPr>
            <a:spLocks noChangeArrowheads="1"/>
          </p:cNvSpPr>
          <p:nvPr/>
        </p:nvSpPr>
        <p:spPr bwMode="auto">
          <a:xfrm>
            <a:off x="3966556" y="47512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4" name="Oval 37"/>
          <p:cNvSpPr>
            <a:spLocks noChangeArrowheads="1"/>
          </p:cNvSpPr>
          <p:nvPr/>
        </p:nvSpPr>
        <p:spPr bwMode="auto">
          <a:xfrm>
            <a:off x="3717175" y="54878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5" name="Oval 38"/>
          <p:cNvSpPr>
            <a:spLocks noChangeArrowheads="1"/>
          </p:cNvSpPr>
          <p:nvPr/>
        </p:nvSpPr>
        <p:spPr bwMode="auto">
          <a:xfrm>
            <a:off x="4565073" y="438298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6" name="Oval 39"/>
          <p:cNvSpPr>
            <a:spLocks noChangeArrowheads="1"/>
          </p:cNvSpPr>
          <p:nvPr/>
        </p:nvSpPr>
        <p:spPr bwMode="auto">
          <a:xfrm>
            <a:off x="4664825" y="53037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7" name="Oval 40"/>
          <p:cNvSpPr>
            <a:spLocks noChangeArrowheads="1"/>
          </p:cNvSpPr>
          <p:nvPr/>
        </p:nvSpPr>
        <p:spPr bwMode="auto">
          <a:xfrm>
            <a:off x="4764578" y="45671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8" name="Oval 41"/>
          <p:cNvSpPr>
            <a:spLocks noChangeArrowheads="1"/>
          </p:cNvSpPr>
          <p:nvPr/>
        </p:nvSpPr>
        <p:spPr bwMode="auto">
          <a:xfrm>
            <a:off x="5462847" y="465920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9" name="Oval 42"/>
          <p:cNvSpPr>
            <a:spLocks noChangeArrowheads="1"/>
          </p:cNvSpPr>
          <p:nvPr/>
        </p:nvSpPr>
        <p:spPr bwMode="auto">
          <a:xfrm>
            <a:off x="4964084" y="475128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4" name="Line 47"/>
          <p:cNvSpPr>
            <a:spLocks noChangeShapeType="1"/>
          </p:cNvSpPr>
          <p:nvPr/>
        </p:nvSpPr>
        <p:spPr bwMode="auto">
          <a:xfrm flipH="1">
            <a:off x="4191000" y="4154384"/>
            <a:ext cx="76200" cy="2514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4672944" y="556636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38"/>
          <p:cNvSpPr>
            <a:spLocks noChangeArrowheads="1"/>
          </p:cNvSpPr>
          <p:nvPr/>
        </p:nvSpPr>
        <p:spPr bwMode="auto">
          <a:xfrm>
            <a:off x="4772697" y="501391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39"/>
          <p:cNvSpPr>
            <a:spLocks noChangeArrowheads="1"/>
          </p:cNvSpPr>
          <p:nvPr/>
        </p:nvSpPr>
        <p:spPr bwMode="auto">
          <a:xfrm>
            <a:off x="4467473" y="593466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40"/>
          <p:cNvSpPr>
            <a:spLocks noChangeArrowheads="1"/>
          </p:cNvSpPr>
          <p:nvPr/>
        </p:nvSpPr>
        <p:spPr bwMode="auto">
          <a:xfrm>
            <a:off x="5009018" y="506922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41"/>
          <p:cNvSpPr>
            <a:spLocks noChangeArrowheads="1"/>
          </p:cNvSpPr>
          <p:nvPr/>
        </p:nvSpPr>
        <p:spPr bwMode="auto">
          <a:xfrm>
            <a:off x="5578431" y="525332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2"/>
          <p:cNvSpPr>
            <a:spLocks noChangeArrowheads="1"/>
          </p:cNvSpPr>
          <p:nvPr/>
        </p:nvSpPr>
        <p:spPr bwMode="auto">
          <a:xfrm>
            <a:off x="5171708" y="538221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40"/>
          <p:cNvSpPr>
            <a:spLocks noChangeArrowheads="1"/>
          </p:cNvSpPr>
          <p:nvPr/>
        </p:nvSpPr>
        <p:spPr bwMode="auto">
          <a:xfrm>
            <a:off x="4977338" y="566334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41"/>
          <p:cNvSpPr>
            <a:spLocks noChangeArrowheads="1"/>
          </p:cNvSpPr>
          <p:nvPr/>
        </p:nvSpPr>
        <p:spPr bwMode="auto">
          <a:xfrm>
            <a:off x="5546751" y="584744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42"/>
          <p:cNvSpPr>
            <a:spLocks noChangeArrowheads="1"/>
          </p:cNvSpPr>
          <p:nvPr/>
        </p:nvSpPr>
        <p:spPr bwMode="auto">
          <a:xfrm>
            <a:off x="5140028" y="59763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2976530" y="556631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3076283" y="621083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2677272" y="584253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3375541" y="570442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>
            <a:off x="3575047" y="621083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3980023" y="571390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3638389" y="593044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89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Hyperplanes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8353"/>
            <a:ext cx="8564978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hyperplane is line/plane in a high dimensional space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438400"/>
            <a:ext cx="2133600" cy="22493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1042" y="5181600"/>
            <a:ext cx="6213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0" dirty="0" smtClean="0">
                <a:solidFill>
                  <a:srgbClr val="FF0000"/>
                </a:solidFill>
              </a:rPr>
              <a:t>What defines a line?</a:t>
            </a:r>
          </a:p>
          <a:p>
            <a:pPr algn="l"/>
            <a:r>
              <a:rPr lang="en-US" sz="3600" dirty="0" smtClean="0">
                <a:solidFill>
                  <a:srgbClr val="FF0000"/>
                </a:solidFill>
              </a:rPr>
              <a:t>What defines a hyperplane?</a:t>
            </a:r>
            <a:endParaRPr lang="en-US" sz="3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91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520896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1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3302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813046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4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491393" y="4516917"/>
            <a:ext cx="456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-2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-1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87687" y="4477333"/>
            <a:ext cx="6942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1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0.5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-0.5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-1</a:t>
            </a: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881638"/>
              </p:ext>
            </p:extLst>
          </p:nvPr>
        </p:nvGraphicFramePr>
        <p:xfrm>
          <a:off x="912813" y="3835400"/>
          <a:ext cx="19034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5" name="Equation" r:id="rId5" imgW="762000" imgH="203200" progId="Equation.3">
                  <p:embed/>
                </p:oleObj>
              </mc:Choice>
              <mc:Fallback>
                <p:oleObj name="Equation" r:id="rId5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2813" y="3835400"/>
                        <a:ext cx="19034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0028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229406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3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491393" y="4516917"/>
            <a:ext cx="456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-2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-1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87687" y="4477333"/>
            <a:ext cx="6942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1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0.5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-0.5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-1</a:t>
            </a: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345477"/>
              </p:ext>
            </p:extLst>
          </p:nvPr>
        </p:nvGraphicFramePr>
        <p:xfrm>
          <a:off x="912813" y="3835400"/>
          <a:ext cx="19034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4" name="Equation" r:id="rId5" imgW="762000" imgH="203200" progId="Equation.3">
                  <p:embed/>
                </p:oleObj>
              </mc:Choice>
              <mc:Fallback>
                <p:oleObj name="Equation" r:id="rId5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2813" y="3835400"/>
                        <a:ext cx="19034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4563637" y="3928351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44251" y="4257967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665801" y="4543279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187351" y="4813823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53199" y="5128671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8123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6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940931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29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013854"/>
              </p:ext>
            </p:extLst>
          </p:nvPr>
        </p:nvGraphicFramePr>
        <p:xfrm>
          <a:off x="912813" y="3835400"/>
          <a:ext cx="19034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0" name="Equation" r:id="rId5" imgW="762000" imgH="203200" progId="Equation.3">
                  <p:embed/>
                </p:oleObj>
              </mc:Choice>
              <mc:Fallback>
                <p:oleObj name="Equation" r:id="rId5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2813" y="3835400"/>
                        <a:ext cx="19034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2957" y="5326000"/>
            <a:ext cx="39677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can also view it as the line perpendicular to the </a:t>
            </a:r>
            <a:r>
              <a:rPr lang="en-US" sz="2800" i="1" dirty="0" smtClean="0"/>
              <a:t>weight vector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284664" y="4529132"/>
            <a:ext cx="116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w=(1,2)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785375" y="3534453"/>
            <a:ext cx="504144" cy="1053752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39398" y="3108651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(1,2)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1313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with a line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724639"/>
              </p:ext>
            </p:extLst>
          </p:nvPr>
        </p:nvGraphicFramePr>
        <p:xfrm>
          <a:off x="628650" y="2566988"/>
          <a:ext cx="190341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2" name="Equation" r:id="rId3" imgW="762000" imgH="203200" progId="Equation.3">
                  <p:embed/>
                </p:oleObj>
              </mc:Choice>
              <mc:Fallback>
                <p:oleObj name="Equation" r:id="rId3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2566988"/>
                        <a:ext cx="190341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96888" y="5735914"/>
            <a:ext cx="116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w=(1,2)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3447" y="1566713"/>
            <a:ext cx="8288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Mathematically, how can we classify points based on a line?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164506" y="4004692"/>
            <a:ext cx="184077" cy="174843"/>
          </a:xfrm>
          <a:prstGeom prst="ellipse">
            <a:avLst/>
          </a:prstGeom>
          <a:solidFill>
            <a:srgbClr val="80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90421" y="3160403"/>
            <a:ext cx="928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BLUE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20705" y="5148909"/>
            <a:ext cx="793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RED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02915" y="3849562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164506" y="5061487"/>
            <a:ext cx="184077" cy="174843"/>
          </a:xfrm>
          <a:prstGeom prst="ellipse">
            <a:avLst/>
          </a:prstGeom>
          <a:solidFill>
            <a:srgbClr val="80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012398" y="5258263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(1,-1)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6647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with a line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725838"/>
              </p:ext>
            </p:extLst>
          </p:nvPr>
        </p:nvGraphicFramePr>
        <p:xfrm>
          <a:off x="628650" y="2566988"/>
          <a:ext cx="190341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9" name="Equation" r:id="rId3" imgW="762000" imgH="203200" progId="Equation.3">
                  <p:embed/>
                </p:oleObj>
              </mc:Choice>
              <mc:Fallback>
                <p:oleObj name="Equation" r:id="rId3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2566988"/>
                        <a:ext cx="190341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96888" y="5735914"/>
            <a:ext cx="116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w=(1,2)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1593" y="1516059"/>
            <a:ext cx="84709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Mathematically, how can we classify points based on a line?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164506" y="4004692"/>
            <a:ext cx="184077" cy="174843"/>
          </a:xfrm>
          <a:prstGeom prst="ellipse">
            <a:avLst/>
          </a:prstGeom>
          <a:solidFill>
            <a:srgbClr val="80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90421" y="3160403"/>
            <a:ext cx="928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BLUE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20705" y="5148909"/>
            <a:ext cx="793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RED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02915" y="3849562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164506" y="5061487"/>
            <a:ext cx="184077" cy="174843"/>
          </a:xfrm>
          <a:prstGeom prst="ellipse">
            <a:avLst/>
          </a:prstGeom>
          <a:solidFill>
            <a:srgbClr val="80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012398" y="5258263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(1,-1)</a:t>
            </a:r>
            <a:endParaRPr lang="en-US" dirty="0"/>
          </a:p>
        </p:txBody>
      </p:sp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861670"/>
              </p:ext>
            </p:extLst>
          </p:nvPr>
        </p:nvGraphicFramePr>
        <p:xfrm>
          <a:off x="1020210" y="3504917"/>
          <a:ext cx="212566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0" name="Equation" r:id="rId5" imgW="850900" imgH="177800" progId="Equation.3">
                  <p:embed/>
                </p:oleObj>
              </mc:Choice>
              <mc:Fallback>
                <p:oleObj name="Equation" r:id="rId5" imgW="8509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0210" y="3504917"/>
                        <a:ext cx="2125662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72932" y="3460354"/>
            <a:ext cx="826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(1,1):</a:t>
            </a:r>
            <a:endParaRPr lang="en-US" sz="2400" dirty="0"/>
          </a:p>
        </p:txBody>
      </p:sp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058213"/>
              </p:ext>
            </p:extLst>
          </p:nvPr>
        </p:nvGraphicFramePr>
        <p:xfrm>
          <a:off x="1020210" y="4430280"/>
          <a:ext cx="253841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1" name="Equation" r:id="rId7" imgW="1016000" imgH="165100" progId="Equation.3">
                  <p:embed/>
                </p:oleObj>
              </mc:Choice>
              <mc:Fallback>
                <p:oleObj name="Equation" r:id="rId7" imgW="1016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20210" y="4430280"/>
                        <a:ext cx="2538412" cy="41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-898" y="4385975"/>
            <a:ext cx="928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(1,-1):</a:t>
            </a:r>
            <a:endParaRPr lang="en-US" sz="2400" dirty="0"/>
          </a:p>
        </p:txBody>
      </p:sp>
      <p:sp>
        <p:nvSpPr>
          <p:cNvPr id="3" name="Oval 2"/>
          <p:cNvSpPr/>
          <p:nvPr/>
        </p:nvSpPr>
        <p:spPr>
          <a:xfrm>
            <a:off x="2702223" y="3416050"/>
            <a:ext cx="605416" cy="630573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004931" y="4385975"/>
            <a:ext cx="605416" cy="630573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1593" y="6143587"/>
            <a:ext cx="5770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The sign indicates which side of the line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649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911729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7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985894"/>
              </p:ext>
            </p:extLst>
          </p:nvPr>
        </p:nvGraphicFramePr>
        <p:xfrm>
          <a:off x="912813" y="3835400"/>
          <a:ext cx="19034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8" name="Equation" r:id="rId5" imgW="762000" imgH="203200" progId="Equation.3">
                  <p:embed/>
                </p:oleObj>
              </mc:Choice>
              <mc:Fallback>
                <p:oleObj name="Equation" r:id="rId5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2813" y="3835400"/>
                        <a:ext cx="19034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94350" y="6271243"/>
            <a:ext cx="5418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move the line off of the origin?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4345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259369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9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491393" y="4516917"/>
            <a:ext cx="456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-2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-1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37307"/>
              </p:ext>
            </p:extLst>
          </p:nvPr>
        </p:nvGraphicFramePr>
        <p:xfrm>
          <a:off x="833438" y="3835400"/>
          <a:ext cx="20621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10" name="Equation" r:id="rId5" imgW="825500" imgH="203200" progId="Equation.3">
                  <p:embed/>
                </p:oleObj>
              </mc:Choice>
              <mc:Fallback>
                <p:oleObj name="Equation" r:id="rId5" imgW="825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3438" y="3835400"/>
                        <a:ext cx="206216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34" name="Oval 33"/>
          <p:cNvSpPr/>
          <p:nvPr/>
        </p:nvSpPr>
        <p:spPr>
          <a:xfrm>
            <a:off x="487132" y="2357455"/>
            <a:ext cx="605416" cy="630573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2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378129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7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491393" y="4516917"/>
            <a:ext cx="456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-2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-1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87687" y="4477333"/>
            <a:ext cx="6876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0.5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0</a:t>
            </a:r>
            <a:endParaRPr lang="en-US" sz="2400" b="1" dirty="0" smtClean="0">
              <a:solidFill>
                <a:srgbClr val="0000FF"/>
              </a:solidFill>
            </a:endParaRPr>
          </a:p>
          <a:p>
            <a:r>
              <a:rPr lang="en-US" sz="2400" b="1" dirty="0" smtClean="0">
                <a:solidFill>
                  <a:srgbClr val="0000FF"/>
                </a:solidFill>
              </a:rPr>
              <a:t>-0.5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-1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-1.5</a:t>
            </a: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881286"/>
              </p:ext>
            </p:extLst>
          </p:nvPr>
        </p:nvGraphicFramePr>
        <p:xfrm>
          <a:off x="833438" y="3835400"/>
          <a:ext cx="20621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8" name="Equation" r:id="rId5" imgW="825500" imgH="203200" progId="Equation.3">
                  <p:embed/>
                </p:oleObj>
              </mc:Choice>
              <mc:Fallback>
                <p:oleObj name="Equation" r:id="rId5" imgW="825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3438" y="3835400"/>
                        <a:ext cx="206216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4578403" y="4223711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59017" y="4553327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680567" y="4838639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202117" y="5109183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67965" y="5424031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94926" y="384458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478279" y="3835400"/>
            <a:ext cx="1831015" cy="6419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77426" y="3376721"/>
            <a:ext cx="2216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Now intersects at -1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3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linear model in </a:t>
            </a:r>
            <a:r>
              <a:rPr lang="en-US" i="1" dirty="0" smtClean="0"/>
              <a:t>n</a:t>
            </a:r>
            <a:r>
              <a:rPr lang="en-US" dirty="0" smtClean="0"/>
              <a:t>-dimensional space (i.e. </a:t>
            </a:r>
            <a:r>
              <a:rPr lang="en-US" i="1" dirty="0" smtClean="0"/>
              <a:t>n</a:t>
            </a:r>
            <a:r>
              <a:rPr lang="en-US" dirty="0" smtClean="0"/>
              <a:t> features) is define by </a:t>
            </a:r>
            <a:r>
              <a:rPr lang="en-US" i="1" dirty="0" smtClean="0"/>
              <a:t>n+</a:t>
            </a:r>
            <a:r>
              <a:rPr lang="en-US" dirty="0" smtClean="0"/>
              <a:t>1 weights: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two dimensions, a line: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three dimensions, a plane: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i="1" dirty="0" smtClean="0"/>
              <a:t>n</a:t>
            </a:r>
            <a:r>
              <a:rPr lang="en-US" dirty="0" smtClean="0"/>
              <a:t>-dimensions, a </a:t>
            </a:r>
            <a:r>
              <a:rPr lang="en-US" i="1" dirty="0" err="1" smtClean="0"/>
              <a:t>hyperplane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397554"/>
              </p:ext>
            </p:extLst>
          </p:nvPr>
        </p:nvGraphicFramePr>
        <p:xfrm>
          <a:off x="1547664" y="3581212"/>
          <a:ext cx="282098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58" name="Equation" r:id="rId3" imgW="1130300" imgH="203200" progId="Equation.3">
                  <p:embed/>
                </p:oleObj>
              </mc:Choice>
              <mc:Fallback>
                <p:oleObj name="Equation" r:id="rId3" imgW="1130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664" y="3581212"/>
                        <a:ext cx="2820987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72863" y="3603277"/>
            <a:ext cx="170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(where b = -a)</a:t>
            </a:r>
            <a:endParaRPr lang="en-US" sz="2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599195"/>
              </p:ext>
            </p:extLst>
          </p:nvPr>
        </p:nvGraphicFramePr>
        <p:xfrm>
          <a:off x="1547664" y="4678174"/>
          <a:ext cx="38036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59" name="Equation" r:id="rId5" imgW="1524000" imgH="215900" progId="Equation.3">
                  <p:embed/>
                </p:oleObj>
              </mc:Choice>
              <mc:Fallback>
                <p:oleObj name="Equation" r:id="rId5" imgW="1524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7664" y="4678174"/>
                        <a:ext cx="3803650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078474"/>
              </p:ext>
            </p:extLst>
          </p:nvPr>
        </p:nvGraphicFramePr>
        <p:xfrm>
          <a:off x="1547664" y="5716734"/>
          <a:ext cx="24733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0" name="Equation" r:id="rId7" imgW="990600" imgH="317500" progId="Equation.3">
                  <p:embed/>
                </p:oleObj>
              </mc:Choice>
              <mc:Fallback>
                <p:oleObj name="Equation" r:id="rId7" imgW="990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7664" y="5716734"/>
                        <a:ext cx="2473325" cy="79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7211" y="5912548"/>
            <a:ext cx="896789" cy="94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4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with a 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18233"/>
            <a:ext cx="8153400" cy="1060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can classify with a linear model by checking the sign: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6647" y="4234777"/>
            <a:ext cx="246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Negative example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993512"/>
              </p:ext>
            </p:extLst>
          </p:nvPr>
        </p:nvGraphicFramePr>
        <p:xfrm>
          <a:off x="4356583" y="3084797"/>
          <a:ext cx="2094944" cy="669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" name="Equation" r:id="rId3" imgW="990600" imgH="317500" progId="Equation.3">
                  <p:embed/>
                </p:oleObj>
              </mc:Choice>
              <mc:Fallback>
                <p:oleObj name="Equation" r:id="rId3" imgW="990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6583" y="3084797"/>
                        <a:ext cx="2094944" cy="6696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66647" y="3129744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Positive example</a:t>
            </a:r>
            <a:endParaRPr lang="en-US" sz="2400" dirty="0">
              <a:solidFill>
                <a:srgbClr val="008000"/>
              </a:solidFill>
            </a:endParaRPr>
          </a:p>
        </p:txBody>
      </p:sp>
      <p:grpSp>
        <p:nvGrpSpPr>
          <p:cNvPr id="8" name="Group 37"/>
          <p:cNvGrpSpPr/>
          <p:nvPr/>
        </p:nvGrpSpPr>
        <p:grpSpPr>
          <a:xfrm>
            <a:off x="2796153" y="3249252"/>
            <a:ext cx="1371600" cy="1371600"/>
            <a:chOff x="7391400" y="3505200"/>
            <a:chExt cx="1371600" cy="1371600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01860" y="3943290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classifier</a:t>
              </a:r>
              <a:endParaRPr lang="en-US" sz="20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97391" y="3691794"/>
            <a:ext cx="1658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Arial"/>
                <a:cs typeface="Arial"/>
              </a:rPr>
              <a:t>f</a:t>
            </a:r>
            <a:r>
              <a:rPr lang="en-US" sz="2400" i="1" baseline="-25000" dirty="0" smtClean="0">
                <a:latin typeface="Arial"/>
                <a:cs typeface="Arial"/>
              </a:rPr>
              <a:t>1</a:t>
            </a:r>
            <a:r>
              <a:rPr lang="en-US" sz="2400" i="1" dirty="0" smtClean="0">
                <a:latin typeface="Arial"/>
                <a:cs typeface="Arial"/>
              </a:rPr>
              <a:t>,</a:t>
            </a:r>
            <a:r>
              <a:rPr lang="en-US" sz="2400" i="1" dirty="0">
                <a:latin typeface="Arial"/>
                <a:cs typeface="Arial"/>
              </a:rPr>
              <a:t> </a:t>
            </a:r>
            <a:r>
              <a:rPr lang="en-US" sz="2400" i="1" dirty="0" smtClean="0">
                <a:latin typeface="Arial"/>
                <a:cs typeface="Arial"/>
              </a:rPr>
              <a:t>f</a:t>
            </a:r>
            <a:r>
              <a:rPr lang="en-US" sz="2400" i="1" baseline="-25000" dirty="0" smtClean="0">
                <a:latin typeface="Arial"/>
                <a:cs typeface="Arial"/>
              </a:rPr>
              <a:t>2</a:t>
            </a:r>
            <a:r>
              <a:rPr lang="en-US" sz="2400" i="1" dirty="0" smtClean="0">
                <a:latin typeface="Arial"/>
                <a:cs typeface="Arial"/>
              </a:rPr>
              <a:t>, …, </a:t>
            </a:r>
            <a:r>
              <a:rPr lang="en-US" sz="2400" i="1" dirty="0" err="1" smtClean="0">
                <a:latin typeface="Arial"/>
                <a:cs typeface="Arial"/>
              </a:rPr>
              <a:t>f</a:t>
            </a:r>
            <a:r>
              <a:rPr lang="en-US" sz="2400" i="1" baseline="-25000" dirty="0" err="1" smtClean="0">
                <a:latin typeface="Arial"/>
                <a:cs typeface="Arial"/>
              </a:rPr>
              <a:t>n</a:t>
            </a:r>
            <a:r>
              <a:rPr lang="en-US" sz="2400" i="1" dirty="0" smtClean="0">
                <a:latin typeface="Arial"/>
                <a:cs typeface="Arial"/>
              </a:rPr>
              <a:t> </a:t>
            </a:r>
            <a:endParaRPr lang="en-US" sz="2400" i="1" baseline="-25000" dirty="0">
              <a:latin typeface="Arial"/>
              <a:cs typeface="Arial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2059374" y="3570848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470641"/>
              </p:ext>
            </p:extLst>
          </p:nvPr>
        </p:nvGraphicFramePr>
        <p:xfrm>
          <a:off x="4356583" y="4153459"/>
          <a:ext cx="2094944" cy="669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" name="Equation" r:id="rId5" imgW="990600" imgH="317500" progId="Equation.3">
                  <p:embed/>
                </p:oleObj>
              </mc:Choice>
              <mc:Fallback>
                <p:oleObj name="Equation" r:id="rId5" imgW="990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6583" y="4153459"/>
                        <a:ext cx="2094944" cy="6696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19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287295" cy="20918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Geometrically, we know what a linear model represents.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Given a linear model (i.e. a set of weights and b) we can classify examples.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6016" y="393717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15309" y="4429839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3313248" y="4247616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579465" y="462644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635896" y="4574164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1303" y="6119728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(data with labels)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9287826">
            <a:off x="2641715" y="3897398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699772" y="4429839"/>
            <a:ext cx="2805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learn a linear model?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05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62030" y="2983184"/>
            <a:ext cx="1506157" cy="1491592"/>
          </a:xfrm>
          <a:prstGeom prst="rect">
            <a:avLst/>
          </a:prstGeom>
          <a:solidFill>
            <a:srgbClr val="008000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58668" y="5597162"/>
            <a:ext cx="166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NEGATIVE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1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8668" y="5597162"/>
            <a:ext cx="166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NEGATIVE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3424605" y="3027481"/>
            <a:ext cx="1771950" cy="1447287"/>
          </a:xfrm>
          <a:prstGeom prst="triangle">
            <a:avLst/>
          </a:prstGeom>
          <a:solidFill>
            <a:srgbClr val="FF0000"/>
          </a:solidFill>
          <a:ln w="38100" cmpd="sng"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8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8668" y="5597162"/>
            <a:ext cx="150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POSITIVE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0068" y="2983183"/>
            <a:ext cx="1653820" cy="1624506"/>
          </a:xfrm>
          <a:prstGeom prst="ellipse">
            <a:avLst/>
          </a:prstGeom>
          <a:solidFill>
            <a:srgbClr val="3366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0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0068" y="2983183"/>
            <a:ext cx="1653820" cy="1624506"/>
          </a:xfrm>
          <a:prstGeom prst="ellipse">
            <a:avLst/>
          </a:prstGeom>
          <a:solidFill>
            <a:srgbClr val="FF0000"/>
          </a:solidFill>
          <a:ln w="38100" cmpd="sng"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58668" y="5597162"/>
            <a:ext cx="166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NEGATIVE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5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3424605" y="3027481"/>
            <a:ext cx="1771950" cy="1447287"/>
          </a:xfrm>
          <a:prstGeom prst="triangle">
            <a:avLst/>
          </a:prstGeom>
          <a:solidFill>
            <a:srgbClr val="3366FF"/>
          </a:solidFill>
          <a:ln w="38100" cmpd="sng">
            <a:solidFill>
              <a:srgbClr val="0000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58668" y="5597162"/>
            <a:ext cx="150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POSITIVE</a:t>
            </a:r>
            <a:endParaRPr lang="en-US" sz="2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93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3424605" y="3027481"/>
            <a:ext cx="1771950" cy="1447287"/>
          </a:xfrm>
          <a:prstGeom prst="triangle">
            <a:avLst/>
          </a:prstGeom>
          <a:solidFill>
            <a:srgbClr val="FFFF00"/>
          </a:solidFill>
          <a:ln w="38100" cmpd="sng"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58668" y="5597162"/>
            <a:ext cx="150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POSITIVE</a:t>
            </a:r>
            <a:endParaRPr lang="en-US" sz="2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3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0068" y="2983183"/>
            <a:ext cx="1653820" cy="162450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58668" y="5597162"/>
            <a:ext cx="166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NEGATIVE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49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62030" y="2983184"/>
            <a:ext cx="1506157" cy="1491592"/>
          </a:xfrm>
          <a:prstGeom prst="rect">
            <a:avLst/>
          </a:prstGeom>
          <a:solidFill>
            <a:srgbClr val="3366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58668" y="5597162"/>
            <a:ext cx="150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POSITIVE</a:t>
            </a:r>
            <a:endParaRPr lang="en-US" sz="2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41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method to the madness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7859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blue = positive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yellow triangles = positive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all others negative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2498" y="4386166"/>
            <a:ext cx="58555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is this learning setup different than the learning we’ve done before?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When might this arise?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83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algorithm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Only get to see one example at a time!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96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algorithm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Only get to see one example at a time!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315161" y="27518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14005" y="27518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16876" y="233338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53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algorithm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Only get to see one example at a time!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315161" y="27518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14005" y="27518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16876" y="233338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1315161" y="33614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4005" y="33614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16876" y="2943596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86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algorithm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Only get to see one example at a time!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315161" y="27518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14005" y="27518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16876" y="233338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1315161" y="33614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4005" y="33614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16876" y="2943596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1315161" y="39710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4005" y="39826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816876" y="3552498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81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algorithm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Only get to see one example at a time!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315161" y="27518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14005" y="27518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16876" y="233338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1315161" y="33614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4005" y="33614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16876" y="2943596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1315161" y="39710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4005" y="39826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816876" y="3552498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6876" y="417544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1414348" y="456414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863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744593" y="2948051"/>
            <a:ext cx="0" cy="2524743"/>
          </a:xfrm>
          <a:prstGeom prst="line">
            <a:avLst/>
          </a:prstGeom>
          <a:ln w="38100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44593" y="4224270"/>
            <a:ext cx="1090058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01408" y="6035058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w=(1,0)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64884" y="5923095"/>
            <a:ext cx="4613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does this model currently say?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10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744593" y="2948051"/>
            <a:ext cx="0" cy="2524743"/>
          </a:xfrm>
          <a:prstGeom prst="line">
            <a:avLst/>
          </a:prstGeom>
          <a:ln w="38100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44593" y="4224270"/>
            <a:ext cx="1090058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w=(1,0)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7560149" y="4071870"/>
            <a:ext cx="1174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POSITIVE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01888" y="4078158"/>
            <a:ext cx="1296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NEGATIVE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10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744593" y="2948051"/>
            <a:ext cx="0" cy="2524743"/>
          </a:xfrm>
          <a:prstGeom prst="line">
            <a:avLst/>
          </a:prstGeom>
          <a:ln w="38100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44593" y="4224270"/>
            <a:ext cx="1090058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w=(1,0)</a:t>
            </a:r>
            <a:endParaRPr lang="en-US" sz="2800" dirty="0"/>
          </a:p>
        </p:txBody>
      </p:sp>
      <p:sp>
        <p:nvSpPr>
          <p:cNvPr id="14" name="Plus 13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7372" y="2852929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(-1,1)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68729" y="4995740"/>
            <a:ext cx="2958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our current guess: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dirty="0" smtClean="0">
                <a:solidFill>
                  <a:srgbClr val="FF0000"/>
                </a:solidFill>
              </a:rPr>
              <a:t>ight or wrong?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92677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4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32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744593" y="2948051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w=(1,0)</a:t>
            </a:r>
            <a:endParaRPr lang="en-US" sz="2800" dirty="0"/>
          </a:p>
        </p:txBody>
      </p:sp>
      <p:sp>
        <p:nvSpPr>
          <p:cNvPr id="14" name="Plus 13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7372" y="2852929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635529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6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305048"/>
              </p:ext>
            </p:extLst>
          </p:nvPr>
        </p:nvGraphicFramePr>
        <p:xfrm>
          <a:off x="507923" y="3749820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7" name="Equation" r:id="rId5" imgW="1016000" imgH="177800" progId="Equation.3">
                  <p:embed/>
                </p:oleObj>
              </mc:Choice>
              <mc:Fallback>
                <p:oleObj name="Equation" r:id="rId5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923" y="3749820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010178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8" name="Equation" r:id="rId7" imgW="876300" imgH="203200" progId="Equation.3">
                  <p:embed/>
                </p:oleObj>
              </mc:Choice>
              <mc:Fallback>
                <p:oleObj name="Equation" r:id="rId7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07923" y="5034365"/>
            <a:ext cx="3193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predicts negative, </a:t>
            </a:r>
            <a:r>
              <a:rPr lang="en-US" sz="2400" dirty="0" smtClean="0">
                <a:solidFill>
                  <a:srgbClr val="FF0000"/>
                </a:solidFill>
              </a:rPr>
              <a:t>wrong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7034" y="5892858"/>
            <a:ext cx="438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update the model?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8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744593" y="2948051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w=(1,0)</a:t>
            </a:r>
            <a:endParaRPr lang="en-US" sz="2800" dirty="0"/>
          </a:p>
        </p:txBody>
      </p:sp>
      <p:sp>
        <p:nvSpPr>
          <p:cNvPr id="14" name="Plus 13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7372" y="2852929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257263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35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625880"/>
              </p:ext>
            </p:extLst>
          </p:nvPr>
        </p:nvGraphicFramePr>
        <p:xfrm>
          <a:off x="507923" y="3749820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36" name="Equation" r:id="rId5" imgW="1016000" imgH="177800" progId="Equation.3">
                  <p:embed/>
                </p:oleObj>
              </mc:Choice>
              <mc:Fallback>
                <p:oleObj name="Equation" r:id="rId5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923" y="3749820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963952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37" name="Equation" r:id="rId7" imgW="876300" imgH="203200" progId="Equation.3">
                  <p:embed/>
                </p:oleObj>
              </mc:Choice>
              <mc:Fallback>
                <p:oleObj name="Equation" r:id="rId7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ent Arrow 23"/>
          <p:cNvSpPr/>
          <p:nvPr/>
        </p:nvSpPr>
        <p:spPr>
          <a:xfrm rot="6827433" flipH="1">
            <a:off x="5832074" y="4561610"/>
            <a:ext cx="937458" cy="802442"/>
          </a:xfrm>
          <a:prstGeom prst="bentArrow">
            <a:avLst/>
          </a:prstGeom>
          <a:solidFill>
            <a:srgbClr val="0000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34651" y="5149628"/>
            <a:ext cx="1829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Should move this direction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2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543103"/>
              </p:ext>
            </p:extLst>
          </p:nvPr>
        </p:nvGraphicFramePr>
        <p:xfrm>
          <a:off x="812877" y="3120525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9" name="Equation" r:id="rId3" imgW="1016000" imgH="177800" progId="Equation.3">
                  <p:embed/>
                </p:oleObj>
              </mc:Choice>
              <mc:Fallback>
                <p:oleObj name="Equation" r:id="rId3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877" y="3120525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84375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0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332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1, positive)</a:t>
            </a:r>
            <a:endParaRPr lang="en-US" sz="2800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1428449" y="3030614"/>
            <a:ext cx="617154" cy="1787815"/>
          </a:xfrm>
          <a:prstGeom prst="leftBrace">
            <a:avLst/>
          </a:prstGeom>
          <a:ln w="285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8056" y="4429639"/>
            <a:ext cx="537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Which of these contributed to the mistake?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4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672275"/>
              </p:ext>
            </p:extLst>
          </p:nvPr>
        </p:nvGraphicFramePr>
        <p:xfrm>
          <a:off x="812877" y="3120525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1" name="Equation" r:id="rId3" imgW="1016000" imgH="177800" progId="Equation.3">
                  <p:embed/>
                </p:oleObj>
              </mc:Choice>
              <mc:Fallback>
                <p:oleObj name="Equation" r:id="rId3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877" y="3120525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783547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2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332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1, positive)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00612" y="3631064"/>
            <a:ext cx="45246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6084" y="4817027"/>
            <a:ext cx="246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contributed in the wrong direction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191118" y="4777356"/>
            <a:ext cx="380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could have contributed (positive feature), but didn’t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222257" y="3631063"/>
            <a:ext cx="2445714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77323" y="6032168"/>
            <a:ext cx="455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change the weights?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65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9717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0490" y="603234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98980" y="361828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96601" y="156909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3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191589"/>
              </p:ext>
            </p:extLst>
          </p:nvPr>
        </p:nvGraphicFramePr>
        <p:xfrm>
          <a:off x="812877" y="3120525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3" name="Equation" r:id="rId3" imgW="1016000" imgH="177800" progId="Equation.3">
                  <p:embed/>
                </p:oleObj>
              </mc:Choice>
              <mc:Fallback>
                <p:oleObj name="Equation" r:id="rId3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877" y="3120525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52706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4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332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1, positive)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00612" y="3631064"/>
            <a:ext cx="45246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6084" y="4817027"/>
            <a:ext cx="246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contributed in the wrong direction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191118" y="4777356"/>
            <a:ext cx="380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could have contributed (positive feature), but didn’t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222257" y="3631063"/>
            <a:ext cx="2445714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98662" y="577109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decrease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88138" y="5771097"/>
            <a:ext cx="118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increase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429" y="6232762"/>
            <a:ext cx="100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1 -&gt; 0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4186" y="6232762"/>
            <a:ext cx="100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</a:t>
            </a:r>
            <a:r>
              <a:rPr lang="en-US" sz="2400" dirty="0" smtClean="0">
                <a:solidFill>
                  <a:srgbClr val="0000FF"/>
                </a:solidFill>
              </a:rPr>
              <a:t> -&gt; 1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4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w=(0,1)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Plus 13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7372" y="2852929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593446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9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89692" y="5397203"/>
            <a:ext cx="4383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Graphically, this also makes sense!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10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006965" y="5089203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481375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8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Minus 18"/>
          <p:cNvSpPr/>
          <p:nvPr/>
        </p:nvSpPr>
        <p:spPr>
          <a:xfrm>
            <a:off x="6551312" y="506600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68729" y="4995740"/>
            <a:ext cx="2958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our current guess: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dirty="0" smtClean="0">
                <a:solidFill>
                  <a:srgbClr val="FF0000"/>
                </a:solidFill>
              </a:rPr>
              <a:t>ight or wrong?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12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006965" y="5089203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444488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59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Minus 18"/>
          <p:cNvSpPr/>
          <p:nvPr/>
        </p:nvSpPr>
        <p:spPr>
          <a:xfrm>
            <a:off x="6551312" y="506600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033233"/>
              </p:ext>
            </p:extLst>
          </p:nvPr>
        </p:nvGraphicFramePr>
        <p:xfrm>
          <a:off x="507923" y="3749820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60" name="Equation" r:id="rId5" imgW="1016000" imgH="177800" progId="Equation.3">
                  <p:embed/>
                </p:oleObj>
              </mc:Choice>
              <mc:Fallback>
                <p:oleObj name="Equation" r:id="rId5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923" y="3749820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24593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61" name="Equation" r:id="rId7" imgW="876300" imgH="203200" progId="Equation.3">
                  <p:embed/>
                </p:oleObj>
              </mc:Choice>
              <mc:Fallback>
                <p:oleObj name="Equation" r:id="rId7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22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7923" y="5034365"/>
            <a:ext cx="326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predicts negative, </a:t>
            </a:r>
            <a:r>
              <a:rPr lang="en-US" sz="2400" dirty="0" smtClean="0">
                <a:solidFill>
                  <a:srgbClr val="008000"/>
                </a:solidFill>
              </a:rPr>
              <a:t>correct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034" y="5892858"/>
            <a:ext cx="438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update the model?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16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006965" y="5089203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068528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0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Minus 18"/>
          <p:cNvSpPr/>
          <p:nvPr/>
        </p:nvSpPr>
        <p:spPr>
          <a:xfrm>
            <a:off x="6551312" y="506600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7923" y="5034365"/>
            <a:ext cx="4368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Already correct… don’t change it!</a:t>
            </a:r>
            <a:endParaRPr lang="en-US" sz="2400" dirty="0">
              <a:solidFill>
                <a:srgbClr val="008000"/>
              </a:solidFill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723900"/>
              </p:ext>
            </p:extLst>
          </p:nvPr>
        </p:nvGraphicFramePr>
        <p:xfrm>
          <a:off x="507923" y="3749820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1" name="Equation" r:id="rId5" imgW="1016000" imgH="177800" progId="Equation.3">
                  <p:embed/>
                </p:oleObj>
              </mc:Choice>
              <mc:Fallback>
                <p:oleObj name="Equation" r:id="rId5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923" y="3749820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826224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2" name="Equation" r:id="rId7" imgW="876300" imgH="203200" progId="Equation.3">
                  <p:embed/>
                </p:oleObj>
              </mc:Choice>
              <mc:Fallback>
                <p:oleObj name="Equation" r:id="rId7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Oval 27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0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850356" y="5058967"/>
            <a:ext cx="83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093980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0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68729" y="4995740"/>
            <a:ext cx="2958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our current guess: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dirty="0" smtClean="0">
                <a:solidFill>
                  <a:srgbClr val="FF0000"/>
                </a:solidFill>
              </a:rPr>
              <a:t>ight or wrong?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1" name="Plus 20"/>
          <p:cNvSpPr/>
          <p:nvPr/>
        </p:nvSpPr>
        <p:spPr>
          <a:xfrm>
            <a:off x="4464711" y="506600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4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850356" y="5058967"/>
            <a:ext cx="83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553550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2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lus 20"/>
          <p:cNvSpPr/>
          <p:nvPr/>
        </p:nvSpPr>
        <p:spPr>
          <a:xfrm>
            <a:off x="4464711" y="506600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642758"/>
              </p:ext>
            </p:extLst>
          </p:nvPr>
        </p:nvGraphicFramePr>
        <p:xfrm>
          <a:off x="381000" y="3749675"/>
          <a:ext cx="2790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3" name="Equation" r:id="rId5" imgW="1117600" imgH="177800" progId="Equation.3">
                  <p:embed/>
                </p:oleObj>
              </mc:Choice>
              <mc:Fallback>
                <p:oleObj name="Equation" r:id="rId5" imgW="1117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3749675"/>
                        <a:ext cx="2790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423318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4" name="Equation" r:id="rId7" imgW="876300" imgH="203200" progId="Equation.3">
                  <p:embed/>
                </p:oleObj>
              </mc:Choice>
              <mc:Fallback>
                <p:oleObj name="Equation" r:id="rId7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22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7923" y="5034365"/>
            <a:ext cx="3193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predicts negative, </a:t>
            </a:r>
            <a:r>
              <a:rPr lang="en-US" sz="2400" dirty="0" smtClean="0">
                <a:solidFill>
                  <a:srgbClr val="FF0000"/>
                </a:solidFill>
              </a:rPr>
              <a:t>wrong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034" y="5892858"/>
            <a:ext cx="438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update the model?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35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850356" y="5058967"/>
            <a:ext cx="83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257662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7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lus 20"/>
          <p:cNvSpPr/>
          <p:nvPr/>
        </p:nvSpPr>
        <p:spPr>
          <a:xfrm>
            <a:off x="4464711" y="506600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 Arrow 25"/>
          <p:cNvSpPr/>
          <p:nvPr/>
        </p:nvSpPr>
        <p:spPr>
          <a:xfrm rot="2179319" flipH="1">
            <a:off x="5992541" y="3215358"/>
            <a:ext cx="937458" cy="802442"/>
          </a:xfrm>
          <a:prstGeom prst="bentArrow">
            <a:avLst/>
          </a:prstGeom>
          <a:solidFill>
            <a:srgbClr val="0000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91408" y="2525922"/>
            <a:ext cx="1829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Should move this direction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58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971141"/>
              </p:ext>
            </p:extLst>
          </p:nvPr>
        </p:nvGraphicFramePr>
        <p:xfrm>
          <a:off x="685800" y="3121025"/>
          <a:ext cx="2790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9" name="Equation" r:id="rId3" imgW="1117600" imgH="177800" progId="Equation.3">
                  <p:embed/>
                </p:oleObj>
              </mc:Choice>
              <mc:Fallback>
                <p:oleObj name="Equation" r:id="rId3" imgW="1117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3121025"/>
                        <a:ext cx="2790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004019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0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45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-1, positive)</a:t>
            </a:r>
            <a:endParaRPr lang="en-US" sz="2800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1428449" y="3030614"/>
            <a:ext cx="617154" cy="1787815"/>
          </a:xfrm>
          <a:prstGeom prst="leftBrace">
            <a:avLst/>
          </a:prstGeom>
          <a:ln w="285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8056" y="4429639"/>
            <a:ext cx="537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Which of these contributed to the mistake?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5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957724"/>
              </p:ext>
            </p:extLst>
          </p:nvPr>
        </p:nvGraphicFramePr>
        <p:xfrm>
          <a:off x="685800" y="3121025"/>
          <a:ext cx="2790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1" name="Equation" r:id="rId3" imgW="1117600" imgH="177800" progId="Equation.3">
                  <p:embed/>
                </p:oleObj>
              </mc:Choice>
              <mc:Fallback>
                <p:oleObj name="Equation" r:id="rId3" imgW="1117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3121025"/>
                        <a:ext cx="2790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451563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2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45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-1, positive)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00612" y="3631064"/>
            <a:ext cx="45246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6084" y="4817027"/>
            <a:ext cx="246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didn’t contribute, but could have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191118" y="4777356"/>
            <a:ext cx="380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contributed in the wrong direction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222257" y="3631063"/>
            <a:ext cx="2445714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77323" y="6032168"/>
            <a:ext cx="455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change the weights?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2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5002" y="267336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9717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60354" y="24996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36414" y="529887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0490" y="603234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19533" y="52699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292826" y="269314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98980" y="361828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96601" y="156909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777785"/>
              </p:ext>
            </p:extLst>
          </p:nvPr>
        </p:nvGraphicFramePr>
        <p:xfrm>
          <a:off x="685800" y="3121025"/>
          <a:ext cx="2790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09" name="Equation" r:id="rId3" imgW="1117600" imgH="177800" progId="Equation.3">
                  <p:embed/>
                </p:oleObj>
              </mc:Choice>
              <mc:Fallback>
                <p:oleObj name="Equation" r:id="rId3" imgW="1117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3121025"/>
                        <a:ext cx="2790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735486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0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45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-1, positive)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00612" y="3631064"/>
            <a:ext cx="45246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6084" y="4817027"/>
            <a:ext cx="246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didn’t contribute, but could have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191118" y="4777356"/>
            <a:ext cx="380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contributed in the wrong direction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222257" y="3631063"/>
            <a:ext cx="2445714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662" y="577109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decrease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88138" y="577109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decrease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4429" y="6232762"/>
            <a:ext cx="1104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</a:t>
            </a:r>
            <a:r>
              <a:rPr lang="en-US" sz="2400" dirty="0" smtClean="0">
                <a:solidFill>
                  <a:srgbClr val="0000FF"/>
                </a:solidFill>
              </a:rPr>
              <a:t> -&gt; -1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4186" y="6232762"/>
            <a:ext cx="100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1 -&gt; 0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9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3" name="Plus 2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lus 23"/>
          <p:cNvSpPr/>
          <p:nvPr/>
        </p:nvSpPr>
        <p:spPr>
          <a:xfrm>
            <a:off x="4464711" y="506600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inus 3"/>
          <p:cNvSpPr/>
          <p:nvPr/>
        </p:nvSpPr>
        <p:spPr>
          <a:xfrm>
            <a:off x="6551312" y="2868047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inus 24"/>
          <p:cNvSpPr/>
          <p:nvPr/>
        </p:nvSpPr>
        <p:spPr>
          <a:xfrm>
            <a:off x="6551312" y="506600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648" y="2607231"/>
            <a:ext cx="1886129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Arial"/>
                <a:cs typeface="Arial"/>
              </a:rPr>
              <a:t>f</a:t>
            </a:r>
            <a:r>
              <a:rPr lang="en-US" sz="2800" i="1" baseline="-25000" dirty="0" smtClean="0">
                <a:latin typeface="Arial"/>
                <a:cs typeface="Arial"/>
              </a:rPr>
              <a:t>1</a:t>
            </a:r>
            <a:r>
              <a:rPr lang="en-US" sz="2800" i="1" dirty="0" smtClean="0">
                <a:latin typeface="Arial"/>
                <a:cs typeface="Arial"/>
              </a:rPr>
              <a:t>, f</a:t>
            </a:r>
            <a:r>
              <a:rPr lang="en-US" sz="2800" i="1" baseline="-25000" dirty="0" smtClean="0">
                <a:latin typeface="Arial"/>
                <a:cs typeface="Arial"/>
              </a:rPr>
              <a:t>2</a:t>
            </a:r>
            <a:r>
              <a:rPr lang="en-US" sz="2800" i="1" dirty="0" smtClean="0">
                <a:latin typeface="Arial"/>
                <a:cs typeface="Arial"/>
              </a:rPr>
              <a:t>, label</a:t>
            </a:r>
            <a:endParaRPr lang="en-US" sz="2800" i="1" baseline="-25000" dirty="0">
              <a:latin typeface="Arial"/>
              <a:cs typeface="Arial"/>
            </a:endParaRPr>
          </a:p>
          <a:p>
            <a:endParaRPr lang="en-US" sz="2800" i="1" baseline="-25000" dirty="0">
              <a:latin typeface="Arial"/>
              <a:cs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06808" y="3219671"/>
            <a:ext cx="204852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7288" y="3325497"/>
            <a:ext cx="24404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-1,-1, positive</a:t>
            </a:r>
          </a:p>
          <a:p>
            <a:r>
              <a:rPr lang="en-US" sz="2800" dirty="0" smtClean="0">
                <a:latin typeface="Arial"/>
                <a:cs typeface="Arial"/>
              </a:rPr>
              <a:t>-1, 1, positive</a:t>
            </a:r>
          </a:p>
          <a:p>
            <a:r>
              <a:rPr lang="en-US" sz="2800" dirty="0" smtClean="0">
                <a:latin typeface="Arial"/>
                <a:cs typeface="Arial"/>
              </a:rPr>
              <a:t> 1, 1, negative</a:t>
            </a:r>
          </a:p>
          <a:p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1,-1, negative</a:t>
            </a:r>
            <a:endParaRPr lang="en-US" sz="2800" dirty="0">
              <a:latin typeface="Arial"/>
              <a:cs typeface="Arial"/>
            </a:endParaRPr>
          </a:p>
        </p:txBody>
      </p:sp>
      <p:grpSp>
        <p:nvGrpSpPr>
          <p:cNvPr id="18" name="Group 17"/>
          <p:cNvGrpSpPr/>
          <p:nvPr/>
        </p:nvGrpSpPr>
        <p:grpSpPr>
          <a:xfrm rot="10800000">
            <a:off x="4658719" y="2979688"/>
            <a:ext cx="1090058" cy="2524743"/>
            <a:chOff x="5744593" y="2948051"/>
            <a:chExt cx="1090058" cy="2524743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128028" y="5923095"/>
            <a:ext cx="1452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w=(-1,0)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30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8155" y="1600199"/>
            <a:ext cx="8878529" cy="50669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for each training example (</a:t>
            </a:r>
            <a:r>
              <a:rPr lang="en-US" i="1" dirty="0" smtClean="0"/>
              <a:t>f</a:t>
            </a:r>
            <a:r>
              <a:rPr lang="en-US" i="1" baseline="-25000" dirty="0" smtClean="0"/>
              <a:t>1</a:t>
            </a:r>
            <a:r>
              <a:rPr lang="en-US" i="1" dirty="0" smtClean="0"/>
              <a:t>, f</a:t>
            </a:r>
            <a:r>
              <a:rPr lang="en-US" i="1" baseline="-25000" dirty="0" smtClean="0"/>
              <a:t>2</a:t>
            </a:r>
            <a:r>
              <a:rPr lang="en-US" i="1" dirty="0" smtClean="0"/>
              <a:t>, …,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n</a:t>
            </a:r>
            <a:r>
              <a:rPr lang="en-US" dirty="0" smtClean="0"/>
              <a:t>, label):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check if it’s correct based on the current model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if not correct, update all the weights: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label positive and feature positive: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increase weight (increase weight = predict more positive)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label positive and feature negative: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decrease weight (decrease weight = </a:t>
            </a:r>
            <a:r>
              <a:rPr lang="en-US" dirty="0"/>
              <a:t>predict more </a:t>
            </a:r>
            <a:r>
              <a:rPr lang="en-US" dirty="0" smtClean="0"/>
              <a:t>positive)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label negative and feature positive:</a:t>
            </a:r>
          </a:p>
          <a:p>
            <a:pPr marL="0" indent="0">
              <a:buNone/>
            </a:pPr>
            <a:r>
              <a:rPr lang="en-US" dirty="0" smtClean="0"/>
              <a:t>            decrease weight (decrease weight = </a:t>
            </a:r>
            <a:r>
              <a:rPr lang="en-US" dirty="0"/>
              <a:t>predict more </a:t>
            </a:r>
            <a:r>
              <a:rPr lang="en-US" dirty="0" smtClean="0"/>
              <a:t>negative)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label negative and negative weight: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increase weight (increase weight = </a:t>
            </a:r>
            <a:r>
              <a:rPr lang="en-US" dirty="0"/>
              <a:t>predict more </a:t>
            </a:r>
            <a:r>
              <a:rPr lang="en-US" dirty="0" smtClean="0"/>
              <a:t>negative)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5776313" y="3082464"/>
          <a:ext cx="69691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3" name="Equation" r:id="rId3" imgW="279400" imgH="215900" progId="Equation.3">
                  <p:embed/>
                </p:oleObj>
              </mc:Choice>
              <mc:Fallback>
                <p:oleObj name="Equation" r:id="rId3" imgW="2794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76313" y="3082464"/>
                        <a:ext cx="696912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082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trick…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197" y="2242165"/>
            <a:ext cx="6515892" cy="31620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if label positive and feature positive: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 </a:t>
            </a:r>
            <a:r>
              <a:rPr lang="en-US" sz="2000" dirty="0"/>
              <a:t>increase weight (increase weight = predict more positive)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positive and feature negative:</a:t>
            </a:r>
          </a:p>
          <a:p>
            <a:pPr marL="0" indent="0">
              <a:buNone/>
            </a:pPr>
            <a:r>
              <a:rPr lang="en-US" sz="2000" dirty="0" smtClean="0"/>
              <a:t>   decrease </a:t>
            </a:r>
            <a:r>
              <a:rPr lang="en-US" sz="2000" dirty="0"/>
              <a:t>weight (decrease weight = predict more positive)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negative and feature positive:</a:t>
            </a:r>
          </a:p>
          <a:p>
            <a:pPr marL="0" indent="0">
              <a:buNone/>
            </a:pPr>
            <a:r>
              <a:rPr lang="en-US" sz="2000" dirty="0" smtClean="0"/>
              <a:t>  decrease </a:t>
            </a:r>
            <a:r>
              <a:rPr lang="en-US" sz="2000" dirty="0"/>
              <a:t>weight (decrease weight = predict more negative)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negative and negative weight:</a:t>
            </a:r>
          </a:p>
          <a:p>
            <a:pPr marL="0" indent="0">
              <a:buNone/>
            </a:pPr>
            <a:r>
              <a:rPr lang="en-US" sz="2000" dirty="0" smtClean="0"/>
              <a:t>  increase </a:t>
            </a:r>
            <a:r>
              <a:rPr lang="en-US" sz="2000" dirty="0"/>
              <a:t>weight (increase weight = predict more negative)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1197" y="1648715"/>
            <a:ext cx="4923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Let positive label = 1 and negative label = -1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395886" y="2242165"/>
            <a:ext cx="1281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label * </a:t>
            </a:r>
            <a:r>
              <a:rPr lang="en-US" sz="2400" b="1" i="1" dirty="0" smtClean="0"/>
              <a:t>f</a:t>
            </a:r>
            <a:r>
              <a:rPr lang="en-US" sz="2400" b="1" i="1" baseline="-25000" dirty="0" smtClean="0"/>
              <a:t>i</a:t>
            </a:r>
            <a:endParaRPr lang="en-US" sz="2400" b="1" i="1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6547089" y="2796870"/>
            <a:ext cx="892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1*1=1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350526" y="2751516"/>
            <a:ext cx="128179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31969" y="3494744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1*-1=-1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47089" y="4248355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-1*1=-1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31969" y="5035721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-1*-1=1</a:t>
            </a:r>
            <a:endParaRPr lang="en-US" sz="20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27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trick…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855" y="2242165"/>
            <a:ext cx="6515892" cy="31620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if label positive and feature positive: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increase </a:t>
            </a:r>
            <a:r>
              <a:rPr lang="en-US" sz="2000" dirty="0"/>
              <a:t>weight (increase weight = predict more positive)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positive and feature negative:</a:t>
            </a:r>
          </a:p>
          <a:p>
            <a:pPr marL="0" indent="0">
              <a:buNone/>
            </a:pP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FF0000"/>
                </a:solidFill>
              </a:rPr>
              <a:t>decrease</a:t>
            </a:r>
            <a:r>
              <a:rPr lang="en-US" sz="2000" dirty="0" smtClean="0"/>
              <a:t> </a:t>
            </a:r>
            <a:r>
              <a:rPr lang="en-US" sz="2000" dirty="0"/>
              <a:t>weight (decrease weight = predict more positive)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negative and feature positive: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decrease </a:t>
            </a:r>
            <a:r>
              <a:rPr lang="en-US" sz="2000" dirty="0"/>
              <a:t>weight (decrease weight = predict more negative)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negative and negative weight:</a:t>
            </a:r>
          </a:p>
          <a:p>
            <a:pPr marL="0" indent="0">
              <a:buNone/>
            </a:pP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FF0000"/>
                </a:solidFill>
              </a:rPr>
              <a:t>increase</a:t>
            </a:r>
            <a:r>
              <a:rPr lang="en-US" sz="2000" dirty="0" smtClean="0"/>
              <a:t> </a:t>
            </a:r>
            <a:r>
              <a:rPr lang="en-US" sz="2000" dirty="0"/>
              <a:t>weight (increase weight = predict more negative)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1197" y="1664788"/>
            <a:ext cx="4923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Let positive label = 1 and negative label = -1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395886" y="2242165"/>
            <a:ext cx="1281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label * </a:t>
            </a:r>
            <a:r>
              <a:rPr lang="en-US" sz="2400" b="1" i="1" dirty="0" smtClean="0"/>
              <a:t>f</a:t>
            </a:r>
            <a:r>
              <a:rPr lang="en-US" sz="2400" b="1" i="1" baseline="-25000" dirty="0" smtClean="0"/>
              <a:t>i</a:t>
            </a:r>
            <a:endParaRPr lang="en-US" sz="2400" b="1" i="1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6547089" y="2796870"/>
            <a:ext cx="892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1*1=1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350526" y="2751516"/>
            <a:ext cx="128179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31969" y="3494744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1*-1=-1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47089" y="4248355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-1*1=-1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31969" y="5035721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-1*-1=1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06540" y="2796870"/>
            <a:ext cx="459561" cy="275151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7484" y="1600199"/>
            <a:ext cx="8996516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check if it’s correct based on the current model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not correct, update all the weights: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/>
              <a:t>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i="1" dirty="0" smtClean="0"/>
              <a:t> 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910003" y="5288677"/>
            <a:ext cx="4671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do we check if it’s correct?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054699" y="2973876"/>
            <a:ext cx="1864974" cy="23148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77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6142" y="1600199"/>
            <a:ext cx="8917858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for each training example (</a:t>
            </a:r>
            <a:r>
              <a:rPr lang="en-US" sz="2800" i="1" dirty="0" smtClean="0"/>
              <a:t>f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, f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, …, </a:t>
            </a:r>
            <a:r>
              <a:rPr lang="en-US" sz="2800" i="1" dirty="0" err="1" smtClean="0"/>
              <a:t>f</a:t>
            </a:r>
            <a:r>
              <a:rPr lang="en-US" sz="2800" i="1" baseline="-25000" dirty="0" err="1" smtClean="0"/>
              <a:t>n</a:t>
            </a:r>
            <a:r>
              <a:rPr lang="en-US" sz="2800" dirty="0" smtClean="0"/>
              <a:t>, label):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if </a:t>
            </a:r>
            <a:r>
              <a:rPr lang="en-US" sz="2800" i="1" dirty="0" smtClean="0"/>
              <a:t>prediction * label </a:t>
            </a:r>
            <a:r>
              <a:rPr lang="en-US" sz="28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for each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=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+ </a:t>
            </a:r>
            <a:r>
              <a:rPr lang="en-US" sz="2800" i="1" dirty="0" smtClean="0"/>
              <a:t>f</a:t>
            </a:r>
            <a:r>
              <a:rPr lang="en-US" sz="2800" i="1" baseline="-25000" dirty="0" smtClean="0"/>
              <a:t>i</a:t>
            </a:r>
            <a:r>
              <a:rPr lang="en-US" sz="2800" dirty="0" smtClean="0"/>
              <a:t>*label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</a:t>
            </a:r>
            <a:r>
              <a:rPr lang="en-US" sz="2800" i="1" dirty="0" smtClean="0"/>
              <a:t>b</a:t>
            </a:r>
            <a:r>
              <a:rPr lang="en-US" sz="2800" dirty="0" smtClean="0"/>
              <a:t> = </a:t>
            </a:r>
            <a:r>
              <a:rPr lang="en-US" sz="2800" i="1" dirty="0" smtClean="0"/>
              <a:t>b</a:t>
            </a:r>
            <a:r>
              <a:rPr lang="en-US" sz="2800" dirty="0" smtClean="0"/>
              <a:t> + label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455730"/>
              </p:ext>
            </p:extLst>
          </p:nvPr>
        </p:nvGraphicFramePr>
        <p:xfrm>
          <a:off x="1213322" y="2654710"/>
          <a:ext cx="3841803" cy="785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7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2654710"/>
                        <a:ext cx="3841803" cy="785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476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6310" y="1600199"/>
            <a:ext cx="8549738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for each training example (</a:t>
            </a:r>
            <a:r>
              <a:rPr lang="en-US" sz="2800" i="1" dirty="0" smtClean="0"/>
              <a:t>f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, f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, …, </a:t>
            </a:r>
            <a:r>
              <a:rPr lang="en-US" sz="2800" i="1" dirty="0" err="1" smtClean="0"/>
              <a:t>f</a:t>
            </a:r>
            <a:r>
              <a:rPr lang="en-US" sz="2800" i="1" baseline="-25000" dirty="0" err="1" smtClean="0"/>
              <a:t>n</a:t>
            </a:r>
            <a:r>
              <a:rPr lang="en-US" sz="2800" dirty="0" smtClean="0"/>
              <a:t>, label):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if </a:t>
            </a:r>
            <a:r>
              <a:rPr lang="en-US" sz="2800" i="1" dirty="0" smtClean="0"/>
              <a:t>prediction * label </a:t>
            </a:r>
            <a:r>
              <a:rPr lang="en-US" sz="28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for each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=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+ </a:t>
            </a:r>
            <a:r>
              <a:rPr lang="en-US" sz="2800" i="1" dirty="0" smtClean="0"/>
              <a:t>f</a:t>
            </a:r>
            <a:r>
              <a:rPr lang="en-US" sz="2800" i="1" baseline="-25000" dirty="0" smtClean="0"/>
              <a:t>i</a:t>
            </a:r>
            <a:r>
              <a:rPr lang="en-US" sz="2800" dirty="0" smtClean="0"/>
              <a:t>*label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</a:t>
            </a:r>
            <a:r>
              <a:rPr lang="en-US" sz="2800" i="1" dirty="0" smtClean="0"/>
              <a:t>b</a:t>
            </a:r>
            <a:r>
              <a:rPr lang="en-US" sz="2800" dirty="0" smtClean="0"/>
              <a:t> = </a:t>
            </a:r>
            <a:r>
              <a:rPr lang="en-US" sz="2800" i="1" dirty="0" smtClean="0"/>
              <a:t>b</a:t>
            </a:r>
            <a:r>
              <a:rPr lang="en-US" sz="2800" dirty="0" smtClean="0"/>
              <a:t> + label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558586"/>
              </p:ext>
            </p:extLst>
          </p:nvPr>
        </p:nvGraphicFramePr>
        <p:xfrm>
          <a:off x="947851" y="3116826"/>
          <a:ext cx="3835882" cy="783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1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7851" y="3116826"/>
                        <a:ext cx="3835882" cy="783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395" y="6201174"/>
            <a:ext cx="8377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Would this work for non-binary features, i.e. real-valued?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1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sz="quarter" idx="1"/>
          </p:nvPr>
        </p:nvSpPr>
        <p:spPr>
          <a:xfrm>
            <a:off x="29902" y="1813395"/>
            <a:ext cx="5716462" cy="36436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129473"/>
              </p:ext>
            </p:extLst>
          </p:nvPr>
        </p:nvGraphicFramePr>
        <p:xfrm>
          <a:off x="1143409" y="3120245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5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409" y="3120245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7361497" y="2961113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Plus 51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76619" y="2845388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7789553" y="4995367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6114458" y="5023445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89616" y="2909183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147" y="5613023"/>
            <a:ext cx="510909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</a:rPr>
              <a:t>Repeat until convergence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</a:rPr>
              <a:t>Keep track of w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, w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as they change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</a:rPr>
              <a:t>Redraw the line after each step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66021" y="6213187"/>
            <a:ext cx="111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(1,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1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5400000">
            <a:off x="6833914" y="3520503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66021" y="6213187"/>
            <a:ext cx="119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(0, -1)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045087" y="2932132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441555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9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622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62049" y="249852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5002" y="267336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9717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21564" y="379312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60354" y="24996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81530" y="42119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73680" y="58196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218796" y="54699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391298" y="56485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36414" y="529887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0490" y="603234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90341" y="488615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19533" y="52699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292826" y="269314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98980" y="361828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96601" y="156909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86441" y="17122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10800000">
            <a:off x="6264510" y="2992568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66021" y="6213187"/>
            <a:ext cx="119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(-1, 0)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709928" y="5040908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90635" y="1622359"/>
            <a:ext cx="4809420" cy="4188506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400" smtClean="0"/>
              <a:t>repeat until convergence (or for some # of iterations):</a:t>
            </a:r>
          </a:p>
          <a:p>
            <a:pPr marL="0" indent="0">
              <a:buFont typeface="Wingdings"/>
              <a:buNone/>
            </a:pPr>
            <a:r>
              <a:rPr lang="en-US" sz="2400" smtClean="0"/>
              <a:t>   for each training example (</a:t>
            </a:r>
            <a:r>
              <a:rPr lang="en-US" sz="2400" i="1" smtClean="0"/>
              <a:t>f</a:t>
            </a:r>
            <a:r>
              <a:rPr lang="en-US" sz="2400" i="1" baseline="-25000" smtClean="0"/>
              <a:t>1</a:t>
            </a:r>
            <a:r>
              <a:rPr lang="en-US" sz="2400" i="1" smtClean="0"/>
              <a:t>, f</a:t>
            </a:r>
            <a:r>
              <a:rPr lang="en-US" sz="2400" i="1" baseline="-25000" smtClean="0"/>
              <a:t>2</a:t>
            </a:r>
            <a:r>
              <a:rPr lang="en-US" sz="2400" i="1" smtClean="0"/>
              <a:t>, …, f</a:t>
            </a:r>
            <a:r>
              <a:rPr lang="en-US" sz="2400" i="1" baseline="-25000" smtClean="0"/>
              <a:t>n</a:t>
            </a:r>
            <a:r>
              <a:rPr lang="en-US" sz="2400" smtClean="0"/>
              <a:t>, label):</a:t>
            </a:r>
          </a:p>
          <a:p>
            <a:pPr marL="0" indent="0">
              <a:buFont typeface="Wingdings"/>
              <a:buNone/>
            </a:pPr>
            <a:r>
              <a:rPr lang="en-US" sz="2400" smtClean="0"/>
              <a:t>      </a:t>
            </a:r>
          </a:p>
          <a:p>
            <a:pPr marL="0" indent="0">
              <a:buFont typeface="Wingdings"/>
              <a:buNone/>
            </a:pPr>
            <a:r>
              <a:rPr lang="en-US" sz="2400" smtClean="0"/>
              <a:t>     </a:t>
            </a:r>
          </a:p>
          <a:p>
            <a:pPr marL="0" indent="0">
              <a:buFont typeface="Wingdings"/>
              <a:buNone/>
            </a:pPr>
            <a:endParaRPr lang="en-US" sz="2400" smtClean="0"/>
          </a:p>
          <a:p>
            <a:pPr marL="0" indent="0">
              <a:buFont typeface="Wingdings"/>
              <a:buNone/>
            </a:pPr>
            <a:r>
              <a:rPr lang="en-US" sz="2400" smtClean="0"/>
              <a:t> if </a:t>
            </a:r>
            <a:r>
              <a:rPr lang="en-US" sz="2400" i="1" smtClean="0"/>
              <a:t>prediction * label </a:t>
            </a:r>
            <a:r>
              <a:rPr lang="en-US" sz="2400" smtClean="0"/>
              <a:t>≤ 0:  // they don’t agree</a:t>
            </a:r>
          </a:p>
          <a:p>
            <a:pPr marL="0" indent="0">
              <a:buFont typeface="Wingdings"/>
              <a:buNone/>
            </a:pPr>
            <a:r>
              <a:rPr lang="en-US" sz="2400" smtClean="0"/>
              <a:t>         for each </a:t>
            </a:r>
            <a:r>
              <a:rPr lang="en-US" sz="2400" i="1" smtClean="0"/>
              <a:t>w</a:t>
            </a:r>
            <a:r>
              <a:rPr lang="en-US" sz="2400" i="1" baseline="-25000" smtClean="0"/>
              <a:t>i</a:t>
            </a:r>
            <a:r>
              <a:rPr lang="en-US" sz="2400" smtClean="0"/>
              <a:t>:</a:t>
            </a:r>
          </a:p>
          <a:p>
            <a:pPr marL="0" indent="0">
              <a:buFont typeface="Wingdings"/>
              <a:buNone/>
            </a:pPr>
            <a:r>
              <a:rPr lang="en-US" sz="2400" smtClean="0"/>
              <a:t>           </a:t>
            </a:r>
            <a:r>
              <a:rPr lang="en-US" sz="2400" i="1" smtClean="0"/>
              <a:t>w</a:t>
            </a:r>
            <a:r>
              <a:rPr lang="en-US" sz="2400" i="1" baseline="-25000" smtClean="0"/>
              <a:t>i</a:t>
            </a:r>
            <a:r>
              <a:rPr lang="en-US" sz="2400" smtClean="0"/>
              <a:t> = </a:t>
            </a:r>
            <a:r>
              <a:rPr lang="en-US" sz="2400" i="1" smtClean="0"/>
              <a:t>w</a:t>
            </a:r>
            <a:r>
              <a:rPr lang="en-US" sz="2400" i="1" baseline="-25000" smtClean="0"/>
              <a:t>i</a:t>
            </a:r>
            <a:r>
              <a:rPr lang="en-US" sz="2400" smtClean="0"/>
              <a:t> + </a:t>
            </a:r>
            <a:r>
              <a:rPr lang="en-US" sz="2400" i="1" smtClean="0"/>
              <a:t>f</a:t>
            </a:r>
            <a:r>
              <a:rPr lang="en-US" sz="2400" i="1" baseline="-25000" smtClean="0"/>
              <a:t>i</a:t>
            </a:r>
            <a:r>
              <a:rPr lang="en-US" sz="2400" smtClean="0"/>
              <a:t>*label</a:t>
            </a:r>
          </a:p>
          <a:p>
            <a:pPr marL="0" indent="0">
              <a:buFont typeface="Wingdings"/>
              <a:buNone/>
            </a:pPr>
            <a:endParaRPr lang="en-US" sz="2400" dirty="0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3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611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6806299">
            <a:off x="6606839" y="3486715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31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(-.5, -1)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045087" y="2932132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7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279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10800000">
            <a:off x="6271439" y="2982817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36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(-1.5, 0)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709928" y="5040908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1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549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8275597">
            <a:off x="6416132" y="3320392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26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(-1, -1)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045087" y="2932132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5" name="Equation" r:id="rId4" imgW="1346200" imgH="317500" progId="Equation.3">
                  <p:embed/>
                </p:oleObj>
              </mc:Choice>
              <mc:Fallback>
                <p:oleObj name="Equation" r:id="rId4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Metin kutusu 3"/>
          <p:cNvSpPr txBox="1"/>
          <p:nvPr/>
        </p:nvSpPr>
        <p:spPr>
          <a:xfrm>
            <a:off x="5044196" y="1552341"/>
            <a:ext cx="3744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Why is it important that we count 0 as wrong?  Avoids us learning all 0 weights!</a:t>
            </a:r>
          </a:p>
          <a:p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152184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10800000">
            <a:off x="6263776" y="2985746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19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(-2, 0)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709928" y="5040908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9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570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8659664">
            <a:off x="6374403" y="3280573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44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(-1.5, -1)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3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768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line will it find?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2449210" y="203888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033129" y="161557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6310944" y="342369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6135962" y="182722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2857458" y="282328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857458" y="415931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1632714" y="225053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033129" y="321204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5195629" y="39476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2040962" y="37491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inus 16"/>
          <p:cNvSpPr/>
          <p:nvPr/>
        </p:nvSpPr>
        <p:spPr>
          <a:xfrm>
            <a:off x="4510280" y="25128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4576316" y="41373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1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line will it find?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2449210" y="203888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033129" y="161557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6310944" y="342369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6135962" y="182722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2857458" y="282328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857458" y="415931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1632714" y="225053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033129" y="321204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5195629" y="39476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2040962" y="37491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inus 16"/>
          <p:cNvSpPr/>
          <p:nvPr/>
        </p:nvSpPr>
        <p:spPr>
          <a:xfrm>
            <a:off x="4510280" y="25128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4576316" y="41373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3070776" y="1343601"/>
            <a:ext cx="2124853" cy="352712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3922876" y="1343600"/>
            <a:ext cx="144697" cy="3414601"/>
          </a:xfrm>
          <a:prstGeom prst="line">
            <a:avLst/>
          </a:prstGeom>
          <a:noFill/>
          <a:ln w="19050">
            <a:solidFill>
              <a:srgbClr val="00A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H="1" flipV="1">
            <a:off x="2857458" y="1343601"/>
            <a:ext cx="1652822" cy="3527126"/>
          </a:xfrm>
          <a:prstGeom prst="line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966429" y="5369052"/>
            <a:ext cx="52197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Only guaranteed to find </a:t>
            </a:r>
            <a:r>
              <a:rPr lang="en-US" sz="3200" b="1" i="1" dirty="0" smtClean="0">
                <a:solidFill>
                  <a:srgbClr val="0000FF"/>
                </a:solidFill>
              </a:rPr>
              <a:t>some</a:t>
            </a:r>
            <a:r>
              <a:rPr lang="en-US" sz="3200" dirty="0" smtClean="0">
                <a:solidFill>
                  <a:srgbClr val="0000FF"/>
                </a:solidFill>
              </a:rPr>
              <a:t> line that separates the data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9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</a:t>
            </a:r>
            <a:r>
              <a:rPr lang="en-US" sz="2400" dirty="0" smtClean="0">
                <a:solidFill>
                  <a:srgbClr val="FF0000"/>
                </a:solidFill>
              </a:rPr>
              <a:t>or for some # of iterations</a:t>
            </a:r>
            <a:r>
              <a:rPr lang="en-US" sz="2400" dirty="0" smtClean="0"/>
              <a:t>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7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889" y="5645804"/>
            <a:ext cx="7716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Why do we also have the “some # iterations” check?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02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non-separable data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2449210" y="203888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033129" y="161557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6310944" y="342369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135962" y="182722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2857458" y="282328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2857458" y="415931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1632714" y="225053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033129" y="321204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5195629" y="39476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040962" y="37491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4510280" y="25128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4576316" y="41373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15"/>
          <p:cNvSpPr/>
          <p:nvPr/>
        </p:nvSpPr>
        <p:spPr>
          <a:xfrm>
            <a:off x="1134034" y="305101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01420" y="5459353"/>
            <a:ext cx="8019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If we ran the algorithm on this it would never converge!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37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model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62049" y="249852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5002" y="267336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9717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92031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21564" y="379312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12305" y="1918777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6946" y="301027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48326" y="2113405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60354" y="24996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544768" y="361828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81530" y="42119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65606" y="49454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97392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81468" y="529509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16141" y="497613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73680" y="58196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218796" y="54699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391298" y="56485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36414" y="529887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0490" y="603234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90341" y="488615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735457" y="453646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19533" y="52699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767133" y="608658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25291" y="46248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292826" y="269314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98980" y="361828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08518" y="246820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96601" y="156909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89485" y="318511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5140" y="15598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86441" y="17122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2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</a:t>
            </a:r>
            <a:r>
              <a:rPr lang="en-US" sz="2400" dirty="0" smtClean="0">
                <a:solidFill>
                  <a:srgbClr val="FF0000"/>
                </a:solidFill>
              </a:rPr>
              <a:t>for some # of iterations</a:t>
            </a:r>
            <a:r>
              <a:rPr lang="en-US" sz="2400" dirty="0" smtClean="0"/>
              <a:t>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1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3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for each training example </a:t>
            </a:r>
            <a:r>
              <a:rPr lang="en-US" sz="2400" dirty="0" smtClean="0"/>
              <a:t>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5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38737" y="5533279"/>
            <a:ext cx="67835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order should we traverse the examples?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Does it matter?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35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619277" y="2336715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689992" y="5787396"/>
            <a:ext cx="5377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would be a good/bad order?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8" name="Plus 27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5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619277" y="2336715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67905" y="1905884"/>
            <a:ext cx="2910003" cy="2231436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2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83764" y="2901942"/>
            <a:ext cx="514476" cy="113748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619277" y="2336715"/>
            <a:ext cx="1090058" cy="2524743"/>
            <a:chOff x="5744593" y="2948051"/>
            <a:chExt cx="1090058" cy="2524743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Plus 33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34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lus 36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4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0800000">
            <a:off x="3368449" y="2448725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98240" y="2117540"/>
            <a:ext cx="2146184" cy="3156712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0800000">
            <a:off x="3368449" y="2448725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34076" y="4872931"/>
            <a:ext cx="434173" cy="596109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34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6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8922869">
            <a:off x="3501890" y="2719927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34076" y="4872931"/>
            <a:ext cx="434173" cy="596109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5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8922869">
            <a:off x="3501890" y="2719927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49740" y="1819484"/>
            <a:ext cx="2599549" cy="243401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99395" y="5899528"/>
            <a:ext cx="143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Solution?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76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FF0000"/>
                </a:solidFill>
              </a:rPr>
              <a:t>randomize order or training examples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13322" y="307333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9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307333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54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8456</TotalTime>
  <Words>4314</Words>
  <Application>Microsoft Office PowerPoint</Application>
  <PresentationFormat>Ekran Gösterisi (4:3)</PresentationFormat>
  <Paragraphs>899</Paragraphs>
  <Slides>127</Slides>
  <Notes>17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11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127</vt:i4>
      </vt:variant>
    </vt:vector>
  </HeadingPairs>
  <TitlesOfParts>
    <vt:vector size="140" baseType="lpstr">
      <vt:lpstr>ＭＳ Ｐゴシック</vt:lpstr>
      <vt:lpstr>Arial</vt:lpstr>
      <vt:lpstr>Calibri</vt:lpstr>
      <vt:lpstr>Courier New</vt:lpstr>
      <vt:lpstr>Rockwell</vt:lpstr>
      <vt:lpstr>Sitka Small</vt:lpstr>
      <vt:lpstr>Times New Roman</vt:lpstr>
      <vt:lpstr>Tw Cen MT</vt:lpstr>
      <vt:lpstr>Verdana</vt:lpstr>
      <vt:lpstr>Wingdings</vt:lpstr>
      <vt:lpstr>Wingdings 2</vt:lpstr>
      <vt:lpstr>Median</vt:lpstr>
      <vt:lpstr>Equation</vt:lpstr>
      <vt:lpstr>PowerPoint Sunusu</vt:lpstr>
      <vt:lpstr>Machine learning models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Actual model</vt:lpstr>
      <vt:lpstr>Model assumptions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Actual model</vt:lpstr>
      <vt:lpstr>What is the data generating distribution?</vt:lpstr>
      <vt:lpstr>What is the data generating distribution?</vt:lpstr>
      <vt:lpstr>Make sure your assumption is correct, though!</vt:lpstr>
      <vt:lpstr>Machine learning models</vt:lpstr>
      <vt:lpstr>KNN-Pros</vt:lpstr>
      <vt:lpstr>KNN-Cons</vt:lpstr>
      <vt:lpstr>Decision tree model</vt:lpstr>
      <vt:lpstr>Bias</vt:lpstr>
      <vt:lpstr>Linear models</vt:lpstr>
      <vt:lpstr>Hyperplanes</vt:lpstr>
      <vt:lpstr>Defining a line</vt:lpstr>
      <vt:lpstr>Defining a line</vt:lpstr>
      <vt:lpstr>Defining a line</vt:lpstr>
      <vt:lpstr>Defining a line</vt:lpstr>
      <vt:lpstr>Classifying with a line</vt:lpstr>
      <vt:lpstr>Classifying with a line</vt:lpstr>
      <vt:lpstr>Defining a line</vt:lpstr>
      <vt:lpstr>Defining a line</vt:lpstr>
      <vt:lpstr>Defining a line</vt:lpstr>
      <vt:lpstr>Linear models</vt:lpstr>
      <vt:lpstr>Classifying with a linear model</vt:lpstr>
      <vt:lpstr>Learning a linear model</vt:lpstr>
      <vt:lpstr>Positive or negative?</vt:lpstr>
      <vt:lpstr>Positive or negative?</vt:lpstr>
      <vt:lpstr>Positive or negative?</vt:lpstr>
      <vt:lpstr>Positive or negative?</vt:lpstr>
      <vt:lpstr>Positive or negative?</vt:lpstr>
      <vt:lpstr>Positive or negative?</vt:lpstr>
      <vt:lpstr>Positive or negative?</vt:lpstr>
      <vt:lpstr>Positive or negative?</vt:lpstr>
      <vt:lpstr>A method to the madness</vt:lpstr>
      <vt:lpstr>Online learning algorithm</vt:lpstr>
      <vt:lpstr>Online learning algorithm</vt:lpstr>
      <vt:lpstr>Online learning algorithm</vt:lpstr>
      <vt:lpstr>Online learning algorithm</vt:lpstr>
      <vt:lpstr>Online learning algorithm</vt:lpstr>
      <vt:lpstr>Learning a linear classifier</vt:lpstr>
      <vt:lpstr>Learning a linear classifier</vt:lpstr>
      <vt:lpstr>Learning a linear classifier</vt:lpstr>
      <vt:lpstr>Learning a linear classifier</vt:lpstr>
      <vt:lpstr>Learning a linear classifier</vt:lpstr>
      <vt:lpstr>A closer look at why we got it wrong</vt:lpstr>
      <vt:lpstr>A closer look at why we got it wrong</vt:lpstr>
      <vt:lpstr>A closer look at why we got it wrong</vt:lpstr>
      <vt:lpstr>Learning a linear classifier</vt:lpstr>
      <vt:lpstr>Learning a linear classifier</vt:lpstr>
      <vt:lpstr>Learning a linear classifier</vt:lpstr>
      <vt:lpstr>Learning a linear classifier</vt:lpstr>
      <vt:lpstr>Learning a linear classifier</vt:lpstr>
      <vt:lpstr>Learning a linear classifier</vt:lpstr>
      <vt:lpstr>Learning a linear classifier</vt:lpstr>
      <vt:lpstr>A closer look at why we got it wrong</vt:lpstr>
      <vt:lpstr>A closer look at why we got it wrong</vt:lpstr>
      <vt:lpstr>A closer look at why we got it wrong</vt:lpstr>
      <vt:lpstr>Learning a linear classifier</vt:lpstr>
      <vt:lpstr>Perceptron learning algorithm</vt:lpstr>
      <vt:lpstr>A trick…</vt:lpstr>
      <vt:lpstr>A trick…</vt:lpstr>
      <vt:lpstr>Perceptron learning algorithm</vt:lpstr>
      <vt:lpstr>Perceptron learning algorithm</vt:lpstr>
      <vt:lpstr>Perceptron learning algorithm</vt:lpstr>
      <vt:lpstr>Your turn </vt:lpstr>
      <vt:lpstr>Your turn </vt:lpstr>
      <vt:lpstr>Your turn </vt:lpstr>
      <vt:lpstr>Your turn </vt:lpstr>
      <vt:lpstr>Your turn </vt:lpstr>
      <vt:lpstr>Your turn </vt:lpstr>
      <vt:lpstr>Your turn </vt:lpstr>
      <vt:lpstr>Your turn </vt:lpstr>
      <vt:lpstr>Which line will it find?</vt:lpstr>
      <vt:lpstr>Which line will it find?</vt:lpstr>
      <vt:lpstr>Convergence</vt:lpstr>
      <vt:lpstr>Handling non-separable data</vt:lpstr>
      <vt:lpstr>Convergence</vt:lpstr>
      <vt:lpstr>Ordering</vt:lpstr>
      <vt:lpstr>Order matters</vt:lpstr>
      <vt:lpstr>Order matters: a bad order</vt:lpstr>
      <vt:lpstr>Order matters: a bad order</vt:lpstr>
      <vt:lpstr>Order matters: a bad order</vt:lpstr>
      <vt:lpstr>Order matters: a bad order</vt:lpstr>
      <vt:lpstr>Order matters: a bad order</vt:lpstr>
      <vt:lpstr>Order matters: a bad order</vt:lpstr>
      <vt:lpstr>Ordering</vt:lpstr>
      <vt:lpstr>Improvements</vt:lpstr>
      <vt:lpstr>Improvements</vt:lpstr>
      <vt:lpstr>Improvements</vt:lpstr>
      <vt:lpstr>PowerPoint Sunusu</vt:lpstr>
      <vt:lpstr>PowerPoint Sunusu</vt:lpstr>
      <vt:lpstr>Voted perceptron learning</vt:lpstr>
      <vt:lpstr>Voted perceptron learning</vt:lpstr>
      <vt:lpstr>Voted perceptron learning</vt:lpstr>
      <vt:lpstr>Voted perceptron learning</vt:lpstr>
      <vt:lpstr>Voted perceptron learning</vt:lpstr>
      <vt:lpstr>Voted perceptron learning</vt:lpstr>
      <vt:lpstr>Voted perceptron learning</vt:lpstr>
      <vt:lpstr>Voted perceptron learning</vt:lpstr>
      <vt:lpstr>Average perceptron</vt:lpstr>
      <vt:lpstr>Perceptron learning algorithm</vt:lpstr>
      <vt:lpstr>Our Nervous System</vt:lpstr>
      <vt:lpstr>Our nervous system: the computer science view</vt:lpstr>
      <vt:lpstr>PowerPoint Sunusu</vt:lpstr>
      <vt:lpstr>Neural Networks</vt:lpstr>
      <vt:lpstr>PowerPoint Sunusu</vt:lpstr>
      <vt:lpstr>Possible threshold functions</vt:lpstr>
      <vt:lpstr>PowerPoint Sunusu</vt:lpstr>
      <vt:lpstr>PowerPoint Sunusu</vt:lpstr>
      <vt:lpstr>PowerPoint Sunusu</vt:lpstr>
      <vt:lpstr>PowerPoint Sunusu</vt:lpstr>
      <vt:lpstr>PowerPoint Sunusu</vt:lpstr>
      <vt:lpstr>History of Neural Networks</vt:lpstr>
      <vt:lpstr>Must Watch Videos to Fully Understand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Furkan Gözükara</cp:lastModifiedBy>
  <cp:revision>690</cp:revision>
  <cp:lastPrinted>2013-09-19T19:33:33Z</cp:lastPrinted>
  <dcterms:created xsi:type="dcterms:W3CDTF">2013-09-08T20:10:23Z</dcterms:created>
  <dcterms:modified xsi:type="dcterms:W3CDTF">2020-11-05T09:33:28Z</dcterms:modified>
</cp:coreProperties>
</file>