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320" r:id="rId2"/>
    <p:sldId id="259" r:id="rId3"/>
    <p:sldId id="260" r:id="rId4"/>
    <p:sldId id="261" r:id="rId5"/>
    <p:sldId id="262" r:id="rId6"/>
    <p:sldId id="263" r:id="rId7"/>
    <p:sldId id="274" r:id="rId8"/>
    <p:sldId id="275" r:id="rId9"/>
    <p:sldId id="276" r:id="rId10"/>
    <p:sldId id="282" r:id="rId11"/>
    <p:sldId id="278" r:id="rId12"/>
    <p:sldId id="281" r:id="rId13"/>
    <p:sldId id="283" r:id="rId14"/>
    <p:sldId id="286" r:id="rId15"/>
    <p:sldId id="288" r:id="rId16"/>
    <p:sldId id="289" r:id="rId17"/>
    <p:sldId id="267" r:id="rId18"/>
    <p:sldId id="269" r:id="rId19"/>
    <p:sldId id="270" r:id="rId20"/>
    <p:sldId id="271" r:id="rId21"/>
    <p:sldId id="299" r:id="rId22"/>
    <p:sldId id="300" r:id="rId23"/>
    <p:sldId id="291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307" r:id="rId32"/>
    <p:sldId id="308" r:id="rId33"/>
    <p:sldId id="310" r:id="rId34"/>
    <p:sldId id="309" r:id="rId35"/>
    <p:sldId id="311" r:id="rId36"/>
    <p:sldId id="317" r:id="rId37"/>
    <p:sldId id="312" r:id="rId38"/>
    <p:sldId id="313" r:id="rId39"/>
    <p:sldId id="314" r:id="rId40"/>
    <p:sldId id="315" r:id="rId41"/>
    <p:sldId id="318" r:id="rId42"/>
    <p:sldId id="319" r:id="rId43"/>
    <p:sldId id="301" r:id="rId44"/>
    <p:sldId id="302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less classifiers during training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 classifiers to make a mistake during testing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have to choose with examples to group together (and this can impact performance)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6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could try and do precision/recall for each class, but there</a:t>
            </a:r>
            <a:r>
              <a:rPr lang="en-US" baseline="0" dirty="0" smtClean="0"/>
              <a:t> can be lots of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</a:t>
            </a:r>
            <a:r>
              <a:rPr lang="en-US" baseline="0" dirty="0" smtClean="0"/>
              <a:t> the entries along the diagonal represent?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9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87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88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  <a:r>
              <a:rPr lang="en-US" baseline="0" dirty="0" smtClean="0"/>
              <a:t> the problem is that we only have one test set and we can’t resample, etc. because then we’ll have looked at the test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3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12/11/2020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5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kingdom.com/160MeanT2pair.html" TargetMode="External"/><Relationship Id="rId2" Type="http://schemas.openxmlformats.org/officeDocument/2006/relationships/hyperlink" Target="http://en.wikipedia.org/wiki/Student's_t-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cscistatistics.com/tests/ttestdependent/Default2.aspx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image" Target="../media/image22.png"/><Relationship Id="rId5" Type="http://schemas.openxmlformats.org/officeDocument/2006/relationships/image" Target="../media/image16.wmf"/><Relationship Id="rId10" Type="http://schemas.openxmlformats.org/officeDocument/2006/relationships/image" Target="../media/image21.png"/><Relationship Id="rId4" Type="http://schemas.openxmlformats.org/officeDocument/2006/relationships/image" Target="../media/image15.wmf"/><Relationship Id="rId9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2020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Evaluation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8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model 2 better?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3561" y="1652201"/>
            <a:ext cx="4239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85% accuracy</a:t>
            </a:r>
          </a:p>
          <a:p>
            <a:r>
              <a:rPr lang="en-US" sz="3200" dirty="0" smtClean="0"/>
              <a:t>Model 2:  80% accuracy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3561" y="3060820"/>
            <a:ext cx="4556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85.5% accuracy</a:t>
            </a:r>
          </a:p>
          <a:p>
            <a:r>
              <a:rPr lang="en-US" sz="3200" dirty="0" smtClean="0"/>
              <a:t>Model 2:  85.0% accuracy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53561" y="4687911"/>
            <a:ext cx="4466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0% accuracy</a:t>
            </a:r>
          </a:p>
          <a:p>
            <a:r>
              <a:rPr lang="en-US" sz="3200" dirty="0" smtClean="0"/>
              <a:t>Model 2:  100% accuracy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62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scores: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Just comparing scores on one data set isn’t enough!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don’t just want to know which system is better on </a:t>
            </a:r>
            <a:r>
              <a:rPr lang="en-US" b="1" i="1" dirty="0" smtClean="0">
                <a:solidFill>
                  <a:srgbClr val="FF6600"/>
                </a:solidFill>
              </a:rPr>
              <a:t>this particular data</a:t>
            </a:r>
            <a:r>
              <a:rPr lang="en-US" dirty="0" smtClean="0"/>
              <a:t>, we want to know if model 1 is better than model 2 </a:t>
            </a:r>
            <a:r>
              <a:rPr lang="en-US" b="1" i="1" dirty="0" smtClean="0">
                <a:solidFill>
                  <a:srgbClr val="FF6600"/>
                </a:solidFill>
              </a:rPr>
              <a:t>in general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Put another way, we want to be confident that the difference is real and not just do to random chance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37356" y="5796029"/>
            <a:ext cx="231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this any better?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9618" y="5802527"/>
            <a:ext cx="5828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NO!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Key</a:t>
            </a:r>
            <a:r>
              <a:rPr lang="en-US" sz="2400" b="1" dirty="0">
                <a:solidFill>
                  <a:srgbClr val="0000FF"/>
                </a:solidFill>
              </a:rPr>
              <a:t>:</a:t>
            </a:r>
            <a:r>
              <a:rPr lang="en-US" sz="2400" dirty="0">
                <a:solidFill>
                  <a:srgbClr val="0000FF"/>
                </a:solidFill>
              </a:rPr>
              <a:t> we don’t know the variance of the output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know how variable a model’s accuracy 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536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 need multiple accuracy scores!</a:t>
            </a:r>
            <a:r>
              <a:rPr lang="en-US" sz="2400" dirty="0" smtClean="0">
                <a:solidFill>
                  <a:srgbClr val="FF0000"/>
                </a:solidFill>
              </a:rPr>
              <a:t>  Ideas?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6493" y="3475166"/>
            <a:ext cx="4109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Rather than just splitting once, split multiple times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14400" y="2057400"/>
            <a:ext cx="1676400" cy="2486924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4561543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18331" y="3570867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8766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281166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281166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81166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281166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81166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3166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80010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0010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0010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80010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71766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281166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0010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3128766" y="2069018"/>
            <a:ext cx="1676400" cy="648237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8766" y="2717255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129200" y="3907046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9200" y="4530668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29200" y="3354532"/>
            <a:ext cx="1676400" cy="558509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91120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91120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91120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91120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91120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9964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89964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89964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89964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81720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5591120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89964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5438720" y="2717255"/>
            <a:ext cx="1676400" cy="1254903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436345" y="2069018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39154" y="3975028"/>
            <a:ext cx="1676400" cy="569296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436345" y="4530669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88937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6303337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480244" y="3823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144837" y="6407763"/>
            <a:ext cx="435294" cy="303589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2897" y="6355675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development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3038" y="5897262"/>
            <a:ext cx="8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train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44838" y="5881534"/>
            <a:ext cx="435294" cy="35775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418329" y="39941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1" y="2471477"/>
            <a:ext cx="956390" cy="3249784"/>
          </a:xfrm>
          <a:prstGeom prst="rect">
            <a:avLst/>
          </a:prstGeom>
          <a:solidFill>
            <a:srgbClr val="FFFF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98522" y="3864241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51247" y="2471477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4881" y="1597581"/>
            <a:ext cx="1831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break into n </a:t>
            </a:r>
          </a:p>
          <a:p>
            <a:pPr algn="ctr"/>
            <a:r>
              <a:rPr lang="en-US" sz="2000" dirty="0" smtClean="0"/>
              <a:t>equal-size parts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951247" y="30471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51247" y="36523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235018" y="47632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951247" y="5297970"/>
            <a:ext cx="956390" cy="423291"/>
          </a:xfrm>
          <a:prstGeom prst="rect">
            <a:avLst/>
          </a:prstGeom>
          <a:solidFill>
            <a:srgbClr val="FFFF00">
              <a:alpha val="3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51247" y="4241314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20672" y="3845332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55009" y="1496322"/>
            <a:ext cx="477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repeat for all parts/splits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train on n-1 parts optimize on the other</a:t>
            </a:r>
            <a:endParaRPr lang="en-US" sz="2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807852" y="2350833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01744" y="2394445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96778" y="2388243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8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 rot="16200000">
            <a:off x="1540866" y="399944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1521262" y="1827766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>
            <a:off x="1521261" y="3326537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4466469" y="3512229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9197" y="6179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9274" y="1568617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8506" y="2201789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1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270985" y="1965259"/>
            <a:ext cx="11222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75817" y="3653323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5817" y="5169900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96495" y="6175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better utilization of labeled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robust: don’t just rely on one test/development set to evaluate the approach (or for optimizing parameters)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multiplies the computational overhead by n (have to train n models instead of just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 is the most common choice of 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n-fold cross validation where n = number of examples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aka “jackknifing”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pros/cons?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when would we use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very expensive if training is slow and/or if there are a large number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Useful in domains with limited training data: </a:t>
            </a:r>
            <a:r>
              <a:rPr lang="en-US" i="1" dirty="0" smtClean="0"/>
              <a:t>maximizes the data we can use for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0958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79247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52920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71580"/>
              </p:ext>
            </p:extLst>
          </p:nvPr>
        </p:nvGraphicFramePr>
        <p:xfrm>
          <a:off x="489750" y="1715290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0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11269"/>
              </p:ext>
            </p:extLst>
          </p:nvPr>
        </p:nvGraphicFramePr>
        <p:xfrm>
          <a:off x="5244021" y="1715289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7506" y="6240131"/>
            <a:ext cx="228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What’s the difference?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63965"/>
              </p:ext>
            </p:extLst>
          </p:nvPr>
        </p:nvGraphicFramePr>
        <p:xfrm>
          <a:off x="489750" y="1715289"/>
          <a:ext cx="3374730" cy="473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55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2.3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1.7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5661"/>
              </p:ext>
            </p:extLst>
          </p:nvPr>
        </p:nvGraphicFramePr>
        <p:xfrm>
          <a:off x="5244021" y="1715289"/>
          <a:ext cx="3374730" cy="469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11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5.9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4202" y="6448065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Even though the averages are same, the variance is different!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1096"/>
              </p:ext>
            </p:extLst>
          </p:nvPr>
        </p:nvGraphicFramePr>
        <p:xfrm>
          <a:off x="544373" y="1742598"/>
          <a:ext cx="514837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07587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6345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a </a:t>
            </a:r>
          </a:p>
          <a:p>
            <a:r>
              <a:rPr lang="en-US" sz="2000" dirty="0" smtClean="0"/>
              <a:t>classifier</a:t>
            </a:r>
            <a:endParaRPr lang="en-US" sz="2000" dirty="0"/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475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47180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Model 2 is ALWAYS better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86492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decide if model 2 is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3318" y="1600200"/>
            <a:ext cx="8342730" cy="49403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Setup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Assume some default hypothesis about the data that you’d like to </a:t>
            </a:r>
            <a:r>
              <a:rPr lang="en-US" i="1" dirty="0" smtClean="0"/>
              <a:t>disprove</a:t>
            </a:r>
            <a:r>
              <a:rPr lang="en-US" dirty="0" smtClean="0"/>
              <a:t>, called the </a:t>
            </a:r>
            <a:r>
              <a:rPr lang="en-US" dirty="0" smtClean="0">
                <a:solidFill>
                  <a:srgbClr val="FF6600"/>
                </a:solidFill>
              </a:rPr>
              <a:t>null hypothesis</a:t>
            </a:r>
          </a:p>
          <a:p>
            <a:pPr lvl="1"/>
            <a:r>
              <a:rPr lang="en-US" dirty="0" smtClean="0"/>
              <a:t>e.g. model 1 and model 2 are not statistically different in performance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Test:</a:t>
            </a:r>
          </a:p>
          <a:p>
            <a:pPr lvl="1"/>
            <a:r>
              <a:rPr lang="en-US" dirty="0" smtClean="0"/>
              <a:t>Calculate a test statistic from the data (often assuming something about the data)</a:t>
            </a:r>
          </a:p>
          <a:p>
            <a:pPr lvl="1"/>
            <a:r>
              <a:rPr lang="en-US" dirty="0" smtClean="0"/>
              <a:t>Based on this statistic, with </a:t>
            </a:r>
            <a:r>
              <a:rPr lang="en-US" i="1" dirty="0" smtClean="0"/>
              <a:t>some probability</a:t>
            </a:r>
            <a:r>
              <a:rPr lang="en-US" dirty="0" smtClean="0"/>
              <a:t> we can </a:t>
            </a:r>
            <a:r>
              <a:rPr lang="en-US" b="1" dirty="0" smtClean="0"/>
              <a:t>reject the null hypothesis</a:t>
            </a:r>
            <a:r>
              <a:rPr lang="en-US" dirty="0" smtClean="0"/>
              <a:t>, that is, show that it does not 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27" y="1619164"/>
            <a:ext cx="4737100" cy="469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64" y="1885908"/>
            <a:ext cx="4501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Determines whether two samples come from the same underlying distribution or not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640" r="21218"/>
          <a:stretch/>
        </p:blipFill>
        <p:spPr>
          <a:xfrm>
            <a:off x="612648" y="4118865"/>
            <a:ext cx="2307763" cy="2006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5027" y="3804810"/>
            <a:ext cx="792013" cy="878702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9693" y="4678899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8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Null hypothesis: model 1 and model 2 accuracies are no different, i.e. come from </a:t>
            </a:r>
            <a:r>
              <a:rPr lang="en-US" b="1" dirty="0" smtClean="0"/>
              <a:t>the same</a:t>
            </a:r>
            <a:r>
              <a:rPr lang="en-US" dirty="0" smtClean="0"/>
              <a:t>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Assumptions: there are a number that often aren’t completely true, but we’re often not too far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 probability that the difference in accuracies is due to random chance (low values are better)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34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our setup, we’ll do what’s called a “pair t-test”</a:t>
            </a:r>
          </a:p>
          <a:p>
            <a:pPr lvl="1"/>
            <a:r>
              <a:rPr lang="en-US" dirty="0" smtClean="0"/>
              <a:t>The values can be thought of as pairs, where they were calculated under the same conditions</a:t>
            </a:r>
          </a:p>
          <a:p>
            <a:pPr lvl="1"/>
            <a:r>
              <a:rPr lang="en-US" dirty="0" smtClean="0"/>
              <a:t>In our case, the same train/test split</a:t>
            </a:r>
          </a:p>
          <a:p>
            <a:pPr lvl="1"/>
            <a:r>
              <a:rPr lang="en-US" dirty="0" smtClean="0"/>
              <a:t>Gives more power than the unpaired t-test (we have more information)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 smtClean="0"/>
              <a:t>For almost all experiments, we’ll do a “two-tailed” version of the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calculate by hand or in code, but why reinvent the wheel: use excel or a statistical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en.wikipedia.org/wiki/Student's_t-test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www.statskingdom.com/160MeanT2pair.html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www.socscistatistics.com/tests/ttestdependent/Default2.aspx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33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result of a statistical test is often a p-value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p-value: the probability that the null hypothesis holds.  Specifically, if we re-ran this experiment multiple times (say on different data) what is the probability that we would reject the null hypothesis incorrectly (i.e. the probability we’d be wrong)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Common values to consider “significant”: 0.05 (95% confident), 0.01 (99% confident) and 0.001 (99.9% confident)</a:t>
            </a:r>
          </a:p>
        </p:txBody>
      </p:sp>
    </p:spTree>
    <p:extLst>
      <p:ext uri="{BB962C8B-B14F-4D97-AF65-F5344CB8AC3E}">
        <p14:creationId xmlns:p14="http://schemas.microsoft.com/office/powerpoint/2010/main" val="27750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06689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3444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1020" y="4571182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0.15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85158"/>
              </p:ext>
            </p:extLst>
          </p:nvPr>
        </p:nvGraphicFramePr>
        <p:xfrm>
          <a:off x="612648" y="1922294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0.007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Pretend like we don’t know the labels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6994"/>
              </p:ext>
            </p:extLst>
          </p:nvPr>
        </p:nvGraphicFramePr>
        <p:xfrm>
          <a:off x="614928" y="188370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3300" y="4717847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 on test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Labeled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563533" y="3033592"/>
            <a:ext cx="1607073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11869" y="3353011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1603" y="4429050"/>
            <a:ext cx="334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cross-validation with t-test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7104" y="5393343"/>
            <a:ext cx="282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do that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Bootstrap resampling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training set </a:t>
            </a:r>
            <a:r>
              <a:rPr lang="en-US" i="1" dirty="0" smtClean="0"/>
              <a:t>t</a:t>
            </a:r>
            <a:r>
              <a:rPr lang="en-US" dirty="0" smtClean="0"/>
              <a:t> with n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i="1" dirty="0" smtClean="0"/>
              <a:t>m</a:t>
            </a:r>
            <a:r>
              <a:rPr lang="en-US" dirty="0" smtClean="0"/>
              <a:t> times:</a:t>
            </a:r>
          </a:p>
          <a:p>
            <a:pPr>
              <a:buFontTx/>
              <a:buChar char="-"/>
            </a:pPr>
            <a:r>
              <a:rPr lang="en-US" dirty="0" smtClean="0"/>
              <a:t>sample </a:t>
            </a:r>
            <a:r>
              <a:rPr lang="en-US" i="1" dirty="0" smtClean="0"/>
              <a:t>n</a:t>
            </a:r>
            <a:r>
              <a:rPr lang="en-US" dirty="0" smtClean="0"/>
              <a:t> examples </a:t>
            </a:r>
            <a:r>
              <a:rPr lang="en-US" b="1" dirty="0" smtClean="0"/>
              <a:t>with replacement</a:t>
            </a:r>
            <a:r>
              <a:rPr lang="en-US" dirty="0" smtClean="0"/>
              <a:t> from the training set to create a new training set </a:t>
            </a:r>
            <a:r>
              <a:rPr lang="en-US" i="1" dirty="0" smtClean="0"/>
              <a:t>t’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train model(s) on </a:t>
            </a:r>
            <a:r>
              <a:rPr lang="en-US" i="1" dirty="0" smtClean="0"/>
              <a:t>t’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calculate performance on test set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calculate t-test (or other statistical test) on the collection of </a:t>
            </a:r>
            <a:r>
              <a:rPr lang="en-US" i="1" dirty="0" smtClean="0"/>
              <a:t>m</a:t>
            </a:r>
            <a:r>
              <a:rPr lang="en-US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resampling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44" y="226275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838" y="2755419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</a:p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4831" y="444530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31046" y="1850305"/>
            <a:ext cx="1297640" cy="2074333"/>
            <a:chOff x="6782226" y="1943247"/>
            <a:chExt cx="1297640" cy="2074333"/>
          </a:xfrm>
        </p:grpSpPr>
        <p:sp>
          <p:nvSpPr>
            <p:cNvPr id="10" name="Rectangle 9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78144" y="2039957"/>
              <a:ext cx="895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Test</a:t>
              </a:r>
            </a:p>
            <a:p>
              <a:pPr algn="ctr"/>
              <a:r>
                <a:rPr lang="en-US" sz="2800" dirty="0" smtClean="0"/>
                <a:t>Data</a:t>
              </a:r>
              <a:endParaRPr lang="en-US" sz="28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sp>
        <p:nvSpPr>
          <p:cNvPr id="13" name="Right Arrow 12"/>
          <p:cNvSpPr/>
          <p:nvPr/>
        </p:nvSpPr>
        <p:spPr>
          <a:xfrm>
            <a:off x="2033070" y="3149082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7744171">
            <a:off x="1578743" y="2119529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with replacement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16167" y="227640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30533" y="2887472"/>
            <a:ext cx="125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Sample</a:t>
            </a:r>
          </a:p>
        </p:txBody>
      </p:sp>
      <p:grpSp>
        <p:nvGrpSpPr>
          <p:cNvPr id="17" name="Group 37"/>
          <p:cNvGrpSpPr/>
          <p:nvPr/>
        </p:nvGrpSpPr>
        <p:grpSpPr>
          <a:xfrm>
            <a:off x="5107147" y="2724892"/>
            <a:ext cx="1371600" cy="1371600"/>
            <a:chOff x="7391400" y="3505200"/>
            <a:chExt cx="1371600" cy="13716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4415703" y="3126046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18112" y="4594412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0" idx="2"/>
          </p:cNvCxnSpPr>
          <p:nvPr/>
        </p:nvCxnSpPr>
        <p:spPr>
          <a:xfrm flipH="1">
            <a:off x="7309556" y="3924638"/>
            <a:ext cx="770310" cy="62744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98445" y="4337083"/>
            <a:ext cx="1030111" cy="21499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8"/>
          <p:cNvSpPr/>
          <p:nvPr/>
        </p:nvSpPr>
        <p:spPr>
          <a:xfrm flipH="1">
            <a:off x="2916167" y="5056077"/>
            <a:ext cx="3441429" cy="747888"/>
          </a:xfrm>
          <a:prstGeom prst="curvedUp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68493" y="6048908"/>
            <a:ext cx="416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m times to get m samples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0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Experimentation good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79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Never look at your test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development</a:t>
            </a:r>
          </a:p>
          <a:p>
            <a:pPr lvl="1"/>
            <a:r>
              <a:rPr lang="en-US" dirty="0" smtClean="0"/>
              <a:t>Compare different models/</a:t>
            </a:r>
            <a:r>
              <a:rPr lang="en-US" dirty="0" err="1" smtClean="0"/>
              <a:t>hyperparameters</a:t>
            </a:r>
            <a:r>
              <a:rPr lang="en-US" dirty="0" smtClean="0"/>
              <a:t> on development data</a:t>
            </a:r>
          </a:p>
          <a:p>
            <a:pPr lvl="1"/>
            <a:r>
              <a:rPr lang="en-US" dirty="0" smtClean="0"/>
              <a:t>use cross-validation to get more consistent results</a:t>
            </a:r>
          </a:p>
          <a:p>
            <a:pPr lvl="1"/>
            <a:r>
              <a:rPr lang="en-US" dirty="0" smtClean="0"/>
              <a:t>If you want to be confident with results, use a t-test and look for p = 0.05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For final evaluation, use bootstrap resampling combined with a t-test to compare final approaches</a:t>
            </a:r>
          </a:p>
        </p:txBody>
      </p:sp>
    </p:spTree>
    <p:extLst>
      <p:ext uri="{BB962C8B-B14F-4D97-AF65-F5344CB8AC3E}">
        <p14:creationId xmlns:p14="http://schemas.microsoft.com/office/powerpoint/2010/main" val="2808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2020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 Part 2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Multiclass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91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 smtClean="0"/>
              <a:t>Rather than just two labels, now have 3 or more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6667" y="4734082"/>
            <a:ext cx="285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real-world examples?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0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world 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43" y="1600200"/>
            <a:ext cx="1281289" cy="1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043" y="3272556"/>
            <a:ext cx="16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27477" y="1904294"/>
            <a:ext cx="2378075" cy="823913"/>
            <a:chOff x="3168" y="480"/>
            <a:chExt cx="1907" cy="720"/>
          </a:xfrm>
        </p:grpSpPr>
        <p:pic>
          <p:nvPicPr>
            <p:cNvPr id="8" name="Picture 20" descr="w51-r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1" descr="w51-e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2" descr="w51-b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3" descr="w51-a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480"/>
              <a:ext cx="41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4" descr="w51-c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01016" y="3620909"/>
            <a:ext cx="22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classification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68" y="1969285"/>
            <a:ext cx="1419578" cy="1651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7179" y="2947497"/>
            <a:ext cx="23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handwriting recognition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039" y="4224916"/>
            <a:ext cx="1639804" cy="12898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84686" y="5591253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emotion recognition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b="37891"/>
          <a:stretch/>
        </p:blipFill>
        <p:spPr>
          <a:xfrm>
            <a:off x="0" y="4796590"/>
            <a:ext cx="2712761" cy="11926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4420" y="6023156"/>
            <a:ext cx="18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84088" y="3901750"/>
            <a:ext cx="41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most real-world applications tend to be multiclass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4791" y="5083660"/>
            <a:ext cx="1587229" cy="1056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8292" y="6207822"/>
            <a:ext cx="20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vehicles</a:t>
            </a:r>
            <a:endParaRPr lang="en-US" dirty="0"/>
          </a:p>
        </p:txBody>
      </p:sp>
      <p:pic>
        <p:nvPicPr>
          <p:cNvPr id="23" name="Picture 15" descr="SCOP_figure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61" y="1513808"/>
            <a:ext cx="1145531" cy="1767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2033" y="3350694"/>
            <a:ext cx="20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Multiclass: current classifiers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3260" y="5400967"/>
            <a:ext cx="4331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of these work out of the box?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With small modifications?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644422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32488" y="364898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6999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36205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37427" y="2649471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01049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43649" y="38489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08937" y="395898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80340" y="41537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59739" y="434844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0361" y="417629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92761" y="390536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23804" y="457400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08470" y="483951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89092" y="4667359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2" y="2384769"/>
            <a:ext cx="748463" cy="7337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1" y="3857161"/>
            <a:ext cx="681392" cy="6865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" y="4734082"/>
            <a:ext cx="833354" cy="4902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29" y="5400967"/>
            <a:ext cx="951713" cy="5432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61" y="3186610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06795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 majority label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45" y="509522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 algorithmic changes!</a:t>
            </a:r>
          </a:p>
        </p:txBody>
      </p:sp>
      <p:pic>
        <p:nvPicPr>
          <p:cNvPr id="5" name="Picture 3" descr="Voronoi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67" y="378177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5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744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4223" y="596900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 algorithmic changes!</a:t>
            </a:r>
          </a:p>
        </p:txBody>
      </p:sp>
    </p:spTree>
    <p:extLst>
      <p:ext uri="{BB962C8B-B14F-4D97-AF65-F5344CB8AC3E}">
        <p14:creationId xmlns:p14="http://schemas.microsoft.com/office/powerpoint/2010/main" val="7242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16667" y="1837347"/>
            <a:ext cx="4470088" cy="35532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297" y="6224222"/>
            <a:ext cx="636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Hard to separate three classes with just one line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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approach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multiclass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2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 smtClean="0"/>
              <a:t>Rather than just two labels, now have 3 or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0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approach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multiclass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One vs. all (OVA)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4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Training:</a:t>
            </a:r>
            <a:r>
              <a:rPr lang="en-US" sz="2400" dirty="0"/>
              <a:t> </a:t>
            </a:r>
            <a:r>
              <a:rPr lang="en-US" sz="2400" dirty="0" smtClean="0"/>
              <a:t>for each label </a:t>
            </a:r>
            <a:r>
              <a:rPr lang="en-US" sz="2400" i="1" dirty="0" smtClean="0"/>
              <a:t>L</a:t>
            </a:r>
            <a:r>
              <a:rPr lang="en-US" sz="2400" dirty="0" smtClean="0"/>
              <a:t>, pose as a binary problem</a:t>
            </a:r>
          </a:p>
          <a:p>
            <a:pPr lvl="1"/>
            <a:r>
              <a:rPr lang="en-US" sz="2000" dirty="0" smtClean="0"/>
              <a:t>all examples with label </a:t>
            </a:r>
            <a:r>
              <a:rPr lang="en-US" sz="2000" i="1" dirty="0" smtClean="0"/>
              <a:t>L</a:t>
            </a:r>
            <a:r>
              <a:rPr lang="en-US" sz="2000" dirty="0" smtClean="0"/>
              <a:t> are positive</a:t>
            </a:r>
          </a:p>
          <a:p>
            <a:pPr lvl="1"/>
            <a:r>
              <a:rPr lang="en-US" sz="2000" dirty="0" smtClean="0"/>
              <a:t>all other examples are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4614" y="3626498"/>
            <a:ext cx="1863261" cy="2976678"/>
            <a:chOff x="154614" y="3626498"/>
            <a:chExt cx="1863261" cy="29766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238" y="3626498"/>
              <a:ext cx="435932" cy="42738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091" y="4870029"/>
              <a:ext cx="440752" cy="44409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83" y="5527967"/>
              <a:ext cx="627865" cy="36933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614" y="6152056"/>
              <a:ext cx="745934" cy="4257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964" y="4287698"/>
              <a:ext cx="355732" cy="32657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100136" y="3637673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00136" y="4923100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0136" y="5553311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banana</a:t>
              </a:r>
              <a:endParaRPr lang="en-US" b="1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136" y="6233844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banana</a:t>
              </a:r>
              <a:endParaRPr lang="en-US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0136" y="4270284"/>
              <a:ext cx="8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orange</a:t>
              </a:r>
              <a:endParaRPr lang="en-US" b="1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0" y="3090333"/>
            <a:ext cx="2387657" cy="3487499"/>
            <a:chOff x="2159000" y="3090333"/>
            <a:chExt cx="2387657" cy="3487499"/>
          </a:xfrm>
        </p:grpSpPr>
        <p:sp>
          <p:nvSpPr>
            <p:cNvPr id="4" name="TextBox 3"/>
            <p:cNvSpPr txBox="1"/>
            <p:nvPr/>
          </p:nvSpPr>
          <p:spPr>
            <a:xfrm>
              <a:off x="2787492" y="3090333"/>
              <a:ext cx="1759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apple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157" y="3626498"/>
              <a:ext cx="435932" cy="42738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010" y="4870029"/>
              <a:ext cx="440752" cy="4440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8602" y="5527967"/>
              <a:ext cx="627865" cy="3693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0533" y="6152056"/>
              <a:ext cx="745934" cy="42577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54621" y="3612329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9883" y="4287698"/>
              <a:ext cx="355732" cy="3265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854621" y="4897756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4621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4621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621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59000" y="4614272"/>
              <a:ext cx="493889" cy="913695"/>
            </a:xfrm>
            <a:prstGeom prst="right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1333" y="3090333"/>
            <a:ext cx="2136665" cy="3487499"/>
            <a:chOff x="4741333" y="3090333"/>
            <a:chExt cx="2136665" cy="3487499"/>
          </a:xfrm>
        </p:grpSpPr>
        <p:sp>
          <p:nvSpPr>
            <p:cNvPr id="23" name="TextBox 22"/>
            <p:cNvSpPr txBox="1"/>
            <p:nvPr/>
          </p:nvSpPr>
          <p:spPr>
            <a:xfrm>
              <a:off x="4974111" y="3090333"/>
              <a:ext cx="1903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orange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109" y="3626498"/>
              <a:ext cx="435932" cy="4273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962" y="4870029"/>
              <a:ext cx="440752" cy="4440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7554" y="5527967"/>
              <a:ext cx="627865" cy="3693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9485" y="6152056"/>
              <a:ext cx="745934" cy="42577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083573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8835" y="4287698"/>
              <a:ext cx="355732" cy="3265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083573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3573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3573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3573" y="424494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41333" y="3551998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016668" y="3090333"/>
            <a:ext cx="2050602" cy="3487499"/>
            <a:chOff x="7016668" y="3090333"/>
            <a:chExt cx="2050602" cy="3487499"/>
          </a:xfrm>
        </p:grpSpPr>
        <p:sp>
          <p:nvSpPr>
            <p:cNvPr id="34" name="TextBox 33"/>
            <p:cNvSpPr txBox="1"/>
            <p:nvPr/>
          </p:nvSpPr>
          <p:spPr>
            <a:xfrm>
              <a:off x="7090046" y="3090333"/>
              <a:ext cx="1977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banana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044" y="3626498"/>
              <a:ext cx="435932" cy="4273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7897" y="4870029"/>
              <a:ext cx="440752" cy="44409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489" y="5527967"/>
              <a:ext cx="627865" cy="36933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5420" y="6152056"/>
              <a:ext cx="745934" cy="42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99508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4770" y="4287698"/>
              <a:ext cx="355732" cy="32657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99508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99508" y="5527967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99508" y="620850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99508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016668" y="3637673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9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6635" y="2352736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837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CCCC"/>
                </a:solidFill>
              </a:rPr>
              <a:t>Classify</a:t>
            </a:r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Compare predicted labels to actual labels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5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8857" y="2496638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06370" y="3949890"/>
            <a:ext cx="22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banana </a:t>
            </a:r>
            <a:r>
              <a:rPr lang="en-US" i="1" dirty="0" smtClean="0">
                <a:solidFill>
                  <a:srgbClr val="FF6600"/>
                </a:solidFill>
              </a:rPr>
              <a:t>OR</a:t>
            </a:r>
            <a:r>
              <a:rPr lang="en-US" dirty="0" smtClean="0">
                <a:solidFill>
                  <a:srgbClr val="FF6600"/>
                </a:solidFill>
              </a:rPr>
              <a:t> pineapple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0398" y="3737002"/>
            <a:ext cx="70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none?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6" y="3949890"/>
            <a:ext cx="833354" cy="490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4" y="3216103"/>
            <a:ext cx="748463" cy="733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one of the ones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confident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</p:spTree>
    <p:extLst>
      <p:ext uri="{BB962C8B-B14F-4D97-AF65-F5344CB8AC3E}">
        <p14:creationId xmlns:p14="http://schemas.microsoft.com/office/powerpoint/2010/main" val="24622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59667" y="5336301"/>
            <a:ext cx="340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the decision boundary look like?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5222" y="1651000"/>
            <a:ext cx="1001889" cy="197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97111" y="3626556"/>
            <a:ext cx="4430889" cy="70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71949" y="3626556"/>
            <a:ext cx="2025162" cy="208074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05" y="5230623"/>
            <a:ext cx="160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BANANA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1436" y="3153468"/>
            <a:ext cx="113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APPLE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98281" y="2289868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PINEAPPLE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39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classify,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</a:t>
            </a:r>
            <a:r>
              <a:rPr lang="en-US" dirty="0" smtClean="0">
                <a:solidFill>
                  <a:srgbClr val="FF0000"/>
                </a:solidFill>
              </a:rPr>
              <a:t>confident</a:t>
            </a:r>
            <a:r>
              <a:rPr lang="en-US" dirty="0" smtClean="0"/>
              <a:t>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777" y="4811889"/>
            <a:ext cx="564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calculate this for the perceptron?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classify,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65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</a:t>
            </a:r>
            <a:r>
              <a:rPr lang="en-US" dirty="0" smtClean="0">
                <a:solidFill>
                  <a:srgbClr val="FF0000"/>
                </a:solidFill>
              </a:rPr>
              <a:t>confident</a:t>
            </a:r>
            <a:r>
              <a:rPr lang="en-US" dirty="0" smtClean="0"/>
              <a:t>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017655" y="4711649"/>
          <a:ext cx="3874159" cy="79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7655" y="4711649"/>
                        <a:ext cx="3874159" cy="79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989433" y="4910667"/>
            <a:ext cx="1721789" cy="395111"/>
          </a:xfrm>
          <a:prstGeom prst="rect">
            <a:avLst/>
          </a:prstGeom>
          <a:solidFill>
            <a:srgbClr val="0000FF">
              <a:alpha val="3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4222" y="5771444"/>
            <a:ext cx="379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Distance from the </a:t>
            </a:r>
            <a:r>
              <a:rPr lang="en-US" sz="2400" dirty="0" err="1" smtClean="0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All vs. all (AVA)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777" y="1600200"/>
            <a:ext cx="8805333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Training: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each pair of labels, train a classifier to distinguish between them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= 1 to number of labels:</a:t>
            </a:r>
            <a:endParaRPr lang="en-US" sz="2400" i="1" dirty="0" smtClean="0"/>
          </a:p>
          <a:p>
            <a:pPr marL="320040" lvl="1" indent="0">
              <a:buNone/>
            </a:pPr>
            <a:r>
              <a:rPr lang="en-US" sz="2400" dirty="0" smtClean="0"/>
              <a:t>for </a:t>
            </a:r>
            <a:r>
              <a:rPr lang="en-US" sz="2400" i="1" dirty="0" smtClean="0"/>
              <a:t>k</a:t>
            </a:r>
            <a:r>
              <a:rPr lang="en-US" sz="2400" dirty="0" smtClean="0"/>
              <a:t> = i+1 to number of labels:</a:t>
            </a:r>
          </a:p>
          <a:p>
            <a:pPr marL="320040" lvl="1" indent="0">
              <a:buNone/>
            </a:pPr>
            <a:r>
              <a:rPr lang="en-US" sz="2400" dirty="0" smtClean="0"/>
              <a:t>  train a classifier to distinguish between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:</a:t>
            </a:r>
          </a:p>
          <a:p>
            <a:pPr marL="32004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create a dataset with all examples </a:t>
            </a:r>
            <a:r>
              <a:rPr lang="en-US" sz="2400" i="1" dirty="0" smtClean="0"/>
              <a:t>with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labeled positive      	 and all examples with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labeled negative</a:t>
            </a:r>
            <a:endParaRPr lang="en-US" sz="2400" dirty="0"/>
          </a:p>
          <a:p>
            <a:pPr marL="32004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train classifier on this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5627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training visualized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2337384"/>
            <a:ext cx="435932" cy="427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1" y="3580915"/>
            <a:ext cx="440752" cy="444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3" y="4238853"/>
            <a:ext cx="627865" cy="369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4" y="4862942"/>
            <a:ext cx="745934" cy="425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64" y="2998584"/>
            <a:ext cx="355732" cy="326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136" y="2348559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apple</a:t>
            </a:r>
            <a:endParaRPr 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00136" y="3633986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apple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0136" y="4264197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banana</a:t>
            </a:r>
            <a:endParaRPr 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136" y="4944730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banana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0136" y="2981170"/>
            <a:ext cx="8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orange</a:t>
            </a:r>
            <a:endParaRPr lang="en-US" b="1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7875" y="1721556"/>
            <a:ext cx="14111" cy="48683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05" y="2266829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58" y="2864509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03948" y="2278004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3948" y="2917580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44257" y="1773987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716" y="3495827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32170" y="344389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27" y="4259197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80" y="4856877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6569" y="427037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6569" y="490994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00434" y="3803263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83" y="5553671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024" y="5993558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16569" y="54231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6569" y="5992152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38" y="2174097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76792" y="21221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76" y="2764768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17" y="3204655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78362" y="263422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8362" y="3203249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2790" y="1705321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2" y="3368289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87632" y="3368289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01832" y="41436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1832" y="47532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676" y="415533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92432" y="475326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49432" y="3991269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9197696">
            <a:off x="2082435" y="285866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21432" y="2090602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68832" y="23954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68832" y="30050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59432" y="24716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97832" y="23954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4276" y="233087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6032" y="292880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5" name="Group 37"/>
          <p:cNvGrpSpPr/>
          <p:nvPr/>
        </p:nvGrpSpPr>
        <p:grpSpPr>
          <a:xfrm>
            <a:off x="4821432" y="5069494"/>
            <a:ext cx="1371600" cy="1371600"/>
            <a:chOff x="7391400" y="3505200"/>
            <a:chExt cx="1371600" cy="13716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068832" y="53742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68832" y="59838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4059432" y="54504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497832" y="53742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44276" y="53097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6032" y="5907694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5416" y="4101569"/>
            <a:ext cx="409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2402304" flipV="1">
            <a:off x="2082437" y="520486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90723" y="4302188"/>
            <a:ext cx="164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class?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apple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21560" y="393234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7172" y="5334000"/>
            <a:ext cx="1533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general?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27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classify example e, classify with each classifier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few options to choose the final class:</a:t>
            </a:r>
          </a:p>
          <a:p>
            <a:pPr>
              <a:buFontTx/>
              <a:buChar char="-"/>
            </a:pPr>
            <a:r>
              <a:rPr lang="en-US" dirty="0" smtClean="0"/>
              <a:t>Take a majority vote</a:t>
            </a:r>
          </a:p>
          <a:p>
            <a:pPr>
              <a:buFontTx/>
              <a:buChar char="-"/>
            </a:pPr>
            <a:r>
              <a:rPr lang="en-US" dirty="0" smtClean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 smtClean="0"/>
              <a:t>y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r>
              <a:rPr lang="en-US" dirty="0" smtClean="0"/>
              <a:t>(e)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j</a:t>
            </a:r>
            <a:r>
              <a:rPr lang="en-US" dirty="0" smtClean="0"/>
              <a:t> += y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k</a:t>
            </a:r>
            <a:r>
              <a:rPr lang="en-US" dirty="0" smtClean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2111" y="4896555"/>
            <a:ext cx="265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does this work?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5994780"/>
            <a:ext cx="755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Here we’re assuming that y encompasses both the prediction (+1,-1) and the confidence, i.e. </a:t>
            </a:r>
            <a:r>
              <a:rPr lang="en-US" i="1" smtClean="0">
                <a:solidFill>
                  <a:srgbClr val="3366FF"/>
                </a:solidFill>
              </a:rPr>
              <a:t>y </a:t>
            </a:r>
            <a:r>
              <a:rPr lang="en-US" i="1" dirty="0" smtClean="0">
                <a:solidFill>
                  <a:srgbClr val="3366FF"/>
                </a:solidFill>
              </a:rPr>
              <a:t>= prediction </a:t>
            </a:r>
            <a:r>
              <a:rPr lang="en-US" i="1" smtClean="0">
                <a:solidFill>
                  <a:srgbClr val="3366FF"/>
                </a:solidFill>
              </a:rPr>
              <a:t>* confidence.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1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 smtClean="0"/>
              <a:t>y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r>
              <a:rPr lang="en-US" dirty="0" smtClean="0"/>
              <a:t>(e)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j</a:t>
            </a:r>
            <a:r>
              <a:rPr lang="en-US" dirty="0" smtClean="0"/>
              <a:t> += y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k</a:t>
            </a:r>
            <a:r>
              <a:rPr lang="en-US" dirty="0" smtClean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222" y="3739445"/>
            <a:ext cx="62419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 is positive, classifier thought it was of type j:</a:t>
            </a:r>
          </a:p>
          <a:p>
            <a:r>
              <a:rPr lang="en-US" sz="2400" dirty="0" smtClean="0"/>
              <a:t>  - raise the score for j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lower the score for k</a:t>
            </a:r>
          </a:p>
          <a:p>
            <a:endParaRPr lang="en-US" sz="2400" dirty="0"/>
          </a:p>
          <a:p>
            <a:r>
              <a:rPr lang="en-US" sz="2400" dirty="0" smtClean="0"/>
              <a:t>if y is negative, classifier thought it was of type k: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lower the score for j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raise the score for 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84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 vs. 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Train/classify runtime?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Error?  Assume each binary classifier makes an error with probability </a:t>
            </a:r>
            <a:r>
              <a:rPr lang="en-US" dirty="0" err="1" smtClean="0">
                <a:solidFill>
                  <a:srgbClr val="FF0000"/>
                </a:solidFill>
              </a:rPr>
              <a:t>ε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9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 vs. 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166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Train time:</a:t>
            </a:r>
          </a:p>
          <a:p>
            <a:pPr marL="0" indent="0">
              <a:buNone/>
            </a:pPr>
            <a:r>
              <a:rPr lang="en-US" dirty="0" smtClean="0"/>
              <a:t>AVA learns more classifiers, however, they’re trained on much smaller data this tends to make it faster if the labels are equally balanced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 time:</a:t>
            </a:r>
          </a:p>
          <a:p>
            <a:pPr marL="0" indent="0">
              <a:buNone/>
            </a:pPr>
            <a:r>
              <a:rPr lang="en-US" dirty="0" smtClean="0"/>
              <a:t>AVA has more classifiers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Error (see the book for more justification):</a:t>
            </a:r>
          </a:p>
          <a:p>
            <a:pPr>
              <a:buFontTx/>
              <a:buChar char="-"/>
            </a:pPr>
            <a:r>
              <a:rPr lang="en-US" dirty="0" smtClean="0"/>
              <a:t>AVA trains on more balanced data sets</a:t>
            </a:r>
          </a:p>
          <a:p>
            <a:pPr>
              <a:buFontTx/>
              <a:buChar char="-"/>
            </a:pPr>
            <a:r>
              <a:rPr lang="en-US" dirty="0" smtClean="0"/>
              <a:t>AVA tests with more classifiers and therefore has more chances for errors</a:t>
            </a:r>
          </a:p>
          <a:p>
            <a:pPr marL="0" indent="0">
              <a:buNone/>
            </a:pPr>
            <a:r>
              <a:rPr lang="en-US" dirty="0" smtClean="0"/>
              <a:t>- Theoretically:</a:t>
            </a:r>
          </a:p>
          <a:p>
            <a:pPr marL="0" indent="0">
              <a:buNone/>
            </a:pPr>
            <a:r>
              <a:rPr lang="en-US" dirty="0" smtClean="0"/>
              <a:t>-- OVA: </a:t>
            </a:r>
            <a:r>
              <a:rPr lang="en-US" dirty="0" err="1" smtClean="0"/>
              <a:t>ε</a:t>
            </a:r>
            <a:r>
              <a:rPr lang="en-US" dirty="0" smtClean="0"/>
              <a:t> (number of labels -1)</a:t>
            </a:r>
          </a:p>
          <a:p>
            <a:pPr marL="0" indent="0">
              <a:buNone/>
            </a:pPr>
            <a:r>
              <a:rPr lang="en-US" dirty="0" smtClean="0"/>
              <a:t>-- AVA: 2 </a:t>
            </a:r>
            <a:r>
              <a:rPr lang="en-US" dirty="0" err="1" smtClean="0"/>
              <a:t>ε</a:t>
            </a:r>
            <a:r>
              <a:rPr lang="en-US" dirty="0" smtClean="0"/>
              <a:t> </a:t>
            </a:r>
            <a:r>
              <a:rPr lang="en-US" dirty="0"/>
              <a:t>(number of labels -1)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3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3: Divide and conquer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86" y="1890541"/>
            <a:ext cx="748463" cy="733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9" y="2078902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35" y="2107445"/>
            <a:ext cx="563033" cy="516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674" y="2107445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1719424"/>
            <a:ext cx="711142" cy="143009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747986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34745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902" y="4712781"/>
            <a:ext cx="563033" cy="5168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95" y="4495877"/>
            <a:ext cx="748463" cy="7337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7810" y="4683333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32" y="4654790"/>
            <a:ext cx="833354" cy="4902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4074377"/>
            <a:ext cx="711142" cy="14300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9404" y="4604900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1660" y="5756112"/>
            <a:ext cx="245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vs. AVA?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using a binary classifier, the most common thing to do is 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Otherwise, use a classifier that allows for multiple labels:</a:t>
            </a:r>
          </a:p>
          <a:p>
            <a:pPr lvl="1"/>
            <a:r>
              <a:rPr lang="en-US" dirty="0" smtClean="0"/>
              <a:t>DT and k-NN work reasonably well</a:t>
            </a:r>
          </a:p>
          <a:p>
            <a:pPr lvl="1"/>
            <a:r>
              <a:rPr lang="en-US" dirty="0" smtClean="0"/>
              <a:t>We’ll see a few more in the coming weeks that will often work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evaluate?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672495"/>
            <a:ext cx="193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Accuracy: 4/</a:t>
            </a:r>
            <a:r>
              <a:rPr lang="en-US" sz="2400" dirty="0">
                <a:solidFill>
                  <a:srgbClr val="0000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710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2451" y="3401316"/>
            <a:ext cx="274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score 2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1707" y="5891611"/>
            <a:ext cx="661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would we want to do this type of comparison?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Multiclass evaluation imbalanced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197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8811" y="2991556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735152" y="4570778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Data imbalance!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8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microaveraging</a:t>
            </a:r>
            <a:r>
              <a:rPr lang="en-US" dirty="0" smtClean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macroaveraging</a:t>
            </a:r>
            <a:r>
              <a:rPr lang="en-US" dirty="0" smtClean="0"/>
              <a:t>: calculate evaluation score (e.g. accuracy) for each label, then average over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1222" y="4811889"/>
            <a:ext cx="360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effect does this have?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Why include it?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2760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microaveraging</a:t>
            </a:r>
            <a:r>
              <a:rPr lang="en-US" dirty="0" smtClean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macroaveraging</a:t>
            </a:r>
            <a:r>
              <a:rPr lang="en-US" dirty="0" smtClean="0"/>
              <a:t>: calculate evaluation score (e.g. accuracy) for each label, then average over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889" y="4811889"/>
            <a:ext cx="575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Puts more weight/emphasis on rarer labels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Allows another dimension of analysis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microaveraging</a:t>
            </a:r>
            <a:r>
              <a:rPr lang="en-US" sz="2800" dirty="0" smtClean="0"/>
              <a:t>: average over examples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macroaveraging</a:t>
            </a:r>
            <a:r>
              <a:rPr lang="en-US" sz="2800" dirty="0" smtClean="0"/>
              <a:t>: calculate evaluation score (e.g. accuracy) for each label, then average over labels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microaveraging</a:t>
            </a:r>
            <a:r>
              <a:rPr lang="en-US" sz="2800" dirty="0" smtClean="0"/>
              <a:t>: </a:t>
            </a:r>
            <a:r>
              <a:rPr lang="en-US" sz="2800" dirty="0">
                <a:solidFill>
                  <a:srgbClr val="0000FF"/>
                </a:solidFill>
              </a:rPr>
              <a:t>4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macroaveraging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000" dirty="0" smtClean="0"/>
              <a:t>apple = 1/2</a:t>
            </a:r>
          </a:p>
          <a:p>
            <a:pPr marL="0" indent="0">
              <a:buNone/>
            </a:pPr>
            <a:r>
              <a:rPr lang="en-US" sz="2000" dirty="0" smtClean="0"/>
              <a:t>  orange = 1/1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banana = 1/2</a:t>
            </a:r>
          </a:p>
          <a:p>
            <a:pPr marL="0" indent="0">
              <a:buNone/>
            </a:pPr>
            <a:r>
              <a:rPr lang="en-US" sz="2000" dirty="0" smtClean="0"/>
              <a:t>  pineapple = 1/1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total = (1/2 + 1 + 1/2 + 1)/4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>
                <a:solidFill>
                  <a:srgbClr val="0000FF"/>
                </a:solidFill>
              </a:rPr>
              <a:t>3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</a:rPr>
              <a:t>4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graphicFrame>
        <p:nvGraphicFramePr>
          <p:cNvPr id="4" name="Group 147"/>
          <p:cNvGraphicFramePr>
            <a:graphicFrameLocks noGrp="1"/>
          </p:cNvGraphicFramePr>
          <p:nvPr>
            <p:extLst/>
          </p:nvPr>
        </p:nvGraphicFramePr>
        <p:xfrm>
          <a:off x="959556" y="3911600"/>
          <a:ext cx="7013222" cy="2773680"/>
        </p:xfrm>
        <a:graphic>
          <a:graphicData uri="http://schemas.openxmlformats.org/drawingml/2006/table">
            <a:tbl>
              <a:tblPr/>
              <a:tblGrid>
                <a:gridCol w="11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759" y="1848556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entry </a:t>
            </a:r>
            <a:r>
              <a:rPr lang="en-US" sz="2400" i="1" dirty="0" smtClean="0">
                <a:latin typeface="Arial"/>
                <a:cs typeface="Arial"/>
              </a:rPr>
              <a:t>(</a:t>
            </a:r>
            <a:r>
              <a:rPr lang="en-US" sz="2400" i="1" dirty="0" err="1" smtClean="0">
                <a:latin typeface="Arial"/>
                <a:cs typeface="Arial"/>
              </a:rPr>
              <a:t>i</a:t>
            </a:r>
            <a:r>
              <a:rPr lang="en-US" sz="2400" i="1" dirty="0" smtClean="0">
                <a:latin typeface="Arial"/>
                <a:cs typeface="Arial"/>
              </a:rPr>
              <a:t>, j)</a:t>
            </a:r>
            <a:r>
              <a:rPr lang="en-US" sz="2400" dirty="0" smtClean="0">
                <a:latin typeface="Arial"/>
                <a:cs typeface="Arial"/>
              </a:rPr>
              <a:t> represents the number of examples with label </a:t>
            </a:r>
            <a:r>
              <a:rPr lang="en-US" sz="2400" i="1" dirty="0" err="1" smtClean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 that were predicted to have label </a:t>
            </a:r>
            <a:r>
              <a:rPr lang="en-US" sz="2400" i="1" dirty="0" smtClean="0">
                <a:latin typeface="Arial"/>
                <a:cs typeface="Arial"/>
              </a:rPr>
              <a:t>j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another way to understand both the data and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41152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Picture 12" descr="conf_plot_blas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4" y="1711589"/>
            <a:ext cx="6807199" cy="414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74332" y="6070559"/>
            <a:ext cx="605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BLAST classification of proteins in 850 </a:t>
            </a:r>
            <a:r>
              <a:rPr lang="en-US" sz="2000" dirty="0" err="1"/>
              <a:t>superfamilies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729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Multilabel</a:t>
            </a:r>
            <a:r>
              <a:rPr lang="en-US" dirty="0" smtClean="0"/>
              <a:t> vs. multiclass </a:t>
            </a:r>
            <a:r>
              <a:rPr lang="en-US" dirty="0"/>
              <a:t>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</a:t>
            </a:r>
            <a:r>
              <a:rPr lang="en-US" sz="2400" dirty="0" smtClean="0"/>
              <a:t>ed</a:t>
            </a:r>
            <a:r>
              <a:rPr lang="en-US" sz="2400" dirty="0"/>
              <a:t>i</a:t>
            </a:r>
            <a:r>
              <a:rPr lang="en-US" sz="2400" dirty="0" smtClean="0"/>
              <a:t>ble</a:t>
            </a:r>
            <a:r>
              <a:rPr lang="en-US" sz="2400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9111" y="4868335"/>
            <a:ext cx="535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difference in these labels/categories?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3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</a:t>
            </a:r>
            <a:r>
              <a:rPr lang="en-US" sz="2400" dirty="0" smtClean="0"/>
              <a:t>edible</a:t>
            </a:r>
            <a:r>
              <a:rPr lang="en-US" sz="2400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685800" y="4572000"/>
            <a:ext cx="2133600" cy="1447800"/>
            <a:chOff x="288" y="2688"/>
            <a:chExt cx="1344" cy="912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720" y="2928"/>
              <a:ext cx="816" cy="52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288" y="2688"/>
              <a:ext cx="1344" cy="91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960" y="3072"/>
              <a:ext cx="480" cy="28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1200" y="3168"/>
              <a:ext cx="144" cy="14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3733800" y="44958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4572000" y="45720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3733800" y="5181600"/>
            <a:ext cx="8382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4648200" y="5257800"/>
            <a:ext cx="838200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248400" y="44958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781800" y="4572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7239000" y="5334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934200" y="4800600"/>
            <a:ext cx="228600" cy="228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-5400000">
            <a:off x="-1295400" y="4800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Different structures</a:t>
            </a:r>
            <a:endParaRPr lang="fr-FR" sz="2400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09600" y="6248399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Nested/ Hierarchical</a:t>
            </a:r>
            <a:endParaRPr lang="fr-FR" sz="2000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601153" y="6256866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Exclusive/ </a:t>
            </a:r>
            <a:r>
              <a:rPr lang="en-US" sz="2000" dirty="0" smtClean="0"/>
              <a:t>Multiclass</a:t>
            </a:r>
            <a:endParaRPr lang="fr-FR" sz="2000" dirty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222999" y="6256866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General/Structured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74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vs. </a:t>
            </a:r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Multilabel</a:t>
            </a:r>
            <a:r>
              <a:rPr lang="en-US" dirty="0" smtClean="0"/>
              <a:t>: each example has </a:t>
            </a:r>
            <a:r>
              <a:rPr lang="en-US" b="1" i="1" dirty="0" smtClean="0"/>
              <a:t>zero or more</a:t>
            </a:r>
            <a:r>
              <a:rPr lang="en-US" dirty="0" smtClean="0"/>
              <a:t> labels.  Also called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7444" y="5081222"/>
            <a:ext cx="308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Multilabel</a:t>
            </a:r>
            <a:r>
              <a:rPr lang="en-US" sz="2400" dirty="0" smtClean="0">
                <a:solidFill>
                  <a:srgbClr val="FF0000"/>
                </a:solidFill>
              </a:rPr>
              <a:t> applications?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157" y="3401316"/>
            <a:ext cx="217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compare and pick better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112" y="5891611"/>
            <a:ext cx="187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concerns?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Image annotation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Document topics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Labeling people in a picture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vs. </a:t>
            </a:r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Multilabel</a:t>
            </a:r>
            <a:r>
              <a:rPr lang="en-US" dirty="0" smtClean="0"/>
              <a:t>: each example has </a:t>
            </a:r>
            <a:r>
              <a:rPr lang="en-US" b="1" i="1" dirty="0" smtClean="0"/>
              <a:t>zero or more</a:t>
            </a:r>
            <a:r>
              <a:rPr lang="en-US" dirty="0" smtClean="0"/>
              <a:t> labels.  Also called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5556" y="5081222"/>
            <a:ext cx="583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our approaches work for </a:t>
            </a:r>
            <a:r>
              <a:rPr lang="en-US" sz="2400" dirty="0" err="1" smtClean="0">
                <a:solidFill>
                  <a:srgbClr val="FF0000"/>
                </a:solidFill>
              </a:rPr>
              <a:t>multilabel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7698</TotalTime>
  <Words>4119</Words>
  <Application>Microsoft Office PowerPoint</Application>
  <PresentationFormat>Ekran Gösterisi (4:3)</PresentationFormat>
  <Paragraphs>1483</Paragraphs>
  <Slides>91</Slides>
  <Notes>14</Notes>
  <HiddenSlides>5</HiddenSlides>
  <MMClips>0</MMClips>
  <ScaleCrop>false</ScaleCrop>
  <HeadingPairs>
    <vt:vector size="8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91</vt:i4>
      </vt:variant>
    </vt:vector>
  </HeadingPairs>
  <TitlesOfParts>
    <vt:vector size="103" baseType="lpstr">
      <vt:lpstr>ＭＳ Ｐゴシック</vt:lpstr>
      <vt:lpstr>Arial</vt:lpstr>
      <vt:lpstr>Calibri</vt:lpstr>
      <vt:lpstr>Courier New</vt:lpstr>
      <vt:lpstr>Sitka Small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PowerPoint Sunusu</vt:lpstr>
      <vt:lpstr>Supervised evaluation</vt:lpstr>
      <vt:lpstr>Supervised evaluation</vt:lpstr>
      <vt:lpstr>Supervised evaluation</vt:lpstr>
      <vt:lpstr>Supervised evaluation</vt:lpstr>
      <vt:lpstr>Supervised evaluation</vt:lpstr>
      <vt:lpstr>Comparing algorithms</vt:lpstr>
      <vt:lpstr>Idea 1</vt:lpstr>
      <vt:lpstr>Idea 1</vt:lpstr>
      <vt:lpstr>Is model 2 better?</vt:lpstr>
      <vt:lpstr>Comparing scores: significance</vt:lpstr>
      <vt:lpstr>Idea 2</vt:lpstr>
      <vt:lpstr>Idea 2</vt:lpstr>
      <vt:lpstr>Variance</vt:lpstr>
      <vt:lpstr>Variance</vt:lpstr>
      <vt:lpstr>Repeated experimentation</vt:lpstr>
      <vt:lpstr>Repeated experimentation</vt:lpstr>
      <vt:lpstr>n-fold cross validation</vt:lpstr>
      <vt:lpstr>n-fold cross validation</vt:lpstr>
      <vt:lpstr>n-fold cross validation</vt:lpstr>
      <vt:lpstr>Leave-one-out cross validation</vt:lpstr>
      <vt:lpstr>Leave-one-out cross validation</vt:lpstr>
      <vt:lpstr>Comparing systems: sample 1</vt:lpstr>
      <vt:lpstr>Comparing systems: sample 2</vt:lpstr>
      <vt:lpstr>Comparing systems: sample 3</vt:lpstr>
      <vt:lpstr>Comparing systems</vt:lpstr>
      <vt:lpstr>Comparing systems</vt:lpstr>
      <vt:lpstr>Comparing systems: sample 4</vt:lpstr>
      <vt:lpstr>Comparing systems: sample 4</vt:lpstr>
      <vt:lpstr>Comparing systems: sample 4</vt:lpstr>
      <vt:lpstr>Comparing systems: sample 4</vt:lpstr>
      <vt:lpstr>Statistical tests</vt:lpstr>
      <vt:lpstr>t-test</vt:lpstr>
      <vt:lpstr>t-test</vt:lpstr>
      <vt:lpstr>Calculating t-test</vt:lpstr>
      <vt:lpstr>p-value</vt:lpstr>
      <vt:lpstr>Comparing systems: sample 1</vt:lpstr>
      <vt:lpstr>Comparing systems: sample 2</vt:lpstr>
      <vt:lpstr>Comparing systems: sample 3</vt:lpstr>
      <vt:lpstr>Comparing systems: sample 4</vt:lpstr>
      <vt:lpstr>Statistical tests on test data</vt:lpstr>
      <vt:lpstr>Bootstrap resampling</vt:lpstr>
      <vt:lpstr>Bootstrap resampling</vt:lpstr>
      <vt:lpstr>Experimentation good practices</vt:lpstr>
      <vt:lpstr>PowerPoint Sunusu</vt:lpstr>
      <vt:lpstr>Multiclass classification</vt:lpstr>
      <vt:lpstr>Real world multiclass classification</vt:lpstr>
      <vt:lpstr>Multiclass: current classifiers</vt:lpstr>
      <vt:lpstr>k-Nearest Neighbor (k-NN)</vt:lpstr>
      <vt:lpstr>Decision Tree learning</vt:lpstr>
      <vt:lpstr>Perceptron learning</vt:lpstr>
      <vt:lpstr>Black box approach to multiclass</vt:lpstr>
      <vt:lpstr>Multiclass classification</vt:lpstr>
      <vt:lpstr>Black box approach to multiclass</vt:lpstr>
      <vt:lpstr>Approach 1: One vs. all (OVA)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classify</vt:lpstr>
      <vt:lpstr>OVA: linear classifiers (e.g. perceptron)</vt:lpstr>
      <vt:lpstr>OVA: linear classifiers (e.g. perceptron)</vt:lpstr>
      <vt:lpstr>OVA: classify, perceptron</vt:lpstr>
      <vt:lpstr>OVA: classify, perceptron</vt:lpstr>
      <vt:lpstr>Approach 2: All vs. all (AVA)</vt:lpstr>
      <vt:lpstr>AVA training visualized</vt:lpstr>
      <vt:lpstr>AVA classify</vt:lpstr>
      <vt:lpstr>AVA classify</vt:lpstr>
      <vt:lpstr>AVA classify</vt:lpstr>
      <vt:lpstr>AVA classify</vt:lpstr>
      <vt:lpstr>OVA vs. AVA</vt:lpstr>
      <vt:lpstr>OVA vs. AVA</vt:lpstr>
      <vt:lpstr>Approach 3: Divide and conquer</vt:lpstr>
      <vt:lpstr>Multiclass summary</vt:lpstr>
      <vt:lpstr>Multiclass evaluation</vt:lpstr>
      <vt:lpstr>Multiclass evaluation</vt:lpstr>
      <vt:lpstr>Multiclass evaluation imbalanced data</vt:lpstr>
      <vt:lpstr>Macroaveraging vs. microaveraging</vt:lpstr>
      <vt:lpstr>Macroaveraging vs. microaveraging</vt:lpstr>
      <vt:lpstr>Macroaveraging vs. microaveraging</vt:lpstr>
      <vt:lpstr>Macroaveraging vs. microaveraging</vt:lpstr>
      <vt:lpstr>Confusion matrix</vt:lpstr>
      <vt:lpstr>Confusion matrix</vt:lpstr>
      <vt:lpstr>Multilabel vs. multiclass classification</vt:lpstr>
      <vt:lpstr>Multilabel vs. multiclass classification</vt:lpstr>
      <vt:lpstr>Multiclass vs. multilabel</vt:lpstr>
      <vt:lpstr>Multilabel</vt:lpstr>
      <vt:lpstr>Multiclass vs. multilabel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1226</cp:revision>
  <cp:lastPrinted>2013-09-17T22:01:58Z</cp:lastPrinted>
  <dcterms:created xsi:type="dcterms:W3CDTF">2013-09-08T20:10:23Z</dcterms:created>
  <dcterms:modified xsi:type="dcterms:W3CDTF">2020-12-11T19:48:22Z</dcterms:modified>
</cp:coreProperties>
</file>