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0" r:id="rId2"/>
    <p:sldId id="272" r:id="rId3"/>
    <p:sldId id="273" r:id="rId4"/>
    <p:sldId id="275" r:id="rId5"/>
    <p:sldId id="276" r:id="rId6"/>
    <p:sldId id="277" r:id="rId7"/>
    <p:sldId id="274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could try and do precision/recall for each class, but there</a:t>
            </a:r>
            <a:r>
              <a:rPr lang="en-US" baseline="0" dirty="0" smtClean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Multiclass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One vs. all (OVA)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r>
              <a:rPr lang="en-US" sz="2400" dirty="0" smtClean="0"/>
              <a:t>for each label </a:t>
            </a:r>
            <a:r>
              <a:rPr lang="en-US" sz="2400" i="1" dirty="0" smtClean="0"/>
              <a:t>L</a:t>
            </a:r>
            <a:r>
              <a:rPr lang="en-US" sz="2400" dirty="0" smtClean="0"/>
              <a:t>, pose as a binary problem</a:t>
            </a:r>
          </a:p>
          <a:p>
            <a:pPr lvl="1"/>
            <a:r>
              <a:rPr lang="en-US" sz="2000" dirty="0" smtClean="0"/>
              <a:t>all examples with label </a:t>
            </a:r>
            <a:r>
              <a:rPr lang="en-US" sz="2000" i="1" dirty="0" smtClean="0"/>
              <a:t>L</a:t>
            </a:r>
            <a:r>
              <a:rPr lang="en-US" sz="2000" dirty="0" smtClean="0"/>
              <a:t> are positive</a:t>
            </a:r>
          </a:p>
          <a:p>
            <a:pPr lvl="1"/>
            <a:r>
              <a:rPr lang="en-US" sz="2000" dirty="0" smtClean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apple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orange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banana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1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banana </a:t>
            </a:r>
            <a:r>
              <a:rPr lang="en-US" i="1" dirty="0" smtClean="0">
                <a:solidFill>
                  <a:srgbClr val="FF6600"/>
                </a:solidFill>
              </a:rPr>
              <a:t>OR</a:t>
            </a:r>
            <a:r>
              <a:rPr lang="en-US" dirty="0" smtClean="0">
                <a:solidFill>
                  <a:srgbClr val="FF6600"/>
                </a:solidFill>
              </a:rPr>
              <a:t> pineapple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none?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confident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7824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examples?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the decision boundary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BANANA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APPLE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PINEAPPLE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91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this for the perceptron?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Distance from the </a:t>
            </a:r>
            <a:r>
              <a:rPr lang="en-US" sz="2400" dirty="0" err="1" smtClean="0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All vs. all (AVA)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1 to number of labels:</a:t>
            </a:r>
            <a:endParaRPr lang="en-US" sz="2400" i="1" dirty="0" smtClean="0"/>
          </a:p>
          <a:p>
            <a:pPr marL="320040" lvl="1" indent="0">
              <a:buNone/>
            </a:pPr>
            <a:r>
              <a:rPr lang="en-US" sz="2400" dirty="0" smtClean="0"/>
              <a:t>for </a:t>
            </a:r>
            <a:r>
              <a:rPr lang="en-US" sz="2400" i="1" dirty="0" smtClean="0"/>
              <a:t>k</a:t>
            </a:r>
            <a:r>
              <a:rPr lang="en-US" sz="2400" dirty="0" smtClean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 smtClean="0"/>
              <a:t>  train a classifier to distinguish between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create a dataset with all examples </a:t>
            </a:r>
            <a:r>
              <a:rPr lang="en-US" sz="2400" i="1" dirty="0" smtClean="0"/>
              <a:t>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labeled positive      	 and all examples 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labeled negative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41522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training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class?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classify example e, classify with each classifier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 smtClean="0"/>
              <a:t>Take a majority vote</a:t>
            </a:r>
          </a:p>
          <a:p>
            <a:pPr>
              <a:buFontTx/>
              <a:buChar char="-"/>
            </a:pPr>
            <a:r>
              <a:rPr lang="en-US" dirty="0" smtClean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this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 smtClean="0">
                <a:solidFill>
                  <a:srgbClr val="3366FF"/>
                </a:solidFill>
              </a:rPr>
              <a:t>y </a:t>
            </a:r>
            <a:r>
              <a:rPr lang="en-US" i="1" dirty="0" smtClean="0">
                <a:solidFill>
                  <a:srgbClr val="3366FF"/>
                </a:solidFill>
              </a:rPr>
              <a:t>= prediction </a:t>
            </a:r>
            <a:r>
              <a:rPr lang="en-US" i="1" smtClean="0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 is positive, classifier thought it was of type j:</a:t>
            </a:r>
          </a:p>
          <a:p>
            <a:r>
              <a:rPr lang="en-US" sz="2400" dirty="0" smtClean="0"/>
              <a:t>  - raise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k</a:t>
            </a:r>
          </a:p>
          <a:p>
            <a:endParaRPr lang="en-US" sz="2400" dirty="0"/>
          </a:p>
          <a:p>
            <a:r>
              <a:rPr lang="en-US" sz="2400" dirty="0" smtClean="0"/>
              <a:t>if y is negative, classifier thought it was of type k: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raise the score for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8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classification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 recognition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real-world applications tend to be multiclass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 smtClean="0">
                <a:solidFill>
                  <a:srgbClr val="FF0000"/>
                </a:solidFill>
              </a:rPr>
              <a:t>ε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6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Train time:</a:t>
            </a:r>
          </a:p>
          <a:p>
            <a:pPr marL="0" indent="0">
              <a:buNone/>
            </a:pPr>
            <a:r>
              <a:rPr lang="en-US" dirty="0" smtClean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time:</a:t>
            </a:r>
          </a:p>
          <a:p>
            <a:pPr marL="0" indent="0">
              <a:buNone/>
            </a:pPr>
            <a:r>
              <a:rPr lang="en-US" dirty="0" smtClean="0"/>
              <a:t>AVA has more classifiers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 smtClean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 smtClean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 smtClean="0"/>
              <a:t>- Theoretically:</a:t>
            </a:r>
          </a:p>
          <a:p>
            <a:pPr marL="0" indent="0">
              <a:buNone/>
            </a:pPr>
            <a:r>
              <a:rPr lang="en-US" dirty="0" smtClean="0"/>
              <a:t>-- OVA: </a:t>
            </a:r>
            <a:r>
              <a:rPr lang="en-US" dirty="0" err="1" smtClean="0"/>
              <a:t>ε</a:t>
            </a:r>
            <a:r>
              <a:rPr lang="en-US" dirty="0" smtClean="0"/>
              <a:t> (number of labels -1)</a:t>
            </a:r>
          </a:p>
          <a:p>
            <a:pPr marL="0" indent="0">
              <a:buNone/>
            </a:pPr>
            <a:r>
              <a:rPr lang="en-US" dirty="0" smtClean="0"/>
              <a:t>-- AVA: 2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(number of labels -1)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6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3: Divide and conquer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vs. AVA?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Otherwise, use a classifier that allows for multiple labels:</a:t>
            </a:r>
          </a:p>
          <a:p>
            <a:pPr lvl="1"/>
            <a:r>
              <a:rPr lang="en-US" dirty="0" smtClean="0"/>
              <a:t>DT and k-NN work reasonably well</a:t>
            </a:r>
          </a:p>
          <a:p>
            <a:pPr lvl="1"/>
            <a:r>
              <a:rPr lang="en-US" dirty="0" smtClean="0"/>
              <a:t>We’ll see a few more in the coming weeks that will often work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evaluate?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Accuracy: 4/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22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evaluation imbalanced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Data imbalance!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Why include it?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Allows another dimension of analysis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calculate evaluation score (e.g. accuracy) for each label, then average over labels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current classifiers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With small modifications?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000" dirty="0" smtClean="0"/>
              <a:t>apple = 1/2</a:t>
            </a:r>
          </a:p>
          <a:p>
            <a:pPr marL="0" indent="0">
              <a:buNone/>
            </a:pPr>
            <a:r>
              <a:rPr lang="en-US" sz="2000" dirty="0" smtClean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banana = 1/2</a:t>
            </a:r>
          </a:p>
          <a:p>
            <a:pPr marL="0" indent="0">
              <a:buNone/>
            </a:pPr>
            <a:r>
              <a:rPr lang="en-US" sz="2000" dirty="0" smtClean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total = (1/2 + 1 + 1/2 + 1)/4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entry </a:t>
            </a:r>
            <a:r>
              <a:rPr lang="en-US" sz="2400" i="1" dirty="0" smtClean="0">
                <a:latin typeface="Arial"/>
                <a:cs typeface="Arial"/>
              </a:rPr>
              <a:t>(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i="1" dirty="0" smtClean="0">
                <a:latin typeface="Arial"/>
                <a:cs typeface="Arial"/>
              </a:rPr>
              <a:t>, j)</a:t>
            </a:r>
            <a:r>
              <a:rPr lang="en-US" sz="2400" dirty="0" smtClean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that were predicted to have label </a:t>
            </a:r>
            <a:r>
              <a:rPr lang="en-US" sz="2400" i="1" dirty="0" smtClean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2907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945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Multilabel</a:t>
            </a:r>
            <a:r>
              <a:rPr lang="en-US" dirty="0" smtClean="0"/>
              <a:t> vs. multiclass </a:t>
            </a:r>
            <a:r>
              <a:rPr lang="en-US" dirty="0"/>
              <a:t>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</a:t>
            </a:r>
            <a:r>
              <a:rPr lang="en-US" sz="2400" dirty="0"/>
              <a:t>i</a:t>
            </a:r>
            <a:r>
              <a:rPr lang="en-US" sz="2400" dirty="0" smtClean="0"/>
              <a:t>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difference in these labels/categories?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edible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</a:t>
            </a:r>
            <a:r>
              <a:rPr lang="en-US" sz="2000" dirty="0" smtClean="0"/>
              <a:t>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14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 applications?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 topics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Labeling people in a picture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556" y="5081222"/>
            <a:ext cx="583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our approaches work for </a:t>
            </a:r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9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8740</TotalTime>
  <Words>1952</Words>
  <Application>Microsoft Office PowerPoint</Application>
  <PresentationFormat>On-screen Show (4:3)</PresentationFormat>
  <Paragraphs>496</Paragraphs>
  <Slides>47</Slides>
  <Notes>7</Notes>
  <HiddenSlides>5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Arial</vt:lpstr>
      <vt:lpstr>Calibri</vt:lpstr>
      <vt:lpstr>Courier New</vt:lpstr>
      <vt:lpstr>Sitka Small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Presentation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Multiclass classification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Multiclass vs. multilabel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King</cp:lastModifiedBy>
  <cp:revision>1577</cp:revision>
  <cp:lastPrinted>2013-09-17T22:01:58Z</cp:lastPrinted>
  <dcterms:created xsi:type="dcterms:W3CDTF">2013-09-08T20:10:23Z</dcterms:created>
  <dcterms:modified xsi:type="dcterms:W3CDTF">2018-11-01T21:34:36Z</dcterms:modified>
</cp:coreProperties>
</file>