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300" r:id="rId2"/>
    <p:sldId id="259" r:id="rId3"/>
    <p:sldId id="261" r:id="rId4"/>
    <p:sldId id="260" r:id="rId5"/>
    <p:sldId id="262" r:id="rId6"/>
    <p:sldId id="263" r:id="rId7"/>
    <p:sldId id="264" r:id="rId8"/>
    <p:sldId id="269" r:id="rId9"/>
    <p:sldId id="270" r:id="rId10"/>
    <p:sldId id="271" r:id="rId11"/>
    <p:sldId id="272" r:id="rId12"/>
    <p:sldId id="274" r:id="rId13"/>
    <p:sldId id="273" r:id="rId14"/>
    <p:sldId id="266" r:id="rId15"/>
    <p:sldId id="267" r:id="rId16"/>
    <p:sldId id="265" r:id="rId17"/>
    <p:sldId id="276" r:id="rId18"/>
    <p:sldId id="275" r:id="rId19"/>
    <p:sldId id="277" r:id="rId20"/>
    <p:sldId id="278" r:id="rId21"/>
    <p:sldId id="280" r:id="rId22"/>
    <p:sldId id="279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4" r:id="rId32"/>
    <p:sldId id="291" r:id="rId33"/>
    <p:sldId id="292" r:id="rId34"/>
    <p:sldId id="301" r:id="rId35"/>
    <p:sldId id="293" r:id="rId36"/>
    <p:sldId id="290" r:id="rId37"/>
    <p:sldId id="295" r:id="rId38"/>
    <p:sldId id="296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45" r:id="rId83"/>
    <p:sldId id="346" r:id="rId84"/>
    <p:sldId id="347" r:id="rId85"/>
    <p:sldId id="348" r:id="rId86"/>
    <p:sldId id="349" r:id="rId87"/>
    <p:sldId id="350" r:id="rId88"/>
    <p:sldId id="351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3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Shucked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koçanı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soyulmuş</a:t>
            </a:r>
            <a:r>
              <a:rPr lang="en-US" baseline="0" dirty="0" smtClean="0"/>
              <a:t>, nominal </a:t>
            </a:r>
            <a:r>
              <a:rPr lang="en-US" baseline="0" dirty="0" err="1" smtClean="0"/>
              <a:t>kategorik</a:t>
            </a:r>
            <a:r>
              <a:rPr lang="en-US" baseline="0" dirty="0" smtClean="0"/>
              <a:t> , </a:t>
            </a:r>
            <a:r>
              <a:rPr lang="en-US" sz="1200" dirty="0" smtClean="0">
                <a:solidFill>
                  <a:srgbClr val="FF0000"/>
                </a:solidFill>
              </a:rPr>
              <a:t>abalone </a:t>
            </a:r>
            <a:r>
              <a:rPr lang="en-US" sz="1200" dirty="0" err="1" smtClean="0">
                <a:solidFill>
                  <a:srgbClr val="FF0000"/>
                </a:solidFill>
              </a:rPr>
              <a:t>deniz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kulağı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kabuklu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deniz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hayvanı</a:t>
            </a:r>
            <a:r>
              <a:rPr lang="en-US" sz="1200" dirty="0" smtClean="0">
                <a:solidFill>
                  <a:srgbClr val="FF0000"/>
                </a:solidFill>
              </a:rPr>
              <a:t> , viscera </a:t>
            </a:r>
            <a:r>
              <a:rPr lang="en-US" sz="1200" dirty="0" err="1" smtClean="0">
                <a:solidFill>
                  <a:srgbClr val="FF0000"/>
                </a:solidFill>
              </a:rPr>
              <a:t>iç</a:t>
            </a:r>
            <a:r>
              <a:rPr lang="en-US" sz="1200" dirty="0" smtClean="0">
                <a:solidFill>
                  <a:srgbClr val="FF0000"/>
                </a:solidFill>
              </a:rPr>
              <a:t> organ </a:t>
            </a:r>
            <a:r>
              <a:rPr lang="en-US" sz="1200" dirty="0" err="1" smtClean="0">
                <a:solidFill>
                  <a:srgbClr val="FF0000"/>
                </a:solidFill>
              </a:rPr>
              <a:t>ağılrlığı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01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you expect the max temp values for each day to have higher variance here or in San Diego?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55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expensive</a:t>
            </a:r>
            <a:r>
              <a:rPr lang="en-US" baseline="0" dirty="0" smtClean="0"/>
              <a:t> if you have lots of features and/or it is expensive to train your model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still</a:t>
            </a:r>
            <a:r>
              <a:rPr lang="en-US" baseline="0" dirty="0" smtClean="0"/>
              <a:t> can remove useful features if they’re redundant with other features.  This can get you in trouble if you also remove the redundant feature.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6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an example with drastically different values can cause huge fluctuations in the model updates (e.g. with the perceptron)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hopefully we’d weed out extreme values when removing outliers, but even moderate magnitude differences can still impact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4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10/18/2018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62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10/18/2018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10/18/2018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10/18/2018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10/18/2018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10/18/2018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7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alytictech.com/ba762/handouts/normalization.htm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0"/>
            <a:ext cx="9144000" cy="352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2018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https://github.com/FurkanGozukara/CSE419_2018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Feature Selection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77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Verdana" pitchFamily="34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</a:rPr>
              <a:t>4</a:t>
            </a:r>
            <a:r>
              <a:rPr lang="en-US" sz="2000" dirty="0">
                <a:latin typeface="Verdana" pitchFamily="34" charset="0"/>
              </a:rPr>
              <a:t>, 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clinton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3985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said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4366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 smtClean="0"/>
              <a:t>california</a:t>
            </a:r>
            <a:endParaRPr lang="en-US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6713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across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49761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tv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280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wrong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661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capital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3390189" y="4754529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banana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57410" y="5500083"/>
            <a:ext cx="461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Frequency of word occurrence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8510" y="6388200"/>
            <a:ext cx="7186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 we retain all the information in the original document?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3451123" y="2279613"/>
            <a:ext cx="403322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400" dirty="0" err="1">
                <a:solidFill>
                  <a:srgbClr val="FF6600"/>
                </a:solidFill>
              </a:rPr>
              <a:t>tv</a:t>
            </a:r>
            <a:r>
              <a:rPr lang="en-US" sz="2400" dirty="0">
                <a:solidFill>
                  <a:srgbClr val="FF6600"/>
                </a:solidFill>
              </a:rPr>
              <a:t>, “banana, banana, banana”</a:t>
            </a:r>
          </a:p>
        </p:txBody>
      </p:sp>
    </p:spTree>
    <p:extLst>
      <p:ext uri="{BB962C8B-B14F-4D97-AF65-F5344CB8AC3E}">
        <p14:creationId xmlns:p14="http://schemas.microsoft.com/office/powerpoint/2010/main" val="20160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clinton</a:t>
            </a:r>
            <a:r>
              <a:rPr lang="en-US" sz="2000" dirty="0" smtClean="0"/>
              <a:t> said</a:t>
            </a:r>
            <a:endParaRPr lang="en-US" sz="2000" dirty="0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4076971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said banana</a:t>
            </a:r>
            <a:endParaRPr lang="en-US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3927105" y="5044834"/>
            <a:ext cx="2460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california</a:t>
            </a:r>
            <a:r>
              <a:rPr lang="en-US" sz="2000" dirty="0" smtClean="0"/>
              <a:t> schools</a:t>
            </a:r>
            <a:endParaRPr lang="en-US" sz="2000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7622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across the</a:t>
            </a:r>
            <a:endParaRPr lang="en-US" sz="2000" dirty="0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5067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tv</a:t>
            </a:r>
            <a:r>
              <a:rPr lang="en-US" sz="2000" dirty="0" smtClean="0"/>
              <a:t> banana</a:t>
            </a:r>
            <a:endParaRPr lang="en-US" sz="2000" dirty="0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448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wrong way</a:t>
            </a:r>
            <a:endParaRPr lang="en-US" sz="2000" dirty="0"/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829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capital city</a:t>
            </a:r>
            <a:endParaRPr lang="en-US" sz="2000" dirty="0"/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2171701" y="5396441"/>
            <a:ext cx="32715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banana repeatedly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343400" y="6172200"/>
            <a:ext cx="461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Occurrence of bigrams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57524" y="1729619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3451123" y="2279613"/>
            <a:ext cx="403322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400" dirty="0" err="1">
                <a:solidFill>
                  <a:srgbClr val="FF6600"/>
                </a:solidFill>
              </a:rPr>
              <a:t>tv</a:t>
            </a:r>
            <a:r>
              <a:rPr lang="en-US" sz="2400" dirty="0">
                <a:solidFill>
                  <a:srgbClr val="FF6600"/>
                </a:solidFill>
              </a:rPr>
              <a:t>, “banana, banana, banana”</a:t>
            </a:r>
          </a:p>
        </p:txBody>
      </p:sp>
    </p:spTree>
    <p:extLst>
      <p:ext uri="{BB962C8B-B14F-4D97-AF65-F5344CB8AC3E}">
        <p14:creationId xmlns:p14="http://schemas.microsoft.com/office/powerpoint/2010/main" val="24240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clinton</a:t>
            </a:r>
            <a:r>
              <a:rPr lang="en-US" sz="2000" dirty="0" smtClean="0"/>
              <a:t> said</a:t>
            </a:r>
            <a:endParaRPr lang="en-US" sz="2000" dirty="0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4076971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said banana</a:t>
            </a:r>
            <a:endParaRPr lang="en-US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3927105" y="5044834"/>
            <a:ext cx="2460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california</a:t>
            </a:r>
            <a:r>
              <a:rPr lang="en-US" sz="2000" dirty="0" smtClean="0"/>
              <a:t> schools</a:t>
            </a:r>
            <a:endParaRPr lang="en-US" sz="2000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7622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across the</a:t>
            </a:r>
            <a:endParaRPr lang="en-US" sz="2000" dirty="0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5067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tv</a:t>
            </a:r>
            <a:r>
              <a:rPr lang="en-US" sz="2000" dirty="0" smtClean="0"/>
              <a:t> banana</a:t>
            </a:r>
            <a:endParaRPr lang="en-US" sz="2000" dirty="0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448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wrong way</a:t>
            </a:r>
            <a:endParaRPr lang="en-US" sz="2000" dirty="0"/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829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capital city</a:t>
            </a:r>
            <a:endParaRPr lang="en-US" sz="2000" dirty="0"/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2171701" y="5396441"/>
            <a:ext cx="32715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banana repeatedly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3340737" y="6172200"/>
            <a:ext cx="4614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Other features?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57524" y="1729619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3451123" y="2279613"/>
            <a:ext cx="403322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400" dirty="0" err="1">
                <a:solidFill>
                  <a:srgbClr val="FF6600"/>
                </a:solidFill>
              </a:rPr>
              <a:t>tv</a:t>
            </a:r>
            <a:r>
              <a:rPr lang="en-US" sz="2400" dirty="0">
                <a:solidFill>
                  <a:srgbClr val="FF6600"/>
                </a:solidFill>
              </a:rPr>
              <a:t>, “banana, banana, banana”</a:t>
            </a:r>
          </a:p>
        </p:txBody>
      </p:sp>
    </p:spTree>
    <p:extLst>
      <p:ext uri="{BB962C8B-B14F-4D97-AF65-F5344CB8AC3E}">
        <p14:creationId xmlns:p14="http://schemas.microsoft.com/office/powerpoint/2010/main" val="25018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3290" y="1600200"/>
            <a:ext cx="8372758" cy="49677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POS (Part-of-speech): </a:t>
            </a:r>
            <a:r>
              <a:rPr lang="en-US" dirty="0" smtClean="0"/>
              <a:t>occurrence, counts, sequence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Constituents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Whether ‘V1agra’ occurred 15 times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Whether ‘banana’ occurred more times than ‘apple’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the document has a number in 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Features are very important, but we’re going to focus on the models today</a:t>
            </a:r>
          </a:p>
        </p:txBody>
      </p:sp>
    </p:spTree>
    <p:extLst>
      <p:ext uri="{BB962C8B-B14F-4D97-AF65-F5344CB8AC3E}">
        <p14:creationId xmlns:p14="http://schemas.microsoft.com/office/powerpoint/2010/main" val="194034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an image represented?</a:t>
            </a:r>
            <a:endParaRPr lang="en-US" dirty="0"/>
          </a:p>
        </p:txBody>
      </p:sp>
      <p:pic>
        <p:nvPicPr>
          <p:cNvPr id="3" name="Picture 5" descr="C:\images\homer\surprise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971800"/>
            <a:ext cx="1814513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23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an image represented?</a:t>
            </a:r>
            <a:endParaRPr lang="en-US" dirty="0"/>
          </a:p>
        </p:txBody>
      </p:sp>
      <p:grpSp>
        <p:nvGrpSpPr>
          <p:cNvPr id="437" name="Group 436"/>
          <p:cNvGrpSpPr/>
          <p:nvPr/>
        </p:nvGrpSpPr>
        <p:grpSpPr>
          <a:xfrm>
            <a:off x="1752600" y="2971800"/>
            <a:ext cx="1814513" cy="2286000"/>
            <a:chOff x="1447800" y="3352800"/>
            <a:chExt cx="1814513" cy="2286000"/>
          </a:xfrm>
        </p:grpSpPr>
        <p:pic>
          <p:nvPicPr>
            <p:cNvPr id="3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4" name="Rectangle 3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  <p:sp>
        <p:nvSpPr>
          <p:cNvPr id="436" name="TextBox 435"/>
          <p:cNvSpPr txBox="1"/>
          <p:nvPr/>
        </p:nvSpPr>
        <p:spPr>
          <a:xfrm>
            <a:off x="4038600" y="3581400"/>
            <a:ext cx="46819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 images are made up of pixels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for a color image, each pixel corresponds to an RGB value (i.e. three numbers)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73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features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2687" y="2883932"/>
            <a:ext cx="1814513" cy="2286000"/>
            <a:chOff x="1447800" y="3352800"/>
            <a:chExt cx="1814513" cy="2286000"/>
          </a:xfrm>
        </p:grpSpPr>
        <p:pic>
          <p:nvPicPr>
            <p:cNvPr id="5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6" name="Rectangle 435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  <p:sp>
        <p:nvSpPr>
          <p:cNvPr id="438" name="Right Arrow 437"/>
          <p:cNvSpPr/>
          <p:nvPr/>
        </p:nvSpPr>
        <p:spPr>
          <a:xfrm>
            <a:off x="2491820" y="3645932"/>
            <a:ext cx="812800" cy="1143000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3572933" y="3689866"/>
            <a:ext cx="433817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for each pixel:	R[0-255]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	   	G[0-255]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		B[0-255]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646087" y="6072664"/>
            <a:ext cx="7186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 we retain all the information in the original document?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5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features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2687" y="2883932"/>
            <a:ext cx="1814513" cy="2286000"/>
            <a:chOff x="1447800" y="3352800"/>
            <a:chExt cx="1814513" cy="2286000"/>
          </a:xfrm>
        </p:grpSpPr>
        <p:pic>
          <p:nvPicPr>
            <p:cNvPr id="5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6" name="Rectangle 435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  <p:sp>
        <p:nvSpPr>
          <p:cNvPr id="438" name="Right Arrow 437"/>
          <p:cNvSpPr/>
          <p:nvPr/>
        </p:nvSpPr>
        <p:spPr>
          <a:xfrm>
            <a:off x="2491820" y="3645932"/>
            <a:ext cx="812800" cy="1143000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3572933" y="3689866"/>
            <a:ext cx="433817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for each pixel:	R[0-255]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	   	G[0-255]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		B[0-255]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3071898" y="5931245"/>
            <a:ext cx="3488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Other features for images?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32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image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Use “patches” rather than pixels (sort of like “bigrams” for text)</a:t>
            </a:r>
          </a:p>
          <a:p>
            <a:r>
              <a:rPr lang="en-US" dirty="0" smtClean="0"/>
              <a:t>Different color representations (i.e. L*A*B*)</a:t>
            </a:r>
          </a:p>
          <a:p>
            <a:r>
              <a:rPr lang="en-US" dirty="0" smtClean="0"/>
              <a:t>Texture features, i.e. responses to filters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Shape features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9016" y="3644371"/>
            <a:ext cx="2364317" cy="145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132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Audio: raw data </a:t>
            </a:r>
            <a:endParaRPr lang="en-US" dirty="0"/>
          </a:p>
        </p:txBody>
      </p:sp>
      <p:pic>
        <p:nvPicPr>
          <p:cNvPr id="4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1811867"/>
            <a:ext cx="1295400" cy="657633"/>
          </a:xfrm>
          <a:prstGeom prst="rect">
            <a:avLst/>
          </a:prstGeom>
          <a:noFill/>
        </p:spPr>
      </p:pic>
      <p:pic>
        <p:nvPicPr>
          <p:cNvPr id="5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2720733"/>
            <a:ext cx="1295400" cy="657633"/>
          </a:xfrm>
          <a:prstGeom prst="rect">
            <a:avLst/>
          </a:prstGeom>
          <a:noFill/>
        </p:spPr>
      </p:pic>
      <p:pic>
        <p:nvPicPr>
          <p:cNvPr id="6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3702866"/>
            <a:ext cx="1295400" cy="657633"/>
          </a:xfrm>
          <a:prstGeom prst="rect">
            <a:avLst/>
          </a:prstGeom>
          <a:noFill/>
        </p:spPr>
      </p:pic>
      <p:pic>
        <p:nvPicPr>
          <p:cNvPr id="7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4803533"/>
            <a:ext cx="1295400" cy="657633"/>
          </a:xfrm>
          <a:prstGeom prst="rect">
            <a:avLst/>
          </a:prstGeom>
          <a:noFill/>
        </p:spPr>
      </p:pic>
      <p:pic>
        <p:nvPicPr>
          <p:cNvPr id="8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5785666"/>
            <a:ext cx="1295400" cy="65763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895600" y="3403600"/>
            <a:ext cx="3939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is audio data stored?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19791" y="6095999"/>
            <a:ext cx="4264152" cy="618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Where do they come from?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78885"/>
              </p:ext>
            </p:extLst>
          </p:nvPr>
        </p:nvGraphicFramePr>
        <p:xfrm>
          <a:off x="945550" y="1623433"/>
          <a:ext cx="681263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Terrain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Unicycle-type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Weather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Go-For-Ride?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Sunny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Mountain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Snowy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Mountain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91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Audio: raw data </a:t>
            </a:r>
            <a:endParaRPr lang="en-US" dirty="0"/>
          </a:p>
        </p:txBody>
      </p:sp>
      <p:pic>
        <p:nvPicPr>
          <p:cNvPr id="4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1811867"/>
            <a:ext cx="1295400" cy="657633"/>
          </a:xfrm>
          <a:prstGeom prst="rect">
            <a:avLst/>
          </a:prstGeom>
          <a:noFill/>
        </p:spPr>
      </p:pic>
      <p:pic>
        <p:nvPicPr>
          <p:cNvPr id="5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2720733"/>
            <a:ext cx="1295400" cy="657633"/>
          </a:xfrm>
          <a:prstGeom prst="rect">
            <a:avLst/>
          </a:prstGeom>
          <a:noFill/>
        </p:spPr>
      </p:pic>
      <p:pic>
        <p:nvPicPr>
          <p:cNvPr id="6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3702866"/>
            <a:ext cx="1295400" cy="657633"/>
          </a:xfrm>
          <a:prstGeom prst="rect">
            <a:avLst/>
          </a:prstGeom>
          <a:noFill/>
        </p:spPr>
      </p:pic>
      <p:pic>
        <p:nvPicPr>
          <p:cNvPr id="7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4803533"/>
            <a:ext cx="1295400" cy="657633"/>
          </a:xfrm>
          <a:prstGeom prst="rect">
            <a:avLst/>
          </a:prstGeom>
          <a:noFill/>
        </p:spPr>
      </p:pic>
      <p:pic>
        <p:nvPicPr>
          <p:cNvPr id="8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5785666"/>
            <a:ext cx="1295400" cy="657633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2235200" y="2469500"/>
            <a:ext cx="6248400" cy="993775"/>
            <a:chOff x="304800" y="4419600"/>
            <a:chExt cx="8610600" cy="1704975"/>
          </a:xfrm>
        </p:grpSpPr>
        <p:pic>
          <p:nvPicPr>
            <p:cNvPr id="11" name="Picture 4" descr="C:\School\cs291\presentation2\wave.bmp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" y="4648200"/>
              <a:ext cx="3429000" cy="1447800"/>
            </a:xfrm>
            <a:prstGeom prst="rect">
              <a:avLst/>
            </a:prstGeom>
            <a:noFill/>
          </p:spPr>
        </p:pic>
        <p:pic>
          <p:nvPicPr>
            <p:cNvPr id="12" name="Picture 5" descr="C:\School\cs291\presentation2\wave_sampled.bmp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876800" y="4419600"/>
              <a:ext cx="4038600" cy="1704975"/>
            </a:xfrm>
            <a:prstGeom prst="rect">
              <a:avLst/>
            </a:prstGeom>
            <a:noFill/>
          </p:spPr>
        </p:pic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3810000" y="5410200"/>
              <a:ext cx="838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974047" y="4337866"/>
            <a:ext cx="482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Many different file formats, but some notion of the frequency over time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3511" y="5708134"/>
            <a:ext cx="2103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Audio features?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0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frequencies represented in the data (FFT)</a:t>
            </a:r>
          </a:p>
          <a:p>
            <a:r>
              <a:rPr lang="en-US" dirty="0" smtClean="0"/>
              <a:t>frequencies over time (STFT)/responses to wave patterns (wavelets)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beat</a:t>
            </a:r>
          </a:p>
          <a:p>
            <a:r>
              <a:rPr lang="en-US" dirty="0" smtClean="0"/>
              <a:t>timber</a:t>
            </a:r>
          </a:p>
          <a:p>
            <a:r>
              <a:rPr lang="en-US" dirty="0" smtClean="0"/>
              <a:t>energy</a:t>
            </a:r>
          </a:p>
          <a:p>
            <a:r>
              <a:rPr lang="en-US" dirty="0" smtClean="0"/>
              <a:t>zero crossings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  <p:pic>
        <p:nvPicPr>
          <p:cNvPr id="4" name="Picture 4" descr="C:\School\cs291\presentation2\wavele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1000" y="3081870"/>
            <a:ext cx="1701800" cy="1283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73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3850" y="1600200"/>
            <a:ext cx="8282198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Very often requires some domain knowledge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 ML algorithm developers, we often have to trust the “experts” to identify and extract reasonable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That said, it can be helpful to understand where the features are coming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7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learning model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129376" y="3395712"/>
            <a:ext cx="1776921" cy="140684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41042" y="3629268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9287826">
            <a:off x="2353713" y="290072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38498"/>
              </p:ext>
            </p:extLst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(labeled examples)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 training data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9287826">
            <a:off x="2123814" y="2486204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pre-process data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20500"/>
              </p:ext>
            </p:extLst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(labeled examples)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03910" y="3515110"/>
            <a:ext cx="1700993" cy="1509174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15576" y="374866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>
            <a:off x="6070127" y="389393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9287826">
            <a:off x="6028247" y="302012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357482"/>
              </p:ext>
            </p:extLst>
          </p:nvPr>
        </p:nvGraphicFramePr>
        <p:xfrm>
          <a:off x="3857349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37467" y="5096937"/>
            <a:ext cx="241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“better” training data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9201" y="5926667"/>
            <a:ext cx="6458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types of preprocessing might we want to do?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88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11600" y="3572933"/>
            <a:ext cx="2876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an outlier?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5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 example that is inconsistent with the other examples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4795" y="3979332"/>
            <a:ext cx="4494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types of inconsistencies?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2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extreme feature values in one or more dimensions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examples with the same feature values but different labels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7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extreme feature values in one or more dimensions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</a:rPr>
              <a:t>examples with the same feature values but different labels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1357" y="6062133"/>
            <a:ext cx="659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Fix?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4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conflicting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Identify examples that have the same features, but differing values</a:t>
            </a:r>
          </a:p>
          <a:p>
            <a:pPr lvl="1"/>
            <a:r>
              <a:rPr lang="en-US" dirty="0" smtClean="0"/>
              <a:t>For some learning algorithms, this can cause issues (for example, not converging)</a:t>
            </a:r>
          </a:p>
          <a:p>
            <a:pPr lvl="1"/>
            <a:r>
              <a:rPr lang="en-US" dirty="0" smtClean="0"/>
              <a:t>In general, unsatisfying from a learning perspective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Can be a bit expensive computationally (examining all pairs), though faster approaches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7313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UCI Machine Learning 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2256366"/>
            <a:ext cx="4914900" cy="190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4213" y="4875366"/>
            <a:ext cx="86228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hlinkClick r:id="rId3"/>
              </a:rPr>
              <a:t>http://</a:t>
            </a:r>
            <a:r>
              <a:rPr lang="en-US" sz="3600" dirty="0" err="1">
                <a:hlinkClick r:id="rId3"/>
              </a:rPr>
              <a:t>archive.ics.uci.edu</a:t>
            </a:r>
            <a:r>
              <a:rPr lang="en-US" sz="3600" dirty="0">
                <a:hlinkClick r:id="rId3"/>
              </a:rPr>
              <a:t>/ml/</a:t>
            </a:r>
            <a:r>
              <a:rPr lang="en-US" sz="3600" dirty="0" err="1">
                <a:hlinkClick r:id="rId3"/>
              </a:rPr>
              <a:t>datasets.html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329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</a:rPr>
              <a:t>extreme feature values in one or more dimensions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examples with the same feature values but different labels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7445" y="5983700"/>
            <a:ext cx="3417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identify these?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04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extreme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Throw out examples that have extreme values in one dimension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Throw out examples that are very far away from any other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Train a probabilistic model on the data and throw out “very unlikely”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This is an entire field of study by itself!  Often called outlier or anomaly detection.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statistics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7748589" cy="1116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are the mean, standard deviation, and variance of data?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statistics recap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832" y="1797055"/>
            <a:ext cx="605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mean</a:t>
            </a:r>
            <a:r>
              <a:rPr lang="en-US" sz="2800" dirty="0" smtClean="0"/>
              <a:t>: average value, often written as μ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12649" y="2745839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variance</a:t>
            </a:r>
            <a:r>
              <a:rPr lang="en-US" sz="2800" dirty="0" smtClean="0"/>
              <a:t>: a measure of how much variation there is in the data.  Calculated as:</a:t>
            </a:r>
            <a:endParaRPr lang="en-US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168897"/>
              </p:ext>
            </p:extLst>
          </p:nvPr>
        </p:nvGraphicFramePr>
        <p:xfrm>
          <a:off x="3725750" y="3699945"/>
          <a:ext cx="2201407" cy="933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Equation" r:id="rId4" imgW="1168400" imgH="495300" progId="Equation.3">
                  <p:embed/>
                </p:oleObj>
              </mc:Choice>
              <mc:Fallback>
                <p:oleObj name="Equation" r:id="rId4" imgW="11684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25750" y="3699945"/>
                        <a:ext cx="2201407" cy="933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649" y="4803134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standard deviation</a:t>
            </a:r>
            <a:r>
              <a:rPr lang="en-US" sz="2800" dirty="0" smtClean="0"/>
              <a:t>: square root of the variance (written as </a:t>
            </a:r>
            <a:r>
              <a:rPr lang="en-US" sz="2800" dirty="0" err="1" smtClean="0"/>
              <a:t>σ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268046" y="5965197"/>
            <a:ext cx="452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can these help us with outliers?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4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Example</a:t>
            </a:r>
            <a:endParaRPr lang="tr-TR" dirty="0"/>
          </a:p>
        </p:txBody>
      </p:sp>
      <p:pic>
        <p:nvPicPr>
          <p:cNvPr id="3074" name="Picture 2" descr="https://www.mtholyoke.edu/courses/bpackard/stats/p201_ch2/img011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8" y="1033613"/>
            <a:ext cx="3749040" cy="281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mtholyoke.edu/courses/bpackard/stats/p201_ch2/img01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46" y="1126406"/>
            <a:ext cx="3749040" cy="281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www.mtholyoke.edu/courses/bpackard/stats/p201_ch2/img01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02" y="3845393"/>
            <a:ext cx="3749040" cy="281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5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1833070" y="1725982"/>
            <a:ext cx="5212989" cy="369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7715" y="5699567"/>
            <a:ext cx="5953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If we know the data is distributed normally (i.e. via a normal/</a:t>
            </a:r>
            <a:r>
              <a:rPr lang="en-US" sz="2400" dirty="0" err="1" smtClean="0">
                <a:solidFill>
                  <a:srgbClr val="0000FF"/>
                </a:solidFill>
              </a:rPr>
              <a:t>gaussian</a:t>
            </a:r>
            <a:r>
              <a:rPr lang="en-US" sz="2400" dirty="0" smtClean="0">
                <a:solidFill>
                  <a:srgbClr val="0000FF"/>
                </a:solidFill>
              </a:rPr>
              <a:t> distribution)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33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in a single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Examples in a single dimension that have values greater than </a:t>
            </a:r>
            <a:br>
              <a:rPr lang="en-US" sz="2400" dirty="0" smtClean="0"/>
            </a:br>
            <a:r>
              <a:rPr lang="en-US" sz="2400" dirty="0" smtClean="0"/>
              <a:t>|</a:t>
            </a:r>
            <a:r>
              <a:rPr lang="en-US" sz="2400" dirty="0" err="1" smtClean="0"/>
              <a:t>kσ</a:t>
            </a:r>
            <a:r>
              <a:rPr lang="en-US" sz="2400" dirty="0" smtClean="0"/>
              <a:t>| can be discarded (for k &gt;&gt;3)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Even if the data isn’t actually distributed normally, this is still often reasonable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634447" y="4116326"/>
            <a:ext cx="3867282" cy="27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15845"/>
            <a:ext cx="8153400" cy="468015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Calculate the centroid/center of the data</a:t>
            </a:r>
          </a:p>
          <a:p>
            <a:pPr>
              <a:buFontTx/>
              <a:buChar char="-"/>
            </a:pPr>
            <a:r>
              <a:rPr lang="en-US" sz="2400" dirty="0" smtClean="0"/>
              <a:t>Calculate the average distance from center for all data</a:t>
            </a:r>
          </a:p>
          <a:p>
            <a:pPr>
              <a:buFontTx/>
              <a:buChar char="-"/>
            </a:pPr>
            <a:r>
              <a:rPr lang="en-US" sz="2400" dirty="0" smtClean="0"/>
              <a:t>Calculate standard deviation and discard points too far away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Again, many, many other techniques for doing this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634447" y="4116326"/>
            <a:ext cx="3867282" cy="27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Some good practices:</a:t>
            </a:r>
          </a:p>
          <a:p>
            <a:pPr>
              <a:buFontTx/>
              <a:buChar char="-"/>
            </a:pPr>
            <a:r>
              <a:rPr lang="en-US" dirty="0" smtClean="0"/>
              <a:t>Throw out conflicting examples</a:t>
            </a:r>
          </a:p>
          <a:p>
            <a:pPr>
              <a:buFontTx/>
              <a:buChar char="-"/>
            </a:pPr>
            <a:r>
              <a:rPr lang="en-US" dirty="0" smtClean="0"/>
              <a:t>Throw out any examples with obviously extreme feature values (i.e. many, many standard deviations away)</a:t>
            </a:r>
          </a:p>
          <a:p>
            <a:pPr>
              <a:buFontTx/>
              <a:buChar char="-"/>
            </a:pPr>
            <a:r>
              <a:rPr lang="en-US" dirty="0" smtClean="0"/>
              <a:t>Check for erroneous feature values (e.g. negative values for a feature that can only be positive)</a:t>
            </a:r>
          </a:p>
          <a:p>
            <a:pPr>
              <a:buFontTx/>
              <a:buChar char="-"/>
            </a:pPr>
            <a:r>
              <a:rPr lang="en-US" dirty="0" smtClean="0"/>
              <a:t>Let the learning algorithm/other pre-processing handle the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</p:txBody>
      </p:sp>
    </p:spTree>
    <p:extLst>
      <p:ext uri="{BB962C8B-B14F-4D97-AF65-F5344CB8AC3E}">
        <p14:creationId xmlns:p14="http://schemas.microsoft.com/office/powerpoint/2010/main" val="36428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Provided features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4696" y="1580739"/>
            <a:ext cx="853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Predicting </a:t>
            </a:r>
            <a:r>
              <a:rPr lang="en-US" sz="2400" dirty="0">
                <a:solidFill>
                  <a:srgbClr val="FF0000"/>
                </a:solidFill>
              </a:rPr>
              <a:t>the age of abalone from physical </a:t>
            </a:r>
            <a:r>
              <a:rPr lang="en-US" sz="2400" dirty="0" smtClean="0">
                <a:solidFill>
                  <a:srgbClr val="FF0000"/>
                </a:solidFill>
              </a:rPr>
              <a:t>measurements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066976"/>
            <a:ext cx="72955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Name / Data Type / Measurement Unit / Description </a:t>
            </a:r>
          </a:p>
          <a:p>
            <a:r>
              <a:rPr lang="en-US" sz="2000" dirty="0"/>
              <a:t>-----------------------------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Sex</a:t>
            </a:r>
            <a:r>
              <a:rPr lang="en-US" sz="2000" dirty="0"/>
              <a:t> / nominal / -- / M, F, and I (infant)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Length</a:t>
            </a:r>
            <a:r>
              <a:rPr lang="en-US" sz="2000" dirty="0"/>
              <a:t> / continuous / mm / Longest shell measurement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Diameter</a:t>
            </a:r>
            <a:r>
              <a:rPr lang="en-US" sz="2000" dirty="0" smtClean="0"/>
              <a:t> / </a:t>
            </a:r>
            <a:r>
              <a:rPr lang="en-US" sz="2000" dirty="0"/>
              <a:t>continuous / mm / perpendicular to length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Height</a:t>
            </a:r>
            <a:r>
              <a:rPr lang="en-US" sz="2000" dirty="0"/>
              <a:t> / continuous / mm / with meat in shell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Whole weight </a:t>
            </a:r>
            <a:r>
              <a:rPr lang="en-US" sz="2000" dirty="0"/>
              <a:t>/ continuous / grams / whole abalone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Shucked weight </a:t>
            </a:r>
            <a:r>
              <a:rPr lang="en-US" sz="2000" dirty="0"/>
              <a:t>/ </a:t>
            </a:r>
            <a:r>
              <a:rPr lang="en-US" sz="2000" dirty="0" smtClean="0"/>
              <a:t>continuous </a:t>
            </a:r>
            <a:r>
              <a:rPr lang="en-US" sz="2000" dirty="0"/>
              <a:t>/ grams / weight of meat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Viscera weight </a:t>
            </a:r>
            <a:r>
              <a:rPr lang="en-US" sz="2000" dirty="0"/>
              <a:t>/ continuous / grams / gut weight (after bleeding)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Shell weight </a:t>
            </a:r>
            <a:r>
              <a:rPr lang="en-US" sz="2000" dirty="0"/>
              <a:t>/ continuous / grams / after being dried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Rings</a:t>
            </a:r>
            <a:r>
              <a:rPr lang="en-US" sz="2000" dirty="0"/>
              <a:t> / integer / -- / +1.5 gives the age in years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295" y="4813657"/>
            <a:ext cx="286270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pruning/selection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39300" cy="4495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Good features provide us information that helps us distinguish between labels.  However</a:t>
            </a:r>
            <a:r>
              <a:rPr lang="en-US" dirty="0"/>
              <a:t>, not all features are good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Feature pruning</a:t>
            </a:r>
            <a:r>
              <a:rPr lang="en-US" dirty="0" smtClean="0"/>
              <a:t> is the process of removing “bad”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Feature selection</a:t>
            </a:r>
            <a:r>
              <a:rPr lang="en-US" dirty="0" smtClean="0"/>
              <a:t> is the process of selecting “good” features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makes a bad feature and why would we have them in our data?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63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Each of you are going to generate a feature for our data set: pick 5 random binary numbers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843" y="2881084"/>
            <a:ext cx="4722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f</a:t>
            </a:r>
            <a:r>
              <a:rPr lang="en-US" sz="3200" baseline="-25000" dirty="0" smtClean="0">
                <a:solidFill>
                  <a:srgbClr val="0000FF"/>
                </a:solidFill>
              </a:rPr>
              <a:t>1</a:t>
            </a:r>
            <a:endParaRPr lang="en-US" sz="32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766" y="2863123"/>
            <a:ext cx="4722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f</a:t>
            </a:r>
            <a:r>
              <a:rPr lang="en-US" sz="32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19401" y="29526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…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1408" y="2926438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07731" y="3465860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08927" y="4045061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10127" y="4620765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22933" y="5198048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24133" y="5773752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67360" y="4311906"/>
            <a:ext cx="4698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I’ve already labeled these examples and I have two features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8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8218" y="2831164"/>
            <a:ext cx="56398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If we have a “random” feature, i.e. a feature with random binary values, what is the probability that our feature perfectly predicts the label?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3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7082" y="2369500"/>
            <a:ext cx="18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probability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9310" y="2861401"/>
            <a:ext cx="6596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  <a:endParaRPr lang="en-US" sz="2800" dirty="0">
              <a:solidFill>
                <a:srgbClr val="0D0D0D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7085" y="5127041"/>
            <a:ext cx="1663233" cy="39979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957" y="5321613"/>
            <a:ext cx="25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r>
              <a:rPr lang="en-US" sz="2000" baseline="30000" dirty="0" smtClean="0"/>
              <a:t>5</a:t>
            </a:r>
            <a:r>
              <a:rPr lang="en-US" sz="2000" dirty="0" smtClean="0"/>
              <a:t>=0.03125 = 1/32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3989" y="3185457"/>
            <a:ext cx="4350776" cy="109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s that the only way to get perfect prediction?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59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7082" y="2369500"/>
            <a:ext cx="18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probability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9310" y="2861401"/>
            <a:ext cx="6596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  <a:endParaRPr lang="en-US" sz="2800" dirty="0">
              <a:solidFill>
                <a:srgbClr val="0D0D0D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7085" y="5127041"/>
            <a:ext cx="1663233" cy="39979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957" y="5321613"/>
            <a:ext cx="25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r>
              <a:rPr lang="en-US" sz="2000" baseline="30000" dirty="0" smtClean="0"/>
              <a:t>5</a:t>
            </a:r>
            <a:r>
              <a:rPr lang="en-US" sz="2000" dirty="0" smtClean="0"/>
              <a:t>=0.03125 = 1/32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445367" y="3091115"/>
            <a:ext cx="371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 = 1/32+1/32 = 1/16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03590" y="4137791"/>
            <a:ext cx="3764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Why is this a problem?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13989" y="4926400"/>
            <a:ext cx="4802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Although these features perfectly correlate/predict the training data, they will generally NOT have any predictive power on the test set!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28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7082" y="2369500"/>
            <a:ext cx="18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probability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9310" y="2861401"/>
            <a:ext cx="6596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  <a:endParaRPr lang="en-US" sz="2800" dirty="0">
              <a:solidFill>
                <a:srgbClr val="0D0D0D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7085" y="5127041"/>
            <a:ext cx="1663233" cy="39979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957" y="5321613"/>
            <a:ext cx="25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r>
              <a:rPr lang="en-US" sz="2000" baseline="30000" dirty="0" smtClean="0"/>
              <a:t>5</a:t>
            </a:r>
            <a:r>
              <a:rPr lang="en-US" sz="2000" dirty="0" smtClean="0"/>
              <a:t>=0.03125 = 1/32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445367" y="3091115"/>
            <a:ext cx="371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 = 1/32+1/32 = 1/16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03590" y="4137791"/>
            <a:ext cx="37649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perfect correlation the only thing we need to worry about for random features?</a:t>
            </a:r>
          </a:p>
        </p:txBody>
      </p:sp>
    </p:spTree>
    <p:extLst>
      <p:ext uri="{BB962C8B-B14F-4D97-AF65-F5344CB8AC3E}">
        <p14:creationId xmlns:p14="http://schemas.microsoft.com/office/powerpoint/2010/main" val="367230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FF0000"/>
                </a:solidFill>
              </a:rPr>
              <a:t>0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1173" y="3592451"/>
            <a:ext cx="5896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Any correlation (particularly any strong correlation) can affect performance!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16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Adding features </a:t>
            </a:r>
            <a:r>
              <a:rPr lang="en-US" sz="2400" b="1" i="1" dirty="0" smtClean="0"/>
              <a:t>can</a:t>
            </a:r>
            <a:r>
              <a:rPr lang="en-US" sz="2400" dirty="0" smtClean="0"/>
              <a:t> give us more information, but not always</a:t>
            </a:r>
          </a:p>
          <a:p>
            <a:pPr marL="0" indent="0">
              <a:buNone/>
            </a:pPr>
            <a:r>
              <a:rPr lang="en-US" sz="2400" dirty="0" smtClean="0"/>
              <a:t>Determining if a feature is useful can be challenging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58562"/>
              </p:ext>
            </p:extLst>
          </p:nvPr>
        </p:nvGraphicFramePr>
        <p:xfrm>
          <a:off x="0" y="2871014"/>
          <a:ext cx="9144000" cy="3986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Jacket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ML</a:t>
                      </a:r>
                      <a:r>
                        <a:rPr lang="en-US" sz="1400" baseline="0" dirty="0" smtClean="0"/>
                        <a:t> 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4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2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757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These can be particularly problematic in problem areas where we automatically generate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2362" y="2608851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640012" y="4552013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 rot="17992015">
            <a:off x="1870869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clinton</a:t>
            </a:r>
            <a:r>
              <a:rPr lang="en-US" sz="2000" dirty="0" smtClean="0"/>
              <a:t> said</a:t>
            </a:r>
            <a:endParaRPr lang="en-US" sz="2000" dirty="0"/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 rot="17992015">
            <a:off x="2267138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said banana</a:t>
            </a:r>
            <a:endParaRPr lang="en-US" sz="2000" dirty="0"/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 rot="17992015">
            <a:off x="2414217" y="5918612"/>
            <a:ext cx="2460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california</a:t>
            </a:r>
            <a:r>
              <a:rPr lang="en-US" sz="2000" dirty="0" smtClean="0"/>
              <a:t> schools</a:t>
            </a:r>
            <a:endParaRPr lang="en-US" sz="2000" dirty="0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 rot="17992015">
            <a:off x="2680236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across the</a:t>
            </a:r>
            <a:endParaRPr lang="en-US" sz="2000" dirty="0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 rot="17992015">
            <a:off x="3257196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tv</a:t>
            </a:r>
            <a:r>
              <a:rPr lang="en-US" sz="2000" dirty="0" smtClean="0"/>
              <a:t> banana</a:t>
            </a:r>
            <a:endParaRPr lang="en-US" sz="2000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 rot="17992015">
            <a:off x="3638196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wrong way</a:t>
            </a:r>
            <a:endParaRPr lang="en-US" sz="2000" dirty="0"/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 rot="17992015">
            <a:off x="4019196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capital city</a:t>
            </a:r>
            <a:endParaRPr lang="en-US" sz="2000" dirty="0"/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1593382" y="3132071"/>
            <a:ext cx="5842227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800" dirty="0" err="1">
                <a:solidFill>
                  <a:srgbClr val="FF6600"/>
                </a:solidFill>
              </a:rPr>
              <a:t>tv</a:t>
            </a:r>
            <a:r>
              <a:rPr lang="en-US" sz="2800" dirty="0">
                <a:solidFill>
                  <a:srgbClr val="FF6600"/>
                </a:solidFill>
              </a:rPr>
              <a:t>, “banana, banana, banana”</a:t>
            </a:r>
          </a:p>
        </p:txBody>
      </p:sp>
    </p:spTree>
    <p:extLst>
      <p:ext uri="{BB962C8B-B14F-4D97-AF65-F5344CB8AC3E}">
        <p14:creationId xmlns:p14="http://schemas.microsoft.com/office/powerpoint/2010/main" val="28156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25762" y="1898118"/>
            <a:ext cx="5846551" cy="924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Ideas for removing noisy/random features?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116746"/>
              </p:ext>
            </p:extLst>
          </p:nvPr>
        </p:nvGraphicFramePr>
        <p:xfrm>
          <a:off x="0" y="2723536"/>
          <a:ext cx="9144000" cy="4134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Jacket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ML</a:t>
                      </a:r>
                      <a:r>
                        <a:rPr lang="en-US" sz="1400" baseline="0" dirty="0" smtClean="0"/>
                        <a:t> 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2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Provided features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85420"/>
            <a:ext cx="8927690" cy="4972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000" dirty="0"/>
              <a:t>1. Class: no-recurrence-events, recurrence-events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2. age: 10-19, 20-29, 30-39, 40-49, 50-59, 60-69, 70-79, 80-89, 90-99.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3. menopause: lt40, ge40, </a:t>
            </a:r>
            <a:r>
              <a:rPr lang="en-US" sz="2000" dirty="0" err="1"/>
              <a:t>premeno</a:t>
            </a:r>
            <a:r>
              <a:rPr lang="en-US" sz="2000" dirty="0"/>
              <a:t>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4. tumor-size: 0-4, 5-9, 10-14, 15-19, 20-24, 25-29, 30-34, 35-39, 40-44, 45-49, 50-54, 55-59.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5. </a:t>
            </a:r>
            <a:r>
              <a:rPr lang="en-US" sz="2000" dirty="0" err="1"/>
              <a:t>inv</a:t>
            </a:r>
            <a:r>
              <a:rPr lang="en-US" sz="2000" dirty="0"/>
              <a:t>-nodes: 0-2, 3-5, 6-8, 9-11, 12-14, 15-17, 18-20, 21-23, 24-26, 27-29, 30-32, 33-35, 36-39.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6. node-caps: yes, no.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7. </a:t>
            </a:r>
            <a:r>
              <a:rPr lang="en-US" sz="2000" dirty="0" err="1"/>
              <a:t>deg-malig</a:t>
            </a:r>
            <a:r>
              <a:rPr lang="en-US" sz="2000" dirty="0"/>
              <a:t>: 1, 2, 3.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8. breast: left, right.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9. breast-quad: left-up, left-low, right-</a:t>
            </a:r>
            <a:r>
              <a:rPr lang="en-US" sz="2000" dirty="0" smtClean="0"/>
              <a:t>up, right</a:t>
            </a:r>
            <a:r>
              <a:rPr lang="en-US" sz="2000" dirty="0"/>
              <a:t>-low, central.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10. </a:t>
            </a:r>
            <a:r>
              <a:rPr lang="en-US" sz="2000" dirty="0" smtClean="0"/>
              <a:t>irradiated: yes</a:t>
            </a:r>
            <a:r>
              <a:rPr lang="en-US" sz="2000" dirty="0"/>
              <a:t>, no.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69" y="1502081"/>
            <a:ext cx="853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Predicting breast cancer recurrence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896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18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expensive way:</a:t>
            </a:r>
          </a:p>
          <a:p>
            <a:pPr marL="777240" lvl="1" indent="-457200">
              <a:buFontTx/>
              <a:buChar char="-"/>
            </a:pPr>
            <a:r>
              <a:rPr lang="en-US" dirty="0" smtClean="0"/>
              <a:t>Split training data into train/</a:t>
            </a:r>
            <a:r>
              <a:rPr lang="en-US" dirty="0" err="1" smtClean="0"/>
              <a:t>dev</a:t>
            </a:r>
            <a:endParaRPr lang="en-US" dirty="0" smtClean="0"/>
          </a:p>
          <a:p>
            <a:pPr marL="777240" lvl="1" indent="-457200">
              <a:buFontTx/>
              <a:buChar char="-"/>
            </a:pPr>
            <a:r>
              <a:rPr lang="en-US" dirty="0" smtClean="0"/>
              <a:t>Train a model on all features</a:t>
            </a:r>
          </a:p>
          <a:p>
            <a:pPr marL="777240" lvl="1" indent="-457200">
              <a:buFontTx/>
              <a:buChar char="-"/>
            </a:pPr>
            <a:r>
              <a:rPr lang="en-US" dirty="0" smtClean="0"/>
              <a:t>for each feature f:</a:t>
            </a:r>
          </a:p>
          <a:p>
            <a:pPr marL="1051560" lvl="2" indent="-457200">
              <a:buFontTx/>
              <a:buChar char="-"/>
            </a:pPr>
            <a:r>
              <a:rPr lang="en-US" dirty="0" smtClean="0"/>
              <a:t>Train a model on all features – f</a:t>
            </a:r>
          </a:p>
          <a:p>
            <a:pPr marL="1051560" lvl="2" indent="-457200">
              <a:buFontTx/>
              <a:buChar char="-"/>
            </a:pPr>
            <a:r>
              <a:rPr lang="en-US" dirty="0" smtClean="0"/>
              <a:t>Compare performance of all vs. all-f on </a:t>
            </a:r>
            <a:r>
              <a:rPr lang="en-US" dirty="0" err="1" smtClean="0"/>
              <a:t>dev</a:t>
            </a:r>
            <a:r>
              <a:rPr lang="en-US" dirty="0" smtClean="0"/>
              <a:t> set</a:t>
            </a:r>
          </a:p>
          <a:p>
            <a:pPr marL="1051560" lvl="2" indent="-457200">
              <a:buFontTx/>
              <a:buChar char="-"/>
            </a:pP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 smtClean="0"/>
              <a:t>Remove all features where decrease in performance between all and all-f is less than some constant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6337" y="5899139"/>
            <a:ext cx="3401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 ablation study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0407" y="5899139"/>
            <a:ext cx="247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Issues/concerns?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2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093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Binary features:</a:t>
            </a:r>
          </a:p>
          <a:p>
            <a:pPr marL="0" indent="0">
              <a:buNone/>
            </a:pPr>
            <a:r>
              <a:rPr lang="en-US" dirty="0" smtClean="0"/>
              <a:t>remove “rare” features, i.e. features that only occur (or don’t occur) a very small number of 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Real-valued features:</a:t>
            </a:r>
          </a:p>
          <a:p>
            <a:pPr marL="0" indent="0">
              <a:buNone/>
            </a:pPr>
            <a:r>
              <a:rPr lang="en-US" dirty="0" smtClean="0"/>
              <a:t>remove features that have low variance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both cases, can either use thresholds, throw away lowest x%, use development data, etc.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93995" y="5958365"/>
            <a:ext cx="101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Why?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70" y="16588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rules of thumb </a:t>
            </a:r>
            <a:br>
              <a:rPr lang="en-US" dirty="0" smtClean="0"/>
            </a:br>
            <a:r>
              <a:rPr lang="en-US" dirty="0" smtClean="0"/>
              <a:t>for the number of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 very careful in domains where:</a:t>
            </a:r>
          </a:p>
          <a:p>
            <a:pPr lvl="1"/>
            <a:r>
              <a:rPr lang="en-US" dirty="0" smtClean="0"/>
              <a:t>the number of features &gt; number of examples</a:t>
            </a:r>
          </a:p>
          <a:p>
            <a:pPr lvl="1"/>
            <a:r>
              <a:rPr lang="en-US" dirty="0" smtClean="0"/>
              <a:t>the number of features ≈ number of examples</a:t>
            </a:r>
          </a:p>
          <a:p>
            <a:pPr lvl="1"/>
            <a:r>
              <a:rPr lang="en-US" dirty="0" smtClean="0"/>
              <a:t>the features are generated automatically</a:t>
            </a:r>
          </a:p>
          <a:p>
            <a:pPr lvl="1"/>
            <a:r>
              <a:rPr lang="en-US" dirty="0" smtClean="0"/>
              <a:t>there is a chance of “random” features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In most of these cases, features should be removed based on some domain knowledge (i.e. problem-specific knowledge)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Pick “good” features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look at the problem from the other direction, that is, selecting good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are good features?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How can we pick/select them?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6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8929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good feature correlates well with the label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077" y="3005938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127" y="3541571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0529" y="3501592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8607" y="348650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5455" y="347082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22666" y="44634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46523" y="3501592"/>
            <a:ext cx="3276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can we identify this?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0590" y="3919976"/>
            <a:ext cx="35830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training error (like for DT)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correlation model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statistical test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probabilistic test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…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error 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for each feature f:</a:t>
            </a:r>
          </a:p>
          <a:p>
            <a:pPr lvl="1">
              <a:buFontTx/>
              <a:buChar char="-"/>
            </a:pPr>
            <a:r>
              <a:rPr lang="en-US" dirty="0" smtClean="0"/>
              <a:t>calculate the training error if only feature f were used to pick the label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rank each feature by this value</a:t>
            </a:r>
          </a:p>
          <a:p>
            <a:pPr>
              <a:buFontTx/>
              <a:buChar char="-"/>
            </a:pPr>
            <a:r>
              <a:rPr lang="en-US" dirty="0" smtClean="0"/>
              <a:t>pick top k, top x%, etc.</a:t>
            </a:r>
          </a:p>
          <a:p>
            <a:pPr lvl="1">
              <a:buFontTx/>
              <a:buChar char="-"/>
            </a:pPr>
            <a:r>
              <a:rPr lang="en-US" dirty="0" smtClean="0"/>
              <a:t>can use a development set to help pick k or x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8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Pick “good” features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normalization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85225" y="5293107"/>
            <a:ext cx="6804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Would our three classifiers (DT, k-NN and perceptron) learn the same models on these two data sets?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8941" y="5174369"/>
            <a:ext cx="5032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Decision trees don’t care about scale, so they’d learn the same tree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many physical domains (e.g. biology, medicine, chemistry, engineering, etc.)</a:t>
            </a:r>
          </a:p>
          <a:p>
            <a:pPr lvl="1"/>
            <a:r>
              <a:rPr lang="en-US" dirty="0" smtClean="0"/>
              <a:t>the data has been collected and the </a:t>
            </a:r>
            <a:r>
              <a:rPr lang="en-US" i="1" dirty="0" smtClean="0"/>
              <a:t>relevant</a:t>
            </a:r>
            <a:r>
              <a:rPr lang="en-US" dirty="0" smtClean="0"/>
              <a:t> features identified</a:t>
            </a:r>
          </a:p>
          <a:p>
            <a:pPr lvl="1"/>
            <a:r>
              <a:rPr lang="en-US" dirty="0" smtClean="0"/>
              <a:t>we cannot collect more features from the examples (at least “core” features)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In these domains, we can often just use the provided features</a:t>
            </a:r>
          </a:p>
        </p:txBody>
      </p:sp>
    </p:spTree>
    <p:extLst>
      <p:ext uri="{BB962C8B-B14F-4D97-AF65-F5344CB8AC3E}">
        <p14:creationId xmlns:p14="http://schemas.microsoft.com/office/powerpoint/2010/main" val="29663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7629" y="5158688"/>
            <a:ext cx="876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k-</a:t>
            </a:r>
            <a:r>
              <a:rPr lang="en-US" sz="2400" dirty="0" smtClean="0">
                <a:solidFill>
                  <a:srgbClr val="0000FF"/>
                </a:solidFill>
              </a:rPr>
              <a:t>NN: NO!  The distances are biased </a:t>
            </a:r>
            <a:r>
              <a:rPr lang="en-US" sz="2400" dirty="0">
                <a:solidFill>
                  <a:srgbClr val="0000FF"/>
                </a:solidFill>
              </a:rPr>
              <a:t>based on feature </a:t>
            </a:r>
            <a:r>
              <a:rPr lang="en-US" sz="2400" dirty="0" smtClean="0">
                <a:solidFill>
                  <a:srgbClr val="0000FF"/>
                </a:solidFill>
              </a:rPr>
              <a:t>magnitude.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2857500" imgH="279400" progId="Equation.3">
                  <p:embed/>
                </p:oleObj>
              </mc:Choice>
              <mc:Fallback>
                <p:oleObj name="Equation" r:id="rId3" imgW="2857500" imgH="2794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333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5742" y="4029765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2857500" imgH="279400" progId="Equation.3">
                  <p:embed/>
                </p:oleObj>
              </mc:Choice>
              <mc:Fallback>
                <p:oleObj name="Equation" r:id="rId3" imgW="2857500" imgH="2794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41925" y="2010723"/>
            <a:ext cx="3447428" cy="468664"/>
          </a:xfrm>
          <a:prstGeom prst="rect">
            <a:avLst/>
          </a:prstGeom>
          <a:solidFill>
            <a:srgbClr val="FFFF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1925" y="4415737"/>
            <a:ext cx="3447428" cy="468664"/>
          </a:xfrm>
          <a:prstGeom prst="rect">
            <a:avLst/>
          </a:prstGeom>
          <a:solidFill>
            <a:srgbClr val="FFFF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16116" y="2978336"/>
            <a:ext cx="4449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of the two examples are closest to the first?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ight Bracket 5"/>
          <p:cNvSpPr/>
          <p:nvPr/>
        </p:nvSpPr>
        <p:spPr>
          <a:xfrm>
            <a:off x="3451580" y="2464269"/>
            <a:ext cx="252893" cy="766171"/>
          </a:xfrm>
          <a:prstGeom prst="rightBracket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3451580" y="4822710"/>
            <a:ext cx="252893" cy="766171"/>
          </a:xfrm>
          <a:prstGeom prst="rightBracket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5742" y="4029765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3" imgW="2857500" imgH="279400" progId="Equation.3">
                  <p:embed/>
                </p:oleObj>
              </mc:Choice>
              <mc:Fallback>
                <p:oleObj name="Equation" r:id="rId3" imgW="2857500" imgH="2794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45368" y="2509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639045" y="2403797"/>
          <a:ext cx="2681240" cy="399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5" imgW="1841500" imgH="279400" progId="Equation.3">
                  <p:embed/>
                </p:oleObj>
              </mc:Choice>
              <mc:Fallback>
                <p:oleObj name="Equation" r:id="rId5" imgW="1841500" imgH="2794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9045" y="2403797"/>
                        <a:ext cx="2681240" cy="399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3617913" y="2833688"/>
          <a:ext cx="266223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7" imgW="1828800" imgH="279400" progId="Equation.3">
                  <p:embed/>
                </p:oleObj>
              </mc:Choice>
              <mc:Fallback>
                <p:oleObj name="Equation" r:id="rId7" imgW="1828800" imgH="2794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17913" y="2833688"/>
                        <a:ext cx="2662237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6036" y="48368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3593608" y="4731558"/>
          <a:ext cx="303371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9" imgW="2082800" imgH="279400" progId="Equation.3">
                  <p:embed/>
                </p:oleObj>
              </mc:Choice>
              <mc:Fallback>
                <p:oleObj name="Equation" r:id="rId9" imgW="2082800" imgH="2794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3608" y="4731558"/>
                        <a:ext cx="3033712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3608805" y="5160183"/>
          <a:ext cx="303371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11" imgW="2082800" imgH="279400" progId="Equation.3">
                  <p:embed/>
                </p:oleObj>
              </mc:Choice>
              <mc:Fallback>
                <p:oleObj name="Equation" r:id="rId11" imgW="2082800" imgH="2794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08805" y="5160183"/>
                        <a:ext cx="3033713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41925" y="2365024"/>
            <a:ext cx="6248630" cy="468664"/>
          </a:xfrm>
          <a:prstGeom prst="rect">
            <a:avLst/>
          </a:prstGeom>
          <a:solidFill>
            <a:srgbClr val="FF00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4368" y="5151577"/>
            <a:ext cx="6248630" cy="468664"/>
          </a:xfrm>
          <a:prstGeom prst="rect">
            <a:avLst/>
          </a:prstGeom>
          <a:solidFill>
            <a:srgbClr val="FF00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0670" y="5158688"/>
            <a:ext cx="749391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perceptron: NO!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The classification and weight update are based on the magnitude of the feature value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3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view of perceptron 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648" y="16801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37298" y="5456609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2708" y="5616685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911578" y="4986211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51131" y="5143010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074" y="2916462"/>
            <a:ext cx="721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Geometrically, the perceptron update rule is equivalent to “adding” the weight vector and the feature vector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74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view of perceptron 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648" y="16801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37298" y="5456609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2708" y="5616685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789275" y="4424305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92785" y="4742900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074" y="2916462"/>
            <a:ext cx="721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Geometrically, the perceptron update rule is equivalent to “adding” the weight vector and the feature vector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937298" y="4424305"/>
            <a:ext cx="1155487" cy="1594210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30134" y="4800676"/>
            <a:ext cx="142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new weights</a:t>
            </a: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0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view of perceptron update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73780" y="4981214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59190" y="5141290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748060" y="4510816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7613" y="4667615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347282" y="4820015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32692" y="4980091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321562" y="2665584"/>
            <a:ext cx="303510" cy="2716337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61115" y="4506416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43504" y="5879966"/>
            <a:ext cx="3066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same f1 value, but larger f2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80074" y="1650755"/>
            <a:ext cx="8058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features dimensions differ in scale, it can bias the update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14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view of perceptron update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0074" y="1650755"/>
            <a:ext cx="8058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features dimensions differ in scale, it can bias the update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347282" y="4820015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32692" y="4980091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135854" y="2190189"/>
            <a:ext cx="303510" cy="2716337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9364" y="3820446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21157" y="5045747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6567" y="5205823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073134" y="4013443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6644" y="4332038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21157" y="4013443"/>
            <a:ext cx="1155487" cy="1594210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3993" y="4389814"/>
            <a:ext cx="142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new weights</a:t>
            </a:r>
            <a:endParaRPr lang="en-US" sz="2000" dirty="0">
              <a:solidFill>
                <a:srgbClr val="00009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333193" y="2190189"/>
            <a:ext cx="1106171" cy="3191731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32950" y="4020501"/>
            <a:ext cx="142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new weights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6240" y="5724426"/>
            <a:ext cx="79688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different separating </a:t>
            </a:r>
            <a:r>
              <a:rPr lang="en-US" sz="2800" dirty="0" err="1" smtClean="0">
                <a:solidFill>
                  <a:srgbClr val="0000FF"/>
                </a:solidFill>
              </a:rPr>
              <a:t>hyperplanes</a:t>
            </a:r>
            <a:endParaRPr lang="en-US" sz="2800" dirty="0">
              <a:solidFill>
                <a:srgbClr val="0000FF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the larger dimension becomes much more important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2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97533" y="5158688"/>
            <a:ext cx="2633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fix this?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12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normalization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71749" y="204009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67328" y="1993052"/>
            <a:ext cx="1144470" cy="332377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69453" y="5566368"/>
            <a:ext cx="4724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Modify all values for a given feature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 vs.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many other domains, we are provided with the raw data, but must extract/identify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example</a:t>
            </a:r>
          </a:p>
          <a:p>
            <a:pPr lvl="1"/>
            <a:r>
              <a:rPr lang="en-US" dirty="0" smtClean="0"/>
              <a:t>image data</a:t>
            </a:r>
          </a:p>
          <a:p>
            <a:pPr lvl="1"/>
            <a:r>
              <a:rPr lang="en-US" dirty="0" smtClean="0"/>
              <a:t>text data</a:t>
            </a:r>
          </a:p>
          <a:p>
            <a:pPr lvl="1"/>
            <a:r>
              <a:rPr lang="en-US" dirty="0" smtClean="0"/>
              <a:t>audio data</a:t>
            </a:r>
          </a:p>
          <a:p>
            <a:pPr lvl="1"/>
            <a:r>
              <a:rPr lang="en-US" dirty="0" smtClean="0"/>
              <a:t>log data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4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each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0.  </a:t>
            </a:r>
            <a:r>
              <a:rPr lang="en-US" dirty="0" smtClean="0">
                <a:solidFill>
                  <a:srgbClr val="FF0000"/>
                </a:solidFill>
              </a:rPr>
              <a:t>How do we do this?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6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each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0: subtract the mean from all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Rescale/adjust feature values to avoid magnitude bias.  </a:t>
            </a:r>
            <a:r>
              <a:rPr lang="en-US" dirty="0" smtClean="0">
                <a:solidFill>
                  <a:srgbClr val="FF0000"/>
                </a:solidFill>
              </a:rPr>
              <a:t>Ideas?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each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0: subtract the mean from all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Rescale/adjust feature values to avoid magnitude bias: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Variance scaling</a:t>
            </a:r>
            <a:r>
              <a:rPr lang="en-US" dirty="0" smtClean="0"/>
              <a:t>: divide each value by the </a:t>
            </a:r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Absolute scaling</a:t>
            </a:r>
            <a:r>
              <a:rPr lang="en-US" dirty="0" smtClean="0"/>
              <a:t>: divide each value by the largest </a:t>
            </a:r>
            <a:r>
              <a:rPr lang="en-US" dirty="0" smtClean="0"/>
              <a:t>value</a:t>
            </a:r>
          </a:p>
          <a:p>
            <a:pPr lvl="1"/>
            <a:r>
              <a:rPr lang="en-US" dirty="0"/>
              <a:t>Data normalization &gt; </a:t>
            </a:r>
            <a:r>
              <a:rPr lang="en-US" dirty="0">
                <a:hlinkClick r:id="rId2"/>
              </a:rPr>
              <a:t>http://www.analytictech.com/ba762/handouts/normalization.htm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064" y="6130844"/>
            <a:ext cx="4768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Pros/cons of either scaling technique?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5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dirty="0" smtClean="0"/>
              <a:t>scale data (either variance or absolute)</a:t>
            </a:r>
          </a:p>
        </p:txBody>
      </p:sp>
    </p:spTree>
    <p:extLst>
      <p:ext uri="{BB962C8B-B14F-4D97-AF65-F5344CB8AC3E}">
        <p14:creationId xmlns:p14="http://schemas.microsoft.com/office/powerpoint/2010/main" val="29386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4212" y="5158688"/>
            <a:ext cx="3652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problem with this?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Solutions?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261699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5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length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length of this example/vector?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89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length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length of this example/vector?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89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Arrow Connector 5"/>
          <p:cNvCxnSpPr>
            <a:endCxn id="14" idx="3"/>
          </p:cNvCxnSpPr>
          <p:nvPr/>
        </p:nvCxnSpPr>
        <p:spPr>
          <a:xfrm flipV="1">
            <a:off x="2329666" y="3614724"/>
            <a:ext cx="1848856" cy="19114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786251" y="5871157"/>
          <a:ext cx="46799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1600200" imgH="292100" progId="Equation.3">
                  <p:embed/>
                </p:oleObj>
              </mc:Choice>
              <mc:Fallback>
                <p:oleObj name="Equation" r:id="rId3" imgW="1600200" imgH="2921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6251" y="5871157"/>
                        <a:ext cx="4679950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43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length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length of this example/vector?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89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Arrow Connector 5"/>
          <p:cNvCxnSpPr>
            <a:endCxn id="14" idx="3"/>
          </p:cNvCxnSpPr>
          <p:nvPr/>
        </p:nvCxnSpPr>
        <p:spPr>
          <a:xfrm flipV="1">
            <a:off x="2329666" y="3614724"/>
            <a:ext cx="1848856" cy="19114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062038" y="5870575"/>
          <a:ext cx="61293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2095500" imgH="292100" progId="Equation.3">
                  <p:embed/>
                </p:oleObj>
              </mc:Choice>
              <mc:Fallback>
                <p:oleObj name="Equation" r:id="rId3" imgW="2095500" imgH="2921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38" y="5870575"/>
                        <a:ext cx="6129337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75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length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Make all examples have length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38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Divide each feature value by ||x||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297203" y="5494257"/>
          <a:ext cx="61293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2095500" imgH="292100" progId="Equation.3">
                  <p:embed/>
                </p:oleObj>
              </mc:Choice>
              <mc:Fallback>
                <p:oleObj name="Equation" r:id="rId3" imgW="2095500" imgH="2921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7203" y="5494257"/>
                        <a:ext cx="6129337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627107" y="3207281"/>
            <a:ext cx="8026966" cy="1712659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smtClean="0"/>
              <a:t>Prevents a single example from being too impactful</a:t>
            </a:r>
          </a:p>
          <a:p>
            <a:pPr>
              <a:buFontTx/>
              <a:buChar char="-"/>
            </a:pPr>
            <a:r>
              <a:rPr lang="en-US" dirty="0" smtClean="0"/>
              <a:t>Equivalent to projecting each example onto a unit sphere</a:t>
            </a:r>
          </a:p>
          <a:p>
            <a:pPr marL="0" indent="0">
              <a:buFont typeface="Wingdings"/>
              <a:buNone/>
            </a:pPr>
            <a:endParaRPr lang="en-US" dirty="0" smtClean="0"/>
          </a:p>
          <a:p>
            <a:pPr marL="0" indent="0"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5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7208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dirty="0" smtClean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dirty="0" smtClean="0"/>
              <a:t>Normalize example length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Finally, train your model!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Text: raw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Features?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6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testing?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9287826">
            <a:off x="2123814" y="2486204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pre-process data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(labeled examples)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803910" y="351511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15576" y="374866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6070127" y="389393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87826">
            <a:off x="6028247" y="302012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857349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37467" y="5096937"/>
            <a:ext cx="241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“better” training data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testing?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648" y="2419484"/>
            <a:ext cx="110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test data</a:t>
            </a:r>
          </a:p>
        </p:txBody>
      </p:sp>
      <p:sp>
        <p:nvSpPr>
          <p:cNvPr id="8" name="Oval 7"/>
          <p:cNvSpPr/>
          <p:nvPr/>
        </p:nvSpPr>
        <p:spPr>
          <a:xfrm>
            <a:off x="3103980" y="3225225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15646" y="3458781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2370197" y="3604051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87826">
            <a:off x="2182532" y="2730242"/>
            <a:ext cx="121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classify</a:t>
            </a:r>
            <a:endParaRPr lang="en-US" sz="2800" dirty="0"/>
          </a:p>
        </p:txBody>
      </p:sp>
      <p:sp>
        <p:nvSpPr>
          <p:cNvPr id="14" name="Right Arrow 13"/>
          <p:cNvSpPr/>
          <p:nvPr/>
        </p:nvSpPr>
        <p:spPr>
          <a:xfrm>
            <a:off x="4921280" y="357547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38026" y="3604051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prediction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713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testing?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648" y="2419484"/>
            <a:ext cx="110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test data</a:t>
            </a:r>
          </a:p>
        </p:txBody>
      </p:sp>
      <p:sp>
        <p:nvSpPr>
          <p:cNvPr id="8" name="Oval 7"/>
          <p:cNvSpPr/>
          <p:nvPr/>
        </p:nvSpPr>
        <p:spPr>
          <a:xfrm>
            <a:off x="5394782" y="3245685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06448" y="3479241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4645321" y="3624511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87826">
            <a:off x="5033770" y="2634004"/>
            <a:ext cx="121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classify</a:t>
            </a:r>
            <a:endParaRPr lang="en-US" sz="2800" dirty="0"/>
          </a:p>
        </p:txBody>
      </p:sp>
      <p:sp>
        <p:nvSpPr>
          <p:cNvPr id="14" name="Right Arrow 13"/>
          <p:cNvSpPr/>
          <p:nvPr/>
        </p:nvSpPr>
        <p:spPr>
          <a:xfrm>
            <a:off x="7133692" y="359593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50438" y="3624511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prediction</a:t>
            </a:r>
            <a:endParaRPr lang="en-US" sz="2000" dirty="0"/>
          </a:p>
        </p:txBody>
      </p:sp>
      <p:sp>
        <p:nvSpPr>
          <p:cNvPr id="13" name="Right Arrow 12"/>
          <p:cNvSpPr/>
          <p:nvPr/>
        </p:nvSpPr>
        <p:spPr>
          <a:xfrm>
            <a:off x="2228660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9287826">
            <a:off x="1956880" y="2336177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pre-process data</a:t>
            </a:r>
            <a:endParaRPr lang="en-US" sz="28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3020285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97551" y="5514379"/>
            <a:ext cx="549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preprocess the test data?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4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642742" cy="324489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2000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2000" dirty="0" smtClean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Normalize example length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4939171"/>
            <a:ext cx="69419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Which of these do we need to do on test data?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Any issues?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3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046990" cy="324489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Remove irrelevant/noisy features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2000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2000" dirty="0" smtClean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Normalize example length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81292" y="1912949"/>
            <a:ext cx="4294463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32092" y="2241936"/>
            <a:ext cx="3014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Remove/pick same features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32092" y="2915557"/>
            <a:ext cx="1062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Do these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2092" y="3757873"/>
            <a:ext cx="862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Do this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1462" y="5064611"/>
            <a:ext cx="7492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Whatever you do on training, you have to do the EXACT same on testing!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0: subtract the </a:t>
            </a:r>
            <a:r>
              <a:rPr lang="en-US" dirty="0" smtClean="0">
                <a:solidFill>
                  <a:srgbClr val="FF0000"/>
                </a:solidFill>
              </a:rPr>
              <a:t>mean</a:t>
            </a:r>
            <a:r>
              <a:rPr lang="en-US" dirty="0" smtClean="0"/>
              <a:t> from all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Rescale/adjust feature values to avoid magnitude bias: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Variance scaling</a:t>
            </a:r>
            <a:r>
              <a:rPr lang="en-US" dirty="0" smtClean="0"/>
              <a:t>: divide each value by the 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Absolute scaling</a:t>
            </a:r>
            <a:r>
              <a:rPr lang="en-US" dirty="0" smtClean="0"/>
              <a:t>: divide each value by the </a:t>
            </a:r>
            <a:r>
              <a:rPr lang="en-US" dirty="0" smtClean="0">
                <a:solidFill>
                  <a:srgbClr val="FF0000"/>
                </a:solidFill>
              </a:rPr>
              <a:t>largest value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839" y="5911326"/>
            <a:ext cx="8059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values do we use when normalizing testing data?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0: subtract the </a:t>
            </a:r>
            <a:r>
              <a:rPr lang="en-US" dirty="0" smtClean="0">
                <a:solidFill>
                  <a:srgbClr val="FF0000"/>
                </a:solidFill>
              </a:rPr>
              <a:t>mean</a:t>
            </a:r>
            <a:r>
              <a:rPr lang="en-US" dirty="0" smtClean="0"/>
              <a:t> from all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Rescale/adjust feature values to avoid magnitude bias: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Variance scaling</a:t>
            </a:r>
            <a:r>
              <a:rPr lang="en-US" dirty="0" smtClean="0"/>
              <a:t>: divide each value by the 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Absolute scaling</a:t>
            </a:r>
            <a:r>
              <a:rPr lang="en-US" dirty="0" smtClean="0"/>
              <a:t>: divide each value by the </a:t>
            </a:r>
            <a:r>
              <a:rPr lang="en-US" dirty="0" smtClean="0">
                <a:solidFill>
                  <a:srgbClr val="FF0000"/>
                </a:solidFill>
              </a:rPr>
              <a:t>largest value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5899" y="5911326"/>
            <a:ext cx="5759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Save these from training normalization!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241925" y="1043157"/>
            <a:ext cx="9385925" cy="710556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657"/>
            <a:ext cx="8153400" cy="990600"/>
          </a:xfrm>
        </p:spPr>
        <p:txBody>
          <a:bodyPr/>
          <a:lstStyle/>
          <a:p>
            <a:r>
              <a:rPr lang="en-US" dirty="0" smtClean="0"/>
              <a:t>Normalizing test data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46629" y="5001033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94827" y="4344293"/>
            <a:ext cx="110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test data</a:t>
            </a:r>
          </a:p>
        </p:txBody>
      </p:sp>
      <p:sp>
        <p:nvSpPr>
          <p:cNvPr id="14" name="Oval 13"/>
          <p:cNvSpPr/>
          <p:nvPr/>
        </p:nvSpPr>
        <p:spPr>
          <a:xfrm>
            <a:off x="5376961" y="517049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88627" y="5404050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4672860" y="554932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9287826">
            <a:off x="5015949" y="4558813"/>
            <a:ext cx="121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classify</a:t>
            </a:r>
            <a:endParaRPr lang="en-US" sz="2800" dirty="0"/>
          </a:p>
        </p:txBody>
      </p:sp>
      <p:sp>
        <p:nvSpPr>
          <p:cNvPr id="18" name="Right Arrow 17"/>
          <p:cNvSpPr/>
          <p:nvPr/>
        </p:nvSpPr>
        <p:spPr>
          <a:xfrm>
            <a:off x="7115871" y="552074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32617" y="5549320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prediction</a:t>
            </a:r>
            <a:endParaRPr lang="en-US" sz="2000" dirty="0"/>
          </a:p>
        </p:txBody>
      </p:sp>
      <p:sp>
        <p:nvSpPr>
          <p:cNvPr id="20" name="Right Arrow 19"/>
          <p:cNvSpPr/>
          <p:nvPr/>
        </p:nvSpPr>
        <p:spPr>
          <a:xfrm>
            <a:off x="2210839" y="5699347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242693" y="4291762"/>
            <a:ext cx="2288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pre-process data</a:t>
            </a:r>
            <a:endParaRPr lang="en-US" sz="24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3032704" y="4978301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" name="Right Arrow 23"/>
          <p:cNvSpPr/>
          <p:nvPr/>
        </p:nvSpPr>
        <p:spPr>
          <a:xfrm>
            <a:off x="2321870" y="279579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260487" y="2097480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3740" y="1200062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(labeled examples)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068801" y="254799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80467" y="278154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0" name="Right Arrow 29"/>
          <p:cNvSpPr/>
          <p:nvPr/>
        </p:nvSpPr>
        <p:spPr>
          <a:xfrm>
            <a:off x="5335018" y="292681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9287826">
            <a:off x="5293138" y="205300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3178814" y="2097480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872598" y="4144509"/>
            <a:ext cx="224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mean, 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</a:t>
            </a:r>
            <a:r>
              <a:rPr lang="en-US" dirty="0" smtClean="0">
                <a:solidFill>
                  <a:srgbClr val="FF0000"/>
                </a:solidFill>
              </a:rPr>
              <a:t>, max,…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855673" y="3823810"/>
            <a:ext cx="0" cy="32069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11506" y="4532868"/>
            <a:ext cx="0" cy="32069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0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pre-processing summary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927926" y="2446915"/>
            <a:ext cx="4216074" cy="324489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800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1600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1600" dirty="0" smtClean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Normalize example length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750335" y="1709110"/>
            <a:ext cx="94066" cy="468829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1099" y="1731776"/>
            <a:ext cx="44838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Many techniques for preprocessing data</a:t>
            </a:r>
          </a:p>
          <a:p>
            <a:endParaRPr lang="en-US" sz="2400" dirty="0"/>
          </a:p>
          <a:p>
            <a:r>
              <a:rPr lang="en-US" sz="2400" dirty="0" smtClean="0"/>
              <a:t>Which will work well will depend on the data and the classifier</a:t>
            </a:r>
          </a:p>
          <a:p>
            <a:endParaRPr lang="en-US" sz="2400" dirty="0"/>
          </a:p>
          <a:p>
            <a:r>
              <a:rPr lang="en-US" sz="2400" dirty="0" smtClean="0"/>
              <a:t>Try them out and evaluate how they affect performance on </a:t>
            </a:r>
            <a:r>
              <a:rPr lang="en-US" sz="2400" dirty="0" err="1" smtClean="0"/>
              <a:t>dev</a:t>
            </a:r>
            <a:r>
              <a:rPr lang="en-US" sz="2400" dirty="0" smtClean="0"/>
              <a:t> data</a:t>
            </a:r>
          </a:p>
          <a:p>
            <a:endParaRPr lang="en-US" sz="2400" dirty="0"/>
          </a:p>
          <a:p>
            <a:r>
              <a:rPr lang="en-US" sz="2400" dirty="0" smtClean="0"/>
              <a:t>Make sure to do </a:t>
            </a:r>
            <a:r>
              <a:rPr lang="en-US" sz="2400" b="1" dirty="0" smtClean="0"/>
              <a:t>exact same</a:t>
            </a:r>
            <a:r>
              <a:rPr lang="en-US" sz="2400" dirty="0" smtClean="0"/>
              <a:t> pre-processing on train and test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57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clinton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3985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said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4366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 smtClean="0"/>
              <a:t>california</a:t>
            </a:r>
            <a:endParaRPr lang="en-US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6713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across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49761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tv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280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wrong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661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capital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3390189" y="4754529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banana</a:t>
            </a: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3451123" y="2279613"/>
            <a:ext cx="403322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400" dirty="0" err="1">
                <a:solidFill>
                  <a:srgbClr val="FF6600"/>
                </a:solidFill>
              </a:rPr>
              <a:t>tv</a:t>
            </a:r>
            <a:r>
              <a:rPr lang="en-US" sz="2400" dirty="0">
                <a:solidFill>
                  <a:srgbClr val="FF6600"/>
                </a:solidFill>
              </a:rPr>
              <a:t>, “banana, banana, banana”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57410" y="5500083"/>
            <a:ext cx="461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Occurrence of words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4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6365</TotalTime>
  <Words>4408</Words>
  <Application>Microsoft Office PowerPoint</Application>
  <PresentationFormat>On-screen Show (4:3)</PresentationFormat>
  <Paragraphs>1814</Paragraphs>
  <Slides>88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9" baseType="lpstr">
      <vt:lpstr>Arial</vt:lpstr>
      <vt:lpstr>Calibri</vt:lpstr>
      <vt:lpstr>Courier New</vt:lpstr>
      <vt:lpstr>Sitka Small</vt:lpstr>
      <vt:lpstr>Times New Roman</vt:lpstr>
      <vt:lpstr>Tw Cen MT</vt:lpstr>
      <vt:lpstr>Verdana</vt:lpstr>
      <vt:lpstr>Wingdings</vt:lpstr>
      <vt:lpstr>Wingdings 2</vt:lpstr>
      <vt:lpstr>Median</vt:lpstr>
      <vt:lpstr>Equation</vt:lpstr>
      <vt:lpstr>PowerPoint Presentation</vt:lpstr>
      <vt:lpstr>Features</vt:lpstr>
      <vt:lpstr>UCI Machine Learning Repository</vt:lpstr>
      <vt:lpstr>Provided features</vt:lpstr>
      <vt:lpstr>Provided features</vt:lpstr>
      <vt:lpstr>Provided features</vt:lpstr>
      <vt:lpstr>Raw data vs. features</vt:lpstr>
      <vt:lpstr>Text: raw data</vt:lpstr>
      <vt:lpstr>Feature examples</vt:lpstr>
      <vt:lpstr>Feature examples</vt:lpstr>
      <vt:lpstr>Feature examples</vt:lpstr>
      <vt:lpstr>Feature examples</vt:lpstr>
      <vt:lpstr>Lots of other features</vt:lpstr>
      <vt:lpstr>How is an image represented?</vt:lpstr>
      <vt:lpstr>How is an image represented?</vt:lpstr>
      <vt:lpstr>Image features</vt:lpstr>
      <vt:lpstr>Image features</vt:lpstr>
      <vt:lpstr>Lots of image features</vt:lpstr>
      <vt:lpstr>Audio: raw data </vt:lpstr>
      <vt:lpstr>Audio: raw data </vt:lpstr>
      <vt:lpstr>Audio features</vt:lpstr>
      <vt:lpstr>Obtaining features</vt:lpstr>
      <vt:lpstr>Current learning model</vt:lpstr>
      <vt:lpstr>Pre-process training data</vt:lpstr>
      <vt:lpstr>Outlier detection</vt:lpstr>
      <vt:lpstr>Outlier detection</vt:lpstr>
      <vt:lpstr>Outlier detection</vt:lpstr>
      <vt:lpstr>Outlier detection</vt:lpstr>
      <vt:lpstr>Removing conflicting examples</vt:lpstr>
      <vt:lpstr>Outlier detection</vt:lpstr>
      <vt:lpstr>Removing extreme outliers</vt:lpstr>
      <vt:lpstr>Quick statistics recap</vt:lpstr>
      <vt:lpstr>Quick statistics recap</vt:lpstr>
      <vt:lpstr>Variance Example</vt:lpstr>
      <vt:lpstr>Outlier detection</vt:lpstr>
      <vt:lpstr>Outliers in a single dimension</vt:lpstr>
      <vt:lpstr>Outliers in general</vt:lpstr>
      <vt:lpstr>Outliers for machine learning</vt:lpstr>
      <vt:lpstr>So far…</vt:lpstr>
      <vt:lpstr>Feature pruning/selection</vt:lpstr>
      <vt:lpstr>Bad features</vt:lpstr>
      <vt:lpstr>Bad features</vt:lpstr>
      <vt:lpstr>Bad features</vt:lpstr>
      <vt:lpstr>Bad features</vt:lpstr>
      <vt:lpstr>Bad features</vt:lpstr>
      <vt:lpstr>Bad features</vt:lpstr>
      <vt:lpstr>Noisy features</vt:lpstr>
      <vt:lpstr>Noisy features</vt:lpstr>
      <vt:lpstr>Noisy features</vt:lpstr>
      <vt:lpstr>Removing noisy features</vt:lpstr>
      <vt:lpstr>Removing noisy features</vt:lpstr>
      <vt:lpstr>Some rules of thumb  for the number of features</vt:lpstr>
      <vt:lpstr>So far…</vt:lpstr>
      <vt:lpstr>Feature selection</vt:lpstr>
      <vt:lpstr>Good features</vt:lpstr>
      <vt:lpstr>Training error feature selection</vt:lpstr>
      <vt:lpstr>So far…</vt:lpstr>
      <vt:lpstr>Feature normalization</vt:lpstr>
      <vt:lpstr>Feature normalization</vt:lpstr>
      <vt:lpstr>Feature normalization</vt:lpstr>
      <vt:lpstr>Feature normalization</vt:lpstr>
      <vt:lpstr>Feature normalization</vt:lpstr>
      <vt:lpstr>Feature normalization</vt:lpstr>
      <vt:lpstr>Geometric view of perceptron update</vt:lpstr>
      <vt:lpstr>Geometric view of perceptron update</vt:lpstr>
      <vt:lpstr>Geometric view of perceptron update</vt:lpstr>
      <vt:lpstr>Geometric view of perceptron update</vt:lpstr>
      <vt:lpstr>Feature normalization</vt:lpstr>
      <vt:lpstr>Feature normalization</vt:lpstr>
      <vt:lpstr>Normalize each feature</vt:lpstr>
      <vt:lpstr>Normalize each feature</vt:lpstr>
      <vt:lpstr>Normalize each feature</vt:lpstr>
      <vt:lpstr>So far…</vt:lpstr>
      <vt:lpstr>Example normalization</vt:lpstr>
      <vt:lpstr>Example length normalization</vt:lpstr>
      <vt:lpstr>Example length normalization</vt:lpstr>
      <vt:lpstr>Example length normalization</vt:lpstr>
      <vt:lpstr>Example length normalization</vt:lpstr>
      <vt:lpstr>So far…</vt:lpstr>
      <vt:lpstr>What about testing?</vt:lpstr>
      <vt:lpstr>What about testing?</vt:lpstr>
      <vt:lpstr>What about testing?</vt:lpstr>
      <vt:lpstr>Test data preprocessing</vt:lpstr>
      <vt:lpstr>Test data preprocessing</vt:lpstr>
      <vt:lpstr>Normalizing test data</vt:lpstr>
      <vt:lpstr>Normalizing test data</vt:lpstr>
      <vt:lpstr>Normalizing test data</vt:lpstr>
      <vt:lpstr>Features pre-processing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King</cp:lastModifiedBy>
  <cp:revision>961</cp:revision>
  <cp:lastPrinted>2013-09-17T22:01:58Z</cp:lastPrinted>
  <dcterms:created xsi:type="dcterms:W3CDTF">2013-09-08T20:10:23Z</dcterms:created>
  <dcterms:modified xsi:type="dcterms:W3CDTF">2018-10-18T22:14:25Z</dcterms:modified>
</cp:coreProperties>
</file>